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8"/>
  </p:notesMasterIdLst>
  <p:handoutMasterIdLst>
    <p:handoutMasterId r:id="rId59"/>
  </p:handoutMasterIdLst>
  <p:sldIdLst>
    <p:sldId id="257" r:id="rId2"/>
    <p:sldId id="258" r:id="rId3"/>
    <p:sldId id="267" r:id="rId4"/>
    <p:sldId id="268" r:id="rId5"/>
    <p:sldId id="271" r:id="rId6"/>
    <p:sldId id="272" r:id="rId7"/>
    <p:sldId id="269" r:id="rId8"/>
    <p:sldId id="270" r:id="rId9"/>
    <p:sldId id="273" r:id="rId10"/>
    <p:sldId id="259" r:id="rId11"/>
    <p:sldId id="274" r:id="rId12"/>
    <p:sldId id="275" r:id="rId13"/>
    <p:sldId id="276" r:id="rId14"/>
    <p:sldId id="277" r:id="rId15"/>
    <p:sldId id="262" r:id="rId16"/>
    <p:sldId id="286" r:id="rId17"/>
    <p:sldId id="287" r:id="rId18"/>
    <p:sldId id="289" r:id="rId19"/>
    <p:sldId id="261" r:id="rId20"/>
    <p:sldId id="281" r:id="rId21"/>
    <p:sldId id="282" r:id="rId22"/>
    <p:sldId id="285" r:id="rId23"/>
    <p:sldId id="283" r:id="rId24"/>
    <p:sldId id="260" r:id="rId25"/>
    <p:sldId id="278" r:id="rId26"/>
    <p:sldId id="279" r:id="rId27"/>
    <p:sldId id="280" r:id="rId28"/>
    <p:sldId id="263" r:id="rId29"/>
    <p:sldId id="290" r:id="rId30"/>
    <p:sldId id="291" r:id="rId31"/>
    <p:sldId id="293" r:id="rId32"/>
    <p:sldId id="294" r:id="rId33"/>
    <p:sldId id="315" r:id="rId34"/>
    <p:sldId id="264" r:id="rId35"/>
    <p:sldId id="295" r:id="rId36"/>
    <p:sldId id="296" r:id="rId37"/>
    <p:sldId id="297" r:id="rId38"/>
    <p:sldId id="298" r:id="rId39"/>
    <p:sldId id="300" r:id="rId40"/>
    <p:sldId id="301" r:id="rId41"/>
    <p:sldId id="265" r:id="rId42"/>
    <p:sldId id="302" r:id="rId43"/>
    <p:sldId id="316" r:id="rId44"/>
    <p:sldId id="304" r:id="rId45"/>
    <p:sldId id="305" r:id="rId46"/>
    <p:sldId id="306" r:id="rId47"/>
    <p:sldId id="307" r:id="rId48"/>
    <p:sldId id="308" r:id="rId49"/>
    <p:sldId id="266" r:id="rId50"/>
    <p:sldId id="303" r:id="rId51"/>
    <p:sldId id="309" r:id="rId52"/>
    <p:sldId id="310" r:id="rId53"/>
    <p:sldId id="311" r:id="rId54"/>
    <p:sldId id="312" r:id="rId55"/>
    <p:sldId id="314" r:id="rId56"/>
    <p:sldId id="318" r:id="rId5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B51A0E86-F47E-461E-8242-996C6889AD6D}">
          <p14:sldIdLst>
            <p14:sldId id="257"/>
          </p14:sldIdLst>
        </p14:section>
        <p14:section name="Problem A. 欢迎光临" id="{2258C694-1D7C-4ADE-B6C8-7829717B96AB}">
          <p14:sldIdLst>
            <p14:sldId id="258"/>
            <p14:sldId id="267"/>
            <p14:sldId id="268"/>
            <p14:sldId id="271"/>
          </p14:sldIdLst>
        </p14:section>
        <p14:section name="Problem B. 反应原理" id="{722064B3-9A69-4322-93D9-3869E5C487DC}">
          <p14:sldIdLst>
            <p14:sldId id="272"/>
            <p14:sldId id="269"/>
            <p14:sldId id="270"/>
            <p14:sldId id="273"/>
          </p14:sldIdLst>
        </p14:section>
        <p14:section name="Problem C. 暮光闪闪" id="{3BEFD344-FA8E-48F4-B690-58C219FB4221}">
          <p14:sldIdLst>
            <p14:sldId id="259"/>
            <p14:sldId id="274"/>
            <p14:sldId id="275"/>
            <p14:sldId id="276"/>
            <p14:sldId id="277"/>
          </p14:sldIdLst>
        </p14:section>
        <p14:section name="Problem D. 初生几何" id="{7016B21C-FB00-4AC5-A188-E03695EC6E00}">
          <p14:sldIdLst>
            <p14:sldId id="262"/>
            <p14:sldId id="286"/>
            <p14:sldId id="287"/>
            <p14:sldId id="289"/>
          </p14:sldIdLst>
        </p14:section>
        <p14:section name="Problem E. 填数游戏" id="{C8AA732D-6E4C-4EF7-A712-6F0E938268B9}">
          <p14:sldIdLst>
            <p14:sldId id="261"/>
            <p14:sldId id="281"/>
            <p14:sldId id="282"/>
            <p14:sldId id="285"/>
            <p14:sldId id="283"/>
          </p14:sldIdLst>
        </p14:section>
        <p14:section name="Problem F. 中考录取" id="{A0B8688C-443F-4115-99E0-3051B759B273}">
          <p14:sldIdLst>
            <p14:sldId id="260"/>
            <p14:sldId id="278"/>
            <p14:sldId id="279"/>
            <p14:sldId id="280"/>
          </p14:sldIdLst>
        </p14:section>
        <p14:section name="Problem G. 排序算法" id="{5F5C7608-D017-4D13-BA45-F5224DE124C1}">
          <p14:sldIdLst>
            <p14:sldId id="263"/>
            <p14:sldId id="290"/>
            <p14:sldId id="291"/>
            <p14:sldId id="293"/>
            <p14:sldId id="294"/>
            <p14:sldId id="315"/>
          </p14:sldIdLst>
        </p14:section>
        <p14:section name="Problem H. 购买车券" id="{6583984C-0759-4E66-A71F-78D7D3AE4AF9}">
          <p14:sldIdLst>
            <p14:sldId id="264"/>
            <p14:sldId id="295"/>
            <p14:sldId id="296"/>
            <p14:sldId id="297"/>
            <p14:sldId id="298"/>
            <p14:sldId id="300"/>
            <p14:sldId id="301"/>
          </p14:sldIdLst>
        </p14:section>
        <p14:section name="Problem I. 花腔星云" id="{171AB4F4-0540-457C-A23E-CADA7ACCBB6D}">
          <p14:sldIdLst>
            <p14:sldId id="265"/>
            <p14:sldId id="302"/>
            <p14:sldId id="316"/>
            <p14:sldId id="304"/>
            <p14:sldId id="305"/>
            <p14:sldId id="306"/>
            <p14:sldId id="307"/>
            <p14:sldId id="308"/>
          </p14:sldIdLst>
        </p14:section>
        <p14:section name="Problem J. 繁星满天" id="{BC4E70BF-C7B8-435A-917E-1683C8C6C4F2}">
          <p14:sldIdLst>
            <p14:sldId id="266"/>
            <p14:sldId id="303"/>
            <p14:sldId id="309"/>
            <p14:sldId id="310"/>
            <p14:sldId id="311"/>
            <p14:sldId id="312"/>
            <p14:sldId id="314"/>
          </p14:sldIdLst>
        </p14:section>
        <p14:section name="Ending" id="{F0C54BCA-AFC9-4596-B530-BBAD2D0B979D}">
          <p14:sldIdLst>
            <p14:sldId id="31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73" autoAdjust="0"/>
    <p:restoredTop sz="95976" autoAdjust="0"/>
  </p:normalViewPr>
  <p:slideViewPr>
    <p:cSldViewPr snapToGrid="0">
      <p:cViewPr varScale="1">
        <p:scale>
          <a:sx n="105" d="100"/>
          <a:sy n="105" d="100"/>
        </p:scale>
        <p:origin x="91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28452BA4-0F49-310E-BF31-223B97111C3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62ED355-E574-6F95-1C35-0E772C37CF2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758899-22E7-4591-BDD7-C8AA5B876820}" type="datetimeFigureOut">
              <a:rPr lang="zh-CN" altLang="en-US" smtClean="0"/>
              <a:t>2023/12/7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692E265-5486-6C33-9A1D-19336022E3E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36B685D-4491-FACB-8262-B59EB3259CC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1E365C-A640-4CD6-87EC-70F6BAF00E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135308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DF4618-D8AC-490D-BA34-3334B1630D16}" type="datetimeFigureOut">
              <a:rPr lang="zh-CN" altLang="en-US" smtClean="0"/>
              <a:t>2023/12/7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7DA7E0-286F-4001-ADCB-46205C2315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59680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65B06F-670E-715D-57B2-F0A582254E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EFCC54E-7D1D-110C-4426-4A10E6A277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613E81-634E-AF6F-11A2-39EFF3395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60EDF-DA54-473C-BED2-689F224E51C8}" type="datetime2">
              <a:rPr lang="en-US" altLang="zh-CN" smtClean="0"/>
              <a:t>Thursday, December 7, 2023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D60BAB-165F-C04A-6C9B-880C29BBA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NNSZCP-2023 </a:t>
            </a:r>
            <a:r>
              <a:rPr lang="zh-CN" altLang="en-US"/>
              <a:t>赛后题解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14B4FD-5080-BA53-41A3-C21D81F1B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44CF0-E45A-4BE0-8348-AA9C5F8578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9669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2C3AC3-8F19-2FE9-EADA-925F07FB9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0949897-4DF7-17CE-114E-3555897BD5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50D4B9-3BCD-4191-4F27-A619408DE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83AAF-7E1E-43AF-A9D6-A6CB33A705CD}" type="datetime2">
              <a:rPr lang="en-US" altLang="zh-CN" smtClean="0"/>
              <a:t>Thursday, December 7, 2023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1AE7CA-DD0D-D4AA-8379-9EEBFF5CE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NNSZCP-2023 </a:t>
            </a:r>
            <a:r>
              <a:rPr lang="zh-CN" altLang="en-US"/>
              <a:t>赛后题解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69A23E-BE8D-1A15-6B3E-594EECD31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44CF0-E45A-4BE0-8348-AA9C5F8578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8089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2F7ADF4-98CE-AD6A-6DB3-C515F15E7F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8B97702-F281-C69B-6C85-E5DF4E6CA9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59050F-441D-ADBD-1C31-88CB4A0B4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B73B5-112B-491F-8974-6C4093E8476D}" type="datetime2">
              <a:rPr lang="en-US" altLang="zh-CN" smtClean="0"/>
              <a:t>Thursday, December 7, 2023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0415B6-A3AC-346B-1936-2CA799AFA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NNSZCP-2023 </a:t>
            </a:r>
            <a:r>
              <a:rPr lang="zh-CN" altLang="en-US"/>
              <a:t>赛后题解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4A0049-94BF-B6BB-29E9-73E96DF4D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44CF0-E45A-4BE0-8348-AA9C5F8578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6108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107C0F-D465-F3C3-16C6-45126FEDF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18658E-7925-41C3-023F-C638050188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6FBDEE-9CD7-2E2E-B397-3F0C1854E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DC8DE-B46A-4467-94E3-12962304A7C6}" type="datetime2">
              <a:rPr lang="en-US" altLang="zh-CN" smtClean="0"/>
              <a:t>Thursday, December 7, 2023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4CF84E-6D7E-8710-28E3-32F791A97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NNSZCP-2023 </a:t>
            </a:r>
            <a:r>
              <a:rPr lang="zh-CN" altLang="en-US"/>
              <a:t>赛后题解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85A040-6253-AACC-A8E5-47EE98182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44CF0-E45A-4BE0-8348-AA9C5F8578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6857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A5B79A-39C0-4086-3AE9-50D087FC9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78F7F8E-45EB-EC08-80D1-B0D523E305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C3CCF0-464D-1617-29C6-0557C437F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2CE07-503A-4A78-8286-F9F47CD19219}" type="datetime2">
              <a:rPr lang="en-US" altLang="zh-CN" smtClean="0"/>
              <a:t>Thursday, December 7, 2023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F0B833-3396-2998-DEAD-5B5E743F2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NNSZCP-2023 </a:t>
            </a:r>
            <a:r>
              <a:rPr lang="zh-CN" altLang="en-US"/>
              <a:t>赛后题解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8C667B-31F5-EEE6-7EAD-13C115794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44CF0-E45A-4BE0-8348-AA9C5F8578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5842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76D223-809D-1ACC-E306-581F25F7E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F452DC-7711-BD77-B662-D7B941C0A4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B75C117-F823-F882-A6D1-4950274E1A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FF04FFA-6000-4A87-B9F0-F167D6C90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6E99F-A71E-4150-88CE-A814DF3FF534}" type="datetime2">
              <a:rPr lang="en-US" altLang="zh-CN" smtClean="0"/>
              <a:t>Thursday, December 7, 2023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C224E54-DFCA-BBFC-8BB1-A9DB32935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NNSZCP-2023 </a:t>
            </a:r>
            <a:r>
              <a:rPr lang="zh-CN" altLang="en-US"/>
              <a:t>赛后题解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392FBD8-6AF7-4537-B0F5-2D37A0E21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44CF0-E45A-4BE0-8348-AA9C5F8578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6417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406F30-B2B0-32EF-800E-C11714202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78B7576-290F-CA6A-F5AD-7924FC0F95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846737B-9AC6-35B0-268A-00150E8B79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CE86D05-F731-AEF8-C25B-04E2C06BB9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7BBAA1A-3505-5888-6FC0-580145E5FE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4819075-F550-48C1-94D1-76CF0F28A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71570-65F3-41AC-9941-22A92A9326F2}" type="datetime2">
              <a:rPr lang="en-US" altLang="zh-CN" smtClean="0"/>
              <a:t>Thursday, December 7, 2023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BB9BB61-4161-2290-0EEE-F10ECFBCB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NNSZCP-2023 </a:t>
            </a:r>
            <a:r>
              <a:rPr lang="zh-CN" altLang="en-US"/>
              <a:t>赛后题解</a:t>
            </a:r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E335B76-4BDE-A9C7-7C1D-736FAC196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44CF0-E45A-4BE0-8348-AA9C5F8578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0530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8C7B59-FD7D-213F-0C77-20F3F4DF2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70BB1FE-5021-9E08-1104-F32645732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D074F-576F-4AAB-87BC-DF8D6F697AF6}" type="datetime2">
              <a:rPr lang="en-US" altLang="zh-CN" smtClean="0"/>
              <a:t>Thursday, December 7, 2023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BDCF29C-E3B0-62CB-04A9-ACCC7F80B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NNSZCP-2023 </a:t>
            </a:r>
            <a:r>
              <a:rPr lang="zh-CN" altLang="en-US"/>
              <a:t>赛后题解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F8ABB78-FBED-702B-0B34-8BA33135E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44CF0-E45A-4BE0-8348-AA9C5F8578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2415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69AE6CB-1D24-5767-AAB8-EA0B2929B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C3B57-FBB1-4335-86BE-50F0CEBDB920}" type="datetime2">
              <a:rPr lang="en-US" altLang="zh-CN" smtClean="0"/>
              <a:t>Thursday, December 7, 2023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F41AB2C-D2A5-9576-583D-6D362DB27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NNSZCP-2023 </a:t>
            </a:r>
            <a:r>
              <a:rPr lang="zh-CN" altLang="en-US"/>
              <a:t>赛后题解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C55BB15-37E5-28DE-DD40-D5047C02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44CF0-E45A-4BE0-8348-AA9C5F8578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6345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03826F-0F8E-A050-1841-160AB5927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01B2AE-4E47-D332-3E8A-4289199391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91E2775-B4B3-C598-2E19-0EDEC57C9E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B1770C8-B8E0-80E7-D5E8-222DBAB3A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F29C3-078F-4F7F-815A-22EA00A1AAD8}" type="datetime2">
              <a:rPr lang="en-US" altLang="zh-CN" smtClean="0"/>
              <a:t>Thursday, December 7, 2023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8EF51D1-BAAC-6B08-C581-D4342BC30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NNSZCP-2023 </a:t>
            </a:r>
            <a:r>
              <a:rPr lang="zh-CN" altLang="en-US"/>
              <a:t>赛后题解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00D3AAA-20BC-000E-D0DE-5B48B29FD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44CF0-E45A-4BE0-8348-AA9C5F8578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2430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CFE4AF-B4DD-DF11-632A-A2D0E3AA7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FAD11C9-398E-F204-DF5E-76C3CECAEE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647012F-3ECB-B4F9-7812-BCB6E8B55C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246708D-7750-D14C-31B3-BF40D0F55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D2B56-0052-433A-AAFE-52187A34CB57}" type="datetime2">
              <a:rPr lang="en-US" altLang="zh-CN" smtClean="0"/>
              <a:t>Thursday, December 7, 2023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5DFAB1C-4FAE-11C3-3242-3A7842C7A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NNSZCP-2023 </a:t>
            </a:r>
            <a:r>
              <a:rPr lang="zh-CN" altLang="en-US"/>
              <a:t>赛后题解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9696757-4F46-A464-E3A1-6D57E7287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44CF0-E45A-4BE0-8348-AA9C5F8578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1049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0">
          <a:fgClr>
            <a:srgbClr val="FFFF0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5B19D07-6BD0-2F50-4861-205A97165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7732999-2623-B075-386B-71A12D47C5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DACC15-9099-691C-D8E6-908D7630D6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2504C5-F577-439D-98AD-CB45D4708AF1}" type="datetime2">
              <a:rPr lang="en-US" altLang="zh-CN" smtClean="0"/>
              <a:t>Thursday, December 7, 2023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72565E-278C-C46F-F567-D8C87A3D29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/>
              <a:t>NNSZCP-2023 </a:t>
            </a:r>
            <a:r>
              <a:rPr lang="zh-CN" altLang="en-US"/>
              <a:t>赛后题解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4E2683-2417-6329-FCC8-9E95D5A3E3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644CF0-E45A-4BE0-8348-AA9C5F8578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2858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pdf/2110.01111.pdf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hyperlink" Target="https://github.com/nnszoi-team/nnszcp-2023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22068C-5412-D09E-88A9-B1D5E506AA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866071"/>
            <a:ext cx="12192000" cy="2652889"/>
          </a:xfrm>
        </p:spPr>
        <p:txBody>
          <a:bodyPr/>
          <a:lstStyle/>
          <a:p>
            <a:r>
              <a:rPr lang="en-US" altLang="zh-CN" dirty="0"/>
              <a:t>NNSZCP-2023 </a:t>
            </a:r>
            <a:r>
              <a:rPr lang="zh-CN" altLang="en-US" dirty="0"/>
              <a:t>赛后题解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AC086F2-B817-7B93-5782-3572884712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南宁三中 </a:t>
            </a:r>
            <a:r>
              <a:rPr lang="en-US" altLang="zh-CN" sz="2800" dirty="0"/>
              <a:t>01 </a:t>
            </a:r>
            <a:r>
              <a:rPr lang="zh-CN" altLang="en-US" sz="2800" dirty="0"/>
              <a:t>社</a:t>
            </a:r>
          </a:p>
        </p:txBody>
      </p:sp>
    </p:spTree>
    <p:extLst>
      <p:ext uri="{BB962C8B-B14F-4D97-AF65-F5344CB8AC3E}">
        <p14:creationId xmlns:p14="http://schemas.microsoft.com/office/powerpoint/2010/main" val="2623326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45EAA0C1-80A0-C0C9-B53B-A1A044E7F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5400" dirty="0"/>
              <a:t>Problem C. </a:t>
            </a:r>
            <a:r>
              <a:rPr lang="zh-CN" altLang="en-US" sz="5400" dirty="0"/>
              <a:t>暮光闪闪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9C50B4B-D036-43C1-FDF0-70832451E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464C3-3737-405E-AC0A-3AA7C23B611C}" type="datetime2">
              <a:rPr lang="en-US" altLang="zh-CN" smtClean="0"/>
              <a:t>Thursday, December 7, 2023</a:t>
            </a:fld>
            <a:endParaRPr 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DB63C9B-D685-AAB8-43EB-17404CC22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NNSZCP-2023 </a:t>
            </a:r>
            <a:r>
              <a:rPr lang="zh-CN" altLang="en-US"/>
              <a:t>赛后题解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75D19C-6D98-978F-CE8B-F956C6A06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3246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DCC61205-1E26-D743-9661-C5D759D84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题意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BCCDBC3B-CF6E-E6E4-30AE-D10505F59A7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400" dirty="0"/>
                  <a:t>栋建筑物，每一栋建筑物的高度为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400" dirty="0"/>
                  <a:t>。</a:t>
                </a:r>
                <a:endParaRPr lang="en-US" altLang="zh-CN" sz="2400" dirty="0"/>
              </a:p>
              <a:p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400" dirty="0"/>
                  <a:t>匹天马中，对于第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匹天马，其飞行的高度为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400" dirty="0"/>
                  <a:t>。</a:t>
                </a:r>
                <a:r>
                  <a:rPr lang="en-US" altLang="zh-CN" sz="2400" dirty="0"/>
                  <a:t>  </a:t>
                </a:r>
              </a:p>
              <a:p>
                <a:r>
                  <a:rPr lang="zh-CN" altLang="en-US" sz="2400" dirty="0"/>
                  <a:t>对两座建筑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zh-CN" altLang="en-US" sz="2400" dirty="0"/>
                  <a:t>，第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匹天马能够在这两座建筑之间飞行，当且仅当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sz="2400" dirty="0"/>
                  <a:t>。</a:t>
                </a:r>
                <a:endParaRPr lang="en-US" altLang="zh-CN" sz="2400" dirty="0"/>
              </a:p>
              <a:p>
                <a:r>
                  <a:rPr lang="zh-CN" altLang="en-US" sz="2400" dirty="0"/>
                  <a:t>对于每一匹天马，求其最多能够在多少对建筑之间穿梭。</a:t>
                </a:r>
                <a:endParaRPr lang="en-US" altLang="zh-CN" sz="2400" dirty="0"/>
              </a:p>
              <a:p>
                <a:r>
                  <a:rPr lang="zh-CN" altLang="en-US" sz="2400" dirty="0"/>
                  <a:t>保证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zh-CN" altLang="en-US" sz="2400" i="1" dirty="0">
                        <a:latin typeface="Cambria Math" panose="02040503050406030204" pitchFamily="18" charset="0"/>
                      </a:rPr>
                      <m:t>，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zh-CN" altLang="en-US" sz="2400" dirty="0"/>
                  <a:t>。</a:t>
                </a:r>
              </a:p>
            </p:txBody>
          </p:sp>
        </mc:Choice>
        <mc:Fallback xmlns="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BCCDBC3B-CF6E-E6E4-30AE-D10505F59A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64" t="-16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13D0B37-2FDC-F966-6E75-04C4F144C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B475F-BA1F-4010-9108-34F0F2424F25}" type="datetime2">
              <a:rPr lang="en-US" altLang="zh-CN" smtClean="0"/>
              <a:t>Thursday, December 7, 2023</a:t>
            </a:fld>
            <a:endParaRPr 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7CBB2BA-BFB8-376F-7454-B3E938198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NNSZCP-2023 </a:t>
            </a:r>
            <a:r>
              <a:rPr lang="zh-CN" altLang="en-US"/>
              <a:t>赛后题解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2877B2-9057-C0EB-B026-5E8072659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0514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FD6A05EC-A0EB-5E0D-2B68-5289D204D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题解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A45B1041-D6E0-F5ED-268A-995D1021EF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algn="l"/>
                <a:r>
                  <a:rPr lang="zh-CN" altLang="en-US" sz="2400" dirty="0"/>
                  <a:t>对于 </a:t>
                </a:r>
                <a:r>
                  <a:rPr lang="en-US" altLang="zh-CN" sz="2400" dirty="0"/>
                  <a:t>Subtask 0</a:t>
                </a:r>
                <a:r>
                  <a:rPr lang="zh-CN" altLang="en-US" sz="2400" dirty="0"/>
                  <a:t>：</a:t>
                </a:r>
                <a:endParaRPr lang="en-US" altLang="zh-CN" sz="2400" dirty="0"/>
              </a:p>
              <a:p>
                <a:pPr lvl="1"/>
                <a:r>
                  <a:rPr lang="zh-CN" altLang="en-US" sz="2000" dirty="0"/>
                  <a:t>对于每匹天马，枚举每一对建筑，并判断它是否能在该对建筑之间穿梭。时间复杂度为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dirty="0"/>
                  <a:t>。</a:t>
                </a:r>
                <a:br>
                  <a:rPr lang="zh-CN" altLang="en-US" sz="2000" dirty="0"/>
                </a:br>
                <a:endParaRPr lang="en-US" altLang="zh-CN" sz="2000" dirty="0"/>
              </a:p>
              <a:p>
                <a:pPr algn="l"/>
                <a:r>
                  <a:rPr lang="zh-CN" altLang="en-US" sz="2400" dirty="0"/>
                  <a:t>对于 </a:t>
                </a:r>
                <a:r>
                  <a:rPr lang="en-US" altLang="zh-CN" sz="2400" dirty="0"/>
                  <a:t>Subtask 1</a:t>
                </a:r>
                <a:r>
                  <a:rPr lang="zh-CN" altLang="en-US" sz="2400" dirty="0"/>
                  <a:t>：</a:t>
                </a:r>
                <a:endParaRPr lang="en-US" altLang="zh-CN" sz="2400" dirty="0"/>
              </a:p>
              <a:p>
                <a:pPr lvl="1"/>
                <a:r>
                  <a:rPr lang="zh-CN" altLang="en-US" sz="2000" dirty="0"/>
                  <a:t>由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&gt;0 </m:t>
                    </m:r>
                  </m:oMath>
                </a14:m>
                <a:r>
                  <a:rPr lang="zh-CN" altLang="en-US" sz="2000" dirty="0"/>
                  <a:t>可知，每一匹天马均可在建筑中任意穿梭，故答案为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−1)</m:t>
                        </m:r>
                      </m:num>
                      <m:den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zh-CN" altLang="en-US" sz="2000" dirty="0"/>
                  <a:t>。</a:t>
                </a:r>
                <a:br>
                  <a:rPr lang="zh-CN" altLang="en-US" sz="2000" dirty="0"/>
                </a:br>
                <a:endParaRPr lang="en-US" altLang="zh-CN" sz="2000" dirty="0"/>
              </a:p>
            </p:txBody>
          </p:sp>
        </mc:Choice>
        <mc:Fallback xmlns="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A45B1041-D6E0-F5ED-268A-995D1021EF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64" t="-25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9513808-444D-D2A9-6BAF-1949F6001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5DE1C-971E-41EC-B2C7-C9FEF32A8A80}" type="datetime2">
              <a:rPr lang="en-US" altLang="zh-CN" smtClean="0"/>
              <a:t>Thursday, December 7, 2023</a:t>
            </a:fld>
            <a:endParaRPr 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E48475B-84D2-B984-5297-EC5CF56C3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NNSZCP-2023 </a:t>
            </a:r>
            <a:r>
              <a:rPr lang="zh-CN" altLang="en-US"/>
              <a:t>赛后题解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08BC61-BE0E-23FE-9D13-E24834A6D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639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FD6A05EC-A0EB-5E0D-2B68-5289D204D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题解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A45B1041-D6E0-F5ED-268A-995D1021EF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773822"/>
                <a:ext cx="10515600" cy="3745345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400" dirty="0"/>
                  <a:t>对于 </a:t>
                </a:r>
                <a:r>
                  <a:rPr lang="en-US" altLang="zh-CN" sz="2400" dirty="0"/>
                  <a:t>Subtask 2</a:t>
                </a:r>
                <a:r>
                  <a:rPr lang="zh-CN" altLang="en-US" sz="2400" dirty="0"/>
                  <a:t>：</a:t>
                </a:r>
                <a:endParaRPr lang="en-US" altLang="zh-CN" sz="2400" dirty="0"/>
              </a:p>
              <a:p>
                <a:pPr lvl="1"/>
                <a:r>
                  <a:rPr lang="zh-CN" altLang="en-US" sz="2000" dirty="0"/>
                  <a:t>预处理每对建筑之间的高度差，并将其升序排序。对于每匹天马，在高度差数组中通过二分查找得到答案。</a:t>
                </a:r>
                <a:endParaRPr lang="en-US" altLang="zh-CN" sz="2000" dirty="0"/>
              </a:p>
              <a:p>
                <a:pPr lvl="1"/>
                <a:r>
                  <a:rPr lang="zh-CN" altLang="en-US" sz="2000" dirty="0"/>
                  <a:t>预处理高度差并排序的时间复杂度为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func>
                      <m:func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 dirty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sSup>
                          <m:sSupPr>
                            <m:ctrlPr>
                              <a:rPr lang="en-US" altLang="zh-CN" sz="20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sz="20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func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dirty="0"/>
                  <a:t>，进行 </a:t>
                </a:r>
                <a:r>
                  <a:rPr lang="en-US" altLang="zh-CN" sz="2000" dirty="0"/>
                  <a:t>m </a:t>
                </a:r>
                <a:r>
                  <a:rPr lang="zh-CN" altLang="en-US" sz="2000" dirty="0"/>
                  <a:t>次二分查找的时间复杂度为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𝑚</m:t>
                        </m:r>
                        <m:func>
                          <m:funcPr>
                            <m:ctrlPr>
                              <a:rPr lang="en-US" altLang="zh-CN" sz="2000" i="1" dirty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000" dirty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sSup>
                              <m:sSupPr>
                                <m:ctrlPr>
                                  <a:rPr lang="en-US" altLang="zh-CN" sz="2000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000" i="1" dirty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altLang="zh-CN" sz="2000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func>
                      </m:e>
                    </m:d>
                    <m:r>
                      <a:rPr lang="zh-CN" altLang="en-US" sz="2000" i="1" dirty="0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r>
                  <a:rPr lang="zh-CN" altLang="en-US" sz="2000" dirty="0"/>
                  <a:t>故总时间复杂度为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((</m:t>
                    </m:r>
                    <m:sSup>
                      <m:sSup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)</m:t>
                    </m:r>
                    <m:func>
                      <m:func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 dirty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sSup>
                          <m:sSupPr>
                            <m:ctrlPr>
                              <a:rPr lang="en-US" altLang="zh-CN" sz="20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sz="20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func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dirty="0"/>
                  <a:t>，可以通过。</a:t>
                </a:r>
                <a:endParaRPr lang="en-US" altLang="zh-CN" sz="2000" dirty="0"/>
              </a:p>
              <a:p>
                <a:pPr lvl="1"/>
                <a:endParaRPr lang="en-US" altLang="zh-CN" sz="2000" dirty="0"/>
              </a:p>
              <a:p>
                <a:r>
                  <a:rPr lang="en-US" altLang="zh-CN" sz="2400" dirty="0"/>
                  <a:t>Bonus: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 1≤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≤∑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US" altLang="zh-CN" sz="240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怎么</m:t>
                    </m:r>
                  </m:oMath>
                </a14:m>
                <a:r>
                  <a:rPr lang="zh-CN" altLang="en-US" sz="2400" dirty="0"/>
                  <a:t>做？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A45B1041-D6E0-F5ED-268A-995D1021EF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773822"/>
                <a:ext cx="10515600" cy="3745345"/>
              </a:xfrm>
              <a:blipFill>
                <a:blip r:embed="rId2"/>
                <a:stretch>
                  <a:fillRect l="-754" t="-2769" r="-3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452D9D5-0454-28A2-222D-74627E2E8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00A54-6163-4DE4-8B6D-283B5097EF7A}" type="datetime2">
              <a:rPr lang="en-US" altLang="zh-CN" smtClean="0"/>
              <a:t>Thursday, December 7, 2023</a:t>
            </a:fld>
            <a:endParaRPr 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9398B42-A70C-2704-3486-43AB59888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NNSZCP-2023 </a:t>
            </a:r>
            <a:r>
              <a:rPr lang="zh-CN" altLang="en-US"/>
              <a:t>赛后题解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05A6EE-5846-4078-3803-F2FB2CFD7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285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FDD5F90C-50DF-9CD1-03A6-905187AE2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代码实现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935B4962-8D41-AE1A-157F-FEA3AC8426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9028" y="1751445"/>
            <a:ext cx="9053947" cy="3355112"/>
          </a:xfrm>
          <a:noFill/>
          <a:ln w="25400">
            <a:solidFill>
              <a:schemeClr val="bg2">
                <a:lumMod val="50000"/>
              </a:schemeClr>
            </a:solidFill>
          </a:ln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867" dirty="0">
                <a:solidFill>
                  <a:srgbClr val="AF00DB"/>
                </a:solidFill>
                <a:latin typeface="Ubuntu Mono" panose="020B0509030602030204" pitchFamily="49" charset="0"/>
              </a:rPr>
              <a:t>from</a:t>
            </a:r>
            <a:r>
              <a:rPr lang="en-US" altLang="zh-CN" sz="1867" dirty="0">
                <a:solidFill>
                  <a:srgbClr val="000000"/>
                </a:solidFill>
                <a:latin typeface="Ubuntu Mono" panose="020B0509030602030204" pitchFamily="49" charset="0"/>
              </a:rPr>
              <a:t> bisect </a:t>
            </a:r>
            <a:r>
              <a:rPr lang="en-US" altLang="zh-CN" sz="1867" dirty="0">
                <a:solidFill>
                  <a:srgbClr val="AF00DB"/>
                </a:solidFill>
                <a:latin typeface="Ubuntu Mono" panose="020B0509030602030204" pitchFamily="49" charset="0"/>
              </a:rPr>
              <a:t>import</a:t>
            </a:r>
            <a:r>
              <a:rPr lang="en-US" altLang="zh-CN" sz="1867" dirty="0">
                <a:solidFill>
                  <a:srgbClr val="000000"/>
                </a:solidFill>
                <a:latin typeface="Ubuntu Mono" panose="020B0509030602030204" pitchFamily="49" charset="0"/>
              </a:rPr>
              <a:t> </a:t>
            </a:r>
            <a:r>
              <a:rPr lang="en-US" altLang="zh-CN" sz="1867" dirty="0" err="1">
                <a:solidFill>
                  <a:srgbClr val="000000"/>
                </a:solidFill>
                <a:latin typeface="Ubuntu Mono" panose="020B0509030602030204" pitchFamily="49" charset="0"/>
              </a:rPr>
              <a:t>bisect_right</a:t>
            </a:r>
            <a:endParaRPr lang="en-US" altLang="zh-CN" sz="1867" dirty="0">
              <a:solidFill>
                <a:srgbClr val="000000"/>
              </a:solidFill>
              <a:latin typeface="Ubuntu Mono" panose="020B0509030602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br>
              <a:rPr lang="en-US" altLang="zh-CN" sz="1867" dirty="0">
                <a:solidFill>
                  <a:srgbClr val="000000"/>
                </a:solidFill>
                <a:latin typeface="Ubuntu Mono" panose="020B0509030602030204" pitchFamily="49" charset="0"/>
              </a:rPr>
            </a:br>
            <a:r>
              <a:rPr lang="en-US" altLang="zh-CN" sz="1867" dirty="0">
                <a:solidFill>
                  <a:srgbClr val="000000"/>
                </a:solidFill>
                <a:latin typeface="Ubuntu Mono" panose="020B0509030602030204" pitchFamily="49" charset="0"/>
              </a:rPr>
              <a:t>n, m = [ </a:t>
            </a:r>
            <a:r>
              <a:rPr lang="en-US" altLang="zh-CN" sz="1867" dirty="0">
                <a:solidFill>
                  <a:srgbClr val="267F99"/>
                </a:solidFill>
                <a:latin typeface="Ubuntu Mono" panose="020B0509030602030204" pitchFamily="49" charset="0"/>
              </a:rPr>
              <a:t>int</a:t>
            </a:r>
            <a:r>
              <a:rPr lang="en-US" altLang="zh-CN" sz="1867" dirty="0">
                <a:solidFill>
                  <a:srgbClr val="000000"/>
                </a:solidFill>
                <a:latin typeface="Ubuntu Mono" panose="020B0509030602030204" pitchFamily="49" charset="0"/>
              </a:rPr>
              <a:t>(</a:t>
            </a:r>
            <a:r>
              <a:rPr lang="en-US" altLang="zh-CN" sz="1867" dirty="0" err="1">
                <a:solidFill>
                  <a:srgbClr val="000000"/>
                </a:solidFill>
                <a:latin typeface="Ubuntu Mono" panose="020B0509030602030204" pitchFamily="49" charset="0"/>
              </a:rPr>
              <a:t>i</a:t>
            </a:r>
            <a:r>
              <a:rPr lang="en-US" altLang="zh-CN" sz="1867" dirty="0">
                <a:solidFill>
                  <a:srgbClr val="000000"/>
                </a:solidFill>
                <a:latin typeface="Ubuntu Mono" panose="020B0509030602030204" pitchFamily="49" charset="0"/>
              </a:rPr>
              <a:t>) </a:t>
            </a:r>
            <a:r>
              <a:rPr lang="en-US" altLang="zh-CN" sz="1867" dirty="0">
                <a:solidFill>
                  <a:srgbClr val="AF00DB"/>
                </a:solidFill>
                <a:latin typeface="Ubuntu Mono" panose="020B0509030602030204" pitchFamily="49" charset="0"/>
              </a:rPr>
              <a:t>for</a:t>
            </a:r>
            <a:r>
              <a:rPr lang="en-US" altLang="zh-CN" sz="1867" dirty="0">
                <a:solidFill>
                  <a:srgbClr val="000000"/>
                </a:solidFill>
                <a:latin typeface="Ubuntu Mono" panose="020B0509030602030204" pitchFamily="49" charset="0"/>
              </a:rPr>
              <a:t> </a:t>
            </a:r>
            <a:r>
              <a:rPr lang="en-US" altLang="zh-CN" sz="1867" dirty="0" err="1">
                <a:solidFill>
                  <a:srgbClr val="000000"/>
                </a:solidFill>
                <a:latin typeface="Ubuntu Mono" panose="020B0509030602030204" pitchFamily="49" charset="0"/>
              </a:rPr>
              <a:t>i</a:t>
            </a:r>
            <a:r>
              <a:rPr lang="en-US" altLang="zh-CN" sz="1867" dirty="0">
                <a:solidFill>
                  <a:srgbClr val="000000"/>
                </a:solidFill>
                <a:latin typeface="Ubuntu Mono" panose="020B0509030602030204" pitchFamily="49" charset="0"/>
              </a:rPr>
              <a:t> </a:t>
            </a:r>
            <a:r>
              <a:rPr lang="en-US" altLang="zh-CN" sz="1867" dirty="0">
                <a:solidFill>
                  <a:srgbClr val="AF00DB"/>
                </a:solidFill>
                <a:latin typeface="Ubuntu Mono" panose="020B0509030602030204" pitchFamily="49" charset="0"/>
              </a:rPr>
              <a:t>in</a:t>
            </a:r>
            <a:r>
              <a:rPr lang="en-US" altLang="zh-CN" sz="1867" dirty="0">
                <a:solidFill>
                  <a:srgbClr val="000000"/>
                </a:solidFill>
                <a:latin typeface="Ubuntu Mono" panose="020B0509030602030204" pitchFamily="49" charset="0"/>
              </a:rPr>
              <a:t> </a:t>
            </a:r>
            <a:r>
              <a:rPr lang="en-US" altLang="zh-CN" sz="1867" dirty="0">
                <a:solidFill>
                  <a:srgbClr val="795E26"/>
                </a:solidFill>
                <a:latin typeface="Ubuntu Mono" panose="020B0509030602030204" pitchFamily="49" charset="0"/>
              </a:rPr>
              <a:t>input</a:t>
            </a:r>
            <a:r>
              <a:rPr lang="en-US" altLang="zh-CN" sz="1867" dirty="0">
                <a:solidFill>
                  <a:srgbClr val="000000"/>
                </a:solidFill>
                <a:latin typeface="Ubuntu Mono" panose="020B0509030602030204" pitchFamily="49" charset="0"/>
              </a:rPr>
              <a:t>().split() 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867" dirty="0">
                <a:solidFill>
                  <a:srgbClr val="000000"/>
                </a:solidFill>
                <a:latin typeface="Ubuntu Mono" panose="020B0509030602030204" pitchFamily="49" charset="0"/>
              </a:rPr>
              <a:t>h = [ </a:t>
            </a:r>
            <a:r>
              <a:rPr lang="en-US" altLang="zh-CN" sz="1867" dirty="0">
                <a:solidFill>
                  <a:srgbClr val="267F99"/>
                </a:solidFill>
                <a:latin typeface="Ubuntu Mono" panose="020B0509030602030204" pitchFamily="49" charset="0"/>
              </a:rPr>
              <a:t>int</a:t>
            </a:r>
            <a:r>
              <a:rPr lang="en-US" altLang="zh-CN" sz="1867" dirty="0">
                <a:solidFill>
                  <a:srgbClr val="000000"/>
                </a:solidFill>
                <a:latin typeface="Ubuntu Mono" panose="020B0509030602030204" pitchFamily="49" charset="0"/>
              </a:rPr>
              <a:t>(</a:t>
            </a:r>
            <a:r>
              <a:rPr lang="en-US" altLang="zh-CN" sz="1867" dirty="0" err="1">
                <a:solidFill>
                  <a:srgbClr val="000000"/>
                </a:solidFill>
                <a:latin typeface="Ubuntu Mono" panose="020B0509030602030204" pitchFamily="49" charset="0"/>
              </a:rPr>
              <a:t>i</a:t>
            </a:r>
            <a:r>
              <a:rPr lang="en-US" altLang="zh-CN" sz="1867" dirty="0">
                <a:solidFill>
                  <a:srgbClr val="000000"/>
                </a:solidFill>
                <a:latin typeface="Ubuntu Mono" panose="020B0509030602030204" pitchFamily="49" charset="0"/>
              </a:rPr>
              <a:t>) </a:t>
            </a:r>
            <a:r>
              <a:rPr lang="en-US" altLang="zh-CN" sz="1867" dirty="0">
                <a:solidFill>
                  <a:srgbClr val="AF00DB"/>
                </a:solidFill>
                <a:latin typeface="Ubuntu Mono" panose="020B0509030602030204" pitchFamily="49" charset="0"/>
              </a:rPr>
              <a:t>for</a:t>
            </a:r>
            <a:r>
              <a:rPr lang="en-US" altLang="zh-CN" sz="1867" dirty="0">
                <a:solidFill>
                  <a:srgbClr val="000000"/>
                </a:solidFill>
                <a:latin typeface="Ubuntu Mono" panose="020B0509030602030204" pitchFamily="49" charset="0"/>
              </a:rPr>
              <a:t> </a:t>
            </a:r>
            <a:r>
              <a:rPr lang="en-US" altLang="zh-CN" sz="1867" dirty="0" err="1">
                <a:solidFill>
                  <a:srgbClr val="000000"/>
                </a:solidFill>
                <a:latin typeface="Ubuntu Mono" panose="020B0509030602030204" pitchFamily="49" charset="0"/>
              </a:rPr>
              <a:t>i</a:t>
            </a:r>
            <a:r>
              <a:rPr lang="en-US" altLang="zh-CN" sz="1867" dirty="0">
                <a:solidFill>
                  <a:srgbClr val="000000"/>
                </a:solidFill>
                <a:latin typeface="Ubuntu Mono" panose="020B0509030602030204" pitchFamily="49" charset="0"/>
              </a:rPr>
              <a:t> </a:t>
            </a:r>
            <a:r>
              <a:rPr lang="en-US" altLang="zh-CN" sz="1867" dirty="0">
                <a:solidFill>
                  <a:srgbClr val="AF00DB"/>
                </a:solidFill>
                <a:latin typeface="Ubuntu Mono" panose="020B0509030602030204" pitchFamily="49" charset="0"/>
              </a:rPr>
              <a:t>in</a:t>
            </a:r>
            <a:r>
              <a:rPr lang="en-US" altLang="zh-CN" sz="1867" dirty="0">
                <a:solidFill>
                  <a:srgbClr val="000000"/>
                </a:solidFill>
                <a:latin typeface="Ubuntu Mono" panose="020B0509030602030204" pitchFamily="49" charset="0"/>
              </a:rPr>
              <a:t> </a:t>
            </a:r>
            <a:r>
              <a:rPr lang="en-US" altLang="zh-CN" sz="1867" dirty="0">
                <a:solidFill>
                  <a:srgbClr val="795E26"/>
                </a:solidFill>
                <a:latin typeface="Ubuntu Mono" panose="020B0509030602030204" pitchFamily="49" charset="0"/>
              </a:rPr>
              <a:t>input</a:t>
            </a:r>
            <a:r>
              <a:rPr lang="en-US" altLang="zh-CN" sz="1867" dirty="0">
                <a:solidFill>
                  <a:srgbClr val="000000"/>
                </a:solidFill>
                <a:latin typeface="Ubuntu Mono" panose="020B0509030602030204" pitchFamily="49" charset="0"/>
              </a:rPr>
              <a:t>().split() 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867" dirty="0">
                <a:solidFill>
                  <a:srgbClr val="000000"/>
                </a:solidFill>
                <a:latin typeface="Ubuntu Mono" panose="020B0509030602030204" pitchFamily="49" charset="0"/>
              </a:rPr>
              <a:t>s = [ </a:t>
            </a:r>
            <a:r>
              <a:rPr lang="en-US" altLang="zh-CN" sz="1867" dirty="0">
                <a:solidFill>
                  <a:srgbClr val="267F99"/>
                </a:solidFill>
                <a:latin typeface="Ubuntu Mono" panose="020B0509030602030204" pitchFamily="49" charset="0"/>
              </a:rPr>
              <a:t>int</a:t>
            </a:r>
            <a:r>
              <a:rPr lang="en-US" altLang="zh-CN" sz="1867" dirty="0">
                <a:solidFill>
                  <a:srgbClr val="000000"/>
                </a:solidFill>
                <a:latin typeface="Ubuntu Mono" panose="020B0509030602030204" pitchFamily="49" charset="0"/>
              </a:rPr>
              <a:t>(</a:t>
            </a:r>
            <a:r>
              <a:rPr lang="en-US" altLang="zh-CN" sz="1867" dirty="0" err="1">
                <a:solidFill>
                  <a:srgbClr val="000000"/>
                </a:solidFill>
                <a:latin typeface="Ubuntu Mono" panose="020B0509030602030204" pitchFamily="49" charset="0"/>
              </a:rPr>
              <a:t>i</a:t>
            </a:r>
            <a:r>
              <a:rPr lang="en-US" altLang="zh-CN" sz="1867" dirty="0">
                <a:solidFill>
                  <a:srgbClr val="000000"/>
                </a:solidFill>
                <a:latin typeface="Ubuntu Mono" panose="020B0509030602030204" pitchFamily="49" charset="0"/>
              </a:rPr>
              <a:t>) </a:t>
            </a:r>
            <a:r>
              <a:rPr lang="en-US" altLang="zh-CN" sz="1867" dirty="0">
                <a:solidFill>
                  <a:srgbClr val="AF00DB"/>
                </a:solidFill>
                <a:latin typeface="Ubuntu Mono" panose="020B0509030602030204" pitchFamily="49" charset="0"/>
              </a:rPr>
              <a:t>for</a:t>
            </a:r>
            <a:r>
              <a:rPr lang="en-US" altLang="zh-CN" sz="1867" dirty="0">
                <a:solidFill>
                  <a:srgbClr val="000000"/>
                </a:solidFill>
                <a:latin typeface="Ubuntu Mono" panose="020B0509030602030204" pitchFamily="49" charset="0"/>
              </a:rPr>
              <a:t> </a:t>
            </a:r>
            <a:r>
              <a:rPr lang="en-US" altLang="zh-CN" sz="1867" dirty="0" err="1">
                <a:solidFill>
                  <a:srgbClr val="000000"/>
                </a:solidFill>
                <a:latin typeface="Ubuntu Mono" panose="020B0509030602030204" pitchFamily="49" charset="0"/>
              </a:rPr>
              <a:t>i</a:t>
            </a:r>
            <a:r>
              <a:rPr lang="en-US" altLang="zh-CN" sz="1867" dirty="0">
                <a:solidFill>
                  <a:srgbClr val="000000"/>
                </a:solidFill>
                <a:latin typeface="Ubuntu Mono" panose="020B0509030602030204" pitchFamily="49" charset="0"/>
              </a:rPr>
              <a:t> </a:t>
            </a:r>
            <a:r>
              <a:rPr lang="en-US" altLang="zh-CN" sz="1867" dirty="0">
                <a:solidFill>
                  <a:srgbClr val="AF00DB"/>
                </a:solidFill>
                <a:latin typeface="Ubuntu Mono" panose="020B0509030602030204" pitchFamily="49" charset="0"/>
              </a:rPr>
              <a:t>in</a:t>
            </a:r>
            <a:r>
              <a:rPr lang="en-US" altLang="zh-CN" sz="1867" dirty="0">
                <a:solidFill>
                  <a:srgbClr val="000000"/>
                </a:solidFill>
                <a:latin typeface="Ubuntu Mono" panose="020B0509030602030204" pitchFamily="49" charset="0"/>
              </a:rPr>
              <a:t> </a:t>
            </a:r>
            <a:r>
              <a:rPr lang="en-US" altLang="zh-CN" sz="1867" dirty="0">
                <a:solidFill>
                  <a:srgbClr val="795E26"/>
                </a:solidFill>
                <a:latin typeface="Ubuntu Mono" panose="020B0509030602030204" pitchFamily="49" charset="0"/>
              </a:rPr>
              <a:t>input</a:t>
            </a:r>
            <a:r>
              <a:rPr lang="en-US" altLang="zh-CN" sz="1867" dirty="0">
                <a:solidFill>
                  <a:srgbClr val="000000"/>
                </a:solidFill>
                <a:latin typeface="Ubuntu Mono" panose="020B0509030602030204" pitchFamily="49" charset="0"/>
              </a:rPr>
              <a:t>().split() 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867" dirty="0">
                <a:solidFill>
                  <a:srgbClr val="000000"/>
                </a:solidFill>
                <a:latin typeface="Ubuntu Mono" panose="020B0509030602030204" pitchFamily="49" charset="0"/>
              </a:rPr>
              <a:t>dh = </a:t>
            </a:r>
            <a:r>
              <a:rPr lang="en-US" altLang="zh-CN" sz="1867" dirty="0">
                <a:solidFill>
                  <a:srgbClr val="795E26"/>
                </a:solidFill>
                <a:latin typeface="Ubuntu Mono" panose="020B0509030602030204" pitchFamily="49" charset="0"/>
              </a:rPr>
              <a:t>sorted</a:t>
            </a:r>
            <a:r>
              <a:rPr lang="en-US" altLang="zh-CN" sz="1867" dirty="0">
                <a:solidFill>
                  <a:srgbClr val="000000"/>
                </a:solidFill>
                <a:latin typeface="Ubuntu Mono" panose="020B0509030602030204" pitchFamily="49" charset="0"/>
              </a:rPr>
              <a:t>([ </a:t>
            </a:r>
            <a:r>
              <a:rPr lang="en-US" altLang="zh-CN" sz="1867" dirty="0">
                <a:solidFill>
                  <a:srgbClr val="795E26"/>
                </a:solidFill>
                <a:latin typeface="Ubuntu Mono" panose="020B0509030602030204" pitchFamily="49" charset="0"/>
              </a:rPr>
              <a:t>abs</a:t>
            </a:r>
            <a:r>
              <a:rPr lang="en-US" altLang="zh-CN" sz="1867" dirty="0">
                <a:solidFill>
                  <a:srgbClr val="000000"/>
                </a:solidFill>
                <a:latin typeface="Ubuntu Mono" panose="020B0509030602030204" pitchFamily="49" charset="0"/>
              </a:rPr>
              <a:t>(h[</a:t>
            </a:r>
            <a:r>
              <a:rPr lang="en-US" altLang="zh-CN" sz="1867" dirty="0" err="1">
                <a:solidFill>
                  <a:srgbClr val="000000"/>
                </a:solidFill>
                <a:latin typeface="Ubuntu Mono" panose="020B0509030602030204" pitchFamily="49" charset="0"/>
              </a:rPr>
              <a:t>i</a:t>
            </a:r>
            <a:r>
              <a:rPr lang="en-US" altLang="zh-CN" sz="1867" dirty="0">
                <a:solidFill>
                  <a:srgbClr val="000000"/>
                </a:solidFill>
                <a:latin typeface="Ubuntu Mono" panose="020B0509030602030204" pitchFamily="49" charset="0"/>
              </a:rPr>
              <a:t>] - h[j]) </a:t>
            </a:r>
            <a:r>
              <a:rPr lang="en-US" altLang="zh-CN" sz="1867" dirty="0">
                <a:solidFill>
                  <a:srgbClr val="AF00DB"/>
                </a:solidFill>
                <a:latin typeface="Ubuntu Mono" panose="020B0509030602030204" pitchFamily="49" charset="0"/>
              </a:rPr>
              <a:t>for</a:t>
            </a:r>
            <a:r>
              <a:rPr lang="en-US" altLang="zh-CN" sz="1867" dirty="0">
                <a:solidFill>
                  <a:srgbClr val="000000"/>
                </a:solidFill>
                <a:latin typeface="Ubuntu Mono" panose="020B0509030602030204" pitchFamily="49" charset="0"/>
              </a:rPr>
              <a:t> </a:t>
            </a:r>
            <a:r>
              <a:rPr lang="en-US" altLang="zh-CN" sz="1867" dirty="0" err="1">
                <a:solidFill>
                  <a:srgbClr val="000000"/>
                </a:solidFill>
                <a:latin typeface="Ubuntu Mono" panose="020B0509030602030204" pitchFamily="49" charset="0"/>
              </a:rPr>
              <a:t>i</a:t>
            </a:r>
            <a:r>
              <a:rPr lang="en-US" altLang="zh-CN" sz="1867" dirty="0">
                <a:solidFill>
                  <a:srgbClr val="000000"/>
                </a:solidFill>
                <a:latin typeface="Ubuntu Mono" panose="020B0509030602030204" pitchFamily="49" charset="0"/>
              </a:rPr>
              <a:t> </a:t>
            </a:r>
            <a:r>
              <a:rPr lang="en-US" altLang="zh-CN" sz="1867" dirty="0">
                <a:solidFill>
                  <a:srgbClr val="AF00DB"/>
                </a:solidFill>
                <a:latin typeface="Ubuntu Mono" panose="020B0509030602030204" pitchFamily="49" charset="0"/>
              </a:rPr>
              <a:t>in</a:t>
            </a:r>
            <a:r>
              <a:rPr lang="en-US" altLang="zh-CN" sz="1867" dirty="0">
                <a:solidFill>
                  <a:srgbClr val="000000"/>
                </a:solidFill>
                <a:latin typeface="Ubuntu Mono" panose="020B0509030602030204" pitchFamily="49" charset="0"/>
              </a:rPr>
              <a:t> </a:t>
            </a:r>
            <a:r>
              <a:rPr lang="en-US" altLang="zh-CN" sz="1867" dirty="0">
                <a:solidFill>
                  <a:srgbClr val="795E26"/>
                </a:solidFill>
                <a:latin typeface="Ubuntu Mono" panose="020B0509030602030204" pitchFamily="49" charset="0"/>
              </a:rPr>
              <a:t>range</a:t>
            </a:r>
            <a:r>
              <a:rPr lang="en-US" altLang="zh-CN" sz="1867" dirty="0">
                <a:solidFill>
                  <a:srgbClr val="000000"/>
                </a:solidFill>
                <a:latin typeface="Ubuntu Mono" panose="020B0509030602030204" pitchFamily="49" charset="0"/>
              </a:rPr>
              <a:t>(n) </a:t>
            </a:r>
            <a:r>
              <a:rPr lang="en-US" altLang="zh-CN" sz="1867" dirty="0">
                <a:solidFill>
                  <a:srgbClr val="AF00DB"/>
                </a:solidFill>
                <a:latin typeface="Ubuntu Mono" panose="020B0509030602030204" pitchFamily="49" charset="0"/>
              </a:rPr>
              <a:t>for</a:t>
            </a:r>
            <a:r>
              <a:rPr lang="en-US" altLang="zh-CN" sz="1867" dirty="0">
                <a:solidFill>
                  <a:srgbClr val="000000"/>
                </a:solidFill>
                <a:latin typeface="Ubuntu Mono" panose="020B0509030602030204" pitchFamily="49" charset="0"/>
              </a:rPr>
              <a:t> j </a:t>
            </a:r>
            <a:r>
              <a:rPr lang="en-US" altLang="zh-CN" sz="1867" dirty="0">
                <a:solidFill>
                  <a:srgbClr val="AF00DB"/>
                </a:solidFill>
                <a:latin typeface="Ubuntu Mono" panose="020B0509030602030204" pitchFamily="49" charset="0"/>
              </a:rPr>
              <a:t>in</a:t>
            </a:r>
            <a:r>
              <a:rPr lang="en-US" altLang="zh-CN" sz="1867" dirty="0">
                <a:solidFill>
                  <a:srgbClr val="000000"/>
                </a:solidFill>
                <a:latin typeface="Ubuntu Mono" panose="020B0509030602030204" pitchFamily="49" charset="0"/>
              </a:rPr>
              <a:t> </a:t>
            </a:r>
            <a:r>
              <a:rPr lang="en-US" altLang="zh-CN" sz="1867" dirty="0">
                <a:solidFill>
                  <a:srgbClr val="795E26"/>
                </a:solidFill>
                <a:latin typeface="Ubuntu Mono" panose="020B0509030602030204" pitchFamily="49" charset="0"/>
              </a:rPr>
              <a:t>range</a:t>
            </a:r>
            <a:r>
              <a:rPr lang="en-US" altLang="zh-CN" sz="1867" dirty="0">
                <a:solidFill>
                  <a:srgbClr val="000000"/>
                </a:solidFill>
                <a:latin typeface="Ubuntu Mono" panose="020B0509030602030204" pitchFamily="49" charset="0"/>
              </a:rPr>
              <a:t>(</a:t>
            </a:r>
            <a:r>
              <a:rPr lang="en-US" altLang="zh-CN" sz="1867" dirty="0" err="1">
                <a:solidFill>
                  <a:srgbClr val="000000"/>
                </a:solidFill>
                <a:latin typeface="Ubuntu Mono" panose="020B0509030602030204" pitchFamily="49" charset="0"/>
              </a:rPr>
              <a:t>i</a:t>
            </a:r>
            <a:r>
              <a:rPr lang="en-US" altLang="zh-CN" sz="1867" dirty="0">
                <a:solidFill>
                  <a:srgbClr val="000000"/>
                </a:solidFill>
                <a:latin typeface="Ubuntu Mono" panose="020B0509030602030204" pitchFamily="49" charset="0"/>
              </a:rPr>
              <a:t>) ])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br>
              <a:rPr lang="en-US" altLang="zh-CN" sz="1867" dirty="0">
                <a:solidFill>
                  <a:srgbClr val="000000"/>
                </a:solidFill>
                <a:latin typeface="Ubuntu Mono" panose="020B0509030602030204" pitchFamily="49" charset="0"/>
              </a:rPr>
            </a:br>
            <a:r>
              <a:rPr lang="en-US" altLang="zh-CN" sz="1867" dirty="0">
                <a:solidFill>
                  <a:srgbClr val="AF00DB"/>
                </a:solidFill>
                <a:latin typeface="Ubuntu Mono" panose="020B0509030602030204" pitchFamily="49" charset="0"/>
              </a:rPr>
              <a:t>for</a:t>
            </a:r>
            <a:r>
              <a:rPr lang="en-US" altLang="zh-CN" sz="1867" dirty="0">
                <a:solidFill>
                  <a:srgbClr val="000000"/>
                </a:solidFill>
                <a:latin typeface="Ubuntu Mono" panose="020B0509030602030204" pitchFamily="49" charset="0"/>
              </a:rPr>
              <a:t> </a:t>
            </a:r>
            <a:r>
              <a:rPr lang="en-US" altLang="zh-CN" sz="1867" dirty="0" err="1">
                <a:solidFill>
                  <a:srgbClr val="000000"/>
                </a:solidFill>
                <a:latin typeface="Ubuntu Mono" panose="020B0509030602030204" pitchFamily="49" charset="0"/>
              </a:rPr>
              <a:t>i</a:t>
            </a:r>
            <a:r>
              <a:rPr lang="en-US" altLang="zh-CN" sz="1867" dirty="0">
                <a:solidFill>
                  <a:srgbClr val="000000"/>
                </a:solidFill>
                <a:latin typeface="Ubuntu Mono" panose="020B0509030602030204" pitchFamily="49" charset="0"/>
              </a:rPr>
              <a:t> </a:t>
            </a:r>
            <a:r>
              <a:rPr lang="en-US" altLang="zh-CN" sz="1867" dirty="0">
                <a:solidFill>
                  <a:srgbClr val="AF00DB"/>
                </a:solidFill>
                <a:latin typeface="Ubuntu Mono" panose="020B0509030602030204" pitchFamily="49" charset="0"/>
              </a:rPr>
              <a:t>in</a:t>
            </a:r>
            <a:r>
              <a:rPr lang="en-US" altLang="zh-CN" sz="1867" dirty="0">
                <a:solidFill>
                  <a:srgbClr val="000000"/>
                </a:solidFill>
                <a:latin typeface="Ubuntu Mono" panose="020B0509030602030204" pitchFamily="49" charset="0"/>
              </a:rPr>
              <a:t> s: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867" dirty="0">
                <a:solidFill>
                  <a:srgbClr val="000000"/>
                </a:solidFill>
                <a:latin typeface="Ubuntu Mono" panose="020B0509030602030204" pitchFamily="49" charset="0"/>
              </a:rPr>
              <a:t>    </a:t>
            </a:r>
            <a:r>
              <a:rPr lang="en-US" altLang="zh-CN" sz="1867" dirty="0">
                <a:solidFill>
                  <a:srgbClr val="795E26"/>
                </a:solidFill>
                <a:latin typeface="Ubuntu Mono" panose="020B0509030602030204" pitchFamily="49" charset="0"/>
              </a:rPr>
              <a:t>print</a:t>
            </a:r>
            <a:r>
              <a:rPr lang="en-US" altLang="zh-CN" sz="1867" dirty="0">
                <a:solidFill>
                  <a:srgbClr val="000000"/>
                </a:solidFill>
                <a:latin typeface="Ubuntu Mono" panose="020B0509030602030204" pitchFamily="49" charset="0"/>
              </a:rPr>
              <a:t>(</a:t>
            </a:r>
            <a:r>
              <a:rPr lang="en-US" altLang="zh-CN" sz="1867" dirty="0" err="1">
                <a:solidFill>
                  <a:srgbClr val="000000"/>
                </a:solidFill>
                <a:latin typeface="Ubuntu Mono" panose="020B0509030602030204" pitchFamily="49" charset="0"/>
              </a:rPr>
              <a:t>bisect_right</a:t>
            </a:r>
            <a:r>
              <a:rPr lang="en-US" altLang="zh-CN" sz="1867" dirty="0">
                <a:solidFill>
                  <a:srgbClr val="000000"/>
                </a:solidFill>
                <a:latin typeface="Ubuntu Mono" panose="020B0509030602030204" pitchFamily="49" charset="0"/>
              </a:rPr>
              <a:t>(dh, </a:t>
            </a:r>
            <a:r>
              <a:rPr lang="en-US" altLang="zh-CN" sz="1867" dirty="0" err="1">
                <a:solidFill>
                  <a:srgbClr val="000000"/>
                </a:solidFill>
                <a:latin typeface="Ubuntu Mono" panose="020B0509030602030204" pitchFamily="49" charset="0"/>
              </a:rPr>
              <a:t>i</a:t>
            </a:r>
            <a:r>
              <a:rPr lang="en-US" altLang="zh-CN" sz="1867" dirty="0">
                <a:solidFill>
                  <a:srgbClr val="000000"/>
                </a:solidFill>
                <a:latin typeface="Ubuntu Mono" panose="020B0509030602030204" pitchFamily="49" charset="0"/>
              </a:rPr>
              <a:t>))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A2A7EA7-041D-B000-F6C2-87E693F5E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F2D4A-709C-4945-9F35-22E1EFFB5B95}" type="datetime2">
              <a:rPr lang="en-US" altLang="zh-CN" smtClean="0"/>
              <a:t>Thursday, December 7, 2023</a:t>
            </a:fld>
            <a:endParaRPr 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7A8FD0D-9814-8621-5277-36C247D4E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NNSZCP-2023 </a:t>
            </a:r>
            <a:r>
              <a:rPr lang="zh-CN" altLang="en-US"/>
              <a:t>赛后题解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597453-0674-CC3A-EF0B-02380D245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57415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45EAA0C1-80A0-C0C9-B53B-A1A044E7F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5400" dirty="0"/>
              <a:t>Problem D. </a:t>
            </a:r>
            <a:r>
              <a:rPr lang="zh-CN" altLang="en-US" sz="5400" dirty="0"/>
              <a:t>初生几何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CA034F5-BA42-D219-BFF4-207149EC1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9EFA3-9D48-4087-9951-0CD5222E6A70}" type="datetime2">
              <a:rPr lang="en-US" altLang="zh-CN" smtClean="0"/>
              <a:t>Thursday, December 7, 2023</a:t>
            </a:fld>
            <a:endParaRPr 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96748C2-114A-2D07-5E25-FF7B845E8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NNSZCP-2023 </a:t>
            </a:r>
            <a:r>
              <a:rPr lang="zh-CN" altLang="en-US"/>
              <a:t>赛后题解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EBD39C-6701-68E3-9510-852BEFC89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44509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DCC61205-1E26-D743-9661-C5D759D84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题意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BCCDBC3B-CF6E-E6E4-30AE-D10505F59A7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90"/>
                <a:ext cx="10515600" cy="2250931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400" dirty="0"/>
                  <a:t>在平面直角坐标系中，抛物线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zh-CN" altLang="en-US" sz="2400" dirty="0"/>
                  <a:t>与直线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相交。抛物线与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轴的另一个交点为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sz="2400" dirty="0"/>
                  <a:t>。</a:t>
                </a:r>
                <a:endParaRPr lang="en-US" altLang="zh-CN" sz="2400" dirty="0"/>
              </a:p>
              <a:p>
                <a:r>
                  <a:rPr lang="zh-CN" altLang="en-US" sz="2400" dirty="0"/>
                  <a:t>设线段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𝑂𝐴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上存在一动点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zh-CN" altLang="en-US" sz="2400" dirty="0"/>
                  <a:t>，过点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作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轴的平行线交抛物线于点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zh-CN" altLang="en-US" sz="2400" dirty="0"/>
                  <a:t>，交直线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于点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zh-CN" altLang="en-US" sz="2400" dirty="0"/>
                  <a:t>。</a:t>
                </a:r>
                <a:endParaRPr lang="en-US" altLang="zh-CN" sz="2400" dirty="0"/>
              </a:p>
              <a:p>
                <a:r>
                  <a:rPr lang="zh-CN" altLang="en-US" sz="2400" dirty="0"/>
                  <a:t>试求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𝑂𝐵</m:t>
                        </m:r>
                      </m:e>
                      <m:sup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𝐴𝐶</m:t>
                        </m:r>
                      </m:e>
                      <m:sup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的最大值。 </a:t>
                </a:r>
              </a:p>
            </p:txBody>
          </p:sp>
        </mc:Choice>
        <mc:Fallback xmlns="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BCCDBC3B-CF6E-E6E4-30AE-D10505F59A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90"/>
                <a:ext cx="10515600" cy="2250931"/>
              </a:xfrm>
              <a:blipFill>
                <a:blip r:embed="rId2"/>
                <a:stretch>
                  <a:fillRect l="-812" t="-45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C270963-6D9F-39D0-66DF-CF5480DD1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36ACC-8CDF-4F30-BAE5-BA42AAAE183B}" type="datetime2">
              <a:rPr lang="en-US" altLang="zh-CN" smtClean="0"/>
              <a:t>Thursday, December 7, 2023</a:t>
            </a:fld>
            <a:endParaRPr 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3B9E765-7D39-C68F-8AF6-2E59B7486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NNSZCP-2023 </a:t>
            </a:r>
            <a:r>
              <a:rPr lang="zh-CN" altLang="en-US"/>
              <a:t>赛后题解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21A47D-556C-D9D9-6FDF-D639442E9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10444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FD6A05EC-A0EB-5E0D-2B68-5289D204D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题解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A45B1041-D6E0-F5ED-268A-995D1021EF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94"/>
                <a:ext cx="9601200" cy="3983183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400" dirty="0">
                    <a:latin typeface="-apple-system"/>
                  </a:rPr>
                  <a:t>设 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𝑂𝑃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i="1" dirty="0" err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sz="2400" dirty="0">
                    <a:latin typeface="KaTeX_Main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𝐴𝑃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sz="2400" dirty="0">
                    <a:latin typeface="-apple-system"/>
                  </a:rPr>
                  <a:t>，则 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𝐵𝑃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i="1" dirty="0" err="1">
                        <a:latin typeface="Cambria Math" panose="02040503050406030204" pitchFamily="18" charset="0"/>
                      </a:rPr>
                      <m:t>𝑎𝑏</m:t>
                    </m:r>
                    <m:r>
                      <a:rPr lang="zh-CN" altLang="en-US" sz="2400" i="1" dirty="0" err="1">
                        <a:latin typeface="Cambria Math" panose="02040503050406030204" pitchFamily="18" charset="0"/>
                      </a:rPr>
                      <m:t>，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𝐶𝑃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zh-CN" altLang="en-US" sz="2400" dirty="0">
                    <a:latin typeface="-apple-system"/>
                  </a:rPr>
                  <a:t>。</a:t>
                </a:r>
                <a:endParaRPr lang="en-US" altLang="zh-CN" sz="240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zh-CN" altLang="en-US" sz="2400" i="1" dirty="0">
                        <a:latin typeface="Cambria Math" panose="02040503050406030204" pitchFamily="18" charset="0"/>
                      </a:rPr>
                      <m:t>注意到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𝑂𝐵</m:t>
                        </m:r>
                      </m:e>
                      <m:sup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AC</m:t>
                        </m:r>
                      </m:e>
                      <m:sup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+1=</m:t>
                    </m:r>
                    <m:sSup>
                      <m:sSup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𝑎𝑏</m:t>
                            </m:r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zh-CN" altLang="en-US" sz="2400" i="1" dirty="0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endParaRPr lang="en-US" altLang="zh-CN" sz="2400" dirty="0"/>
              </a:p>
              <a:p>
                <a:r>
                  <a:rPr lang="zh-CN" altLang="en-US" sz="2400" dirty="0"/>
                  <a:t>即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𝑎𝑏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zh-CN" altLang="en-US" sz="2400" dirty="0"/>
                  <a:t> 取最大或最小时得到原式的最大值。</a:t>
                </a:r>
                <a:endParaRPr lang="en-US" altLang="zh-CN" sz="2400" dirty="0"/>
              </a:p>
              <a:p>
                <a:r>
                  <a:rPr lang="zh-CN" altLang="en-US" sz="2400" dirty="0"/>
                  <a:t>当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点与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或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重合时有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𝑎𝑏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zh-CN" altLang="en-US" sz="2400" dirty="0"/>
                  <a:t> 最小。</a:t>
                </a:r>
                <a:endParaRPr lang="en-US" altLang="zh-CN" sz="2400" dirty="0"/>
              </a:p>
              <a:p>
                <a:r>
                  <a:rPr lang="zh-CN" altLang="en-US" sz="2400" dirty="0">
                    <a:latin typeface="-apple-system"/>
                  </a:rPr>
                  <a:t>当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zh-CN" altLang="en-US" sz="2400" dirty="0">
                    <a:latin typeface="-apple-system"/>
                  </a:rPr>
                  <a:t> 在抛物线对称轴上时有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𝑎𝑏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最大。</a:t>
                </a:r>
                <a:endParaRPr lang="en-US" altLang="zh-CN" sz="2400" dirty="0"/>
              </a:p>
              <a:p>
                <a:r>
                  <a:rPr lang="zh-CN" altLang="en-US" sz="2400" dirty="0">
                    <a:latin typeface="KaTeX_Main"/>
                  </a:rPr>
                  <a:t>所以答案为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dirty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p>
                                <m: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+1,</m:t>
                            </m:r>
                            <m:sSup>
                              <m:sSupPr>
                                <m:ctrlP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zh-CN" sz="24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altLang="zh-CN" sz="24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en-US" altLang="zh-CN" sz="2400" i="1" dirty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zh-CN" sz="2400" i="1" dirty="0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zh-CN" sz="2400" i="1" dirty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num>
                                      <m:den>
                                        <m:r>
                                          <a:rPr lang="en-US" altLang="zh-CN" sz="2400" i="1" dirty="0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den>
                                    </m:f>
                                    <m:r>
                                      <a:rPr lang="en-US" altLang="zh-CN" sz="2400" i="1" dirty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</m:func>
                  </m:oMath>
                </a14:m>
                <a:r>
                  <a:rPr lang="zh-CN" altLang="en-US" sz="2400" dirty="0">
                    <a:latin typeface="KaTeX_Size4"/>
                  </a:rPr>
                  <a:t>。</a:t>
                </a:r>
                <a:br>
                  <a:rPr lang="en-US" altLang="zh-CN" sz="2400" dirty="0"/>
                </a:br>
                <a:endParaRPr lang="zh-CN" altLang="en-US" sz="2400" dirty="0"/>
              </a:p>
            </p:txBody>
          </p:sp>
        </mc:Choice>
        <mc:Fallback xmlns="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A45B1041-D6E0-F5ED-268A-995D1021EF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94"/>
                <a:ext cx="9601200" cy="3983183"/>
              </a:xfrm>
              <a:blipFill>
                <a:blip r:embed="rId2"/>
                <a:stretch>
                  <a:fillRect l="-889" t="-27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D40F886-0921-E74C-3345-358F63078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105FB-ACA2-41BA-9DC0-EA522E82CA6A}" type="datetime2">
              <a:rPr lang="en-US" altLang="zh-CN" smtClean="0"/>
              <a:t>Thursday, December 7, 2023</a:t>
            </a:fld>
            <a:endParaRPr 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F5E6C6F-4443-1CAF-34E3-E212CCE13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NNSZCP-2023 </a:t>
            </a:r>
            <a:r>
              <a:rPr lang="zh-CN" altLang="en-US"/>
              <a:t>赛后题解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3F1760-53D9-DE68-1EB1-8BD7BEB78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405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FDD5F90C-50DF-9CD1-03A6-905187AE2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代码实现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935B4962-8D41-AE1A-157F-FEA3AC8426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9465" y="2582720"/>
            <a:ext cx="7613072" cy="1692565"/>
          </a:xfrm>
          <a:noFill/>
          <a:ln w="25400">
            <a:solidFill>
              <a:schemeClr val="bg2">
                <a:lumMod val="50000"/>
              </a:schemeClr>
            </a:solidFill>
          </a:ln>
        </p:spPr>
        <p:txBody>
          <a:bodyPr>
            <a:normAutofit lnSpcReduction="1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altLang="zh-CN" sz="2400" dirty="0">
                <a:solidFill>
                  <a:srgbClr val="AF00DB"/>
                </a:solidFill>
                <a:latin typeface="Ubuntu Mono" panose="020B0509030602030204" pitchFamily="49" charset="0"/>
              </a:rPr>
              <a:t>for</a:t>
            </a:r>
            <a:r>
              <a:rPr lang="en-US" altLang="zh-CN" sz="2400" dirty="0">
                <a:solidFill>
                  <a:srgbClr val="000000"/>
                </a:solidFill>
                <a:latin typeface="Ubuntu Mono" panose="020B0509030602030204" pitchFamily="49" charset="0"/>
              </a:rPr>
              <a:t> </a:t>
            </a:r>
            <a:r>
              <a:rPr lang="en-US" altLang="zh-CN" sz="2400" dirty="0" err="1">
                <a:solidFill>
                  <a:srgbClr val="000000"/>
                </a:solidFill>
                <a:latin typeface="Ubuntu Mono" panose="020B0509030602030204" pitchFamily="49" charset="0"/>
              </a:rPr>
              <a:t>test_case</a:t>
            </a:r>
            <a:r>
              <a:rPr lang="en-US" altLang="zh-CN" sz="2400" dirty="0">
                <a:solidFill>
                  <a:srgbClr val="000000"/>
                </a:solidFill>
                <a:latin typeface="Ubuntu Mono" panose="020B0509030602030204" pitchFamily="49" charset="0"/>
              </a:rPr>
              <a:t> </a:t>
            </a:r>
            <a:r>
              <a:rPr lang="en-US" altLang="zh-CN" sz="2400" dirty="0">
                <a:solidFill>
                  <a:srgbClr val="AF00DB"/>
                </a:solidFill>
                <a:latin typeface="Ubuntu Mono" panose="020B0509030602030204" pitchFamily="49" charset="0"/>
              </a:rPr>
              <a:t>in</a:t>
            </a:r>
            <a:r>
              <a:rPr lang="en-US" altLang="zh-CN" sz="2400" dirty="0">
                <a:solidFill>
                  <a:srgbClr val="000000"/>
                </a:solidFill>
                <a:latin typeface="Ubuntu Mono" panose="020B0509030602030204" pitchFamily="49" charset="0"/>
              </a:rPr>
              <a:t> </a:t>
            </a:r>
            <a:r>
              <a:rPr lang="en-US" altLang="zh-CN" sz="2400" dirty="0">
                <a:solidFill>
                  <a:srgbClr val="795E26"/>
                </a:solidFill>
                <a:latin typeface="Ubuntu Mono" panose="020B0509030602030204" pitchFamily="49" charset="0"/>
              </a:rPr>
              <a:t>range</a:t>
            </a:r>
            <a:r>
              <a:rPr lang="en-US" altLang="zh-CN" sz="2400" dirty="0">
                <a:solidFill>
                  <a:srgbClr val="000000"/>
                </a:solidFill>
                <a:latin typeface="Ubuntu Mono" panose="020B0509030602030204" pitchFamily="49" charset="0"/>
              </a:rPr>
              <a:t>(</a:t>
            </a:r>
            <a:r>
              <a:rPr lang="en-US" altLang="zh-CN" sz="2400" dirty="0">
                <a:solidFill>
                  <a:srgbClr val="267F99"/>
                </a:solidFill>
                <a:latin typeface="Ubuntu Mono" panose="020B0509030602030204" pitchFamily="49" charset="0"/>
              </a:rPr>
              <a:t>int</a:t>
            </a:r>
            <a:r>
              <a:rPr lang="en-US" altLang="zh-CN" sz="2400" dirty="0">
                <a:solidFill>
                  <a:srgbClr val="000000"/>
                </a:solidFill>
                <a:latin typeface="Ubuntu Mono" panose="020B0509030602030204" pitchFamily="49" charset="0"/>
              </a:rPr>
              <a:t>(</a:t>
            </a:r>
            <a:r>
              <a:rPr lang="en-US" altLang="zh-CN" sz="2400" dirty="0">
                <a:solidFill>
                  <a:srgbClr val="795E26"/>
                </a:solidFill>
                <a:latin typeface="Ubuntu Mono" panose="020B0509030602030204" pitchFamily="49" charset="0"/>
              </a:rPr>
              <a:t>input</a:t>
            </a:r>
            <a:r>
              <a:rPr lang="en-US" altLang="zh-CN" sz="2400" dirty="0">
                <a:solidFill>
                  <a:srgbClr val="000000"/>
                </a:solidFill>
                <a:latin typeface="Ubuntu Mono" panose="020B0509030602030204" pitchFamily="49" charset="0"/>
              </a:rPr>
              <a:t>())):</a:t>
            </a:r>
            <a:endParaRPr lang="en-US" altLang="zh-CN" sz="2400" dirty="0">
              <a:solidFill>
                <a:srgbClr val="3B3B3B"/>
              </a:solidFill>
              <a:latin typeface="Ubuntu Mono" panose="020B0509030602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400" dirty="0">
                <a:solidFill>
                  <a:srgbClr val="000000"/>
                </a:solidFill>
                <a:latin typeface="Ubuntu Mono" panose="020B0509030602030204" pitchFamily="49" charset="0"/>
              </a:rPr>
              <a:t>    a, b = [ </a:t>
            </a:r>
            <a:r>
              <a:rPr lang="en-US" altLang="zh-CN" sz="2400" dirty="0">
                <a:solidFill>
                  <a:srgbClr val="267F99"/>
                </a:solidFill>
                <a:latin typeface="Ubuntu Mono" panose="020B0509030602030204" pitchFamily="49" charset="0"/>
              </a:rPr>
              <a:t>int</a:t>
            </a:r>
            <a:r>
              <a:rPr lang="en-US" altLang="zh-CN" sz="2400" dirty="0">
                <a:solidFill>
                  <a:srgbClr val="000000"/>
                </a:solidFill>
                <a:latin typeface="Ubuntu Mono" panose="020B0509030602030204" pitchFamily="49" charset="0"/>
              </a:rPr>
              <a:t>(</a:t>
            </a:r>
            <a:r>
              <a:rPr lang="en-US" altLang="zh-CN" sz="2400" dirty="0" err="1">
                <a:solidFill>
                  <a:srgbClr val="000000"/>
                </a:solidFill>
                <a:latin typeface="Ubuntu Mono" panose="020B0509030602030204" pitchFamily="49" charset="0"/>
              </a:rPr>
              <a:t>i</a:t>
            </a:r>
            <a:r>
              <a:rPr lang="en-US" altLang="zh-CN" sz="2400" dirty="0">
                <a:solidFill>
                  <a:srgbClr val="000000"/>
                </a:solidFill>
                <a:latin typeface="Ubuntu Mono" panose="020B0509030602030204" pitchFamily="49" charset="0"/>
              </a:rPr>
              <a:t>) </a:t>
            </a:r>
            <a:r>
              <a:rPr lang="en-US" altLang="zh-CN" sz="2400" dirty="0">
                <a:solidFill>
                  <a:srgbClr val="AF00DB"/>
                </a:solidFill>
                <a:latin typeface="Ubuntu Mono" panose="020B0509030602030204" pitchFamily="49" charset="0"/>
              </a:rPr>
              <a:t>for</a:t>
            </a:r>
            <a:r>
              <a:rPr lang="en-US" altLang="zh-CN" sz="2400" dirty="0">
                <a:solidFill>
                  <a:srgbClr val="000000"/>
                </a:solidFill>
                <a:latin typeface="Ubuntu Mono" panose="020B0509030602030204" pitchFamily="49" charset="0"/>
              </a:rPr>
              <a:t> </a:t>
            </a:r>
            <a:r>
              <a:rPr lang="en-US" altLang="zh-CN" sz="2400" dirty="0" err="1">
                <a:solidFill>
                  <a:srgbClr val="000000"/>
                </a:solidFill>
                <a:latin typeface="Ubuntu Mono" panose="020B0509030602030204" pitchFamily="49" charset="0"/>
              </a:rPr>
              <a:t>i</a:t>
            </a:r>
            <a:r>
              <a:rPr lang="en-US" altLang="zh-CN" sz="2400" dirty="0">
                <a:solidFill>
                  <a:srgbClr val="000000"/>
                </a:solidFill>
                <a:latin typeface="Ubuntu Mono" panose="020B0509030602030204" pitchFamily="49" charset="0"/>
              </a:rPr>
              <a:t> </a:t>
            </a:r>
            <a:r>
              <a:rPr lang="en-US" altLang="zh-CN" sz="2400" dirty="0">
                <a:solidFill>
                  <a:srgbClr val="AF00DB"/>
                </a:solidFill>
                <a:latin typeface="Ubuntu Mono" panose="020B0509030602030204" pitchFamily="49" charset="0"/>
              </a:rPr>
              <a:t>in</a:t>
            </a:r>
            <a:r>
              <a:rPr lang="en-US" altLang="zh-CN" sz="2400" dirty="0">
                <a:solidFill>
                  <a:srgbClr val="000000"/>
                </a:solidFill>
                <a:latin typeface="Ubuntu Mono" panose="020B0509030602030204" pitchFamily="49" charset="0"/>
              </a:rPr>
              <a:t> </a:t>
            </a:r>
            <a:r>
              <a:rPr lang="en-US" altLang="zh-CN" sz="2400" dirty="0">
                <a:solidFill>
                  <a:srgbClr val="795E26"/>
                </a:solidFill>
                <a:latin typeface="Ubuntu Mono" panose="020B0509030602030204" pitchFamily="49" charset="0"/>
              </a:rPr>
              <a:t>input</a:t>
            </a:r>
            <a:r>
              <a:rPr lang="en-US" altLang="zh-CN" sz="2400" dirty="0">
                <a:solidFill>
                  <a:srgbClr val="000000"/>
                </a:solidFill>
                <a:latin typeface="Ubuntu Mono" panose="020B0509030602030204" pitchFamily="49" charset="0"/>
              </a:rPr>
              <a:t>().split() ]</a:t>
            </a:r>
            <a:endParaRPr lang="en-US" altLang="zh-CN" sz="2400" dirty="0">
              <a:solidFill>
                <a:srgbClr val="3B3B3B"/>
              </a:solidFill>
              <a:latin typeface="Ubuntu Mono" panose="020B0509030602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400" dirty="0">
                <a:solidFill>
                  <a:srgbClr val="000000"/>
                </a:solidFill>
                <a:latin typeface="Ubuntu Mono" panose="020B0509030602030204" pitchFamily="49" charset="0"/>
              </a:rPr>
              <a:t>    k = a / b</a:t>
            </a:r>
            <a:endParaRPr lang="en-US" altLang="zh-CN" sz="2400" dirty="0">
              <a:solidFill>
                <a:srgbClr val="3B3B3B"/>
              </a:solidFill>
              <a:latin typeface="Ubuntu Mono" panose="020B0509030602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400" dirty="0">
                <a:solidFill>
                  <a:srgbClr val="000000"/>
                </a:solidFill>
                <a:latin typeface="Ubuntu Mono" panose="020B0509030602030204" pitchFamily="49" charset="0"/>
              </a:rPr>
              <a:t>    </a:t>
            </a:r>
            <a:r>
              <a:rPr lang="en-US" altLang="zh-CN" sz="2400" dirty="0" err="1">
                <a:solidFill>
                  <a:srgbClr val="000000"/>
                </a:solidFill>
                <a:latin typeface="Ubuntu Mono" panose="020B0509030602030204" pitchFamily="49" charset="0"/>
              </a:rPr>
              <a:t>ans</a:t>
            </a:r>
            <a:r>
              <a:rPr lang="en-US" altLang="zh-CN" sz="2400" dirty="0">
                <a:solidFill>
                  <a:srgbClr val="000000"/>
                </a:solidFill>
                <a:latin typeface="Ubuntu Mono" panose="020B0509030602030204" pitchFamily="49" charset="0"/>
              </a:rPr>
              <a:t> = </a:t>
            </a:r>
            <a:r>
              <a:rPr lang="en-US" altLang="zh-CN" sz="2400" dirty="0">
                <a:solidFill>
                  <a:srgbClr val="795E26"/>
                </a:solidFill>
                <a:latin typeface="Ubuntu Mono" panose="020B0509030602030204" pitchFamily="49" charset="0"/>
              </a:rPr>
              <a:t>max</a:t>
            </a:r>
            <a:r>
              <a:rPr lang="en-US" altLang="zh-CN" sz="2400" dirty="0">
                <a:solidFill>
                  <a:srgbClr val="000000"/>
                </a:solidFill>
                <a:latin typeface="Ubuntu Mono" panose="020B0509030602030204" pitchFamily="49" charset="0"/>
              </a:rPr>
              <a:t>((k * k / </a:t>
            </a:r>
            <a:r>
              <a:rPr lang="en-US" altLang="zh-CN" sz="2400" dirty="0">
                <a:solidFill>
                  <a:srgbClr val="098658"/>
                </a:solidFill>
                <a:latin typeface="Ubuntu Mono" panose="020B0509030602030204" pitchFamily="49" charset="0"/>
              </a:rPr>
              <a:t>4</a:t>
            </a:r>
            <a:r>
              <a:rPr lang="en-US" altLang="zh-CN" sz="2400" dirty="0">
                <a:solidFill>
                  <a:srgbClr val="000000"/>
                </a:solidFill>
                <a:latin typeface="Ubuntu Mono" panose="020B0509030602030204" pitchFamily="49" charset="0"/>
              </a:rPr>
              <a:t> + </a:t>
            </a:r>
            <a:r>
              <a:rPr lang="en-US" altLang="zh-CN" sz="2400" dirty="0">
                <a:solidFill>
                  <a:srgbClr val="098658"/>
                </a:solidFill>
                <a:latin typeface="Ubuntu Mono" panose="020B0509030602030204" pitchFamily="49" charset="0"/>
              </a:rPr>
              <a:t>1</a:t>
            </a:r>
            <a:r>
              <a:rPr lang="en-US" altLang="zh-CN" sz="2400" dirty="0">
                <a:solidFill>
                  <a:srgbClr val="000000"/>
                </a:solidFill>
                <a:latin typeface="Ubuntu Mono" panose="020B0509030602030204" pitchFamily="49" charset="0"/>
              </a:rPr>
              <a:t>) ** </a:t>
            </a:r>
            <a:r>
              <a:rPr lang="en-US" altLang="zh-CN" sz="2400" dirty="0">
                <a:solidFill>
                  <a:srgbClr val="098658"/>
                </a:solidFill>
                <a:latin typeface="Ubuntu Mono" panose="020B0509030602030204" pitchFamily="49" charset="0"/>
              </a:rPr>
              <a:t>2</a:t>
            </a:r>
            <a:r>
              <a:rPr lang="en-US" altLang="zh-CN" sz="2400" dirty="0">
                <a:solidFill>
                  <a:srgbClr val="000000"/>
                </a:solidFill>
                <a:latin typeface="Ubuntu Mono" panose="020B0509030602030204" pitchFamily="49" charset="0"/>
              </a:rPr>
              <a:t>, k * k + </a:t>
            </a:r>
            <a:r>
              <a:rPr lang="en-US" altLang="zh-CN" sz="2400" dirty="0">
                <a:solidFill>
                  <a:srgbClr val="098658"/>
                </a:solidFill>
                <a:latin typeface="Ubuntu Mono" panose="020B0509030602030204" pitchFamily="49" charset="0"/>
              </a:rPr>
              <a:t>1</a:t>
            </a:r>
            <a:r>
              <a:rPr lang="en-US" altLang="zh-CN" sz="2400" dirty="0">
                <a:solidFill>
                  <a:srgbClr val="000000"/>
                </a:solidFill>
                <a:latin typeface="Ubuntu Mono" panose="020B0509030602030204" pitchFamily="49" charset="0"/>
              </a:rPr>
              <a:t>)</a:t>
            </a:r>
            <a:endParaRPr lang="en-US" altLang="zh-CN" sz="2400" dirty="0">
              <a:solidFill>
                <a:srgbClr val="3B3B3B"/>
              </a:solidFill>
              <a:latin typeface="Ubuntu Mono" panose="020B0509030602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400" dirty="0">
                <a:solidFill>
                  <a:srgbClr val="000000"/>
                </a:solidFill>
                <a:latin typeface="Ubuntu Mono" panose="020B0509030602030204" pitchFamily="49" charset="0"/>
              </a:rPr>
              <a:t>    </a:t>
            </a:r>
            <a:r>
              <a:rPr lang="en-US" altLang="zh-CN" sz="2400" dirty="0">
                <a:solidFill>
                  <a:srgbClr val="795E26"/>
                </a:solidFill>
                <a:latin typeface="Ubuntu Mono" panose="020B0509030602030204" pitchFamily="49" charset="0"/>
              </a:rPr>
              <a:t>print</a:t>
            </a:r>
            <a:r>
              <a:rPr lang="en-US" altLang="zh-CN" sz="2400" dirty="0">
                <a:solidFill>
                  <a:srgbClr val="000000"/>
                </a:solidFill>
                <a:latin typeface="Ubuntu Mono" panose="020B0509030602030204" pitchFamily="49" charset="0"/>
              </a:rPr>
              <a:t>(</a:t>
            </a:r>
            <a:r>
              <a:rPr lang="en-US" altLang="zh-CN" sz="2400" dirty="0" err="1">
                <a:solidFill>
                  <a:srgbClr val="000000"/>
                </a:solidFill>
                <a:latin typeface="Ubuntu Mono" panose="020B0509030602030204" pitchFamily="49" charset="0"/>
              </a:rPr>
              <a:t>ans</a:t>
            </a:r>
            <a:r>
              <a:rPr lang="en-US" altLang="zh-CN" sz="2400" dirty="0">
                <a:solidFill>
                  <a:srgbClr val="000000"/>
                </a:solidFill>
                <a:latin typeface="Ubuntu Mono" panose="020B0509030602030204" pitchFamily="49" charset="0"/>
              </a:rPr>
              <a:t>)</a:t>
            </a:r>
            <a:endParaRPr lang="en-US" altLang="zh-CN" sz="2400" dirty="0">
              <a:solidFill>
                <a:srgbClr val="3B3B3B"/>
              </a:solidFill>
              <a:latin typeface="Ubuntu Mono" panose="020B0509030602030204" pitchFamily="49" charset="0"/>
            </a:endParaRP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F99F619-4794-7004-B58D-7215E31F2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03A1F-880E-4E32-853C-C6E0255D1161}" type="datetime2">
              <a:rPr lang="en-US" altLang="zh-CN" smtClean="0"/>
              <a:t>Thursday, December 7, 2023</a:t>
            </a:fld>
            <a:endParaRPr 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323495F-FF4C-F12C-5DFE-3A3158E7B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NNSZCP-2023 </a:t>
            </a:r>
            <a:r>
              <a:rPr lang="zh-CN" altLang="en-US"/>
              <a:t>赛后题解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E20E64-ADAB-8720-6C62-1A58E37E0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35867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45EAA0C1-80A0-C0C9-B53B-A1A044E7F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5400" dirty="0"/>
              <a:t>Problem E. </a:t>
            </a:r>
            <a:r>
              <a:rPr lang="zh-CN" altLang="en-US" sz="5400" dirty="0"/>
              <a:t>填数游戏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DD040D0-B750-0A01-252F-422697EC9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EF9B0-5B6F-4B8A-B05A-2E35459CDBB2}" type="datetime2">
              <a:rPr lang="en-US" altLang="zh-CN" smtClean="0"/>
              <a:t>Thursday, December 7, 2023</a:t>
            </a:fld>
            <a:endParaRPr 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A977A35-757F-3B60-4DD7-BCB11D721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NNSZCP-2023 </a:t>
            </a:r>
            <a:r>
              <a:rPr lang="zh-CN" altLang="en-US"/>
              <a:t>赛后题解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4C6C54-557E-9895-7662-3E1BE3200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9290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45EAA0C1-80A0-C0C9-B53B-A1A044E7F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5400" dirty="0"/>
              <a:t>Problem A. </a:t>
            </a:r>
            <a:r>
              <a:rPr lang="zh-CN" altLang="en-US" sz="5400" dirty="0"/>
              <a:t>欢迎光临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63550DB-F1E2-B168-C9CA-5D96F2410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886CF-AA41-4483-869D-B97B93D80DA2}" type="datetime2">
              <a:rPr lang="en-US" altLang="zh-CN" smtClean="0"/>
              <a:t>Thursday, December 7, 2023</a:t>
            </a:fld>
            <a:endParaRPr 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FF0A747-AF4B-8F80-1BC3-7B1BF15DD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NNSZCP-2023 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赛后题解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1D7702-D505-CC1B-D918-34111AF14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77238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DCC61205-1E26-D743-9661-C5D759D84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题意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BCCDBC3B-CF6E-E6E4-30AE-D10505F59A7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zh-CN" altLang="en-US" sz="2400" dirty="0"/>
                  <a:t>构造满足以下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个条件的矩阵：</a:t>
                </a:r>
              </a:p>
              <a:p>
                <a:pPr marL="609594" indent="-609594">
                  <a:buFont typeface="+mj-lt"/>
                  <a:buAutoNum type="arabicPeriod"/>
                </a:pPr>
                <a:r>
                  <a:rPr lang="zh-CN" altLang="en-US" sz="2400" dirty="0"/>
                  <a:t>矩阵中的元素均为自然数，且在区间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[0, 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内。</a:t>
                </a:r>
                <a:endParaRPr lang="en-US" altLang="zh-CN" sz="2400" dirty="0"/>
              </a:p>
              <a:p>
                <a:pPr marL="609594" indent="-609594">
                  <a:buFont typeface="+mj-lt"/>
                  <a:buAutoNum type="arabicPeriod"/>
                </a:pPr>
                <a:r>
                  <a:rPr lang="zh-CN" altLang="en-US" sz="2400" dirty="0"/>
                  <a:t>矩阵中的元素各不相同。</a:t>
                </a:r>
                <a:endParaRPr lang="en-US" altLang="zh-CN" sz="2400" dirty="0"/>
              </a:p>
              <a:p>
                <a:pPr marL="609594" indent="-609594">
                  <a:buFont typeface="+mj-lt"/>
                  <a:buAutoNum type="arabicPeriod"/>
                </a:pPr>
                <a:r>
                  <a:rPr lang="zh-CN" altLang="en-US" sz="2400" dirty="0"/>
                  <a:t>从矩阵中选出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个元素，使得每一行有且仅有一个元素被选出，且每一列有且仅有一个元素被选出；对于每一种符合上述规则的选择元素的方案，选出的元素总和均为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sz="2400" dirty="0"/>
                  <a:t>。</a:t>
                </a:r>
              </a:p>
            </p:txBody>
          </p:sp>
        </mc:Choice>
        <mc:Fallback xmlns="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BCCDBC3B-CF6E-E6E4-30AE-D10505F59A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18" t="-21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64DE5AD-5131-B0CE-FB1F-50FFC9378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B516-0134-417A-8851-C89355BA2FE9}" type="datetime2">
              <a:rPr lang="en-US" altLang="zh-CN" smtClean="0"/>
              <a:t>Thursday, December 7, 2023</a:t>
            </a:fld>
            <a:endParaRPr 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F6EA9DF-67F6-9CC7-CA9E-F4F268AC5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NNSZCP-2023 </a:t>
            </a:r>
            <a:r>
              <a:rPr lang="zh-CN" altLang="en-US"/>
              <a:t>赛后题解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C5881B-6FD4-F03D-9548-B4EC8CA30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40821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FD6A05EC-A0EB-5E0D-2B68-5289D204D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题解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A45B1041-D6E0-F5ED-268A-995D1021EF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5" y="1690694"/>
                <a:ext cx="10515599" cy="3983183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400" dirty="0"/>
                  <a:t>可以先考虑什么时候无解。</a:t>
                </a:r>
              </a:p>
              <a:p>
                <a:r>
                  <a:rPr lang="zh-CN" altLang="en-US" sz="2400" dirty="0"/>
                  <a:t>构造一个元素取遍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[0, </m:t>
                    </m:r>
                    <m:sSup>
                      <m:sSup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−1]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的矩阵，并令其元素从左到右，从上到下升序排列，这显然是同时满足条件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和条件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的元素最小的矩阵。</a:t>
                </a:r>
              </a:p>
              <a:p>
                <a:r>
                  <a:rPr lang="zh-CN" altLang="en-US" sz="2400" dirty="0"/>
                  <a:t>对于该矩阵，使得其符合条件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的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𝑛</m:t>
                        </m:r>
                        <m:d>
                          <m:d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num>
                      <m:den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𝑛</m:t>
                        </m:r>
                        <m:d>
                          <m:d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d>
                          <m:d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num>
                      <m:den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。</a:t>
                </a:r>
              </a:p>
              <a:p>
                <a:r>
                  <a:rPr lang="zh-CN" altLang="en-US" sz="2400" dirty="0"/>
                  <a:t>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 i="1" dirty="0" err="1">
                            <a:latin typeface="Cambria Math" panose="02040503050406030204" pitchFamily="18" charset="0"/>
                          </a:rPr>
                          <m:t>min</m:t>
                        </m:r>
                      </m:sub>
                    </m:sSub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𝑛</m:t>
                        </m:r>
                        <m:d>
                          <m:d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 − 1</m:t>
                            </m:r>
                          </m:e>
                        </m:d>
                        <m:d>
                          <m:d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 + 1</m:t>
                            </m:r>
                          </m:e>
                        </m:d>
                      </m:num>
                      <m:den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zh-CN" altLang="en-US" sz="2400" dirty="0"/>
                  <a:t>，如果所给的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 dirty="0">
                            <a:latin typeface="Cambria Math" panose="02040503050406030204" pitchFamily="18" charset="0"/>
                          </a:rPr>
                          <m:t>min</m:t>
                        </m:r>
                      </m:sub>
                    </m:sSub>
                  </m:oMath>
                </a14:m>
                <a:r>
                  <a:rPr lang="zh-CN" altLang="en-US" sz="2400" dirty="0"/>
                  <a:t>，即为无解，因为我们无法构造出元素更小的矩阵。</a:t>
                </a:r>
              </a:p>
              <a:p>
                <a:endParaRPr lang="zh-CN" altLang="en-US" sz="2400" dirty="0"/>
              </a:p>
            </p:txBody>
          </p:sp>
        </mc:Choice>
        <mc:Fallback xmlns="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A45B1041-D6E0-F5ED-268A-995D1021EF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5" y="1690694"/>
                <a:ext cx="10515599" cy="3983183"/>
              </a:xfrm>
              <a:blipFill>
                <a:blip r:embed="rId2"/>
                <a:stretch>
                  <a:fillRect l="-812" t="-2599" r="-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7228ED6-4B92-8D30-7088-6E2ABDF4A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79AC6-A35C-4EE0-B876-8BEEA548038B}" type="datetime2">
              <a:rPr lang="en-US" altLang="zh-CN" smtClean="0"/>
              <a:t>Thursday, December 7, 2023</a:t>
            </a:fld>
            <a:endParaRPr 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4AB7A43-2DCF-308B-9F1C-F24D3F66B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NNSZCP-2023 </a:t>
            </a:r>
            <a:r>
              <a:rPr lang="zh-CN" altLang="en-US"/>
              <a:t>赛后题解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0B7C60-1777-7C02-DFB8-AFD157010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294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FD6A05EC-A0EB-5E0D-2B68-5289D204D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题解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A45B1041-D6E0-F5ED-268A-995D1021EF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5" y="1690694"/>
                <a:ext cx="10515599" cy="3983183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zh-CN" altLang="en-US" sz="2400" dirty="0"/>
                  <a:t>在同时满足条件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和条件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的基础上，同时满足以下三点的矩阵即为符合题意的矩阵。</a:t>
                </a:r>
              </a:p>
              <a:p>
                <a:pPr marL="914390" lvl="1" indent="-457195" algn="just">
                  <a:buFont typeface="+mj-lt"/>
                  <a:buAutoNum type="arabicPeriod"/>
                </a:pPr>
                <a:r>
                  <a:rPr lang="zh-CN" altLang="en-US" sz="2000" dirty="0"/>
                  <a:t>至少存在一个符合题意的选择元素的方案。</a:t>
                </a:r>
              </a:p>
              <a:p>
                <a:pPr marL="914390" lvl="1" indent="-457195" algn="just">
                  <a:buFont typeface="+mj-lt"/>
                  <a:buAutoNum type="arabicPeriod"/>
                </a:pPr>
                <a:r>
                  <a:rPr lang="zh-CN" altLang="en-US" sz="2000" dirty="0"/>
                  <a:t>对于矩阵中的任意两行，每一列上的两个元素的差都相等。</a:t>
                </a:r>
              </a:p>
              <a:p>
                <a:pPr marL="914390" lvl="1" indent="-457195" algn="just">
                  <a:buFont typeface="+mj-lt"/>
                  <a:buAutoNum type="arabicPeriod"/>
                </a:pPr>
                <a:r>
                  <a:rPr lang="zh-CN" altLang="en-US" sz="2000" dirty="0"/>
                  <a:t>对于矩阵中的任意两列，每一行上的两个元素的差都相等。</a:t>
                </a:r>
                <a:endParaRPr lang="en-US" altLang="zh-CN" sz="2000" dirty="0"/>
              </a:p>
              <a:p>
                <a:pPr algn="just"/>
                <a:r>
                  <a:rPr lang="zh-CN" altLang="en-US" sz="2400" dirty="0"/>
                  <a:t>前文提到的元素取遍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[0,  </m:t>
                    </m:r>
                    <m:sSup>
                      <m:sSup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−1]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的矩阵，已经满足了上述的第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点和第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点。我们只需在其基础上做一定改动，把第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400" dirty="0"/>
                  <a:t> 行的所有元素都加上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min</m:t>
                        </m:r>
                      </m:sub>
                    </m:sSub>
                  </m:oMath>
                </a14:m>
                <a:r>
                  <a:rPr lang="zh-CN" altLang="en-US" sz="2400" dirty="0"/>
                  <a:t>，使其满足第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点即可。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A45B1041-D6E0-F5ED-268A-995D1021EF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5" y="1690694"/>
                <a:ext cx="10515599" cy="3983183"/>
              </a:xfrm>
              <a:blipFill>
                <a:blip r:embed="rId2"/>
                <a:stretch>
                  <a:fillRect l="-812" t="-2599" r="-37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8FFED0F-A8B7-A8D1-F697-DE9B8FB9F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877BB-88BC-472D-B523-33E2E0D9BBC8}" type="datetime2">
              <a:rPr lang="en-US" altLang="zh-CN" smtClean="0"/>
              <a:t>Thursday, December 7, 2023</a:t>
            </a:fld>
            <a:endParaRPr 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9ACBA3F-0BA2-41D7-6963-1DA278C39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NNSZCP-2023 </a:t>
            </a:r>
            <a:r>
              <a:rPr lang="zh-CN" altLang="en-US"/>
              <a:t>赛后题解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DC57D3-62BC-4B4C-28C4-04ACB69B5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300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FDD5F90C-50DF-9CD1-03A6-905187AE2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代码实现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935B4962-8D41-AE1A-157F-FEA3AC8426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4287" y="1789546"/>
            <a:ext cx="9483436" cy="2907146"/>
          </a:xfrm>
          <a:noFill/>
          <a:ln w="25400">
            <a:solidFill>
              <a:schemeClr val="bg2">
                <a:lumMod val="50000"/>
              </a:schemeClr>
            </a:solidFill>
          </a:ln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AF00DB"/>
                </a:solidFill>
                <a:latin typeface="Ubuntu Mono" panose="020B0509030602030204" pitchFamily="49" charset="0"/>
              </a:rPr>
              <a:t>for</a:t>
            </a:r>
            <a:r>
              <a:rPr lang="en-US" altLang="zh-CN" sz="1600" dirty="0">
                <a:solidFill>
                  <a:srgbClr val="3B3B3B"/>
                </a:solidFill>
                <a:latin typeface="Ubuntu Mono" panose="020B0509030602030204" pitchFamily="49" charset="0"/>
              </a:rPr>
              <a:t> </a:t>
            </a:r>
            <a:r>
              <a:rPr lang="en-US" altLang="zh-CN" sz="1600" dirty="0" err="1">
                <a:solidFill>
                  <a:srgbClr val="3B3B3B"/>
                </a:solidFill>
                <a:latin typeface="Ubuntu Mono" panose="020B0509030602030204" pitchFamily="49" charset="0"/>
              </a:rPr>
              <a:t>test_case</a:t>
            </a:r>
            <a:r>
              <a:rPr lang="en-US" altLang="zh-CN" sz="1600" dirty="0">
                <a:solidFill>
                  <a:srgbClr val="3B3B3B"/>
                </a:solidFill>
                <a:latin typeface="Ubuntu Mono" panose="020B0509030602030204" pitchFamily="49" charset="0"/>
              </a:rPr>
              <a:t> </a:t>
            </a:r>
            <a:r>
              <a:rPr lang="en-US" altLang="zh-CN" sz="1600" dirty="0">
                <a:solidFill>
                  <a:srgbClr val="AF00DB"/>
                </a:solidFill>
                <a:latin typeface="Ubuntu Mono" panose="020B0509030602030204" pitchFamily="49" charset="0"/>
              </a:rPr>
              <a:t>in</a:t>
            </a:r>
            <a:r>
              <a:rPr lang="en-US" altLang="zh-CN" sz="1600" dirty="0">
                <a:solidFill>
                  <a:srgbClr val="3B3B3B"/>
                </a:solidFill>
                <a:latin typeface="Ubuntu Mono" panose="020B0509030602030204" pitchFamily="49" charset="0"/>
              </a:rPr>
              <a:t> </a:t>
            </a:r>
            <a:r>
              <a:rPr lang="en-US" altLang="zh-CN" sz="1600" dirty="0">
                <a:solidFill>
                  <a:srgbClr val="795E26"/>
                </a:solidFill>
                <a:latin typeface="Ubuntu Mono" panose="020B0509030602030204" pitchFamily="49" charset="0"/>
              </a:rPr>
              <a:t>range</a:t>
            </a:r>
            <a:r>
              <a:rPr lang="en-US" altLang="zh-CN" sz="1600" dirty="0">
                <a:solidFill>
                  <a:srgbClr val="3B3B3B"/>
                </a:solidFill>
                <a:latin typeface="Ubuntu Mono" panose="020B0509030602030204" pitchFamily="49" charset="0"/>
              </a:rPr>
              <a:t>(</a:t>
            </a:r>
            <a:r>
              <a:rPr lang="en-US" altLang="zh-CN" sz="1600" dirty="0">
                <a:solidFill>
                  <a:srgbClr val="267F99"/>
                </a:solidFill>
                <a:latin typeface="Ubuntu Mono" panose="020B0509030602030204" pitchFamily="49" charset="0"/>
              </a:rPr>
              <a:t>int</a:t>
            </a:r>
            <a:r>
              <a:rPr lang="en-US" altLang="zh-CN" sz="1600" dirty="0">
                <a:solidFill>
                  <a:srgbClr val="3B3B3B"/>
                </a:solidFill>
                <a:latin typeface="Ubuntu Mono" panose="020B0509030602030204" pitchFamily="49" charset="0"/>
              </a:rPr>
              <a:t>(</a:t>
            </a:r>
            <a:r>
              <a:rPr lang="en-US" altLang="zh-CN" sz="1600" dirty="0">
                <a:solidFill>
                  <a:srgbClr val="795E26"/>
                </a:solidFill>
                <a:latin typeface="Ubuntu Mono" panose="020B0509030602030204" pitchFamily="49" charset="0"/>
              </a:rPr>
              <a:t>input</a:t>
            </a:r>
            <a:r>
              <a:rPr lang="en-US" altLang="zh-CN" sz="1600" dirty="0">
                <a:solidFill>
                  <a:srgbClr val="3B3B3B"/>
                </a:solidFill>
                <a:latin typeface="Ubuntu Mono" panose="020B0509030602030204" pitchFamily="49" charset="0"/>
              </a:rPr>
              <a:t>())):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3B3B3B"/>
                </a:solidFill>
                <a:latin typeface="Ubuntu Mono" panose="020B0509030602030204" pitchFamily="49" charset="0"/>
              </a:rPr>
              <a:t>    n, k </a:t>
            </a:r>
            <a:r>
              <a:rPr lang="en-US" altLang="zh-CN" sz="1600" dirty="0">
                <a:solidFill>
                  <a:srgbClr val="000000"/>
                </a:solidFill>
                <a:latin typeface="Ubuntu Mono" panose="020B0509030602030204" pitchFamily="49" charset="0"/>
              </a:rPr>
              <a:t>=</a:t>
            </a:r>
            <a:r>
              <a:rPr lang="en-US" altLang="zh-CN" sz="1600" dirty="0">
                <a:solidFill>
                  <a:srgbClr val="3B3B3B"/>
                </a:solidFill>
                <a:latin typeface="Ubuntu Mono" panose="020B0509030602030204" pitchFamily="49" charset="0"/>
              </a:rPr>
              <a:t> [ </a:t>
            </a:r>
            <a:r>
              <a:rPr lang="en-US" altLang="zh-CN" sz="1600" dirty="0">
                <a:solidFill>
                  <a:srgbClr val="267F99"/>
                </a:solidFill>
                <a:latin typeface="Ubuntu Mono" panose="020B0509030602030204" pitchFamily="49" charset="0"/>
              </a:rPr>
              <a:t>int</a:t>
            </a:r>
            <a:r>
              <a:rPr lang="en-US" altLang="zh-CN" sz="1600" dirty="0">
                <a:solidFill>
                  <a:srgbClr val="3B3B3B"/>
                </a:solidFill>
                <a:latin typeface="Ubuntu Mono" panose="020B0509030602030204" pitchFamily="49" charset="0"/>
              </a:rPr>
              <a:t>(</a:t>
            </a:r>
            <a:r>
              <a:rPr lang="en-US" altLang="zh-CN" sz="1600" dirty="0" err="1">
                <a:solidFill>
                  <a:srgbClr val="3B3B3B"/>
                </a:solidFill>
                <a:latin typeface="Ubuntu Mono" panose="020B0509030602030204" pitchFamily="49" charset="0"/>
              </a:rPr>
              <a:t>i</a:t>
            </a:r>
            <a:r>
              <a:rPr lang="en-US" altLang="zh-CN" sz="1600" dirty="0">
                <a:solidFill>
                  <a:srgbClr val="3B3B3B"/>
                </a:solidFill>
                <a:latin typeface="Ubuntu Mono" panose="020B0509030602030204" pitchFamily="49" charset="0"/>
              </a:rPr>
              <a:t>) </a:t>
            </a:r>
            <a:r>
              <a:rPr lang="en-US" altLang="zh-CN" sz="1600" dirty="0">
                <a:solidFill>
                  <a:srgbClr val="AF00DB"/>
                </a:solidFill>
                <a:latin typeface="Ubuntu Mono" panose="020B0509030602030204" pitchFamily="49" charset="0"/>
              </a:rPr>
              <a:t>for</a:t>
            </a:r>
            <a:r>
              <a:rPr lang="en-US" altLang="zh-CN" sz="1600" dirty="0">
                <a:solidFill>
                  <a:srgbClr val="3B3B3B"/>
                </a:solidFill>
                <a:latin typeface="Ubuntu Mono" panose="020B0509030602030204" pitchFamily="49" charset="0"/>
              </a:rPr>
              <a:t> </a:t>
            </a:r>
            <a:r>
              <a:rPr lang="en-US" altLang="zh-CN" sz="1600" dirty="0" err="1">
                <a:solidFill>
                  <a:srgbClr val="3B3B3B"/>
                </a:solidFill>
                <a:latin typeface="Ubuntu Mono" panose="020B0509030602030204" pitchFamily="49" charset="0"/>
              </a:rPr>
              <a:t>i</a:t>
            </a:r>
            <a:r>
              <a:rPr lang="en-US" altLang="zh-CN" sz="1600" dirty="0">
                <a:solidFill>
                  <a:srgbClr val="3B3B3B"/>
                </a:solidFill>
                <a:latin typeface="Ubuntu Mono" panose="020B0509030602030204" pitchFamily="49" charset="0"/>
              </a:rPr>
              <a:t> </a:t>
            </a:r>
            <a:r>
              <a:rPr lang="en-US" altLang="zh-CN" sz="1600" dirty="0">
                <a:solidFill>
                  <a:srgbClr val="AF00DB"/>
                </a:solidFill>
                <a:latin typeface="Ubuntu Mono" panose="020B0509030602030204" pitchFamily="49" charset="0"/>
              </a:rPr>
              <a:t>in</a:t>
            </a:r>
            <a:r>
              <a:rPr lang="en-US" altLang="zh-CN" sz="1600" dirty="0">
                <a:solidFill>
                  <a:srgbClr val="3B3B3B"/>
                </a:solidFill>
                <a:latin typeface="Ubuntu Mono" panose="020B0509030602030204" pitchFamily="49" charset="0"/>
              </a:rPr>
              <a:t> </a:t>
            </a:r>
            <a:r>
              <a:rPr lang="en-US" altLang="zh-CN" sz="1600" dirty="0">
                <a:solidFill>
                  <a:srgbClr val="795E26"/>
                </a:solidFill>
                <a:latin typeface="Ubuntu Mono" panose="020B0509030602030204" pitchFamily="49" charset="0"/>
              </a:rPr>
              <a:t>input</a:t>
            </a:r>
            <a:r>
              <a:rPr lang="en-US" altLang="zh-CN" sz="1600" dirty="0">
                <a:solidFill>
                  <a:srgbClr val="3B3B3B"/>
                </a:solidFill>
                <a:latin typeface="Ubuntu Mono" panose="020B0509030602030204" pitchFamily="49" charset="0"/>
              </a:rPr>
              <a:t>().split() 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3B3B3B"/>
                </a:solidFill>
                <a:latin typeface="Ubuntu Mono" panose="020B0509030602030204" pitchFamily="49" charset="0"/>
              </a:rPr>
              <a:t>   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3B3B3B"/>
                </a:solidFill>
                <a:latin typeface="Ubuntu Mono" panose="020B0509030602030204" pitchFamily="49" charset="0"/>
              </a:rPr>
              <a:t>    </a:t>
            </a:r>
            <a:r>
              <a:rPr lang="en-US" altLang="zh-CN" sz="1600" dirty="0" err="1">
                <a:solidFill>
                  <a:srgbClr val="3B3B3B"/>
                </a:solidFill>
                <a:latin typeface="Ubuntu Mono" panose="020B0509030602030204" pitchFamily="49" charset="0"/>
              </a:rPr>
              <a:t>k_min</a:t>
            </a:r>
            <a:r>
              <a:rPr lang="en-US" altLang="zh-CN" sz="1600" dirty="0">
                <a:solidFill>
                  <a:srgbClr val="3B3B3B"/>
                </a:solidFill>
                <a:latin typeface="Ubuntu Mono" panose="020B0509030602030204" pitchFamily="49" charset="0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Ubuntu Mono" panose="020B0509030602030204" pitchFamily="49" charset="0"/>
              </a:rPr>
              <a:t>=</a:t>
            </a:r>
            <a:r>
              <a:rPr lang="en-US" altLang="zh-CN" sz="1600" dirty="0">
                <a:solidFill>
                  <a:srgbClr val="3B3B3B"/>
                </a:solidFill>
                <a:latin typeface="Ubuntu Mono" panose="020B0509030602030204" pitchFamily="49" charset="0"/>
              </a:rPr>
              <a:t> (n </a:t>
            </a:r>
            <a:r>
              <a:rPr lang="en-US" altLang="zh-CN" sz="1600" dirty="0">
                <a:solidFill>
                  <a:srgbClr val="000000"/>
                </a:solidFill>
                <a:latin typeface="Ubuntu Mono" panose="020B0509030602030204" pitchFamily="49" charset="0"/>
              </a:rPr>
              <a:t>-</a:t>
            </a:r>
            <a:r>
              <a:rPr lang="en-US" altLang="zh-CN" sz="1600" dirty="0">
                <a:solidFill>
                  <a:srgbClr val="3B3B3B"/>
                </a:solidFill>
                <a:latin typeface="Ubuntu Mono" panose="020B0509030602030204" pitchFamily="49" charset="0"/>
              </a:rPr>
              <a:t> </a:t>
            </a:r>
            <a:r>
              <a:rPr lang="en-US" altLang="zh-CN" sz="1600" dirty="0">
                <a:solidFill>
                  <a:srgbClr val="098658"/>
                </a:solidFill>
                <a:latin typeface="Ubuntu Mono" panose="020B0509030602030204" pitchFamily="49" charset="0"/>
              </a:rPr>
              <a:t>1</a:t>
            </a:r>
            <a:r>
              <a:rPr lang="en-US" altLang="zh-CN" sz="1600" dirty="0">
                <a:solidFill>
                  <a:srgbClr val="3B3B3B"/>
                </a:solidFill>
                <a:latin typeface="Ubuntu Mono" panose="020B0509030602030204" pitchFamily="49" charset="0"/>
              </a:rPr>
              <a:t>) </a:t>
            </a:r>
            <a:r>
              <a:rPr lang="en-US" altLang="zh-CN" sz="1600" dirty="0">
                <a:solidFill>
                  <a:srgbClr val="000000"/>
                </a:solidFill>
                <a:latin typeface="Ubuntu Mono" panose="020B0509030602030204" pitchFamily="49" charset="0"/>
              </a:rPr>
              <a:t>*</a:t>
            </a:r>
            <a:r>
              <a:rPr lang="en-US" altLang="zh-CN" sz="1600" dirty="0">
                <a:solidFill>
                  <a:srgbClr val="3B3B3B"/>
                </a:solidFill>
                <a:latin typeface="Ubuntu Mono" panose="020B0509030602030204" pitchFamily="49" charset="0"/>
              </a:rPr>
              <a:t> n </a:t>
            </a:r>
            <a:r>
              <a:rPr lang="en-US" altLang="zh-CN" sz="1600" dirty="0">
                <a:solidFill>
                  <a:srgbClr val="000000"/>
                </a:solidFill>
                <a:latin typeface="Ubuntu Mono" panose="020B0509030602030204" pitchFamily="49" charset="0"/>
              </a:rPr>
              <a:t>*</a:t>
            </a:r>
            <a:r>
              <a:rPr lang="en-US" altLang="zh-CN" sz="1600" dirty="0">
                <a:solidFill>
                  <a:srgbClr val="3B3B3B"/>
                </a:solidFill>
                <a:latin typeface="Ubuntu Mono" panose="020B0509030602030204" pitchFamily="49" charset="0"/>
              </a:rPr>
              <a:t> (n </a:t>
            </a:r>
            <a:r>
              <a:rPr lang="en-US" altLang="zh-CN" sz="1600" dirty="0">
                <a:solidFill>
                  <a:srgbClr val="000000"/>
                </a:solidFill>
                <a:latin typeface="Ubuntu Mono" panose="020B0509030602030204" pitchFamily="49" charset="0"/>
              </a:rPr>
              <a:t>+</a:t>
            </a:r>
            <a:r>
              <a:rPr lang="en-US" altLang="zh-CN" sz="1600" dirty="0">
                <a:solidFill>
                  <a:srgbClr val="3B3B3B"/>
                </a:solidFill>
                <a:latin typeface="Ubuntu Mono" panose="020B0509030602030204" pitchFamily="49" charset="0"/>
              </a:rPr>
              <a:t> </a:t>
            </a:r>
            <a:r>
              <a:rPr lang="en-US" altLang="zh-CN" sz="1600" dirty="0">
                <a:solidFill>
                  <a:srgbClr val="098658"/>
                </a:solidFill>
                <a:latin typeface="Ubuntu Mono" panose="020B0509030602030204" pitchFamily="49" charset="0"/>
              </a:rPr>
              <a:t>1</a:t>
            </a:r>
            <a:r>
              <a:rPr lang="en-US" altLang="zh-CN" sz="1600" dirty="0">
                <a:solidFill>
                  <a:srgbClr val="3B3B3B"/>
                </a:solidFill>
                <a:latin typeface="Ubuntu Mono" panose="020B0509030602030204" pitchFamily="49" charset="0"/>
              </a:rPr>
              <a:t>) </a:t>
            </a:r>
            <a:r>
              <a:rPr lang="en-US" altLang="zh-CN" sz="1600" dirty="0">
                <a:solidFill>
                  <a:srgbClr val="000000"/>
                </a:solidFill>
                <a:latin typeface="Ubuntu Mono" panose="020B0509030602030204" pitchFamily="49" charset="0"/>
              </a:rPr>
              <a:t>//</a:t>
            </a:r>
            <a:r>
              <a:rPr lang="en-US" altLang="zh-CN" sz="1600" dirty="0">
                <a:solidFill>
                  <a:srgbClr val="3B3B3B"/>
                </a:solidFill>
                <a:latin typeface="Ubuntu Mono" panose="020B0509030602030204" pitchFamily="49" charset="0"/>
              </a:rPr>
              <a:t> </a:t>
            </a:r>
            <a:r>
              <a:rPr lang="en-US" altLang="zh-CN" sz="1600" dirty="0">
                <a:solidFill>
                  <a:srgbClr val="098658"/>
                </a:solidFill>
                <a:latin typeface="Ubuntu Mono" panose="020B0509030602030204" pitchFamily="49" charset="0"/>
              </a:rPr>
              <a:t>2</a:t>
            </a:r>
            <a:endParaRPr lang="en-US" altLang="zh-CN" sz="1600" dirty="0">
              <a:solidFill>
                <a:srgbClr val="3B3B3B"/>
              </a:solidFill>
              <a:latin typeface="Ubuntu Mono" panose="020B0509030602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3B3B3B"/>
                </a:solidFill>
                <a:latin typeface="Ubuntu Mono" panose="020B0509030602030204" pitchFamily="49" charset="0"/>
              </a:rPr>
              <a:t>    </a:t>
            </a:r>
            <a:r>
              <a:rPr lang="en-US" altLang="zh-CN" sz="1600" dirty="0">
                <a:solidFill>
                  <a:srgbClr val="AF00DB"/>
                </a:solidFill>
                <a:latin typeface="Ubuntu Mono" panose="020B0509030602030204" pitchFamily="49" charset="0"/>
              </a:rPr>
              <a:t>if</a:t>
            </a:r>
            <a:r>
              <a:rPr lang="en-US" altLang="zh-CN" sz="1600" dirty="0">
                <a:solidFill>
                  <a:srgbClr val="3B3B3B"/>
                </a:solidFill>
                <a:latin typeface="Ubuntu Mono" panose="020B0509030602030204" pitchFamily="49" charset="0"/>
              </a:rPr>
              <a:t> k </a:t>
            </a:r>
            <a:r>
              <a:rPr lang="en-US" altLang="zh-CN" sz="1600" dirty="0">
                <a:solidFill>
                  <a:srgbClr val="000000"/>
                </a:solidFill>
                <a:latin typeface="Ubuntu Mono" panose="020B0509030602030204" pitchFamily="49" charset="0"/>
              </a:rPr>
              <a:t>&lt;</a:t>
            </a:r>
            <a:r>
              <a:rPr lang="en-US" altLang="zh-CN" sz="1600" dirty="0">
                <a:solidFill>
                  <a:srgbClr val="3B3B3B"/>
                </a:solidFill>
                <a:latin typeface="Ubuntu Mono" panose="020B0509030602030204" pitchFamily="49" charset="0"/>
              </a:rPr>
              <a:t> </a:t>
            </a:r>
            <a:r>
              <a:rPr lang="en-US" altLang="zh-CN" sz="1600" dirty="0" err="1">
                <a:solidFill>
                  <a:srgbClr val="3B3B3B"/>
                </a:solidFill>
                <a:latin typeface="Ubuntu Mono" panose="020B0509030602030204" pitchFamily="49" charset="0"/>
              </a:rPr>
              <a:t>k_min</a:t>
            </a:r>
            <a:r>
              <a:rPr lang="en-US" altLang="zh-CN" sz="1600" dirty="0">
                <a:solidFill>
                  <a:srgbClr val="3B3B3B"/>
                </a:solidFill>
                <a:latin typeface="Ubuntu Mono" panose="020B0509030602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3B3B3B"/>
                </a:solidFill>
                <a:latin typeface="Ubuntu Mono" panose="020B0509030602030204" pitchFamily="49" charset="0"/>
              </a:rPr>
              <a:t>        </a:t>
            </a:r>
            <a:r>
              <a:rPr lang="en-US" altLang="zh-CN" sz="1600" dirty="0">
                <a:solidFill>
                  <a:srgbClr val="795E26"/>
                </a:solidFill>
                <a:latin typeface="Ubuntu Mono" panose="020B0509030602030204" pitchFamily="49" charset="0"/>
              </a:rPr>
              <a:t>print</a:t>
            </a:r>
            <a:r>
              <a:rPr lang="en-US" altLang="zh-CN" sz="1600" dirty="0">
                <a:solidFill>
                  <a:srgbClr val="3B3B3B"/>
                </a:solidFill>
                <a:latin typeface="Ubuntu Mono" panose="020B0509030602030204" pitchFamily="49" charset="0"/>
              </a:rPr>
              <a:t>(</a:t>
            </a:r>
            <a:r>
              <a:rPr lang="en-US" altLang="zh-CN" sz="1600" dirty="0">
                <a:solidFill>
                  <a:srgbClr val="000000"/>
                </a:solidFill>
                <a:latin typeface="Ubuntu Mono" panose="020B0509030602030204" pitchFamily="49" charset="0"/>
              </a:rPr>
              <a:t>-</a:t>
            </a:r>
            <a:r>
              <a:rPr lang="en-US" altLang="zh-CN" sz="1600" dirty="0">
                <a:solidFill>
                  <a:srgbClr val="098658"/>
                </a:solidFill>
                <a:latin typeface="Ubuntu Mono" panose="020B0509030602030204" pitchFamily="49" charset="0"/>
              </a:rPr>
              <a:t>1</a:t>
            </a:r>
            <a:r>
              <a:rPr lang="en-US" altLang="zh-CN" sz="1600" dirty="0">
                <a:solidFill>
                  <a:srgbClr val="3B3B3B"/>
                </a:solidFill>
                <a:latin typeface="Ubuntu Mono" panose="020B0509030602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3B3B3B"/>
                </a:solidFill>
                <a:latin typeface="Ubuntu Mono" panose="020B0509030602030204" pitchFamily="49" charset="0"/>
              </a:rPr>
              <a:t>        </a:t>
            </a:r>
            <a:r>
              <a:rPr lang="en-US" altLang="zh-CN" sz="1600" dirty="0">
                <a:solidFill>
                  <a:srgbClr val="AF00DB"/>
                </a:solidFill>
                <a:latin typeface="Ubuntu Mono" panose="020B0509030602030204" pitchFamily="49" charset="0"/>
              </a:rPr>
              <a:t>continue</a:t>
            </a:r>
            <a:endParaRPr lang="en-US" altLang="zh-CN" sz="1600" dirty="0">
              <a:solidFill>
                <a:srgbClr val="3B3B3B"/>
              </a:solidFill>
              <a:latin typeface="Ubuntu Mono" panose="020B0509030602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br>
              <a:rPr lang="en-US" altLang="zh-CN" sz="1600" dirty="0">
                <a:solidFill>
                  <a:srgbClr val="3B3B3B"/>
                </a:solidFill>
                <a:latin typeface="Ubuntu Mono" panose="020B0509030602030204" pitchFamily="49" charset="0"/>
              </a:rPr>
            </a:br>
            <a:r>
              <a:rPr lang="en-US" altLang="zh-CN" sz="1600" dirty="0">
                <a:solidFill>
                  <a:srgbClr val="3B3B3B"/>
                </a:solidFill>
                <a:latin typeface="Ubuntu Mono" panose="020B0509030602030204" pitchFamily="49" charset="0"/>
              </a:rPr>
              <a:t>    </a:t>
            </a:r>
            <a:r>
              <a:rPr lang="en-US" altLang="zh-CN" sz="1600" dirty="0">
                <a:solidFill>
                  <a:srgbClr val="AF00DB"/>
                </a:solidFill>
                <a:latin typeface="Ubuntu Mono" panose="020B0509030602030204" pitchFamily="49" charset="0"/>
              </a:rPr>
              <a:t>for</a:t>
            </a:r>
            <a:r>
              <a:rPr lang="en-US" altLang="zh-CN" sz="1600" dirty="0">
                <a:solidFill>
                  <a:srgbClr val="3B3B3B"/>
                </a:solidFill>
                <a:latin typeface="Ubuntu Mono" panose="020B0509030602030204" pitchFamily="49" charset="0"/>
              </a:rPr>
              <a:t> </a:t>
            </a:r>
            <a:r>
              <a:rPr lang="en-US" altLang="zh-CN" sz="1600" dirty="0" err="1">
                <a:solidFill>
                  <a:srgbClr val="3B3B3B"/>
                </a:solidFill>
                <a:latin typeface="Ubuntu Mono" panose="020B0509030602030204" pitchFamily="49" charset="0"/>
              </a:rPr>
              <a:t>i</a:t>
            </a:r>
            <a:r>
              <a:rPr lang="en-US" altLang="zh-CN" sz="1600" dirty="0">
                <a:solidFill>
                  <a:srgbClr val="3B3B3B"/>
                </a:solidFill>
                <a:latin typeface="Ubuntu Mono" panose="020B0509030602030204" pitchFamily="49" charset="0"/>
              </a:rPr>
              <a:t> </a:t>
            </a:r>
            <a:r>
              <a:rPr lang="en-US" altLang="zh-CN" sz="1600" dirty="0">
                <a:solidFill>
                  <a:srgbClr val="AF00DB"/>
                </a:solidFill>
                <a:latin typeface="Ubuntu Mono" panose="020B0509030602030204" pitchFamily="49" charset="0"/>
              </a:rPr>
              <a:t>in</a:t>
            </a:r>
            <a:r>
              <a:rPr lang="en-US" altLang="zh-CN" sz="1600" dirty="0">
                <a:solidFill>
                  <a:srgbClr val="3B3B3B"/>
                </a:solidFill>
                <a:latin typeface="Ubuntu Mono" panose="020B0509030602030204" pitchFamily="49" charset="0"/>
              </a:rPr>
              <a:t> </a:t>
            </a:r>
            <a:r>
              <a:rPr lang="en-US" altLang="zh-CN" sz="1600" dirty="0">
                <a:solidFill>
                  <a:srgbClr val="795E26"/>
                </a:solidFill>
                <a:latin typeface="Ubuntu Mono" panose="020B0509030602030204" pitchFamily="49" charset="0"/>
              </a:rPr>
              <a:t>range</a:t>
            </a:r>
            <a:r>
              <a:rPr lang="en-US" altLang="zh-CN" sz="1600" dirty="0">
                <a:solidFill>
                  <a:srgbClr val="3B3B3B"/>
                </a:solidFill>
                <a:latin typeface="Ubuntu Mono" panose="020B0509030602030204" pitchFamily="49" charset="0"/>
              </a:rPr>
              <a:t>(n):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3B3B3B"/>
                </a:solidFill>
                <a:latin typeface="Ubuntu Mono" panose="020B0509030602030204" pitchFamily="49" charset="0"/>
              </a:rPr>
              <a:t>        </a:t>
            </a:r>
            <a:r>
              <a:rPr lang="en-US" altLang="zh-CN" sz="1600" dirty="0">
                <a:solidFill>
                  <a:srgbClr val="AF00DB"/>
                </a:solidFill>
                <a:latin typeface="Ubuntu Mono" panose="020B0509030602030204" pitchFamily="49" charset="0"/>
              </a:rPr>
              <a:t>for</a:t>
            </a:r>
            <a:r>
              <a:rPr lang="en-US" altLang="zh-CN" sz="1600" dirty="0">
                <a:solidFill>
                  <a:srgbClr val="3B3B3B"/>
                </a:solidFill>
                <a:latin typeface="Ubuntu Mono" panose="020B0509030602030204" pitchFamily="49" charset="0"/>
              </a:rPr>
              <a:t> j </a:t>
            </a:r>
            <a:r>
              <a:rPr lang="en-US" altLang="zh-CN" sz="1600" dirty="0">
                <a:solidFill>
                  <a:srgbClr val="AF00DB"/>
                </a:solidFill>
                <a:latin typeface="Ubuntu Mono" panose="020B0509030602030204" pitchFamily="49" charset="0"/>
              </a:rPr>
              <a:t>in</a:t>
            </a:r>
            <a:r>
              <a:rPr lang="en-US" altLang="zh-CN" sz="1600" dirty="0">
                <a:solidFill>
                  <a:srgbClr val="3B3B3B"/>
                </a:solidFill>
                <a:latin typeface="Ubuntu Mono" panose="020B0509030602030204" pitchFamily="49" charset="0"/>
              </a:rPr>
              <a:t> </a:t>
            </a:r>
            <a:r>
              <a:rPr lang="en-US" altLang="zh-CN" sz="1600" dirty="0">
                <a:solidFill>
                  <a:srgbClr val="795E26"/>
                </a:solidFill>
                <a:latin typeface="Ubuntu Mono" panose="020B0509030602030204" pitchFamily="49" charset="0"/>
              </a:rPr>
              <a:t>range</a:t>
            </a:r>
            <a:r>
              <a:rPr lang="en-US" altLang="zh-CN" sz="1600" dirty="0">
                <a:solidFill>
                  <a:srgbClr val="3B3B3B"/>
                </a:solidFill>
                <a:latin typeface="Ubuntu Mono" panose="020B0509030602030204" pitchFamily="49" charset="0"/>
              </a:rPr>
              <a:t>(n):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3B3B3B"/>
                </a:solidFill>
                <a:latin typeface="Ubuntu Mono" panose="020B0509030602030204" pitchFamily="49" charset="0"/>
              </a:rPr>
              <a:t>            </a:t>
            </a:r>
            <a:r>
              <a:rPr lang="en-US" altLang="zh-CN" sz="1600" dirty="0">
                <a:solidFill>
                  <a:srgbClr val="795E26"/>
                </a:solidFill>
                <a:latin typeface="Ubuntu Mono" panose="020B0509030602030204" pitchFamily="49" charset="0"/>
              </a:rPr>
              <a:t>print</a:t>
            </a:r>
            <a:r>
              <a:rPr lang="en-US" altLang="zh-CN" sz="1600" dirty="0">
                <a:solidFill>
                  <a:srgbClr val="3B3B3B"/>
                </a:solidFill>
                <a:latin typeface="Ubuntu Mono" panose="020B0509030602030204" pitchFamily="49" charset="0"/>
              </a:rPr>
              <a:t>(</a:t>
            </a:r>
            <a:r>
              <a:rPr lang="en-US" altLang="zh-CN" sz="1600" dirty="0" err="1">
                <a:solidFill>
                  <a:srgbClr val="3B3B3B"/>
                </a:solidFill>
                <a:latin typeface="Ubuntu Mono" panose="020B0509030602030204" pitchFamily="49" charset="0"/>
              </a:rPr>
              <a:t>i</a:t>
            </a:r>
            <a:r>
              <a:rPr lang="en-US" altLang="zh-CN" sz="1600" dirty="0">
                <a:solidFill>
                  <a:srgbClr val="3B3B3B"/>
                </a:solidFill>
                <a:latin typeface="Ubuntu Mono" panose="020B0509030602030204" pitchFamily="49" charset="0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Ubuntu Mono" panose="020B0509030602030204" pitchFamily="49" charset="0"/>
              </a:rPr>
              <a:t>*</a:t>
            </a:r>
            <a:r>
              <a:rPr lang="en-US" altLang="zh-CN" sz="1600" dirty="0">
                <a:solidFill>
                  <a:srgbClr val="3B3B3B"/>
                </a:solidFill>
                <a:latin typeface="Ubuntu Mono" panose="020B0509030602030204" pitchFamily="49" charset="0"/>
              </a:rPr>
              <a:t> n </a:t>
            </a:r>
            <a:r>
              <a:rPr lang="en-US" altLang="zh-CN" sz="1600" dirty="0">
                <a:solidFill>
                  <a:srgbClr val="000000"/>
                </a:solidFill>
                <a:latin typeface="Ubuntu Mono" panose="020B0509030602030204" pitchFamily="49" charset="0"/>
              </a:rPr>
              <a:t>+</a:t>
            </a:r>
            <a:r>
              <a:rPr lang="en-US" altLang="zh-CN" sz="1600" dirty="0">
                <a:solidFill>
                  <a:srgbClr val="3B3B3B"/>
                </a:solidFill>
                <a:latin typeface="Ubuntu Mono" panose="020B0509030602030204" pitchFamily="49" charset="0"/>
              </a:rPr>
              <a:t> j </a:t>
            </a:r>
            <a:r>
              <a:rPr lang="en-US" altLang="zh-CN" sz="1600" dirty="0">
                <a:solidFill>
                  <a:srgbClr val="000000"/>
                </a:solidFill>
                <a:latin typeface="Ubuntu Mono" panose="020B0509030602030204" pitchFamily="49" charset="0"/>
              </a:rPr>
              <a:t>+</a:t>
            </a:r>
            <a:r>
              <a:rPr lang="en-US" altLang="zh-CN" sz="1600" dirty="0">
                <a:solidFill>
                  <a:srgbClr val="3B3B3B"/>
                </a:solidFill>
                <a:latin typeface="Ubuntu Mono" panose="020B0509030602030204" pitchFamily="49" charset="0"/>
              </a:rPr>
              <a:t> (k </a:t>
            </a:r>
            <a:r>
              <a:rPr lang="en-US" altLang="zh-CN" sz="1600" dirty="0">
                <a:solidFill>
                  <a:srgbClr val="000000"/>
                </a:solidFill>
                <a:latin typeface="Ubuntu Mono" panose="020B0509030602030204" pitchFamily="49" charset="0"/>
              </a:rPr>
              <a:t>-</a:t>
            </a:r>
            <a:r>
              <a:rPr lang="en-US" altLang="zh-CN" sz="1600" dirty="0">
                <a:solidFill>
                  <a:srgbClr val="3B3B3B"/>
                </a:solidFill>
                <a:latin typeface="Ubuntu Mono" panose="020B0509030602030204" pitchFamily="49" charset="0"/>
              </a:rPr>
              <a:t> </a:t>
            </a:r>
            <a:r>
              <a:rPr lang="en-US" altLang="zh-CN" sz="1600" dirty="0" err="1">
                <a:solidFill>
                  <a:srgbClr val="3B3B3B"/>
                </a:solidFill>
                <a:latin typeface="Ubuntu Mono" panose="020B0509030602030204" pitchFamily="49" charset="0"/>
              </a:rPr>
              <a:t>k_min</a:t>
            </a:r>
            <a:r>
              <a:rPr lang="en-US" altLang="zh-CN" sz="1600" dirty="0">
                <a:solidFill>
                  <a:srgbClr val="3B3B3B"/>
                </a:solidFill>
                <a:latin typeface="Ubuntu Mono" panose="020B0509030602030204" pitchFamily="49" charset="0"/>
              </a:rPr>
              <a:t> </a:t>
            </a:r>
            <a:r>
              <a:rPr lang="en-US" altLang="zh-CN" sz="1600" dirty="0">
                <a:solidFill>
                  <a:srgbClr val="AF00DB"/>
                </a:solidFill>
                <a:latin typeface="Ubuntu Mono" panose="020B0509030602030204" pitchFamily="49" charset="0"/>
              </a:rPr>
              <a:t>if</a:t>
            </a:r>
            <a:r>
              <a:rPr lang="en-US" altLang="zh-CN" sz="1600" dirty="0">
                <a:solidFill>
                  <a:srgbClr val="3B3B3B"/>
                </a:solidFill>
                <a:latin typeface="Ubuntu Mono" panose="020B0509030602030204" pitchFamily="49" charset="0"/>
              </a:rPr>
              <a:t> </a:t>
            </a:r>
            <a:r>
              <a:rPr lang="en-US" altLang="zh-CN" sz="1600" dirty="0" err="1">
                <a:solidFill>
                  <a:srgbClr val="3B3B3B"/>
                </a:solidFill>
                <a:latin typeface="Ubuntu Mono" panose="020B0509030602030204" pitchFamily="49" charset="0"/>
              </a:rPr>
              <a:t>i</a:t>
            </a:r>
            <a:r>
              <a:rPr lang="en-US" altLang="zh-CN" sz="1600" dirty="0">
                <a:solidFill>
                  <a:srgbClr val="3B3B3B"/>
                </a:solidFill>
                <a:latin typeface="Ubuntu Mono" panose="020B0509030602030204" pitchFamily="49" charset="0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Ubuntu Mono" panose="020B0509030602030204" pitchFamily="49" charset="0"/>
              </a:rPr>
              <a:t>==</a:t>
            </a:r>
            <a:r>
              <a:rPr lang="en-US" altLang="zh-CN" sz="1600" dirty="0">
                <a:solidFill>
                  <a:srgbClr val="3B3B3B"/>
                </a:solidFill>
                <a:latin typeface="Ubuntu Mono" panose="020B0509030602030204" pitchFamily="49" charset="0"/>
              </a:rPr>
              <a:t> n </a:t>
            </a:r>
            <a:r>
              <a:rPr lang="en-US" altLang="zh-CN" sz="1600" dirty="0">
                <a:solidFill>
                  <a:srgbClr val="000000"/>
                </a:solidFill>
                <a:latin typeface="Ubuntu Mono" panose="020B0509030602030204" pitchFamily="49" charset="0"/>
              </a:rPr>
              <a:t>-</a:t>
            </a:r>
            <a:r>
              <a:rPr lang="en-US" altLang="zh-CN" sz="1600" dirty="0">
                <a:solidFill>
                  <a:srgbClr val="3B3B3B"/>
                </a:solidFill>
                <a:latin typeface="Ubuntu Mono" panose="020B0509030602030204" pitchFamily="49" charset="0"/>
              </a:rPr>
              <a:t> </a:t>
            </a:r>
            <a:r>
              <a:rPr lang="en-US" altLang="zh-CN" sz="1600" dirty="0">
                <a:solidFill>
                  <a:srgbClr val="098658"/>
                </a:solidFill>
                <a:latin typeface="Ubuntu Mono" panose="020B0509030602030204" pitchFamily="49" charset="0"/>
              </a:rPr>
              <a:t>1</a:t>
            </a:r>
            <a:r>
              <a:rPr lang="en-US" altLang="zh-CN" sz="1600" dirty="0">
                <a:solidFill>
                  <a:srgbClr val="3B3B3B"/>
                </a:solidFill>
                <a:latin typeface="Ubuntu Mono" panose="020B0509030602030204" pitchFamily="49" charset="0"/>
              </a:rPr>
              <a:t> </a:t>
            </a:r>
            <a:r>
              <a:rPr lang="en-US" altLang="zh-CN" sz="1600" dirty="0">
                <a:solidFill>
                  <a:srgbClr val="AF00DB"/>
                </a:solidFill>
                <a:latin typeface="Ubuntu Mono" panose="020B0509030602030204" pitchFamily="49" charset="0"/>
              </a:rPr>
              <a:t>else</a:t>
            </a:r>
            <a:r>
              <a:rPr lang="en-US" altLang="zh-CN" sz="1600" dirty="0">
                <a:solidFill>
                  <a:srgbClr val="3B3B3B"/>
                </a:solidFill>
                <a:latin typeface="Ubuntu Mono" panose="020B0509030602030204" pitchFamily="49" charset="0"/>
              </a:rPr>
              <a:t> </a:t>
            </a:r>
            <a:r>
              <a:rPr lang="en-US" altLang="zh-CN" sz="1600" dirty="0">
                <a:solidFill>
                  <a:srgbClr val="098658"/>
                </a:solidFill>
                <a:latin typeface="Ubuntu Mono" panose="020B0509030602030204" pitchFamily="49" charset="0"/>
              </a:rPr>
              <a:t>0</a:t>
            </a:r>
            <a:r>
              <a:rPr lang="en-US" altLang="zh-CN" sz="1600" dirty="0">
                <a:solidFill>
                  <a:srgbClr val="3B3B3B"/>
                </a:solidFill>
                <a:latin typeface="Ubuntu Mono" panose="020B0509030602030204" pitchFamily="49" charset="0"/>
              </a:rPr>
              <a:t>), </a:t>
            </a:r>
            <a:r>
              <a:rPr lang="en-US" altLang="zh-CN" sz="1600" dirty="0">
                <a:solidFill>
                  <a:srgbClr val="001080"/>
                </a:solidFill>
                <a:latin typeface="Ubuntu Mono" panose="020B0509030602030204" pitchFamily="49" charset="0"/>
              </a:rPr>
              <a:t>end</a:t>
            </a:r>
            <a:r>
              <a:rPr lang="en-US" altLang="zh-CN" sz="1600" dirty="0">
                <a:solidFill>
                  <a:srgbClr val="3B3B3B"/>
                </a:solidFill>
                <a:latin typeface="Ubuntu Mono" panose="020B0509030602030204" pitchFamily="49" charset="0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Ubuntu Mono" panose="020B0509030602030204" pitchFamily="49" charset="0"/>
              </a:rPr>
              <a:t>=</a:t>
            </a:r>
            <a:r>
              <a:rPr lang="en-US" altLang="zh-CN" sz="1600" dirty="0">
                <a:solidFill>
                  <a:srgbClr val="3B3B3B"/>
                </a:solidFill>
                <a:latin typeface="Ubuntu Mono" panose="020B0509030602030204" pitchFamily="49" charset="0"/>
              </a:rPr>
              <a:t> </a:t>
            </a:r>
            <a:r>
              <a:rPr lang="en-US" altLang="zh-CN" sz="1600" dirty="0">
                <a:solidFill>
                  <a:srgbClr val="A31515"/>
                </a:solidFill>
                <a:latin typeface="Ubuntu Mono" panose="020B0509030602030204" pitchFamily="49" charset="0"/>
              </a:rPr>
              <a:t>" "</a:t>
            </a:r>
            <a:r>
              <a:rPr lang="en-US" altLang="zh-CN" sz="1600" dirty="0">
                <a:solidFill>
                  <a:srgbClr val="3B3B3B"/>
                </a:solidFill>
                <a:latin typeface="Ubuntu Mono" panose="020B0509030602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3B3B3B"/>
                </a:solidFill>
                <a:latin typeface="Ubuntu Mono" panose="020B0509030602030204" pitchFamily="49" charset="0"/>
              </a:rPr>
              <a:t>        </a:t>
            </a:r>
            <a:r>
              <a:rPr lang="en-US" altLang="zh-CN" sz="1600" dirty="0">
                <a:solidFill>
                  <a:srgbClr val="795E26"/>
                </a:solidFill>
                <a:latin typeface="Ubuntu Mono" panose="020B0509030602030204" pitchFamily="49" charset="0"/>
              </a:rPr>
              <a:t>print</a:t>
            </a:r>
            <a:r>
              <a:rPr lang="en-US" altLang="zh-CN" sz="1600" dirty="0">
                <a:solidFill>
                  <a:srgbClr val="3B3B3B"/>
                </a:solidFill>
                <a:latin typeface="Ubuntu Mono" panose="020B0509030602030204" pitchFamily="49" charset="0"/>
              </a:rPr>
              <a:t>()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9FA5686-0FC2-332F-327E-5C509415E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9BF4C-61F7-4978-8238-C84E8DFB0C45}" type="datetime2">
              <a:rPr lang="en-US" altLang="zh-CN" smtClean="0"/>
              <a:t>Thursday, December 7, 2023</a:t>
            </a:fld>
            <a:endParaRPr 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BF9D786-D0B1-7E00-C93F-8F86F9E93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NNSZCP-2023 </a:t>
            </a:r>
            <a:r>
              <a:rPr lang="zh-CN" altLang="en-US"/>
              <a:t>赛后题解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C4AB28-5FDD-14FF-0C23-5BB2856FB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79988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45EAA0C1-80A0-C0C9-B53B-A1A044E7F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5400" dirty="0"/>
              <a:t>Problem F. </a:t>
            </a:r>
            <a:r>
              <a:rPr lang="zh-CN" altLang="en-US" sz="5400" dirty="0"/>
              <a:t>中考录取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E9A5665-93EC-7A5B-7D82-E3697A199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92A74-4158-4E34-8A41-299AB263769D}" type="datetime2">
              <a:rPr lang="en-US" altLang="zh-CN" smtClean="0"/>
              <a:t>Thursday, December 7, 2023</a:t>
            </a:fld>
            <a:endParaRPr 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5D64782-4FE5-15F3-5DA5-2FE21F876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NNSZCP-2023 </a:t>
            </a:r>
            <a:r>
              <a:rPr lang="zh-CN" altLang="en-US"/>
              <a:t>赛后题解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69F49A-31AF-E4D1-5C68-5B094FCB2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6761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DCC61205-1E26-D743-9661-C5D759D84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题意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BCCDBC3B-CF6E-E6E4-30AE-D10505F59A7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sz="2400" dirty="0"/>
                  <a:t>按照一定规则对进行考生进行排名。</a:t>
                </a:r>
                <a:endParaRPr lang="en-US" altLang="zh-CN" sz="2400" dirty="0"/>
              </a:p>
              <a:p>
                <a:r>
                  <a:rPr lang="zh-CN" altLang="en-US" sz="2400" dirty="0"/>
                  <a:t>详细内容见题面。保证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r>
                  <a:rPr lang="zh-CN" altLang="en-US" sz="2400" dirty="0"/>
                  <a:t>。 </a:t>
                </a:r>
              </a:p>
            </p:txBody>
          </p:sp>
        </mc:Choice>
        <mc:Fallback xmlns="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BCCDBC3B-CF6E-E6E4-30AE-D10505F59A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8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4063589-8A58-867F-F239-AC12E9BE0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4508E-625F-4BDD-8936-371A8BFB8F0E}" type="datetime2">
              <a:rPr lang="en-US" altLang="zh-CN" smtClean="0"/>
              <a:t>Thursday, December 7, 2023</a:t>
            </a:fld>
            <a:endParaRPr 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30E3BE9-703C-E8DA-9268-A645EF57C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NNSZCP-2023 </a:t>
            </a:r>
            <a:r>
              <a:rPr lang="zh-CN" altLang="en-US"/>
              <a:t>赛后题解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7D0EAA-7DDF-1FB6-AE44-FECAD3F0B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6698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FD6A05EC-A0EB-5E0D-2B68-5289D204D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题解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A45B1041-D6E0-F5ED-268A-995D1021EF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5" y="1437415"/>
            <a:ext cx="10515599" cy="4305017"/>
          </a:xfrm>
        </p:spPr>
        <p:txBody>
          <a:bodyPr>
            <a:normAutofit/>
          </a:bodyPr>
          <a:lstStyle/>
          <a:p>
            <a:r>
              <a:rPr lang="zh-CN" altLang="en-US" sz="2400"/>
              <a:t>小清新大模拟。</a:t>
            </a:r>
            <a:endParaRPr lang="en-US" altLang="zh-CN" sz="2400" dirty="0"/>
          </a:p>
          <a:p>
            <a:r>
              <a:rPr lang="zh-CN" altLang="en-US" sz="2400" dirty="0"/>
              <a:t>本题 </a:t>
            </a:r>
            <a:r>
              <a:rPr lang="en-US" altLang="zh-CN" sz="2400" dirty="0"/>
              <a:t>C++ </a:t>
            </a:r>
            <a:r>
              <a:rPr lang="zh-CN" altLang="en-US" sz="2400" dirty="0"/>
              <a:t>标程仅约 </a:t>
            </a:r>
            <a:r>
              <a:rPr lang="en-US" altLang="zh-CN" sz="2400" dirty="0"/>
              <a:t>700 Byte</a:t>
            </a:r>
            <a:r>
              <a:rPr lang="zh-CN" altLang="en-US" sz="2400" dirty="0"/>
              <a:t>，</a:t>
            </a:r>
            <a:r>
              <a:rPr lang="en-US" altLang="zh-CN" sz="2400" dirty="0"/>
              <a:t>Python </a:t>
            </a:r>
            <a:r>
              <a:rPr lang="zh-CN" altLang="en-US" sz="2400" dirty="0"/>
              <a:t>标程仅约 </a:t>
            </a:r>
            <a:r>
              <a:rPr lang="en-US" altLang="zh-CN" sz="2400" dirty="0"/>
              <a:t>400 Byte</a:t>
            </a:r>
            <a:r>
              <a:rPr lang="zh-CN" altLang="en-US" sz="2400" dirty="0"/>
              <a:t>，它们都用到了以下优化技巧来减小码量。</a:t>
            </a:r>
            <a:endParaRPr lang="en-US" altLang="zh-CN" sz="2400" dirty="0"/>
          </a:p>
          <a:p>
            <a:pPr lvl="1"/>
            <a:r>
              <a:rPr lang="zh-CN" altLang="en-US" i="0" dirty="0"/>
              <a:t>使用 </a:t>
            </a:r>
            <a:r>
              <a:rPr lang="en-US" altLang="zh-CN" i="0" dirty="0">
                <a:cs typeface="Fira Code" pitchFamily="1" charset="0"/>
              </a:rPr>
              <a:t>tuple</a:t>
            </a:r>
            <a:r>
              <a:rPr lang="en-US" altLang="zh-CN" i="0" dirty="0"/>
              <a:t> </a:t>
            </a:r>
            <a:r>
              <a:rPr lang="zh-CN" altLang="en-US" i="0" dirty="0"/>
              <a:t>而非 </a:t>
            </a:r>
            <a:r>
              <a:rPr lang="en-US" altLang="zh-CN" i="0" dirty="0">
                <a:cs typeface="Fira Code" pitchFamily="1" charset="0"/>
              </a:rPr>
              <a:t>struct</a:t>
            </a:r>
            <a:r>
              <a:rPr lang="en-US" altLang="zh-CN" i="0" dirty="0"/>
              <a:t> </a:t>
            </a:r>
            <a:r>
              <a:rPr lang="zh-CN" altLang="en-US" i="0" dirty="0"/>
              <a:t>或 </a:t>
            </a:r>
            <a:r>
              <a:rPr lang="en-US" altLang="zh-CN" i="0" dirty="0">
                <a:cs typeface="Fira Code" pitchFamily="1" charset="0"/>
              </a:rPr>
              <a:t>class</a:t>
            </a:r>
            <a:r>
              <a:rPr lang="en-US" altLang="zh-CN" i="0" dirty="0"/>
              <a:t> </a:t>
            </a:r>
            <a:r>
              <a:rPr lang="zh-CN" altLang="en-US" i="0" dirty="0"/>
              <a:t>表示考生。</a:t>
            </a:r>
          </a:p>
          <a:p>
            <a:pPr lvl="1"/>
            <a:r>
              <a:rPr lang="zh-CN" altLang="en-US" i="0" dirty="0"/>
              <a:t>运用位运算技巧，仅用一个整数即可表示考生各科 </a:t>
            </a:r>
            <a:r>
              <a:rPr lang="en-US" altLang="zh-CN" i="0" dirty="0"/>
              <a:t>A+ </a:t>
            </a:r>
            <a:r>
              <a:rPr lang="zh-CN" altLang="en-US" i="0" dirty="0"/>
              <a:t>情况。</a:t>
            </a:r>
          </a:p>
          <a:p>
            <a:r>
              <a:rPr lang="zh-CN" altLang="en-US" sz="2400" dirty="0"/>
              <a:t>运用位运算技巧将考生各科 </a:t>
            </a:r>
            <a:r>
              <a:rPr lang="en-US" altLang="zh-CN" sz="2400" dirty="0"/>
              <a:t>A+ </a:t>
            </a:r>
            <a:r>
              <a:rPr lang="zh-CN" altLang="en-US" sz="2400" dirty="0"/>
              <a:t>情况压缩成一个整数，即可以方便地在 </a:t>
            </a:r>
            <a:r>
              <a:rPr lang="en-US" altLang="zh-CN" sz="2400" dirty="0">
                <a:cs typeface="Fira Code" pitchFamily="1" charset="0"/>
              </a:rPr>
              <a:t>tuple</a:t>
            </a:r>
            <a:r>
              <a:rPr lang="en-US" altLang="zh-CN" sz="2400" dirty="0"/>
              <a:t> </a:t>
            </a:r>
            <a:r>
              <a:rPr lang="zh-CN" altLang="en-US" sz="2400" dirty="0"/>
              <a:t>中存储考生的数据，又可以通过直接比较整数的大小来分出成绩的优劣。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这道题在考前的两天和现在的 </a:t>
            </a:r>
            <a:r>
              <a:rPr lang="en-US" altLang="zh-CN" sz="2400" dirty="0"/>
              <a:t>D </a:t>
            </a:r>
            <a:r>
              <a:rPr lang="zh-CN" altLang="en-US" sz="2400" dirty="0"/>
              <a:t>对调了。</a:t>
            </a:r>
            <a:endParaRPr lang="en-US" altLang="zh-CN" sz="2400" dirty="0"/>
          </a:p>
          <a:p>
            <a:r>
              <a:rPr lang="zh-CN" altLang="en-US" sz="2400" dirty="0"/>
              <a:t>理由是某个验题人写了 </a:t>
            </a:r>
            <a:r>
              <a:rPr lang="en-US" altLang="zh-CN" sz="2400" dirty="0"/>
              <a:t>114 514 </a:t>
            </a:r>
            <a:r>
              <a:rPr lang="zh-CN" altLang="en-US" sz="2400" dirty="0"/>
              <a:t>分钟。</a:t>
            </a:r>
            <a:endParaRPr lang="zh-CN" altLang="en-US" dirty="0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4FBEBFC-E2DA-7883-64A1-C92C0B9EB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8BAF6-2056-4044-9F12-01C9EF86860A}" type="datetime2">
              <a:rPr lang="en-US" altLang="zh-CN" smtClean="0"/>
              <a:t>Thursday, December 7, 2023</a:t>
            </a:fld>
            <a:endParaRPr 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93D9508-D413-2F14-2AA4-7A58847C5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NNSZCP-2023 </a:t>
            </a:r>
            <a:r>
              <a:rPr lang="zh-CN" altLang="en-US"/>
              <a:t>赛后题解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6ECC7D-9219-0B3E-A566-6ABDA6988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861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FDD5F90C-50DF-9CD1-03A6-905187AE2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代码实现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935B4962-8D41-AE1A-157F-FEA3AC8426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26481" y="1242295"/>
            <a:ext cx="4139047" cy="4373420"/>
          </a:xfrm>
          <a:noFill/>
          <a:ln w="25400">
            <a:solidFill>
              <a:schemeClr val="bg2">
                <a:lumMod val="50000"/>
              </a:schemeClr>
            </a:solidFill>
          </a:ln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333" dirty="0">
                <a:solidFill>
                  <a:srgbClr val="3B3B3B"/>
                </a:solidFill>
                <a:latin typeface="Ubuntu Mono" panose="020B0509030602030204" pitchFamily="49" charset="0"/>
              </a:rPr>
              <a:t>l </a:t>
            </a:r>
            <a:r>
              <a:rPr lang="en-US" altLang="zh-CN" sz="1333" dirty="0">
                <a:solidFill>
                  <a:srgbClr val="000000"/>
                </a:solidFill>
                <a:latin typeface="Ubuntu Mono" panose="020B0509030602030204" pitchFamily="49" charset="0"/>
              </a:rPr>
              <a:t>=</a:t>
            </a:r>
            <a:r>
              <a:rPr lang="en-US" altLang="zh-CN" sz="1333" dirty="0">
                <a:solidFill>
                  <a:srgbClr val="3B3B3B"/>
                </a:solidFill>
                <a:latin typeface="Ubuntu Mono" panose="020B0509030602030204" pitchFamily="49" charset="0"/>
              </a:rPr>
              <a:t> [ </a:t>
            </a:r>
            <a:r>
              <a:rPr lang="en-US" altLang="zh-CN" sz="1333" dirty="0">
                <a:solidFill>
                  <a:srgbClr val="267F99"/>
                </a:solidFill>
                <a:latin typeface="Ubuntu Mono" panose="020B0509030602030204" pitchFamily="49" charset="0"/>
              </a:rPr>
              <a:t>int</a:t>
            </a:r>
            <a:r>
              <a:rPr lang="en-US" altLang="zh-CN" sz="1333" dirty="0">
                <a:solidFill>
                  <a:srgbClr val="3B3B3B"/>
                </a:solidFill>
                <a:latin typeface="Ubuntu Mono" panose="020B0509030602030204" pitchFamily="49" charset="0"/>
              </a:rPr>
              <a:t>(</a:t>
            </a:r>
            <a:r>
              <a:rPr lang="en-US" altLang="zh-CN" sz="1333" dirty="0" err="1">
                <a:solidFill>
                  <a:srgbClr val="3B3B3B"/>
                </a:solidFill>
                <a:latin typeface="Ubuntu Mono" panose="020B0509030602030204" pitchFamily="49" charset="0"/>
              </a:rPr>
              <a:t>i</a:t>
            </a:r>
            <a:r>
              <a:rPr lang="en-US" altLang="zh-CN" sz="1333" dirty="0">
                <a:solidFill>
                  <a:srgbClr val="3B3B3B"/>
                </a:solidFill>
                <a:latin typeface="Ubuntu Mono" panose="020B0509030602030204" pitchFamily="49" charset="0"/>
              </a:rPr>
              <a:t>) </a:t>
            </a:r>
            <a:r>
              <a:rPr lang="en-US" altLang="zh-CN" sz="1333" dirty="0">
                <a:solidFill>
                  <a:srgbClr val="AF00DB"/>
                </a:solidFill>
                <a:latin typeface="Ubuntu Mono" panose="020B0509030602030204" pitchFamily="49" charset="0"/>
              </a:rPr>
              <a:t>for</a:t>
            </a:r>
            <a:r>
              <a:rPr lang="en-US" altLang="zh-CN" sz="1333" dirty="0">
                <a:solidFill>
                  <a:srgbClr val="3B3B3B"/>
                </a:solidFill>
                <a:latin typeface="Ubuntu Mono" panose="020B0509030602030204" pitchFamily="49" charset="0"/>
              </a:rPr>
              <a:t> </a:t>
            </a:r>
            <a:r>
              <a:rPr lang="en-US" altLang="zh-CN" sz="1333" dirty="0" err="1">
                <a:solidFill>
                  <a:srgbClr val="3B3B3B"/>
                </a:solidFill>
                <a:latin typeface="Ubuntu Mono" panose="020B0509030602030204" pitchFamily="49" charset="0"/>
              </a:rPr>
              <a:t>i</a:t>
            </a:r>
            <a:r>
              <a:rPr lang="en-US" altLang="zh-CN" sz="1333" dirty="0">
                <a:solidFill>
                  <a:srgbClr val="3B3B3B"/>
                </a:solidFill>
                <a:latin typeface="Ubuntu Mono" panose="020B0509030602030204" pitchFamily="49" charset="0"/>
              </a:rPr>
              <a:t> </a:t>
            </a:r>
            <a:r>
              <a:rPr lang="en-US" altLang="zh-CN" sz="1333" dirty="0">
                <a:solidFill>
                  <a:srgbClr val="AF00DB"/>
                </a:solidFill>
                <a:latin typeface="Ubuntu Mono" panose="020B0509030602030204" pitchFamily="49" charset="0"/>
              </a:rPr>
              <a:t>in</a:t>
            </a:r>
            <a:r>
              <a:rPr lang="en-US" altLang="zh-CN" sz="1333" dirty="0">
                <a:solidFill>
                  <a:srgbClr val="3B3B3B"/>
                </a:solidFill>
                <a:latin typeface="Ubuntu Mono" panose="020B0509030602030204" pitchFamily="49" charset="0"/>
              </a:rPr>
              <a:t> </a:t>
            </a:r>
            <a:r>
              <a:rPr lang="en-US" altLang="zh-CN" sz="1333" dirty="0">
                <a:solidFill>
                  <a:srgbClr val="795E26"/>
                </a:solidFill>
                <a:latin typeface="Ubuntu Mono" panose="020B0509030602030204" pitchFamily="49" charset="0"/>
              </a:rPr>
              <a:t>input</a:t>
            </a:r>
            <a:r>
              <a:rPr lang="en-US" altLang="zh-CN" sz="1333" dirty="0">
                <a:solidFill>
                  <a:srgbClr val="3B3B3B"/>
                </a:solidFill>
                <a:latin typeface="Ubuntu Mono" panose="020B0509030602030204" pitchFamily="49" charset="0"/>
              </a:rPr>
              <a:t>().split() 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333" dirty="0">
                <a:solidFill>
                  <a:srgbClr val="3B3B3B"/>
                </a:solidFill>
                <a:latin typeface="Ubuntu Mono" panose="020B0509030602030204" pitchFamily="49" charset="0"/>
              </a:rPr>
              <a:t>n, m </a:t>
            </a:r>
            <a:r>
              <a:rPr lang="en-US" altLang="zh-CN" sz="1333" dirty="0">
                <a:solidFill>
                  <a:srgbClr val="000000"/>
                </a:solidFill>
                <a:latin typeface="Ubuntu Mono" panose="020B0509030602030204" pitchFamily="49" charset="0"/>
              </a:rPr>
              <a:t>=</a:t>
            </a:r>
            <a:r>
              <a:rPr lang="en-US" altLang="zh-CN" sz="1333" dirty="0">
                <a:solidFill>
                  <a:srgbClr val="3B3B3B"/>
                </a:solidFill>
                <a:latin typeface="Ubuntu Mono" panose="020B0509030602030204" pitchFamily="49" charset="0"/>
              </a:rPr>
              <a:t> [ </a:t>
            </a:r>
            <a:r>
              <a:rPr lang="en-US" altLang="zh-CN" sz="1333" dirty="0">
                <a:solidFill>
                  <a:srgbClr val="267F99"/>
                </a:solidFill>
                <a:latin typeface="Ubuntu Mono" panose="020B0509030602030204" pitchFamily="49" charset="0"/>
              </a:rPr>
              <a:t>int</a:t>
            </a:r>
            <a:r>
              <a:rPr lang="en-US" altLang="zh-CN" sz="1333" dirty="0">
                <a:solidFill>
                  <a:srgbClr val="3B3B3B"/>
                </a:solidFill>
                <a:latin typeface="Ubuntu Mono" panose="020B0509030602030204" pitchFamily="49" charset="0"/>
              </a:rPr>
              <a:t>(</a:t>
            </a:r>
            <a:r>
              <a:rPr lang="en-US" altLang="zh-CN" sz="1333" dirty="0" err="1">
                <a:solidFill>
                  <a:srgbClr val="3B3B3B"/>
                </a:solidFill>
                <a:latin typeface="Ubuntu Mono" panose="020B0509030602030204" pitchFamily="49" charset="0"/>
              </a:rPr>
              <a:t>i</a:t>
            </a:r>
            <a:r>
              <a:rPr lang="en-US" altLang="zh-CN" sz="1333" dirty="0">
                <a:solidFill>
                  <a:srgbClr val="3B3B3B"/>
                </a:solidFill>
                <a:latin typeface="Ubuntu Mono" panose="020B0509030602030204" pitchFamily="49" charset="0"/>
              </a:rPr>
              <a:t>) </a:t>
            </a:r>
            <a:r>
              <a:rPr lang="en-US" altLang="zh-CN" sz="1333" dirty="0">
                <a:solidFill>
                  <a:srgbClr val="AF00DB"/>
                </a:solidFill>
                <a:latin typeface="Ubuntu Mono" panose="020B0509030602030204" pitchFamily="49" charset="0"/>
              </a:rPr>
              <a:t>for</a:t>
            </a:r>
            <a:r>
              <a:rPr lang="en-US" altLang="zh-CN" sz="1333" dirty="0">
                <a:solidFill>
                  <a:srgbClr val="3B3B3B"/>
                </a:solidFill>
                <a:latin typeface="Ubuntu Mono" panose="020B0509030602030204" pitchFamily="49" charset="0"/>
              </a:rPr>
              <a:t> </a:t>
            </a:r>
            <a:r>
              <a:rPr lang="en-US" altLang="zh-CN" sz="1333" dirty="0" err="1">
                <a:solidFill>
                  <a:srgbClr val="3B3B3B"/>
                </a:solidFill>
                <a:latin typeface="Ubuntu Mono" panose="020B0509030602030204" pitchFamily="49" charset="0"/>
              </a:rPr>
              <a:t>i</a:t>
            </a:r>
            <a:r>
              <a:rPr lang="en-US" altLang="zh-CN" sz="1333" dirty="0">
                <a:solidFill>
                  <a:srgbClr val="3B3B3B"/>
                </a:solidFill>
                <a:latin typeface="Ubuntu Mono" panose="020B0509030602030204" pitchFamily="49" charset="0"/>
              </a:rPr>
              <a:t> </a:t>
            </a:r>
            <a:r>
              <a:rPr lang="en-US" altLang="zh-CN" sz="1333" dirty="0">
                <a:solidFill>
                  <a:srgbClr val="AF00DB"/>
                </a:solidFill>
                <a:latin typeface="Ubuntu Mono" panose="020B0509030602030204" pitchFamily="49" charset="0"/>
              </a:rPr>
              <a:t>in</a:t>
            </a:r>
            <a:r>
              <a:rPr lang="en-US" altLang="zh-CN" sz="1333" dirty="0">
                <a:solidFill>
                  <a:srgbClr val="3B3B3B"/>
                </a:solidFill>
                <a:latin typeface="Ubuntu Mono" panose="020B0509030602030204" pitchFamily="49" charset="0"/>
              </a:rPr>
              <a:t> </a:t>
            </a:r>
            <a:r>
              <a:rPr lang="en-US" altLang="zh-CN" sz="1333" dirty="0">
                <a:solidFill>
                  <a:srgbClr val="795E26"/>
                </a:solidFill>
                <a:latin typeface="Ubuntu Mono" panose="020B0509030602030204" pitchFamily="49" charset="0"/>
              </a:rPr>
              <a:t>input</a:t>
            </a:r>
            <a:r>
              <a:rPr lang="en-US" altLang="zh-CN" sz="1333" dirty="0">
                <a:solidFill>
                  <a:srgbClr val="3B3B3B"/>
                </a:solidFill>
                <a:latin typeface="Ubuntu Mono" panose="020B0509030602030204" pitchFamily="49" charset="0"/>
              </a:rPr>
              <a:t>().split() 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US" altLang="zh-CN" sz="1333" dirty="0">
                <a:solidFill>
                  <a:srgbClr val="3B3B3B"/>
                </a:solidFill>
                <a:latin typeface="Ubuntu Mono" panose="020B0509030602030204" pitchFamily="49" charset="0"/>
              </a:rPr>
            </a:br>
            <a:r>
              <a:rPr lang="en-US" altLang="zh-CN" sz="1333" dirty="0">
                <a:solidFill>
                  <a:srgbClr val="3B3B3B"/>
                </a:solidFill>
                <a:latin typeface="Ubuntu Mono" panose="020B0509030602030204" pitchFamily="49" charset="0"/>
              </a:rPr>
              <a:t>a </a:t>
            </a:r>
            <a:r>
              <a:rPr lang="en-US" altLang="zh-CN" sz="1333" dirty="0">
                <a:solidFill>
                  <a:srgbClr val="000000"/>
                </a:solidFill>
                <a:latin typeface="Ubuntu Mono" panose="020B0509030602030204" pitchFamily="49" charset="0"/>
              </a:rPr>
              <a:t>=</a:t>
            </a:r>
            <a:r>
              <a:rPr lang="en-US" altLang="zh-CN" sz="1333" dirty="0">
                <a:solidFill>
                  <a:srgbClr val="3B3B3B"/>
                </a:solidFill>
                <a:latin typeface="Ubuntu Mono" panose="020B0509030602030204" pitchFamily="49" charset="0"/>
              </a:rPr>
              <a:t> []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333" dirty="0">
                <a:solidFill>
                  <a:srgbClr val="AF00DB"/>
                </a:solidFill>
                <a:latin typeface="Ubuntu Mono" panose="020B0509030602030204" pitchFamily="49" charset="0"/>
              </a:rPr>
              <a:t>for</a:t>
            </a:r>
            <a:r>
              <a:rPr lang="en-US" altLang="zh-CN" sz="1333" dirty="0">
                <a:solidFill>
                  <a:srgbClr val="3B3B3B"/>
                </a:solidFill>
                <a:latin typeface="Ubuntu Mono" panose="020B0509030602030204" pitchFamily="49" charset="0"/>
              </a:rPr>
              <a:t> </a:t>
            </a:r>
            <a:r>
              <a:rPr lang="en-US" altLang="zh-CN" sz="1333" dirty="0" err="1">
                <a:solidFill>
                  <a:srgbClr val="3B3B3B"/>
                </a:solidFill>
                <a:latin typeface="Ubuntu Mono" panose="020B0509030602030204" pitchFamily="49" charset="0"/>
              </a:rPr>
              <a:t>i</a:t>
            </a:r>
            <a:r>
              <a:rPr lang="en-US" altLang="zh-CN" sz="1333" dirty="0">
                <a:solidFill>
                  <a:srgbClr val="3B3B3B"/>
                </a:solidFill>
                <a:latin typeface="Ubuntu Mono" panose="020B0509030602030204" pitchFamily="49" charset="0"/>
              </a:rPr>
              <a:t> </a:t>
            </a:r>
            <a:r>
              <a:rPr lang="en-US" altLang="zh-CN" sz="1333" dirty="0">
                <a:solidFill>
                  <a:srgbClr val="AF00DB"/>
                </a:solidFill>
                <a:latin typeface="Ubuntu Mono" panose="020B0509030602030204" pitchFamily="49" charset="0"/>
              </a:rPr>
              <a:t>in</a:t>
            </a:r>
            <a:r>
              <a:rPr lang="en-US" altLang="zh-CN" sz="1333" dirty="0">
                <a:solidFill>
                  <a:srgbClr val="3B3B3B"/>
                </a:solidFill>
                <a:latin typeface="Ubuntu Mono" panose="020B0509030602030204" pitchFamily="49" charset="0"/>
              </a:rPr>
              <a:t> </a:t>
            </a:r>
            <a:r>
              <a:rPr lang="en-US" altLang="zh-CN" sz="1333" dirty="0">
                <a:solidFill>
                  <a:srgbClr val="795E26"/>
                </a:solidFill>
                <a:latin typeface="Ubuntu Mono" panose="020B0509030602030204" pitchFamily="49" charset="0"/>
              </a:rPr>
              <a:t>range</a:t>
            </a:r>
            <a:r>
              <a:rPr lang="en-US" altLang="zh-CN" sz="1333" dirty="0">
                <a:solidFill>
                  <a:srgbClr val="3B3B3B"/>
                </a:solidFill>
                <a:latin typeface="Ubuntu Mono" panose="020B0509030602030204" pitchFamily="49" charset="0"/>
              </a:rPr>
              <a:t>(n):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333" dirty="0">
                <a:solidFill>
                  <a:srgbClr val="3B3B3B"/>
                </a:solidFill>
                <a:latin typeface="Ubuntu Mono" panose="020B0509030602030204" pitchFamily="49" charset="0"/>
              </a:rPr>
              <a:t>    s </a:t>
            </a:r>
            <a:r>
              <a:rPr lang="en-US" altLang="zh-CN" sz="1333" dirty="0">
                <a:solidFill>
                  <a:srgbClr val="000000"/>
                </a:solidFill>
                <a:latin typeface="Ubuntu Mono" panose="020B0509030602030204" pitchFamily="49" charset="0"/>
              </a:rPr>
              <a:t>=</a:t>
            </a:r>
            <a:r>
              <a:rPr lang="en-US" altLang="zh-CN" sz="1333" dirty="0">
                <a:solidFill>
                  <a:srgbClr val="3B3B3B"/>
                </a:solidFill>
                <a:latin typeface="Ubuntu Mono" panose="020B0509030602030204" pitchFamily="49" charset="0"/>
              </a:rPr>
              <a:t> [ </a:t>
            </a:r>
            <a:r>
              <a:rPr lang="en-US" altLang="zh-CN" sz="1333" dirty="0">
                <a:solidFill>
                  <a:srgbClr val="267F99"/>
                </a:solidFill>
                <a:latin typeface="Ubuntu Mono" panose="020B0509030602030204" pitchFamily="49" charset="0"/>
              </a:rPr>
              <a:t>int</a:t>
            </a:r>
            <a:r>
              <a:rPr lang="en-US" altLang="zh-CN" sz="1333" dirty="0">
                <a:solidFill>
                  <a:srgbClr val="3B3B3B"/>
                </a:solidFill>
                <a:latin typeface="Ubuntu Mono" panose="020B0509030602030204" pitchFamily="49" charset="0"/>
              </a:rPr>
              <a:t>(</a:t>
            </a:r>
            <a:r>
              <a:rPr lang="en-US" altLang="zh-CN" sz="1333" dirty="0" err="1">
                <a:solidFill>
                  <a:srgbClr val="3B3B3B"/>
                </a:solidFill>
                <a:latin typeface="Ubuntu Mono" panose="020B0509030602030204" pitchFamily="49" charset="0"/>
              </a:rPr>
              <a:t>i</a:t>
            </a:r>
            <a:r>
              <a:rPr lang="en-US" altLang="zh-CN" sz="1333" dirty="0">
                <a:solidFill>
                  <a:srgbClr val="3B3B3B"/>
                </a:solidFill>
                <a:latin typeface="Ubuntu Mono" panose="020B0509030602030204" pitchFamily="49" charset="0"/>
              </a:rPr>
              <a:t>) </a:t>
            </a:r>
            <a:r>
              <a:rPr lang="en-US" altLang="zh-CN" sz="1333" dirty="0">
                <a:solidFill>
                  <a:srgbClr val="AF00DB"/>
                </a:solidFill>
                <a:latin typeface="Ubuntu Mono" panose="020B0509030602030204" pitchFamily="49" charset="0"/>
              </a:rPr>
              <a:t>for</a:t>
            </a:r>
            <a:r>
              <a:rPr lang="en-US" altLang="zh-CN" sz="1333" dirty="0">
                <a:solidFill>
                  <a:srgbClr val="3B3B3B"/>
                </a:solidFill>
                <a:latin typeface="Ubuntu Mono" panose="020B0509030602030204" pitchFamily="49" charset="0"/>
              </a:rPr>
              <a:t> </a:t>
            </a:r>
            <a:r>
              <a:rPr lang="en-US" altLang="zh-CN" sz="1333" dirty="0" err="1">
                <a:solidFill>
                  <a:srgbClr val="3B3B3B"/>
                </a:solidFill>
                <a:latin typeface="Ubuntu Mono" panose="020B0509030602030204" pitchFamily="49" charset="0"/>
              </a:rPr>
              <a:t>i</a:t>
            </a:r>
            <a:r>
              <a:rPr lang="en-US" altLang="zh-CN" sz="1333" dirty="0">
                <a:solidFill>
                  <a:srgbClr val="3B3B3B"/>
                </a:solidFill>
                <a:latin typeface="Ubuntu Mono" panose="020B0509030602030204" pitchFamily="49" charset="0"/>
              </a:rPr>
              <a:t> </a:t>
            </a:r>
            <a:r>
              <a:rPr lang="en-US" altLang="zh-CN" sz="1333" dirty="0">
                <a:solidFill>
                  <a:srgbClr val="AF00DB"/>
                </a:solidFill>
                <a:latin typeface="Ubuntu Mono" panose="020B0509030602030204" pitchFamily="49" charset="0"/>
              </a:rPr>
              <a:t>in</a:t>
            </a:r>
            <a:r>
              <a:rPr lang="en-US" altLang="zh-CN" sz="1333" dirty="0">
                <a:solidFill>
                  <a:srgbClr val="3B3B3B"/>
                </a:solidFill>
                <a:latin typeface="Ubuntu Mono" panose="020B0509030602030204" pitchFamily="49" charset="0"/>
              </a:rPr>
              <a:t> </a:t>
            </a:r>
            <a:r>
              <a:rPr lang="en-US" altLang="zh-CN" sz="1333" dirty="0">
                <a:solidFill>
                  <a:srgbClr val="795E26"/>
                </a:solidFill>
                <a:latin typeface="Ubuntu Mono" panose="020B0509030602030204" pitchFamily="49" charset="0"/>
              </a:rPr>
              <a:t>input</a:t>
            </a:r>
            <a:r>
              <a:rPr lang="en-US" altLang="zh-CN" sz="1333" dirty="0">
                <a:solidFill>
                  <a:srgbClr val="3B3B3B"/>
                </a:solidFill>
                <a:latin typeface="Ubuntu Mono" panose="020B0509030602030204" pitchFamily="49" charset="0"/>
              </a:rPr>
              <a:t>().split() 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333" dirty="0">
                <a:solidFill>
                  <a:srgbClr val="3B3B3B"/>
                </a:solidFill>
                <a:latin typeface="Ubuntu Mono" panose="020B0509030602030204" pitchFamily="49" charset="0"/>
              </a:rPr>
              <a:t>    t </a:t>
            </a:r>
            <a:r>
              <a:rPr lang="en-US" altLang="zh-CN" sz="1333" dirty="0">
                <a:solidFill>
                  <a:srgbClr val="000000"/>
                </a:solidFill>
                <a:latin typeface="Ubuntu Mono" panose="020B0509030602030204" pitchFamily="49" charset="0"/>
              </a:rPr>
              <a:t>=</a:t>
            </a:r>
            <a:r>
              <a:rPr lang="en-US" altLang="zh-CN" sz="1333" dirty="0">
                <a:solidFill>
                  <a:srgbClr val="3B3B3B"/>
                </a:solidFill>
                <a:latin typeface="Ubuntu Mono" panose="020B0509030602030204" pitchFamily="49" charset="0"/>
              </a:rPr>
              <a:t> [ </a:t>
            </a:r>
            <a:r>
              <a:rPr lang="en-US" altLang="zh-CN" sz="1333" dirty="0">
                <a:solidFill>
                  <a:srgbClr val="795E26"/>
                </a:solidFill>
                <a:latin typeface="Ubuntu Mono" panose="020B0509030602030204" pitchFamily="49" charset="0"/>
              </a:rPr>
              <a:t>sum</a:t>
            </a:r>
            <a:r>
              <a:rPr lang="en-US" altLang="zh-CN" sz="1333" dirty="0">
                <a:solidFill>
                  <a:srgbClr val="3B3B3B"/>
                </a:solidFill>
                <a:latin typeface="Ubuntu Mono" panose="020B0509030602030204" pitchFamily="49" charset="0"/>
              </a:rPr>
              <a:t>(s) </a:t>
            </a:r>
            <a:r>
              <a:rPr lang="en-US" altLang="zh-CN" sz="1333" dirty="0">
                <a:solidFill>
                  <a:srgbClr val="000000"/>
                </a:solidFill>
                <a:latin typeface="Ubuntu Mono" panose="020B0509030602030204" pitchFamily="49" charset="0"/>
              </a:rPr>
              <a:t>&gt;=</a:t>
            </a:r>
            <a:r>
              <a:rPr lang="en-US" altLang="zh-CN" sz="1333" dirty="0">
                <a:solidFill>
                  <a:srgbClr val="3B3B3B"/>
                </a:solidFill>
                <a:latin typeface="Ubuntu Mono" panose="020B0509030602030204" pitchFamily="49" charset="0"/>
              </a:rPr>
              <a:t> l[</a:t>
            </a:r>
            <a:r>
              <a:rPr lang="en-US" altLang="zh-CN" sz="1333" dirty="0">
                <a:solidFill>
                  <a:srgbClr val="098658"/>
                </a:solidFill>
                <a:latin typeface="Ubuntu Mono" panose="020B0509030602030204" pitchFamily="49" charset="0"/>
              </a:rPr>
              <a:t>6</a:t>
            </a:r>
            <a:r>
              <a:rPr lang="en-US" altLang="zh-CN" sz="1333" dirty="0">
                <a:solidFill>
                  <a:srgbClr val="3B3B3B"/>
                </a:solidFill>
                <a:latin typeface="Ubuntu Mono" panose="020B0509030602030204" pitchFamily="49" charset="0"/>
              </a:rPr>
              <a:t>], </a:t>
            </a:r>
            <a:r>
              <a:rPr lang="en-US" altLang="zh-CN" sz="1333" dirty="0">
                <a:solidFill>
                  <a:srgbClr val="098658"/>
                </a:solidFill>
                <a:latin typeface="Ubuntu Mono" panose="020B0509030602030204" pitchFamily="49" charset="0"/>
              </a:rPr>
              <a:t>0</a:t>
            </a:r>
            <a:r>
              <a:rPr lang="en-US" altLang="zh-CN" sz="1333" dirty="0">
                <a:solidFill>
                  <a:srgbClr val="3B3B3B"/>
                </a:solidFill>
                <a:latin typeface="Ubuntu Mono" panose="020B0509030602030204" pitchFamily="49" charset="0"/>
              </a:rPr>
              <a:t>, </a:t>
            </a:r>
            <a:r>
              <a:rPr lang="en-US" altLang="zh-CN" sz="1333" dirty="0">
                <a:solidFill>
                  <a:srgbClr val="098658"/>
                </a:solidFill>
                <a:latin typeface="Ubuntu Mono" panose="020B0509030602030204" pitchFamily="49" charset="0"/>
              </a:rPr>
              <a:t>0</a:t>
            </a:r>
            <a:r>
              <a:rPr lang="en-US" altLang="zh-CN" sz="1333" dirty="0">
                <a:solidFill>
                  <a:srgbClr val="3B3B3B"/>
                </a:solidFill>
                <a:latin typeface="Ubuntu Mono" panose="020B0509030602030204" pitchFamily="49" charset="0"/>
              </a:rPr>
              <a:t> 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333" dirty="0">
                <a:solidFill>
                  <a:srgbClr val="3B3B3B"/>
                </a:solidFill>
                <a:latin typeface="Ubuntu Mono" panose="020B0509030602030204" pitchFamily="49" charset="0"/>
              </a:rPr>
              <a:t>   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333" dirty="0">
                <a:solidFill>
                  <a:srgbClr val="3B3B3B"/>
                </a:solidFill>
                <a:latin typeface="Ubuntu Mono" panose="020B0509030602030204" pitchFamily="49" charset="0"/>
              </a:rPr>
              <a:t>    </a:t>
            </a:r>
            <a:r>
              <a:rPr lang="en-US" altLang="zh-CN" sz="1333" dirty="0">
                <a:solidFill>
                  <a:srgbClr val="AF00DB"/>
                </a:solidFill>
                <a:latin typeface="Ubuntu Mono" panose="020B0509030602030204" pitchFamily="49" charset="0"/>
              </a:rPr>
              <a:t>for</a:t>
            </a:r>
            <a:r>
              <a:rPr lang="en-US" altLang="zh-CN" sz="1333" dirty="0">
                <a:solidFill>
                  <a:srgbClr val="3B3B3B"/>
                </a:solidFill>
                <a:latin typeface="Ubuntu Mono" panose="020B0509030602030204" pitchFamily="49" charset="0"/>
              </a:rPr>
              <a:t> j </a:t>
            </a:r>
            <a:r>
              <a:rPr lang="en-US" altLang="zh-CN" sz="1333" dirty="0">
                <a:solidFill>
                  <a:srgbClr val="AF00DB"/>
                </a:solidFill>
                <a:latin typeface="Ubuntu Mono" panose="020B0509030602030204" pitchFamily="49" charset="0"/>
              </a:rPr>
              <a:t>in</a:t>
            </a:r>
            <a:r>
              <a:rPr lang="en-US" altLang="zh-CN" sz="1333" dirty="0">
                <a:solidFill>
                  <a:srgbClr val="3B3B3B"/>
                </a:solidFill>
                <a:latin typeface="Ubuntu Mono" panose="020B0509030602030204" pitchFamily="49" charset="0"/>
              </a:rPr>
              <a:t> </a:t>
            </a:r>
            <a:r>
              <a:rPr lang="en-US" altLang="zh-CN" sz="1333" dirty="0">
                <a:solidFill>
                  <a:srgbClr val="795E26"/>
                </a:solidFill>
                <a:latin typeface="Ubuntu Mono" panose="020B0509030602030204" pitchFamily="49" charset="0"/>
              </a:rPr>
              <a:t>range</a:t>
            </a:r>
            <a:r>
              <a:rPr lang="en-US" altLang="zh-CN" sz="1333" dirty="0">
                <a:solidFill>
                  <a:srgbClr val="3B3B3B"/>
                </a:solidFill>
                <a:latin typeface="Ubuntu Mono" panose="020B0509030602030204" pitchFamily="49" charset="0"/>
              </a:rPr>
              <a:t>(</a:t>
            </a:r>
            <a:r>
              <a:rPr lang="en-US" altLang="zh-CN" sz="1333" dirty="0">
                <a:solidFill>
                  <a:srgbClr val="098658"/>
                </a:solidFill>
                <a:latin typeface="Ubuntu Mono" panose="020B0509030602030204" pitchFamily="49" charset="0"/>
              </a:rPr>
              <a:t>6</a:t>
            </a:r>
            <a:r>
              <a:rPr lang="en-US" altLang="zh-CN" sz="1333" dirty="0">
                <a:solidFill>
                  <a:srgbClr val="3B3B3B"/>
                </a:solidFill>
                <a:latin typeface="Ubuntu Mono" panose="020B0509030602030204" pitchFamily="49" charset="0"/>
              </a:rPr>
              <a:t>):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333" dirty="0">
                <a:solidFill>
                  <a:srgbClr val="3B3B3B"/>
                </a:solidFill>
                <a:latin typeface="Ubuntu Mono" panose="020B0509030602030204" pitchFamily="49" charset="0"/>
              </a:rPr>
              <a:t>        </a:t>
            </a:r>
            <a:r>
              <a:rPr lang="en-US" altLang="zh-CN" sz="1333" dirty="0">
                <a:solidFill>
                  <a:srgbClr val="AF00DB"/>
                </a:solidFill>
                <a:latin typeface="Ubuntu Mono" panose="020B0509030602030204" pitchFamily="49" charset="0"/>
              </a:rPr>
              <a:t>if</a:t>
            </a:r>
            <a:r>
              <a:rPr lang="en-US" altLang="zh-CN" sz="1333" dirty="0">
                <a:solidFill>
                  <a:srgbClr val="3B3B3B"/>
                </a:solidFill>
                <a:latin typeface="Ubuntu Mono" panose="020B0509030602030204" pitchFamily="49" charset="0"/>
              </a:rPr>
              <a:t> s[j] </a:t>
            </a:r>
            <a:r>
              <a:rPr lang="en-US" altLang="zh-CN" sz="1333" dirty="0">
                <a:solidFill>
                  <a:srgbClr val="000000"/>
                </a:solidFill>
                <a:latin typeface="Ubuntu Mono" panose="020B0509030602030204" pitchFamily="49" charset="0"/>
              </a:rPr>
              <a:t>&lt;</a:t>
            </a:r>
            <a:r>
              <a:rPr lang="en-US" altLang="zh-CN" sz="1333" dirty="0">
                <a:solidFill>
                  <a:srgbClr val="3B3B3B"/>
                </a:solidFill>
                <a:latin typeface="Ubuntu Mono" panose="020B0509030602030204" pitchFamily="49" charset="0"/>
              </a:rPr>
              <a:t> l[j]: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333" dirty="0">
                <a:solidFill>
                  <a:srgbClr val="3B3B3B"/>
                </a:solidFill>
                <a:latin typeface="Ubuntu Mono" panose="020B0509030602030204" pitchFamily="49" charset="0"/>
              </a:rPr>
              <a:t>            </a:t>
            </a:r>
            <a:r>
              <a:rPr lang="en-US" altLang="zh-CN" sz="1333" dirty="0">
                <a:solidFill>
                  <a:srgbClr val="AF00DB"/>
                </a:solidFill>
                <a:latin typeface="Ubuntu Mono" panose="020B0509030602030204" pitchFamily="49" charset="0"/>
              </a:rPr>
              <a:t>continue</a:t>
            </a:r>
            <a:endParaRPr lang="en-US" altLang="zh-CN" sz="1333" dirty="0">
              <a:solidFill>
                <a:srgbClr val="3B3B3B"/>
              </a:solidFill>
              <a:latin typeface="Ubuntu Mono" panose="020B0509030602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333" dirty="0">
                <a:solidFill>
                  <a:srgbClr val="3B3B3B"/>
                </a:solidFill>
                <a:latin typeface="Ubuntu Mono" panose="020B0509030602030204" pitchFamily="49" charset="0"/>
              </a:rPr>
              <a:t>        t[</a:t>
            </a:r>
            <a:r>
              <a:rPr lang="en-US" altLang="zh-CN" sz="1333" dirty="0">
                <a:solidFill>
                  <a:srgbClr val="098658"/>
                </a:solidFill>
                <a:latin typeface="Ubuntu Mono" panose="020B0509030602030204" pitchFamily="49" charset="0"/>
              </a:rPr>
              <a:t>1</a:t>
            </a:r>
            <a:r>
              <a:rPr lang="en-US" altLang="zh-CN" sz="1333" dirty="0">
                <a:solidFill>
                  <a:srgbClr val="3B3B3B"/>
                </a:solidFill>
                <a:latin typeface="Ubuntu Mono" panose="020B0509030602030204" pitchFamily="49" charset="0"/>
              </a:rPr>
              <a:t>] </a:t>
            </a:r>
            <a:r>
              <a:rPr lang="en-US" altLang="zh-CN" sz="1333" dirty="0">
                <a:solidFill>
                  <a:srgbClr val="000000"/>
                </a:solidFill>
                <a:latin typeface="Ubuntu Mono" panose="020B0509030602030204" pitchFamily="49" charset="0"/>
              </a:rPr>
              <a:t>+=</a:t>
            </a:r>
            <a:r>
              <a:rPr lang="en-US" altLang="zh-CN" sz="1333" dirty="0">
                <a:solidFill>
                  <a:srgbClr val="3B3B3B"/>
                </a:solidFill>
                <a:latin typeface="Ubuntu Mono" panose="020B0509030602030204" pitchFamily="49" charset="0"/>
              </a:rPr>
              <a:t> </a:t>
            </a:r>
            <a:r>
              <a:rPr lang="en-US" altLang="zh-CN" sz="1333" dirty="0">
                <a:solidFill>
                  <a:srgbClr val="098658"/>
                </a:solidFill>
                <a:latin typeface="Ubuntu Mono" panose="020B0509030602030204" pitchFamily="49" charset="0"/>
              </a:rPr>
              <a:t>1</a:t>
            </a:r>
            <a:endParaRPr lang="en-US" altLang="zh-CN" sz="1333" dirty="0">
              <a:solidFill>
                <a:srgbClr val="3B3B3B"/>
              </a:solidFill>
              <a:latin typeface="Ubuntu Mono" panose="020B0509030602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333" dirty="0">
                <a:solidFill>
                  <a:srgbClr val="3B3B3B"/>
                </a:solidFill>
                <a:latin typeface="Ubuntu Mono" panose="020B0509030602030204" pitchFamily="49" charset="0"/>
              </a:rPr>
              <a:t>        t[</a:t>
            </a:r>
            <a:r>
              <a:rPr lang="en-US" altLang="zh-CN" sz="1333" dirty="0">
                <a:solidFill>
                  <a:srgbClr val="098658"/>
                </a:solidFill>
                <a:latin typeface="Ubuntu Mono" panose="020B0509030602030204" pitchFamily="49" charset="0"/>
              </a:rPr>
              <a:t>2</a:t>
            </a:r>
            <a:r>
              <a:rPr lang="en-US" altLang="zh-CN" sz="1333" dirty="0">
                <a:solidFill>
                  <a:srgbClr val="3B3B3B"/>
                </a:solidFill>
                <a:latin typeface="Ubuntu Mono" panose="020B0509030602030204" pitchFamily="49" charset="0"/>
              </a:rPr>
              <a:t>] </a:t>
            </a:r>
            <a:r>
              <a:rPr lang="en-US" altLang="zh-CN" sz="1333" dirty="0">
                <a:solidFill>
                  <a:srgbClr val="000000"/>
                </a:solidFill>
                <a:latin typeface="Ubuntu Mono" panose="020B0509030602030204" pitchFamily="49" charset="0"/>
              </a:rPr>
              <a:t>|=</a:t>
            </a:r>
            <a:r>
              <a:rPr lang="en-US" altLang="zh-CN" sz="1333" dirty="0">
                <a:solidFill>
                  <a:srgbClr val="3B3B3B"/>
                </a:solidFill>
                <a:latin typeface="Ubuntu Mono" panose="020B0509030602030204" pitchFamily="49" charset="0"/>
              </a:rPr>
              <a:t> </a:t>
            </a:r>
            <a:r>
              <a:rPr lang="en-US" altLang="zh-CN" sz="1333" dirty="0">
                <a:solidFill>
                  <a:srgbClr val="098658"/>
                </a:solidFill>
                <a:latin typeface="Ubuntu Mono" panose="020B0509030602030204" pitchFamily="49" charset="0"/>
              </a:rPr>
              <a:t>1</a:t>
            </a:r>
            <a:r>
              <a:rPr lang="en-US" altLang="zh-CN" sz="1333" dirty="0">
                <a:solidFill>
                  <a:srgbClr val="3B3B3B"/>
                </a:solidFill>
                <a:latin typeface="Ubuntu Mono" panose="020B0509030602030204" pitchFamily="49" charset="0"/>
              </a:rPr>
              <a:t> </a:t>
            </a:r>
            <a:r>
              <a:rPr lang="en-US" altLang="zh-CN" sz="1333" dirty="0">
                <a:solidFill>
                  <a:srgbClr val="000000"/>
                </a:solidFill>
                <a:latin typeface="Ubuntu Mono" panose="020B0509030602030204" pitchFamily="49" charset="0"/>
              </a:rPr>
              <a:t>&lt;&lt;</a:t>
            </a:r>
            <a:r>
              <a:rPr lang="en-US" altLang="zh-CN" sz="1333" dirty="0">
                <a:solidFill>
                  <a:srgbClr val="3B3B3B"/>
                </a:solidFill>
                <a:latin typeface="Ubuntu Mono" panose="020B0509030602030204" pitchFamily="49" charset="0"/>
              </a:rPr>
              <a:t> (</a:t>
            </a:r>
            <a:r>
              <a:rPr lang="en-US" altLang="zh-CN" sz="1333" dirty="0">
                <a:solidFill>
                  <a:srgbClr val="098658"/>
                </a:solidFill>
                <a:latin typeface="Ubuntu Mono" panose="020B0509030602030204" pitchFamily="49" charset="0"/>
              </a:rPr>
              <a:t>5</a:t>
            </a:r>
            <a:r>
              <a:rPr lang="en-US" altLang="zh-CN" sz="1333" dirty="0">
                <a:solidFill>
                  <a:srgbClr val="3B3B3B"/>
                </a:solidFill>
                <a:latin typeface="Ubuntu Mono" panose="020B0509030602030204" pitchFamily="49" charset="0"/>
              </a:rPr>
              <a:t> </a:t>
            </a:r>
            <a:r>
              <a:rPr lang="en-US" altLang="zh-CN" sz="1333" dirty="0">
                <a:solidFill>
                  <a:srgbClr val="000000"/>
                </a:solidFill>
                <a:latin typeface="Ubuntu Mono" panose="020B0509030602030204" pitchFamily="49" charset="0"/>
              </a:rPr>
              <a:t>-</a:t>
            </a:r>
            <a:r>
              <a:rPr lang="en-US" altLang="zh-CN" sz="1333" dirty="0">
                <a:solidFill>
                  <a:srgbClr val="3B3B3B"/>
                </a:solidFill>
                <a:latin typeface="Ubuntu Mono" panose="020B0509030602030204" pitchFamily="49" charset="0"/>
              </a:rPr>
              <a:t> j)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333" dirty="0">
                <a:solidFill>
                  <a:srgbClr val="3B3B3B"/>
                </a:solidFill>
                <a:latin typeface="Ubuntu Mono" panose="020B0509030602030204" pitchFamily="49" charset="0"/>
              </a:rPr>
              <a:t>    </a:t>
            </a:r>
            <a:r>
              <a:rPr lang="en-US" altLang="zh-CN" sz="1333" dirty="0" err="1">
                <a:solidFill>
                  <a:srgbClr val="3B3B3B"/>
                </a:solidFill>
                <a:latin typeface="Ubuntu Mono" panose="020B0509030602030204" pitchFamily="49" charset="0"/>
              </a:rPr>
              <a:t>a.append</a:t>
            </a:r>
            <a:r>
              <a:rPr lang="en-US" altLang="zh-CN" sz="1333" dirty="0">
                <a:solidFill>
                  <a:srgbClr val="3B3B3B"/>
                </a:solidFill>
                <a:latin typeface="Ubuntu Mono" panose="020B0509030602030204" pitchFamily="49" charset="0"/>
              </a:rPr>
              <a:t>(</a:t>
            </a:r>
            <a:r>
              <a:rPr lang="en-US" altLang="zh-CN" sz="1333" dirty="0">
                <a:solidFill>
                  <a:srgbClr val="267F99"/>
                </a:solidFill>
                <a:latin typeface="Ubuntu Mono" panose="020B0509030602030204" pitchFamily="49" charset="0"/>
              </a:rPr>
              <a:t>tuple</a:t>
            </a:r>
            <a:r>
              <a:rPr lang="en-US" altLang="zh-CN" sz="1333" dirty="0">
                <a:solidFill>
                  <a:srgbClr val="3B3B3B"/>
                </a:solidFill>
                <a:latin typeface="Ubuntu Mono" panose="020B0509030602030204" pitchFamily="49" charset="0"/>
              </a:rPr>
              <a:t>(t))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US" altLang="zh-CN" sz="1333" dirty="0">
                <a:solidFill>
                  <a:srgbClr val="3B3B3B"/>
                </a:solidFill>
                <a:latin typeface="Ubuntu Mono" panose="020B0509030602030204" pitchFamily="49" charset="0"/>
              </a:rPr>
            </a:br>
            <a:r>
              <a:rPr lang="en-US" altLang="zh-CN" sz="1333" dirty="0" err="1">
                <a:solidFill>
                  <a:srgbClr val="3B3B3B"/>
                </a:solidFill>
                <a:latin typeface="Ubuntu Mono" panose="020B0509030602030204" pitchFamily="49" charset="0"/>
              </a:rPr>
              <a:t>a.sort</a:t>
            </a:r>
            <a:r>
              <a:rPr lang="en-US" altLang="zh-CN" sz="1333" dirty="0">
                <a:solidFill>
                  <a:srgbClr val="3B3B3B"/>
                </a:solidFill>
                <a:latin typeface="Ubuntu Mono" panose="020B0509030602030204" pitchFamily="49" charset="0"/>
              </a:rPr>
              <a:t>(</a:t>
            </a:r>
            <a:r>
              <a:rPr lang="en-US" altLang="zh-CN" sz="1333" dirty="0">
                <a:solidFill>
                  <a:srgbClr val="001080"/>
                </a:solidFill>
                <a:latin typeface="Ubuntu Mono" panose="020B0509030602030204" pitchFamily="49" charset="0"/>
              </a:rPr>
              <a:t>reverse</a:t>
            </a:r>
            <a:r>
              <a:rPr lang="en-US" altLang="zh-CN" sz="1333" dirty="0">
                <a:solidFill>
                  <a:srgbClr val="3B3B3B"/>
                </a:solidFill>
                <a:latin typeface="Ubuntu Mono" panose="020B0509030602030204" pitchFamily="49" charset="0"/>
              </a:rPr>
              <a:t> </a:t>
            </a:r>
            <a:r>
              <a:rPr lang="en-US" altLang="zh-CN" sz="1333" dirty="0">
                <a:solidFill>
                  <a:srgbClr val="000000"/>
                </a:solidFill>
                <a:latin typeface="Ubuntu Mono" panose="020B0509030602030204" pitchFamily="49" charset="0"/>
              </a:rPr>
              <a:t>=</a:t>
            </a:r>
            <a:r>
              <a:rPr lang="en-US" altLang="zh-CN" sz="1333" dirty="0">
                <a:solidFill>
                  <a:srgbClr val="3B3B3B"/>
                </a:solidFill>
                <a:latin typeface="Ubuntu Mono" panose="020B0509030602030204" pitchFamily="49" charset="0"/>
              </a:rPr>
              <a:t> </a:t>
            </a:r>
            <a:r>
              <a:rPr lang="en-US" altLang="zh-CN" sz="1333" dirty="0">
                <a:solidFill>
                  <a:srgbClr val="0000FF"/>
                </a:solidFill>
                <a:latin typeface="Ubuntu Mono" panose="020B0509030602030204" pitchFamily="49" charset="0"/>
              </a:rPr>
              <a:t>True</a:t>
            </a:r>
            <a:r>
              <a:rPr lang="en-US" altLang="zh-CN" sz="1333" dirty="0">
                <a:solidFill>
                  <a:srgbClr val="3B3B3B"/>
                </a:solidFill>
                <a:latin typeface="Ubuntu Mono" panose="020B050903060203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333" dirty="0">
                <a:solidFill>
                  <a:srgbClr val="AF00DB"/>
                </a:solidFill>
                <a:latin typeface="Ubuntu Mono" panose="020B0509030602030204" pitchFamily="49" charset="0"/>
              </a:rPr>
              <a:t>while</a:t>
            </a:r>
            <a:r>
              <a:rPr lang="en-US" altLang="zh-CN" sz="1333" dirty="0">
                <a:solidFill>
                  <a:srgbClr val="3B3B3B"/>
                </a:solidFill>
                <a:latin typeface="Ubuntu Mono" panose="020B0509030602030204" pitchFamily="49" charset="0"/>
              </a:rPr>
              <a:t> m </a:t>
            </a:r>
            <a:r>
              <a:rPr lang="en-US" altLang="zh-CN" sz="1333" dirty="0">
                <a:solidFill>
                  <a:srgbClr val="000000"/>
                </a:solidFill>
                <a:latin typeface="Ubuntu Mono" panose="020B0509030602030204" pitchFamily="49" charset="0"/>
              </a:rPr>
              <a:t>&lt;</a:t>
            </a:r>
            <a:r>
              <a:rPr lang="en-US" altLang="zh-CN" sz="1333" dirty="0">
                <a:solidFill>
                  <a:srgbClr val="3B3B3B"/>
                </a:solidFill>
                <a:latin typeface="Ubuntu Mono" panose="020B0509030602030204" pitchFamily="49" charset="0"/>
              </a:rPr>
              <a:t> n </a:t>
            </a:r>
            <a:r>
              <a:rPr lang="en-US" altLang="zh-CN" sz="1333" dirty="0">
                <a:solidFill>
                  <a:srgbClr val="0000FF"/>
                </a:solidFill>
                <a:latin typeface="Ubuntu Mono" panose="020B0509030602030204" pitchFamily="49" charset="0"/>
              </a:rPr>
              <a:t>and</a:t>
            </a:r>
            <a:r>
              <a:rPr lang="en-US" altLang="zh-CN" sz="1333" dirty="0">
                <a:solidFill>
                  <a:srgbClr val="3B3B3B"/>
                </a:solidFill>
                <a:latin typeface="Ubuntu Mono" panose="020B0509030602030204" pitchFamily="49" charset="0"/>
              </a:rPr>
              <a:t> a[m] </a:t>
            </a:r>
            <a:r>
              <a:rPr lang="en-US" altLang="zh-CN" sz="1333" dirty="0">
                <a:solidFill>
                  <a:srgbClr val="000000"/>
                </a:solidFill>
                <a:latin typeface="Ubuntu Mono" panose="020B0509030602030204" pitchFamily="49" charset="0"/>
              </a:rPr>
              <a:t>==</a:t>
            </a:r>
            <a:r>
              <a:rPr lang="en-US" altLang="zh-CN" sz="1333" dirty="0">
                <a:solidFill>
                  <a:srgbClr val="3B3B3B"/>
                </a:solidFill>
                <a:latin typeface="Ubuntu Mono" panose="020B0509030602030204" pitchFamily="49" charset="0"/>
              </a:rPr>
              <a:t> a[m </a:t>
            </a:r>
            <a:r>
              <a:rPr lang="en-US" altLang="zh-CN" sz="1333" dirty="0">
                <a:solidFill>
                  <a:srgbClr val="000000"/>
                </a:solidFill>
                <a:latin typeface="Ubuntu Mono" panose="020B0509030602030204" pitchFamily="49" charset="0"/>
              </a:rPr>
              <a:t>-</a:t>
            </a:r>
            <a:r>
              <a:rPr lang="en-US" altLang="zh-CN" sz="1333" dirty="0">
                <a:solidFill>
                  <a:srgbClr val="3B3B3B"/>
                </a:solidFill>
                <a:latin typeface="Ubuntu Mono" panose="020B0509030602030204" pitchFamily="49" charset="0"/>
              </a:rPr>
              <a:t> </a:t>
            </a:r>
            <a:r>
              <a:rPr lang="en-US" altLang="zh-CN" sz="1333" dirty="0">
                <a:solidFill>
                  <a:srgbClr val="098658"/>
                </a:solidFill>
                <a:latin typeface="Ubuntu Mono" panose="020B0509030602030204" pitchFamily="49" charset="0"/>
              </a:rPr>
              <a:t>1</a:t>
            </a:r>
            <a:r>
              <a:rPr lang="en-US" altLang="zh-CN" sz="1333" dirty="0">
                <a:solidFill>
                  <a:srgbClr val="3B3B3B"/>
                </a:solidFill>
                <a:latin typeface="Ubuntu Mono" panose="020B0509030602030204" pitchFamily="49" charset="0"/>
              </a:rPr>
              <a:t>]: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333" dirty="0">
                <a:solidFill>
                  <a:srgbClr val="3B3B3B"/>
                </a:solidFill>
                <a:latin typeface="Ubuntu Mono" panose="020B0509030602030204" pitchFamily="49" charset="0"/>
              </a:rPr>
              <a:t>    m </a:t>
            </a:r>
            <a:r>
              <a:rPr lang="en-US" altLang="zh-CN" sz="1333" dirty="0">
                <a:solidFill>
                  <a:srgbClr val="000000"/>
                </a:solidFill>
                <a:latin typeface="Ubuntu Mono" panose="020B0509030602030204" pitchFamily="49" charset="0"/>
              </a:rPr>
              <a:t>+=</a:t>
            </a:r>
            <a:r>
              <a:rPr lang="en-US" altLang="zh-CN" sz="1333" dirty="0">
                <a:solidFill>
                  <a:srgbClr val="3B3B3B"/>
                </a:solidFill>
                <a:latin typeface="Ubuntu Mono" panose="020B0509030602030204" pitchFamily="49" charset="0"/>
              </a:rPr>
              <a:t> </a:t>
            </a:r>
            <a:r>
              <a:rPr lang="en-US" altLang="zh-CN" sz="1333" dirty="0">
                <a:solidFill>
                  <a:srgbClr val="098658"/>
                </a:solidFill>
                <a:latin typeface="Ubuntu Mono" panose="020B0509030602030204" pitchFamily="49" charset="0"/>
              </a:rPr>
              <a:t>1</a:t>
            </a:r>
            <a:endParaRPr lang="en-US" altLang="zh-CN" sz="1333" dirty="0">
              <a:solidFill>
                <a:srgbClr val="3B3B3B"/>
              </a:solidFill>
              <a:latin typeface="Ubuntu Mono" panose="020B0509030602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US" altLang="zh-CN" sz="1333" dirty="0">
                <a:solidFill>
                  <a:srgbClr val="3B3B3B"/>
                </a:solidFill>
                <a:latin typeface="Ubuntu Mono" panose="020B0509030602030204" pitchFamily="49" charset="0"/>
              </a:rPr>
            </a:br>
            <a:r>
              <a:rPr lang="en-US" altLang="zh-CN" sz="1333" dirty="0">
                <a:solidFill>
                  <a:srgbClr val="795E26"/>
                </a:solidFill>
                <a:latin typeface="Ubuntu Mono" panose="020B0509030602030204" pitchFamily="49" charset="0"/>
              </a:rPr>
              <a:t>print</a:t>
            </a:r>
            <a:r>
              <a:rPr lang="en-US" altLang="zh-CN" sz="1333" dirty="0">
                <a:solidFill>
                  <a:srgbClr val="3B3B3B"/>
                </a:solidFill>
                <a:latin typeface="Ubuntu Mono" panose="020B0509030602030204" pitchFamily="49" charset="0"/>
              </a:rPr>
              <a:t>(m)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6E87E71-385B-D34E-D6F3-AD2B48857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2E47A-E8CA-4837-A31F-B0443D31B584}" type="datetime2">
              <a:rPr lang="en-US" altLang="zh-CN" smtClean="0"/>
              <a:t>Thursday, December 7, 2023</a:t>
            </a:fld>
            <a:endParaRPr 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6ABD204-CB18-93D4-7A90-683D9FB97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NNSZCP-2023 </a:t>
            </a:r>
            <a:r>
              <a:rPr lang="zh-CN" altLang="en-US"/>
              <a:t>赛后题解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B96A94-5ED2-AD22-E53F-C14B78201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9195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45EAA0C1-80A0-C0C9-B53B-A1A044E7F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5400" dirty="0"/>
              <a:t>Problem G. </a:t>
            </a:r>
            <a:r>
              <a:rPr lang="zh-CN" altLang="en-US" sz="5400" dirty="0"/>
              <a:t>排序算法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66DF267-B7CF-71DA-DD66-628DED277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38D52-E9E4-46FF-A4D3-F7679275C909}" type="datetime2">
              <a:rPr lang="en-US" altLang="zh-CN" smtClean="0"/>
              <a:t>Thursday, December 7, 2023</a:t>
            </a:fld>
            <a:endParaRPr 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D0EB4C8-FB0A-95B8-CA91-6AA3A626A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NNSZCP-2023 </a:t>
            </a:r>
            <a:r>
              <a:rPr lang="zh-CN" altLang="en-US"/>
              <a:t>赛后题解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C20853-501C-35E4-E81D-D0F7A5840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844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DCC61205-1E26-D743-9661-C5D759D84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题意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BCCDBC3B-CF6E-E6E4-30AE-D10505F59A7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90"/>
                <a:ext cx="10515600" cy="1863002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400" dirty="0"/>
                  <a:t>给定长为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的序列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400" dirty="0"/>
                  <a:t>。</a:t>
                </a:r>
                <a:endParaRPr lang="en-US" altLang="zh-CN" sz="2400" dirty="0"/>
              </a:p>
              <a:p>
                <a:r>
                  <a:rPr lang="zh-CN" altLang="en-US" sz="2400" dirty="0"/>
                  <a:t>求下面这个排序算法的正确性。</a:t>
                </a:r>
                <a:endParaRPr lang="en-US" altLang="zh-CN" sz="2400" dirty="0"/>
              </a:p>
              <a:p>
                <a:r>
                  <a:rPr lang="zh-CN" altLang="en-US" sz="2400" dirty="0"/>
                  <a:t>如果正确，求出语句 </a:t>
                </a:r>
                <a:r>
                  <a:rPr lang="en-US" altLang="zh-CN" sz="2400" dirty="0">
                    <a:latin typeface="Ubuntu Mono" panose="020B0509030602030204" pitchFamily="49" charset="0"/>
                  </a:rPr>
                  <a:t>std::swap(a[</a:t>
                </a:r>
                <a:r>
                  <a:rPr lang="en-US" altLang="zh-CN" sz="2400" dirty="0" err="1">
                    <a:latin typeface="Ubuntu Mono" panose="020B0509030602030204" pitchFamily="49" charset="0"/>
                  </a:rPr>
                  <a:t>i</a:t>
                </a:r>
                <a:r>
                  <a:rPr lang="en-US" altLang="zh-CN" sz="2400" dirty="0">
                    <a:latin typeface="Ubuntu Mono" panose="020B0509030602030204" pitchFamily="49" charset="0"/>
                  </a:rPr>
                  <a:t>], a[j]);</a:t>
                </a:r>
                <a:r>
                  <a:rPr lang="en-US" altLang="zh-CN" sz="2400" dirty="0"/>
                  <a:t> </a:t>
                </a:r>
                <a:r>
                  <a:rPr lang="zh-CN" altLang="en-US" sz="2400" dirty="0"/>
                  <a:t>的执行次数。</a:t>
                </a:r>
                <a:endParaRPr lang="en-US" altLang="zh-CN" sz="2400" dirty="0"/>
              </a:p>
              <a:p>
                <a:r>
                  <a:rPr lang="zh-CN" altLang="en-US" sz="2400" dirty="0"/>
                  <a:t>保证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≤2×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r>
                  <a:rPr lang="zh-CN" altLang="en-US" sz="2400" dirty="0"/>
                  <a:t>，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1≤</m:t>
                    </m:r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</m:oMath>
                </a14:m>
                <a:r>
                  <a:rPr lang="zh-CN" altLang="en-US" sz="2400" dirty="0"/>
                  <a:t>。</a:t>
                </a:r>
              </a:p>
            </p:txBody>
          </p:sp>
        </mc:Choice>
        <mc:Fallback xmlns="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BCCDBC3B-CF6E-E6E4-30AE-D10505F59A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90"/>
                <a:ext cx="10515600" cy="1863002"/>
              </a:xfrm>
              <a:blipFill>
                <a:blip r:embed="rId2"/>
                <a:stretch>
                  <a:fillRect l="-812" t="-5556" b="-29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4D5890D-2DD7-E617-D0AB-70C2A2092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74B08-6258-4EED-8BE8-4E0AF61A3600}" type="datetime2">
              <a:rPr lang="en-US" altLang="zh-CN" smtClean="0"/>
              <a:t>Thursday, December 7, 2023</a:t>
            </a:fld>
            <a:endParaRPr 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48F7539-E16C-E234-90F9-F24750E42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NNSZCP-2023 </a:t>
            </a:r>
            <a:r>
              <a:rPr lang="zh-CN" altLang="en-US"/>
              <a:t>赛后题解</a:t>
            </a:r>
            <a:endParaRPr lang="en-US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963B197-41AD-0EE5-8434-0BD6D26C4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29</a:t>
            </a:fld>
            <a:endParaRPr lang="en-US" dirty="0"/>
          </a:p>
        </p:txBody>
      </p:sp>
      <p:sp>
        <p:nvSpPr>
          <p:cNvPr id="2" name="内容占位符 4">
            <a:extLst>
              <a:ext uri="{FF2B5EF4-FFF2-40B4-BE49-F238E27FC236}">
                <a16:creationId xmlns:a16="http://schemas.microsoft.com/office/drawing/2014/main" id="{A1A3E610-C6EB-750F-E716-712170A0FC66}"/>
              </a:ext>
            </a:extLst>
          </p:cNvPr>
          <p:cNvSpPr txBox="1">
            <a:spLocks/>
          </p:cNvSpPr>
          <p:nvPr/>
        </p:nvSpPr>
        <p:spPr>
          <a:xfrm>
            <a:off x="3232937" y="3746840"/>
            <a:ext cx="5726128" cy="1692565"/>
          </a:xfrm>
          <a:prstGeom prst="rect">
            <a:avLst/>
          </a:prstGeom>
          <a:noFill/>
          <a:ln w="25400">
            <a:solidFill>
              <a:schemeClr val="bg2">
                <a:lumMod val="50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400" dirty="0">
                <a:solidFill>
                  <a:srgbClr val="AF00DB"/>
                </a:solidFill>
                <a:latin typeface="Ubuntu Mono" panose="020B0509030602030204" pitchFamily="49" charset="0"/>
              </a:rPr>
              <a:t>for</a:t>
            </a:r>
            <a:r>
              <a:rPr lang="en-US" altLang="zh-CN" sz="2400" dirty="0">
                <a:solidFill>
                  <a:srgbClr val="000000"/>
                </a:solidFill>
                <a:latin typeface="Ubuntu Mono" panose="020B0509030602030204" pitchFamily="49" charset="0"/>
              </a:rPr>
              <a:t> (</a:t>
            </a:r>
            <a:r>
              <a:rPr lang="en-US" altLang="zh-CN" sz="2400" dirty="0">
                <a:solidFill>
                  <a:srgbClr val="0000FF"/>
                </a:solidFill>
                <a:latin typeface="Ubuntu Mono" panose="020B0509030602030204" pitchFamily="49" charset="0"/>
              </a:rPr>
              <a:t>int</a:t>
            </a:r>
            <a:r>
              <a:rPr lang="en-US" altLang="zh-CN" sz="2400" dirty="0">
                <a:solidFill>
                  <a:srgbClr val="000000"/>
                </a:solidFill>
                <a:latin typeface="Ubuntu Mono" panose="020B0509030602030204" pitchFamily="49" charset="0"/>
              </a:rPr>
              <a:t> </a:t>
            </a:r>
            <a:r>
              <a:rPr lang="en-US" altLang="zh-CN" sz="2400" dirty="0" err="1">
                <a:solidFill>
                  <a:srgbClr val="000000"/>
                </a:solidFill>
                <a:latin typeface="Ubuntu Mono" panose="020B0509030602030204" pitchFamily="49" charset="0"/>
              </a:rPr>
              <a:t>i</a:t>
            </a:r>
            <a:r>
              <a:rPr lang="en-US" altLang="zh-CN" sz="2400" dirty="0">
                <a:solidFill>
                  <a:srgbClr val="000000"/>
                </a:solidFill>
                <a:latin typeface="Ubuntu Mono" panose="020B0509030602030204" pitchFamily="49" charset="0"/>
              </a:rPr>
              <a:t> = </a:t>
            </a:r>
            <a:r>
              <a:rPr lang="en-US" altLang="zh-CN" sz="2400" dirty="0">
                <a:solidFill>
                  <a:srgbClr val="098658"/>
                </a:solidFill>
                <a:latin typeface="Ubuntu Mono" panose="020B0509030602030204" pitchFamily="49" charset="0"/>
              </a:rPr>
              <a:t>0</a:t>
            </a:r>
            <a:r>
              <a:rPr lang="en-US" altLang="zh-CN" sz="2400" dirty="0">
                <a:solidFill>
                  <a:srgbClr val="000000"/>
                </a:solidFill>
                <a:latin typeface="Ubuntu Mono" panose="020B0509030602030204" pitchFamily="49" charset="0"/>
              </a:rPr>
              <a:t>; </a:t>
            </a:r>
            <a:r>
              <a:rPr lang="en-US" altLang="zh-CN" sz="2400" dirty="0" err="1">
                <a:solidFill>
                  <a:srgbClr val="000000"/>
                </a:solidFill>
                <a:latin typeface="Ubuntu Mono" panose="020B0509030602030204" pitchFamily="49" charset="0"/>
              </a:rPr>
              <a:t>i</a:t>
            </a:r>
            <a:r>
              <a:rPr lang="en-US" altLang="zh-CN" sz="2400" dirty="0">
                <a:solidFill>
                  <a:srgbClr val="000000"/>
                </a:solidFill>
                <a:latin typeface="Ubuntu Mono" panose="020B0509030602030204" pitchFamily="49" charset="0"/>
              </a:rPr>
              <a:t> &lt; n; ++</a:t>
            </a:r>
            <a:r>
              <a:rPr lang="en-US" altLang="zh-CN" sz="2400" dirty="0" err="1">
                <a:solidFill>
                  <a:srgbClr val="000000"/>
                </a:solidFill>
                <a:latin typeface="Ubuntu Mono" panose="020B0509030602030204" pitchFamily="49" charset="0"/>
              </a:rPr>
              <a:t>i</a:t>
            </a:r>
            <a:r>
              <a:rPr lang="en-US" altLang="zh-CN" sz="2400" dirty="0">
                <a:solidFill>
                  <a:srgbClr val="000000"/>
                </a:solidFill>
                <a:latin typeface="Ubuntu Mono" panose="020B050903060203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400" dirty="0">
                <a:solidFill>
                  <a:srgbClr val="000000"/>
                </a:solidFill>
                <a:latin typeface="Ubuntu Mono" panose="020B0509030602030204" pitchFamily="49" charset="0"/>
              </a:rPr>
              <a:t>    </a:t>
            </a:r>
            <a:r>
              <a:rPr lang="en-US" altLang="zh-CN" sz="2400" dirty="0">
                <a:solidFill>
                  <a:srgbClr val="AF00DB"/>
                </a:solidFill>
                <a:latin typeface="Ubuntu Mono" panose="020B0509030602030204" pitchFamily="49" charset="0"/>
              </a:rPr>
              <a:t>for</a:t>
            </a:r>
            <a:r>
              <a:rPr lang="en-US" altLang="zh-CN" sz="2400" dirty="0">
                <a:solidFill>
                  <a:srgbClr val="000000"/>
                </a:solidFill>
                <a:latin typeface="Ubuntu Mono" panose="020B0509030602030204" pitchFamily="49" charset="0"/>
              </a:rPr>
              <a:t> (</a:t>
            </a:r>
            <a:r>
              <a:rPr lang="en-US" altLang="zh-CN" sz="2400" dirty="0">
                <a:solidFill>
                  <a:srgbClr val="0000FF"/>
                </a:solidFill>
                <a:latin typeface="Ubuntu Mono" panose="020B0509030602030204" pitchFamily="49" charset="0"/>
              </a:rPr>
              <a:t>int</a:t>
            </a:r>
            <a:r>
              <a:rPr lang="en-US" altLang="zh-CN" sz="2400" dirty="0">
                <a:solidFill>
                  <a:srgbClr val="000000"/>
                </a:solidFill>
                <a:latin typeface="Ubuntu Mono" panose="020B0509030602030204" pitchFamily="49" charset="0"/>
              </a:rPr>
              <a:t> j = </a:t>
            </a:r>
            <a:r>
              <a:rPr lang="en-US" altLang="zh-CN" sz="2400" dirty="0">
                <a:solidFill>
                  <a:srgbClr val="098658"/>
                </a:solidFill>
                <a:latin typeface="Ubuntu Mono" panose="020B0509030602030204" pitchFamily="49" charset="0"/>
              </a:rPr>
              <a:t>0</a:t>
            </a:r>
            <a:r>
              <a:rPr lang="en-US" altLang="zh-CN" sz="2400" dirty="0">
                <a:solidFill>
                  <a:srgbClr val="000000"/>
                </a:solidFill>
                <a:latin typeface="Ubuntu Mono" panose="020B0509030602030204" pitchFamily="49" charset="0"/>
              </a:rPr>
              <a:t>; j &lt; n; ++j)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400" dirty="0">
                <a:solidFill>
                  <a:srgbClr val="000000"/>
                </a:solidFill>
                <a:latin typeface="Ubuntu Mono" panose="020B0509030602030204" pitchFamily="49" charset="0"/>
              </a:rPr>
              <a:t>        </a:t>
            </a:r>
            <a:r>
              <a:rPr lang="en-US" altLang="zh-CN" sz="2400" dirty="0">
                <a:solidFill>
                  <a:srgbClr val="AF00DB"/>
                </a:solidFill>
                <a:latin typeface="Ubuntu Mono" panose="020B0509030602030204" pitchFamily="49" charset="0"/>
              </a:rPr>
              <a:t>if</a:t>
            </a:r>
            <a:r>
              <a:rPr lang="en-US" altLang="zh-CN" sz="2400" dirty="0">
                <a:solidFill>
                  <a:srgbClr val="000000"/>
                </a:solidFill>
                <a:latin typeface="Ubuntu Mono" panose="020B0509030602030204" pitchFamily="49" charset="0"/>
              </a:rPr>
              <a:t> (</a:t>
            </a:r>
            <a:r>
              <a:rPr lang="en-US" altLang="zh-CN" sz="2400" dirty="0">
                <a:solidFill>
                  <a:srgbClr val="001080"/>
                </a:solidFill>
                <a:latin typeface="Ubuntu Mono" panose="020B0509030602030204" pitchFamily="49" charset="0"/>
              </a:rPr>
              <a:t>a</a:t>
            </a:r>
            <a:r>
              <a:rPr lang="en-US" altLang="zh-CN" sz="2400" dirty="0">
                <a:solidFill>
                  <a:srgbClr val="000000"/>
                </a:solidFill>
                <a:latin typeface="Ubuntu Mono" panose="020B0509030602030204" pitchFamily="49" charset="0"/>
              </a:rPr>
              <a:t>[</a:t>
            </a:r>
            <a:r>
              <a:rPr lang="en-US" altLang="zh-CN" sz="2400" dirty="0" err="1">
                <a:solidFill>
                  <a:srgbClr val="000000"/>
                </a:solidFill>
                <a:latin typeface="Ubuntu Mono" panose="020B0509030602030204" pitchFamily="49" charset="0"/>
              </a:rPr>
              <a:t>i</a:t>
            </a:r>
            <a:r>
              <a:rPr lang="en-US" altLang="zh-CN" sz="2400" dirty="0">
                <a:solidFill>
                  <a:srgbClr val="000000"/>
                </a:solidFill>
                <a:latin typeface="Ubuntu Mono" panose="020B0509030602030204" pitchFamily="49" charset="0"/>
              </a:rPr>
              <a:t>] &lt; </a:t>
            </a:r>
            <a:r>
              <a:rPr lang="en-US" altLang="zh-CN" sz="2400" dirty="0">
                <a:solidFill>
                  <a:srgbClr val="001080"/>
                </a:solidFill>
                <a:latin typeface="Ubuntu Mono" panose="020B0509030602030204" pitchFamily="49" charset="0"/>
              </a:rPr>
              <a:t>a</a:t>
            </a:r>
            <a:r>
              <a:rPr lang="en-US" altLang="zh-CN" sz="2400" dirty="0">
                <a:solidFill>
                  <a:srgbClr val="000000"/>
                </a:solidFill>
                <a:latin typeface="Ubuntu Mono" panose="020B0509030602030204" pitchFamily="49" charset="0"/>
              </a:rPr>
              <a:t>[j])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400" dirty="0">
                <a:solidFill>
                  <a:srgbClr val="000000"/>
                </a:solidFill>
                <a:latin typeface="Ubuntu Mono" panose="020B0509030602030204" pitchFamily="49" charset="0"/>
              </a:rPr>
              <a:t>            </a:t>
            </a:r>
            <a:r>
              <a:rPr lang="en-US" altLang="zh-CN" sz="2400" dirty="0">
                <a:solidFill>
                  <a:srgbClr val="267F99"/>
                </a:solidFill>
                <a:latin typeface="Ubuntu Mono" panose="020B0509030602030204" pitchFamily="49" charset="0"/>
              </a:rPr>
              <a:t>std</a:t>
            </a:r>
            <a:r>
              <a:rPr lang="en-US" altLang="zh-CN" sz="2400" dirty="0">
                <a:solidFill>
                  <a:srgbClr val="000000"/>
                </a:solidFill>
                <a:latin typeface="Ubuntu Mono" panose="020B0509030602030204" pitchFamily="49" charset="0"/>
              </a:rPr>
              <a:t>::</a:t>
            </a:r>
            <a:r>
              <a:rPr lang="en-US" altLang="zh-CN" sz="2400" dirty="0">
                <a:solidFill>
                  <a:srgbClr val="795E26"/>
                </a:solidFill>
                <a:latin typeface="Ubuntu Mono" panose="020B0509030602030204" pitchFamily="49" charset="0"/>
              </a:rPr>
              <a:t>swap</a:t>
            </a:r>
            <a:r>
              <a:rPr lang="en-US" altLang="zh-CN" sz="2400" dirty="0">
                <a:solidFill>
                  <a:srgbClr val="000000"/>
                </a:solidFill>
                <a:latin typeface="Ubuntu Mono" panose="020B0509030602030204" pitchFamily="49" charset="0"/>
              </a:rPr>
              <a:t>(</a:t>
            </a:r>
            <a:r>
              <a:rPr lang="en-US" altLang="zh-CN" sz="2400" dirty="0">
                <a:solidFill>
                  <a:srgbClr val="001080"/>
                </a:solidFill>
                <a:latin typeface="Ubuntu Mono" panose="020B0509030602030204" pitchFamily="49" charset="0"/>
              </a:rPr>
              <a:t>a</a:t>
            </a:r>
            <a:r>
              <a:rPr lang="en-US" altLang="zh-CN" sz="2400" dirty="0">
                <a:solidFill>
                  <a:srgbClr val="000000"/>
                </a:solidFill>
                <a:latin typeface="Ubuntu Mono" panose="020B0509030602030204" pitchFamily="49" charset="0"/>
              </a:rPr>
              <a:t>[</a:t>
            </a:r>
            <a:r>
              <a:rPr lang="en-US" altLang="zh-CN" sz="2400" dirty="0" err="1">
                <a:solidFill>
                  <a:srgbClr val="000000"/>
                </a:solidFill>
                <a:latin typeface="Ubuntu Mono" panose="020B0509030602030204" pitchFamily="49" charset="0"/>
              </a:rPr>
              <a:t>i</a:t>
            </a:r>
            <a:r>
              <a:rPr lang="en-US" altLang="zh-CN" sz="2400" dirty="0">
                <a:solidFill>
                  <a:srgbClr val="000000"/>
                </a:solidFill>
                <a:latin typeface="Ubuntu Mono" panose="020B0509030602030204" pitchFamily="49" charset="0"/>
              </a:rPr>
              <a:t>], </a:t>
            </a:r>
            <a:r>
              <a:rPr lang="en-US" altLang="zh-CN" sz="2400" dirty="0">
                <a:solidFill>
                  <a:srgbClr val="001080"/>
                </a:solidFill>
                <a:latin typeface="Ubuntu Mono" panose="020B0509030602030204" pitchFamily="49" charset="0"/>
              </a:rPr>
              <a:t>a</a:t>
            </a:r>
            <a:r>
              <a:rPr lang="en-US" altLang="zh-CN" sz="2400" dirty="0">
                <a:solidFill>
                  <a:srgbClr val="000000"/>
                </a:solidFill>
                <a:latin typeface="Ubuntu Mono" panose="020B0509030602030204" pitchFamily="49" charset="0"/>
              </a:rPr>
              <a:t>[j]);</a:t>
            </a:r>
          </a:p>
        </p:txBody>
      </p:sp>
    </p:spTree>
    <p:extLst>
      <p:ext uri="{BB962C8B-B14F-4D97-AF65-F5344CB8AC3E}">
        <p14:creationId xmlns:p14="http://schemas.microsoft.com/office/powerpoint/2010/main" val="2484143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DCC61205-1E26-D743-9661-C5D759D84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题意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BCCDBC3B-CF6E-E6E4-30AE-D10505F59A7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sz="2400" dirty="0"/>
                  <a:t>给定字符串，查询子串有没有 </a:t>
                </a:r>
                <a:r>
                  <a:rPr lang="en-US" altLang="zh-CN" sz="2400" dirty="0" err="1"/>
                  <a:t>nnsz</a:t>
                </a:r>
                <a:r>
                  <a:rPr lang="zh-CN" altLang="en-US" sz="2400" dirty="0"/>
                  <a:t>。</a:t>
                </a:r>
              </a:p>
              <a:p>
                <a:r>
                  <a:rPr lang="zh-CN" altLang="en-US" sz="2400" dirty="0"/>
                  <a:t>字符串长度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≤100</m:t>
                    </m:r>
                  </m:oMath>
                </a14:m>
                <a:r>
                  <a:rPr lang="zh-CN" altLang="en-US" sz="2400" dirty="0"/>
                  <a:t>。</a:t>
                </a:r>
              </a:p>
            </p:txBody>
          </p:sp>
        </mc:Choice>
        <mc:Fallback xmlns="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BCCDBC3B-CF6E-E6E4-30AE-D10505F59A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21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4CCD553-41B8-07E5-2908-FCF0CFCB2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B74AE-47AB-4757-BCF2-49AF53191564}" type="datetime2">
              <a:rPr lang="en-US" altLang="zh-CN" smtClean="0"/>
              <a:t>Thursday, December 7, 2023</a:t>
            </a:fld>
            <a:endParaRPr 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99E378E-3020-7B6B-ED43-5591EE986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NNSZCP-2023 </a:t>
            </a:r>
            <a:r>
              <a:rPr lang="zh-CN" altLang="en-US"/>
              <a:t>赛后题解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B9EE16-8457-C8D1-5B22-DD6C9AE0C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900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FD6A05EC-A0EB-5E0D-2B68-5289D204D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算法 </a:t>
            </a:r>
            <a:r>
              <a:rPr lang="en-US" altLang="zh-CN" dirty="0"/>
              <a:t>0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A45B1041-D6E0-F5ED-268A-995D1021EF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94"/>
                <a:ext cx="9601200" cy="3983183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400" dirty="0"/>
                  <a:t>我会模拟！</a:t>
                </a:r>
                <a:endParaRPr lang="en-US" altLang="zh-CN" sz="2400" dirty="0"/>
              </a:p>
              <a:p>
                <a:r>
                  <a:rPr lang="zh-CN" altLang="en-US" sz="2400" dirty="0"/>
                  <a:t>模拟这个过程并判断序列是否有序。</a:t>
                </a:r>
                <a:endParaRPr lang="en-US" altLang="zh-CN" sz="2400" dirty="0"/>
              </a:p>
              <a:p>
                <a:r>
                  <a:rPr lang="zh-CN" altLang="en-US" sz="2400" dirty="0"/>
                  <a:t>时间复杂度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。</a:t>
                </a:r>
                <a:endParaRPr lang="en-US" altLang="zh-CN" sz="2400" dirty="0"/>
              </a:p>
              <a:p>
                <a:r>
                  <a:rPr lang="zh-CN" altLang="en-US" sz="2400" dirty="0"/>
                  <a:t>期望通过 </a:t>
                </a:r>
                <a:r>
                  <a:rPr lang="en-US" altLang="zh-CN" sz="2400" dirty="0"/>
                  <a:t>Subtask 0</a:t>
                </a:r>
                <a:r>
                  <a:rPr lang="zh-CN" altLang="en-US" sz="2400" dirty="0"/>
                  <a:t>，得到 </a:t>
                </a:r>
                <a:r>
                  <a:rPr lang="en-US" altLang="zh-CN" sz="2400" dirty="0"/>
                  <a:t>20 </a:t>
                </a:r>
                <a:r>
                  <a:rPr lang="zh-CN" altLang="en-US" sz="2400" dirty="0"/>
                  <a:t>分。</a:t>
                </a:r>
                <a:endParaRPr lang="zh-CN" altLang="en-US" sz="24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A45B1041-D6E0-F5ED-268A-995D1021EF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94"/>
                <a:ext cx="9601200" cy="3983183"/>
              </a:xfrm>
              <a:blipFill>
                <a:blip r:embed="rId2"/>
                <a:stretch>
                  <a:fillRect l="-889" t="-25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BF853E1-7A25-B3D5-F36A-F4F6566FA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688F3-E544-436D-9043-E5C459751A9D}" type="datetime2">
              <a:rPr lang="en-US" altLang="zh-CN" smtClean="0"/>
              <a:t>Thursday, December 7, 2023</a:t>
            </a:fld>
            <a:endParaRPr 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0A0DE1F-C0D5-B118-3A72-89DB286DB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NNSZCP-2023 </a:t>
            </a:r>
            <a:r>
              <a:rPr lang="zh-CN" altLang="en-US"/>
              <a:t>赛后题解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53464B-D69F-EA9B-BB71-9DCF536C5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002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FD6A05EC-A0EB-5E0D-2B68-5289D204D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观察 </a:t>
            </a:r>
            <a:r>
              <a:rPr lang="en-US" altLang="zh-CN" dirty="0"/>
              <a:t>0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A45B1041-D6E0-F5ED-268A-995D1021EF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94"/>
                <a:ext cx="9601200" cy="3983183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400" dirty="0"/>
                  <a:t>我会思考性质！</a:t>
                </a:r>
                <a:endParaRPr lang="en-US" altLang="zh-CN" sz="2400" dirty="0"/>
              </a:p>
              <a:p>
                <a:r>
                  <a:rPr lang="zh-CN" altLang="en-US" sz="2400" dirty="0">
                    <a:latin typeface="+mj-ea"/>
                    <a:ea typeface="+mj-ea"/>
                  </a:rPr>
                  <a:t>注意到算法是正确的。</a:t>
                </a:r>
                <a:endParaRPr lang="en-US" altLang="zh-CN" sz="2400" dirty="0">
                  <a:latin typeface="+mj-ea"/>
                  <a:ea typeface="+mj-ea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时，循环即找到最大值。</a:t>
                </a:r>
                <a:endParaRPr lang="en-US" altLang="zh-CN" sz="2400" dirty="0"/>
              </a:p>
              <a:p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≥2</m:t>
                    </m:r>
                  </m:oMath>
                </a14:m>
                <a:r>
                  <a:rPr lang="zh-CN" altLang="en-US" sz="2400" dirty="0"/>
                  <a:t>，外层循环到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时，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 ⋯, 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必然不小于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400" dirty="0"/>
                  <a:t>。</a:t>
                </a:r>
                <a:endParaRPr lang="en-US" altLang="zh-CN" sz="2400" dirty="0"/>
              </a:p>
              <a:p>
                <a:pPr lvl="1"/>
                <a:r>
                  <a:rPr lang="zh-CN" altLang="en-US" sz="2000" dirty="0"/>
                  <a:t>对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的部分，最终得到的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必然是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前缀的最大值，即序列最大值。</a:t>
                </a:r>
                <a:endParaRPr lang="en-US" altLang="zh-CN" sz="2000" dirty="0"/>
              </a:p>
              <a:p>
                <a:pPr lvl="1"/>
                <a:r>
                  <a:rPr lang="zh-CN" altLang="en-US" sz="2000" dirty="0"/>
                  <a:t>对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的部分，由于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000" dirty="0"/>
                  <a:t> 已经是最大值，不会发生交换。</a:t>
                </a:r>
                <a:endParaRPr lang="en-US" altLang="zh-CN" sz="2000" dirty="0"/>
              </a:p>
              <a:p>
                <a:r>
                  <a:rPr lang="zh-CN" altLang="en-US" sz="2400" dirty="0"/>
                  <a:t>所以算法正确，输出 </a:t>
                </a:r>
                <a:r>
                  <a:rPr lang="en-US" altLang="zh-CN" sz="2400" dirty="0"/>
                  <a:t>NO </a:t>
                </a:r>
                <a:r>
                  <a:rPr lang="zh-CN" altLang="en-US" sz="2400" dirty="0"/>
                  <a:t>并没有分。</a:t>
                </a:r>
                <a:endParaRPr lang="en-US" altLang="zh-CN" sz="2400" dirty="0"/>
              </a:p>
              <a:p>
                <a:endParaRPr lang="en-US" altLang="zh-CN" sz="2400" dirty="0"/>
              </a:p>
            </p:txBody>
          </p:sp>
        </mc:Choice>
        <mc:Fallback xmlns="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A45B1041-D6E0-F5ED-268A-995D1021EF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94"/>
                <a:ext cx="9601200" cy="3983183"/>
              </a:xfrm>
              <a:blipFill>
                <a:blip r:embed="rId2"/>
                <a:stretch>
                  <a:fillRect l="-889" t="-25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4A12870-9FEA-F20E-08BF-06E9367D1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59756-58A0-488F-94EE-2822D7C42B55}" type="datetime2">
              <a:rPr lang="en-US" altLang="zh-CN" smtClean="0"/>
              <a:t>Thursday, December 7, 2023</a:t>
            </a:fld>
            <a:endParaRPr 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85F0999-5A00-19E1-E0B7-28C84CD41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NNSZCP-2023 </a:t>
            </a:r>
            <a:r>
              <a:rPr lang="zh-CN" altLang="en-US"/>
              <a:t>赛后题解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0454DB-E2A5-C78A-D5A9-90D4854F1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1116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FD6A05EC-A0EB-5E0D-2B68-5289D204D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算法 </a:t>
            </a:r>
            <a:r>
              <a:rPr lang="en-US" altLang="zh-CN" dirty="0"/>
              <a:t>1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A45B1041-D6E0-F5ED-268A-995D1021EF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94"/>
                <a:ext cx="9601200" cy="3983183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400" dirty="0"/>
                  <a:t>我还会思考性质！</a:t>
                </a:r>
                <a:endParaRPr lang="en-US" altLang="zh-CN" sz="2400" dirty="0"/>
              </a:p>
              <a:p>
                <a:r>
                  <a:rPr lang="zh-CN" altLang="en-US" sz="2400" dirty="0"/>
                  <a:t>性质：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zh-CN" altLang="en-US" sz="2400" dirty="0"/>
                  <a:t>，</a:t>
                </a:r>
                <a:r>
                  <a:rPr lang="zh-CN" altLang="en-US" sz="2400" dirty="0">
                    <a:latin typeface="+mj-ea"/>
                    <a:ea typeface="+mj-ea"/>
                  </a:rPr>
                  <a:t>每轮外层循环对答案的贡献为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+mj-ea"/>
                      </a:rPr>
                      <m:t>𝑖</m:t>
                    </m:r>
                  </m:oMath>
                </a14:m>
                <a:r>
                  <a:rPr lang="zh-CN" altLang="en-US" sz="2400" dirty="0">
                    <a:latin typeface="+mj-ea"/>
                    <a:ea typeface="+mj-ea"/>
                  </a:rPr>
                  <a:t> 前缀中比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+mj-ea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+mj-ea"/>
                          </a:rPr>
                          <m:t>𝑎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+mj-ea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+mj-ea"/>
                    <a:ea typeface="+mj-ea"/>
                  </a:rPr>
                  <a:t> </a:t>
                </a:r>
                <a:r>
                  <a:rPr lang="zh-CN" altLang="en-US" sz="2400" dirty="0">
                    <a:latin typeface="+mj-ea"/>
                    <a:ea typeface="+mj-ea"/>
                  </a:rPr>
                  <a:t>大的不同元素的个数</a:t>
                </a:r>
                <a:r>
                  <a:rPr lang="zh-CN" altLang="en-US" sz="2400" dirty="0"/>
                  <a:t>。</a:t>
                </a:r>
                <a:endParaRPr lang="en-US" altLang="zh-CN" sz="2400" dirty="0"/>
              </a:p>
              <a:p>
                <a:r>
                  <a:rPr lang="zh-CN" altLang="en-US" sz="2400" dirty="0"/>
                  <a:t>朴素处理第 </a:t>
                </a:r>
                <a:r>
                  <a:rPr lang="en-US" altLang="zh-CN" sz="2400" dirty="0"/>
                  <a:t>1 </a:t>
                </a:r>
                <a:r>
                  <a:rPr lang="zh-CN" altLang="en-US" sz="2400" dirty="0"/>
                  <a:t>轮外层循环，再维护一个数据结构支持插入元素、查询大于某个元素的不同元素个数。</a:t>
                </a:r>
              </a:p>
              <a:p>
                <a:r>
                  <a:rPr lang="zh-CN" altLang="en-US" sz="2400" dirty="0"/>
                  <a:t>平衡树、线段树和树状数组即可。</a:t>
                </a:r>
              </a:p>
              <a:p>
                <a:r>
                  <a:rPr lang="zh-CN" altLang="en-US" sz="2400" dirty="0"/>
                  <a:t>时间复杂度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dirty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。</a:t>
                </a:r>
                <a:r>
                  <a:rPr lang="en-US" altLang="zh-CN" sz="2400" dirty="0"/>
                  <a:t>python </a:t>
                </a:r>
                <a:r>
                  <a:rPr lang="zh-CN" altLang="en-US" sz="2400" dirty="0"/>
                  <a:t>常数大只有树状数组能过。</a:t>
                </a:r>
              </a:p>
              <a:p>
                <a:r>
                  <a:rPr lang="zh-CN" altLang="en-US" sz="2400" dirty="0"/>
                  <a:t>期望通过所有子任务。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A45B1041-D6E0-F5ED-268A-995D1021EF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94"/>
                <a:ext cx="9601200" cy="3983183"/>
              </a:xfrm>
              <a:blipFill>
                <a:blip r:embed="rId2"/>
                <a:stretch>
                  <a:fillRect l="-889" t="-2599" r="-4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3BFA094-5EC6-4D36-B32A-E2B35A96C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40763-96C5-44E4-A979-9C62B793A665}" type="datetime2">
              <a:rPr lang="en-US" altLang="zh-CN" smtClean="0"/>
              <a:t>Thursday, December 7, 2023</a:t>
            </a:fld>
            <a:endParaRPr 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D6A6F9C-30E9-CCA4-32E9-692FBCA67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NNSZCP-2023 </a:t>
            </a:r>
            <a:r>
              <a:rPr lang="zh-CN" altLang="en-US"/>
              <a:t>赛后题解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D8B301-30A4-1CDC-1A00-A6DE0032D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893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7E51B6-0657-C743-2222-44DF7617E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彩蛋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0071A8-6664-2F04-5993-0FC9747954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论文题。</a:t>
            </a:r>
            <a:r>
              <a:rPr lang="en-US" altLang="zh-CN" sz="2400" dirty="0">
                <a:hlinkClick r:id="rId2"/>
              </a:rPr>
              <a:t>https://arxiv.org/pdf/2110.01111.pdf</a:t>
            </a:r>
            <a:endParaRPr lang="en-US" altLang="zh-CN" sz="2400" dirty="0"/>
          </a:p>
          <a:p>
            <a:r>
              <a:rPr lang="zh-CN" altLang="en-US" sz="2400" dirty="0"/>
              <a:t>出题人出完题后看到了这篇论文，于是决定在这里分享。</a:t>
            </a:r>
            <a:endParaRPr lang="en-US" altLang="zh-CN" sz="2400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DDFAF7-C86C-F86C-E98F-6E7670192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32416-6ADA-4293-BC8C-CB9C3A16C4E0}" type="datetime2">
              <a:rPr lang="en-US" altLang="zh-CN" smtClean="0"/>
              <a:t>Thursday, December 7, 2023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1F2458-F6A3-81A4-2CC7-1796F816E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NNSZCP-2023 </a:t>
            </a:r>
            <a:r>
              <a:rPr lang="zh-CN" altLang="en-US"/>
              <a:t>赛后题解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42FA8E-244D-33E6-EFDF-7EADC0833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71803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45EAA0C1-80A0-C0C9-B53B-A1A044E7F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5400" dirty="0"/>
              <a:t>Problem H. </a:t>
            </a:r>
            <a:r>
              <a:rPr lang="zh-CN" altLang="en-US" sz="5400" dirty="0"/>
              <a:t>购买车券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6EF6BE9-847F-596A-010C-2E1B79490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DD105-C958-46E2-9073-D994991209C9}" type="datetime2">
              <a:rPr lang="en-US" altLang="zh-CN" smtClean="0"/>
              <a:t>Thursday, December 7, 2023</a:t>
            </a:fld>
            <a:endParaRPr 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3849855-DC2D-D5FD-2114-5C54F7FFA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NNSZCP-2023 </a:t>
            </a:r>
            <a:r>
              <a:rPr lang="zh-CN" altLang="en-US"/>
              <a:t>赛后题解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8979AA-066A-F31B-A708-1AE2D64FF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6548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DCC61205-1E26-D743-9661-C5D759D84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题意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BCCDBC3B-CF6E-E6E4-30AE-D10505F59A7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93"/>
                <a:ext cx="10515600" cy="2389476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400" dirty="0"/>
                  <a:t>给定一棵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400" dirty="0"/>
                  <a:t> 个点的无根树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zh-CN" altLang="en-US" sz="2400" dirty="0"/>
                  <a:t>，每次删去一个叶子结点直至删空。</a:t>
                </a:r>
                <a:endParaRPr lang="en-US" altLang="zh-CN" sz="2400" dirty="0"/>
              </a:p>
              <a:p>
                <a:r>
                  <a:rPr lang="zh-CN" altLang="en-US" sz="2400" dirty="0"/>
                  <a:t>对合法的操作序列计数，对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998 244 353</m:t>
                    </m:r>
                  </m:oMath>
                </a14:m>
                <a:r>
                  <a:rPr lang="zh-CN" altLang="en-US" sz="2400" dirty="0"/>
                  <a:t> 取模。</a:t>
                </a:r>
                <a:endParaRPr lang="en-US" altLang="zh-CN" sz="2400" dirty="0"/>
              </a:p>
              <a:p>
                <a:r>
                  <a:rPr lang="zh-CN" altLang="en-US" sz="2400" dirty="0"/>
                  <a:t>叶子结点的定义是度数不大于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的结点。</a:t>
                </a:r>
                <a:endParaRPr lang="en-US" altLang="zh-CN" sz="2400" dirty="0"/>
              </a:p>
              <a:p>
                <a:r>
                  <a:rPr lang="zh-CN" altLang="en-US" sz="2400" dirty="0"/>
                  <a:t>操作序列不同，当且仅当某一次删去的叶子不同。</a:t>
                </a:r>
                <a:endParaRPr lang="en-US" altLang="zh-CN" sz="2400" dirty="0"/>
              </a:p>
              <a:p>
                <a:r>
                  <a:rPr lang="zh-CN" altLang="en-US" sz="2400" dirty="0"/>
                  <a:t>保证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≤2×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r>
                  <a:rPr lang="zh-CN" altLang="en-US" sz="2400" dirty="0"/>
                  <a:t>。</a:t>
                </a:r>
              </a:p>
            </p:txBody>
          </p:sp>
        </mc:Choice>
        <mc:Fallback xmlns="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BCCDBC3B-CF6E-E6E4-30AE-D10505F59A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93"/>
                <a:ext cx="10515600" cy="2389476"/>
              </a:xfrm>
              <a:blipFill>
                <a:blip r:embed="rId2"/>
                <a:stretch>
                  <a:fillRect l="-812" t="-43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A42A62D-019F-C5AC-C057-CBBE9445B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FA6F8-7AF1-4AE1-B12F-44E5EB3F4DAA}" type="datetime2">
              <a:rPr lang="en-US" altLang="zh-CN" smtClean="0"/>
              <a:t>Thursday, December 7, 2023</a:t>
            </a:fld>
            <a:endParaRPr 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95987CB-467C-1089-F538-71AD8721F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NNSZCP-2023 </a:t>
            </a:r>
            <a:r>
              <a:rPr lang="zh-CN" altLang="en-US"/>
              <a:t>赛后题解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C3C84E-C89B-3A4A-A6D2-A572A37F3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440381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FD6A05EC-A0EB-5E0D-2B68-5289D204D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算法 </a:t>
            </a:r>
            <a:r>
              <a:rPr lang="en-US" altLang="zh-CN" dirty="0"/>
              <a:t>0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A45B1041-D6E0-F5ED-268A-995D1021EF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94"/>
                <a:ext cx="10515600" cy="2493385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400" dirty="0"/>
                  <a:t>我会枚举！</a:t>
                </a:r>
                <a:endParaRPr lang="en-US" altLang="zh-CN" sz="2400" dirty="0"/>
              </a:p>
              <a:p>
                <a:r>
                  <a:rPr lang="zh-CN" altLang="en-US" sz="2400" dirty="0"/>
                  <a:t>考虑在树上暴搜方案。</a:t>
                </a:r>
                <a:endParaRPr lang="en-US" altLang="zh-CN" sz="2400" dirty="0"/>
              </a:p>
              <a:p>
                <a:r>
                  <a:rPr lang="zh-CN" altLang="en-US" sz="2400" dirty="0"/>
                  <a:t>时间复杂度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!)</m:t>
                    </m:r>
                  </m:oMath>
                </a14:m>
                <a:r>
                  <a:rPr lang="zh-CN" altLang="en-US" sz="2400" dirty="0"/>
                  <a:t>。</a:t>
                </a:r>
                <a:endParaRPr lang="en-US" altLang="zh-CN" sz="2400" dirty="0"/>
              </a:p>
              <a:p>
                <a:r>
                  <a:rPr lang="zh-CN" altLang="en-US" sz="2400" dirty="0"/>
                  <a:t>期望通过 </a:t>
                </a:r>
                <a:r>
                  <a:rPr lang="en-US" altLang="zh-CN" sz="2400" dirty="0"/>
                  <a:t>Subtask 0</a:t>
                </a:r>
                <a:r>
                  <a:rPr lang="zh-CN" altLang="en-US" sz="2400" dirty="0"/>
                  <a:t>。</a:t>
                </a:r>
                <a:endParaRPr lang="zh-CN" altLang="en-US" sz="24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A45B1041-D6E0-F5ED-268A-995D1021EF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94"/>
                <a:ext cx="10515600" cy="2493385"/>
              </a:xfrm>
              <a:blipFill>
                <a:blip r:embed="rId2"/>
                <a:stretch>
                  <a:fillRect l="-812" t="-41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89F2457-D7C9-0AE8-F9EB-58994D3C3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61FCC-6412-4E22-B85F-F72C0920CA91}" type="datetime2">
              <a:rPr lang="en-US" altLang="zh-CN" smtClean="0"/>
              <a:t>Thursday, December 7, 2023</a:t>
            </a:fld>
            <a:endParaRPr 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C0921F6-5523-851C-4603-809E7F14A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NNSZCP-2023 </a:t>
            </a:r>
            <a:r>
              <a:rPr lang="zh-CN" altLang="en-US"/>
              <a:t>赛后题解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D136D7-E2F0-EC7D-5019-FA8E17476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940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FD6A05EC-A0EB-5E0D-2B68-5289D204D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算法 </a:t>
            </a:r>
            <a:r>
              <a:rPr lang="en-US" altLang="zh-CN" dirty="0"/>
              <a:t>1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A45B1041-D6E0-F5ED-268A-995D1021EF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5" y="1690694"/>
                <a:ext cx="10515599" cy="3983183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400" dirty="0"/>
                  <a:t>我会性质！</a:t>
                </a:r>
              </a:p>
              <a:p>
                <a:r>
                  <a:rPr lang="zh-CN" altLang="en-US" sz="2400" dirty="0"/>
                  <a:t>由于整棵树是一条链，在删除前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个结点时，树上都恰好有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个叶子结点，故答案为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zh-CN" altLang="en-US" sz="2400" dirty="0"/>
                  <a:t>。</a:t>
                </a:r>
              </a:p>
              <a:p>
                <a:r>
                  <a:rPr lang="zh-CN" altLang="en-US" sz="2400" dirty="0"/>
                  <a:t>结合算法 </a:t>
                </a:r>
                <a:r>
                  <a:rPr lang="en-US" altLang="zh-CN" sz="2400" dirty="0"/>
                  <a:t>0 </a:t>
                </a:r>
                <a:r>
                  <a:rPr lang="zh-CN" altLang="en-US" sz="2400" dirty="0"/>
                  <a:t>期望通过 </a:t>
                </a:r>
                <a:r>
                  <a:rPr lang="en-US" altLang="zh-CN" sz="2400" dirty="0"/>
                  <a:t>Subtask 0, 2</a:t>
                </a:r>
                <a:r>
                  <a:rPr lang="zh-CN" altLang="en-US" sz="2400" dirty="0"/>
                  <a:t>。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A45B1041-D6E0-F5ED-268A-995D1021EF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5" y="1690694"/>
                <a:ext cx="10515599" cy="3983183"/>
              </a:xfrm>
              <a:blipFill>
                <a:blip r:embed="rId2"/>
                <a:stretch>
                  <a:fillRect l="-812" t="-25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02A580A-EDAA-3DD3-F211-EDC3736E0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718B3-B82E-4EC7-87FB-4F1033D532CC}" type="datetime2">
              <a:rPr lang="en-US" altLang="zh-CN" smtClean="0"/>
              <a:t>Thursday, December 7, 2023</a:t>
            </a:fld>
            <a:endParaRPr 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150927F-0A07-C52C-ABD2-1C5F7C79D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NNSZCP-2023 </a:t>
            </a:r>
            <a:r>
              <a:rPr lang="zh-CN" altLang="en-US"/>
              <a:t>赛后题解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4BFDB6-9129-2D5B-8DDF-47C5AEAA9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1791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FD6A05EC-A0EB-5E0D-2B68-5289D204D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算法 </a:t>
            </a:r>
            <a:r>
              <a:rPr lang="en-US" altLang="zh-CN" dirty="0"/>
              <a:t>2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A45B1041-D6E0-F5ED-268A-995D1021EF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93"/>
                <a:ext cx="10515600" cy="2763548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400" dirty="0"/>
                  <a:t>我还会性质！</a:t>
                </a:r>
              </a:p>
              <a:p>
                <a:r>
                  <a:rPr lang="zh-CN" altLang="en-US" sz="2400" dirty="0"/>
                  <a:t>对一个菊花树，在删除第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sz="24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 dirty="0" err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−2)</m:t>
                    </m:r>
                  </m:oMath>
                </a14:m>
                <a:r>
                  <a:rPr lang="zh-CN" altLang="en-US" sz="2400" dirty="0"/>
                  <a:t> 个结点时，树上有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400" i="1" dirty="0" err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个叶子结点；在删除第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个结点时，树上有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个叶子结点。</a:t>
                </a:r>
              </a:p>
              <a:p>
                <a:r>
                  <a:rPr lang="zh-CN" altLang="en-US" sz="2400" dirty="0"/>
                  <a:t>故答案为：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×⋯×3×2×2×1=(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−1)!×2</m:t>
                      </m:r>
                    </m:oMath>
                  </m:oMathPara>
                </a14:m>
                <a:endParaRPr lang="en-US" altLang="zh-CN" sz="2400" dirty="0"/>
              </a:p>
              <a:p>
                <a:r>
                  <a:rPr lang="zh-CN" altLang="en-US" sz="2400" dirty="0"/>
                  <a:t>结合算法 </a:t>
                </a:r>
                <a:r>
                  <a:rPr lang="en-US" altLang="zh-CN" sz="2400" dirty="0"/>
                  <a:t>0, 1 </a:t>
                </a:r>
                <a:r>
                  <a:rPr lang="zh-CN" altLang="en-US" sz="2400" dirty="0"/>
                  <a:t>期望通过 </a:t>
                </a:r>
                <a:r>
                  <a:rPr lang="en-US" altLang="zh-CN" sz="2400" dirty="0"/>
                  <a:t>Subtask 0, 2, 3</a:t>
                </a:r>
                <a:r>
                  <a:rPr lang="zh-CN" altLang="en-US" sz="2400" dirty="0"/>
                  <a:t>。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A45B1041-D6E0-F5ED-268A-995D1021EF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93"/>
                <a:ext cx="10515600" cy="2763548"/>
              </a:xfrm>
              <a:blipFill>
                <a:blip r:embed="rId2"/>
                <a:stretch>
                  <a:fillRect l="-812" t="-3744" r="-37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ABBB8F8-B028-9295-7266-B06511BA6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F11B9-1AAF-47F3-9D34-A9317C50C62F}" type="datetime2">
              <a:rPr lang="en-US" altLang="zh-CN" smtClean="0"/>
              <a:t>Thursday, December 7, 2023</a:t>
            </a:fld>
            <a:endParaRPr 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52FFA39-15AE-7FE9-67A7-21F327E57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NNSZCP-2023 </a:t>
            </a:r>
            <a:r>
              <a:rPr lang="zh-CN" altLang="en-US"/>
              <a:t>赛后题解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3D25D3-6534-0E48-383C-A8CC6B2D7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8939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FD6A05EC-A0EB-5E0D-2B68-5289D204D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算法 </a:t>
            </a:r>
            <a:r>
              <a:rPr lang="en-US" altLang="zh-CN" dirty="0"/>
              <a:t>3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A45B1041-D6E0-F5ED-268A-995D1021EF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0515600" cy="4654696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000" dirty="0"/>
                  <a:t>我会“動的計画法”！</a:t>
                </a:r>
                <a:endParaRPr lang="en-US" altLang="zh-CN" sz="2000" dirty="0"/>
              </a:p>
              <a:p>
                <a:r>
                  <a:rPr lang="zh-CN" altLang="en-US" sz="2000" dirty="0"/>
                  <a:t>思考对于一棵一般的树怎么做。</a:t>
                </a:r>
                <a:endParaRPr lang="en-US" altLang="zh-CN" sz="2000" dirty="0"/>
              </a:p>
              <a:p>
                <a:r>
                  <a:rPr lang="zh-CN" altLang="en-US" sz="2000" dirty="0"/>
                  <a:t>以结点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为根，设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代表将结点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所在的子树删空的方案数。</a:t>
                </a:r>
                <a:endParaRPr lang="en-US" altLang="zh-CN" sz="2000" dirty="0"/>
              </a:p>
              <a:p>
                <a:r>
                  <a:rPr lang="zh-CN" altLang="en-US" sz="2000" dirty="0"/>
                  <a:t>不好转移，我们钦定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是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所在的子树最后删掉的点。</a:t>
                </a:r>
                <a:endParaRPr lang="en-US" altLang="zh-CN" sz="2000" dirty="0"/>
              </a:p>
              <a:p>
                <a:r>
                  <a:rPr lang="zh-CN" altLang="en-US" sz="2000" dirty="0"/>
                  <a:t>这样就比较好转移了。转移考虑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的若干个儿子，第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sz="2000" dirty="0"/>
                  <a:t> 个儿子为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000" dirty="0"/>
                  <a:t>：</a:t>
                </a:r>
                <a:endParaRPr lang="en-US" altLang="zh-CN" sz="1200" dirty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borderBox>
                        <m:borderBoxPr>
                          <m:ctrlP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</m:ctrlPr>
                        </m:borderBoxPr>
                        <m:e>
                          <m:sSub>
                            <m:sSubPr>
                              <m:ctrlPr>
                                <a:rPr lang="en-US" altLang="zh-CN" sz="20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 dirty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sz="2000" i="1" dirty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b>
                          </m:sSub>
                          <m: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  <m:t> =</m:t>
                          </m:r>
                          <m:nary>
                            <m:naryPr>
                              <m:chr m:val="∏"/>
                              <m:supHide m:val="on"/>
                              <m:ctrlPr>
                                <a:rPr lang="en-US" altLang="zh-CN" sz="2000" i="1" dirty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CN" sz="20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0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i="1" dirty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altLang="zh-CN" sz="20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000" i="1" dirty="0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 i="1" dirty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zh-CN" sz="20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type m:val="noBar"/>
                                          <m:ctrlPr>
                                            <a:rPr lang="en-US" altLang="zh-CN" sz="20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nary>
                                            <m:naryPr>
                                              <m:chr m:val="∑"/>
                                              <m:ctrlPr>
                                                <a:rPr lang="en-US" altLang="zh-CN" sz="20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naryPr>
                                            <m:sub>
                                              <m:r>
                                                <m:rPr>
                                                  <m:brk m:alnAt="23"/>
                                                </m:rPr>
                                                <a:rPr lang="en-US" altLang="zh-CN" sz="2000" i="1" dirty="0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altLang="zh-CN" sz="2000" i="1" dirty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p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zh-CN" sz="2000" i="1" dirty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zh-CN" sz="2000" i="1" dirty="0">
                                                      <a:latin typeface="Cambria Math" panose="02040503050406030204" pitchFamily="18" charset="0"/>
                                                    </a:rPr>
                                                    <m:t>𝑠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sz="2000" i="1" dirty="0">
                                                      <a:latin typeface="Cambria Math" panose="02040503050406030204" pitchFamily="18" charset="0"/>
                                                    </a:rPr>
                                                    <m:t>𝑗</m:t>
                                                  </m:r>
                                                </m:sub>
                                              </m:sSub>
                                            </m:e>
                                          </m:nary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en-US" altLang="zh-CN" sz="20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2000" i="1" dirty="0">
                                                  <a:latin typeface="Cambria Math" panose="02040503050406030204" pitchFamily="18" charset="0"/>
                                                </a:rPr>
                                                <m:t>𝑠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2000" i="1" dirty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d>
                                </m:e>
                              </m:d>
                            </m:e>
                          </m:nary>
                          <m: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ctrlPr>
                                <a:rPr lang="en-US" altLang="zh-CN" sz="20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∏"/>
                                  <m:supHide m:val="on"/>
                                  <m:ctrlPr>
                                    <a:rPr lang="en-US" altLang="zh-CN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zh-CN" sz="200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altLang="zh-CN" sz="20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i="1" dirty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altLang="zh-CN" sz="20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000" i="1" dirty="0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 i="1" dirty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sub>
                                  </m:sSub>
                                </m:e>
                              </m:nary>
                            </m:e>
                          </m:d>
                          <m:f>
                            <m:fPr>
                              <m:ctrlPr>
                                <a:rPr lang="en-US" altLang="zh-CN" sz="2000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n-US" altLang="zh-CN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0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i="1" dirty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altLang="zh-CN" sz="2000" i="1" dirty="0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sub>
                                  </m:sSub>
                                  <m:r>
                                    <a:rPr lang="en-US" altLang="zh-CN" sz="2000" i="1" dirty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en-US" altLang="zh-CN" sz="2000" i="1" dirty="0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num>
                            <m:den>
                              <m:nary>
                                <m:naryPr>
                                  <m:chr m:val="∏"/>
                                  <m:supHide m:val="on"/>
                                  <m:ctrlPr>
                                    <a:rPr lang="en-US" altLang="zh-CN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zh-CN" sz="200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d>
                                    <m:dPr>
                                      <m:ctrlPr>
                                        <a:rPr lang="en-US" altLang="zh-CN" sz="20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0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000" i="1" dirty="0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altLang="zh-CN" sz="20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2000" i="1" dirty="0">
                                                  <a:latin typeface="Cambria Math" panose="02040503050406030204" pitchFamily="18" charset="0"/>
                                                </a:rPr>
                                                <m:t>𝑣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2000" i="1" dirty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  <m:r>
                                        <a:rPr lang="en-US" altLang="zh-CN" sz="2000" i="1" dirty="0">
                                          <a:latin typeface="Cambria Math" panose="02040503050406030204" pitchFamily="18" charset="0"/>
                                        </a:rPr>
                                        <m:t>!</m:t>
                                      </m:r>
                                    </m:e>
                                  </m:d>
                                </m:e>
                              </m:nary>
                            </m:den>
                          </m:f>
                        </m:e>
                      </m:borderBox>
                    </m:oMath>
                  </m:oMathPara>
                </a14:m>
                <a:endParaRPr lang="en-US" altLang="zh-CN" sz="2000" dirty="0"/>
              </a:p>
              <a:p>
                <a:r>
                  <a:rPr lang="zh-CN" altLang="en-US" sz="2000" dirty="0"/>
                  <a:t>其中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代表以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为根所在的子树大小。</a:t>
                </a:r>
                <a:endParaRPr lang="en-US" altLang="zh-CN" sz="2000" dirty="0"/>
              </a:p>
              <a:p>
                <a:r>
                  <a:rPr lang="zh-CN" altLang="en-US" sz="2000" dirty="0"/>
                  <a:t>令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 = 1, 2, ⋯, 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000" dirty="0"/>
                  <a:t> 跑这个 </a:t>
                </a:r>
                <a:r>
                  <a:rPr lang="en-US" altLang="zh-CN" sz="2000" dirty="0"/>
                  <a:t>DP</a:t>
                </a:r>
                <a:r>
                  <a:rPr lang="zh-CN" altLang="en-US" sz="2000" dirty="0"/>
                  <a:t>，对所有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求和即为答案。</a:t>
                </a:r>
                <a:endParaRPr lang="en-US" altLang="zh-CN" sz="2000" dirty="0"/>
              </a:p>
              <a:p>
                <a:r>
                  <a:rPr lang="zh-CN" altLang="en-US" sz="2000" dirty="0"/>
                  <a:t>时间复杂度为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dirty="0"/>
                  <a:t>。结合算法 </a:t>
                </a:r>
                <a:r>
                  <a:rPr lang="en-US" altLang="zh-CN" sz="2000" dirty="0"/>
                  <a:t>1, 2</a:t>
                </a:r>
                <a:r>
                  <a:rPr lang="en-US" altLang="zh-CN" sz="2400" dirty="0"/>
                  <a:t> </a:t>
                </a:r>
                <a:r>
                  <a:rPr lang="zh-CN" altLang="en-US" sz="2000" dirty="0"/>
                  <a:t>期望通过 </a:t>
                </a:r>
                <a:r>
                  <a:rPr lang="en-US" altLang="zh-CN" sz="2000" dirty="0"/>
                  <a:t>Subtask 0, 1, 2, 3</a:t>
                </a:r>
                <a:r>
                  <a:rPr lang="zh-CN" altLang="en-US" sz="2000" dirty="0"/>
                  <a:t>。 </a:t>
                </a:r>
                <a:endParaRPr lang="en-US" altLang="zh-CN" sz="3200" dirty="0"/>
              </a:p>
            </p:txBody>
          </p:sp>
        </mc:Choice>
        <mc:Fallback xmlns="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A45B1041-D6E0-F5ED-268A-995D1021EF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0515600" cy="4654696"/>
              </a:xfrm>
              <a:blipFill>
                <a:blip r:embed="rId2"/>
                <a:stretch>
                  <a:fillRect l="-522" t="-1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047C913-D23D-6CE0-56C5-490339298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372DE-4919-4B11-81BD-5A63526C220A}" type="datetime2">
              <a:rPr lang="en-US" altLang="zh-CN" smtClean="0"/>
              <a:t>Thursday, December 7, 2023</a:t>
            </a:fld>
            <a:endParaRPr 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401D245-DD5E-0B8F-6AC4-B24A29365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NNSZCP-2023 </a:t>
            </a:r>
            <a:r>
              <a:rPr lang="zh-CN" altLang="en-US"/>
              <a:t>赛后题解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84CC26-48F8-33A2-F55C-FF8D9F9F8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955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FD6A05EC-A0EB-5E0D-2B68-5289D204D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题解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A45B1041-D6E0-F5ED-268A-995D1021EF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sz="2400" dirty="0"/>
                  <a:t>签到题。</a:t>
                </a:r>
                <a:endParaRPr lang="en-US" altLang="zh-CN" sz="2400" dirty="0"/>
              </a:p>
              <a:p>
                <a:r>
                  <a:rPr lang="zh-CN" altLang="en-US" sz="2400" dirty="0"/>
                  <a:t>枚举相邻的字符判断是否为 </a:t>
                </a:r>
                <a:r>
                  <a:rPr lang="en-US" altLang="zh-CN" sz="2400" dirty="0" err="1"/>
                  <a:t>nnsz</a:t>
                </a:r>
                <a:r>
                  <a:rPr lang="en-US" altLang="zh-CN" sz="2400" dirty="0"/>
                  <a:t> </a:t>
                </a:r>
                <a:r>
                  <a:rPr lang="zh-CN" altLang="en-US" sz="2400" dirty="0"/>
                  <a:t>即可。</a:t>
                </a:r>
                <a:endParaRPr lang="en-US" altLang="zh-CN" sz="2400" dirty="0"/>
              </a:p>
              <a:p>
                <a:r>
                  <a:rPr lang="zh-CN" altLang="en-US" sz="2400" dirty="0"/>
                  <a:t>当然也可以用 </a:t>
                </a:r>
                <a:r>
                  <a:rPr lang="en-US" altLang="zh-CN" sz="2400" dirty="0"/>
                  <a:t>KMP </a:t>
                </a:r>
                <a:r>
                  <a:rPr lang="zh-CN" altLang="en-US" sz="2400" dirty="0"/>
                  <a:t>做。</a:t>
                </a:r>
                <a:endParaRPr lang="en-US" altLang="zh-CN" sz="2400" dirty="0"/>
              </a:p>
              <a:p>
                <a:r>
                  <a:rPr lang="zh-CN" altLang="en-US" sz="2400" dirty="0"/>
                  <a:t>时间复杂度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zh-CN" altLang="en-US" sz="2400" dirty="0"/>
                  <a:t>。</a:t>
                </a:r>
                <a:endParaRPr lang="en-US" altLang="zh-CN" sz="2400" dirty="0"/>
              </a:p>
              <a:p>
                <a:r>
                  <a:rPr lang="en-US" altLang="zh-CN" sz="2400" dirty="0"/>
                  <a:t>Subtask 0 </a:t>
                </a:r>
                <a:r>
                  <a:rPr lang="zh-CN" altLang="en-US" sz="2400" dirty="0"/>
                  <a:t>的 </a:t>
                </a:r>
                <a:r>
                  <a:rPr lang="en-US" altLang="zh-CN" sz="2400" dirty="0"/>
                  <a:t>45 </a:t>
                </a:r>
                <a:r>
                  <a:rPr lang="zh-CN" altLang="en-US" sz="2400" dirty="0"/>
                  <a:t>分是致敬 </a:t>
                </a:r>
                <a:r>
                  <a:rPr lang="en-US" altLang="zh-CN" sz="2400" dirty="0"/>
                  <a:t>galaxy</a:t>
                </a:r>
                <a:r>
                  <a:rPr lang="zh-CN" altLang="en-US" sz="2400" dirty="0"/>
                  <a:t>。</a:t>
                </a:r>
              </a:p>
            </p:txBody>
          </p:sp>
        </mc:Choice>
        <mc:Fallback xmlns="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A45B1041-D6E0-F5ED-268A-995D1021EF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89" t="-30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47475C6-9DE7-BF8B-5A84-158CF4575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9E099-0212-4082-89FA-C8F21D9DAF84}" type="datetime2">
              <a:rPr lang="en-US" altLang="zh-CN" smtClean="0"/>
              <a:t>Thursday, December 7, 2023</a:t>
            </a:fld>
            <a:endParaRPr 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16B73E0-E84A-10F6-4927-E48AB0574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NNSZCP-2023 </a:t>
            </a:r>
            <a:r>
              <a:rPr lang="zh-CN" altLang="en-US"/>
              <a:t>赛后题解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A54BE5-61C4-21BF-DA4E-1C42A1801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022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BE89E8-B7DD-FE78-32B4-D7BCABD8B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算法 </a:t>
            </a:r>
            <a:r>
              <a:rPr lang="en-US" altLang="zh-CN" dirty="0"/>
              <a:t>4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09ACD08-0CCB-3104-D017-413EA29C46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94"/>
                <a:ext cx="10515600" cy="4855585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000" dirty="0"/>
                  <a:t>我会二次扫描！</a:t>
                </a:r>
                <a:endParaRPr lang="en-US" altLang="zh-CN" sz="2000" dirty="0"/>
              </a:p>
              <a:p>
                <a:r>
                  <a:rPr lang="zh-CN" altLang="en-US" sz="2000" dirty="0"/>
                  <a:t>考虑优化。</a:t>
                </a:r>
                <a:endParaRPr lang="en-US" altLang="zh-CN" sz="2000" dirty="0"/>
              </a:p>
              <a:p>
                <a:r>
                  <a:rPr lang="zh-CN" altLang="en-US" sz="2000" dirty="0"/>
                  <a:t>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代表将结点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视为树根且最后删，删空整棵树的方案数。</a:t>
                </a:r>
                <a:endParaRPr lang="en-US" altLang="zh-CN" sz="2000" dirty="0"/>
              </a:p>
              <a:p>
                <a:r>
                  <a:rPr lang="zh-CN" altLang="en-US" sz="2000" dirty="0"/>
                  <a:t>转移依然考虑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的儿子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zh-CN" altLang="en-US" sz="2000" dirty="0"/>
                  <a:t>：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orderBox>
                        <m:borderBox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borderBoxPr>
                        <m:e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×</m:t>
                          </m:r>
                          <m:f>
                            <m:f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sub>
                              </m:s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d>
                                <m:d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type m:val="noBar"/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num>
                                    <m:den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sub>
                                      </m:sSub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den>
                                  </m:f>
                                </m:e>
                              </m:d>
                            </m:den>
                          </m:f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×</m:t>
                          </m:r>
                          <m:d>
                            <m:d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noBar"/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sub>
                                  </m:sSub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den>
                              </m:f>
                            </m:e>
                          </m:d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b>
                          </m:s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×</m:t>
                          </m:r>
                          <m:f>
                            <m:f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type m:val="noBar"/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sub>
                                      </m:sSub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den>
                                  </m:f>
                                </m:e>
                              </m:d>
                            </m:num>
                            <m:den>
                              <m:d>
                                <m:d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type m:val="noBar"/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num>
                                    <m:den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sub>
                                      </m:sSub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den>
                                  </m:f>
                                </m:e>
                              </m:d>
                            </m:den>
                          </m:f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b>
                          </m:s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×</m:t>
                          </m:r>
                          <m:f>
                            <m:f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sub>
                              </m:sSub>
                            </m:den>
                          </m:f>
                        </m:e>
                      </m:borderBox>
                    </m:oMath>
                  </m:oMathPara>
                </a14:m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答案即为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zh-CN" alt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zh-CN" altLang="en-US" sz="2000" dirty="0"/>
                  <a:t>。</a:t>
                </a:r>
                <a:endParaRPr lang="en-US" altLang="zh-CN" sz="2000" dirty="0"/>
              </a:p>
              <a:p>
                <a:r>
                  <a:rPr lang="zh-CN" altLang="en-US" sz="2000" dirty="0"/>
                  <a:t>时间复杂度为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dirty="0"/>
                  <a:t>。期望通过所有子任务。</a:t>
                </a:r>
                <a:endParaRPr lang="en-US" altLang="zh-CN" sz="2000" i="1" dirty="0"/>
              </a:p>
              <a:p>
                <a:r>
                  <a:rPr lang="zh-CN" altLang="en-US" sz="2000" i="1" dirty="0"/>
                  <a:t>题目来源：</a:t>
                </a:r>
                <a:r>
                  <a:rPr lang="en-US" altLang="zh-CN" sz="2000" i="1" dirty="0"/>
                  <a:t>2023 </a:t>
                </a:r>
                <a:r>
                  <a:rPr lang="zh-CN" altLang="en-US" sz="2000" i="1" dirty="0"/>
                  <a:t>年全国高中数学联赛一试第 </a:t>
                </a:r>
                <a:r>
                  <a:rPr lang="en-US" altLang="zh-CN" sz="2000" i="1" dirty="0"/>
                  <a:t>8 </a:t>
                </a:r>
                <a:r>
                  <a:rPr lang="zh-CN" altLang="en-US" sz="2000" i="1" dirty="0"/>
                  <a:t>题。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09ACD08-0CCB-3104-D017-413EA29C46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94"/>
                <a:ext cx="10515600" cy="4855585"/>
              </a:xfrm>
              <a:blipFill>
                <a:blip r:embed="rId2"/>
                <a:stretch>
                  <a:fillRect l="-522" t="-15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F4FD75-4C20-07AD-7FC3-B1777FBE1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14B13-0BC0-43D8-A9C4-AFEE37688083}" type="datetime2">
              <a:rPr lang="en-US" altLang="zh-CN" smtClean="0"/>
              <a:t>Thursday, December 7, 2023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ACE2C6-A80E-8020-04BE-C0A2BC797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NNSZCP-2023 </a:t>
            </a:r>
            <a:r>
              <a:rPr lang="zh-CN" altLang="en-US"/>
              <a:t>赛后题解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DE7A3B-66AC-AF7E-8E1A-5D461BADA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755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45EAA0C1-80A0-C0C9-B53B-A1A044E7F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5400" dirty="0"/>
              <a:t>Problem I. </a:t>
            </a:r>
            <a:r>
              <a:rPr lang="zh-CN" altLang="en-US" sz="5400" dirty="0"/>
              <a:t>花卉培育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6F7B54F-5237-2856-821E-426882ADB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3B265-EB6B-42CF-9B04-A65B0439A0FC}" type="datetime2">
              <a:rPr lang="en-US" altLang="zh-CN" smtClean="0"/>
              <a:t>Thursday, December 7, 2023</a:t>
            </a:fld>
            <a:endParaRPr 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74FE6E8-CEB0-0F92-862B-BA16E6A90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NNSZCP-2023 </a:t>
            </a:r>
            <a:r>
              <a:rPr lang="zh-CN" altLang="en-US"/>
              <a:t>赛后题解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D500BC-74F2-EF5D-0C20-F8C8F5D27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844290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FE745B33-1CE8-14A5-6767-34F62659B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题意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A97C91BF-6F0D-C05B-33B8-C3B967F698E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zh-CN" altLang="en-US" sz="2400" dirty="0"/>
                  <a:t>构造序列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 err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400" dirty="0"/>
                  <a:t> 使得其满足条件，或判断无解：</a:t>
                </a:r>
                <a:endParaRPr lang="en-US" altLang="zh-CN" sz="2400" dirty="0"/>
              </a:p>
              <a:p>
                <a:r>
                  <a:rPr lang="zh-CN" altLang="en-US" sz="2400" dirty="0"/>
                  <a:t>对每个 </a:t>
                </a:r>
                <a14:m>
                  <m:oMath xmlns:m="http://schemas.openxmlformats.org/officeDocument/2006/math">
                    <m:r>
                      <a:rPr lang="en-US" altLang="zh-CN" sz="2400" b="0" i="0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zh-CN" altLang="en-US" sz="2400" dirty="0"/>
                  <a:t>，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∏"/>
                            <m:ctrlPr>
                              <a:rPr lang="zh-CN" altLang="en-US" sz="2400" i="1" dirty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brk m:alnAt="23"/>
                                  </m:rP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  <m:sub>
                                <m:r>
                                  <m:rPr>
                                    <m:brk m:alnAt="23"/>
                                  </m:rP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sub>
                          <m:sup>
                            <m:sSub>
                              <m:sSubPr>
                                <m:ctrlP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sup>
                          <m:e>
                            <m:sSub>
                              <m:sSubPr>
                                <m:ctrlP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e>
                    </m:d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400" b="0" i="0" dirty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sz="2400" b="0" i="0" dirty="0" smtClean="0">
                        <a:latin typeface="Cambria Math" panose="02040503050406030204" pitchFamily="18" charset="0"/>
                      </a:rPr>
                      <m:t> 3=</m:t>
                    </m:r>
                    <m:sSub>
                      <m:sSub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b="0" i="0" dirty="0" smtClean="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 b="0" i="0" dirty="0" smtClean="0">
                            <a:latin typeface="Cambria Math" panose="02040503050406030204" pitchFamily="18" charset="0"/>
                          </a:rPr>
                          <m:t>j</m:t>
                        </m:r>
                      </m:sub>
                    </m:sSub>
                  </m:oMath>
                </a14:m>
                <a:r>
                  <a:rPr lang="zh-CN" altLang="en-US" sz="2400" dirty="0"/>
                  <a:t>。</a:t>
                </a:r>
                <a:endParaRPr lang="en-US" altLang="zh-CN" sz="24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≤3×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r>
                  <a:rPr lang="zh-CN" altLang="en-US" sz="2400" dirty="0"/>
                  <a:t>。</a:t>
                </a:r>
              </a:p>
            </p:txBody>
          </p:sp>
        </mc:Choice>
        <mc:Fallback xmlns="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A97C91BF-6F0D-C05B-33B8-C3B967F698E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日期占位符 5">
            <a:extLst>
              <a:ext uri="{FF2B5EF4-FFF2-40B4-BE49-F238E27FC236}">
                <a16:creationId xmlns:a16="http://schemas.microsoft.com/office/drawing/2014/main" id="{9F331787-D0F7-946F-9176-F06E37BE6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C7600-EA15-482D-B5BB-106F7E1E95A4}" type="datetime2">
              <a:rPr lang="en-US" altLang="zh-CN" smtClean="0"/>
              <a:t>Thursday, December 7, 2023</a:t>
            </a:fld>
            <a:endParaRPr lang="en-US" dirty="0"/>
          </a:p>
        </p:txBody>
      </p:sp>
      <p:sp>
        <p:nvSpPr>
          <p:cNvPr id="7" name="页脚占位符 6">
            <a:extLst>
              <a:ext uri="{FF2B5EF4-FFF2-40B4-BE49-F238E27FC236}">
                <a16:creationId xmlns:a16="http://schemas.microsoft.com/office/drawing/2014/main" id="{87C501CB-1F76-0D55-40A1-3E7E5F862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NNSZCP-2023 </a:t>
            </a:r>
            <a:r>
              <a:rPr lang="zh-CN" altLang="en-US"/>
              <a:t>赛后题解</a:t>
            </a:r>
            <a:endParaRPr lang="en-US" dirty="0"/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2CA1337E-AF16-49E0-C6F2-8D3AD4F81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01195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0F86D0-2FFA-B7BB-D0CA-552E8A409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观察 </a:t>
            </a:r>
            <a:r>
              <a:rPr lang="en-US" altLang="zh-CN" dirty="0"/>
              <a:t>1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0F8BB65-9D58-B310-D7D0-D5C9283B3B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0≤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等价于 </a:t>
                </a:r>
                <a14:m>
                  <m:oMath xmlns:m="http://schemas.openxmlformats.org/officeDocument/2006/math"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≤2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endParaRPr lang="en-US" altLang="zh-CN" sz="24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0F8BB65-9D58-B310-D7D0-D5C9283B3B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5F4677-C992-226D-CF81-5AFD38415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E70C7-BC16-498F-BFC4-7961AF2E0FAC}" type="datetime2">
              <a:rPr lang="en-US" altLang="zh-CN" smtClean="0"/>
              <a:t>Thursday, December 7, 2023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147EF3-28D7-B67B-F0DF-29DB3834F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NNSZCP-2023 </a:t>
            </a:r>
            <a:r>
              <a:rPr lang="zh-CN" altLang="en-US"/>
              <a:t>赛后题解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BD6B71-E679-7591-CA19-830BE757D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808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0F86D0-2FFA-B7BB-D0CA-552E8A409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算法 </a:t>
            </a:r>
            <a:r>
              <a:rPr lang="en-US" altLang="zh-CN" dirty="0"/>
              <a:t>0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0F8BB65-9D58-B310-D7D0-D5C9283B3B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sz="2400" dirty="0"/>
                  <a:t>我会看表！</a:t>
                </a:r>
                <a:endParaRPr lang="en-US" altLang="zh-CN" sz="2400" dirty="0"/>
              </a:p>
              <a:p>
                <a:r>
                  <a:rPr lang="zh-CN" altLang="en-US" sz="2400" dirty="0"/>
                  <a:t>对 </a:t>
                </a:r>
                <a:r>
                  <a:rPr lang="en-US" altLang="zh-CN" sz="2400" dirty="0"/>
                  <a:t>Subtask 0 </a:t>
                </a:r>
                <a:r>
                  <a:rPr lang="zh-CN" altLang="en-US" sz="2400" dirty="0"/>
                  <a:t>发现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sz="2400" dirty="0"/>
                  <a:t>，输出任意一个长为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的序列即可。 </a:t>
                </a:r>
                <a:endParaRPr lang="en-US" altLang="zh-CN" sz="2400" dirty="0"/>
              </a:p>
              <a:p>
                <a:r>
                  <a:rPr lang="zh-CN" altLang="en-US" sz="2400" dirty="0"/>
                  <a:t>期望得分 </a:t>
                </a:r>
                <a:r>
                  <a:rPr lang="en-US" altLang="zh-CN" sz="2400" dirty="0"/>
                  <a:t>2 </a:t>
                </a:r>
                <a:r>
                  <a:rPr lang="zh-CN" altLang="en-US" sz="2400" dirty="0"/>
                  <a:t>分。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0F8BB65-9D58-B310-D7D0-D5C9283B3B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64" t="-16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55A5C0-59B2-FF8B-DA64-A5957E5B0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315BA-7F44-48D2-9DBE-CE4F62DF3782}" type="datetime2">
              <a:rPr lang="en-US" altLang="zh-CN" smtClean="0"/>
              <a:t>Thursday, December 7, 2023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2F8D4C-D495-0AEE-B210-5045F7506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NNSZCP-2023 </a:t>
            </a:r>
            <a:r>
              <a:rPr lang="zh-CN" altLang="en-US"/>
              <a:t>赛后题解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10C6BC-1648-8992-5675-6181FCF40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8094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0F86D0-2FFA-B7BB-D0CA-552E8A409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算法 </a:t>
            </a:r>
            <a:r>
              <a:rPr lang="en-US" altLang="zh-CN" dirty="0"/>
              <a:t>1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0F8BB65-9D58-B310-D7D0-D5C9283B3B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sz="2400" dirty="0"/>
                  <a:t>我会枚举！</a:t>
                </a:r>
                <a:endParaRPr lang="en-US" altLang="zh-CN" sz="2400" dirty="0"/>
              </a:p>
              <a:p>
                <a:r>
                  <a:rPr lang="zh-CN" altLang="en-US" sz="2400" dirty="0"/>
                  <a:t>对 </a:t>
                </a:r>
                <a:r>
                  <a:rPr lang="en-US" altLang="zh-CN" sz="2400" dirty="0"/>
                  <a:t>Subtask 1 </a:t>
                </a:r>
                <a:r>
                  <a:rPr lang="zh-CN" altLang="en-US" sz="2400" dirty="0"/>
                  <a:t>发现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≤10</m:t>
                    </m:r>
                  </m:oMath>
                </a14:m>
                <a:r>
                  <a:rPr lang="zh-CN" altLang="en-US" sz="2400" dirty="0"/>
                  <a:t>。</a:t>
                </a:r>
                <a:endParaRPr lang="en-US" altLang="zh-CN" sz="2400" dirty="0"/>
              </a:p>
              <a:p>
                <a:r>
                  <a:rPr lang="zh-CN" altLang="en-US" sz="2400" dirty="0"/>
                  <a:t>枚举每一个位置放数，判断是否满足条件即可。</a:t>
                </a:r>
                <a:endParaRPr lang="en-US" altLang="zh-CN" sz="2400" dirty="0"/>
              </a:p>
              <a:p>
                <a:r>
                  <a:rPr lang="zh-CN" altLang="en-US" sz="2400" dirty="0"/>
                  <a:t>时间复杂度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·</m:t>
                    </m:r>
                    <m:sSup>
                      <m:sSup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。</a:t>
                </a:r>
                <a:endParaRPr lang="zh-CN" altLang="en-US" sz="36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0F8BB65-9D58-B310-D7D0-D5C9283B3B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AF7094-4BC0-46B2-F363-AA1F1056A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C2CA3-27FA-4AE9-A3BA-CA82483E8E1F}" type="datetime2">
              <a:rPr lang="en-US" altLang="zh-CN" smtClean="0"/>
              <a:t>Thursday, December 7, 2023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E1C859-E7E0-55D2-30E7-96B063608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NNSZCP-2023 </a:t>
            </a:r>
            <a:r>
              <a:rPr lang="zh-CN" altLang="en-US"/>
              <a:t>赛后题解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ECF7FF-44C1-9515-FD2C-538F0EF33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17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0F86D0-2FFA-B7BB-D0CA-552E8A409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观察 </a:t>
            </a:r>
            <a:r>
              <a:rPr lang="en-US" altLang="zh-CN" dirty="0"/>
              <a:t>2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0F8BB65-9D58-B310-D7D0-D5C9283B3B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sz="2400" dirty="0"/>
                  <a:t>我会观察性质！</a:t>
                </a:r>
                <a:endParaRPr lang="en-US" altLang="zh-CN" sz="2400" dirty="0"/>
              </a:p>
              <a:p>
                <a:r>
                  <a:rPr lang="zh-CN" altLang="en-US" sz="2400" dirty="0"/>
                  <a:t>注意到：</a:t>
                </a:r>
                <a:endParaRPr lang="en-US" altLang="zh-CN" sz="2400" dirty="0"/>
              </a:p>
              <a:p>
                <a:pPr marL="0" indent="0">
                  <a:buNone/>
                </a:pPr>
                <a:endParaRPr lang="en-US" altLang="zh-CN" sz="24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sz="2400" i="1" dirty="0" err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2400" dirty="0"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 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 2,  </m:t>
                              </m:r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zh-CN" altLang="en-US" sz="2400" i="1" dirty="0">
                                  <a:latin typeface="Cambria Math" panose="02040503050406030204" pitchFamily="18" charset="0"/>
                                </a:rPr>
                                <m:t>是</m:t>
                              </m:r>
                              <m:r>
                                <a:rPr lang="zh-CN" altLang="en-US" sz="2400" i="1" dirty="0" smtClean="0">
                                  <a:latin typeface="Cambria Math" panose="02040503050406030204" pitchFamily="18" charset="0"/>
                                </a:rPr>
                                <m:t>奇数</m:t>
                              </m:r>
                              <m:r>
                                <a:rPr lang="zh-CN" altLang="en-US" sz="2400" i="1" dirty="0">
                                  <a:latin typeface="Cambria Math" panose="02040503050406030204" pitchFamily="18" charset="0"/>
                                </a:rPr>
                                <m:t>；</m:t>
                              </m:r>
                            </m:e>
                            <m:e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zh-CN" altLang="en-US" sz="2400" i="1" dirty="0">
                                  <a:latin typeface="Cambria Math" panose="02040503050406030204" pitchFamily="18" charset="0"/>
                                </a:rPr>
                                <m:t>是</m:t>
                              </m:r>
                              <m:r>
                                <a:rPr lang="zh-CN" altLang="en-US" sz="2400" i="1" dirty="0" smtClean="0">
                                  <a:latin typeface="Cambria Math" panose="02040503050406030204" pitchFamily="18" charset="0"/>
                                </a:rPr>
                                <m:t>偶数</m:t>
                              </m:r>
                              <m:r>
                                <a:rPr lang="zh-CN" altLang="en-US" sz="2400" i="1" dirty="0">
                                  <a:latin typeface="Cambria Math" panose="02040503050406030204" pitchFamily="18" charset="0"/>
                                </a:rPr>
                                <m:t>；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sz="2400" dirty="0"/>
              </a:p>
              <a:p>
                <a:pPr marL="0" indent="0">
                  <a:buNone/>
                </a:pPr>
                <a:endParaRPr lang="en-US" altLang="zh-CN" sz="2400" dirty="0"/>
              </a:p>
              <a:p>
                <a:r>
                  <a:rPr lang="zh-CN" altLang="en-US" sz="2400" dirty="0"/>
                  <a:t>并且对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sz="2400" dirty="0"/>
                  <a:t> 的询问，只需要让这之间有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即可。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0F8BB65-9D58-B310-D7D0-D5C9283B3B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5F4677-C992-226D-CF81-5AFD38415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E70C7-BC16-498F-BFC4-7961AF2E0FAC}" type="datetime2">
              <a:rPr lang="en-US" altLang="zh-CN" smtClean="0"/>
              <a:t>Thursday, December 7, 2023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147EF3-28D7-B67B-F0DF-29DB3834F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NNSZCP-2023 </a:t>
            </a:r>
            <a:r>
              <a:rPr lang="zh-CN" altLang="en-US"/>
              <a:t>赛后题解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BD6B71-E679-7591-CA19-830BE757D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3142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0F86D0-2FFA-B7BB-D0CA-552E8A409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算法 </a:t>
            </a:r>
            <a:r>
              <a:rPr lang="en-US" altLang="zh-CN" dirty="0"/>
              <a:t>3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0F8BB65-9D58-B310-D7D0-D5C9283B3B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901051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400" dirty="0"/>
                  <a:t>考虑设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代表第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个位置填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或 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zh-CN" altLang="en-US" sz="2400" dirty="0"/>
                  <a:t>，分别为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或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sz="2400" dirty="0"/>
                  <a:t>。</a:t>
                </a:r>
                <a:endParaRPr lang="en-US" altLang="zh-CN" sz="2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 = 1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代表有偶数个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为 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sz="2400" dirty="0"/>
                  <a:t>，而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zh-CN" altLang="en-US" sz="2400" dirty="0"/>
                  <a:t> 代表有奇数个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为 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zh-CN" altLang="en-US" sz="2400" dirty="0"/>
                  <a:t>。</a:t>
                </a:r>
                <a:endParaRPr lang="en-US" altLang="zh-CN" sz="2400" dirty="0"/>
              </a:p>
              <a:p>
                <a:r>
                  <a:rPr lang="zh-CN" altLang="en-US" sz="2400" dirty="0"/>
                  <a:t>考虑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个异或方程：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⊕</m:t>
                      </m:r>
                      <m:sSub>
                        <m:sSub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⊕⋯⊕</m:t>
                      </m:r>
                      <m:sSub>
                        <m:sSub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dirty="0" err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i="1" dirty="0" err="1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US" altLang="zh-CN" sz="2400" dirty="0">
                          <a:latin typeface="Cambria Math" panose="02040503050406030204" pitchFamily="18" charset="0"/>
                        </a:rPr>
                        <m:t>0 </m:t>
                      </m:r>
                      <m:r>
                        <m:rPr>
                          <m:sty m:val="p"/>
                        </m:rPr>
                        <a:rPr lang="en-US" altLang="zh-CN" sz="2400" dirty="0">
                          <a:latin typeface="Cambria Math" panose="02040503050406030204" pitchFamily="18" charset="0"/>
                        </a:rPr>
                        <m:t>or</m:t>
                      </m:r>
                      <m:r>
                        <a:rPr lang="en-US" altLang="zh-CN" sz="2400" dirty="0">
                          <a:latin typeface="Cambria Math" panose="02040503050406030204" pitchFamily="18" charset="0"/>
                        </a:rPr>
                        <m:t> 1</m:t>
                      </m:r>
                    </m:oMath>
                  </m:oMathPara>
                </a14:m>
                <a:endParaRPr lang="en-US" altLang="zh-CN" sz="2400" dirty="0"/>
              </a:p>
              <a:p>
                <a:pPr marL="0" indent="0">
                  <a:buNone/>
                </a:pPr>
                <a:endParaRPr lang="en-US" altLang="zh-CN" sz="2400" dirty="0"/>
              </a:p>
              <a:p>
                <a:r>
                  <a:rPr lang="en-US" altLang="zh-CN" sz="2400" dirty="0" err="1"/>
                  <a:t>Bitset</a:t>
                </a:r>
                <a:r>
                  <a:rPr lang="en-US" altLang="zh-CN" sz="2400" dirty="0"/>
                  <a:t> </a:t>
                </a:r>
                <a:r>
                  <a:rPr lang="zh-CN" altLang="en-US" sz="2400" dirty="0"/>
                  <a:t>优化高斯消元解异或方程组即可。</a:t>
                </a:r>
                <a:endParaRPr lang="en-US" altLang="zh-CN" sz="2400" dirty="0"/>
              </a:p>
              <a:p>
                <a:r>
                  <a:rPr lang="zh-CN" altLang="en-US" sz="2400" dirty="0"/>
                  <a:t>维护某个点有没有被覆盖，用前缀和 </a:t>
                </a:r>
                <a:r>
                  <a:rPr lang="en-US" altLang="zh-CN" sz="2400" dirty="0"/>
                  <a:t>+ </a:t>
                </a:r>
                <a:r>
                  <a:rPr lang="zh-CN" altLang="en-US" sz="2400" dirty="0"/>
                  <a:t>差分可以解决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的询问。</a:t>
                </a:r>
                <a:endParaRPr lang="en-US" altLang="zh-CN" sz="2400" dirty="0"/>
              </a:p>
              <a:p>
                <a:r>
                  <a:rPr lang="zh-CN" altLang="en-US" sz="2400" dirty="0"/>
                  <a:t>时间复杂度为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num>
                      <m:den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𝑤</m:t>
                        </m:r>
                      </m:den>
                    </m:f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 )</m:t>
                    </m:r>
                  </m:oMath>
                </a14:m>
                <a:r>
                  <a:rPr lang="zh-CN" altLang="en-US" sz="2400" dirty="0"/>
                  <a:t>。</a:t>
                </a:r>
                <a:endParaRPr lang="zh-CN" altLang="en-US" sz="48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0F8BB65-9D58-B310-D7D0-D5C9283B3B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901051"/>
              </a:xfrm>
              <a:blipFill>
                <a:blip r:embed="rId2"/>
                <a:stretch>
                  <a:fillRect l="-812" t="-21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B35C28-A830-C0BD-C4A1-1F135594D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62831-6955-48B9-8E5A-4FCA466B858A}" type="datetime2">
              <a:rPr lang="en-US" altLang="zh-CN" smtClean="0"/>
              <a:t>Thursday, December 7, 2023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C2C8FC-86CA-2BFA-56E0-4A6F88591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NNSZCP-2023 </a:t>
            </a:r>
            <a:r>
              <a:rPr lang="zh-CN" altLang="en-US"/>
              <a:t>赛后题解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617ED6-183C-DFAB-8B48-73BAF3F88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445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0F86D0-2FFA-B7BB-D0CA-552E8A409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算法 </a:t>
            </a:r>
            <a:r>
              <a:rPr lang="en-US" altLang="zh-CN" dirty="0"/>
              <a:t>4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0F8BB65-9D58-B310-D7D0-D5C9283B3B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027920"/>
              </a:xfrm>
            </p:spPr>
            <p:txBody>
              <a:bodyPr>
                <a:noAutofit/>
              </a:bodyPr>
              <a:lstStyle/>
              <a:p>
                <a:r>
                  <a:rPr lang="zh-CN" altLang="en-US" sz="2400" dirty="0"/>
                  <a:t>对于填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1, 3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的情况，考虑一个前缀异或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⨁"/>
                        <m:subHide m:val="on"/>
                        <m:supHide m:val="on"/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sz="2400" dirty="0"/>
                  <a:t>。</a:t>
                </a:r>
              </a:p>
              <a:p>
                <a:r>
                  <a:rPr lang="zh-CN" altLang="en-US" sz="2400" dirty="0"/>
                  <a:t>这些方程等价于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dirty="0"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⊕</m:t>
                    </m:r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 = 0 </m:t>
                    </m:r>
                    <m:r>
                      <m:rPr>
                        <m:sty m:val="p"/>
                      </m:rPr>
                      <a:rPr lang="en-US" altLang="zh-CN" sz="2400" dirty="0">
                        <a:latin typeface="Cambria Math" panose="02040503050406030204" pitchFamily="18" charset="0"/>
                      </a:rPr>
                      <m:t>or</m:t>
                    </m:r>
                    <m:r>
                      <a:rPr lang="en-US" altLang="zh-CN" sz="2400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sz="2400" dirty="0"/>
                  <a:t>。</a:t>
                </a:r>
              </a:p>
              <a:p>
                <a:r>
                  <a:rPr lang="zh-CN" altLang="en-US" sz="2400" dirty="0"/>
                  <a:t>还要高斯消元吗？</a:t>
                </a:r>
              </a:p>
              <a:p>
                <a:r>
                  <a:rPr lang="zh-CN" altLang="en-US" sz="2400" dirty="0"/>
                  <a:t>求解的过程就是把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的放到一个集合，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sz="2400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400" dirty="0"/>
                  <a:t>的放到另一个集合。</a:t>
                </a:r>
              </a:p>
              <a:p>
                <a:r>
                  <a:rPr lang="zh-CN" altLang="en-US" sz="2400" dirty="0"/>
                  <a:t>考虑进行 </a:t>
                </a:r>
                <a:r>
                  <a:rPr lang="en-US" altLang="zh-CN" sz="2400" dirty="0"/>
                  <a:t>2-SAT</a:t>
                </a:r>
                <a:r>
                  <a:rPr lang="zh-CN" altLang="en-US" sz="2400" dirty="0"/>
                  <a:t>。</a:t>
                </a:r>
                <a:endParaRPr lang="en-US" altLang="zh-CN" sz="2400" dirty="0"/>
              </a:p>
              <a:p>
                <a:r>
                  <a:rPr lang="zh-CN" altLang="en-US" sz="2400" dirty="0"/>
                  <a:t>时间复杂度为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。期望得分 </a:t>
                </a:r>
                <a:r>
                  <a:rPr lang="en-US" altLang="zh-CN" sz="2400" dirty="0"/>
                  <a:t>100 </a:t>
                </a:r>
                <a:r>
                  <a:rPr lang="zh-CN" altLang="en-US" sz="2400" dirty="0"/>
                  <a:t>分。</a:t>
                </a:r>
              </a:p>
              <a:p>
                <a:endParaRPr lang="zh-CN" altLang="en-US" sz="24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0F8BB65-9D58-B310-D7D0-D5C9283B3B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027920"/>
              </a:xfrm>
              <a:blipFill>
                <a:blip r:embed="rId2"/>
                <a:stretch>
                  <a:fillRect l="-812" t="-118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F1742B-5275-C1C9-D298-7F428D357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BB2C7-438A-4690-AF52-682D507498C7}" type="datetime2">
              <a:rPr lang="en-US" altLang="zh-CN" smtClean="0"/>
              <a:t>Thursday, December 7, 2023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500189-500C-21FA-975D-078DF91EC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NNSZCP-2023 </a:t>
            </a:r>
            <a:r>
              <a:rPr lang="zh-CN" altLang="en-US"/>
              <a:t>赛后题解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EDD68A-3A51-EE5F-20BD-3A15629E6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424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45EAA0C1-80A0-C0C9-B53B-A1A044E7F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5400" dirty="0"/>
              <a:t>Problem J. </a:t>
            </a:r>
            <a:r>
              <a:rPr lang="zh-CN" altLang="en-US" sz="5400" dirty="0"/>
              <a:t>繁星满天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9955614-2078-BF72-8FA8-3306B6018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5277C-38E9-41E1-B431-AF9E5C593FB2}" type="datetime2">
              <a:rPr lang="en-US" altLang="zh-CN" smtClean="0"/>
              <a:t>Thursday, December 7, 2023</a:t>
            </a:fld>
            <a:endParaRPr 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BD469A1-1C7A-A917-D131-197AA6814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NNSZCP-2023 </a:t>
            </a:r>
            <a:r>
              <a:rPr lang="zh-CN" altLang="en-US"/>
              <a:t>赛后题解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9913E0-A8A6-162A-8CF5-3B0E29310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43363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FDD5F90C-50DF-9CD1-03A6-905187AE2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代码实现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935B4962-8D41-AE1A-157F-FEA3AC8426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18094" y="3211951"/>
            <a:ext cx="6755822" cy="434108"/>
          </a:xfrm>
          <a:noFill/>
          <a:ln w="25400">
            <a:solidFill>
              <a:schemeClr val="bg2">
                <a:lumMod val="50000"/>
              </a:schemeClr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>
                <a:solidFill>
                  <a:srgbClr val="795E26"/>
                </a:solidFill>
                <a:latin typeface="Ubuntu Mono" panose="020B0509030602030204" pitchFamily="49" charset="0"/>
                <a:cs typeface="Fira Code" pitchFamily="1" charset="0"/>
              </a:rPr>
              <a:t>print</a:t>
            </a:r>
            <a:r>
              <a:rPr lang="en-US" altLang="zh-CN" sz="2400" dirty="0">
                <a:solidFill>
                  <a:srgbClr val="000000"/>
                </a:solidFill>
                <a:latin typeface="Ubuntu Mono" panose="020B0509030602030204" pitchFamily="49" charset="0"/>
                <a:cs typeface="Fira Code" pitchFamily="1" charset="0"/>
              </a:rPr>
              <a:t>(</a:t>
            </a:r>
            <a:r>
              <a:rPr lang="en-US" altLang="zh-CN" sz="2400" dirty="0">
                <a:solidFill>
                  <a:srgbClr val="A31515"/>
                </a:solidFill>
                <a:latin typeface="Ubuntu Mono" panose="020B0509030602030204" pitchFamily="49" charset="0"/>
                <a:cs typeface="Fira Code" pitchFamily="1" charset="0"/>
              </a:rPr>
              <a:t>"yes"</a:t>
            </a:r>
            <a:r>
              <a:rPr lang="en-US" altLang="zh-CN" sz="2400" dirty="0">
                <a:solidFill>
                  <a:srgbClr val="000000"/>
                </a:solidFill>
                <a:latin typeface="Ubuntu Mono" panose="020B0509030602030204" pitchFamily="49" charset="0"/>
                <a:cs typeface="Fira Code" pitchFamily="1" charset="0"/>
              </a:rPr>
              <a:t> </a:t>
            </a:r>
            <a:r>
              <a:rPr lang="en-US" altLang="zh-CN" sz="2400" dirty="0">
                <a:solidFill>
                  <a:srgbClr val="AF00DB"/>
                </a:solidFill>
                <a:latin typeface="Ubuntu Mono" panose="020B0509030602030204" pitchFamily="49" charset="0"/>
                <a:cs typeface="Fira Code" pitchFamily="1" charset="0"/>
              </a:rPr>
              <a:t>if</a:t>
            </a:r>
            <a:r>
              <a:rPr lang="en-US" altLang="zh-CN" sz="2400" dirty="0">
                <a:solidFill>
                  <a:srgbClr val="000000"/>
                </a:solidFill>
                <a:latin typeface="Ubuntu Mono" panose="020B0509030602030204" pitchFamily="49" charset="0"/>
                <a:cs typeface="Fira Code" pitchFamily="1" charset="0"/>
              </a:rPr>
              <a:t> </a:t>
            </a:r>
            <a:r>
              <a:rPr lang="en-US" altLang="zh-CN" sz="2400" dirty="0">
                <a:solidFill>
                  <a:srgbClr val="A31515"/>
                </a:solidFill>
                <a:latin typeface="Ubuntu Mono" panose="020B0509030602030204" pitchFamily="49" charset="0"/>
                <a:cs typeface="Fira Code" pitchFamily="1" charset="0"/>
              </a:rPr>
              <a:t>"</a:t>
            </a:r>
            <a:r>
              <a:rPr lang="en-US" altLang="zh-CN" sz="2400" dirty="0" err="1">
                <a:solidFill>
                  <a:srgbClr val="A31515"/>
                </a:solidFill>
                <a:latin typeface="Ubuntu Mono" panose="020B0509030602030204" pitchFamily="49" charset="0"/>
                <a:cs typeface="Fira Code" pitchFamily="1" charset="0"/>
              </a:rPr>
              <a:t>nnsz</a:t>
            </a:r>
            <a:r>
              <a:rPr lang="en-US" altLang="zh-CN" sz="2400" dirty="0">
                <a:solidFill>
                  <a:srgbClr val="A31515"/>
                </a:solidFill>
                <a:latin typeface="Ubuntu Mono" panose="020B0509030602030204" pitchFamily="49" charset="0"/>
                <a:cs typeface="Fira Code" pitchFamily="1" charset="0"/>
              </a:rPr>
              <a:t>"</a:t>
            </a:r>
            <a:r>
              <a:rPr lang="en-US" altLang="zh-CN" sz="2400" dirty="0">
                <a:solidFill>
                  <a:srgbClr val="000000"/>
                </a:solidFill>
                <a:latin typeface="Ubuntu Mono" panose="020B0509030602030204" pitchFamily="49" charset="0"/>
                <a:cs typeface="Fira Code" pitchFamily="1" charset="0"/>
              </a:rPr>
              <a:t> </a:t>
            </a:r>
            <a:r>
              <a:rPr lang="en-US" altLang="zh-CN" sz="2400" dirty="0">
                <a:solidFill>
                  <a:srgbClr val="AF00DB"/>
                </a:solidFill>
                <a:latin typeface="Ubuntu Mono" panose="020B0509030602030204" pitchFamily="49" charset="0"/>
                <a:cs typeface="Fira Code" pitchFamily="1" charset="0"/>
              </a:rPr>
              <a:t>in</a:t>
            </a:r>
            <a:r>
              <a:rPr lang="en-US" altLang="zh-CN" sz="2400" dirty="0">
                <a:solidFill>
                  <a:srgbClr val="000000"/>
                </a:solidFill>
                <a:latin typeface="Ubuntu Mono" panose="020B0509030602030204" pitchFamily="49" charset="0"/>
                <a:cs typeface="Fira Code" pitchFamily="1" charset="0"/>
              </a:rPr>
              <a:t> </a:t>
            </a:r>
            <a:r>
              <a:rPr lang="en-US" altLang="zh-CN" sz="2400" dirty="0">
                <a:solidFill>
                  <a:srgbClr val="795E26"/>
                </a:solidFill>
                <a:latin typeface="Ubuntu Mono" panose="020B0509030602030204" pitchFamily="49" charset="0"/>
                <a:cs typeface="Fira Code" pitchFamily="1" charset="0"/>
              </a:rPr>
              <a:t>input</a:t>
            </a:r>
            <a:r>
              <a:rPr lang="en-US" altLang="zh-CN" sz="2400" dirty="0">
                <a:solidFill>
                  <a:srgbClr val="000000"/>
                </a:solidFill>
                <a:latin typeface="Ubuntu Mono" panose="020B0509030602030204" pitchFamily="49" charset="0"/>
                <a:cs typeface="Fira Code" pitchFamily="1" charset="0"/>
              </a:rPr>
              <a:t>() </a:t>
            </a:r>
            <a:r>
              <a:rPr lang="en-US" altLang="zh-CN" sz="2400" dirty="0">
                <a:solidFill>
                  <a:srgbClr val="AF00DB"/>
                </a:solidFill>
                <a:latin typeface="Ubuntu Mono" panose="020B0509030602030204" pitchFamily="49" charset="0"/>
                <a:cs typeface="Fira Code" pitchFamily="1" charset="0"/>
              </a:rPr>
              <a:t>else</a:t>
            </a:r>
            <a:r>
              <a:rPr lang="en-US" altLang="zh-CN" sz="2400" dirty="0">
                <a:solidFill>
                  <a:srgbClr val="000000"/>
                </a:solidFill>
                <a:latin typeface="Ubuntu Mono" panose="020B0509030602030204" pitchFamily="49" charset="0"/>
                <a:cs typeface="Fira Code" pitchFamily="1" charset="0"/>
              </a:rPr>
              <a:t> </a:t>
            </a:r>
            <a:r>
              <a:rPr lang="en-US" altLang="zh-CN" sz="2400" dirty="0">
                <a:solidFill>
                  <a:srgbClr val="A31515"/>
                </a:solidFill>
                <a:latin typeface="Ubuntu Mono" panose="020B0509030602030204" pitchFamily="49" charset="0"/>
                <a:cs typeface="Fira Code" pitchFamily="1" charset="0"/>
              </a:rPr>
              <a:t>"no"</a:t>
            </a:r>
            <a:r>
              <a:rPr lang="en-US" altLang="zh-CN" sz="2400" dirty="0">
                <a:solidFill>
                  <a:srgbClr val="000000"/>
                </a:solidFill>
                <a:latin typeface="Ubuntu Mono" panose="020B0509030602030204" pitchFamily="49" charset="0"/>
                <a:cs typeface="Fira Code" pitchFamily="1" charset="0"/>
              </a:rPr>
              <a:t>)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0106F32-4DDB-6B85-9CAB-81E4E8F9E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1492B-D129-47EB-84E3-9242E84BF81D}" type="datetime2">
              <a:rPr lang="en-US" altLang="zh-CN" smtClean="0"/>
              <a:t>Thursday, December 7, 2023</a:t>
            </a:fld>
            <a:endParaRPr 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DE8469A-72A6-36F1-7A63-AB258116F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NNSZCP-2023 </a:t>
            </a:r>
            <a:r>
              <a:rPr lang="zh-CN" altLang="en-US"/>
              <a:t>赛后题解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394325-287C-F5E4-EAF0-C468E2BD7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19053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FE745B33-1CE8-14A5-6767-34F62659B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题意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A97C91BF-6F0D-C05B-33B8-C3B967F698E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sz="2400" dirty="0"/>
                  <a:t>用不超过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1500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次操作作出点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𝑐</m:t>
                        </m:r>
                      </m:num>
                      <m:den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𝑑</m:t>
                        </m:r>
                      </m:den>
                    </m:f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。</a:t>
                </a:r>
                <a:endParaRPr lang="en-US" altLang="zh-CN" sz="2400" dirty="0"/>
              </a:p>
              <a:p>
                <a:r>
                  <a:rPr lang="zh-CN" altLang="en-US" sz="2400" dirty="0"/>
                  <a:t>操作包括：</a:t>
                </a:r>
                <a:endParaRPr lang="en-US" altLang="zh-CN" sz="2400" dirty="0"/>
              </a:p>
              <a:p>
                <a:pPr lvl="1"/>
                <a:r>
                  <a:rPr lang="zh-CN" altLang="en-US" sz="2000" dirty="0"/>
                  <a:t>作出一个整点；</a:t>
                </a:r>
                <a:endParaRPr lang="en-US" altLang="zh-CN" sz="2000" dirty="0"/>
              </a:p>
              <a:p>
                <a:pPr lvl="1"/>
                <a:r>
                  <a:rPr lang="zh-CN" altLang="en-US" sz="2000" dirty="0"/>
                  <a:t>作出两条经过已知点的直线的交点。</a:t>
                </a:r>
                <a:endParaRPr lang="en-US" altLang="zh-CN" sz="2000" dirty="0"/>
              </a:p>
              <a:p>
                <a:r>
                  <a:rPr lang="zh-CN" altLang="en-US" sz="2400" dirty="0"/>
                  <a:t>每次作出的点都要在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(0, 0)</m:t>
                    </m:r>
                  </m:oMath>
                </a14:m>
                <a:r>
                  <a:rPr lang="zh-CN" altLang="en-US" sz="2400" dirty="0"/>
                  <a:t> 和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之间，即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0≤ 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≤ 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sz="2400" dirty="0"/>
                  <a:t>。</a:t>
                </a:r>
                <a:endParaRPr lang="en-US" altLang="zh-CN" sz="2400" dirty="0"/>
              </a:p>
              <a:p>
                <a:r>
                  <a:rPr lang="zh-CN" altLang="en-US" sz="2400" dirty="0"/>
                  <a:t>保证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7</m:t>
                        </m:r>
                      </m:sup>
                    </m:sSup>
                  </m:oMath>
                </a14:m>
                <a:r>
                  <a:rPr lang="zh-CN" altLang="en-US" sz="2400" dirty="0"/>
                  <a:t>，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7</m:t>
                        </m:r>
                      </m:sup>
                    </m:sSup>
                  </m:oMath>
                </a14:m>
                <a:r>
                  <a:rPr lang="zh-CN" altLang="en-US" sz="2400" dirty="0"/>
                  <a:t>，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2≤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7</m:t>
                        </m:r>
                      </m:sup>
                    </m:sSup>
                  </m:oMath>
                </a14:m>
                <a:r>
                  <a:rPr lang="zh-CN" altLang="en-US" sz="2400" dirty="0"/>
                  <a:t>。</a:t>
                </a:r>
                <a:endParaRPr lang="en-US" altLang="zh-CN" sz="2400" dirty="0"/>
              </a:p>
              <a:p>
                <a:r>
                  <a:rPr lang="zh-CN" altLang="en-US" sz="2400" dirty="0"/>
                  <a:t>下文记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。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A97C91BF-6F0D-C05B-33B8-C3B967F698E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5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日期占位符 5">
            <a:extLst>
              <a:ext uri="{FF2B5EF4-FFF2-40B4-BE49-F238E27FC236}">
                <a16:creationId xmlns:a16="http://schemas.microsoft.com/office/drawing/2014/main" id="{0C404C6C-159E-2B02-41F4-E93DE81BE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BCF23-4B19-44DB-BC16-F3C9378463E5}" type="datetime2">
              <a:rPr lang="en-US" altLang="zh-CN" smtClean="0"/>
              <a:t>Thursday, December 7, 2023</a:t>
            </a:fld>
            <a:endParaRPr lang="en-US" dirty="0"/>
          </a:p>
        </p:txBody>
      </p:sp>
      <p:sp>
        <p:nvSpPr>
          <p:cNvPr id="7" name="页脚占位符 6">
            <a:extLst>
              <a:ext uri="{FF2B5EF4-FFF2-40B4-BE49-F238E27FC236}">
                <a16:creationId xmlns:a16="http://schemas.microsoft.com/office/drawing/2014/main" id="{B998D877-AF93-0FF0-BD0C-418712D16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NNSZCP-2023 </a:t>
            </a:r>
            <a:r>
              <a:rPr lang="zh-CN" altLang="en-US"/>
              <a:t>赛后题解</a:t>
            </a:r>
            <a:endParaRPr lang="en-US" dirty="0"/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6CA34918-46B2-5F68-9258-37E24D8ED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010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0F86D0-2FFA-B7BB-D0CA-552E8A409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算法 </a:t>
            </a:r>
            <a:r>
              <a:rPr lang="en-US" altLang="zh-CN" dirty="0"/>
              <a:t>0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0F8BB65-9D58-B310-D7D0-D5C9283B3B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47850"/>
                <a:ext cx="10515600" cy="4351339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zh-CN" altLang="en-US" sz="2400" dirty="0">
                    <a:latin typeface="+mj-ea"/>
                    <a:ea typeface="+mj-ea"/>
                  </a:rPr>
                  <a:t>限制：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p>
                  </m:oMath>
                </a14:m>
                <a:r>
                  <a:rPr lang="zh-CN" altLang="en-US" sz="2400" b="1" dirty="0"/>
                  <a:t>，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≥</m:t>
                    </m:r>
                    <m:sSup>
                      <m:sSup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𝟕</m:t>
                        </m:r>
                      </m:sup>
                    </m:sSup>
                  </m:oMath>
                </a14:m>
                <a:r>
                  <a:rPr lang="zh-CN" altLang="en-US" sz="2400" b="1" dirty="0"/>
                  <a:t>。</a:t>
                </a:r>
                <a:endParaRPr lang="en-US" altLang="zh-CN" sz="2400" b="1" dirty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altLang="zh-CN" sz="2400" b="1" dirty="0"/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zh-CN" altLang="en-US" sz="2400" dirty="0"/>
                  <a:t>这时怎么连都是合法的。</a:t>
                </a:r>
                <a:endParaRPr lang="en-US" altLang="zh-CN" sz="2400" dirty="0"/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zh-CN" altLang="en-US" sz="2400" dirty="0"/>
                  <a:t>连接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(0, 0)</m:t>
                    </m:r>
                  </m:oMath>
                </a14:m>
                <a:r>
                  <a:rPr lang="zh-CN" altLang="en-US" sz="2400" dirty="0"/>
                  <a:t> 和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(1, 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r>
                  <a:rPr lang="zh-CN" altLang="en-US" sz="2400" dirty="0"/>
                  <a:t>取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zh-CN" altLang="en-US" sz="2400" dirty="0"/>
                  <a:t> 与其交于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𝑐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𝑑</m:t>
                        </m:r>
                      </m:den>
                    </m:f>
                    <m:r>
                      <a:rPr lang="en-US" altLang="zh-CN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。</a:t>
                </a:r>
                <a:endParaRPr lang="en-US" altLang="zh-CN" sz="2400" dirty="0"/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zh-CN" altLang="en-US" sz="2400" dirty="0"/>
                  <a:t>这样就可以作出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𝑐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𝑑</m:t>
                        </m:r>
                      </m:den>
                    </m:f>
                  </m:oMath>
                </a14:m>
                <a:r>
                  <a:rPr lang="zh-CN" altLang="en-US" sz="2400" dirty="0"/>
                  <a:t>。</a:t>
                </a:r>
                <a:endParaRPr lang="en-US" altLang="zh-CN" sz="2400" dirty="0"/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zh-CN" altLang="en-US" sz="2400" dirty="0"/>
                  <a:t>同理作出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</m:oMath>
                </a14:m>
                <a:r>
                  <a:rPr lang="zh-CN" altLang="en-US" sz="2400" dirty="0"/>
                  <a:t>。交点就是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𝑐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𝑑</m:t>
                        </m:r>
                      </m:den>
                    </m:f>
                    <m:r>
                      <a:rPr lang="en-US" altLang="zh-CN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。</a:t>
                </a:r>
                <a:endParaRPr lang="en-US" altLang="zh-CN" sz="2400" dirty="0"/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zh-CN" altLang="en-US" sz="2400" dirty="0"/>
                  <a:t>期望通过 </a:t>
                </a:r>
                <a:r>
                  <a:rPr lang="en-US" altLang="zh-CN" sz="2400" dirty="0"/>
                  <a:t>Subtask 0</a:t>
                </a:r>
                <a:r>
                  <a:rPr lang="zh-CN" altLang="en-US" sz="2400" dirty="0"/>
                  <a:t>。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0F8BB65-9D58-B310-D7D0-D5C9283B3B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47850"/>
                <a:ext cx="10515600" cy="4351339"/>
              </a:xfrm>
              <a:blipFill>
                <a:blip r:embed="rId2"/>
                <a:stretch>
                  <a:fillRect l="-928" t="-14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3F45E2-3180-7B5B-1D2C-D9FC28702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9B953-4E08-4A48-ACE3-0ACBCE5CFBEA}" type="datetime2">
              <a:rPr lang="en-US" altLang="zh-CN" smtClean="0"/>
              <a:t>Thursday, December 7, 2023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1624FB-9990-F142-9A40-70C83B3D0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NNSZCP-2023 </a:t>
            </a:r>
            <a:r>
              <a:rPr lang="zh-CN" altLang="en-US"/>
              <a:t>赛后题解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B89EF6-3C81-AD86-06C0-3E499A520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111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0F86D0-2FFA-B7BB-D0CA-552E8A409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算法 </a:t>
            </a:r>
            <a:r>
              <a:rPr lang="en-US" altLang="zh-CN" dirty="0"/>
              <a:t>0.5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0F8BB65-9D58-B310-D7D0-D5C9283B3B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47850"/>
                <a:ext cx="10515600" cy="4351339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zh-CN" altLang="en-US" sz="2400" dirty="0">
                    <a:latin typeface="+mj-ea"/>
                    <a:ea typeface="+mj-ea"/>
                  </a:rPr>
                  <a:t>限制：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𝟔</m:t>
                        </m:r>
                      </m:sup>
                    </m:sSup>
                  </m:oMath>
                </a14:m>
                <a:r>
                  <a:rPr lang="zh-CN" altLang="en-US" sz="2400" b="1" dirty="0"/>
                  <a:t>，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𝒕</m:t>
                    </m:r>
                  </m:oMath>
                </a14:m>
                <a:r>
                  <a:rPr lang="zh-CN" altLang="en-US" sz="2400" b="1" dirty="0"/>
                  <a:t>。</a:t>
                </a:r>
                <a:endParaRPr lang="en-US" altLang="zh-CN" sz="2400" b="1" dirty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altLang="zh-CN" sz="2400" dirty="0"/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zh-CN" altLang="en-US" sz="2400" dirty="0"/>
                  <a:t>和上一个没有什么区别。只是为了防止写挂留了一档分。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0F8BB65-9D58-B310-D7D0-D5C9283B3B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47850"/>
                <a:ext cx="10515600" cy="4351339"/>
              </a:xfrm>
              <a:blipFill>
                <a:blip r:embed="rId2"/>
                <a:stretch>
                  <a:fillRect l="-928" t="-14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862617-F151-1C5A-CF51-2C3B7A763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A3C7B-103A-4EA3-A519-FD19AEA37209}" type="datetime2">
              <a:rPr lang="en-US" altLang="zh-CN" smtClean="0"/>
              <a:t>Thursday, December 7, 2023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C7C817-0876-A9C5-C998-3C2520F77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NNSZCP-2023 </a:t>
            </a:r>
            <a:r>
              <a:rPr lang="zh-CN" altLang="en-US"/>
              <a:t>赛后题解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88EA20-2459-7368-E214-212712790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311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0F86D0-2FFA-B7BB-D0CA-552E8A409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算法 </a:t>
            </a:r>
            <a:r>
              <a:rPr lang="en-US" altLang="zh-CN" dirty="0"/>
              <a:t>1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0F8BB65-9D58-B310-D7D0-D5C9283B3B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46123"/>
                <a:ext cx="10515600" cy="4351339"/>
              </a:xfrm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zh-CN" altLang="en-US" sz="2400" dirty="0">
                    <a:latin typeface="+mj-ea"/>
                    <a:ea typeface="+mj-ea"/>
                  </a:rPr>
                  <a:t>限制：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𝟕</m:t>
                        </m:r>
                      </m:sup>
                    </m:sSup>
                  </m:oMath>
                </a14:m>
                <a:r>
                  <a:rPr lang="zh-CN" altLang="en-US" sz="2400" b="1" dirty="0"/>
                  <a:t>，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altLang="zh-CN" sz="2400" b="1" i="1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⌈"/>
                        <m:endChr m:val="⌉"/>
                        <m:ctrlPr>
                          <a:rPr lang="en-US" altLang="zh-CN" sz="24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b="1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b="1" i="1" dirty="0">
                                <a:latin typeface="Cambria Math" panose="02040503050406030204" pitchFamily="18" charset="0"/>
                              </a:rPr>
                              <m:t>𝒕</m:t>
                            </m:r>
                          </m:num>
                          <m:den>
                            <m:r>
                              <a:rPr lang="en-US" altLang="zh-CN" sz="2400" b="1" i="1" dirty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den>
                        </m:f>
                      </m:e>
                    </m:d>
                    <m:r>
                      <a:rPr lang="en-US" altLang="zh-CN" sz="2400" b="1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b="1" i="1" dirty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zh-CN" altLang="en-US" sz="2400" b="1" dirty="0"/>
                  <a:t>。</a:t>
                </a:r>
                <a:endParaRPr lang="en-US" altLang="zh-CN" sz="2400" b="1" dirty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altLang="zh-CN" sz="2400" dirty="0"/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zh-CN" altLang="en-US" sz="2400" dirty="0"/>
                  <a:t>这时你不能直接连接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(0, 0)</m:t>
                    </m:r>
                  </m:oMath>
                </a14:m>
                <a:r>
                  <a:rPr lang="zh-CN" altLang="en-US" sz="2400" dirty="0"/>
                  <a:t> 和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zh-CN" altLang="en-US" sz="2400" dirty="0"/>
                  <a:t> 了。</a:t>
                </a:r>
                <a:endParaRPr lang="en-US" altLang="zh-CN" sz="2400" dirty="0"/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zh-CN" altLang="en-US" sz="2400" dirty="0"/>
                  <a:t>你可以先作出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num>
                          <m:den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zh-CN" altLang="en-US" sz="2400" dirty="0"/>
                  <a:t> 或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(1,</m:t>
                    </m:r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𝑡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。然后再进行连接。</a:t>
                </a:r>
                <a:endParaRPr lang="en-US" altLang="zh-CN" sz="2400" dirty="0"/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zh-CN" altLang="en-US" sz="2400" dirty="0"/>
                  <a:t>假设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zh-CN" altLang="en-US" sz="2400" dirty="0"/>
                  <a:t> 对应的分子为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zh-CN" altLang="en-US" sz="2400" dirty="0"/>
                  <a:t>。如果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≥</m:t>
                    </m:r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𝑡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zh-CN" altLang="en-US" sz="2400" dirty="0"/>
                  <a:t> 就作第二个点，反之作第一个点。</a:t>
                </a:r>
                <a:endParaRPr lang="en-US" altLang="zh-CN" sz="2400" dirty="0"/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zh-CN" altLang="en-US" sz="2400" dirty="0"/>
                  <a:t>期望通过 </a:t>
                </a:r>
                <a:r>
                  <a:rPr lang="en-US" altLang="zh-CN" sz="2400" dirty="0"/>
                  <a:t>Subtask 2</a:t>
                </a:r>
                <a:r>
                  <a:rPr lang="zh-CN" altLang="en-US" sz="2400" dirty="0"/>
                  <a:t>。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0F8BB65-9D58-B310-D7D0-D5C9283B3B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46123"/>
                <a:ext cx="10515600" cy="4351339"/>
              </a:xfrm>
              <a:blipFill>
                <a:blip r:embed="rId2"/>
                <a:stretch>
                  <a:fillRect l="-9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DEB60E-AC65-8FC8-E5D2-3DB7B9EB4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D7878-9DFA-499B-AC2D-EB3E2DD78926}" type="datetime2">
              <a:rPr lang="en-US" altLang="zh-CN" smtClean="0"/>
              <a:t>Thursday, December 7, 2023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9E2536-DE8A-BFC2-8929-405D1C34E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NNSZCP-2023 </a:t>
            </a:r>
            <a:r>
              <a:rPr lang="zh-CN" altLang="en-US"/>
              <a:t>赛后题解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E42EF3-108D-C483-5A9E-C79E5AB4D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621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0F86D0-2FFA-B7BB-D0CA-552E8A409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算法 </a:t>
            </a:r>
            <a:r>
              <a:rPr lang="en-US" altLang="zh-CN" dirty="0"/>
              <a:t>2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0F8BB65-9D58-B310-D7D0-D5C9283B3B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77941"/>
                <a:ext cx="10515600" cy="4291157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zh-CN" altLang="en-US" sz="2400" dirty="0">
                    <a:latin typeface="+mj-ea"/>
                    <a:ea typeface="+mj-ea"/>
                  </a:rPr>
                  <a:t>限制：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𝟕</m:t>
                        </m:r>
                      </m:sup>
                    </m:sSup>
                  </m:oMath>
                </a14:m>
                <a:r>
                  <a:rPr lang="zh-CN" altLang="en-US" sz="2400" b="1" dirty="0"/>
                  <a:t>，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altLang="zh-CN" sz="2400" b="1" i="1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⌈"/>
                        <m:endChr m:val="⌉"/>
                        <m:ctrlPr>
                          <a:rPr lang="en-US" altLang="zh-CN" sz="24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altLang="zh-CN" sz="2400" b="1" i="1" dirty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1" i="1" dirty="0"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</m:rad>
                      </m:e>
                    </m:d>
                    <m:r>
                      <a:rPr lang="en-US" altLang="zh-CN" sz="2400" b="1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b="1" i="1" dirty="0"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zh-CN" altLang="en-US" sz="2400" b="1" dirty="0"/>
                  <a:t>。</a:t>
                </a:r>
                <a:endParaRPr lang="en-US" altLang="zh-CN" sz="2400" b="1" dirty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altLang="zh-CN" sz="2400" dirty="0"/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zh-CN" altLang="en-US" sz="2400" dirty="0"/>
                  <a:t>发现这是根号，根号分治一下。</a:t>
                </a:r>
                <a:endParaRPr lang="en-US" altLang="zh-CN" sz="2400" dirty="0"/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zh-CN" altLang="en-US" sz="2400" dirty="0"/>
                  <a:t>将每一个格子分成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rad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begChr m:val="⌈"/>
                        <m:endChr m:val="⌉"/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rad>
                      </m:e>
                    </m:d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后，情况转化为了 </a:t>
                </a:r>
                <a:r>
                  <a:rPr lang="en-US" altLang="zh-CN" sz="2400" dirty="0"/>
                  <a:t>Subtask 1</a:t>
                </a:r>
                <a:r>
                  <a:rPr lang="zh-CN" altLang="en-US" sz="2400" dirty="0"/>
                  <a:t>。</a:t>
                </a:r>
                <a:endParaRPr lang="en-US" altLang="zh-CN" sz="2400" dirty="0"/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zh-CN" altLang="en-US" sz="2400" dirty="0"/>
                  <a:t>然后就能做了。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0F8BB65-9D58-B310-D7D0-D5C9283B3B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77941"/>
                <a:ext cx="10515600" cy="4291157"/>
              </a:xfrm>
              <a:blipFill>
                <a:blip r:embed="rId2"/>
                <a:stretch>
                  <a:fillRect l="-928" t="-9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8770FB-D4FD-9CB2-1D8F-2AD182BDF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984EE-F8AD-4FE5-8C37-76E4A45DBDA0}" type="datetime2">
              <a:rPr lang="en-US" altLang="zh-CN" smtClean="0"/>
              <a:t>Thursday, December 7, 2023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A91F26-C8F5-696E-0942-325AF3DB4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NNSZCP-2023 </a:t>
            </a:r>
            <a:r>
              <a:rPr lang="zh-CN" altLang="en-US"/>
              <a:t>赛后题解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C18EAE-E459-AE8B-B6AA-C00C21080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28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0F86D0-2FFA-B7BB-D0CA-552E8A409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算法 </a:t>
            </a:r>
            <a:r>
              <a:rPr lang="en-US" altLang="zh-CN" dirty="0"/>
              <a:t>3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0F8BB65-9D58-B310-D7D0-D5C9283B3B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77941"/>
                <a:ext cx="10515600" cy="4291157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zh-CN" altLang="en-US" sz="2400" dirty="0">
                    <a:latin typeface="+mj-ea"/>
                    <a:ea typeface="+mj-ea"/>
                  </a:rPr>
                  <a:t>限制：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𝟕</m:t>
                        </m:r>
                      </m:sup>
                    </m:sSup>
                  </m:oMath>
                </a14:m>
                <a:r>
                  <a:rPr lang="zh-CN" altLang="en-US" sz="2400" b="1" dirty="0"/>
                  <a:t>，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altLang="zh-CN" sz="2400" b="1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1" i="1" dirty="0"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zh-CN" altLang="en-US" sz="2400" b="1" dirty="0"/>
                  <a:t>。</a:t>
                </a:r>
                <a:endParaRPr lang="en-US" altLang="zh-CN" sz="2400" b="1" dirty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altLang="zh-CN" sz="2400" dirty="0"/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zh-CN" altLang="en-US" sz="2400" dirty="0"/>
                  <a:t>我们先作出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r>
                  <a:rPr lang="zh-CN" altLang="en-US" sz="2400" dirty="0"/>
                  <a:t>，然后将其扩大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倍。</a:t>
                </a:r>
                <a:endParaRPr lang="en-US" altLang="zh-CN" sz="2400" dirty="0"/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zh-CN" altLang="en-US" sz="2400" dirty="0"/>
                  <a:t>可以作出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𝑡</m:t>
                        </m:r>
                      </m:num>
                      <m:den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den>
                    </m:f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den>
                    </m:f>
                    <m:r>
                      <a:rPr lang="en-US" altLang="zh-CN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，其中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altLang="zh-CN" sz="2400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r>
                  <a:rPr lang="zh-CN" altLang="en-US" sz="2400" dirty="0"/>
                  <a:t>这样就有了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r>
                  <a:rPr lang="zh-CN" altLang="en-US" sz="2400" dirty="0"/>
                  <a:t>。</a:t>
                </a:r>
                <a:endParaRPr lang="en-US" altLang="zh-CN" sz="2400" dirty="0"/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zh-CN" altLang="en-US" sz="2400" dirty="0"/>
                  <a:t>扩大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倍可以考虑倍增。</a:t>
                </a:r>
                <a:endParaRPr lang="en-US" altLang="zh-CN" sz="2400" dirty="0"/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zh-CN" altLang="en-US" sz="2400" dirty="0"/>
                  <a:t>实现的细节很多。注意封装。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0F8BB65-9D58-B310-D7D0-D5C9283B3B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77941"/>
                <a:ext cx="10515600" cy="4291157"/>
              </a:xfrm>
              <a:blipFill>
                <a:blip r:embed="rId2"/>
                <a:stretch>
                  <a:fillRect l="-928" t="-14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636872-4308-B33D-7D14-668F2FA20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C8221-5E92-4E51-A1F2-3944CF90436F}" type="datetime2">
              <a:rPr lang="en-US" altLang="zh-CN" smtClean="0"/>
              <a:t>Thursday, December 7, 2023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F2DE66-EC7B-A390-C6FC-07ACAFD56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NNSZCP-2023 </a:t>
            </a:r>
            <a:r>
              <a:rPr lang="zh-CN" altLang="en-US"/>
              <a:t>赛后题解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2933AF-EB00-F072-36FD-D417F6633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196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>
            <a:extLst>
              <a:ext uri="{FF2B5EF4-FFF2-40B4-BE49-F238E27FC236}">
                <a16:creationId xmlns:a16="http://schemas.microsoft.com/office/drawing/2014/main" id="{7D52D309-EFB9-17BB-2DA6-92B9BC392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没听明白？</a:t>
            </a:r>
          </a:p>
        </p:txBody>
      </p:sp>
      <p:sp>
        <p:nvSpPr>
          <p:cNvPr id="10" name="内容占位符 9">
            <a:extLst>
              <a:ext uri="{FF2B5EF4-FFF2-40B4-BE49-F238E27FC236}">
                <a16:creationId xmlns:a16="http://schemas.microsoft.com/office/drawing/2014/main" id="{32F542B2-8C35-EE14-53F9-C773936E46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访问 </a:t>
            </a:r>
            <a:r>
              <a:rPr lang="en-US" altLang="zh-CN" dirty="0">
                <a:hlinkClick r:id="rId2"/>
              </a:rPr>
              <a:t>https://github.com/nnszoi-team/nnszcp-2023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或扫描这个二维码。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我们将在 </a:t>
            </a:r>
            <a:r>
              <a:rPr lang="en-US" altLang="zh-CN" dirty="0"/>
              <a:t>repo </a:t>
            </a:r>
            <a:r>
              <a:rPr lang="zh-CN" altLang="en-US" dirty="0"/>
              <a:t>里提供完整题解、数据、标程。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15EB20-E31F-D9EF-8116-37D29E6EA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2CE07-503A-4A78-8286-F9F47CD19219}" type="datetime2">
              <a:rPr lang="en-US" altLang="zh-CN" smtClean="0"/>
              <a:t>Thursday, December 7, 2023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DE0465-28F2-EAC4-B2F5-8ED5C15E6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NNSZCP-2023 </a:t>
            </a:r>
            <a:r>
              <a:rPr lang="zh-CN" altLang="en-US"/>
              <a:t>赛后题解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546720-B2C8-FF27-07AE-57D035B29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44CF0-E45A-4BE0-8348-AA9C5F857889}" type="slidenum">
              <a:rPr lang="zh-CN" altLang="en-US" smtClean="0"/>
              <a:t>56</a:t>
            </a:fld>
            <a:endParaRPr lang="zh-CN" altLang="en-US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4E43C159-EEFA-5308-6388-2CBB897E42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6153" y="2814098"/>
            <a:ext cx="2379694" cy="2379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100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45EAA0C1-80A0-C0C9-B53B-A1A044E7F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5400" dirty="0"/>
              <a:t>Problem B. </a:t>
            </a:r>
            <a:r>
              <a:rPr lang="zh-CN" altLang="en-US" sz="5400" dirty="0"/>
              <a:t>反应原理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FC78853-E081-5410-8CBF-21D2175DE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6424D-F182-485F-8975-25752488FED6}" type="datetime2">
              <a:rPr lang="en-US" altLang="zh-CN" smtClean="0"/>
              <a:t>Thursday, December 7, 2023</a:t>
            </a:fld>
            <a:endParaRPr 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EC0E969-ED15-4D48-14F6-F0C68F66B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NNSZCP-2023 </a:t>
            </a:r>
            <a:r>
              <a:rPr lang="zh-CN" altLang="en-US"/>
              <a:t>赛后题解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92E2E9-E07B-ABBE-F7F9-DE88AE3E6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47148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DCC61205-1E26-D743-9661-C5D759D84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题意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BCCDBC3B-CF6E-E6E4-30AE-D10505F59A7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sz="2400" dirty="0"/>
                  <a:t>给定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和长为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的序列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endParaRPr lang="en-US" altLang="zh-CN" sz="2400" dirty="0"/>
              </a:p>
              <a:p>
                <a:r>
                  <a:rPr lang="zh-CN" altLang="en-US" sz="2400" dirty="0"/>
                  <a:t>求相邻</a:t>
                </a:r>
                <a:r>
                  <a:rPr lang="zh-CN" altLang="en-US" sz="2400"/>
                  <a:t>两项的最大</a:t>
                </a:r>
                <a:r>
                  <a:rPr lang="zh-CN" altLang="en-US" sz="2400" dirty="0"/>
                  <a:t>差值、所有项的最大值。</a:t>
                </a:r>
                <a:endParaRPr lang="en-US" altLang="zh-CN" sz="2400" dirty="0"/>
              </a:p>
              <a:p>
                <a:r>
                  <a:rPr lang="zh-CN" altLang="en-US" sz="2400" dirty="0"/>
                  <a:t>保证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≤3×</m:t>
                    </m:r>
                    <m:sSup>
                      <m:sSup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r>
                  <a:rPr lang="zh-CN" altLang="en-US" sz="2400" dirty="0"/>
                  <a:t>。</a:t>
                </a:r>
              </a:p>
            </p:txBody>
          </p:sp>
        </mc:Choice>
        <mc:Fallback xmlns="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BCCDBC3B-CF6E-E6E4-30AE-D10505F59A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21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322BDD5-8FC0-72E6-3BF8-CDEEF5DC8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80B34-30F2-487F-8A34-B7CB5743750D}" type="datetime2">
              <a:rPr lang="en-US" altLang="zh-CN" smtClean="0"/>
              <a:t>Thursday, December 7, 2023</a:t>
            </a:fld>
            <a:endParaRPr 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34EAF2B-F195-7838-E72C-F91F2A511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NNSZCP-2023 </a:t>
            </a:r>
            <a:r>
              <a:rPr lang="zh-CN" altLang="en-US"/>
              <a:t>赛后题解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0022FC-8398-AE8E-46B5-FB74FED38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83154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FD6A05EC-A0EB-5E0D-2B68-5289D204D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题解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A45B1041-D6E0-F5ED-268A-995D1021EF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sz="2400" dirty="0"/>
                  <a:t>按题意模拟即可。</a:t>
                </a:r>
                <a:endParaRPr lang="en-US" altLang="zh-CN" sz="2400" dirty="0"/>
              </a:p>
              <a:p>
                <a:r>
                  <a:rPr lang="zh-CN" altLang="en-US" sz="2400" dirty="0"/>
                  <a:t>注意序列的长为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zh-CN" altLang="en-US" sz="2400" dirty="0"/>
                  <a:t>。</a:t>
                </a:r>
              </a:p>
            </p:txBody>
          </p:sp>
        </mc:Choice>
        <mc:Fallback xmlns="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A45B1041-D6E0-F5ED-268A-995D1021EF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89" t="-30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81C7538-EB5B-F070-7CEE-80ED6B7F6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67EB-C545-4DA3-9306-7EA51C743E4D}" type="datetime2">
              <a:rPr lang="en-US" altLang="zh-CN" smtClean="0"/>
              <a:t>Thursday, December 7, 2023</a:t>
            </a:fld>
            <a:endParaRPr 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1FD757D-AF49-C1EE-7B4C-C6F07B80A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NNSZCP-2023 </a:t>
            </a:r>
            <a:r>
              <a:rPr lang="zh-CN" altLang="en-US"/>
              <a:t>赛后题解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4F479A-E59F-8638-047A-75387A9B5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258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FDD5F90C-50DF-9CD1-03A6-905187AE2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代码实现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935B4962-8D41-AE1A-157F-FEA3AC8426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2877" y="2548087"/>
            <a:ext cx="7786255" cy="1761839"/>
          </a:xfrm>
          <a:noFill/>
          <a:ln w="25400">
            <a:solidFill>
              <a:schemeClr val="bg2">
                <a:lumMod val="50000"/>
              </a:schemeClr>
            </a:solidFill>
          </a:ln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666" dirty="0">
                <a:solidFill>
                  <a:srgbClr val="000000"/>
                </a:solidFill>
                <a:latin typeface="Ubuntu Mono" panose="020B0509030602030204" pitchFamily="49" charset="0"/>
                <a:ea typeface="Fira Code" pitchFamily="1" charset="0"/>
                <a:cs typeface="Fira Code" pitchFamily="1" charset="0"/>
              </a:rPr>
              <a:t>n = </a:t>
            </a:r>
            <a:r>
              <a:rPr lang="en-US" altLang="zh-CN" sz="2666" dirty="0">
                <a:solidFill>
                  <a:srgbClr val="267F99"/>
                </a:solidFill>
                <a:latin typeface="Ubuntu Mono" panose="020B0509030602030204" pitchFamily="49" charset="0"/>
                <a:ea typeface="Fira Code" pitchFamily="1" charset="0"/>
                <a:cs typeface="Fira Code" pitchFamily="1" charset="0"/>
              </a:rPr>
              <a:t>int</a:t>
            </a:r>
            <a:r>
              <a:rPr lang="en-US" altLang="zh-CN" sz="2666" dirty="0">
                <a:solidFill>
                  <a:srgbClr val="000000"/>
                </a:solidFill>
                <a:latin typeface="Ubuntu Mono" panose="020B0509030602030204" pitchFamily="49" charset="0"/>
                <a:ea typeface="Fira Code" pitchFamily="1" charset="0"/>
                <a:cs typeface="Fira Code" pitchFamily="1" charset="0"/>
              </a:rPr>
              <a:t>(</a:t>
            </a:r>
            <a:r>
              <a:rPr lang="en-US" altLang="zh-CN" sz="2666" dirty="0">
                <a:solidFill>
                  <a:srgbClr val="795E26"/>
                </a:solidFill>
                <a:latin typeface="Ubuntu Mono" panose="020B0509030602030204" pitchFamily="49" charset="0"/>
                <a:ea typeface="Fira Code" pitchFamily="1" charset="0"/>
                <a:cs typeface="Fira Code" pitchFamily="1" charset="0"/>
              </a:rPr>
              <a:t>input</a:t>
            </a:r>
            <a:r>
              <a:rPr lang="en-US" altLang="zh-CN" sz="2666" dirty="0">
                <a:solidFill>
                  <a:srgbClr val="000000"/>
                </a:solidFill>
                <a:latin typeface="Ubuntu Mono" panose="020B0509030602030204" pitchFamily="49" charset="0"/>
                <a:ea typeface="Fira Code" pitchFamily="1" charset="0"/>
                <a:cs typeface="Fira Code" pitchFamily="1" charset="0"/>
              </a:rPr>
              <a:t>())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666" dirty="0">
                <a:solidFill>
                  <a:srgbClr val="000000"/>
                </a:solidFill>
                <a:latin typeface="Ubuntu Mono" panose="020B0509030602030204" pitchFamily="49" charset="0"/>
                <a:ea typeface="Fira Code" pitchFamily="1" charset="0"/>
                <a:cs typeface="Fira Code" pitchFamily="1" charset="0"/>
              </a:rPr>
              <a:t>a = [ </a:t>
            </a:r>
            <a:r>
              <a:rPr lang="en-US" altLang="zh-CN" sz="2666" dirty="0">
                <a:solidFill>
                  <a:srgbClr val="267F99"/>
                </a:solidFill>
                <a:latin typeface="Ubuntu Mono" panose="020B0509030602030204" pitchFamily="49" charset="0"/>
                <a:ea typeface="Fira Code" pitchFamily="1" charset="0"/>
                <a:cs typeface="Fira Code" pitchFamily="1" charset="0"/>
              </a:rPr>
              <a:t>int</a:t>
            </a:r>
            <a:r>
              <a:rPr lang="en-US" altLang="zh-CN" sz="2666" dirty="0">
                <a:solidFill>
                  <a:srgbClr val="000000"/>
                </a:solidFill>
                <a:latin typeface="Ubuntu Mono" panose="020B0509030602030204" pitchFamily="49" charset="0"/>
                <a:ea typeface="Fira Code" pitchFamily="1" charset="0"/>
                <a:cs typeface="Fira Code" pitchFamily="1" charset="0"/>
              </a:rPr>
              <a:t>(</a:t>
            </a:r>
            <a:r>
              <a:rPr lang="en-US" altLang="zh-CN" sz="2666" dirty="0" err="1">
                <a:solidFill>
                  <a:srgbClr val="000000"/>
                </a:solidFill>
                <a:latin typeface="Ubuntu Mono" panose="020B0509030602030204" pitchFamily="49" charset="0"/>
                <a:ea typeface="Fira Code" pitchFamily="1" charset="0"/>
                <a:cs typeface="Fira Code" pitchFamily="1" charset="0"/>
              </a:rPr>
              <a:t>i</a:t>
            </a:r>
            <a:r>
              <a:rPr lang="en-US" altLang="zh-CN" sz="2666" dirty="0">
                <a:solidFill>
                  <a:srgbClr val="000000"/>
                </a:solidFill>
                <a:latin typeface="Ubuntu Mono" panose="020B0509030602030204" pitchFamily="49" charset="0"/>
                <a:ea typeface="Fira Code" pitchFamily="1" charset="0"/>
                <a:cs typeface="Fira Code" pitchFamily="1" charset="0"/>
              </a:rPr>
              <a:t>) </a:t>
            </a:r>
            <a:r>
              <a:rPr lang="en-US" altLang="zh-CN" sz="2666" dirty="0">
                <a:solidFill>
                  <a:srgbClr val="AF00DB"/>
                </a:solidFill>
                <a:latin typeface="Ubuntu Mono" panose="020B0509030602030204" pitchFamily="49" charset="0"/>
                <a:ea typeface="Fira Code" pitchFamily="1" charset="0"/>
                <a:cs typeface="Fira Code" pitchFamily="1" charset="0"/>
              </a:rPr>
              <a:t>for</a:t>
            </a:r>
            <a:r>
              <a:rPr lang="en-US" altLang="zh-CN" sz="2666" dirty="0">
                <a:solidFill>
                  <a:srgbClr val="000000"/>
                </a:solidFill>
                <a:latin typeface="Ubuntu Mono" panose="020B0509030602030204" pitchFamily="49" charset="0"/>
                <a:ea typeface="Fira Code" pitchFamily="1" charset="0"/>
                <a:cs typeface="Fira Code" pitchFamily="1" charset="0"/>
              </a:rPr>
              <a:t> </a:t>
            </a:r>
            <a:r>
              <a:rPr lang="en-US" altLang="zh-CN" sz="2666" dirty="0" err="1">
                <a:solidFill>
                  <a:srgbClr val="000000"/>
                </a:solidFill>
                <a:latin typeface="Ubuntu Mono" panose="020B0509030602030204" pitchFamily="49" charset="0"/>
                <a:ea typeface="Fira Code" pitchFamily="1" charset="0"/>
                <a:cs typeface="Fira Code" pitchFamily="1" charset="0"/>
              </a:rPr>
              <a:t>i</a:t>
            </a:r>
            <a:r>
              <a:rPr lang="en-US" altLang="zh-CN" sz="2666" dirty="0">
                <a:solidFill>
                  <a:srgbClr val="000000"/>
                </a:solidFill>
                <a:latin typeface="Ubuntu Mono" panose="020B0509030602030204" pitchFamily="49" charset="0"/>
                <a:ea typeface="Fira Code" pitchFamily="1" charset="0"/>
                <a:cs typeface="Fira Code" pitchFamily="1" charset="0"/>
              </a:rPr>
              <a:t> </a:t>
            </a:r>
            <a:r>
              <a:rPr lang="en-US" altLang="zh-CN" sz="2666" dirty="0">
                <a:solidFill>
                  <a:srgbClr val="AF00DB"/>
                </a:solidFill>
                <a:latin typeface="Ubuntu Mono" panose="020B0509030602030204" pitchFamily="49" charset="0"/>
                <a:ea typeface="Fira Code" pitchFamily="1" charset="0"/>
                <a:cs typeface="Fira Code" pitchFamily="1" charset="0"/>
              </a:rPr>
              <a:t>in</a:t>
            </a:r>
            <a:r>
              <a:rPr lang="en-US" altLang="zh-CN" sz="2666" dirty="0">
                <a:solidFill>
                  <a:srgbClr val="000000"/>
                </a:solidFill>
                <a:latin typeface="Ubuntu Mono" panose="020B0509030602030204" pitchFamily="49" charset="0"/>
                <a:ea typeface="Fira Code" pitchFamily="1" charset="0"/>
                <a:cs typeface="Fira Code" pitchFamily="1" charset="0"/>
              </a:rPr>
              <a:t> </a:t>
            </a:r>
            <a:r>
              <a:rPr lang="en-US" altLang="zh-CN" sz="2666" dirty="0">
                <a:solidFill>
                  <a:srgbClr val="795E26"/>
                </a:solidFill>
                <a:latin typeface="Ubuntu Mono" panose="020B0509030602030204" pitchFamily="49" charset="0"/>
                <a:ea typeface="Fira Code" pitchFamily="1" charset="0"/>
                <a:cs typeface="Fira Code" pitchFamily="1" charset="0"/>
              </a:rPr>
              <a:t>input</a:t>
            </a:r>
            <a:r>
              <a:rPr lang="en-US" altLang="zh-CN" sz="2666" dirty="0">
                <a:solidFill>
                  <a:srgbClr val="000000"/>
                </a:solidFill>
                <a:latin typeface="Ubuntu Mono" panose="020B0509030602030204" pitchFamily="49" charset="0"/>
                <a:ea typeface="Fira Code" pitchFamily="1" charset="0"/>
                <a:cs typeface="Fira Code" pitchFamily="1" charset="0"/>
              </a:rPr>
              <a:t>().split() 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666" dirty="0">
                <a:solidFill>
                  <a:srgbClr val="795E26"/>
                </a:solidFill>
                <a:latin typeface="Ubuntu Mono" panose="020B0509030602030204" pitchFamily="49" charset="0"/>
                <a:ea typeface="Fira Code" pitchFamily="1" charset="0"/>
                <a:cs typeface="Fira Code" pitchFamily="1" charset="0"/>
              </a:rPr>
              <a:t>print</a:t>
            </a:r>
            <a:r>
              <a:rPr lang="en-US" altLang="zh-CN" sz="2666" dirty="0">
                <a:solidFill>
                  <a:srgbClr val="000000"/>
                </a:solidFill>
                <a:latin typeface="Ubuntu Mono" panose="020B0509030602030204" pitchFamily="49" charset="0"/>
                <a:ea typeface="Fira Code" pitchFamily="1" charset="0"/>
                <a:cs typeface="Fira Code" pitchFamily="1" charset="0"/>
              </a:rPr>
              <a:t>(</a:t>
            </a:r>
            <a:r>
              <a:rPr lang="en-US" altLang="zh-CN" sz="2666" dirty="0">
                <a:solidFill>
                  <a:srgbClr val="795E26"/>
                </a:solidFill>
                <a:latin typeface="Ubuntu Mono" panose="020B0509030602030204" pitchFamily="49" charset="0"/>
                <a:ea typeface="Fira Code" pitchFamily="1" charset="0"/>
                <a:cs typeface="Fira Code" pitchFamily="1" charset="0"/>
              </a:rPr>
              <a:t>max</a:t>
            </a:r>
            <a:r>
              <a:rPr lang="en-US" altLang="zh-CN" sz="2666" dirty="0">
                <a:solidFill>
                  <a:srgbClr val="000000"/>
                </a:solidFill>
                <a:latin typeface="Ubuntu Mono" panose="020B0509030602030204" pitchFamily="49" charset="0"/>
                <a:ea typeface="Fira Code" pitchFamily="1" charset="0"/>
                <a:cs typeface="Fira Code" pitchFamily="1" charset="0"/>
              </a:rPr>
              <a:t>(a))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666" dirty="0">
                <a:solidFill>
                  <a:srgbClr val="795E26"/>
                </a:solidFill>
                <a:latin typeface="Ubuntu Mono" panose="020B0509030602030204" pitchFamily="49" charset="0"/>
                <a:ea typeface="Fira Code" pitchFamily="1" charset="0"/>
                <a:cs typeface="Fira Code" pitchFamily="1" charset="0"/>
              </a:rPr>
              <a:t>print</a:t>
            </a:r>
            <a:r>
              <a:rPr lang="en-US" altLang="zh-CN" sz="2666" dirty="0">
                <a:solidFill>
                  <a:srgbClr val="000000"/>
                </a:solidFill>
                <a:latin typeface="Ubuntu Mono" panose="020B0509030602030204" pitchFamily="49" charset="0"/>
                <a:ea typeface="Fira Code" pitchFamily="1" charset="0"/>
                <a:cs typeface="Fira Code" pitchFamily="1" charset="0"/>
              </a:rPr>
              <a:t>(</a:t>
            </a:r>
            <a:r>
              <a:rPr lang="en-US" altLang="zh-CN" sz="2666" dirty="0">
                <a:solidFill>
                  <a:srgbClr val="795E26"/>
                </a:solidFill>
                <a:latin typeface="Ubuntu Mono" panose="020B0509030602030204" pitchFamily="49" charset="0"/>
                <a:ea typeface="Fira Code" pitchFamily="1" charset="0"/>
                <a:cs typeface="Fira Code" pitchFamily="1" charset="0"/>
              </a:rPr>
              <a:t>max</a:t>
            </a:r>
            <a:r>
              <a:rPr lang="en-US" altLang="zh-CN" sz="2666" dirty="0">
                <a:solidFill>
                  <a:srgbClr val="000000"/>
                </a:solidFill>
                <a:latin typeface="Ubuntu Mono" panose="020B0509030602030204" pitchFamily="49" charset="0"/>
                <a:ea typeface="Fira Code" pitchFamily="1" charset="0"/>
                <a:cs typeface="Fira Code" pitchFamily="1" charset="0"/>
              </a:rPr>
              <a:t>(a[</a:t>
            </a:r>
            <a:r>
              <a:rPr lang="en-US" altLang="zh-CN" sz="2666" dirty="0" err="1">
                <a:solidFill>
                  <a:srgbClr val="000000"/>
                </a:solidFill>
                <a:latin typeface="Ubuntu Mono" panose="020B0509030602030204" pitchFamily="49" charset="0"/>
                <a:ea typeface="Fira Code" pitchFamily="1" charset="0"/>
                <a:cs typeface="Fira Code" pitchFamily="1" charset="0"/>
              </a:rPr>
              <a:t>i</a:t>
            </a:r>
            <a:r>
              <a:rPr lang="en-US" altLang="zh-CN" sz="2666" dirty="0">
                <a:solidFill>
                  <a:srgbClr val="000000"/>
                </a:solidFill>
                <a:latin typeface="Ubuntu Mono" panose="020B0509030602030204" pitchFamily="49" charset="0"/>
                <a:ea typeface="Fira Code" pitchFamily="1" charset="0"/>
                <a:cs typeface="Fira Code" pitchFamily="1" charset="0"/>
              </a:rPr>
              <a:t> + </a:t>
            </a:r>
            <a:r>
              <a:rPr lang="en-US" altLang="zh-CN" sz="2666" dirty="0">
                <a:solidFill>
                  <a:srgbClr val="098658"/>
                </a:solidFill>
                <a:latin typeface="Ubuntu Mono" panose="020B0509030602030204" pitchFamily="49" charset="0"/>
                <a:ea typeface="Fira Code" pitchFamily="1" charset="0"/>
                <a:cs typeface="Fira Code" pitchFamily="1" charset="0"/>
              </a:rPr>
              <a:t>1</a:t>
            </a:r>
            <a:r>
              <a:rPr lang="en-US" altLang="zh-CN" sz="2666" dirty="0">
                <a:solidFill>
                  <a:srgbClr val="000000"/>
                </a:solidFill>
                <a:latin typeface="Ubuntu Mono" panose="020B0509030602030204" pitchFamily="49" charset="0"/>
                <a:ea typeface="Fira Code" pitchFamily="1" charset="0"/>
                <a:cs typeface="Fira Code" pitchFamily="1" charset="0"/>
              </a:rPr>
              <a:t>] - a[</a:t>
            </a:r>
            <a:r>
              <a:rPr lang="en-US" altLang="zh-CN" sz="2666" dirty="0" err="1">
                <a:solidFill>
                  <a:srgbClr val="000000"/>
                </a:solidFill>
                <a:latin typeface="Ubuntu Mono" panose="020B0509030602030204" pitchFamily="49" charset="0"/>
                <a:ea typeface="Fira Code" pitchFamily="1" charset="0"/>
                <a:cs typeface="Fira Code" pitchFamily="1" charset="0"/>
              </a:rPr>
              <a:t>i</a:t>
            </a:r>
            <a:r>
              <a:rPr lang="en-US" altLang="zh-CN" sz="2666" dirty="0">
                <a:solidFill>
                  <a:srgbClr val="000000"/>
                </a:solidFill>
                <a:latin typeface="Ubuntu Mono" panose="020B0509030602030204" pitchFamily="49" charset="0"/>
                <a:ea typeface="Fira Code" pitchFamily="1" charset="0"/>
                <a:cs typeface="Fira Code" pitchFamily="1" charset="0"/>
              </a:rPr>
              <a:t>] </a:t>
            </a:r>
            <a:r>
              <a:rPr lang="en-US" altLang="zh-CN" sz="2666" dirty="0">
                <a:solidFill>
                  <a:srgbClr val="AF00DB"/>
                </a:solidFill>
                <a:latin typeface="Ubuntu Mono" panose="020B0509030602030204" pitchFamily="49" charset="0"/>
                <a:ea typeface="Fira Code" pitchFamily="1" charset="0"/>
                <a:cs typeface="Fira Code" pitchFamily="1" charset="0"/>
              </a:rPr>
              <a:t>for</a:t>
            </a:r>
            <a:r>
              <a:rPr lang="en-US" altLang="zh-CN" sz="2666" dirty="0">
                <a:solidFill>
                  <a:srgbClr val="000000"/>
                </a:solidFill>
                <a:latin typeface="Ubuntu Mono" panose="020B0509030602030204" pitchFamily="49" charset="0"/>
                <a:ea typeface="Fira Code" pitchFamily="1" charset="0"/>
                <a:cs typeface="Fira Code" pitchFamily="1" charset="0"/>
              </a:rPr>
              <a:t> </a:t>
            </a:r>
            <a:r>
              <a:rPr lang="en-US" altLang="zh-CN" sz="2666" dirty="0" err="1">
                <a:solidFill>
                  <a:srgbClr val="000000"/>
                </a:solidFill>
                <a:latin typeface="Ubuntu Mono" panose="020B0509030602030204" pitchFamily="49" charset="0"/>
                <a:ea typeface="Fira Code" pitchFamily="1" charset="0"/>
                <a:cs typeface="Fira Code" pitchFamily="1" charset="0"/>
              </a:rPr>
              <a:t>i</a:t>
            </a:r>
            <a:r>
              <a:rPr lang="en-US" altLang="zh-CN" sz="2666" dirty="0">
                <a:solidFill>
                  <a:srgbClr val="000000"/>
                </a:solidFill>
                <a:latin typeface="Ubuntu Mono" panose="020B0509030602030204" pitchFamily="49" charset="0"/>
                <a:ea typeface="Fira Code" pitchFamily="1" charset="0"/>
                <a:cs typeface="Fira Code" pitchFamily="1" charset="0"/>
              </a:rPr>
              <a:t> </a:t>
            </a:r>
            <a:r>
              <a:rPr lang="en-US" altLang="zh-CN" sz="2666" dirty="0">
                <a:solidFill>
                  <a:srgbClr val="AF00DB"/>
                </a:solidFill>
                <a:latin typeface="Ubuntu Mono" panose="020B0509030602030204" pitchFamily="49" charset="0"/>
                <a:ea typeface="Fira Code" pitchFamily="1" charset="0"/>
                <a:cs typeface="Fira Code" pitchFamily="1" charset="0"/>
              </a:rPr>
              <a:t>in</a:t>
            </a:r>
            <a:r>
              <a:rPr lang="en-US" altLang="zh-CN" sz="2666" dirty="0">
                <a:solidFill>
                  <a:srgbClr val="000000"/>
                </a:solidFill>
                <a:latin typeface="Ubuntu Mono" panose="020B0509030602030204" pitchFamily="49" charset="0"/>
                <a:ea typeface="Fira Code" pitchFamily="1" charset="0"/>
                <a:cs typeface="Fira Code" pitchFamily="1" charset="0"/>
              </a:rPr>
              <a:t> </a:t>
            </a:r>
            <a:r>
              <a:rPr lang="en-US" altLang="zh-CN" sz="2666" dirty="0">
                <a:solidFill>
                  <a:srgbClr val="795E26"/>
                </a:solidFill>
                <a:latin typeface="Ubuntu Mono" panose="020B0509030602030204" pitchFamily="49" charset="0"/>
                <a:ea typeface="Fira Code" pitchFamily="1" charset="0"/>
                <a:cs typeface="Fira Code" pitchFamily="1" charset="0"/>
              </a:rPr>
              <a:t>range</a:t>
            </a:r>
            <a:r>
              <a:rPr lang="en-US" altLang="zh-CN" sz="2666" dirty="0">
                <a:solidFill>
                  <a:srgbClr val="000000"/>
                </a:solidFill>
                <a:latin typeface="Ubuntu Mono" panose="020B0509030602030204" pitchFamily="49" charset="0"/>
                <a:ea typeface="Fira Code" pitchFamily="1" charset="0"/>
                <a:cs typeface="Fira Code" pitchFamily="1" charset="0"/>
              </a:rPr>
              <a:t>(n)))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79C47A9-A700-95DB-41F3-163F644F2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8694F-675C-4EF7-A04D-B15B19676530}" type="datetime2">
              <a:rPr lang="en-US" altLang="zh-CN" smtClean="0"/>
              <a:t>Thursday, December 7, 2023</a:t>
            </a:fld>
            <a:endParaRPr 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3CE264D-CBA6-3F28-B2D7-132C6EAEB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NNSZCP-2023 </a:t>
            </a:r>
            <a:r>
              <a:rPr lang="zh-CN" altLang="en-US"/>
              <a:t>赛后题解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5A47AB-AEE0-855E-2675-1F0D30B56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4117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0">
      <a:majorFont>
        <a:latin typeface="Cambria"/>
        <a:ea typeface="黑体"/>
        <a:cs typeface=""/>
      </a:majorFont>
      <a:minorFont>
        <a:latin typeface="Cambri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2" Type="http://schemas.microsoft.com/office/2011/relationships/webextension" Target="webextension2.xml"/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2">
    <wetp:webextensionref xmlns:r="http://schemas.openxmlformats.org/officeDocument/2006/relationships" r:id="rId1"/>
  </wetp:taskpane>
  <wetp:taskpane dockstate="right" visibility="0" width="350" row="3">
    <wetp:webextensionref xmlns:r="http://schemas.openxmlformats.org/officeDocument/2006/relationships" r:id="rId2"/>
  </wetp:taskpane>
</wetp:taskpanes>
</file>

<file path=ppt/webextensions/webextension1.xml><?xml version="1.0" encoding="utf-8"?>
<we:webextension xmlns:we="http://schemas.microsoft.com/office/webextensions/webextension/2010/11" id="{556503E6-820C-4E0C-A5EE-B5440942B114}">
  <we:reference id="wa200001937" version="1.0.0.0" store="zh-CN" storeType="OMEX"/>
  <we:alternateReferences>
    <we:reference id="WA200001937" version="1.0.0.0" store="WA200001937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99A28417-26AE-4B74-B6EE-2E19988E2C32}">
  <we:reference id="wa104380526" version="1.0.33.0" store="zh-CN" storeType="OMEX"/>
  <we:alternateReferences>
    <we:reference id="WA104380526" version="1.0.33.0" store="WA104380526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3516</Words>
  <Application>Microsoft Office PowerPoint</Application>
  <PresentationFormat>宽屏</PresentationFormat>
  <Paragraphs>462</Paragraphs>
  <Slides>56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56</vt:i4>
      </vt:variant>
    </vt:vector>
  </HeadingPairs>
  <TitlesOfParts>
    <vt:vector size="66" baseType="lpstr">
      <vt:lpstr>-apple-system</vt:lpstr>
      <vt:lpstr>KaTeX_Main</vt:lpstr>
      <vt:lpstr>KaTeX_Size4</vt:lpstr>
      <vt:lpstr>等线</vt:lpstr>
      <vt:lpstr>黑体</vt:lpstr>
      <vt:lpstr>Arial</vt:lpstr>
      <vt:lpstr>Cambria</vt:lpstr>
      <vt:lpstr>Cambria Math</vt:lpstr>
      <vt:lpstr>Ubuntu Mono</vt:lpstr>
      <vt:lpstr>Office 主题​​</vt:lpstr>
      <vt:lpstr>NNSZCP-2023 赛后题解</vt:lpstr>
      <vt:lpstr>Problem A. 欢迎光临</vt:lpstr>
      <vt:lpstr>题意</vt:lpstr>
      <vt:lpstr>题解</vt:lpstr>
      <vt:lpstr>代码实现</vt:lpstr>
      <vt:lpstr>Problem B. 反应原理</vt:lpstr>
      <vt:lpstr>题意</vt:lpstr>
      <vt:lpstr>题解</vt:lpstr>
      <vt:lpstr>代码实现</vt:lpstr>
      <vt:lpstr>Problem C. 暮光闪闪</vt:lpstr>
      <vt:lpstr>题意</vt:lpstr>
      <vt:lpstr>题解</vt:lpstr>
      <vt:lpstr>题解</vt:lpstr>
      <vt:lpstr>代码实现</vt:lpstr>
      <vt:lpstr>Problem D. 初生几何</vt:lpstr>
      <vt:lpstr>题意</vt:lpstr>
      <vt:lpstr>题解</vt:lpstr>
      <vt:lpstr>代码实现</vt:lpstr>
      <vt:lpstr>Problem E. 填数游戏</vt:lpstr>
      <vt:lpstr>题意</vt:lpstr>
      <vt:lpstr>题解</vt:lpstr>
      <vt:lpstr>题解</vt:lpstr>
      <vt:lpstr>代码实现</vt:lpstr>
      <vt:lpstr>Problem F. 中考录取</vt:lpstr>
      <vt:lpstr>题意</vt:lpstr>
      <vt:lpstr>题解</vt:lpstr>
      <vt:lpstr>代码实现</vt:lpstr>
      <vt:lpstr>Problem G. 排序算法</vt:lpstr>
      <vt:lpstr>题意</vt:lpstr>
      <vt:lpstr>算法 0</vt:lpstr>
      <vt:lpstr>观察 0</vt:lpstr>
      <vt:lpstr>算法 1</vt:lpstr>
      <vt:lpstr>彩蛋</vt:lpstr>
      <vt:lpstr>Problem H. 购买车券</vt:lpstr>
      <vt:lpstr>题意</vt:lpstr>
      <vt:lpstr>算法 0</vt:lpstr>
      <vt:lpstr>算法 1</vt:lpstr>
      <vt:lpstr>算法 2</vt:lpstr>
      <vt:lpstr>算法 3</vt:lpstr>
      <vt:lpstr>算法 4</vt:lpstr>
      <vt:lpstr>Problem I. 花卉培育</vt:lpstr>
      <vt:lpstr>题意</vt:lpstr>
      <vt:lpstr>观察 1</vt:lpstr>
      <vt:lpstr>算法 0</vt:lpstr>
      <vt:lpstr>算法 1</vt:lpstr>
      <vt:lpstr>观察 2</vt:lpstr>
      <vt:lpstr>算法 3</vt:lpstr>
      <vt:lpstr>算法 4</vt:lpstr>
      <vt:lpstr>Problem J. 繁星满天</vt:lpstr>
      <vt:lpstr>题意</vt:lpstr>
      <vt:lpstr>算法 0</vt:lpstr>
      <vt:lpstr>算法 0.5</vt:lpstr>
      <vt:lpstr>算法 1</vt:lpstr>
      <vt:lpstr>算法 2</vt:lpstr>
      <vt:lpstr>算法 3</vt:lpstr>
      <vt:lpstr>没听明白？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NNSZCP-2023 赛后题解</dc:title>
  <dc:creator>洋铭 熊</dc:creator>
  <cp:lastModifiedBy>洋铭 熊</cp:lastModifiedBy>
  <cp:revision>21</cp:revision>
  <dcterms:created xsi:type="dcterms:W3CDTF">2023-11-28T11:21:15Z</dcterms:created>
  <dcterms:modified xsi:type="dcterms:W3CDTF">2023-12-07T13:47:27Z</dcterms:modified>
</cp:coreProperties>
</file>