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257" r:id="rId2"/>
    <p:sldId id="265" r:id="rId3"/>
    <p:sldId id="267" r:id="rId4"/>
    <p:sldId id="277" r:id="rId5"/>
    <p:sldId id="272" r:id="rId6"/>
    <p:sldId id="276" r:id="rId7"/>
    <p:sldId id="278" r:id="rId8"/>
    <p:sldId id="279" r:id="rId9"/>
    <p:sldId id="280" r:id="rId10"/>
    <p:sldId id="282" r:id="rId11"/>
    <p:sldId id="283" r:id="rId12"/>
    <p:sldId id="281"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0" d="100"/>
          <a:sy n="110" d="100"/>
        </p:scale>
        <p:origin x="10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9/9/2025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9/9/2025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3" r:id="rId3"/>
    <p:sldLayoutId id="2147483676" r:id="rId4"/>
    <p:sldLayoutId id="2147483679" r:id="rId5"/>
    <p:sldLayoutId id="2147483680" r:id="rId6"/>
    <p:sldLayoutId id="2147483681" r:id="rId7"/>
    <p:sldLayoutId id="2147483682" r:id="rId8"/>
    <p:sldLayoutId id="214748367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274116" y="1316005"/>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err="1"/>
              <a:t>GraphRAG</a:t>
            </a:r>
            <a:r>
              <a:rPr lang="en-US" dirty="0"/>
              <a:t> Neo4j Chatbot for London Transport Information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4571669"/>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Student: Nguyen Ngoc Tu - 20251189M</a:t>
            </a:r>
          </a:p>
          <a:p>
            <a:r>
              <a:rPr lang="en-US" sz="2800" b="0" dirty="0"/>
              <a:t>	      Vu Tuan Kiet - 20242434M</a:t>
            </a:r>
          </a:p>
          <a:p>
            <a:endParaRPr lang="en-US" sz="2800" b="0" dirty="0"/>
          </a:p>
        </p:txBody>
      </p:sp>
      <p:sp>
        <p:nvSpPr>
          <p:cNvPr id="2" name="Title 6">
            <a:extLst>
              <a:ext uri="{FF2B5EF4-FFF2-40B4-BE49-F238E27FC236}">
                <a16:creationId xmlns:a16="http://schemas.microsoft.com/office/drawing/2014/main" id="{475DA004-A21C-75F8-5220-B3D3A647B214}"/>
              </a:ext>
            </a:extLst>
          </p:cNvPr>
          <p:cNvSpPr txBox="1">
            <a:spLocks/>
          </p:cNvSpPr>
          <p:nvPr/>
        </p:nvSpPr>
        <p:spPr>
          <a:xfrm>
            <a:off x="413012" y="3722876"/>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err="1"/>
              <a:t>Intructors</a:t>
            </a:r>
            <a:r>
              <a:rPr lang="en-US" sz="2800" b="0" dirty="0"/>
              <a:t>: </a:t>
            </a:r>
            <a:r>
              <a:rPr lang="en-US" sz="2800" b="0" dirty="0" err="1"/>
              <a:t>Dr.Do</a:t>
            </a:r>
            <a:r>
              <a:rPr lang="en-US" sz="2800" b="0" dirty="0"/>
              <a:t> Ba Lam</a:t>
            </a: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DFE9DB-A346-4E1B-7C0C-22EC45344C53}"/>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7AF0B186-2C2C-6C9F-3F19-B46B24022861}"/>
              </a:ext>
            </a:extLst>
          </p:cNvPr>
          <p:cNvSpPr>
            <a:spLocks noGrp="1"/>
          </p:cNvSpPr>
          <p:nvPr>
            <p:ph type="title"/>
          </p:nvPr>
        </p:nvSpPr>
        <p:spPr/>
        <p:txBody>
          <a:bodyPr/>
          <a:lstStyle/>
          <a:p>
            <a:r>
              <a:rPr lang="en-US" dirty="0"/>
              <a:t>Architecture overview</a:t>
            </a:r>
          </a:p>
        </p:txBody>
      </p:sp>
      <p:sp>
        <p:nvSpPr>
          <p:cNvPr id="4" name="Text Placeholder 3">
            <a:extLst>
              <a:ext uri="{FF2B5EF4-FFF2-40B4-BE49-F238E27FC236}">
                <a16:creationId xmlns:a16="http://schemas.microsoft.com/office/drawing/2014/main" id="{7CB71C86-1FFD-CBC7-D2F0-BF7115EE5A64}"/>
              </a:ext>
            </a:extLst>
          </p:cNvPr>
          <p:cNvSpPr>
            <a:spLocks noGrp="1"/>
          </p:cNvSpPr>
          <p:nvPr>
            <p:ph type="body" sz="quarter" idx="13"/>
          </p:nvPr>
        </p:nvSpPr>
        <p:spPr>
          <a:xfrm>
            <a:off x="234823" y="1175464"/>
            <a:ext cx="8674100" cy="4868449"/>
          </a:xfrm>
        </p:spPr>
        <p:txBody>
          <a:bodyPr/>
          <a:lstStyle/>
          <a:p>
            <a:pPr marL="514350" indent="-514350">
              <a:buAutoNum type="arabicPeriod"/>
            </a:pPr>
            <a:r>
              <a:rPr lang="en-US" dirty="0"/>
              <a:t>Data integration</a:t>
            </a:r>
          </a:p>
          <a:p>
            <a:pPr lvl="1"/>
            <a:r>
              <a:rPr lang="en-US" dirty="0"/>
              <a:t>TfL API client with rate limiting and error handling</a:t>
            </a:r>
          </a:p>
          <a:p>
            <a:pPr lvl="1"/>
            <a:r>
              <a:rPr lang="en-US" dirty="0"/>
              <a:t>JSON-to-graph transformation modules</a:t>
            </a:r>
          </a:p>
          <a:p>
            <a:pPr lvl="1"/>
            <a:r>
              <a:rPr lang="en-US" dirty="0"/>
              <a:t>Batch processing capabilities for large datasets</a:t>
            </a:r>
          </a:p>
          <a:p>
            <a:pPr marL="0" indent="0">
              <a:buNone/>
            </a:pPr>
            <a:r>
              <a:rPr lang="en-US" dirty="0"/>
              <a:t>2. Knowledge Graph Storage</a:t>
            </a:r>
          </a:p>
          <a:p>
            <a:pPr lvl="1"/>
            <a:r>
              <a:rPr lang="en-US" dirty="0"/>
              <a:t>Neo4j graph database with property graph model</a:t>
            </a:r>
          </a:p>
          <a:p>
            <a:pPr lvl="1"/>
            <a:r>
              <a:rPr lang="en-US" dirty="0"/>
              <a:t>Schema constraints and indexing strategies</a:t>
            </a:r>
          </a:p>
          <a:p>
            <a:pPr lvl="1"/>
            <a:r>
              <a:rPr lang="en-US" dirty="0"/>
              <a:t>Transaction management for data consistency</a:t>
            </a:r>
          </a:p>
          <a:p>
            <a:pPr marL="0" indent="0">
              <a:buNone/>
            </a:pPr>
            <a:r>
              <a:rPr lang="en-US" dirty="0"/>
              <a:t>3. Query Interface Layer</a:t>
            </a:r>
          </a:p>
          <a:p>
            <a:pPr lvl="1"/>
            <a:r>
              <a:rPr lang="en-US" dirty="0"/>
              <a:t>Natural language processing via GPT-4 API</a:t>
            </a:r>
          </a:p>
          <a:p>
            <a:pPr lvl="1"/>
            <a:r>
              <a:rPr lang="en-US" dirty="0"/>
              <a:t>Cypher query generation and validation</a:t>
            </a:r>
          </a:p>
          <a:p>
            <a:pPr lvl="1"/>
            <a:r>
              <a:rPr lang="en-US" dirty="0"/>
              <a:t>Result formatting and presentation</a:t>
            </a:r>
          </a:p>
        </p:txBody>
      </p:sp>
    </p:spTree>
    <p:extLst>
      <p:ext uri="{BB962C8B-B14F-4D97-AF65-F5344CB8AC3E}">
        <p14:creationId xmlns:p14="http://schemas.microsoft.com/office/powerpoint/2010/main" val="51020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CECB0A-132E-298D-555B-8C13397E6144}"/>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07947AA7-9EAD-9CD7-FD25-EA5BA16A4C7F}"/>
              </a:ext>
            </a:extLst>
          </p:cNvPr>
          <p:cNvSpPr>
            <a:spLocks noGrp="1"/>
          </p:cNvSpPr>
          <p:nvPr>
            <p:ph type="title"/>
          </p:nvPr>
        </p:nvSpPr>
        <p:spPr/>
        <p:txBody>
          <a:bodyPr/>
          <a:lstStyle/>
          <a:p>
            <a:r>
              <a:rPr lang="en-US" dirty="0"/>
              <a:t>Graph Data Model</a:t>
            </a:r>
          </a:p>
        </p:txBody>
      </p:sp>
      <p:sp>
        <p:nvSpPr>
          <p:cNvPr id="4" name="Text Placeholder 3">
            <a:extLst>
              <a:ext uri="{FF2B5EF4-FFF2-40B4-BE49-F238E27FC236}">
                <a16:creationId xmlns:a16="http://schemas.microsoft.com/office/drawing/2014/main" id="{1D2F86A8-FDEB-CA29-BD33-51DB76EEF8A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418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C393A-137B-3B0D-E685-7A69703FCEE7}"/>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1">
            <a:extLst>
              <a:ext uri="{FF2B5EF4-FFF2-40B4-BE49-F238E27FC236}">
                <a16:creationId xmlns:a16="http://schemas.microsoft.com/office/drawing/2014/main" id="{851ADF6C-9572-41CE-C5CA-D6A4CCC8CB2A}"/>
              </a:ext>
            </a:extLst>
          </p:cNvPr>
          <p:cNvSpPr txBox="1">
            <a:spLocks/>
          </p:cNvSpPr>
          <p:nvPr/>
        </p:nvSpPr>
        <p:spPr>
          <a:xfrm>
            <a:off x="4171052" y="2835009"/>
            <a:ext cx="4446300" cy="28481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Lato" panose="020F0502020204030203" pitchFamily="34" charset="0"/>
                <a:ea typeface="Lato" panose="020F0502020204030203" pitchFamily="34" charset="0"/>
                <a:cs typeface="Lato" panose="020F0502020204030203" pitchFamily="34" charset="0"/>
              </a:rPr>
              <a:t>Conclusion</a:t>
            </a:r>
          </a:p>
        </p:txBody>
      </p:sp>
    </p:spTree>
    <p:extLst>
      <p:ext uri="{BB962C8B-B14F-4D97-AF65-F5344CB8AC3E}">
        <p14:creationId xmlns:p14="http://schemas.microsoft.com/office/powerpoint/2010/main" val="20483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Menu</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Related work</a:t>
            </a:r>
          </a:p>
          <a:p>
            <a:pPr marL="514350" indent="-514350">
              <a:buFont typeface="+mj-lt"/>
              <a:buAutoNum type="arabicPeriod"/>
            </a:pPr>
            <a:r>
              <a:rPr lang="en-US" dirty="0"/>
              <a:t>Methodology</a:t>
            </a:r>
          </a:p>
          <a:p>
            <a:pPr marL="514350" indent="-514350">
              <a:buFont typeface="+mj-lt"/>
              <a:buAutoNum type="arabicPeriod"/>
            </a:pPr>
            <a:r>
              <a:rPr lang="en-US" dirty="0"/>
              <a:t>Conclusion and future work</a:t>
            </a:r>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975904" y="2882097"/>
            <a:ext cx="4082279" cy="2714264"/>
          </a:xfrm>
        </p:spPr>
        <p:txBody>
          <a:bodyPr/>
          <a:lstStyle/>
          <a:p>
            <a:pPr algn="ctr"/>
            <a:r>
              <a:rPr lang="en-US" sz="4800" dirty="0"/>
              <a:t>Introduction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B7FA8-B235-E4E1-918A-4837CBD27022}"/>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D508ABE-9564-B41E-8C20-A3FB65E2C67D}"/>
              </a:ext>
            </a:extLst>
          </p:cNvPr>
          <p:cNvSpPr>
            <a:spLocks noGrp="1"/>
          </p:cNvSpPr>
          <p:nvPr>
            <p:ph type="title"/>
          </p:nvPr>
        </p:nvSpPr>
        <p:spPr/>
        <p:txBody>
          <a:bodyPr/>
          <a:lstStyle/>
          <a:p>
            <a:r>
              <a:rPr lang="en-US" dirty="0"/>
              <a:t>Background &amp; Motivation</a:t>
            </a:r>
            <a:br>
              <a:rPr lang="en-US" dirty="0"/>
            </a:br>
            <a:endParaRPr lang="en-US" dirty="0"/>
          </a:p>
        </p:txBody>
      </p:sp>
      <p:sp>
        <p:nvSpPr>
          <p:cNvPr id="4" name="Content Placeholder 3">
            <a:extLst>
              <a:ext uri="{FF2B5EF4-FFF2-40B4-BE49-F238E27FC236}">
                <a16:creationId xmlns:a16="http://schemas.microsoft.com/office/drawing/2014/main" id="{42B75C69-C9A6-78C8-C585-9B17E1C8F463}"/>
              </a:ext>
            </a:extLst>
          </p:cNvPr>
          <p:cNvSpPr>
            <a:spLocks noGrp="1"/>
          </p:cNvSpPr>
          <p:nvPr>
            <p:ph sz="quarter" idx="13"/>
          </p:nvPr>
        </p:nvSpPr>
        <p:spPr/>
        <p:txBody>
          <a:bodyPr/>
          <a:lstStyle/>
          <a:p>
            <a:r>
              <a:rPr lang="en-US" dirty="0"/>
              <a:t>Urban Transportation Data Challenges</a:t>
            </a:r>
          </a:p>
          <a:p>
            <a:pPr lvl="1"/>
            <a:r>
              <a:rPr lang="en-US" dirty="0"/>
              <a:t>Highly interconnected data: network topology, schedules, incidents, accessibility</a:t>
            </a:r>
          </a:p>
          <a:p>
            <a:pPr lvl="1"/>
            <a:r>
              <a:rPr lang="en-US" dirty="0"/>
              <a:t>Traditional relational DBs → data silos &amp; inefficient retrieval</a:t>
            </a:r>
          </a:p>
          <a:p>
            <a:pPr lvl="1"/>
            <a:endParaRPr lang="en-US" dirty="0"/>
          </a:p>
          <a:p>
            <a:r>
              <a:rPr lang="en-US" dirty="0"/>
              <a:t>Solution</a:t>
            </a:r>
          </a:p>
          <a:p>
            <a:pPr lvl="1"/>
            <a:r>
              <a:rPr lang="en-US" dirty="0"/>
              <a:t>Knowledge Graphs + Semantic Web → better modeling &amp; flexible queries</a:t>
            </a:r>
          </a:p>
          <a:p>
            <a:pPr lvl="1"/>
            <a:r>
              <a:rPr lang="en-US" dirty="0" err="1"/>
              <a:t>GraphRAG</a:t>
            </a:r>
            <a:r>
              <a:rPr lang="en-US" dirty="0"/>
              <a:t>: Combines Knowledge Graph structure with LLM natural language capabilities</a:t>
            </a:r>
          </a:p>
          <a:p>
            <a:pPr lvl="1"/>
            <a:r>
              <a:rPr lang="en-US" dirty="0"/>
              <a:t>→ Enables natural language queries over complex graph data</a:t>
            </a:r>
          </a:p>
        </p:txBody>
      </p:sp>
    </p:spTree>
    <p:extLst>
      <p:ext uri="{BB962C8B-B14F-4D97-AF65-F5344CB8AC3E}">
        <p14:creationId xmlns:p14="http://schemas.microsoft.com/office/powerpoint/2010/main" val="9515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Objectives, Scope &amp; Limitations</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r>
              <a:rPr lang="en-US" dirty="0"/>
              <a:t>Objectives</a:t>
            </a:r>
          </a:p>
          <a:p>
            <a:pPr lvl="1"/>
            <a:r>
              <a:rPr lang="en-US" dirty="0"/>
              <a:t>Analyze graph data modeling &amp; semantic alignment</a:t>
            </a:r>
          </a:p>
          <a:p>
            <a:pPr lvl="1"/>
            <a:r>
              <a:rPr lang="en-US" dirty="0"/>
              <a:t>Evaluate NL query translation accuracy</a:t>
            </a:r>
          </a:p>
          <a:p>
            <a:pPr lvl="1"/>
            <a:r>
              <a:rPr lang="en-US" dirty="0"/>
              <a:t>Assess error handling &amp; robustness</a:t>
            </a:r>
          </a:p>
          <a:p>
            <a:pPr lvl="1"/>
            <a:r>
              <a:rPr lang="en-US" dirty="0"/>
              <a:t>Identify strengths, limitations, improvements</a:t>
            </a:r>
          </a:p>
          <a:p>
            <a:r>
              <a:rPr lang="en-US" dirty="0"/>
              <a:t>Scope</a:t>
            </a:r>
          </a:p>
          <a:p>
            <a:pPr lvl="1"/>
            <a:r>
              <a:rPr lang="en-US" dirty="0"/>
              <a:t>London transport network</a:t>
            </a:r>
          </a:p>
          <a:p>
            <a:pPr lvl="1"/>
            <a:r>
              <a:rPr lang="en-US" dirty="0"/>
              <a:t>Tech stack: TfL API + Neo4j + GPT-4</a:t>
            </a:r>
          </a:p>
          <a:p>
            <a:pPr lvl="1"/>
            <a:r>
              <a:rPr lang="en-US" dirty="0"/>
              <a:t>No real-time execution (cost constraint)</a:t>
            </a:r>
          </a:p>
          <a:p>
            <a:pPr lvl="1"/>
            <a:r>
              <a:rPr lang="en-US" dirty="0"/>
              <a:t>Single-city focus (no multi-city support)</a:t>
            </a:r>
          </a:p>
        </p:txBody>
      </p:sp>
    </p:spTree>
    <p:extLst>
      <p:ext uri="{BB962C8B-B14F-4D97-AF65-F5344CB8AC3E}">
        <p14:creationId xmlns:p14="http://schemas.microsoft.com/office/powerpoint/2010/main" val="64472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FCB47-A337-E4CF-1F22-8E44408B3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B1760-1688-C627-51CD-FB994B48E470}"/>
              </a:ext>
            </a:extLst>
          </p:cNvPr>
          <p:cNvSpPr>
            <a:spLocks noGrp="1"/>
          </p:cNvSpPr>
          <p:nvPr>
            <p:ph type="title"/>
          </p:nvPr>
        </p:nvSpPr>
        <p:spPr>
          <a:xfrm>
            <a:off x="3975904" y="2882097"/>
            <a:ext cx="4082279" cy="2714264"/>
          </a:xfrm>
        </p:spPr>
        <p:txBody>
          <a:bodyPr/>
          <a:lstStyle/>
          <a:p>
            <a:pPr algn="ctr"/>
            <a:r>
              <a:rPr lang="en-US" sz="4800" dirty="0"/>
              <a:t>Related work</a:t>
            </a:r>
          </a:p>
        </p:txBody>
      </p:sp>
      <p:sp>
        <p:nvSpPr>
          <p:cNvPr id="4" name="Slide Number Placeholder 3">
            <a:extLst>
              <a:ext uri="{FF2B5EF4-FFF2-40B4-BE49-F238E27FC236}">
                <a16:creationId xmlns:a16="http://schemas.microsoft.com/office/drawing/2014/main" id="{A859A307-5037-CF7E-1F12-2329569952AF}"/>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Tree>
    <p:extLst>
      <p:ext uri="{BB962C8B-B14F-4D97-AF65-F5344CB8AC3E}">
        <p14:creationId xmlns:p14="http://schemas.microsoft.com/office/powerpoint/2010/main" val="33845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CAACB0-0D1B-1542-E520-BF1E88D3ADE4}"/>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884247AF-6E03-6687-5426-2486F391C445}"/>
              </a:ext>
            </a:extLst>
          </p:cNvPr>
          <p:cNvSpPr>
            <a:spLocks noGrp="1"/>
          </p:cNvSpPr>
          <p:nvPr>
            <p:ph type="title"/>
          </p:nvPr>
        </p:nvSpPr>
        <p:spPr/>
        <p:txBody>
          <a:bodyPr/>
          <a:lstStyle/>
          <a:p>
            <a:r>
              <a:rPr lang="en-US" dirty="0"/>
              <a:t>Graph Retrieval-Augmented Generation (</a:t>
            </a:r>
            <a:r>
              <a:rPr lang="en-US" dirty="0" err="1"/>
              <a:t>GraphRAG</a:t>
            </a:r>
            <a:r>
              <a:rPr lang="en-US" dirty="0"/>
              <a:t>)</a:t>
            </a:r>
          </a:p>
        </p:txBody>
      </p:sp>
      <p:sp>
        <p:nvSpPr>
          <p:cNvPr id="4" name="Text Placeholder 3">
            <a:extLst>
              <a:ext uri="{FF2B5EF4-FFF2-40B4-BE49-F238E27FC236}">
                <a16:creationId xmlns:a16="http://schemas.microsoft.com/office/drawing/2014/main" id="{EB638581-C0A6-A145-E219-3342954DC2FE}"/>
              </a:ext>
            </a:extLst>
          </p:cNvPr>
          <p:cNvSpPr>
            <a:spLocks noGrp="1"/>
          </p:cNvSpPr>
          <p:nvPr>
            <p:ph type="body" sz="quarter" idx="13"/>
          </p:nvPr>
        </p:nvSpPr>
        <p:spPr/>
        <p:txBody>
          <a:bodyPr/>
          <a:lstStyle/>
          <a:p>
            <a:r>
              <a:rPr lang="en-US" dirty="0" err="1"/>
              <a:t>GraphRAG</a:t>
            </a:r>
            <a:r>
              <a:rPr lang="en-US" dirty="0"/>
              <a:t> is a structured, hierarchical approach to Retrieval Augmented Generation (RAG), as opposed to naive semantic-search approaches using plain text snippets. The </a:t>
            </a:r>
            <a:r>
              <a:rPr lang="en-US" dirty="0" err="1"/>
              <a:t>GraphRAG</a:t>
            </a:r>
            <a:r>
              <a:rPr lang="en-US" dirty="0"/>
              <a:t> process involves extracting a knowledge graph out of raw text, building a community hierarchy, generating summaries for these communities, and then leveraging these structures when perform RAG-based tasks.</a:t>
            </a:r>
          </a:p>
        </p:txBody>
      </p:sp>
      <p:pic>
        <p:nvPicPr>
          <p:cNvPr id="6" name="Picture 5">
            <a:extLst>
              <a:ext uri="{FF2B5EF4-FFF2-40B4-BE49-F238E27FC236}">
                <a16:creationId xmlns:a16="http://schemas.microsoft.com/office/drawing/2014/main" id="{4A324398-207E-08F0-5B39-8C431009769C}"/>
              </a:ext>
            </a:extLst>
          </p:cNvPr>
          <p:cNvPicPr>
            <a:picLocks noChangeAspect="1"/>
          </p:cNvPicPr>
          <p:nvPr/>
        </p:nvPicPr>
        <p:blipFill>
          <a:blip r:embed="rId2"/>
          <a:stretch>
            <a:fillRect/>
          </a:stretch>
        </p:blipFill>
        <p:spPr>
          <a:xfrm>
            <a:off x="2212219" y="4664088"/>
            <a:ext cx="4578277" cy="1932724"/>
          </a:xfrm>
          <a:prstGeom prst="rect">
            <a:avLst/>
          </a:prstGeom>
        </p:spPr>
      </p:pic>
    </p:spTree>
    <p:extLst>
      <p:ext uri="{BB962C8B-B14F-4D97-AF65-F5344CB8AC3E}">
        <p14:creationId xmlns:p14="http://schemas.microsoft.com/office/powerpoint/2010/main" val="349207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6A143-D8BB-9B0B-7A5E-02A82457B907}"/>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44498F3E-A596-8B83-DA1B-516573780F5A}"/>
              </a:ext>
            </a:extLst>
          </p:cNvPr>
          <p:cNvSpPr>
            <a:spLocks noGrp="1"/>
          </p:cNvSpPr>
          <p:nvPr>
            <p:ph type="title"/>
          </p:nvPr>
        </p:nvSpPr>
        <p:spPr/>
        <p:txBody>
          <a:bodyPr/>
          <a:lstStyle/>
          <a:p>
            <a:r>
              <a:rPr lang="en-US" dirty="0"/>
              <a:t>Neo4j Knowledge Graph</a:t>
            </a:r>
          </a:p>
        </p:txBody>
      </p:sp>
      <p:sp>
        <p:nvSpPr>
          <p:cNvPr id="4" name="Text Placeholder 3">
            <a:extLst>
              <a:ext uri="{FF2B5EF4-FFF2-40B4-BE49-F238E27FC236}">
                <a16:creationId xmlns:a16="http://schemas.microsoft.com/office/drawing/2014/main" id="{9873D6CB-FD4B-45A2-77F7-8BBE1BD3E784}"/>
              </a:ext>
            </a:extLst>
          </p:cNvPr>
          <p:cNvSpPr>
            <a:spLocks noGrp="1"/>
          </p:cNvSpPr>
          <p:nvPr>
            <p:ph type="body" sz="quarter" idx="13"/>
          </p:nvPr>
        </p:nvSpPr>
        <p:spPr/>
        <p:txBody>
          <a:bodyPr/>
          <a:lstStyle/>
          <a:p>
            <a:r>
              <a:rPr lang="en-US" dirty="0"/>
              <a:t>A knowledge graph is a design pattern for storing, organizing, and accessing interrelated data entities, including their semantic relationships. With knowledge graphs, you can better understand your data and build more intelligent applications. </a:t>
            </a:r>
          </a:p>
          <a:p>
            <a:r>
              <a:rPr lang="en-US" dirty="0"/>
              <a:t>Neo4j is a graph database that support to store data as nodes, relationships (edges), and their properties. Unlike traditional relational databases, Neo4j is designed to handle highly connected data efficiently, making it ideal for use cases like social networks, recommendation systems, fraud detection, and more.</a:t>
            </a:r>
          </a:p>
        </p:txBody>
      </p:sp>
      <p:pic>
        <p:nvPicPr>
          <p:cNvPr id="6" name="Picture 5">
            <a:extLst>
              <a:ext uri="{FF2B5EF4-FFF2-40B4-BE49-F238E27FC236}">
                <a16:creationId xmlns:a16="http://schemas.microsoft.com/office/drawing/2014/main" id="{779B9982-C05D-875A-AD2F-AD5FEB8818FE}"/>
              </a:ext>
            </a:extLst>
          </p:cNvPr>
          <p:cNvPicPr>
            <a:picLocks noChangeAspect="1"/>
          </p:cNvPicPr>
          <p:nvPr/>
        </p:nvPicPr>
        <p:blipFill>
          <a:blip r:embed="rId2"/>
          <a:stretch>
            <a:fillRect/>
          </a:stretch>
        </p:blipFill>
        <p:spPr>
          <a:xfrm>
            <a:off x="6159441" y="78613"/>
            <a:ext cx="2276793" cy="962159"/>
          </a:xfrm>
          <a:prstGeom prst="rect">
            <a:avLst/>
          </a:prstGeom>
        </p:spPr>
      </p:pic>
    </p:spTree>
    <p:extLst>
      <p:ext uri="{BB962C8B-B14F-4D97-AF65-F5344CB8AC3E}">
        <p14:creationId xmlns:p14="http://schemas.microsoft.com/office/powerpoint/2010/main" val="148158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BF02-56C1-9829-0F15-29B7DB5815E2}"/>
              </a:ext>
            </a:extLst>
          </p:cNvPr>
          <p:cNvSpPr>
            <a:spLocks noGrp="1"/>
          </p:cNvSpPr>
          <p:nvPr>
            <p:ph type="title"/>
          </p:nvPr>
        </p:nvSpPr>
        <p:spPr>
          <a:xfrm>
            <a:off x="4032156" y="2887095"/>
            <a:ext cx="4446300" cy="2848161"/>
          </a:xfrm>
        </p:spPr>
        <p:txBody>
          <a:bodyPr/>
          <a:lstStyle/>
          <a:p>
            <a:r>
              <a:rPr lang="en-US" sz="4800" dirty="0"/>
              <a:t>Methodology</a:t>
            </a:r>
          </a:p>
        </p:txBody>
      </p:sp>
      <p:sp>
        <p:nvSpPr>
          <p:cNvPr id="4" name="Slide Number Placeholder 3">
            <a:extLst>
              <a:ext uri="{FF2B5EF4-FFF2-40B4-BE49-F238E27FC236}">
                <a16:creationId xmlns:a16="http://schemas.microsoft.com/office/drawing/2014/main" id="{FB3ACF88-65DB-6853-E29E-BAEE47AF1648}"/>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Tree>
    <p:extLst>
      <p:ext uri="{BB962C8B-B14F-4D97-AF65-F5344CB8AC3E}">
        <p14:creationId xmlns:p14="http://schemas.microsoft.com/office/powerpoint/2010/main" val="252563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403</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Lato</vt:lpstr>
      <vt:lpstr>Office Theme</vt:lpstr>
      <vt:lpstr>PowerPoint Presentation</vt:lpstr>
      <vt:lpstr>Menu</vt:lpstr>
      <vt:lpstr>Introduction</vt:lpstr>
      <vt:lpstr>Background &amp; Motivation </vt:lpstr>
      <vt:lpstr>Objectives, Scope &amp; Limitations</vt:lpstr>
      <vt:lpstr>Related work</vt:lpstr>
      <vt:lpstr>Graph Retrieval-Augmented Generation (GraphRAG)</vt:lpstr>
      <vt:lpstr>Neo4j Knowledge Graph</vt:lpstr>
      <vt:lpstr>Methodology</vt:lpstr>
      <vt:lpstr>Architecture overview</vt:lpstr>
      <vt:lpstr>Graph Data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Tu  Nguyenngoc</cp:lastModifiedBy>
  <cp:revision>17</cp:revision>
  <dcterms:created xsi:type="dcterms:W3CDTF">2021-05-28T04:32:29Z</dcterms:created>
  <dcterms:modified xsi:type="dcterms:W3CDTF">2025-09-09T05:23:00Z</dcterms:modified>
</cp:coreProperties>
</file>