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5" r:id="rId3"/>
    <p:sldId id="267" r:id="rId4"/>
    <p:sldId id="261" r:id="rId5"/>
    <p:sldId id="266" r:id="rId6"/>
    <p:sldId id="270" r:id="rId7"/>
    <p:sldId id="271" r:id="rId8"/>
    <p:sldId id="272" r:id="rId9"/>
    <p:sldId id="273" r:id="rId10"/>
    <p:sldId id="274" r:id="rId11"/>
    <p:sldId id="276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9/4/2025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9/4/2025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9/4/2025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9/4/2025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9/4/2025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83" r:id="rId5"/>
    <p:sldLayoutId id="2147483676" r:id="rId6"/>
    <p:sldLayoutId id="2147483679" r:id="rId7"/>
    <p:sldLayoutId id="2147483680" r:id="rId8"/>
    <p:sldLayoutId id="2147483681" r:id="rId9"/>
    <p:sldLayoutId id="2147483682" r:id="rId10"/>
    <p:sldLayoutId id="21474836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320414" y="1864421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Quiz game using </a:t>
            </a:r>
            <a:r>
              <a:rPr lang="en-US" dirty="0" err="1"/>
              <a:t>DBpedia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4571669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Student: Nguyen Ngoc Tu - 20251189M</a:t>
            </a:r>
          </a:p>
          <a:p>
            <a:r>
              <a:rPr lang="en-US" sz="2800" b="0" dirty="0"/>
              <a:t>	      Vu Tuan Kiet - 20242434M</a:t>
            </a:r>
          </a:p>
          <a:p>
            <a:endParaRPr lang="en-US" sz="2800" b="0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475DA004-A21C-75F8-5220-B3D3A647B214}"/>
              </a:ext>
            </a:extLst>
          </p:cNvPr>
          <p:cNvSpPr txBox="1">
            <a:spLocks/>
          </p:cNvSpPr>
          <p:nvPr/>
        </p:nvSpPr>
        <p:spPr>
          <a:xfrm>
            <a:off x="413012" y="3722876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 err="1"/>
              <a:t>Intructors</a:t>
            </a:r>
            <a:r>
              <a:rPr lang="en-US" sz="2800" b="0" dirty="0"/>
              <a:t>: </a:t>
            </a:r>
            <a:r>
              <a:rPr lang="en-US" sz="2800" b="0" dirty="0" err="1"/>
              <a:t>Dr.Do</a:t>
            </a:r>
            <a:r>
              <a:rPr lang="en-US" sz="2800" b="0" dirty="0"/>
              <a:t> Ba Lam</a:t>
            </a: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331FF-7367-F4F4-10DC-9F4CB489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42A98-C171-982E-551D-E59FBFEF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Query: Capital city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2A18DF-929F-7A96-2CF2-02E44DE5EEB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34950" y="1245191"/>
            <a:ext cx="5319405" cy="47705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PREFIX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dbo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 &lt;http://dbpedia.org/ontology/&gt;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PREFIX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dbp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 &lt;http://dbpedia.org/property/&gt;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PREFIX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dbr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 &lt;http://dbpedia.org/resource/&gt;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PREFIX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rdfs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&lt;http://www.w3.org/2000/01/rdf-schema#&gt;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PREFIX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 &lt;http://purl.org/dc/terms/&gt;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PREFIX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dbc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 &lt;http://dbpedia.org/resource/Category:&gt;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SELECT DISTINCT ?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capitalLabel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WHERE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?country 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dbo:Country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dct:subject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dbc:Countries_in_Asia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{ ?country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dbo:capital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?capital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UNION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{ ?country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dbp:capital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?capital . FILTER(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isIRI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(?capital))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?capital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rdfs:label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?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capitalLabel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FILTER(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langMatches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(lang(?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capitalLabel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), "EN"))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ORDER BY RAND()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95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FCB47-A337-E4CF-1F22-8E44408B3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1760-1688-C627-51CD-FB994B48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904" y="2882097"/>
            <a:ext cx="4082279" cy="2714264"/>
          </a:xfrm>
        </p:spPr>
        <p:txBody>
          <a:bodyPr/>
          <a:lstStyle/>
          <a:p>
            <a:pPr algn="ctr"/>
            <a:r>
              <a:rPr lang="en-US" sz="48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A307-5037-CF7E-1F12-23295699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53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Dbpedia</a:t>
            </a:r>
            <a:r>
              <a:rPr lang="en-US" dirty="0"/>
              <a:t>, SPARQL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904" y="2882097"/>
            <a:ext cx="4082279" cy="2714264"/>
          </a:xfrm>
        </p:spPr>
        <p:txBody>
          <a:bodyPr/>
          <a:lstStyle/>
          <a:p>
            <a:pPr algn="ctr"/>
            <a:r>
              <a:rPr lang="en-US" sz="4800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DBpedia</a:t>
            </a:r>
            <a:endParaRPr lang="en-US" dirty="0"/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35386EAA-9AAE-041D-DC75-E116EF8CCE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A blue and yellow logo&#10;&#10;AI-generated content may be incorrect.">
            <a:extLst>
              <a:ext uri="{FF2B5EF4-FFF2-40B4-BE49-F238E27FC236}">
                <a16:creationId xmlns:a16="http://schemas.microsoft.com/office/drawing/2014/main" id="{8F1D84FB-DD85-6D90-E476-7DD060485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09" y="1917235"/>
            <a:ext cx="3328330" cy="33283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FD0725-9B32-855C-0289-A5404C3FFFB7}"/>
              </a:ext>
            </a:extLst>
          </p:cNvPr>
          <p:cNvSpPr txBox="1"/>
          <p:nvPr/>
        </p:nvSpPr>
        <p:spPr>
          <a:xfrm>
            <a:off x="4572000" y="1414565"/>
            <a:ext cx="38408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 </a:t>
            </a:r>
            <a:r>
              <a:rPr lang="en-US" dirty="0" err="1"/>
              <a:t>DBpedia</a:t>
            </a:r>
            <a:r>
              <a:rPr lang="en-US" dirty="0"/>
              <a:t> is a community-driven project that extracts structured data from Wikipedia.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transforms Wikipedia content into RDF format, making it machine-readable and </a:t>
            </a:r>
            <a:r>
              <a:rPr lang="en-US" dirty="0" err="1"/>
              <a:t>queryable</a:t>
            </a:r>
            <a:r>
              <a:rPr lang="en-US" dirty="0"/>
              <a:t> using SPARQL.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access to millions of entities: people, places, organizations, books, movies,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 semantic search and linked data exploration.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Ideal for building intelligent applications like quiz games, chatbots, and knowledge graphs.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 descr="A logo of a company&#10;&#10;AI-generated content may be incorrect.">
            <a:extLst>
              <a:ext uri="{FF2B5EF4-FFF2-40B4-BE49-F238E27FC236}">
                <a16:creationId xmlns:a16="http://schemas.microsoft.com/office/drawing/2014/main" id="{2DD1DFB9-9C4E-DBA2-5E32-8A341AF91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98" y="842144"/>
            <a:ext cx="4598855" cy="2586856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7556FA-3915-54B2-9008-F1A450BD89CF}"/>
              </a:ext>
            </a:extLst>
          </p:cNvPr>
          <p:cNvSpPr txBox="1">
            <a:spLocks noGrp="1"/>
          </p:cNvSpPr>
          <p:nvPr>
            <p:ph type="body" sz="quarter" idx="13"/>
          </p:nvPr>
        </p:nvSpPr>
        <p:spPr>
          <a:xfrm>
            <a:off x="501898" y="3740792"/>
            <a:ext cx="8407025" cy="1796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SPARQL stands for SPARQL Protocol and RDF Query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It is used to query structured data stored in RDF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SQL for the Semantic Web.</a:t>
            </a:r>
          </a:p>
          <a:p>
            <a:pPr marL="0" indent="0">
              <a:buNone/>
            </a:pP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1DD165F-E87A-A54D-C502-FE00272DDB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0350" y="4525462"/>
            <a:ext cx="3886200" cy="1404563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tools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450E5B-737F-6152-1A8C-4D9F650A6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689" y="1320338"/>
            <a:ext cx="4267796" cy="2534004"/>
          </a:xfrm>
          <a:prstGeom prst="rect">
            <a:avLst/>
          </a:prstGeom>
        </p:spPr>
      </p:pic>
      <p:pic>
        <p:nvPicPr>
          <p:cNvPr id="13" name="Picture 12" descr="A colorful feather on a black background&#10;&#10;AI-generated content may be incorrect.">
            <a:extLst>
              <a:ext uri="{FF2B5EF4-FFF2-40B4-BE49-F238E27FC236}">
                <a16:creationId xmlns:a16="http://schemas.microsoft.com/office/drawing/2014/main" id="{6EB0178A-0967-F8F0-27DF-6F5EA78D7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451" y="4249660"/>
            <a:ext cx="4199863" cy="1069056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0B8408D-F147-C2AB-65B9-ACA7EA2B9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3454" y="1309113"/>
            <a:ext cx="1710521" cy="312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4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</a:t>
            </a:r>
            <a:r>
              <a:rPr lang="en-US" dirty="0"/>
              <a:t>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94D1-B0B9-97CB-A9B2-4F2D31319A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968A-F2A2-8005-6E03-B78E65864C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E83EC0-295C-B3A5-8BC8-104CCB83D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39" y="1311753"/>
            <a:ext cx="4477125" cy="423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9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5FD9F-F079-E7CB-275B-4B407F73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3DABA-0E07-DDEE-86EE-B4224D9C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architecture: 3 tier-application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5E0C5-7F9C-BDE6-162B-F94E54DA8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  <a:p>
            <a:r>
              <a:rPr lang="en-US" dirty="0"/>
              <a:t>Business logic layer</a:t>
            </a:r>
          </a:p>
          <a:p>
            <a:r>
              <a:rPr lang="en-US" dirty="0"/>
              <a:t>Data access layer</a:t>
            </a:r>
          </a:p>
        </p:txBody>
      </p:sp>
    </p:spTree>
    <p:extLst>
      <p:ext uri="{BB962C8B-B14F-4D97-AF65-F5344CB8AC3E}">
        <p14:creationId xmlns:p14="http://schemas.microsoft.com/office/powerpoint/2010/main" val="64472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7" y="78612"/>
            <a:ext cx="8673846" cy="451739"/>
          </a:xfrm>
        </p:spPr>
        <p:txBody>
          <a:bodyPr/>
          <a:lstStyle/>
          <a:p>
            <a:r>
              <a:rPr lang="en-US" dirty="0"/>
              <a:t>SPARQL Query: Information country in Asia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06B395-8C43-0FA4-E8D5-ECBC31DFDCC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67553" y="812026"/>
            <a:ext cx="9502589" cy="54784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PREFIX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dbo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 &lt;http://dbpedia.org/ontology/&gt;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PREFIX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dbp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 &lt;http://dbpedia.org/property/&gt;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PREFIX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rdfs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&lt;http://www.w3.org/2000/01/rdf-schema#&gt;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PREFIX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 &lt;http://purl.org/dc/terms/&gt;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PREFIX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dbc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 &lt;http://dbpedia.org/resource/Category:&gt;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SELECT DISTINCT ?country ?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countryLabel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?capital ?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capitalLabel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?population ?thumbnail WHERE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?country 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dbo:Country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dct:subject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dbc:Countries_in_Asia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?country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rdfs:label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?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countryLabel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FILTER (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langMatches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(lang(?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countryLabel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), "EN")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OPTIONAL { ?country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dbo:dissolutionYear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?_diss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FILTER ( !BOUND(?_diss)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OPTIONAL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{ ?country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dbo:capital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?capital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UNION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{ ?country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dbp:capital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?capital . FILTER(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isIRI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(?capital) )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?capital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rdfs:label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?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capitalLabel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  FILTER (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langMatches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(lang(?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capitalLabel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), "EN")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ORDER BY RAND()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06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607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JetBrains Mono</vt:lpstr>
      <vt:lpstr>Lato</vt:lpstr>
      <vt:lpstr>Office Theme</vt:lpstr>
      <vt:lpstr>PowerPoint Presentation</vt:lpstr>
      <vt:lpstr>Menu</vt:lpstr>
      <vt:lpstr>Introduction</vt:lpstr>
      <vt:lpstr>DBpedia</vt:lpstr>
      <vt:lpstr>SPARQL </vt:lpstr>
      <vt:lpstr>Development tools</vt:lpstr>
      <vt:lpstr>Usecase diagram</vt:lpstr>
      <vt:lpstr>System architecture: 3 tier-application</vt:lpstr>
      <vt:lpstr>SPARQL Query: Information country in Asia</vt:lpstr>
      <vt:lpstr>SPARQL Query: Capital city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Tu  Nguyenngoc</cp:lastModifiedBy>
  <cp:revision>14</cp:revision>
  <dcterms:created xsi:type="dcterms:W3CDTF">2021-05-28T04:32:29Z</dcterms:created>
  <dcterms:modified xsi:type="dcterms:W3CDTF">2025-09-04T08:07:13Z</dcterms:modified>
</cp:coreProperties>
</file>