
<file path=[Content_Types].xml><?xml version="1.0" encoding="utf-8"?>
<Types xmlns="http://schemas.openxmlformats.org/package/2006/content-types">
  <Default Extension="png" ContentType="image/png"/>
  <Default Extension="bin" ContentType="image/unknown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75" r:id="rId3"/>
    <p:sldId id="271" r:id="rId4"/>
    <p:sldId id="278" r:id="rId5"/>
    <p:sldId id="380" r:id="rId6"/>
    <p:sldId id="273" r:id="rId7"/>
    <p:sldId id="381" r:id="rId8"/>
    <p:sldId id="402" r:id="rId9"/>
    <p:sldId id="383" r:id="rId10"/>
    <p:sldId id="384" r:id="rId11"/>
    <p:sldId id="385" r:id="rId12"/>
    <p:sldId id="386" r:id="rId13"/>
    <p:sldId id="387" r:id="rId14"/>
    <p:sldId id="388" r:id="rId15"/>
    <p:sldId id="391" r:id="rId16"/>
    <p:sldId id="393" r:id="rId17"/>
    <p:sldId id="269" r:id="rId18"/>
    <p:sldId id="263" r:id="rId19"/>
    <p:sldId id="290" r:id="rId20"/>
    <p:sldId id="285" r:id="rId21"/>
    <p:sldId id="375" r:id="rId22"/>
    <p:sldId id="403" r:id="rId23"/>
    <p:sldId id="395" r:id="rId24"/>
    <p:sldId id="258" r:id="rId2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C00000"/>
    <a:srgbClr val="D60000"/>
    <a:srgbClr val="7A0000"/>
    <a:srgbClr val="101844"/>
    <a:srgbClr val="BE5108"/>
    <a:srgbClr val="1B81B1"/>
    <a:srgbClr val="DD3A3A"/>
    <a:srgbClr val="D81A1A"/>
    <a:srgbClr val="BC3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Doanh thu</c:v>
                </c:pt>
              </c:strCache>
            </c:strRef>
          </c:tx>
          <c:spPr>
            <a:gradFill flip="none" rotWithShape="1">
              <a:gsLst>
                <a:gs pos="0">
                  <a:srgbClr val="D81A1A">
                    <a:shade val="30000"/>
                    <a:satMod val="115000"/>
                  </a:srgbClr>
                </a:gs>
                <a:gs pos="50000">
                  <a:srgbClr val="D81A1A">
                    <a:shade val="67500"/>
                    <a:satMod val="115000"/>
                  </a:srgbClr>
                </a:gs>
                <a:gs pos="100000">
                  <a:srgbClr val="D81A1A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/>
          </c:spPr>
          <c:invertIfNegative val="0"/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5203.7</c:v>
                </c:pt>
                <c:pt idx="1">
                  <c:v>6288.1</c:v>
                </c:pt>
                <c:pt idx="2">
                  <c:v>5589.9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3-437D-816C-9B210F1700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Chi phí</c:v>
                </c:pt>
              </c:strCache>
            </c:strRef>
          </c:tx>
          <c:spPr>
            <a:solidFill>
              <a:srgbClr val="111947"/>
            </a:solidFill>
            <a:ln>
              <a:noFill/>
            </a:ln>
            <a:effectLst/>
          </c:spPr>
          <c:invertIfNegative val="0"/>
          <c:dLbls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11194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4826.8999999999996</c:v>
                </c:pt>
                <c:pt idx="1">
                  <c:v>5770.6</c:v>
                </c:pt>
                <c:pt idx="2">
                  <c:v>5165.3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E3-437D-816C-9B210F170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2902280"/>
        <c:axId val="49289998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Lợi nhuận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0.13715243602362204"/>
                  <c:y val="-0.1139533483651482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310,5</a:t>
                    </a:r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5E3-437D-816C-9B210F17007E}"/>
                </c:ext>
              </c:extLst>
            </c:dLbl>
            <c:dLbl>
              <c:idx val="1"/>
              <c:layout>
                <c:manualLayout>
                  <c:x val="-0.14937118602362209"/>
                  <c:y val="-0.102987090435108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2C2-4893-ABFF-8D9B41E92F69}"/>
                </c:ext>
              </c:extLst>
            </c:dLbl>
            <c:dLbl>
              <c:idx val="2"/>
              <c:layout>
                <c:manualLayout>
                  <c:x val="-0.14780868602362204"/>
                  <c:y val="-0.1433798865230503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2C2-4893-ABFF-8D9B41E92F69}"/>
                </c:ext>
              </c:extLst>
            </c:dLbl>
            <c:numFmt formatCode="#,##0_);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310.5</c:v>
                </c:pt>
                <c:pt idx="1">
                  <c:v>422.02</c:v>
                </c:pt>
                <c:pt idx="2">
                  <c:v>334.03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E3-437D-816C-9B210F170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2902280"/>
        <c:axId val="492899984"/>
      </c:lineChart>
      <c:catAx>
        <c:axId val="492902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899984"/>
        <c:crosses val="autoZero"/>
        <c:auto val="1"/>
        <c:lblAlgn val="ctr"/>
        <c:lblOffset val="100"/>
        <c:noMultiLvlLbl val="0"/>
      </c:catAx>
      <c:valAx>
        <c:axId val="492899984"/>
        <c:scaling>
          <c:orientation val="minMax"/>
        </c:scaling>
        <c:delete val="0"/>
        <c:axPos val="l"/>
        <c:numFmt formatCode="#,##0_);\(#,##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902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95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937593633983579E-2"/>
          <c:y val="3.7181528150956898E-2"/>
          <c:w val="0.92928372134221049"/>
          <c:h val="0.796111873397127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khả năng thanh toán ngắn hạn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Năm 2021</c:v>
                </c:pt>
                <c:pt idx="1">
                  <c:v>Năm 2022</c:v>
                </c:pt>
                <c:pt idx="2">
                  <c:v>Năm 2023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1.9</c:v>
                </c:pt>
                <c:pt idx="1">
                  <c:v>2.4</c:v>
                </c:pt>
                <c:pt idx="2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04-40ED-9EEA-74673BA515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Khả năng thanh toán nhanh</c:v>
                </c:pt>
              </c:strCache>
            </c:strRef>
          </c:tx>
          <c:spPr>
            <a:solidFill>
              <a:srgbClr val="10184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Năm 2021</c:v>
                </c:pt>
                <c:pt idx="1">
                  <c:v>Năm 2022</c:v>
                </c:pt>
                <c:pt idx="2">
                  <c:v>Năm 2023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1.8</c:v>
                </c:pt>
                <c:pt idx="1">
                  <c:v>2.1</c:v>
                </c:pt>
                <c:pt idx="2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04-40ED-9EEA-74673BA515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Khả năng thanh toán tức thời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Năm 2021</c:v>
                </c:pt>
                <c:pt idx="1">
                  <c:v>Năm 2022</c:v>
                </c:pt>
                <c:pt idx="2">
                  <c:v>Năm 2023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0.3</c:v>
                </c:pt>
                <c:pt idx="1">
                  <c:v>0.13</c:v>
                </c:pt>
                <c:pt idx="2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04-40ED-9EEA-74673BA515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8"/>
        <c:overlap val="-23"/>
        <c:axId val="397436296"/>
        <c:axId val="501333064"/>
      </c:barChart>
      <c:catAx>
        <c:axId val="397436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333064"/>
        <c:crosses val="autoZero"/>
        <c:auto val="1"/>
        <c:lblAlgn val="ctr"/>
        <c:lblOffset val="100"/>
        <c:noMultiLvlLbl val="0"/>
      </c:catAx>
      <c:valAx>
        <c:axId val="501333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436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7545745489738105E-2"/>
          <c:y val="0.91701358148618106"/>
          <c:w val="0.72839574382607908"/>
          <c:h val="6.1834865135649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Habeco</c:v>
                </c:pt>
              </c:strCache>
            </c:strRef>
          </c:tx>
          <c:spPr>
            <a:gradFill flip="none" rotWithShape="1">
              <a:gsLst>
                <a:gs pos="0">
                  <a:srgbClr val="D81A1A">
                    <a:shade val="30000"/>
                    <a:satMod val="115000"/>
                  </a:srgbClr>
                </a:gs>
                <a:gs pos="50000">
                  <a:srgbClr val="D81A1A">
                    <a:shade val="67500"/>
                    <a:satMod val="115000"/>
                  </a:srgbClr>
                </a:gs>
                <a:gs pos="100000">
                  <a:srgbClr val="D81A1A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1.9</c:v>
                </c:pt>
                <c:pt idx="1">
                  <c:v>2.4</c:v>
                </c:pt>
                <c:pt idx="2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3-437D-816C-9B210F1700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Trung bình ngành đồ uống</c:v>
                </c:pt>
              </c:strCache>
            </c:strRef>
          </c:tx>
          <c:spPr>
            <a:solidFill>
              <a:srgbClr val="111947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2.45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C73-457D-AE8D-E116A70494A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2.49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C73-457D-AE8D-E116A70494A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2.63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C73-457D-AE8D-E116A70494AD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11194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2.4500000000000002</c:v>
                </c:pt>
                <c:pt idx="1">
                  <c:v>2.4900000000000002</c:v>
                </c:pt>
                <c:pt idx="2">
                  <c:v>2.63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E3-437D-816C-9B210F170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2902280"/>
        <c:axId val="492899984"/>
      </c:barChart>
      <c:catAx>
        <c:axId val="492902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899984"/>
        <c:crosses val="autoZero"/>
        <c:auto val="1"/>
        <c:lblAlgn val="ctr"/>
        <c:lblOffset val="100"/>
        <c:noMultiLvlLbl val="0"/>
      </c:catAx>
      <c:valAx>
        <c:axId val="492899984"/>
        <c:scaling>
          <c:orientation val="minMax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902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95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Habeco</c:v>
                </c:pt>
              </c:strCache>
            </c:strRef>
          </c:tx>
          <c:spPr>
            <a:gradFill flip="none" rotWithShape="1">
              <a:gsLst>
                <a:gs pos="0">
                  <a:srgbClr val="D81A1A">
                    <a:shade val="30000"/>
                    <a:satMod val="115000"/>
                  </a:srgbClr>
                </a:gs>
                <a:gs pos="50000">
                  <a:srgbClr val="D81A1A">
                    <a:shade val="67500"/>
                    <a:satMod val="115000"/>
                  </a:srgbClr>
                </a:gs>
                <a:gs pos="100000">
                  <a:srgbClr val="D81A1A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1.8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F32-43CD-BE98-80ED052ECFF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2.1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F32-43CD-BE98-80ED052ECFF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2.6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F32-43CD-BE98-80ED052ECFF8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1.8</c:v>
                </c:pt>
                <c:pt idx="1">
                  <c:v>2.1</c:v>
                </c:pt>
                <c:pt idx="2">
                  <c:v>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3-437D-816C-9B210F1700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Trung bình ngành đồ uống</c:v>
                </c:pt>
              </c:strCache>
            </c:strRef>
          </c:tx>
          <c:spPr>
            <a:solidFill>
              <a:srgbClr val="111947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11194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1.96</c:v>
                </c:pt>
                <c:pt idx="1">
                  <c:v>1.93</c:v>
                </c:pt>
                <c:pt idx="2">
                  <c:v>2.02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E3-437D-816C-9B210F170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2902280"/>
        <c:axId val="492899984"/>
      </c:barChart>
      <c:catAx>
        <c:axId val="492902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899984"/>
        <c:crosses val="autoZero"/>
        <c:auto val="1"/>
        <c:lblAlgn val="ctr"/>
        <c:lblOffset val="100"/>
        <c:noMultiLvlLbl val="0"/>
      </c:catAx>
      <c:valAx>
        <c:axId val="492899984"/>
        <c:scaling>
          <c:orientation val="minMax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902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95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Habeco</c:v>
                </c:pt>
              </c:strCache>
            </c:strRef>
          </c:tx>
          <c:spPr>
            <a:gradFill flip="none" rotWithShape="1">
              <a:gsLst>
                <a:gs pos="0">
                  <a:srgbClr val="D81A1A">
                    <a:shade val="30000"/>
                    <a:satMod val="115000"/>
                  </a:srgbClr>
                </a:gs>
                <a:gs pos="50000">
                  <a:srgbClr val="D81A1A">
                    <a:shade val="67500"/>
                    <a:satMod val="115000"/>
                  </a:srgbClr>
                </a:gs>
                <a:gs pos="100000">
                  <a:srgbClr val="D81A1A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0.3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C62-448B-B73A-5D0CF820B43D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</c:v>
                </c:pt>
                <c:pt idx="1">
                  <c:v>0.13</c:v>
                </c:pt>
                <c:pt idx="2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3-437D-816C-9B210F1700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Trung bình ngành đồ uống</c:v>
                </c:pt>
              </c:strCache>
            </c:strRef>
          </c:tx>
          <c:spPr>
            <a:solidFill>
              <a:srgbClr val="111947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11194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2.14</c:v>
                </c:pt>
                <c:pt idx="1">
                  <c:v>2.11</c:v>
                </c:pt>
                <c:pt idx="2">
                  <c:v>2.2599999999999998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E3-437D-816C-9B210F170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2902280"/>
        <c:axId val="492899984"/>
      </c:barChart>
      <c:catAx>
        <c:axId val="492902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899984"/>
        <c:crosses val="autoZero"/>
        <c:auto val="1"/>
        <c:lblAlgn val="ctr"/>
        <c:lblOffset val="100"/>
        <c:noMultiLvlLbl val="0"/>
      </c:catAx>
      <c:valAx>
        <c:axId val="492899984"/>
        <c:scaling>
          <c:orientation val="minMax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902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95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796974204599826E-2"/>
          <c:y val="8.6198831101926249E-2"/>
          <c:w val="0.95520299019185695"/>
          <c:h val="0.802241354800714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92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Năm 2021</c:v>
                </c:pt>
                <c:pt idx="1">
                  <c:v>Năm 2022</c:v>
                </c:pt>
                <c:pt idx="2">
                  <c:v>Năm 2023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0-1D71-436A-959E-86F086C713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Thời gian luân chuyển tài sản ngắn hạn</c:v>
                </c:pt>
              </c:strCache>
            </c:strRef>
          </c:tx>
          <c:spPr>
            <a:solidFill>
              <a:srgbClr val="92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Năm 2021</c:v>
                </c:pt>
                <c:pt idx="1">
                  <c:v>Năm 2022</c:v>
                </c:pt>
                <c:pt idx="2">
                  <c:v>Năm 2023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248.3</c:v>
                </c:pt>
                <c:pt idx="1">
                  <c:v>206.9</c:v>
                </c:pt>
                <c:pt idx="2">
                  <c:v>243.2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71-436A-959E-86F086C713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Năm 2021</c:v>
                </c:pt>
                <c:pt idx="1">
                  <c:v>Năm 2022</c:v>
                </c:pt>
                <c:pt idx="2">
                  <c:v>Năm 2023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1D71-436A-959E-86F086C713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396020128"/>
        <c:axId val="396018328"/>
      </c:barChart>
      <c:catAx>
        <c:axId val="39602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b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18328"/>
        <c:crosses val="autoZero"/>
        <c:auto val="1"/>
        <c:lblAlgn val="ctr"/>
        <c:lblOffset val="100"/>
        <c:noMultiLvlLbl val="0"/>
      </c:catAx>
      <c:valAx>
        <c:axId val="396018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602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Habeco</c:v>
                </c:pt>
              </c:strCache>
            </c:strRef>
          </c:tx>
          <c:spPr>
            <a:gradFill flip="none" rotWithShape="1">
              <a:gsLst>
                <a:gs pos="0">
                  <a:srgbClr val="D81A1A">
                    <a:shade val="30000"/>
                    <a:satMod val="115000"/>
                  </a:srgbClr>
                </a:gs>
                <a:gs pos="50000">
                  <a:srgbClr val="D81A1A">
                    <a:shade val="67500"/>
                    <a:satMod val="115000"/>
                  </a:srgbClr>
                </a:gs>
                <a:gs pos="100000">
                  <a:srgbClr val="D81A1A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21.2</c:v>
                </c:pt>
                <c:pt idx="1">
                  <c:v>22.3</c:v>
                </c:pt>
                <c:pt idx="2">
                  <c:v>28.24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3-437D-816C-9B210F1700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Trung bình ngành đồ uống</c:v>
                </c:pt>
              </c:strCache>
            </c:strRef>
          </c:tx>
          <c:spPr>
            <a:solidFill>
              <a:srgbClr val="111947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111947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39.5</c:v>
                </c:pt>
                <c:pt idx="1">
                  <c:v>38.700000000000003</c:v>
                </c:pt>
                <c:pt idx="2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E3-437D-816C-9B210F170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2902280"/>
        <c:axId val="492899984"/>
      </c:barChart>
      <c:catAx>
        <c:axId val="492902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899984"/>
        <c:crosses val="autoZero"/>
        <c:auto val="1"/>
        <c:lblAlgn val="ctr"/>
        <c:lblOffset val="100"/>
        <c:noMultiLvlLbl val="0"/>
      </c:catAx>
      <c:valAx>
        <c:axId val="492899984"/>
        <c:scaling>
          <c:orientation val="minMax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902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bg1">
          <a:lumMod val="95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5AE06E-B335-4B97-9F4D-7DE2027595F0}" type="doc">
      <dgm:prSet loTypeId="urn:microsoft.com/office/officeart/2005/8/layout/cycle8" loCatId="cycle" qsTypeId="urn:microsoft.com/office/officeart/2005/8/quickstyle/simple4" qsCatId="simple" csTypeId="urn:microsoft.com/office/officeart/2005/8/colors/accent0_3" csCatId="mainScheme" phldr="1"/>
      <dgm:spPr/>
    </dgm:pt>
    <dgm:pt modelId="{6E265AB6-B826-46C6-8C76-F9125DF3ADB1}">
      <dgm:prSet phldrT="[Text]"/>
      <dgm:spPr>
        <a:solidFill>
          <a:srgbClr val="101844"/>
        </a:solidFill>
      </dgm:spPr>
      <dgm:t>
        <a:bodyPr/>
        <a:lstStyle/>
        <a:p>
          <a:r>
            <a:rPr lang="vi-VN" b="1" dirty="0">
              <a:latin typeface="+mj-lt"/>
            </a:rPr>
            <a:t>Hợp tác  với các trường</a:t>
          </a:r>
        </a:p>
      </dgm:t>
    </dgm:pt>
    <dgm:pt modelId="{9AFE5CD5-A481-4293-AEB8-E0BD6FE86C09}" type="parTrans" cxnId="{41DF71C8-CB8F-4D3E-98ED-03750469C22E}">
      <dgm:prSet/>
      <dgm:spPr/>
      <dgm:t>
        <a:bodyPr/>
        <a:lstStyle/>
        <a:p>
          <a:endParaRPr lang="vi-VN" b="1">
            <a:latin typeface="+mj-lt"/>
          </a:endParaRPr>
        </a:p>
      </dgm:t>
    </dgm:pt>
    <dgm:pt modelId="{FE900016-98A2-4509-87A8-A41B6BEBE910}" type="sibTrans" cxnId="{41DF71C8-CB8F-4D3E-98ED-03750469C22E}">
      <dgm:prSet/>
      <dgm:spPr/>
      <dgm:t>
        <a:bodyPr/>
        <a:lstStyle/>
        <a:p>
          <a:endParaRPr lang="vi-VN" b="1">
            <a:latin typeface="+mj-lt"/>
          </a:endParaRPr>
        </a:p>
      </dgm:t>
    </dgm:pt>
    <dgm:pt modelId="{3E20D679-EA6D-4A03-B07F-217F9AB40AA0}">
      <dgm:prSet phldrT="[Text]"/>
      <dgm:spPr>
        <a:solidFill>
          <a:srgbClr val="101844"/>
        </a:solidFill>
      </dgm:spPr>
      <dgm:t>
        <a:bodyPr/>
        <a:lstStyle/>
        <a:p>
          <a:r>
            <a:rPr lang="vi-VN" b="1" dirty="0">
              <a:latin typeface="+mj-lt"/>
            </a:rPr>
            <a:t>Chính sách đãi ngộ</a:t>
          </a:r>
        </a:p>
      </dgm:t>
    </dgm:pt>
    <dgm:pt modelId="{42BB2CA1-A55F-4922-B53F-2815058502F0}" type="parTrans" cxnId="{F204B92D-F00B-4AAA-8855-2237293518A0}">
      <dgm:prSet/>
      <dgm:spPr/>
      <dgm:t>
        <a:bodyPr/>
        <a:lstStyle/>
        <a:p>
          <a:endParaRPr lang="vi-VN" b="1">
            <a:latin typeface="+mj-lt"/>
          </a:endParaRPr>
        </a:p>
      </dgm:t>
    </dgm:pt>
    <dgm:pt modelId="{1341E47C-C8EE-4122-AF48-7190ECB4BED4}" type="sibTrans" cxnId="{F204B92D-F00B-4AAA-8855-2237293518A0}">
      <dgm:prSet/>
      <dgm:spPr/>
      <dgm:t>
        <a:bodyPr/>
        <a:lstStyle/>
        <a:p>
          <a:endParaRPr lang="vi-VN" b="1">
            <a:latin typeface="+mj-lt"/>
          </a:endParaRPr>
        </a:p>
      </dgm:t>
    </dgm:pt>
    <dgm:pt modelId="{E95D62F7-65FA-4D8A-B5F3-7C7CBC4538C9}">
      <dgm:prSet phldrT="[Text]"/>
      <dgm:spPr>
        <a:solidFill>
          <a:srgbClr val="101844"/>
        </a:solidFill>
      </dgm:spPr>
      <dgm:t>
        <a:bodyPr/>
        <a:lstStyle/>
        <a:p>
          <a:r>
            <a:rPr lang="vi-VN" b="1" dirty="0">
              <a:latin typeface="+mj-lt"/>
            </a:rPr>
            <a:t>Đào tạo nội bộ</a:t>
          </a:r>
        </a:p>
      </dgm:t>
    </dgm:pt>
    <dgm:pt modelId="{724FACF8-292A-49F2-86B8-8670BCEB5D1C}" type="parTrans" cxnId="{9C289CAF-F333-409F-8CF3-DDBC0D750486}">
      <dgm:prSet/>
      <dgm:spPr/>
      <dgm:t>
        <a:bodyPr/>
        <a:lstStyle/>
        <a:p>
          <a:endParaRPr lang="vi-VN" b="1">
            <a:latin typeface="+mj-lt"/>
          </a:endParaRPr>
        </a:p>
      </dgm:t>
    </dgm:pt>
    <dgm:pt modelId="{9E2C4875-B202-4DF1-80A4-A3BE0DD5F1A2}" type="sibTrans" cxnId="{9C289CAF-F333-409F-8CF3-DDBC0D750486}">
      <dgm:prSet/>
      <dgm:spPr/>
      <dgm:t>
        <a:bodyPr/>
        <a:lstStyle/>
        <a:p>
          <a:endParaRPr lang="vi-VN" b="1">
            <a:latin typeface="+mj-lt"/>
          </a:endParaRPr>
        </a:p>
      </dgm:t>
    </dgm:pt>
    <dgm:pt modelId="{2DECC5A7-03D2-4521-9364-10AE4A19A524}" type="pres">
      <dgm:prSet presAssocID="{535AE06E-B335-4B97-9F4D-7DE2027595F0}" presName="compositeShape" presStyleCnt="0">
        <dgm:presLayoutVars>
          <dgm:chMax val="7"/>
          <dgm:dir/>
          <dgm:resizeHandles val="exact"/>
        </dgm:presLayoutVars>
      </dgm:prSet>
      <dgm:spPr/>
    </dgm:pt>
    <dgm:pt modelId="{27F8AAF8-FF2E-439B-B8E4-24995063DB42}" type="pres">
      <dgm:prSet presAssocID="{535AE06E-B335-4B97-9F4D-7DE2027595F0}" presName="wedge1" presStyleLbl="node1" presStyleIdx="0" presStyleCnt="3"/>
      <dgm:spPr/>
    </dgm:pt>
    <dgm:pt modelId="{9FBE3E8E-1E0A-4167-97B3-3FD339FA6C84}" type="pres">
      <dgm:prSet presAssocID="{535AE06E-B335-4B97-9F4D-7DE2027595F0}" presName="dummy1a" presStyleCnt="0"/>
      <dgm:spPr/>
    </dgm:pt>
    <dgm:pt modelId="{33487038-E178-44D8-B291-4F4868A63C94}" type="pres">
      <dgm:prSet presAssocID="{535AE06E-B335-4B97-9F4D-7DE2027595F0}" presName="dummy1b" presStyleCnt="0"/>
      <dgm:spPr/>
    </dgm:pt>
    <dgm:pt modelId="{004840B2-3541-4493-ADA8-0579BE427FDA}" type="pres">
      <dgm:prSet presAssocID="{535AE06E-B335-4B97-9F4D-7DE2027595F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AAA02D5-D029-42BB-A3D6-F3EF075F0B42}" type="pres">
      <dgm:prSet presAssocID="{535AE06E-B335-4B97-9F4D-7DE2027595F0}" presName="wedge2" presStyleLbl="node1" presStyleIdx="1" presStyleCnt="3"/>
      <dgm:spPr/>
    </dgm:pt>
    <dgm:pt modelId="{8CDF71F9-44EB-45E1-97FB-7CEEF1B96E3C}" type="pres">
      <dgm:prSet presAssocID="{535AE06E-B335-4B97-9F4D-7DE2027595F0}" presName="dummy2a" presStyleCnt="0"/>
      <dgm:spPr/>
    </dgm:pt>
    <dgm:pt modelId="{490B954B-9F71-4B54-967D-12C4E3846E85}" type="pres">
      <dgm:prSet presAssocID="{535AE06E-B335-4B97-9F4D-7DE2027595F0}" presName="dummy2b" presStyleCnt="0"/>
      <dgm:spPr/>
    </dgm:pt>
    <dgm:pt modelId="{700C49F4-DC07-482F-BD55-3455091EED16}" type="pres">
      <dgm:prSet presAssocID="{535AE06E-B335-4B97-9F4D-7DE2027595F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8DF8F3D1-DA24-4AB0-8B0A-41DA6D4685BE}" type="pres">
      <dgm:prSet presAssocID="{535AE06E-B335-4B97-9F4D-7DE2027595F0}" presName="wedge3" presStyleLbl="node1" presStyleIdx="2" presStyleCnt="3"/>
      <dgm:spPr/>
    </dgm:pt>
    <dgm:pt modelId="{455B38C2-25ED-4075-87D7-1794B850E4D3}" type="pres">
      <dgm:prSet presAssocID="{535AE06E-B335-4B97-9F4D-7DE2027595F0}" presName="dummy3a" presStyleCnt="0"/>
      <dgm:spPr/>
    </dgm:pt>
    <dgm:pt modelId="{87DA3DED-2551-4607-B55B-8271A9BE54D5}" type="pres">
      <dgm:prSet presAssocID="{535AE06E-B335-4B97-9F4D-7DE2027595F0}" presName="dummy3b" presStyleCnt="0"/>
      <dgm:spPr/>
    </dgm:pt>
    <dgm:pt modelId="{8A74020D-59CA-477A-A3AB-1C01EE47BABF}" type="pres">
      <dgm:prSet presAssocID="{535AE06E-B335-4B97-9F4D-7DE2027595F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90DE29AE-2825-4298-AA4C-BEC522D79E87}" type="pres">
      <dgm:prSet presAssocID="{FE900016-98A2-4509-87A8-A41B6BEBE910}" presName="arrowWedge1" presStyleLbl="fgSibTrans2D1" presStyleIdx="0" presStyleCnt="3"/>
      <dgm:spPr>
        <a:solidFill>
          <a:schemeClr val="accent1">
            <a:lumMod val="50000"/>
          </a:schemeClr>
        </a:solidFill>
        <a:ln w="38100">
          <a:solidFill>
            <a:schemeClr val="bg1"/>
          </a:solidFill>
        </a:ln>
      </dgm:spPr>
    </dgm:pt>
    <dgm:pt modelId="{0A5D5A49-C3F6-4257-B13B-5CA6AC33629D}" type="pres">
      <dgm:prSet presAssocID="{1341E47C-C8EE-4122-AF48-7190ECB4BED4}" presName="arrowWedge2" presStyleLbl="fgSibTrans2D1" presStyleIdx="1" presStyleCnt="3"/>
      <dgm:spPr>
        <a:solidFill>
          <a:schemeClr val="accent1">
            <a:lumMod val="50000"/>
          </a:schemeClr>
        </a:solidFill>
        <a:ln w="38100">
          <a:solidFill>
            <a:schemeClr val="bg1"/>
          </a:solidFill>
        </a:ln>
      </dgm:spPr>
    </dgm:pt>
    <dgm:pt modelId="{75A26EF9-4F11-448F-B5BC-C4E89FA0DD8C}" type="pres">
      <dgm:prSet presAssocID="{9E2C4875-B202-4DF1-80A4-A3BE0DD5F1A2}" presName="arrowWedge3" presStyleLbl="fgSibTrans2D1" presStyleIdx="2" presStyleCnt="3"/>
      <dgm:spPr>
        <a:solidFill>
          <a:schemeClr val="accent1">
            <a:lumMod val="50000"/>
          </a:schemeClr>
        </a:solidFill>
        <a:ln w="38100">
          <a:solidFill>
            <a:schemeClr val="bg1"/>
          </a:solidFill>
        </a:ln>
      </dgm:spPr>
    </dgm:pt>
  </dgm:ptLst>
  <dgm:cxnLst>
    <dgm:cxn modelId="{F204B92D-F00B-4AAA-8855-2237293518A0}" srcId="{535AE06E-B335-4B97-9F4D-7DE2027595F0}" destId="{3E20D679-EA6D-4A03-B07F-217F9AB40AA0}" srcOrd="1" destOrd="0" parTransId="{42BB2CA1-A55F-4922-B53F-2815058502F0}" sibTransId="{1341E47C-C8EE-4122-AF48-7190ECB4BED4}"/>
    <dgm:cxn modelId="{E4656A51-5815-40B7-BFEA-9E6106B93953}" type="presOf" srcId="{3E20D679-EA6D-4A03-B07F-217F9AB40AA0}" destId="{2AAA02D5-D029-42BB-A3D6-F3EF075F0B42}" srcOrd="0" destOrd="0" presId="urn:microsoft.com/office/officeart/2005/8/layout/cycle8"/>
    <dgm:cxn modelId="{39BCFD86-4A59-4F35-BA70-A8FB066C54CC}" type="presOf" srcId="{E95D62F7-65FA-4D8A-B5F3-7C7CBC4538C9}" destId="{8DF8F3D1-DA24-4AB0-8B0A-41DA6D4685BE}" srcOrd="0" destOrd="0" presId="urn:microsoft.com/office/officeart/2005/8/layout/cycle8"/>
    <dgm:cxn modelId="{9C289CAF-F333-409F-8CF3-DDBC0D750486}" srcId="{535AE06E-B335-4B97-9F4D-7DE2027595F0}" destId="{E95D62F7-65FA-4D8A-B5F3-7C7CBC4538C9}" srcOrd="2" destOrd="0" parTransId="{724FACF8-292A-49F2-86B8-8670BCEB5D1C}" sibTransId="{9E2C4875-B202-4DF1-80A4-A3BE0DD5F1A2}"/>
    <dgm:cxn modelId="{41DF71C8-CB8F-4D3E-98ED-03750469C22E}" srcId="{535AE06E-B335-4B97-9F4D-7DE2027595F0}" destId="{6E265AB6-B826-46C6-8C76-F9125DF3ADB1}" srcOrd="0" destOrd="0" parTransId="{9AFE5CD5-A481-4293-AEB8-E0BD6FE86C09}" sibTransId="{FE900016-98A2-4509-87A8-A41B6BEBE910}"/>
    <dgm:cxn modelId="{D64A52DB-F197-48D3-ACBF-78843F3F3592}" type="presOf" srcId="{6E265AB6-B826-46C6-8C76-F9125DF3ADB1}" destId="{27F8AAF8-FF2E-439B-B8E4-24995063DB42}" srcOrd="0" destOrd="0" presId="urn:microsoft.com/office/officeart/2005/8/layout/cycle8"/>
    <dgm:cxn modelId="{58AFFBE2-B29D-412C-96C5-13CA257E9109}" type="presOf" srcId="{6E265AB6-B826-46C6-8C76-F9125DF3ADB1}" destId="{004840B2-3541-4493-ADA8-0579BE427FDA}" srcOrd="1" destOrd="0" presId="urn:microsoft.com/office/officeart/2005/8/layout/cycle8"/>
    <dgm:cxn modelId="{DF4BD1E7-2279-461B-82A6-09331FEB19DE}" type="presOf" srcId="{E95D62F7-65FA-4D8A-B5F3-7C7CBC4538C9}" destId="{8A74020D-59CA-477A-A3AB-1C01EE47BABF}" srcOrd="1" destOrd="0" presId="urn:microsoft.com/office/officeart/2005/8/layout/cycle8"/>
    <dgm:cxn modelId="{84AB03F3-A5CC-4F3D-BE81-92BCA021FDBE}" type="presOf" srcId="{535AE06E-B335-4B97-9F4D-7DE2027595F0}" destId="{2DECC5A7-03D2-4521-9364-10AE4A19A524}" srcOrd="0" destOrd="0" presId="urn:microsoft.com/office/officeart/2005/8/layout/cycle8"/>
    <dgm:cxn modelId="{6AE5E2F8-EC48-4C2B-B4A2-B9F89A051E52}" type="presOf" srcId="{3E20D679-EA6D-4A03-B07F-217F9AB40AA0}" destId="{700C49F4-DC07-482F-BD55-3455091EED16}" srcOrd="1" destOrd="0" presId="urn:microsoft.com/office/officeart/2005/8/layout/cycle8"/>
    <dgm:cxn modelId="{CAC8DB17-47AE-4422-9290-A70FDC754CFE}" type="presParOf" srcId="{2DECC5A7-03D2-4521-9364-10AE4A19A524}" destId="{27F8AAF8-FF2E-439B-B8E4-24995063DB42}" srcOrd="0" destOrd="0" presId="urn:microsoft.com/office/officeart/2005/8/layout/cycle8"/>
    <dgm:cxn modelId="{1E82E954-CEFC-4C58-9173-F25BDD9AA737}" type="presParOf" srcId="{2DECC5A7-03D2-4521-9364-10AE4A19A524}" destId="{9FBE3E8E-1E0A-4167-97B3-3FD339FA6C84}" srcOrd="1" destOrd="0" presId="urn:microsoft.com/office/officeart/2005/8/layout/cycle8"/>
    <dgm:cxn modelId="{C3CA4703-356F-448C-B70C-14AAF7781BA9}" type="presParOf" srcId="{2DECC5A7-03D2-4521-9364-10AE4A19A524}" destId="{33487038-E178-44D8-B291-4F4868A63C94}" srcOrd="2" destOrd="0" presId="urn:microsoft.com/office/officeart/2005/8/layout/cycle8"/>
    <dgm:cxn modelId="{D834C6A2-CB26-4EF1-A665-78F0512C4693}" type="presParOf" srcId="{2DECC5A7-03D2-4521-9364-10AE4A19A524}" destId="{004840B2-3541-4493-ADA8-0579BE427FDA}" srcOrd="3" destOrd="0" presId="urn:microsoft.com/office/officeart/2005/8/layout/cycle8"/>
    <dgm:cxn modelId="{453466A7-FF51-4B4F-B227-C1C3E024C059}" type="presParOf" srcId="{2DECC5A7-03D2-4521-9364-10AE4A19A524}" destId="{2AAA02D5-D029-42BB-A3D6-F3EF075F0B42}" srcOrd="4" destOrd="0" presId="urn:microsoft.com/office/officeart/2005/8/layout/cycle8"/>
    <dgm:cxn modelId="{9CF5F7AE-0225-41AE-8E64-D9AB2D18F502}" type="presParOf" srcId="{2DECC5A7-03D2-4521-9364-10AE4A19A524}" destId="{8CDF71F9-44EB-45E1-97FB-7CEEF1B96E3C}" srcOrd="5" destOrd="0" presId="urn:microsoft.com/office/officeart/2005/8/layout/cycle8"/>
    <dgm:cxn modelId="{50F764FC-AF8E-4E13-8A66-5E08935B7FDC}" type="presParOf" srcId="{2DECC5A7-03D2-4521-9364-10AE4A19A524}" destId="{490B954B-9F71-4B54-967D-12C4E3846E85}" srcOrd="6" destOrd="0" presId="urn:microsoft.com/office/officeart/2005/8/layout/cycle8"/>
    <dgm:cxn modelId="{8B8A4C70-D936-4958-B29A-5F89B04D5A91}" type="presParOf" srcId="{2DECC5A7-03D2-4521-9364-10AE4A19A524}" destId="{700C49F4-DC07-482F-BD55-3455091EED16}" srcOrd="7" destOrd="0" presId="urn:microsoft.com/office/officeart/2005/8/layout/cycle8"/>
    <dgm:cxn modelId="{085C715A-45F5-4456-8450-B93D3ECEC882}" type="presParOf" srcId="{2DECC5A7-03D2-4521-9364-10AE4A19A524}" destId="{8DF8F3D1-DA24-4AB0-8B0A-41DA6D4685BE}" srcOrd="8" destOrd="0" presId="urn:microsoft.com/office/officeart/2005/8/layout/cycle8"/>
    <dgm:cxn modelId="{849C939C-A4DD-4B89-80CA-3BEF6924DFBA}" type="presParOf" srcId="{2DECC5A7-03D2-4521-9364-10AE4A19A524}" destId="{455B38C2-25ED-4075-87D7-1794B850E4D3}" srcOrd="9" destOrd="0" presId="urn:microsoft.com/office/officeart/2005/8/layout/cycle8"/>
    <dgm:cxn modelId="{47A717DB-B05C-407F-AD16-2B6AAAC27F4C}" type="presParOf" srcId="{2DECC5A7-03D2-4521-9364-10AE4A19A524}" destId="{87DA3DED-2551-4607-B55B-8271A9BE54D5}" srcOrd="10" destOrd="0" presId="urn:microsoft.com/office/officeart/2005/8/layout/cycle8"/>
    <dgm:cxn modelId="{D174369A-1B9D-4B23-A49D-5F5BC19A56ED}" type="presParOf" srcId="{2DECC5A7-03D2-4521-9364-10AE4A19A524}" destId="{8A74020D-59CA-477A-A3AB-1C01EE47BABF}" srcOrd="11" destOrd="0" presId="urn:microsoft.com/office/officeart/2005/8/layout/cycle8"/>
    <dgm:cxn modelId="{D5F749AE-40B9-49A1-9002-18A9203C68D2}" type="presParOf" srcId="{2DECC5A7-03D2-4521-9364-10AE4A19A524}" destId="{90DE29AE-2825-4298-AA4C-BEC522D79E87}" srcOrd="12" destOrd="0" presId="urn:microsoft.com/office/officeart/2005/8/layout/cycle8"/>
    <dgm:cxn modelId="{55D0A3DB-D480-4DC4-9BF1-5BE3F84DC690}" type="presParOf" srcId="{2DECC5A7-03D2-4521-9364-10AE4A19A524}" destId="{0A5D5A49-C3F6-4257-B13B-5CA6AC33629D}" srcOrd="13" destOrd="0" presId="urn:microsoft.com/office/officeart/2005/8/layout/cycle8"/>
    <dgm:cxn modelId="{49E60753-4247-4AFC-8A3D-91F0FA381229}" type="presParOf" srcId="{2DECC5A7-03D2-4521-9364-10AE4A19A524}" destId="{75A26EF9-4F11-448F-B5BC-C4E89FA0DD8C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F8AAF8-FF2E-439B-B8E4-24995063DB42}">
      <dsp:nvSpPr>
        <dsp:cNvPr id="0" name=""/>
        <dsp:cNvSpPr/>
      </dsp:nvSpPr>
      <dsp:spPr>
        <a:xfrm>
          <a:off x="1824628" y="341493"/>
          <a:ext cx="4413151" cy="4413151"/>
        </a:xfrm>
        <a:prstGeom prst="pie">
          <a:avLst>
            <a:gd name="adj1" fmla="val 16200000"/>
            <a:gd name="adj2" fmla="val 1800000"/>
          </a:avLst>
        </a:prstGeom>
        <a:solidFill>
          <a:srgbClr val="10184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100" b="1" kern="1200" dirty="0">
              <a:latin typeface="+mj-lt"/>
            </a:rPr>
            <a:t>Hợp tác  với các trường</a:t>
          </a:r>
        </a:p>
      </dsp:txBody>
      <dsp:txXfrm>
        <a:off x="4150464" y="1276661"/>
        <a:ext cx="1576125" cy="1313438"/>
      </dsp:txXfrm>
    </dsp:sp>
    <dsp:sp modelId="{2AAA02D5-D029-42BB-A3D6-F3EF075F0B42}">
      <dsp:nvSpPr>
        <dsp:cNvPr id="0" name=""/>
        <dsp:cNvSpPr/>
      </dsp:nvSpPr>
      <dsp:spPr>
        <a:xfrm>
          <a:off x="1733738" y="499106"/>
          <a:ext cx="4413151" cy="4413151"/>
        </a:xfrm>
        <a:prstGeom prst="pie">
          <a:avLst>
            <a:gd name="adj1" fmla="val 1800000"/>
            <a:gd name="adj2" fmla="val 9000000"/>
          </a:avLst>
        </a:prstGeom>
        <a:solidFill>
          <a:srgbClr val="10184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100" b="1" kern="1200" dirty="0">
              <a:latin typeface="+mj-lt"/>
            </a:rPr>
            <a:t>Chính sách đãi ngộ</a:t>
          </a:r>
        </a:p>
      </dsp:txBody>
      <dsp:txXfrm>
        <a:off x="2784488" y="3362401"/>
        <a:ext cx="2364188" cy="1155825"/>
      </dsp:txXfrm>
    </dsp:sp>
    <dsp:sp modelId="{8DF8F3D1-DA24-4AB0-8B0A-41DA6D4685BE}">
      <dsp:nvSpPr>
        <dsp:cNvPr id="0" name=""/>
        <dsp:cNvSpPr/>
      </dsp:nvSpPr>
      <dsp:spPr>
        <a:xfrm>
          <a:off x="1642848" y="341493"/>
          <a:ext cx="4413151" cy="4413151"/>
        </a:xfrm>
        <a:prstGeom prst="pie">
          <a:avLst>
            <a:gd name="adj1" fmla="val 9000000"/>
            <a:gd name="adj2" fmla="val 16200000"/>
          </a:avLst>
        </a:prstGeom>
        <a:solidFill>
          <a:srgbClr val="10184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100" b="1" kern="1200" dirty="0">
              <a:latin typeface="+mj-lt"/>
            </a:rPr>
            <a:t>Đào tạo nội bộ</a:t>
          </a:r>
        </a:p>
      </dsp:txBody>
      <dsp:txXfrm>
        <a:off x="2154038" y="1276661"/>
        <a:ext cx="1576125" cy="1313438"/>
      </dsp:txXfrm>
    </dsp:sp>
    <dsp:sp modelId="{90DE29AE-2825-4298-AA4C-BEC522D79E87}">
      <dsp:nvSpPr>
        <dsp:cNvPr id="0" name=""/>
        <dsp:cNvSpPr/>
      </dsp:nvSpPr>
      <dsp:spPr>
        <a:xfrm>
          <a:off x="1551797" y="68298"/>
          <a:ext cx="4959541" cy="495954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lumMod val="50000"/>
          </a:schemeClr>
        </a:solidFill>
        <a:ln w="38100"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A5D5A49-C3F6-4257-B13B-5CA6AC33629D}">
      <dsp:nvSpPr>
        <dsp:cNvPr id="0" name=""/>
        <dsp:cNvSpPr/>
      </dsp:nvSpPr>
      <dsp:spPr>
        <a:xfrm>
          <a:off x="1460543" y="225632"/>
          <a:ext cx="4959541" cy="495954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lumMod val="50000"/>
          </a:schemeClr>
        </a:solidFill>
        <a:ln w="38100"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A26EF9-4F11-448F-B5BC-C4E89FA0DD8C}">
      <dsp:nvSpPr>
        <dsp:cNvPr id="0" name=""/>
        <dsp:cNvSpPr/>
      </dsp:nvSpPr>
      <dsp:spPr>
        <a:xfrm>
          <a:off x="1369288" y="68298"/>
          <a:ext cx="4959541" cy="495954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lumMod val="50000"/>
          </a:schemeClr>
        </a:solidFill>
        <a:ln w="38100">
          <a:solidFill>
            <a:schemeClr val="bg1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1C7E7-A063-4090-8A97-446DE66DC11F}" type="datetimeFigureOut">
              <a:rPr lang="vi-VN" smtClean="0"/>
              <a:t>22/04/2025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FB319-9A8A-4FF8-8465-D37878C98AF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449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261B-A049-4F3F-8DD7-69136FE18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AAA34-99DA-4D5D-AEEE-535BE7B8C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2BA4A-7B09-4ACD-AB9A-54DAAA78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85115-EB7D-43C8-BB2D-05CEF7AC45E0}" type="datetime1">
              <a:rPr lang="vi-VN" smtClean="0"/>
              <a:t>22/04/2025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8CA45-E81C-4019-B162-96D6D7A9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C0FC8-1AC1-48CC-AE7D-EC884AF4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190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A1E2-7ABD-4C43-AAA0-EC1167619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F2A34-590C-40E3-A90F-D82755780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90643-1108-47CB-8B2F-9E936D37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CD60-3669-42B3-8ABF-038E3EDE9829}" type="datetime1">
              <a:rPr lang="vi-VN" smtClean="0"/>
              <a:t>22/04/2025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BCDDD-BCE3-47DC-97D4-F761A76F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B912-C528-483F-B4F3-6F16463F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998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8BB9FF-A0A8-41EE-8CC1-FD4CC0D96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55AA3-6773-46C1-B5F8-47719E082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36FB1-5C9E-4183-BE9F-EA6D96D2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8D728-140A-4FAA-91E4-6AFDB3A04C67}" type="datetime1">
              <a:rPr lang="vi-VN" smtClean="0"/>
              <a:t>22/04/2025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E57E-AC47-4B04-AA1E-E9008B96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DDB5E-2A90-42BB-B135-29837A20D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805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9235-1A7F-461E-B955-01F798E4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08B3-FCF1-499E-BD7C-F97FD3375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0391E-52F2-4609-9AA6-FDF5CB46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6DDB-425B-4887-A76E-81C89CFEE00D}" type="datetime1">
              <a:rPr lang="vi-VN" smtClean="0"/>
              <a:t>22/04/2025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0DA50-F9CA-468A-BF2C-64C7F9A6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606C0-3C3A-4EE3-A0DD-37C8B8EB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911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75C4-122D-48A4-9000-280A884B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DA7F-49DB-49E3-A5B3-FE5550B0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05CE6-0C32-4F31-9D8F-A29ED9A4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E48F-DF9D-484E-9A14-D043B1811815}" type="datetime1">
              <a:rPr lang="vi-VN" smtClean="0"/>
              <a:t>22/04/2025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30F22-BC3D-410A-AF8F-89936154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44902-55E3-4C23-904B-5CF98331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140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1E5C-2D2C-4CF3-9F33-FFE5788F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3F667-4F5D-4578-82CB-4E8D3D2C4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09C00-F668-4AE9-8575-949AA9495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77611-A186-4FB2-AC37-83B22370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4879-DCDC-44ED-9F96-B5EAECFC3B4E}" type="datetime1">
              <a:rPr lang="vi-VN" smtClean="0"/>
              <a:t>22/04/2025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DF42F-DE1F-46F8-B8EA-B91B7A1C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A579A-8001-4E3F-A35F-6FE553B3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558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E854-D528-445F-A69B-1C5B3AFD3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2C240-6819-4686-9F25-B2F3A758A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1E600-A47F-45DF-B76E-D6940A960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B1CBB-19F4-412A-A564-CB4A630CB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13B07-6C0A-4DBF-B724-991E88BF1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F1D0B-88EE-48E0-9453-0DD32A16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7ABD-8ADE-45BC-9FB4-FF3325354A92}" type="datetime1">
              <a:rPr lang="vi-VN" smtClean="0"/>
              <a:t>22/04/2025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7AE8D-828E-48C0-A3DD-FFE0F442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5B8FC-B422-4BF8-AB1E-BA16144F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532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2F40-F3B6-4426-BC1B-B5FA5763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59301-242D-4BBE-9E78-24BC2AEE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B8ABB-47A1-4EEC-A475-3DC31020D517}" type="datetime1">
              <a:rPr lang="vi-VN" smtClean="0"/>
              <a:t>22/04/2025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3367C-100E-456F-8A13-AA0AE5C9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AAD99-2F30-461E-A2BD-DBD3C8FB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475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EB5C6C-66E4-48DE-AE6A-0B4400E7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3856C-D7EA-4CEE-9713-847DE21DD45B}" type="datetime1">
              <a:rPr lang="vi-VN" smtClean="0"/>
              <a:t>22/04/2025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B7B29-B85B-4C0A-97E1-7D67F425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B28EA-A676-4A22-A254-906F191E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393594" y="6491534"/>
            <a:ext cx="2743200" cy="365125"/>
          </a:xfrm>
        </p:spPr>
        <p:txBody>
          <a:bodyPr/>
          <a:lstStyle>
            <a:lvl1pPr>
              <a:defRPr sz="1400" b="1">
                <a:ln w="19050"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fld id="{E1D0DE0E-E598-48C5-A196-324028285A18}" type="slidenum">
              <a:rPr lang="vi-VN" smtClean="0"/>
              <a:pPr/>
              <a:t>‹#›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1533F-613A-A800-65C4-667D6A8D80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2503" y="6530507"/>
            <a:ext cx="10546994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97AE-16CF-4B87-A357-DFBD4154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622C-0D66-44E4-9D48-593CD1E93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A1885-1B0E-4FDC-A2CA-9EE8927D1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7EBE5-0DAE-48B5-8D31-64699531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BC4A-3122-44D8-93FA-4A7590317A66}" type="datetime1">
              <a:rPr lang="vi-VN" smtClean="0"/>
              <a:t>22/04/2025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0CA2A-75A9-4E65-B0BA-7795210D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D8D6D-8208-4403-8358-2FE806C1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00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B4BB-CD0F-4822-852F-ADF48D86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32122-6289-4BEB-A4E9-84A4EFE08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F32B-4D17-4BE4-A932-4E0D46468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71BBB-F86E-4702-914C-14709696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1058-75A9-4B3C-8227-96B083D8EA9D}" type="datetime1">
              <a:rPr lang="vi-VN" smtClean="0"/>
              <a:t>22/04/2025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6230A-45E6-4700-9739-2EE6868E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A8F2F-768B-48FB-A767-9F21B0FA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978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E47CC-6CCF-480A-979E-254E0D5F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841A3-3026-4016-8696-CE52E65FE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B8DC5-6EDB-4BB9-8E53-DF530CBD4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14AD7-1D88-47DA-B476-74049102EA37}" type="datetime1">
              <a:rPr lang="vi-VN" smtClean="0"/>
              <a:t>22/04/2025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EC74-5D0C-48A5-8824-6829A63B7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35AFB-4DCF-4294-AF45-2DE0AF06E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0DE0E-E598-48C5-A196-324028285A1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382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slide" Target="slide10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AF44562-C0A1-411D-8422-2E69CFD4C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" b="36477"/>
          <a:stretch>
            <a:fillRect/>
          </a:stretch>
        </p:blipFill>
        <p:spPr>
          <a:xfrm rot="21108059">
            <a:off x="-923321" y="3117178"/>
            <a:ext cx="13699838" cy="4846274"/>
          </a:xfrm>
          <a:custGeom>
            <a:avLst/>
            <a:gdLst>
              <a:gd name="connsiteX0" fmla="*/ 12826835 w 12826835"/>
              <a:gd name="connsiteY0" fmla="*/ 0 h 4537452"/>
              <a:gd name="connsiteX1" fmla="*/ 12826835 w 12826835"/>
              <a:gd name="connsiteY1" fmla="*/ 154476 h 4537452"/>
              <a:gd name="connsiteX2" fmla="*/ 12790301 w 12826835"/>
              <a:gd name="connsiteY2" fmla="*/ 148425 h 4537452"/>
              <a:gd name="connsiteX3" fmla="*/ 12063351 w 12826835"/>
              <a:gd name="connsiteY3" fmla="*/ 4537452 h 4537452"/>
              <a:gd name="connsiteX4" fmla="*/ 0 w 12826835"/>
              <a:gd name="connsiteY4" fmla="*/ 2539412 h 4537452"/>
              <a:gd name="connsiteX5" fmla="*/ 420600 w 12826835"/>
              <a:gd name="connsiteY5" fmla="*/ 0 h 453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26835" h="4537452">
                <a:moveTo>
                  <a:pt x="12826835" y="0"/>
                </a:moveTo>
                <a:lnTo>
                  <a:pt x="12826835" y="154476"/>
                </a:lnTo>
                <a:lnTo>
                  <a:pt x="12790301" y="148425"/>
                </a:lnTo>
                <a:lnTo>
                  <a:pt x="12063351" y="4537452"/>
                </a:lnTo>
                <a:lnTo>
                  <a:pt x="0" y="2539412"/>
                </a:lnTo>
                <a:lnTo>
                  <a:pt x="420600" y="0"/>
                </a:lnTo>
                <a:close/>
              </a:path>
            </a:pathLst>
          </a:custGeom>
        </p:spPr>
      </p:pic>
      <p:sp>
        <p:nvSpPr>
          <p:cNvPr id="15" name="!!t1">
            <a:extLst>
              <a:ext uri="{FF2B5EF4-FFF2-40B4-BE49-F238E27FC236}">
                <a16:creationId xmlns:a16="http://schemas.microsoft.com/office/drawing/2014/main" id="{9931CC14-11DE-47B3-89CF-40E8DA2B71EF}"/>
              </a:ext>
            </a:extLst>
          </p:cNvPr>
          <p:cNvSpPr txBox="1"/>
          <p:nvPr/>
        </p:nvSpPr>
        <p:spPr>
          <a:xfrm>
            <a:off x="3505868" y="1771933"/>
            <a:ext cx="51802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DF1932"/>
                </a:solidFill>
                <a:latin typeface="UTM Colossalis" panose="02040603050506020204" pitchFamily="18" charset="0"/>
              </a:rPr>
              <a:t>KHÓA LUẬN TỐT NGHIỆP</a:t>
            </a:r>
            <a:endParaRPr lang="vi-VN" sz="3800" b="1" dirty="0">
              <a:solidFill>
                <a:srgbClr val="DF193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4E125D-03CD-474B-98D9-B8C62D01FDBF}"/>
              </a:ext>
            </a:extLst>
          </p:cNvPr>
          <p:cNvSpPr txBox="1"/>
          <p:nvPr/>
        </p:nvSpPr>
        <p:spPr>
          <a:xfrm>
            <a:off x="1756286" y="2545519"/>
            <a:ext cx="867942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>
                <a:solidFill>
                  <a:srgbClr val="101844"/>
                </a:solidFill>
                <a:latin typeface="UTM Colossalis" panose="02040603050506020204" pitchFamily="18" charset="0"/>
              </a:rPr>
              <a:t>ĐỀ TÀI: </a:t>
            </a:r>
            <a:r>
              <a:rPr lang="vi-VN" sz="2600" b="1" dirty="0">
                <a:solidFill>
                  <a:srgbClr val="101844"/>
                </a:solidFill>
                <a:latin typeface="UTM Colossalis" panose="02040603050506020204" pitchFamily="18" charset="0"/>
              </a:rPr>
              <a:t>NÂNG CAO HIỆU QUẢ SỬ DỤNG TÀI SẢN NGẮN HẠN</a:t>
            </a:r>
          </a:p>
          <a:p>
            <a:pPr algn="ctr"/>
            <a:r>
              <a:rPr lang="vi-VN" sz="2600" b="1" dirty="0">
                <a:solidFill>
                  <a:srgbClr val="101844"/>
                </a:solidFill>
                <a:latin typeface="UTM Colossalis" panose="02040603050506020204" pitchFamily="18" charset="0"/>
              </a:rPr>
              <a:t>TẠI CÔNG TY CỔ PHẦN BIA - RƯỢU - NƯỚC GIẢI KHÁT HÀ NỘI</a:t>
            </a:r>
            <a:endParaRPr lang="vi-VN" sz="2600" b="1" dirty="0">
              <a:solidFill>
                <a:srgbClr val="101844"/>
              </a:solidFill>
              <a:latin typeface="SVN-Futura" panose="00000400000000000000" pitchFamily="50" charset="-93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52458E-D9BA-1715-67EC-7704E0451A8D}"/>
              </a:ext>
            </a:extLst>
          </p:cNvPr>
          <p:cNvGrpSpPr/>
          <p:nvPr/>
        </p:nvGrpSpPr>
        <p:grpSpPr>
          <a:xfrm>
            <a:off x="3610434" y="61565"/>
            <a:ext cx="5030385" cy="1441048"/>
            <a:chOff x="-4142" y="61565"/>
            <a:chExt cx="5030385" cy="144104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3AD5ED-55A2-46F6-B502-7269839F7A2D}"/>
                </a:ext>
              </a:extLst>
            </p:cNvPr>
            <p:cNvSpPr txBox="1"/>
            <p:nvPr/>
          </p:nvSpPr>
          <p:spPr>
            <a:xfrm>
              <a:off x="1054322" y="566646"/>
              <a:ext cx="39719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rgbClr val="DF1932"/>
                  </a:solidFill>
                  <a:latin typeface="UVN Thanh Pho Nang" panose="02060406040706070204" pitchFamily="18" charset="0"/>
                </a:rPr>
                <a:t>TRƯỜNG ĐẠI HỌC THĂNG LONG</a:t>
              </a:r>
              <a:endParaRPr lang="vi-VN" sz="2200" b="1" dirty="0">
                <a:solidFill>
                  <a:srgbClr val="DF1932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58C89B-99FF-41AF-A8D1-B68F0CE7A893}"/>
                </a:ext>
              </a:extLst>
            </p:cNvPr>
            <p:cNvSpPr txBox="1"/>
            <p:nvPr/>
          </p:nvSpPr>
          <p:spPr>
            <a:xfrm>
              <a:off x="1421729" y="942194"/>
              <a:ext cx="32371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rgbClr val="101844"/>
                  </a:solidFill>
                  <a:latin typeface="UVN Thanh Pho Nang" panose="02060406040706070204" pitchFamily="18" charset="0"/>
                </a:rPr>
                <a:t>THANG LONG UNIVERSITY</a:t>
              </a:r>
              <a:endParaRPr lang="vi-VN" sz="2200" b="1" dirty="0">
                <a:solidFill>
                  <a:srgbClr val="101844"/>
                </a:solidFill>
              </a:endParaRPr>
            </a:p>
          </p:txBody>
        </p:sp>
        <p:pic>
          <p:nvPicPr>
            <p:cNvPr id="18" name="Picture 17" descr="Logo&#10;&#10;Description automatically generated">
              <a:extLst>
                <a:ext uri="{FF2B5EF4-FFF2-40B4-BE49-F238E27FC236}">
                  <a16:creationId xmlns:a16="http://schemas.microsoft.com/office/drawing/2014/main" id="{11E506B9-F309-4805-9695-19AFAC6AB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2"/>
            <a:stretch/>
          </p:blipFill>
          <p:spPr>
            <a:xfrm>
              <a:off x="-4142" y="61565"/>
              <a:ext cx="1127933" cy="1441048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25CAB47-55B5-4BEE-83D9-58CE615F075C}"/>
              </a:ext>
            </a:extLst>
          </p:cNvPr>
          <p:cNvSpPr txBox="1"/>
          <p:nvPr/>
        </p:nvSpPr>
        <p:spPr>
          <a:xfrm>
            <a:off x="5069487" y="3565326"/>
            <a:ext cx="5723295" cy="158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900" b="1" dirty="0" err="1">
                <a:solidFill>
                  <a:srgbClr val="101844"/>
                </a:solidFill>
                <a:latin typeface="UTM Colossalis" panose="02040603050506020204" pitchFamily="18" charset="0"/>
              </a:rPr>
              <a:t>Giáo</a:t>
            </a:r>
            <a:r>
              <a:rPr lang="en-US" sz="1900" b="1" dirty="0">
                <a:solidFill>
                  <a:srgbClr val="101844"/>
                </a:solidFill>
                <a:latin typeface="UTM Colossalis" panose="02040603050506020204" pitchFamily="18" charset="0"/>
              </a:rPr>
              <a:t> </a:t>
            </a:r>
            <a:r>
              <a:rPr lang="en-US" sz="1900" b="1" dirty="0" err="1">
                <a:solidFill>
                  <a:srgbClr val="101844"/>
                </a:solidFill>
                <a:latin typeface="UTM Colossalis" panose="02040603050506020204" pitchFamily="18" charset="0"/>
              </a:rPr>
              <a:t>viên</a:t>
            </a:r>
            <a:r>
              <a:rPr lang="en-US" sz="1900" b="1" dirty="0">
                <a:solidFill>
                  <a:srgbClr val="101844"/>
                </a:solidFill>
                <a:latin typeface="UTM Colossalis" panose="02040603050506020204" pitchFamily="18" charset="0"/>
              </a:rPr>
              <a:t> </a:t>
            </a:r>
            <a:r>
              <a:rPr lang="en-US" sz="1900" b="1" dirty="0" err="1">
                <a:solidFill>
                  <a:srgbClr val="101844"/>
                </a:solidFill>
                <a:latin typeface="UTM Colossalis" panose="02040603050506020204" pitchFamily="18" charset="0"/>
              </a:rPr>
              <a:t>hướng</a:t>
            </a:r>
            <a:r>
              <a:rPr lang="en-US" sz="1900" b="1" dirty="0">
                <a:solidFill>
                  <a:srgbClr val="101844"/>
                </a:solidFill>
                <a:latin typeface="UTM Colossalis" panose="02040603050506020204" pitchFamily="18" charset="0"/>
              </a:rPr>
              <a:t> </a:t>
            </a:r>
            <a:r>
              <a:rPr lang="en-US" sz="1900" b="1" dirty="0" err="1">
                <a:solidFill>
                  <a:srgbClr val="101844"/>
                </a:solidFill>
                <a:latin typeface="UTM Colossalis" panose="02040603050506020204" pitchFamily="18" charset="0"/>
              </a:rPr>
              <a:t>dẫn</a:t>
            </a:r>
            <a:r>
              <a:rPr lang="en-US" sz="1900" b="1" dirty="0">
                <a:solidFill>
                  <a:srgbClr val="101844"/>
                </a:solidFill>
                <a:latin typeface="UTM Colossalis" panose="02040603050506020204" pitchFamily="18" charset="0"/>
              </a:rPr>
              <a:t>	: TS. PHẠM THỊ BẢO OANH</a:t>
            </a:r>
          </a:p>
          <a:p>
            <a:pPr>
              <a:lnSpc>
                <a:spcPct val="130000"/>
              </a:lnSpc>
            </a:pPr>
            <a:r>
              <a:rPr lang="en-US" sz="1900" b="1" dirty="0">
                <a:solidFill>
                  <a:srgbClr val="101844"/>
                </a:solidFill>
                <a:latin typeface="UTM Colossalis" panose="02040603050506020204" pitchFamily="18" charset="0"/>
              </a:rPr>
              <a:t>Sinh </a:t>
            </a:r>
            <a:r>
              <a:rPr lang="en-US" sz="1900" b="1" dirty="0" err="1">
                <a:solidFill>
                  <a:srgbClr val="101844"/>
                </a:solidFill>
                <a:latin typeface="UTM Colossalis" panose="02040603050506020204" pitchFamily="18" charset="0"/>
              </a:rPr>
              <a:t>viên</a:t>
            </a:r>
            <a:r>
              <a:rPr lang="en-US" sz="1900" b="1" dirty="0">
                <a:solidFill>
                  <a:srgbClr val="101844"/>
                </a:solidFill>
                <a:latin typeface="UTM Colossalis" panose="02040603050506020204" pitchFamily="18" charset="0"/>
              </a:rPr>
              <a:t> </a:t>
            </a:r>
            <a:r>
              <a:rPr lang="en-US" sz="1900" b="1" dirty="0" err="1">
                <a:solidFill>
                  <a:srgbClr val="101844"/>
                </a:solidFill>
                <a:latin typeface="UTM Colossalis" panose="02040603050506020204" pitchFamily="18" charset="0"/>
              </a:rPr>
              <a:t>thực</a:t>
            </a:r>
            <a:r>
              <a:rPr lang="en-US" sz="1900" b="1" dirty="0">
                <a:solidFill>
                  <a:srgbClr val="101844"/>
                </a:solidFill>
                <a:latin typeface="UTM Colossalis" panose="02040603050506020204" pitchFamily="18" charset="0"/>
              </a:rPr>
              <a:t> </a:t>
            </a:r>
            <a:r>
              <a:rPr lang="en-US" sz="1900" b="1" dirty="0" err="1">
                <a:solidFill>
                  <a:srgbClr val="101844"/>
                </a:solidFill>
                <a:latin typeface="UTM Colossalis" panose="02040603050506020204" pitchFamily="18" charset="0"/>
              </a:rPr>
              <a:t>hiện</a:t>
            </a:r>
            <a:r>
              <a:rPr lang="en-US" sz="1900" b="1" dirty="0">
                <a:solidFill>
                  <a:srgbClr val="101844"/>
                </a:solidFill>
                <a:latin typeface="UTM Colossalis" panose="02040603050506020204" pitchFamily="18" charset="0"/>
              </a:rPr>
              <a:t>	: LƯƠNG VĂN DUYỆT</a:t>
            </a:r>
          </a:p>
          <a:p>
            <a:pPr>
              <a:lnSpc>
                <a:spcPct val="130000"/>
              </a:lnSpc>
            </a:pPr>
            <a:r>
              <a:rPr lang="en-US" sz="1900" b="1" dirty="0" err="1">
                <a:solidFill>
                  <a:srgbClr val="101844"/>
                </a:solidFill>
                <a:latin typeface="UTM Colossalis" panose="02040603050506020204" pitchFamily="18" charset="0"/>
              </a:rPr>
              <a:t>Mã</a:t>
            </a:r>
            <a:r>
              <a:rPr lang="en-US" sz="1900" b="1" dirty="0">
                <a:solidFill>
                  <a:srgbClr val="101844"/>
                </a:solidFill>
                <a:latin typeface="UTM Colossalis" panose="02040603050506020204" pitchFamily="18" charset="0"/>
              </a:rPr>
              <a:t> </a:t>
            </a:r>
            <a:r>
              <a:rPr lang="en-US" sz="1900" b="1" dirty="0" err="1">
                <a:solidFill>
                  <a:srgbClr val="101844"/>
                </a:solidFill>
                <a:latin typeface="UTM Colossalis" panose="02040603050506020204" pitchFamily="18" charset="0"/>
              </a:rPr>
              <a:t>sinh</a:t>
            </a:r>
            <a:r>
              <a:rPr lang="en-US" sz="1900" b="1" dirty="0">
                <a:solidFill>
                  <a:srgbClr val="101844"/>
                </a:solidFill>
                <a:latin typeface="UTM Colossalis" panose="02040603050506020204" pitchFamily="18" charset="0"/>
              </a:rPr>
              <a:t> </a:t>
            </a:r>
            <a:r>
              <a:rPr lang="en-US" sz="1900" b="1" dirty="0" err="1">
                <a:solidFill>
                  <a:srgbClr val="101844"/>
                </a:solidFill>
                <a:latin typeface="UTM Colossalis" panose="02040603050506020204" pitchFamily="18" charset="0"/>
              </a:rPr>
              <a:t>viên</a:t>
            </a:r>
            <a:r>
              <a:rPr lang="en-US" sz="1900" b="1" dirty="0">
                <a:solidFill>
                  <a:srgbClr val="101844"/>
                </a:solidFill>
                <a:latin typeface="UTM Colossalis" panose="02040603050506020204" pitchFamily="18" charset="0"/>
              </a:rPr>
              <a:t>		: A43036</a:t>
            </a:r>
          </a:p>
          <a:p>
            <a:pPr>
              <a:lnSpc>
                <a:spcPct val="130000"/>
              </a:lnSpc>
            </a:pPr>
            <a:r>
              <a:rPr lang="en-US" sz="1900" b="1" dirty="0" err="1">
                <a:solidFill>
                  <a:srgbClr val="101844"/>
                </a:solidFill>
                <a:latin typeface="UTM Colossalis" panose="02040603050506020204" pitchFamily="18" charset="0"/>
              </a:rPr>
              <a:t>Ngành</a:t>
            </a:r>
            <a:r>
              <a:rPr lang="en-US" sz="1900" b="1" dirty="0">
                <a:solidFill>
                  <a:srgbClr val="101844"/>
                </a:solidFill>
                <a:latin typeface="UTM Colossalis" panose="02040603050506020204" pitchFamily="18" charset="0"/>
              </a:rPr>
              <a:t>           		: TÀI CHÍNH – NGÂN HÀNG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F67C54-FB9F-FAF9-B7B1-9445CF42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277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6AA6E-4BF6-DACB-2853-60544371D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23373C-7C52-CE03-A3AB-8C0B604272E6}"/>
              </a:ext>
            </a:extLst>
          </p:cNvPr>
          <p:cNvSpPr/>
          <p:nvPr/>
        </p:nvSpPr>
        <p:spPr>
          <a:xfrm>
            <a:off x="0" y="0"/>
            <a:ext cx="12192000" cy="963975"/>
          </a:xfrm>
          <a:prstGeom prst="rect">
            <a:avLst/>
          </a:prstGeom>
          <a:solidFill>
            <a:srgbClr val="1018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A1986597-10BE-463B-16C2-D422977982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243736"/>
              </p:ext>
            </p:extLst>
          </p:nvPr>
        </p:nvGraphicFramePr>
        <p:xfrm>
          <a:off x="1836635" y="1656828"/>
          <a:ext cx="8257370" cy="4471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334CBFF-C1F6-3865-75DB-A5798B70D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849"/>
          <a:stretch/>
        </p:blipFill>
        <p:spPr>
          <a:xfrm>
            <a:off x="176213" y="79392"/>
            <a:ext cx="535262" cy="805189"/>
          </a:xfrm>
          <a:prstGeom prst="rect">
            <a:avLst/>
          </a:prstGeom>
        </p:spPr>
      </p:pic>
      <p:sp>
        <p:nvSpPr>
          <p:cNvPr id="14" name="!!md">
            <a:extLst>
              <a:ext uri="{FF2B5EF4-FFF2-40B4-BE49-F238E27FC236}">
                <a16:creationId xmlns:a16="http://schemas.microsoft.com/office/drawing/2014/main" id="{50DD4971-9B24-1C16-6F91-D78C7D428282}"/>
              </a:ext>
            </a:extLst>
          </p:cNvPr>
          <p:cNvSpPr txBox="1"/>
          <p:nvPr/>
        </p:nvSpPr>
        <p:spPr>
          <a:xfrm>
            <a:off x="789765" y="158822"/>
            <a:ext cx="989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28575">
                  <a:solidFill>
                    <a:schemeClr val="bg1"/>
                  </a:solidFill>
                </a:ln>
                <a:solidFill>
                  <a:srgbClr val="D81A1A"/>
                </a:solidFill>
                <a:latin typeface="UVN Thanh Pho Nang" panose="02060406040706070204" pitchFamily="18" charset="0"/>
              </a:rPr>
              <a:t>CHƯƠNG 2: THỰC TRẠNG HIỆU QUẢ SỬ DỤNG TSNH</a:t>
            </a:r>
            <a:endParaRPr lang="vi-VN" sz="3600" dirty="0">
              <a:ln w="28575">
                <a:solidFill>
                  <a:schemeClr val="bg1"/>
                </a:solidFill>
              </a:ln>
              <a:solidFill>
                <a:srgbClr val="D81A1A"/>
              </a:solidFill>
              <a:latin typeface="SVN-Futura" panose="00000400000000000000" pitchFamily="50" charset="-93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83851A-D916-AA99-4498-9DE15DA7825E}"/>
              </a:ext>
            </a:extLst>
          </p:cNvPr>
          <p:cNvSpPr txBox="1"/>
          <p:nvPr/>
        </p:nvSpPr>
        <p:spPr>
          <a:xfrm>
            <a:off x="176213" y="1079569"/>
            <a:ext cx="117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Habeco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endParaRPr lang="vi-VN" sz="2400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9FF5B-6168-D43C-F906-0AC15D03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10</a:t>
            </a:fld>
            <a:endParaRPr lang="vi-VN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ABA8D3FC-9099-2FA3-DE5A-E59D49AE42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9944373"/>
                  </p:ext>
                </p:extLst>
              </p:nvPr>
            </p:nvGraphicFramePr>
            <p:xfrm>
              <a:off x="-3371004" y="2939935"/>
              <a:ext cx="3048000" cy="1714500"/>
            </p:xfrm>
            <a:graphic>
              <a:graphicData uri="http://schemas.microsoft.com/office/powerpoint/2016/slidezoom">
                <pslz:sldZm>
                  <pslz:sldZmObj sldId="384" cId="3881770552">
                    <pslz:zmPr id="{0CA84EAF-8E1B-4298-9BD0-60E49C362087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ABA8D3FC-9099-2FA3-DE5A-E59D49AE42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371004" y="293993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1770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2F858-3016-ABAD-B12A-54F998E37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6DE3FB-34D6-EFEB-9F10-E8CC0EC29C88}"/>
              </a:ext>
            </a:extLst>
          </p:cNvPr>
          <p:cNvSpPr/>
          <p:nvPr/>
        </p:nvSpPr>
        <p:spPr>
          <a:xfrm>
            <a:off x="0" y="0"/>
            <a:ext cx="12192000" cy="963975"/>
          </a:xfrm>
          <a:prstGeom prst="rect">
            <a:avLst/>
          </a:prstGeom>
          <a:solidFill>
            <a:srgbClr val="1018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478F5609-8189-B9EB-F19E-34BFF977D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9888593"/>
              </p:ext>
            </p:extLst>
          </p:nvPr>
        </p:nvGraphicFramePr>
        <p:xfrm>
          <a:off x="1836635" y="1656828"/>
          <a:ext cx="8257370" cy="4471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6963FAB-ABE1-1670-0144-0C205CEEB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849"/>
          <a:stretch/>
        </p:blipFill>
        <p:spPr>
          <a:xfrm>
            <a:off x="176213" y="79392"/>
            <a:ext cx="535262" cy="805189"/>
          </a:xfrm>
          <a:prstGeom prst="rect">
            <a:avLst/>
          </a:prstGeom>
        </p:spPr>
      </p:pic>
      <p:sp>
        <p:nvSpPr>
          <p:cNvPr id="14" name="!!md">
            <a:extLst>
              <a:ext uri="{FF2B5EF4-FFF2-40B4-BE49-F238E27FC236}">
                <a16:creationId xmlns:a16="http://schemas.microsoft.com/office/drawing/2014/main" id="{50795A74-D6D8-0E6C-AF96-02F5A9271D6E}"/>
              </a:ext>
            </a:extLst>
          </p:cNvPr>
          <p:cNvSpPr txBox="1"/>
          <p:nvPr/>
        </p:nvSpPr>
        <p:spPr>
          <a:xfrm>
            <a:off x="789765" y="158822"/>
            <a:ext cx="989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28575">
                  <a:solidFill>
                    <a:schemeClr val="bg1"/>
                  </a:solidFill>
                </a:ln>
                <a:solidFill>
                  <a:srgbClr val="D81A1A"/>
                </a:solidFill>
                <a:latin typeface="UVN Thanh Pho Nang" panose="02060406040706070204" pitchFamily="18" charset="0"/>
              </a:rPr>
              <a:t>CHƯƠNG 2: THỰC TRẠNG HIỆU QUẢ SỬ DỤNG TSNH</a:t>
            </a:r>
            <a:endParaRPr lang="vi-VN" sz="3600" dirty="0">
              <a:ln w="28575">
                <a:solidFill>
                  <a:schemeClr val="bg1"/>
                </a:solidFill>
              </a:ln>
              <a:solidFill>
                <a:srgbClr val="D81A1A"/>
              </a:solidFill>
              <a:latin typeface="SVN-Futura" panose="00000400000000000000" pitchFamily="50" charset="-93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34F55F-B8EA-78D6-5C94-1D35F8A767D5}"/>
              </a:ext>
            </a:extLst>
          </p:cNvPr>
          <p:cNvSpPr txBox="1"/>
          <p:nvPr/>
        </p:nvSpPr>
        <p:spPr>
          <a:xfrm>
            <a:off x="176213" y="1079569"/>
            <a:ext cx="117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Habeco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endParaRPr lang="vi-VN" sz="2400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9DFED-8A3D-4F2B-0225-396393DF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7811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7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F727C5-42AE-940D-4CE7-31DE85D66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47422E-8787-A5DB-5B8C-38710758B2AB}"/>
              </a:ext>
            </a:extLst>
          </p:cNvPr>
          <p:cNvSpPr/>
          <p:nvPr/>
        </p:nvSpPr>
        <p:spPr>
          <a:xfrm>
            <a:off x="0" y="0"/>
            <a:ext cx="12192000" cy="963975"/>
          </a:xfrm>
          <a:prstGeom prst="rect">
            <a:avLst/>
          </a:prstGeom>
          <a:solidFill>
            <a:srgbClr val="1018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B02B0E-0A27-43D2-7A37-E0DFCB471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849"/>
          <a:stretch/>
        </p:blipFill>
        <p:spPr>
          <a:xfrm>
            <a:off x="176213" y="79392"/>
            <a:ext cx="535262" cy="805189"/>
          </a:xfrm>
          <a:prstGeom prst="rect">
            <a:avLst/>
          </a:prstGeom>
        </p:spPr>
      </p:pic>
      <p:sp>
        <p:nvSpPr>
          <p:cNvPr id="14" name="!!md">
            <a:extLst>
              <a:ext uri="{FF2B5EF4-FFF2-40B4-BE49-F238E27FC236}">
                <a16:creationId xmlns:a16="http://schemas.microsoft.com/office/drawing/2014/main" id="{86CD9725-5FE5-D04E-A49C-2DACF3709366}"/>
              </a:ext>
            </a:extLst>
          </p:cNvPr>
          <p:cNvSpPr txBox="1"/>
          <p:nvPr/>
        </p:nvSpPr>
        <p:spPr>
          <a:xfrm>
            <a:off x="789765" y="158822"/>
            <a:ext cx="989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28575">
                  <a:solidFill>
                    <a:schemeClr val="bg1"/>
                  </a:solidFill>
                </a:ln>
                <a:solidFill>
                  <a:srgbClr val="D81A1A"/>
                </a:solidFill>
                <a:latin typeface="UVN Thanh Pho Nang" panose="02060406040706070204" pitchFamily="18" charset="0"/>
              </a:rPr>
              <a:t>CHƯƠNG 2: THỰC TRẠNG HIỆU QUẢ SỬ DỤNG TSNH</a:t>
            </a:r>
            <a:endParaRPr lang="vi-VN" sz="3600" dirty="0">
              <a:ln w="28575">
                <a:solidFill>
                  <a:schemeClr val="bg1"/>
                </a:solidFill>
              </a:ln>
              <a:solidFill>
                <a:srgbClr val="D81A1A"/>
              </a:solidFill>
              <a:latin typeface="SVN-Futura" panose="00000400000000000000" pitchFamily="50" charset="-93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86DEA3-667D-D10E-77CB-E0384459F6F2}"/>
              </a:ext>
            </a:extLst>
          </p:cNvPr>
          <p:cNvSpPr txBox="1"/>
          <p:nvPr/>
        </p:nvSpPr>
        <p:spPr>
          <a:xfrm>
            <a:off x="176213" y="1080071"/>
            <a:ext cx="117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luân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Habeco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2021-2023 </a:t>
            </a:r>
            <a:endParaRPr lang="vi-VN" sz="2400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09BE66-8309-6079-94BA-5C222098D3BE}"/>
              </a:ext>
            </a:extLst>
          </p:cNvPr>
          <p:cNvSpPr txBox="1"/>
          <p:nvPr/>
        </p:nvSpPr>
        <p:spPr>
          <a:xfrm>
            <a:off x="9532907" y="1437086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vi-VN" b="1" i="1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6E356-3C33-3D68-9D8B-5656973E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12</a:t>
            </a:fld>
            <a:endParaRPr lang="vi-VN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5B8B37F-EAC6-5544-538D-0D23680984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5509441"/>
              </p:ext>
            </p:extLst>
          </p:nvPr>
        </p:nvGraphicFramePr>
        <p:xfrm>
          <a:off x="1571262" y="1806418"/>
          <a:ext cx="9385433" cy="4559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7855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D094E-A109-5FC7-B78B-87DBD58E9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BB1CB1-9B83-6EB1-F215-841DCA932227}"/>
              </a:ext>
            </a:extLst>
          </p:cNvPr>
          <p:cNvSpPr/>
          <p:nvPr/>
        </p:nvSpPr>
        <p:spPr>
          <a:xfrm>
            <a:off x="0" y="0"/>
            <a:ext cx="12192000" cy="963975"/>
          </a:xfrm>
          <a:prstGeom prst="rect">
            <a:avLst/>
          </a:prstGeom>
          <a:solidFill>
            <a:srgbClr val="1018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7DDAC2-7292-CAFA-7E99-5B65AECFE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849"/>
          <a:stretch/>
        </p:blipFill>
        <p:spPr>
          <a:xfrm>
            <a:off x="176213" y="79392"/>
            <a:ext cx="535262" cy="805189"/>
          </a:xfrm>
          <a:prstGeom prst="rect">
            <a:avLst/>
          </a:prstGeom>
        </p:spPr>
      </p:pic>
      <p:sp>
        <p:nvSpPr>
          <p:cNvPr id="14" name="!!md">
            <a:extLst>
              <a:ext uri="{FF2B5EF4-FFF2-40B4-BE49-F238E27FC236}">
                <a16:creationId xmlns:a16="http://schemas.microsoft.com/office/drawing/2014/main" id="{E2EC5F6A-B1E6-89EF-0C71-ADA56300FCA8}"/>
              </a:ext>
            </a:extLst>
          </p:cNvPr>
          <p:cNvSpPr txBox="1"/>
          <p:nvPr/>
        </p:nvSpPr>
        <p:spPr>
          <a:xfrm>
            <a:off x="789765" y="158822"/>
            <a:ext cx="989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28575">
                  <a:solidFill>
                    <a:schemeClr val="bg1"/>
                  </a:solidFill>
                </a:ln>
                <a:solidFill>
                  <a:srgbClr val="D81A1A"/>
                </a:solidFill>
                <a:latin typeface="UVN Thanh Pho Nang" panose="02060406040706070204" pitchFamily="18" charset="0"/>
              </a:rPr>
              <a:t>CHƯƠNG 2: THỰC TRẠNG HIỆU QUẢ SỬ DỤNG TSNH</a:t>
            </a:r>
            <a:endParaRPr lang="vi-VN" sz="3600" dirty="0">
              <a:ln w="28575">
                <a:solidFill>
                  <a:schemeClr val="bg1"/>
                </a:solidFill>
              </a:ln>
              <a:solidFill>
                <a:srgbClr val="D81A1A"/>
              </a:solidFill>
              <a:latin typeface="SVN-Futura" panose="00000400000000000000" pitchFamily="50" charset="-93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8A5C14-F478-8C96-47ED-9DB2B5B72F4D}"/>
              </a:ext>
            </a:extLst>
          </p:cNvPr>
          <p:cNvSpPr txBox="1"/>
          <p:nvPr/>
        </p:nvSpPr>
        <p:spPr>
          <a:xfrm>
            <a:off x="176213" y="1080071"/>
            <a:ext cx="117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luân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Habeco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2021-2023</a:t>
            </a:r>
            <a:endParaRPr lang="vi-VN" sz="2400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8BE92-0412-D56D-4F10-E85B39F139B2}"/>
              </a:ext>
            </a:extLst>
          </p:cNvPr>
          <p:cNvSpPr txBox="1"/>
          <p:nvPr/>
        </p:nvSpPr>
        <p:spPr>
          <a:xfrm>
            <a:off x="10172186" y="1343396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vi-VN" b="1" i="1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1AC2BD-0CD2-0E06-BD60-C99A3B099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99119"/>
              </p:ext>
            </p:extLst>
          </p:nvPr>
        </p:nvGraphicFramePr>
        <p:xfrm>
          <a:off x="338552" y="1805061"/>
          <a:ext cx="11545961" cy="4411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8886">
                  <a:extLst>
                    <a:ext uri="{9D8B030D-6E8A-4147-A177-3AD203B41FA5}">
                      <a16:colId xmlns:a16="http://schemas.microsoft.com/office/drawing/2014/main" val="1244111058"/>
                    </a:ext>
                  </a:extLst>
                </a:gridCol>
                <a:gridCol w="1557415">
                  <a:extLst>
                    <a:ext uri="{9D8B030D-6E8A-4147-A177-3AD203B41FA5}">
                      <a16:colId xmlns:a16="http://schemas.microsoft.com/office/drawing/2014/main" val="1849555285"/>
                    </a:ext>
                  </a:extLst>
                </a:gridCol>
                <a:gridCol w="1557415">
                  <a:extLst>
                    <a:ext uri="{9D8B030D-6E8A-4147-A177-3AD203B41FA5}">
                      <a16:colId xmlns:a16="http://schemas.microsoft.com/office/drawing/2014/main" val="2950979947"/>
                    </a:ext>
                  </a:extLst>
                </a:gridCol>
                <a:gridCol w="1557415">
                  <a:extLst>
                    <a:ext uri="{9D8B030D-6E8A-4147-A177-3AD203B41FA5}">
                      <a16:colId xmlns:a16="http://schemas.microsoft.com/office/drawing/2014/main" val="2518533458"/>
                    </a:ext>
                  </a:extLst>
                </a:gridCol>
                <a:gridCol w="1557415">
                  <a:extLst>
                    <a:ext uri="{9D8B030D-6E8A-4147-A177-3AD203B41FA5}">
                      <a16:colId xmlns:a16="http://schemas.microsoft.com/office/drawing/2014/main" val="3852291987"/>
                    </a:ext>
                  </a:extLst>
                </a:gridCol>
                <a:gridCol w="1557415">
                  <a:extLst>
                    <a:ext uri="{9D8B030D-6E8A-4147-A177-3AD203B41FA5}">
                      <a16:colId xmlns:a16="http://schemas.microsoft.com/office/drawing/2014/main" val="1868467378"/>
                    </a:ext>
                  </a:extLst>
                </a:gridCol>
              </a:tblGrid>
              <a:tr h="425413"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endParaRPr lang="vi-V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2021</a:t>
                      </a:r>
                      <a:endParaRPr lang="vi-V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2022</a:t>
                      </a:r>
                      <a:endParaRPr lang="vi-V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2023</a:t>
                      </a:r>
                      <a:endParaRPr lang="vi-V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Chênh lệch (%)</a:t>
                      </a:r>
                      <a:endParaRPr lang="vi-VN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568731"/>
                  </a:ext>
                </a:extLst>
              </a:tr>
              <a:tr h="890177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2022/2021</a:t>
                      </a:r>
                      <a:endParaRPr lang="vi-V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2023/2022</a:t>
                      </a:r>
                      <a:endParaRPr lang="vi-VN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60300"/>
                  </a:ext>
                </a:extLst>
              </a:tr>
              <a:tr h="425413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vốn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bán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4.068,9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4.787,6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4.334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17,67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(9,47)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4194017"/>
                  </a:ext>
                </a:extLst>
              </a:tr>
              <a:tr h="89017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tồn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bình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quân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239,8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296,45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340,05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23,6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14,7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5650377"/>
                  </a:ext>
                </a:extLst>
              </a:tr>
              <a:tr h="89017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Vòng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tồn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vòng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16,97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16,15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12,75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(4,8)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(21,05)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3865838"/>
                  </a:ext>
                </a:extLst>
              </a:tr>
              <a:tr h="890177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luân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tồn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21,2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22,3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28,24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5,2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26,6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392569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8E3B8-1F4E-8061-7BEB-54A79FC2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41790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22CAE-CEAD-BD2E-106F-68923B634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57F8D41-FE7C-A12C-503F-AADD1C888B7A}"/>
              </a:ext>
            </a:extLst>
          </p:cNvPr>
          <p:cNvSpPr/>
          <p:nvPr/>
        </p:nvSpPr>
        <p:spPr>
          <a:xfrm>
            <a:off x="0" y="0"/>
            <a:ext cx="12192000" cy="963975"/>
          </a:xfrm>
          <a:prstGeom prst="rect">
            <a:avLst/>
          </a:prstGeom>
          <a:solidFill>
            <a:srgbClr val="1018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BCE37C1-99E7-442C-A900-03A27CD12E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5058487"/>
              </p:ext>
            </p:extLst>
          </p:nvPr>
        </p:nvGraphicFramePr>
        <p:xfrm>
          <a:off x="1836635" y="1656828"/>
          <a:ext cx="8257370" cy="4471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0567C49-3263-446E-3DC8-8CD9FA9EC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849"/>
          <a:stretch/>
        </p:blipFill>
        <p:spPr>
          <a:xfrm>
            <a:off x="176213" y="79392"/>
            <a:ext cx="535262" cy="805189"/>
          </a:xfrm>
          <a:prstGeom prst="rect">
            <a:avLst/>
          </a:prstGeom>
        </p:spPr>
      </p:pic>
      <p:sp>
        <p:nvSpPr>
          <p:cNvPr id="14" name="!!md">
            <a:extLst>
              <a:ext uri="{FF2B5EF4-FFF2-40B4-BE49-F238E27FC236}">
                <a16:creationId xmlns:a16="http://schemas.microsoft.com/office/drawing/2014/main" id="{05A20CA5-3637-0816-9F7A-FFECCE53EACD}"/>
              </a:ext>
            </a:extLst>
          </p:cNvPr>
          <p:cNvSpPr txBox="1"/>
          <p:nvPr/>
        </p:nvSpPr>
        <p:spPr>
          <a:xfrm>
            <a:off x="789765" y="158822"/>
            <a:ext cx="989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28575">
                  <a:solidFill>
                    <a:schemeClr val="bg1"/>
                  </a:solidFill>
                </a:ln>
                <a:solidFill>
                  <a:srgbClr val="D81A1A"/>
                </a:solidFill>
                <a:latin typeface="UVN Thanh Pho Nang" panose="02060406040706070204" pitchFamily="18" charset="0"/>
              </a:rPr>
              <a:t>CHƯƠNG 1: THỰC TRẠNG HIỆU QUẢ SỬ DỤNG TSNH</a:t>
            </a:r>
            <a:endParaRPr lang="vi-VN" sz="3600" dirty="0">
              <a:ln w="28575">
                <a:solidFill>
                  <a:schemeClr val="bg1"/>
                </a:solidFill>
              </a:ln>
              <a:solidFill>
                <a:srgbClr val="D81A1A"/>
              </a:solidFill>
              <a:latin typeface="SVN-Futura" panose="00000400000000000000" pitchFamily="50" charset="-93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3C80A9-4A8E-6853-F0E4-2320C06DD6D0}"/>
              </a:ext>
            </a:extLst>
          </p:cNvPr>
          <p:cNvSpPr txBox="1"/>
          <p:nvPr/>
        </p:nvSpPr>
        <p:spPr>
          <a:xfrm>
            <a:off x="176213" y="1079569"/>
            <a:ext cx="117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luân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Habeco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endParaRPr lang="vi-VN" sz="2400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9531DA-E998-0E45-E9C6-350D72539FE6}"/>
              </a:ext>
            </a:extLst>
          </p:cNvPr>
          <p:cNvSpPr txBox="1"/>
          <p:nvPr/>
        </p:nvSpPr>
        <p:spPr>
          <a:xfrm>
            <a:off x="10177284" y="1541234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endParaRPr lang="vi-VN" b="1" i="1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1339B-9F82-7C9C-5E05-A2690963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14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0239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EFA62-FDAE-6A7C-D062-02621E5DB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90008B-4A0A-0387-9514-08E8C9982CE3}"/>
              </a:ext>
            </a:extLst>
          </p:cNvPr>
          <p:cNvSpPr/>
          <p:nvPr/>
        </p:nvSpPr>
        <p:spPr>
          <a:xfrm>
            <a:off x="0" y="0"/>
            <a:ext cx="12192000" cy="963975"/>
          </a:xfrm>
          <a:prstGeom prst="rect">
            <a:avLst/>
          </a:prstGeom>
          <a:solidFill>
            <a:srgbClr val="1018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490AF7-46B9-40F1-C770-1780D85BB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849"/>
          <a:stretch/>
        </p:blipFill>
        <p:spPr>
          <a:xfrm>
            <a:off x="176213" y="79392"/>
            <a:ext cx="535262" cy="805189"/>
          </a:xfrm>
          <a:prstGeom prst="rect">
            <a:avLst/>
          </a:prstGeom>
        </p:spPr>
      </p:pic>
      <p:sp>
        <p:nvSpPr>
          <p:cNvPr id="14" name="!!md">
            <a:extLst>
              <a:ext uri="{FF2B5EF4-FFF2-40B4-BE49-F238E27FC236}">
                <a16:creationId xmlns:a16="http://schemas.microsoft.com/office/drawing/2014/main" id="{015A2490-295E-453D-8DAA-E5D8A9509E0C}"/>
              </a:ext>
            </a:extLst>
          </p:cNvPr>
          <p:cNvSpPr txBox="1"/>
          <p:nvPr/>
        </p:nvSpPr>
        <p:spPr>
          <a:xfrm>
            <a:off x="789765" y="158822"/>
            <a:ext cx="989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28575">
                  <a:solidFill>
                    <a:schemeClr val="bg1"/>
                  </a:solidFill>
                </a:ln>
                <a:solidFill>
                  <a:srgbClr val="D81A1A"/>
                </a:solidFill>
                <a:latin typeface="UVN Thanh Pho Nang" panose="02060406040706070204" pitchFamily="18" charset="0"/>
              </a:rPr>
              <a:t>CHƯƠNG 2: THỰC TRẠNG HIỆU QUẢ SỬ DỤNG TSNH</a:t>
            </a:r>
            <a:endParaRPr lang="vi-VN" sz="3600" dirty="0">
              <a:ln w="28575">
                <a:solidFill>
                  <a:schemeClr val="bg1"/>
                </a:solidFill>
              </a:ln>
              <a:solidFill>
                <a:srgbClr val="D81A1A"/>
              </a:solidFill>
              <a:latin typeface="SVN-Futura" panose="00000400000000000000" pitchFamily="50" charset="-93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DA3C00-1B58-C534-4FB9-2FF9E334F085}"/>
              </a:ext>
            </a:extLst>
          </p:cNvPr>
          <p:cNvSpPr txBox="1"/>
          <p:nvPr/>
        </p:nvSpPr>
        <p:spPr>
          <a:xfrm>
            <a:off x="176213" y="1080071"/>
            <a:ext cx="117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 tiết kiệm vốn lưu động của Habeco năm 2021-2023</a:t>
            </a:r>
            <a:endParaRPr lang="vi-VN" sz="2400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A544D-ED66-D681-10FD-DE342D5D4AA3}"/>
              </a:ext>
            </a:extLst>
          </p:cNvPr>
          <p:cNvSpPr txBox="1"/>
          <p:nvPr/>
        </p:nvSpPr>
        <p:spPr>
          <a:xfrm>
            <a:off x="10070168" y="1722052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vi-VN" b="1" i="1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3B920B-8F04-2CE5-4C41-80B744550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782798"/>
              </p:ext>
            </p:extLst>
          </p:nvPr>
        </p:nvGraphicFramePr>
        <p:xfrm>
          <a:off x="338552" y="2248118"/>
          <a:ext cx="11467625" cy="34739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6590">
                  <a:extLst>
                    <a:ext uri="{9D8B030D-6E8A-4147-A177-3AD203B41FA5}">
                      <a16:colId xmlns:a16="http://schemas.microsoft.com/office/drawing/2014/main" val="2396218524"/>
                    </a:ext>
                  </a:extLst>
                </a:gridCol>
                <a:gridCol w="2866590">
                  <a:extLst>
                    <a:ext uri="{9D8B030D-6E8A-4147-A177-3AD203B41FA5}">
                      <a16:colId xmlns:a16="http://schemas.microsoft.com/office/drawing/2014/main" val="96350871"/>
                    </a:ext>
                  </a:extLst>
                </a:gridCol>
                <a:gridCol w="2866590">
                  <a:extLst>
                    <a:ext uri="{9D8B030D-6E8A-4147-A177-3AD203B41FA5}">
                      <a16:colId xmlns:a16="http://schemas.microsoft.com/office/drawing/2014/main" val="2753904164"/>
                    </a:ext>
                  </a:extLst>
                </a:gridCol>
                <a:gridCol w="2867855">
                  <a:extLst>
                    <a:ext uri="{9D8B030D-6E8A-4147-A177-3AD203B41FA5}">
                      <a16:colId xmlns:a16="http://schemas.microsoft.com/office/drawing/2014/main" val="3582151473"/>
                    </a:ext>
                  </a:extLst>
                </a:gridCol>
              </a:tblGrid>
              <a:tr h="1157986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2021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2022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2023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263636"/>
                  </a:ext>
                </a:extLst>
              </a:tr>
              <a:tr h="1157986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kiệm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VLĐ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tuyệt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-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(227,3)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383,6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4153478"/>
                  </a:ext>
                </a:extLst>
              </a:tr>
              <a:tr h="1157986"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kiệm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VLĐ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đối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-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(274,3)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1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342,9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326705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9C953-344E-06E8-4409-AD905723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3142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0A087-D093-45B8-BA58-4C38FF839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6F6565-C21B-9CD0-B7D6-97D8FF411425}"/>
              </a:ext>
            </a:extLst>
          </p:cNvPr>
          <p:cNvSpPr/>
          <p:nvPr/>
        </p:nvSpPr>
        <p:spPr>
          <a:xfrm>
            <a:off x="0" y="0"/>
            <a:ext cx="12192000" cy="963975"/>
          </a:xfrm>
          <a:prstGeom prst="rect">
            <a:avLst/>
          </a:prstGeom>
          <a:solidFill>
            <a:srgbClr val="1018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18B036-4DA4-93DC-3BDA-28BAF3312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849"/>
          <a:stretch/>
        </p:blipFill>
        <p:spPr>
          <a:xfrm>
            <a:off x="176213" y="79392"/>
            <a:ext cx="535262" cy="805189"/>
          </a:xfrm>
          <a:prstGeom prst="rect">
            <a:avLst/>
          </a:prstGeom>
        </p:spPr>
      </p:pic>
      <p:sp>
        <p:nvSpPr>
          <p:cNvPr id="14" name="!!md">
            <a:extLst>
              <a:ext uri="{FF2B5EF4-FFF2-40B4-BE49-F238E27FC236}">
                <a16:creationId xmlns:a16="http://schemas.microsoft.com/office/drawing/2014/main" id="{0C7F06A9-44F3-5EB5-7EA3-F2F533DBCF77}"/>
              </a:ext>
            </a:extLst>
          </p:cNvPr>
          <p:cNvSpPr txBox="1"/>
          <p:nvPr/>
        </p:nvSpPr>
        <p:spPr>
          <a:xfrm>
            <a:off x="789765" y="158822"/>
            <a:ext cx="995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28575">
                  <a:solidFill>
                    <a:schemeClr val="bg1"/>
                  </a:solidFill>
                </a:ln>
                <a:solidFill>
                  <a:srgbClr val="D81A1A"/>
                </a:solidFill>
                <a:latin typeface="UVN Thanh Pho Nang" panose="02060406040706070204" pitchFamily="18" charset="0"/>
              </a:rPr>
              <a:t>CHƯƠNG 2: THỰC TRẠNG HIỆU QUẢ SỬ DỤNG TSNH</a:t>
            </a:r>
            <a:endParaRPr lang="vi-VN" sz="3600" dirty="0">
              <a:ln w="28575">
                <a:solidFill>
                  <a:schemeClr val="bg1"/>
                </a:solidFill>
              </a:ln>
              <a:solidFill>
                <a:srgbClr val="D81A1A"/>
              </a:solidFill>
              <a:latin typeface="SVN-Futura" panose="00000400000000000000" pitchFamily="50" charset="-93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439013-0FF7-7234-AF1E-E0864B9F4830}"/>
              </a:ext>
            </a:extLst>
          </p:cNvPr>
          <p:cNvSpPr txBox="1"/>
          <p:nvPr/>
        </p:nvSpPr>
        <p:spPr>
          <a:xfrm>
            <a:off x="176213" y="1080071"/>
            <a:ext cx="117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dupont với ROCA</a:t>
            </a:r>
            <a:endParaRPr lang="vi-VN" sz="2400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AD7F9-5348-C917-CBDE-B5B08EE26442}"/>
              </a:ext>
            </a:extLst>
          </p:cNvPr>
          <p:cNvSpPr txBox="1"/>
          <p:nvPr/>
        </p:nvSpPr>
        <p:spPr>
          <a:xfrm>
            <a:off x="10070168" y="1365069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%</a:t>
            </a:r>
            <a:endParaRPr lang="vi-VN" b="1" i="1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AF771B-A879-95A5-C58A-E31D1ED11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58841"/>
              </p:ext>
            </p:extLst>
          </p:nvPr>
        </p:nvGraphicFramePr>
        <p:xfrm>
          <a:off x="338552" y="1826734"/>
          <a:ext cx="11520075" cy="45308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9307">
                  <a:extLst>
                    <a:ext uri="{9D8B030D-6E8A-4147-A177-3AD203B41FA5}">
                      <a16:colId xmlns:a16="http://schemas.microsoft.com/office/drawing/2014/main" val="2611365146"/>
                    </a:ext>
                  </a:extLst>
                </a:gridCol>
                <a:gridCol w="1609658">
                  <a:extLst>
                    <a:ext uri="{9D8B030D-6E8A-4147-A177-3AD203B41FA5}">
                      <a16:colId xmlns:a16="http://schemas.microsoft.com/office/drawing/2014/main" val="3151937280"/>
                    </a:ext>
                  </a:extLst>
                </a:gridCol>
                <a:gridCol w="1609658">
                  <a:extLst>
                    <a:ext uri="{9D8B030D-6E8A-4147-A177-3AD203B41FA5}">
                      <a16:colId xmlns:a16="http://schemas.microsoft.com/office/drawing/2014/main" val="3716727845"/>
                    </a:ext>
                  </a:extLst>
                </a:gridCol>
                <a:gridCol w="1609658">
                  <a:extLst>
                    <a:ext uri="{9D8B030D-6E8A-4147-A177-3AD203B41FA5}">
                      <a16:colId xmlns:a16="http://schemas.microsoft.com/office/drawing/2014/main" val="376072933"/>
                    </a:ext>
                  </a:extLst>
                </a:gridCol>
                <a:gridCol w="1860897">
                  <a:extLst>
                    <a:ext uri="{9D8B030D-6E8A-4147-A177-3AD203B41FA5}">
                      <a16:colId xmlns:a16="http://schemas.microsoft.com/office/drawing/2014/main" val="3874715678"/>
                    </a:ext>
                  </a:extLst>
                </a:gridCol>
                <a:gridCol w="1860897">
                  <a:extLst>
                    <a:ext uri="{9D8B030D-6E8A-4147-A177-3AD203B41FA5}">
                      <a16:colId xmlns:a16="http://schemas.microsoft.com/office/drawing/2014/main" val="1163200743"/>
                    </a:ext>
                  </a:extLst>
                </a:gridCol>
              </a:tblGrid>
              <a:tr h="513448"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endParaRPr lang="vi-VN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2021</a:t>
                      </a:r>
                      <a:endParaRPr lang="vi-VN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2022</a:t>
                      </a:r>
                      <a:endParaRPr lang="vi-VN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2023</a:t>
                      </a:r>
                      <a:endParaRPr lang="vi-VN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Chênh lệch</a:t>
                      </a:r>
                      <a:endParaRPr lang="vi-VN" sz="2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050428"/>
                  </a:ext>
                </a:extLst>
              </a:tr>
              <a:tr h="51344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2022/2021</a:t>
                      </a:r>
                      <a:endParaRPr lang="vi-VN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2023/2022</a:t>
                      </a:r>
                      <a:endParaRPr lang="vi-VN" sz="2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778651"/>
                  </a:ext>
                </a:extLst>
              </a:tr>
              <a:tr h="51344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Lợi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nhuận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thuế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310,5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422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334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35,9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(20,8)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53555"/>
                  </a:ext>
                </a:extLst>
              </a:tr>
              <a:tr h="51344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Doanh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thuần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5.179,5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6.249,6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5.287,2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20,66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(15,4)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9998320"/>
                  </a:ext>
                </a:extLst>
              </a:tr>
              <a:tr h="51344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 sản ngắn hạn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3.391,14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3.804,1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3.759,1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12,17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(0,012)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3973494"/>
                  </a:ext>
                </a:extLst>
              </a:tr>
              <a:tr h="51344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39140" algn="l"/>
                        </a:tabLs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0,06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0,07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0,06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16,7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(14,3)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3439563"/>
                  </a:ext>
                </a:extLst>
              </a:tr>
              <a:tr h="513448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tabLst>
                          <a:tab pos="739140" algn="l"/>
                        </a:tabLs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(</a:t>
                      </a:r>
                      <a:r>
                        <a:rPr lang="en-US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vòng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1,53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1,64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1,41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7,2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(14,02)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3015294"/>
                  </a:ext>
                </a:extLst>
              </a:tr>
              <a:tr h="936685"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ROCA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0,09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0,11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0,088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22,2</a:t>
                      </a:r>
                      <a:endParaRPr lang="vi-V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(20)</a:t>
                      </a:r>
                      <a:endParaRPr lang="vi-V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676020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D46BD-9333-B73F-A58D-CDAA4446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1602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F830CB-66BE-4974-85B5-1EE6683C5BE5}"/>
              </a:ext>
            </a:extLst>
          </p:cNvPr>
          <p:cNvSpPr/>
          <p:nvPr/>
        </p:nvSpPr>
        <p:spPr>
          <a:xfrm>
            <a:off x="0" y="0"/>
            <a:ext cx="12192000" cy="963975"/>
          </a:xfrm>
          <a:prstGeom prst="rect">
            <a:avLst/>
          </a:prstGeom>
          <a:solidFill>
            <a:srgbClr val="1018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694565-5BE0-4BCA-B3FE-CB5A81414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849"/>
          <a:stretch/>
        </p:blipFill>
        <p:spPr>
          <a:xfrm>
            <a:off x="176213" y="79392"/>
            <a:ext cx="535262" cy="805189"/>
          </a:xfrm>
          <a:prstGeom prst="rect">
            <a:avLst/>
          </a:prstGeom>
        </p:spPr>
      </p:pic>
      <p:sp>
        <p:nvSpPr>
          <p:cNvPr id="11" name="!!md">
            <a:extLst>
              <a:ext uri="{FF2B5EF4-FFF2-40B4-BE49-F238E27FC236}">
                <a16:creationId xmlns:a16="http://schemas.microsoft.com/office/drawing/2014/main" id="{87B8331E-544C-4414-B378-57665EFA2DA4}"/>
              </a:ext>
            </a:extLst>
          </p:cNvPr>
          <p:cNvSpPr txBox="1"/>
          <p:nvPr/>
        </p:nvSpPr>
        <p:spPr>
          <a:xfrm>
            <a:off x="789765" y="158822"/>
            <a:ext cx="989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28575">
                  <a:solidFill>
                    <a:schemeClr val="bg1"/>
                  </a:solidFill>
                </a:ln>
                <a:solidFill>
                  <a:srgbClr val="D81A1A"/>
                </a:solidFill>
                <a:latin typeface="UVN Thanh Pho Nang" panose="02060406040706070204" pitchFamily="18" charset="0"/>
              </a:rPr>
              <a:t>CHƯƠNG 2: THỰC TRẠNG HIỆU QUẢ SỬ DỤNG TSNH</a:t>
            </a:r>
            <a:endParaRPr lang="vi-VN" sz="3600" dirty="0">
              <a:ln w="28575">
                <a:solidFill>
                  <a:schemeClr val="bg1"/>
                </a:solidFill>
              </a:ln>
              <a:solidFill>
                <a:srgbClr val="D81A1A"/>
              </a:solidFill>
              <a:latin typeface="SVN-Futura" panose="00000400000000000000" pitchFamily="50" charset="-9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D4977-6F80-4DA3-A859-8A19DE463217}"/>
              </a:ext>
            </a:extLst>
          </p:cNvPr>
          <p:cNvSpPr txBox="1"/>
          <p:nvPr/>
        </p:nvSpPr>
        <p:spPr>
          <a:xfrm>
            <a:off x="176213" y="1219200"/>
            <a:ext cx="11761787" cy="484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ROCA =  EAT/DTT  X  DTT/TSNH = ROS x L</a:t>
            </a:r>
          </a:p>
          <a:p>
            <a:pPr algn="just">
              <a:lnSpc>
                <a:spcPct val="130000"/>
              </a:lnSpc>
            </a:pPr>
            <a:r>
              <a:rPr lang="en-US" sz="2400" b="1" i="1" u="sng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b="1" i="1" u="sng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2021-2022:</a:t>
            </a:r>
          </a:p>
          <a:p>
            <a:pPr algn="just">
              <a:lnSpc>
                <a:spcPct val="130000"/>
              </a:lnSpc>
            </a:pP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30000"/>
              </a:lnSpc>
            </a:pPr>
            <a:r>
              <a:rPr lang="el-GR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ROCAros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(ROS2022 – ROS2021) * L2021 = (0,07 – 0,06) * (5.179,5 / 3.391,14) = 1,53%</a:t>
            </a:r>
          </a:p>
          <a:p>
            <a:pPr algn="just">
              <a:lnSpc>
                <a:spcPct val="130000"/>
              </a:lnSpc>
            </a:pPr>
            <a:r>
              <a:rPr lang="el-GR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ROCAL = ROS2022 * (L2022 - L2021) = 0,07 * (1,64 – 1,53) = 0,77%</a:t>
            </a:r>
          </a:p>
          <a:p>
            <a:pPr algn="just">
              <a:lnSpc>
                <a:spcPct val="130000"/>
              </a:lnSpc>
            </a:pPr>
            <a:endParaRPr lang="en-US" sz="2400" b="1" i="1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pt-BR" sz="2400" b="1" i="1" u="sng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 2022-2023:</a:t>
            </a:r>
          </a:p>
          <a:p>
            <a:pPr algn="just">
              <a:lnSpc>
                <a:spcPct val="130000"/>
              </a:lnSpc>
            </a:pPr>
            <a:r>
              <a:rPr lang="pt-BR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 có: </a:t>
            </a:r>
          </a:p>
          <a:p>
            <a:pPr algn="just">
              <a:lnSpc>
                <a:spcPct val="130000"/>
              </a:lnSpc>
            </a:pPr>
            <a:r>
              <a:rPr lang="pt-BR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ΔROCAros = (ROS2023 – ROS2022) * L2022 = (0,06 – 0,07) * 1,64 = -1,64%</a:t>
            </a:r>
          </a:p>
          <a:p>
            <a:pPr algn="just">
              <a:lnSpc>
                <a:spcPct val="130000"/>
              </a:lnSpc>
            </a:pPr>
            <a:r>
              <a:rPr lang="pt-BR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ΔROCAL = ROS2023 * (L2023 - L2022) = 0,06 * (1,41-1,64) = -1,38%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1C2B-B717-0C67-FF7A-9538BBA75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1857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44EEAA9-0F2F-40C3-B94D-E860C02DCFDC}"/>
              </a:ext>
            </a:extLst>
          </p:cNvPr>
          <p:cNvSpPr/>
          <p:nvPr/>
        </p:nvSpPr>
        <p:spPr>
          <a:xfrm>
            <a:off x="0" y="0"/>
            <a:ext cx="12192000" cy="963975"/>
          </a:xfrm>
          <a:prstGeom prst="rect">
            <a:avLst/>
          </a:prstGeom>
          <a:solidFill>
            <a:srgbClr val="1018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Google Shape;1146;p38">
            <a:extLst>
              <a:ext uri="{FF2B5EF4-FFF2-40B4-BE49-F238E27FC236}">
                <a16:creationId xmlns:a16="http://schemas.microsoft.com/office/drawing/2014/main" id="{052C4056-AF1D-4C43-B38D-5C64F9EC61D6}"/>
              </a:ext>
            </a:extLst>
          </p:cNvPr>
          <p:cNvSpPr/>
          <p:nvPr/>
        </p:nvSpPr>
        <p:spPr>
          <a:xfrm>
            <a:off x="789765" y="1086516"/>
            <a:ext cx="535287" cy="51110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10184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727473"/>
              </a:solidFill>
              <a:latin typeface="UVN Thanh Pho Nang" panose="0206040604070607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8E9F33-FA9A-4A18-8849-432DFFB45472}"/>
              </a:ext>
            </a:extLst>
          </p:cNvPr>
          <p:cNvSpPr txBox="1"/>
          <p:nvPr/>
        </p:nvSpPr>
        <p:spPr>
          <a:xfrm>
            <a:off x="1325052" y="1074405"/>
            <a:ext cx="3143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D81A1A"/>
                </a:solidFill>
                <a:latin typeface="UVN Thanh Pho Nang" panose="02060406040706070204" pitchFamily="18" charset="0"/>
              </a:rPr>
              <a:t>KẾT QUẢ ĐẠT ĐƯỢC</a:t>
            </a:r>
            <a:endParaRPr lang="vi-VN" sz="2800" dirty="0">
              <a:solidFill>
                <a:srgbClr val="D81A1A"/>
              </a:solidFill>
              <a:latin typeface="SVN-Futura" panose="00000400000000000000" pitchFamily="50" charset="-93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528EB8E-D1B7-4164-A63F-EEB26C5A0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849"/>
          <a:stretch/>
        </p:blipFill>
        <p:spPr>
          <a:xfrm>
            <a:off x="176213" y="79392"/>
            <a:ext cx="535262" cy="805189"/>
          </a:xfrm>
          <a:prstGeom prst="rect">
            <a:avLst/>
          </a:prstGeom>
        </p:spPr>
      </p:pic>
      <p:sp>
        <p:nvSpPr>
          <p:cNvPr id="34" name="!!md">
            <a:extLst>
              <a:ext uri="{FF2B5EF4-FFF2-40B4-BE49-F238E27FC236}">
                <a16:creationId xmlns:a16="http://schemas.microsoft.com/office/drawing/2014/main" id="{9A6A55E2-33AE-4E7E-8818-5F0274883ED5}"/>
              </a:ext>
            </a:extLst>
          </p:cNvPr>
          <p:cNvSpPr txBox="1"/>
          <p:nvPr/>
        </p:nvSpPr>
        <p:spPr>
          <a:xfrm>
            <a:off x="789765" y="158822"/>
            <a:ext cx="989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28575">
                  <a:solidFill>
                    <a:schemeClr val="bg1"/>
                  </a:solidFill>
                </a:ln>
                <a:solidFill>
                  <a:srgbClr val="D81A1A"/>
                </a:solidFill>
                <a:latin typeface="UVN Thanh Pho Nang" panose="02060406040706070204" pitchFamily="18" charset="0"/>
              </a:rPr>
              <a:t>CHƯƠNG 2: THỰC TRẠNG HIỆU QUẢ SỬ DỤNG TSNH</a:t>
            </a:r>
            <a:endParaRPr lang="vi-VN" sz="3600" dirty="0">
              <a:ln w="28575">
                <a:solidFill>
                  <a:schemeClr val="bg1"/>
                </a:solidFill>
              </a:ln>
              <a:solidFill>
                <a:srgbClr val="D81A1A"/>
              </a:solidFill>
              <a:latin typeface="SVN-Futura" panose="00000400000000000000" pitchFamily="50" charset="-9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493C8-5C68-4DBF-BD0B-538B62EBC174}"/>
              </a:ext>
            </a:extLst>
          </p:cNvPr>
          <p:cNvSpPr txBox="1"/>
          <p:nvPr/>
        </p:nvSpPr>
        <p:spPr>
          <a:xfrm>
            <a:off x="236032" y="1720166"/>
            <a:ext cx="11458575" cy="4009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vi-VN" sz="22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 2021, tổng sản lượng tiêu thụ các sản phẩm chủ yếu đạt 281,5 triệu lít, tăng 0,54% so với kế hoạch.</a:t>
            </a:r>
            <a:r>
              <a:rPr lang="en-US" sz="22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sz="22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nhuận</a:t>
            </a:r>
            <a:r>
              <a:rPr lang="en-US" sz="22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2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2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2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21,7% so </a:t>
            </a:r>
            <a:r>
              <a:rPr lang="en-US" sz="22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sz="22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200" b="1" i="1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vi-VN" sz="22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 thu tiêu thụ sản phẩm chính (đã bao gồm thuế tiêu thụ đặc biệt) đạt 5.736 tỷ đồng, tăng 6,39% so với kế hoạch.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vi-VN" sz="22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 2023, tổng lợi nhuận trước thuế đạt 376,9 tỷ đồng, tăng 18,1% so với kế hoạch.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vi-VN" sz="22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hệ số khả năng thanh toán ngắn hạn, khả năng thanh toán nhanh và khả năng thanh toán tức thời có dấu hiệu tốt hơn so với năm 2022.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vi-VN" sz="22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 2023, nợ ngắn hạn và hàng tồn kho đã giảm so với năm 2022.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vi-VN" sz="22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 tư tài chính ngắn hạn tăng qua từng năm, tăng 21% so với năm 2021.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110AF-C7F5-F59F-D71D-6572CE92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4065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F830CB-66BE-4974-85B5-1EE6683C5BE5}"/>
              </a:ext>
            </a:extLst>
          </p:cNvPr>
          <p:cNvSpPr/>
          <p:nvPr/>
        </p:nvSpPr>
        <p:spPr>
          <a:xfrm>
            <a:off x="0" y="0"/>
            <a:ext cx="12192000" cy="963975"/>
          </a:xfrm>
          <a:prstGeom prst="rect">
            <a:avLst/>
          </a:prstGeom>
          <a:solidFill>
            <a:srgbClr val="1018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694565-5BE0-4BCA-B3FE-CB5A81414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849"/>
          <a:stretch/>
        </p:blipFill>
        <p:spPr>
          <a:xfrm>
            <a:off x="176213" y="79392"/>
            <a:ext cx="535262" cy="805189"/>
          </a:xfrm>
          <a:prstGeom prst="rect">
            <a:avLst/>
          </a:prstGeom>
        </p:spPr>
      </p:pic>
      <p:sp>
        <p:nvSpPr>
          <p:cNvPr id="59" name="!!md">
            <a:extLst>
              <a:ext uri="{FF2B5EF4-FFF2-40B4-BE49-F238E27FC236}">
                <a16:creationId xmlns:a16="http://schemas.microsoft.com/office/drawing/2014/main" id="{4BD3DDBB-C7C3-4AA8-BECB-75952D92E2DB}"/>
              </a:ext>
            </a:extLst>
          </p:cNvPr>
          <p:cNvSpPr txBox="1"/>
          <p:nvPr/>
        </p:nvSpPr>
        <p:spPr>
          <a:xfrm>
            <a:off x="789765" y="158822"/>
            <a:ext cx="989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28575">
                  <a:solidFill>
                    <a:schemeClr val="bg1"/>
                  </a:solidFill>
                </a:ln>
                <a:solidFill>
                  <a:srgbClr val="D81A1A"/>
                </a:solidFill>
                <a:latin typeface="UVN Thanh Pho Nang" panose="02060406040706070204" pitchFamily="18" charset="0"/>
              </a:rPr>
              <a:t>CHƯƠNG 2: THỰC TRẠNG HIỆU QUẢ SỬ DỤNG TSNH</a:t>
            </a:r>
            <a:endParaRPr lang="vi-VN" sz="3600" dirty="0">
              <a:ln w="28575">
                <a:solidFill>
                  <a:schemeClr val="bg1"/>
                </a:solidFill>
              </a:ln>
              <a:solidFill>
                <a:srgbClr val="D81A1A"/>
              </a:solidFill>
              <a:latin typeface="SVN-Futura" panose="00000400000000000000" pitchFamily="50" charset="-93"/>
            </a:endParaRPr>
          </a:p>
        </p:txBody>
      </p:sp>
      <p:grpSp>
        <p:nvGrpSpPr>
          <p:cNvPr id="7" name="!!g6">
            <a:extLst>
              <a:ext uri="{FF2B5EF4-FFF2-40B4-BE49-F238E27FC236}">
                <a16:creationId xmlns:a16="http://schemas.microsoft.com/office/drawing/2014/main" id="{A9917B85-A0A3-49CF-A37F-0611737DD164}"/>
              </a:ext>
            </a:extLst>
          </p:cNvPr>
          <p:cNvGrpSpPr/>
          <p:nvPr/>
        </p:nvGrpSpPr>
        <p:grpSpPr>
          <a:xfrm>
            <a:off x="645584" y="1212817"/>
            <a:ext cx="11294881" cy="4708589"/>
            <a:chOff x="630599" y="1945287"/>
            <a:chExt cx="2951862" cy="44323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31C17F-C153-4885-8C00-BEB7941A5341}"/>
                </a:ext>
              </a:extLst>
            </p:cNvPr>
            <p:cNvSpPr/>
            <p:nvPr/>
          </p:nvSpPr>
          <p:spPr>
            <a:xfrm>
              <a:off x="630599" y="2662177"/>
              <a:ext cx="2951544" cy="3715474"/>
            </a:xfrm>
            <a:prstGeom prst="rect">
              <a:avLst/>
            </a:prstGeom>
            <a:noFill/>
            <a:ln w="38100">
              <a:solidFill>
                <a:srgbClr val="1018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lnSpc>
                  <a:spcPct val="130000"/>
                </a:lnSpc>
                <a:buFontTx/>
                <a:buChar char="-"/>
              </a:pPr>
              <a:r>
                <a:rPr lang="vi-VN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Tiền và các khoản tương đương tiền trong năm 2023 đã tăng mạnh.</a:t>
              </a:r>
              <a:endParaRPr lang="en-US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30000"/>
                </a:lnSpc>
                <a:buFontTx/>
                <a:buChar char="-"/>
              </a:pPr>
              <a:r>
                <a:rPr lang="vi-VN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Hàng tồn kho chiếm tỷ trọng lớn nhất trong cơ cấu tài sản ngắn hạn .</a:t>
              </a:r>
              <a:endParaRPr lang="en-US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30000"/>
                </a:lnSpc>
                <a:buFontTx/>
                <a:buChar char="-"/>
              </a:pP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Tỷ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suất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sinh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lời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của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sản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ngắn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giảm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20% </a:t>
              </a: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năm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2023.</a:t>
              </a:r>
            </a:p>
            <a:p>
              <a:pPr marL="285750" indent="-285750" algn="just">
                <a:lnSpc>
                  <a:spcPct val="130000"/>
                </a:lnSpc>
                <a:buFontTx/>
                <a:buChar char="-"/>
              </a:pP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Mức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tiết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kiệm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tài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sản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ngắn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tăng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mạnh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trong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năm</a:t>
              </a:r>
              <a:r>
                <a:rPr lang="en-US" sz="2400" b="1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2023.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AB123F8-A74A-4DD0-AD3F-98843E04BAB7}"/>
                </a:ext>
              </a:extLst>
            </p:cNvPr>
            <p:cNvSpPr/>
            <p:nvPr/>
          </p:nvSpPr>
          <p:spPr>
            <a:xfrm>
              <a:off x="630917" y="1945287"/>
              <a:ext cx="2951544" cy="716890"/>
            </a:xfrm>
            <a:prstGeom prst="rect">
              <a:avLst/>
            </a:prstGeom>
            <a:solidFill>
              <a:srgbClr val="101844"/>
            </a:solidFill>
            <a:ln w="38100">
              <a:solidFill>
                <a:srgbClr val="1018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 CHẾ CÒN TỒN TẠI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DED53F-8D9B-CED4-7606-64B07E58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3144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6A7568C-0673-425A-999D-3520F6618BE3}"/>
              </a:ext>
            </a:extLst>
          </p:cNvPr>
          <p:cNvGrpSpPr/>
          <p:nvPr/>
        </p:nvGrpSpPr>
        <p:grpSpPr>
          <a:xfrm>
            <a:off x="1761941" y="1650180"/>
            <a:ext cx="1484791" cy="2956265"/>
            <a:chOff x="5231166" y="1811538"/>
            <a:chExt cx="1484791" cy="295626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C187014-7EE0-4340-8AA0-DCFCB520CDEC}"/>
                </a:ext>
              </a:extLst>
            </p:cNvPr>
            <p:cNvSpPr/>
            <p:nvPr/>
          </p:nvSpPr>
          <p:spPr>
            <a:xfrm rot="10800000">
              <a:off x="5231166" y="1811538"/>
              <a:ext cx="1484791" cy="1484791"/>
            </a:xfrm>
            <a:custGeom>
              <a:avLst/>
              <a:gdLst>
                <a:gd name="connsiteX0" fmla="*/ 1484791 w 1484791"/>
                <a:gd name="connsiteY0" fmla="*/ 1484791 h 1484791"/>
                <a:gd name="connsiteX1" fmla="*/ 0 w 1484791"/>
                <a:gd name="connsiteY1" fmla="*/ 0 h 1484791"/>
                <a:gd name="connsiteX2" fmla="*/ 1484791 w 1484791"/>
                <a:gd name="connsiteY2" fmla="*/ 0 h 148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791" h="1484791">
                  <a:moveTo>
                    <a:pt x="1484791" y="1484791"/>
                  </a:moveTo>
                  <a:cubicBezTo>
                    <a:pt x="664764" y="1484791"/>
                    <a:pt x="0" y="820027"/>
                    <a:pt x="0" y="0"/>
                  </a:cubicBezTo>
                  <a:lnTo>
                    <a:pt x="1484791" y="0"/>
                  </a:lnTo>
                  <a:close/>
                </a:path>
              </a:pathLst>
            </a:custGeom>
            <a:solidFill>
              <a:srgbClr val="F323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653FBAB-E12B-405D-8A8D-5E54C85F31A7}"/>
                </a:ext>
              </a:extLst>
            </p:cNvPr>
            <p:cNvSpPr/>
            <p:nvPr/>
          </p:nvSpPr>
          <p:spPr>
            <a:xfrm flipH="1">
              <a:off x="5231166" y="3283012"/>
              <a:ext cx="1484791" cy="1484791"/>
            </a:xfrm>
            <a:custGeom>
              <a:avLst/>
              <a:gdLst>
                <a:gd name="connsiteX0" fmla="*/ 1484791 w 1484791"/>
                <a:gd name="connsiteY0" fmla="*/ 1484791 h 1484791"/>
                <a:gd name="connsiteX1" fmla="*/ 0 w 1484791"/>
                <a:gd name="connsiteY1" fmla="*/ 0 h 1484791"/>
                <a:gd name="connsiteX2" fmla="*/ 1484791 w 1484791"/>
                <a:gd name="connsiteY2" fmla="*/ 0 h 1484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4791" h="1484791">
                  <a:moveTo>
                    <a:pt x="1484791" y="1484791"/>
                  </a:moveTo>
                  <a:cubicBezTo>
                    <a:pt x="664764" y="1484791"/>
                    <a:pt x="0" y="820027"/>
                    <a:pt x="0" y="0"/>
                  </a:cubicBezTo>
                  <a:lnTo>
                    <a:pt x="1484791" y="0"/>
                  </a:lnTo>
                  <a:close/>
                </a:path>
              </a:pathLst>
            </a:custGeom>
            <a:solidFill>
              <a:srgbClr val="101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vi-VN" dirty="0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A989338-084C-4C73-9C71-32D948BCFEBB}"/>
              </a:ext>
            </a:extLst>
          </p:cNvPr>
          <p:cNvSpPr/>
          <p:nvPr/>
        </p:nvSpPr>
        <p:spPr>
          <a:xfrm>
            <a:off x="490119" y="1916510"/>
            <a:ext cx="2423604" cy="242360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solidFill>
                  <a:srgbClr val="DF1932"/>
                </a:solidFill>
                <a:latin typeface="UTM Colossalis" panose="02040603050506020204" pitchFamily="18" charset="0"/>
              </a:rPr>
              <a:t>KẾT CẤU CỦA KHÓA LUẬN</a:t>
            </a:r>
            <a:endParaRPr lang="vi-VN" sz="2300" dirty="0">
              <a:solidFill>
                <a:srgbClr val="DF193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D775130-3D75-4150-B1F9-8069E0C2D28F}"/>
              </a:ext>
            </a:extLst>
          </p:cNvPr>
          <p:cNvGrpSpPr/>
          <p:nvPr/>
        </p:nvGrpSpPr>
        <p:grpSpPr>
          <a:xfrm>
            <a:off x="-921430" y="504961"/>
            <a:ext cx="5246703" cy="5246703"/>
            <a:chOff x="-1111930" y="489043"/>
            <a:chExt cx="5246703" cy="5246703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3B6BDD32-993B-4C44-ACC7-D71BBF313D7A}"/>
                </a:ext>
              </a:extLst>
            </p:cNvPr>
            <p:cNvSpPr/>
            <p:nvPr/>
          </p:nvSpPr>
          <p:spPr>
            <a:xfrm>
              <a:off x="-1111930" y="914400"/>
              <a:ext cx="5246703" cy="4673043"/>
            </a:xfrm>
            <a:prstGeom prst="arc">
              <a:avLst/>
            </a:prstGeom>
            <a:ln w="28575">
              <a:solidFill>
                <a:srgbClr val="101844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D240B83B-3F22-4BBD-ACF9-5C0A10DA67F5}"/>
                </a:ext>
              </a:extLst>
            </p:cNvPr>
            <p:cNvSpPr/>
            <p:nvPr/>
          </p:nvSpPr>
          <p:spPr>
            <a:xfrm rot="5400000">
              <a:off x="-825100" y="775873"/>
              <a:ext cx="5246703" cy="4673043"/>
            </a:xfrm>
            <a:prstGeom prst="arc">
              <a:avLst/>
            </a:prstGeom>
            <a:ln w="28575">
              <a:solidFill>
                <a:srgbClr val="101844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6F4ECB66-8935-4423-8729-9E8517109A44}"/>
              </a:ext>
            </a:extLst>
          </p:cNvPr>
          <p:cNvSpPr/>
          <p:nvPr/>
        </p:nvSpPr>
        <p:spPr>
          <a:xfrm flipH="1">
            <a:off x="4001740" y="2202018"/>
            <a:ext cx="215689" cy="215689"/>
          </a:xfrm>
          <a:prstGeom prst="ellipse">
            <a:avLst/>
          </a:prstGeom>
          <a:solidFill>
            <a:srgbClr val="101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285BE9-B387-4C6A-8E31-A41475796F95}"/>
              </a:ext>
            </a:extLst>
          </p:cNvPr>
          <p:cNvSpPr/>
          <p:nvPr/>
        </p:nvSpPr>
        <p:spPr>
          <a:xfrm flipH="1">
            <a:off x="3888425" y="4390756"/>
            <a:ext cx="215689" cy="215689"/>
          </a:xfrm>
          <a:prstGeom prst="ellipse">
            <a:avLst/>
          </a:prstGeom>
          <a:solidFill>
            <a:srgbClr val="101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C74F85-C836-454A-A5E4-60B5899DC8ED}"/>
              </a:ext>
            </a:extLst>
          </p:cNvPr>
          <p:cNvSpPr/>
          <p:nvPr/>
        </p:nvSpPr>
        <p:spPr>
          <a:xfrm flipH="1">
            <a:off x="4191019" y="3310715"/>
            <a:ext cx="215689" cy="215689"/>
          </a:xfrm>
          <a:prstGeom prst="ellipse">
            <a:avLst/>
          </a:prstGeom>
          <a:solidFill>
            <a:srgbClr val="101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ED864D7-9A94-4BE5-90C8-F88D1E2C8A87}"/>
              </a:ext>
            </a:extLst>
          </p:cNvPr>
          <p:cNvGrpSpPr/>
          <p:nvPr/>
        </p:nvGrpSpPr>
        <p:grpSpPr>
          <a:xfrm>
            <a:off x="5306215" y="1330642"/>
            <a:ext cx="6132939" cy="871376"/>
            <a:chOff x="4486747" y="839438"/>
            <a:chExt cx="6132939" cy="87137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8841150-6CE5-4226-A5BF-72CC3E91D194}"/>
                </a:ext>
              </a:extLst>
            </p:cNvPr>
            <p:cNvSpPr/>
            <p:nvPr/>
          </p:nvSpPr>
          <p:spPr>
            <a:xfrm>
              <a:off x="4980894" y="839438"/>
              <a:ext cx="5638792" cy="871376"/>
            </a:xfrm>
            <a:prstGeom prst="roundRect">
              <a:avLst/>
            </a:prstGeom>
            <a:noFill/>
            <a:ln w="38100">
              <a:solidFill>
                <a:srgbClr val="1018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D81A1A"/>
                  </a:solidFill>
                  <a:latin typeface="UVN Thanh Pho Nang" panose="02060406040706070204" pitchFamily="18" charset="0"/>
                </a:rPr>
                <a:t>   CƠ SỞ LÝ LUẬN VỀ HIỆU QUẢ SỬ DỤNG TÀI SẢN NGẮN HẠN CỦA DOANH NGHIỆP</a:t>
              </a:r>
              <a:endParaRPr lang="vi-VN" sz="1600" dirty="0">
                <a:solidFill>
                  <a:srgbClr val="D81A1A"/>
                </a:solidFill>
                <a:latin typeface="SVN-Futura" panose="00000400000000000000" pitchFamily="50" charset="-93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CFB90FF-EED3-4D86-A900-248FB98A9AA0}"/>
                </a:ext>
              </a:extLst>
            </p:cNvPr>
            <p:cNvSpPr/>
            <p:nvPr/>
          </p:nvSpPr>
          <p:spPr>
            <a:xfrm>
              <a:off x="4486747" y="972276"/>
              <a:ext cx="601884" cy="601884"/>
            </a:xfrm>
            <a:prstGeom prst="ellipse">
              <a:avLst/>
            </a:prstGeom>
            <a:solidFill>
              <a:srgbClr val="101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UVN Thanh Pho Nang" panose="02060406040706070204" pitchFamily="18" charset="0"/>
                </a:rPr>
                <a:t>I</a:t>
              </a:r>
              <a:endParaRPr lang="vi-VN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F725FD-3DD7-4E77-99C7-D4452FF9ACAF}"/>
              </a:ext>
            </a:extLst>
          </p:cNvPr>
          <p:cNvGrpSpPr/>
          <p:nvPr/>
        </p:nvGrpSpPr>
        <p:grpSpPr>
          <a:xfrm>
            <a:off x="5306215" y="3006263"/>
            <a:ext cx="6025916" cy="871376"/>
            <a:chOff x="4486747" y="822676"/>
            <a:chExt cx="6025916" cy="871376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DB9AF3F3-7F16-4E52-90B0-0539C377C903}"/>
                </a:ext>
              </a:extLst>
            </p:cNvPr>
            <p:cNvSpPr/>
            <p:nvPr/>
          </p:nvSpPr>
          <p:spPr>
            <a:xfrm>
              <a:off x="4873871" y="822676"/>
              <a:ext cx="5638792" cy="871376"/>
            </a:xfrm>
            <a:prstGeom prst="roundRect">
              <a:avLst/>
            </a:prstGeom>
            <a:noFill/>
            <a:ln w="38100">
              <a:solidFill>
                <a:srgbClr val="1018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D81A1A"/>
                  </a:solidFill>
                  <a:latin typeface="UVN Thanh Pho Nang" panose="02060406040706070204" pitchFamily="18" charset="0"/>
                </a:rPr>
                <a:t> THỰC TRẠNG </a:t>
              </a:r>
              <a:r>
                <a:rPr lang="vi-VN" sz="1600" dirty="0">
                  <a:solidFill>
                    <a:srgbClr val="D81A1A"/>
                  </a:solidFill>
                  <a:latin typeface="UVN Thanh Pho Nang" panose="02060406040706070204" pitchFamily="18" charset="0"/>
                </a:rPr>
                <a:t>HIỆU QUẢ SỬ DỤNG TÀI SẢN NGẮN HẠN TẠI CÔNG TY CỔ PHẦN BIA – RƯỢU - NƯỚC GIẢI KHÁT  HÀ NỘI</a:t>
              </a:r>
              <a:endParaRPr lang="vi-VN" sz="1600" dirty="0">
                <a:solidFill>
                  <a:srgbClr val="D81A1A"/>
                </a:solidFill>
                <a:latin typeface="SVN-Futura" panose="00000400000000000000" pitchFamily="50" charset="-93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BC551BB-FF94-4A8A-8ADF-23ED29EC9D20}"/>
                </a:ext>
              </a:extLst>
            </p:cNvPr>
            <p:cNvSpPr/>
            <p:nvPr/>
          </p:nvSpPr>
          <p:spPr>
            <a:xfrm>
              <a:off x="4486747" y="972276"/>
              <a:ext cx="601884" cy="601884"/>
            </a:xfrm>
            <a:prstGeom prst="ellipse">
              <a:avLst/>
            </a:prstGeom>
            <a:solidFill>
              <a:srgbClr val="101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UVN Thanh Pho Nang" panose="02060406040706070204" pitchFamily="18" charset="0"/>
                </a:rPr>
                <a:t>II</a:t>
              </a:r>
              <a:endParaRPr lang="vi-VN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E53A8F-C9B1-4FA4-B36D-740BA146F563}"/>
              </a:ext>
            </a:extLst>
          </p:cNvPr>
          <p:cNvGrpSpPr/>
          <p:nvPr/>
        </p:nvGrpSpPr>
        <p:grpSpPr>
          <a:xfrm>
            <a:off x="5306215" y="4731985"/>
            <a:ext cx="5918894" cy="871376"/>
            <a:chOff x="4486747" y="835354"/>
            <a:chExt cx="5918894" cy="871376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565496E-9421-450B-85C0-DB5EBAEC1573}"/>
                </a:ext>
              </a:extLst>
            </p:cNvPr>
            <p:cNvSpPr/>
            <p:nvPr/>
          </p:nvSpPr>
          <p:spPr>
            <a:xfrm>
              <a:off x="4980894" y="835354"/>
              <a:ext cx="5424747" cy="871376"/>
            </a:xfrm>
            <a:prstGeom prst="roundRect">
              <a:avLst/>
            </a:prstGeom>
            <a:noFill/>
            <a:ln w="38100">
              <a:solidFill>
                <a:srgbClr val="10184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D81A1A"/>
                  </a:solidFill>
                  <a:latin typeface="UVN Thanh Pho Nang" panose="02060406040706070204" pitchFamily="18" charset="0"/>
                </a:rPr>
                <a:t>     </a:t>
              </a:r>
              <a:r>
                <a:rPr lang="vi-VN" sz="1600" dirty="0">
                  <a:solidFill>
                    <a:srgbClr val="D81A1A"/>
                  </a:solidFill>
                  <a:latin typeface="UVN Thanh Pho Nang" panose="02060406040706070204" pitchFamily="18" charset="0"/>
                </a:rPr>
                <a:t>GIẢI PHÁP NÂNG CAO HIỆU QU</a:t>
              </a:r>
              <a:r>
                <a:rPr lang="en-US" sz="1600" dirty="0">
                  <a:solidFill>
                    <a:srgbClr val="D81A1A"/>
                  </a:solidFill>
                  <a:latin typeface="UVN Thanh Pho Nang" panose="02060406040706070204" pitchFamily="18" charset="0"/>
                </a:rPr>
                <a:t>Ả </a:t>
              </a:r>
              <a:r>
                <a:rPr lang="vi-VN" sz="1600" dirty="0">
                  <a:solidFill>
                    <a:srgbClr val="D81A1A"/>
                  </a:solidFill>
                  <a:latin typeface="UVN Thanh Pho Nang" panose="02060406040706070204" pitchFamily="18" charset="0"/>
                </a:rPr>
                <a:t>SỬ DỤNG TÀI SẢN NGẮN </a:t>
              </a:r>
              <a:r>
                <a:rPr lang="en-US" sz="1600" dirty="0">
                  <a:solidFill>
                    <a:srgbClr val="D81A1A"/>
                  </a:solidFill>
                  <a:latin typeface="UVN Thanh Pho Nang" panose="02060406040706070204" pitchFamily="18" charset="0"/>
                </a:rPr>
                <a:t>      </a:t>
              </a:r>
              <a:r>
                <a:rPr lang="vi-VN" sz="1600" dirty="0">
                  <a:solidFill>
                    <a:srgbClr val="D81A1A"/>
                  </a:solidFill>
                  <a:latin typeface="UVN Thanh Pho Nang" panose="02060406040706070204" pitchFamily="18" charset="0"/>
                </a:rPr>
                <a:t>HẠN</a:t>
              </a:r>
              <a:r>
                <a:rPr lang="en-US" sz="1600" dirty="0">
                  <a:solidFill>
                    <a:srgbClr val="D81A1A"/>
                  </a:solidFill>
                  <a:latin typeface="UVN Thanh Pho Nang" panose="02060406040706070204" pitchFamily="18" charset="0"/>
                </a:rPr>
                <a:t> TẠI </a:t>
              </a:r>
              <a:r>
                <a:rPr lang="vi-VN" sz="1600" dirty="0">
                  <a:solidFill>
                    <a:srgbClr val="D81A1A"/>
                  </a:solidFill>
                  <a:latin typeface="UVN Thanh Pho Nang" panose="02060406040706070204" pitchFamily="18" charset="0"/>
                </a:rPr>
                <a:t>CÔNG TY CỔ PHẦN BIA – RƯỢU - NƯỚC GIẢI KHÁT  </a:t>
              </a:r>
              <a:r>
                <a:rPr lang="en-US" sz="1600" dirty="0">
                  <a:solidFill>
                    <a:srgbClr val="D81A1A"/>
                  </a:solidFill>
                  <a:latin typeface="UVN Thanh Pho Nang" panose="02060406040706070204" pitchFamily="18" charset="0"/>
                </a:rPr>
                <a:t>   </a:t>
              </a:r>
              <a:r>
                <a:rPr lang="vi-VN" sz="1600" dirty="0">
                  <a:solidFill>
                    <a:srgbClr val="D81A1A"/>
                  </a:solidFill>
                  <a:latin typeface="UVN Thanh Pho Nang" panose="02060406040706070204" pitchFamily="18" charset="0"/>
                </a:rPr>
                <a:t>HÀ NỘI</a:t>
              </a:r>
              <a:r>
                <a:rPr lang="en-US" sz="1600" dirty="0">
                  <a:solidFill>
                    <a:srgbClr val="D81A1A"/>
                  </a:solidFill>
                  <a:latin typeface="UVN Thanh Pho Nang" panose="02060406040706070204" pitchFamily="18" charset="0"/>
                </a:rPr>
                <a:t> </a:t>
              </a:r>
              <a:endParaRPr lang="vi-VN" sz="1600" dirty="0">
                <a:solidFill>
                  <a:srgbClr val="D81A1A"/>
                </a:solidFill>
                <a:latin typeface="SVN-Futura" panose="00000400000000000000" pitchFamily="50" charset="-93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740BB2-A98C-4F32-8767-3D941BE0EEF7}"/>
                </a:ext>
              </a:extLst>
            </p:cNvPr>
            <p:cNvSpPr/>
            <p:nvPr/>
          </p:nvSpPr>
          <p:spPr>
            <a:xfrm>
              <a:off x="4486747" y="972276"/>
              <a:ext cx="601884" cy="601884"/>
            </a:xfrm>
            <a:prstGeom prst="ellipse">
              <a:avLst/>
            </a:prstGeom>
            <a:solidFill>
              <a:srgbClr val="1018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UVN Thanh Pho Nang" panose="02060406040706070204" pitchFamily="18" charset="0"/>
                </a:rPr>
                <a:t>III</a:t>
              </a:r>
              <a:endParaRPr lang="vi-VN" dirty="0"/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30058A3C-3351-4C1C-8CAA-1AE5A8542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849"/>
          <a:stretch/>
        </p:blipFill>
        <p:spPr>
          <a:xfrm>
            <a:off x="176213" y="79392"/>
            <a:ext cx="535262" cy="8051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59F169-011D-CA65-F500-9BD61345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2</a:t>
            </a:fld>
            <a:endParaRPr lang="vi-V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605632-5870-0570-8004-DF4E7A36579C}"/>
              </a:ext>
            </a:extLst>
          </p:cNvPr>
          <p:cNvCxnSpPr>
            <a:stCxn id="27" idx="6"/>
            <a:endCxn id="34" idx="2"/>
          </p:cNvCxnSpPr>
          <p:nvPr/>
        </p:nvCxnSpPr>
        <p:spPr>
          <a:xfrm flipV="1">
            <a:off x="4001740" y="1764422"/>
            <a:ext cx="1304475" cy="5454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DB8F58-A70E-9901-70F1-44B3647E9020}"/>
              </a:ext>
            </a:extLst>
          </p:cNvPr>
          <p:cNvCxnSpPr>
            <a:stCxn id="30" idx="4"/>
            <a:endCxn id="30" idx="5"/>
          </p:cNvCxnSpPr>
          <p:nvPr/>
        </p:nvCxnSpPr>
        <p:spPr>
          <a:xfrm flipH="1" flipV="1">
            <a:off x="4222606" y="3494817"/>
            <a:ext cx="76257" cy="3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D783E5-C649-FCD7-11CE-35DC3BBED635}"/>
              </a:ext>
            </a:extLst>
          </p:cNvPr>
          <p:cNvCxnSpPr>
            <a:stCxn id="30" idx="2"/>
            <a:endCxn id="39" idx="2"/>
          </p:cNvCxnSpPr>
          <p:nvPr/>
        </p:nvCxnSpPr>
        <p:spPr>
          <a:xfrm>
            <a:off x="4406708" y="3418560"/>
            <a:ext cx="899507" cy="382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C67266-D74A-973C-246D-D03FB20F5705}"/>
              </a:ext>
            </a:extLst>
          </p:cNvPr>
          <p:cNvCxnSpPr>
            <a:cxnSpLocks/>
          </p:cNvCxnSpPr>
          <p:nvPr/>
        </p:nvCxnSpPr>
        <p:spPr>
          <a:xfrm>
            <a:off x="3928890" y="4422343"/>
            <a:ext cx="1386203" cy="747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25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F830CB-66BE-4974-85B5-1EE6683C5BE5}"/>
              </a:ext>
            </a:extLst>
          </p:cNvPr>
          <p:cNvSpPr/>
          <p:nvPr/>
        </p:nvSpPr>
        <p:spPr>
          <a:xfrm>
            <a:off x="0" y="0"/>
            <a:ext cx="12192000" cy="963975"/>
          </a:xfrm>
          <a:prstGeom prst="rect">
            <a:avLst/>
          </a:prstGeom>
          <a:solidFill>
            <a:srgbClr val="1018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694565-5BE0-4BCA-B3FE-CB5A81414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849"/>
          <a:stretch/>
        </p:blipFill>
        <p:spPr>
          <a:xfrm>
            <a:off x="176213" y="79392"/>
            <a:ext cx="535262" cy="80518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6A06B1D-7C48-49F1-AB31-978B9FAE78CE}"/>
              </a:ext>
            </a:extLst>
          </p:cNvPr>
          <p:cNvSpPr txBox="1"/>
          <p:nvPr/>
        </p:nvSpPr>
        <p:spPr>
          <a:xfrm>
            <a:off x="215106" y="1219200"/>
            <a:ext cx="117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lang="vi-VN" sz="2400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!!md">
            <a:extLst>
              <a:ext uri="{FF2B5EF4-FFF2-40B4-BE49-F238E27FC236}">
                <a16:creationId xmlns:a16="http://schemas.microsoft.com/office/drawing/2014/main" id="{4BD3DDBB-C7C3-4AA8-BECB-75952D92E2DB}"/>
              </a:ext>
            </a:extLst>
          </p:cNvPr>
          <p:cNvSpPr txBox="1"/>
          <p:nvPr/>
        </p:nvSpPr>
        <p:spPr>
          <a:xfrm>
            <a:off x="789765" y="158822"/>
            <a:ext cx="989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28575">
                  <a:solidFill>
                    <a:schemeClr val="bg1"/>
                  </a:solidFill>
                </a:ln>
                <a:solidFill>
                  <a:srgbClr val="D81A1A"/>
                </a:solidFill>
                <a:latin typeface="UVN Thanh Pho Nang" panose="02060406040706070204" pitchFamily="18" charset="0"/>
              </a:rPr>
              <a:t>CHƯƠNG 2: THỰC TRẠNG HIỆU QUẢ SỬ DỤNG TSNH</a:t>
            </a:r>
            <a:endParaRPr lang="vi-VN" sz="3600" dirty="0">
              <a:ln w="28575">
                <a:solidFill>
                  <a:schemeClr val="bg1"/>
                </a:solidFill>
              </a:ln>
              <a:solidFill>
                <a:srgbClr val="D81A1A"/>
              </a:solidFill>
              <a:latin typeface="SVN-Futura" panose="00000400000000000000" pitchFamily="50" charset="-93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917B85-A0A3-49CF-A37F-0611737DD164}"/>
              </a:ext>
            </a:extLst>
          </p:cNvPr>
          <p:cNvGrpSpPr/>
          <p:nvPr/>
        </p:nvGrpSpPr>
        <p:grpSpPr>
          <a:xfrm>
            <a:off x="625033" y="1840512"/>
            <a:ext cx="4872942" cy="4432364"/>
            <a:chOff x="625033" y="1945287"/>
            <a:chExt cx="2951544" cy="44323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31C17F-C153-4885-8C00-BEB7941A5341}"/>
                </a:ext>
              </a:extLst>
            </p:cNvPr>
            <p:cNvSpPr/>
            <p:nvPr/>
          </p:nvSpPr>
          <p:spPr>
            <a:xfrm>
              <a:off x="625033" y="2662177"/>
              <a:ext cx="2951544" cy="3715474"/>
            </a:xfrm>
            <a:prstGeom prst="rect">
              <a:avLst/>
            </a:prstGeom>
            <a:noFill/>
            <a:ln w="38100">
              <a:solidFill>
                <a:srgbClr val="BE51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lnSpc>
                  <a:spcPct val="130000"/>
                </a:lnSpc>
                <a:buFontTx/>
                <a:buChar char="-"/>
              </a:pPr>
              <a:r>
                <a:rPr lang="vi-VN" sz="2000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 độ nhân viên chưa cao</a:t>
              </a:r>
              <a:endParaRPr lang="en-US" sz="20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30000"/>
                </a:lnSpc>
                <a:buFontTx/>
                <a:buChar char="-"/>
              </a:pPr>
              <a:r>
                <a:rPr lang="vi-VN" sz="2000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Chính sách quản lý tiền và các khoản tương đương tiền của công ty chưa hiệu quả</a:t>
              </a:r>
              <a:endParaRPr lang="en-US" sz="20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30000"/>
                </a:lnSpc>
                <a:buFontTx/>
                <a:buChar char="-"/>
              </a:pPr>
              <a:r>
                <a:rPr lang="vi-VN" sz="2000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Quản lí hàng tồn kho chưa hiệu quả</a:t>
              </a:r>
              <a:endParaRPr lang="en-US" sz="20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30000"/>
                </a:lnSpc>
                <a:buFontTx/>
                <a:buChar char="-"/>
              </a:pPr>
              <a:r>
                <a:rPr lang="vi-VN" sz="2000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Chưa có những chính sách quản lí nợ đúng đắn</a:t>
              </a:r>
              <a:endParaRPr lang="en-US" sz="20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30000"/>
                </a:lnSpc>
                <a:buFontTx/>
                <a:buChar char="-"/>
              </a:pPr>
              <a:r>
                <a:rPr lang="en-US" sz="2000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Khả</a:t>
              </a:r>
              <a:r>
                <a:rPr lang="en-US" sz="2000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năng</a:t>
              </a:r>
              <a:r>
                <a:rPr lang="en-US" sz="2000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huy</a:t>
              </a:r>
              <a:r>
                <a:rPr lang="en-US" sz="2000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động</a:t>
              </a:r>
              <a:r>
                <a:rPr lang="en-US" sz="2000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vốn</a:t>
              </a:r>
              <a:r>
                <a:rPr lang="en-US" sz="2000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còn</a:t>
              </a:r>
              <a:r>
                <a:rPr lang="en-US" sz="2000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hạn</a:t>
              </a:r>
              <a:r>
                <a:rPr lang="en-US" sz="2000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chế</a:t>
              </a:r>
              <a:endParaRPr lang="en-US" sz="20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AB123F8-A74A-4DD0-AD3F-98843E04BAB7}"/>
                </a:ext>
              </a:extLst>
            </p:cNvPr>
            <p:cNvSpPr/>
            <p:nvPr/>
          </p:nvSpPr>
          <p:spPr>
            <a:xfrm>
              <a:off x="625033" y="1945287"/>
              <a:ext cx="2951544" cy="716890"/>
            </a:xfrm>
            <a:prstGeom prst="rect">
              <a:avLst/>
            </a:prstGeom>
            <a:solidFill>
              <a:srgbClr val="BE5108"/>
            </a:solidFill>
            <a:ln w="38100">
              <a:solidFill>
                <a:srgbClr val="BE510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Nguyên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nhân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chủ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quan</a:t>
              </a:r>
              <a:endPara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!!g6">
            <a:extLst>
              <a:ext uri="{FF2B5EF4-FFF2-40B4-BE49-F238E27FC236}">
                <a16:creationId xmlns:a16="http://schemas.microsoft.com/office/drawing/2014/main" id="{9B921EC8-A69D-4CE6-AB2C-94CE3FE04951}"/>
              </a:ext>
            </a:extLst>
          </p:cNvPr>
          <p:cNvGrpSpPr/>
          <p:nvPr/>
        </p:nvGrpSpPr>
        <p:grpSpPr>
          <a:xfrm>
            <a:off x="6529292" y="1840512"/>
            <a:ext cx="4872942" cy="4432364"/>
            <a:chOff x="8450690" y="1945287"/>
            <a:chExt cx="2951544" cy="443236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BF9FAB3-E419-4C36-905F-5C015983F1AE}"/>
                </a:ext>
              </a:extLst>
            </p:cNvPr>
            <p:cNvSpPr/>
            <p:nvPr/>
          </p:nvSpPr>
          <p:spPr>
            <a:xfrm>
              <a:off x="8450690" y="2662177"/>
              <a:ext cx="2951544" cy="3715474"/>
            </a:xfrm>
            <a:prstGeom prst="rect">
              <a:avLst/>
            </a:prstGeom>
            <a:noFill/>
            <a:ln w="38100">
              <a:solidFill>
                <a:srgbClr val="D81A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lnSpc>
                  <a:spcPct val="130000"/>
                </a:lnSpc>
                <a:buFontTx/>
                <a:buChar char="-"/>
              </a:pPr>
              <a:r>
                <a:rPr lang="en-US" sz="2200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Đại</a:t>
              </a:r>
              <a:r>
                <a:rPr lang="en-US" sz="2200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dịch</a:t>
              </a:r>
              <a:r>
                <a:rPr lang="en-US" sz="2200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covid-19</a:t>
              </a:r>
            </a:p>
            <a:p>
              <a:pPr marL="285750" indent="-285750" algn="just">
                <a:lnSpc>
                  <a:spcPct val="130000"/>
                </a:lnSpc>
                <a:buFontTx/>
                <a:buChar char="-"/>
              </a:pPr>
              <a:r>
                <a:rPr lang="vi-VN" sz="2200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Tình hình kinh tế Suy thoái</a:t>
              </a:r>
              <a:r>
                <a:rPr lang="en-US" sz="2200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200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lạm</a:t>
              </a:r>
              <a:r>
                <a:rPr lang="en-US" sz="2200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dirty="0" err="1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phát</a:t>
              </a:r>
              <a:r>
                <a:rPr lang="vi-VN" sz="2200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22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30000"/>
                </a:lnSpc>
                <a:buFontTx/>
                <a:buChar char="-"/>
              </a:pPr>
              <a:r>
                <a:rPr lang="vi-VN" sz="2200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Cạnh tranh gia tăng</a:t>
              </a:r>
              <a:endParaRPr lang="en-US" sz="22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30000"/>
                </a:lnSpc>
                <a:buFontTx/>
                <a:buChar char="-"/>
              </a:pPr>
              <a:r>
                <a:rPr lang="vi-VN" sz="2200" dirty="0">
                  <a:solidFill>
                    <a:srgbClr val="1018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Thay đổi quy định pháp lý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DBFA4A-009D-4DBC-860F-11E5005FF715}"/>
                </a:ext>
              </a:extLst>
            </p:cNvPr>
            <p:cNvSpPr/>
            <p:nvPr/>
          </p:nvSpPr>
          <p:spPr>
            <a:xfrm>
              <a:off x="8450690" y="1945287"/>
              <a:ext cx="2951544" cy="716890"/>
            </a:xfrm>
            <a:prstGeom prst="rect">
              <a:avLst/>
            </a:prstGeom>
            <a:solidFill>
              <a:srgbClr val="D81A1A"/>
            </a:solidFill>
            <a:ln w="38100">
              <a:solidFill>
                <a:srgbClr val="D81A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Nguyên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nhân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khách</a:t>
              </a:r>
              <a:r>
                <a:rPr 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</a:t>
              </a:r>
              <a:endParaRPr lang="vi-V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EEBCBF7-9CDA-A61C-E12D-07A237E8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1611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F830CB-66BE-4974-85B5-1EE6683C5BE5}"/>
              </a:ext>
            </a:extLst>
          </p:cNvPr>
          <p:cNvSpPr/>
          <p:nvPr/>
        </p:nvSpPr>
        <p:spPr>
          <a:xfrm>
            <a:off x="0" y="0"/>
            <a:ext cx="12192000" cy="963975"/>
          </a:xfrm>
          <a:prstGeom prst="rect">
            <a:avLst/>
          </a:prstGeom>
          <a:solidFill>
            <a:srgbClr val="1018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694565-5BE0-4BCA-B3FE-CB5A81414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849"/>
          <a:stretch/>
        </p:blipFill>
        <p:spPr>
          <a:xfrm>
            <a:off x="176213" y="79392"/>
            <a:ext cx="535262" cy="805189"/>
          </a:xfrm>
          <a:prstGeom prst="rect">
            <a:avLst/>
          </a:prstGeom>
        </p:spPr>
      </p:pic>
      <p:sp>
        <p:nvSpPr>
          <p:cNvPr id="59" name="!!md">
            <a:extLst>
              <a:ext uri="{FF2B5EF4-FFF2-40B4-BE49-F238E27FC236}">
                <a16:creationId xmlns:a16="http://schemas.microsoft.com/office/drawing/2014/main" id="{4BD3DDBB-C7C3-4AA8-BECB-75952D92E2DB}"/>
              </a:ext>
            </a:extLst>
          </p:cNvPr>
          <p:cNvSpPr txBox="1"/>
          <p:nvPr/>
        </p:nvSpPr>
        <p:spPr>
          <a:xfrm>
            <a:off x="789765" y="158822"/>
            <a:ext cx="1152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28575">
                  <a:solidFill>
                    <a:schemeClr val="bg1"/>
                  </a:solidFill>
                </a:ln>
                <a:solidFill>
                  <a:srgbClr val="D81A1A"/>
                </a:solidFill>
                <a:latin typeface="UVN Thanh Pho Nang" panose="02060406040706070204" pitchFamily="18" charset="0"/>
              </a:rPr>
              <a:t>CHƯƠNG 3: GIẢI PHÁP NÂNG CAO HIỆU QUẢ SỬ DỤNG TSNH</a:t>
            </a:r>
            <a:endParaRPr lang="vi-VN" sz="3600" dirty="0">
              <a:ln w="28575">
                <a:solidFill>
                  <a:schemeClr val="bg1"/>
                </a:solidFill>
              </a:ln>
              <a:solidFill>
                <a:srgbClr val="D81A1A"/>
              </a:solidFill>
              <a:latin typeface="SVN-Futura" panose="00000400000000000000" pitchFamily="50" charset="-93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6D50B-A951-4E2F-9C7B-3EA99525DB57}"/>
              </a:ext>
            </a:extLst>
          </p:cNvPr>
          <p:cNvSpPr txBox="1"/>
          <p:nvPr/>
        </p:nvSpPr>
        <p:spPr>
          <a:xfrm>
            <a:off x="176213" y="1396752"/>
            <a:ext cx="117617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nợ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Tx/>
              <a:buChar char="-"/>
            </a:pPr>
            <a:endParaRPr lang="en-US" sz="2400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Tx/>
              <a:buChar char="-"/>
            </a:pPr>
            <a:endParaRPr lang="en-US" sz="2400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C7AC5-D522-A0EC-1A0A-1891639D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1714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83316-8A5C-F659-2778-E2B2D8B2C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8299B0-7C79-3140-7DF1-B6B1A2DE8510}"/>
              </a:ext>
            </a:extLst>
          </p:cNvPr>
          <p:cNvSpPr/>
          <p:nvPr/>
        </p:nvSpPr>
        <p:spPr>
          <a:xfrm>
            <a:off x="0" y="0"/>
            <a:ext cx="12192000" cy="963975"/>
          </a:xfrm>
          <a:prstGeom prst="rect">
            <a:avLst/>
          </a:prstGeom>
          <a:solidFill>
            <a:srgbClr val="1018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F3EDAF-C6F8-510E-0570-658B967C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849"/>
          <a:stretch/>
        </p:blipFill>
        <p:spPr>
          <a:xfrm>
            <a:off x="176213" y="79392"/>
            <a:ext cx="535262" cy="805189"/>
          </a:xfrm>
          <a:prstGeom prst="rect">
            <a:avLst/>
          </a:prstGeom>
        </p:spPr>
      </p:pic>
      <p:sp>
        <p:nvSpPr>
          <p:cNvPr id="59" name="!!md">
            <a:extLst>
              <a:ext uri="{FF2B5EF4-FFF2-40B4-BE49-F238E27FC236}">
                <a16:creationId xmlns:a16="http://schemas.microsoft.com/office/drawing/2014/main" id="{B95CCA30-8E79-1EBD-2DC6-E3AA1494A218}"/>
              </a:ext>
            </a:extLst>
          </p:cNvPr>
          <p:cNvSpPr txBox="1"/>
          <p:nvPr/>
        </p:nvSpPr>
        <p:spPr>
          <a:xfrm>
            <a:off x="789765" y="158822"/>
            <a:ext cx="1152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28575">
                  <a:solidFill>
                    <a:schemeClr val="bg1"/>
                  </a:solidFill>
                </a:ln>
                <a:solidFill>
                  <a:srgbClr val="D81A1A"/>
                </a:solidFill>
                <a:latin typeface="UVN Thanh Pho Nang" panose="02060406040706070204" pitchFamily="18" charset="0"/>
              </a:rPr>
              <a:t>CHƯƠNG 3: GIẢI PHÁP NÂNG CAO HIỆU QUẢ SỬ DỤNG TSNH</a:t>
            </a:r>
            <a:endParaRPr lang="vi-VN" sz="3600" dirty="0">
              <a:ln w="28575">
                <a:solidFill>
                  <a:schemeClr val="bg1"/>
                </a:solidFill>
              </a:ln>
              <a:solidFill>
                <a:srgbClr val="D81A1A"/>
              </a:solidFill>
              <a:latin typeface="SVN-Futura" panose="00000400000000000000" pitchFamily="50" charset="-93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9976E9-1C89-1A50-9AD3-858CA4461C47}"/>
              </a:ext>
            </a:extLst>
          </p:cNvPr>
          <p:cNvSpPr txBox="1"/>
          <p:nvPr/>
        </p:nvSpPr>
        <p:spPr>
          <a:xfrm>
            <a:off x="176213" y="1219200"/>
            <a:ext cx="117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vi-VN" sz="2400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E7ED9-D1DA-3E41-0A8F-CF3A4BD3AC65}"/>
              </a:ext>
            </a:extLst>
          </p:cNvPr>
          <p:cNvSpPr txBox="1"/>
          <p:nvPr/>
        </p:nvSpPr>
        <p:spPr>
          <a:xfrm>
            <a:off x="176213" y="1714385"/>
            <a:ext cx="11761787" cy="14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 tư vào đào tạo nội bộ và bên ngoài</a:t>
            </a:r>
            <a:endParaRPr lang="en-US" sz="2400" b="1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 tác với các trường đào tạo nghề, đại học</a:t>
            </a:r>
            <a:endParaRPr lang="en-US" sz="2400" b="1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Áp dụng chính sách đãi ngộ tốt hơn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0A80DAC-5BE6-91DF-3BC4-92461E3D5D94}"/>
              </a:ext>
            </a:extLst>
          </p:cNvPr>
          <p:cNvGraphicFramePr/>
          <p:nvPr/>
        </p:nvGraphicFramePr>
        <p:xfrm>
          <a:off x="5237658" y="1031910"/>
          <a:ext cx="7880628" cy="525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34653D4-6AB8-DE18-EF18-E535C6565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73" y="3428999"/>
            <a:ext cx="38100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966F3-8A40-0657-6547-9C96C14B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1433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5ECE4-CC4F-CE74-A5D6-B328CB0EF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3DDA94-6D73-925C-7919-A3E50FD0DEB4}"/>
              </a:ext>
            </a:extLst>
          </p:cNvPr>
          <p:cNvSpPr/>
          <p:nvPr/>
        </p:nvSpPr>
        <p:spPr>
          <a:xfrm>
            <a:off x="0" y="0"/>
            <a:ext cx="12192000" cy="963975"/>
          </a:xfrm>
          <a:prstGeom prst="rect">
            <a:avLst/>
          </a:prstGeom>
          <a:solidFill>
            <a:srgbClr val="1018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EA2B60-B08E-382D-98E0-D7C3FA3C2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849"/>
          <a:stretch/>
        </p:blipFill>
        <p:spPr>
          <a:xfrm>
            <a:off x="176213" y="79392"/>
            <a:ext cx="535262" cy="805189"/>
          </a:xfrm>
          <a:prstGeom prst="rect">
            <a:avLst/>
          </a:prstGeom>
        </p:spPr>
      </p:pic>
      <p:sp>
        <p:nvSpPr>
          <p:cNvPr id="59" name="!!md">
            <a:extLst>
              <a:ext uri="{FF2B5EF4-FFF2-40B4-BE49-F238E27FC236}">
                <a16:creationId xmlns:a16="http://schemas.microsoft.com/office/drawing/2014/main" id="{B62F3C62-ED04-F572-5A86-98D356297FBD}"/>
              </a:ext>
            </a:extLst>
          </p:cNvPr>
          <p:cNvSpPr txBox="1"/>
          <p:nvPr/>
        </p:nvSpPr>
        <p:spPr>
          <a:xfrm>
            <a:off x="789765" y="158822"/>
            <a:ext cx="1152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28575">
                  <a:solidFill>
                    <a:schemeClr val="bg1"/>
                  </a:solidFill>
                </a:ln>
                <a:solidFill>
                  <a:srgbClr val="D81A1A"/>
                </a:solidFill>
                <a:latin typeface="UVN Thanh Pho Nang" panose="02060406040706070204" pitchFamily="18" charset="0"/>
              </a:rPr>
              <a:t>CHƯƠNG 3: GIẢI PHÁP NÂNG CAO HIỆU QUẢ SỬ DỤNG TSNH</a:t>
            </a:r>
            <a:endParaRPr lang="vi-VN" sz="3600" dirty="0">
              <a:ln w="28575">
                <a:solidFill>
                  <a:schemeClr val="bg1"/>
                </a:solidFill>
              </a:ln>
              <a:solidFill>
                <a:srgbClr val="D81A1A"/>
              </a:solidFill>
              <a:latin typeface="SVN-Futura" panose="00000400000000000000" pitchFamily="50" charset="-93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DEFCD-9785-6D15-9787-C6133D6150A0}"/>
              </a:ext>
            </a:extLst>
          </p:cNvPr>
          <p:cNvSpPr txBox="1"/>
          <p:nvPr/>
        </p:nvSpPr>
        <p:spPr>
          <a:xfrm>
            <a:off x="176213" y="1219200"/>
            <a:ext cx="117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chính sách quản lý tiền và các khoản tương đương tiền</a:t>
            </a:r>
            <a:endParaRPr lang="vi-VN" sz="2400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B85757-1865-6C0F-1FC9-A01F44DACF48}"/>
                  </a:ext>
                </a:extLst>
              </p:cNvPr>
              <p:cNvSpPr txBox="1"/>
              <p:nvPr/>
            </p:nvSpPr>
            <p:spPr>
              <a:xfrm>
                <a:off x="176213" y="1714385"/>
                <a:ext cx="11761787" cy="3653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vi-VN" sz="2000" i="1" dirty="0">
                    <a:solidFill>
                      <a:srgbClr val="10184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Áp dụng mô hình Baumol để xác định lượng dự trữ tiền mặt tối ưu cho doanh nghiệp năm 2024 như sau:</a:t>
                </a:r>
              </a:p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Nhu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cầu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về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tiền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năm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2024 =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Lượng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tiền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phát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sinh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năm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2023 *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tỷ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lệ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lạm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phát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endParaRPr lang="vi-VN" sz="2000" dirty="0">
                  <a:solidFill>
                    <a:srgbClr val="101844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                                          = 784,6 * 1,045 = 819,9 (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tỷ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đồng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  <a:endParaRPr lang="vi-VN" sz="2000" dirty="0">
                  <a:solidFill>
                    <a:srgbClr val="101844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Năm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2023,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lãi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suất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chứng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khoán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ngắn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hạn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trên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thị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trường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khoảng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7%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và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chi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phí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1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lần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bán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chứng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khoán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là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0,15%-0,35%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giá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trị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giao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dịch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. (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lấy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ví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dụ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là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30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triệu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cho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1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lần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giao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dịch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  <a:endParaRPr lang="vi-VN" sz="2000" dirty="0">
                  <a:solidFill>
                    <a:srgbClr val="101844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Theo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mô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hình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Baumol,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mức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dự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trữ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tiền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mặt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tối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ưu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năm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2024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tại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doanh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nghiệp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sẽ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là</a:t>
                </a:r>
                <a:r>
                  <a:rPr lang="en-US" sz="2000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</a:t>
                </a:r>
                <a:endParaRPr lang="vi-VN" sz="2000" dirty="0">
                  <a:solidFill>
                    <a:srgbClr val="101844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just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000" b="1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Mức</a:t>
                </a:r>
                <a:r>
                  <a:rPr lang="en-US" sz="2000" b="1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b="1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dự</a:t>
                </a:r>
                <a:r>
                  <a:rPr lang="en-US" sz="2000" b="1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b="1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trữ</a:t>
                </a:r>
                <a:r>
                  <a:rPr lang="en-US" sz="2000" b="1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b="1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tiền</a:t>
                </a:r>
                <a:r>
                  <a:rPr lang="en-US" sz="2000" b="1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b="1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mặt</a:t>
                </a:r>
                <a:r>
                  <a:rPr lang="en-US" sz="2000" b="1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b="1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tối</a:t>
                </a:r>
                <a:r>
                  <a:rPr lang="en-US" sz="2000" b="1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b="1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ưu</a:t>
                </a:r>
                <a:r>
                  <a:rPr lang="en-US" sz="2000" b="1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101844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vi-VN" sz="2000" b="1" i="1">
                            <a:solidFill>
                              <a:srgbClr val="101844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vi-VN" sz="2000" b="1" i="1">
                                <a:solidFill>
                                  <a:srgbClr val="101844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101844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𝟖𝟏𝟗</m:t>
                            </m:r>
                            <m:r>
                              <a:rPr lang="en-US" sz="2000" b="1" i="1">
                                <a:solidFill>
                                  <a:srgbClr val="101844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101844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𝟗</m:t>
                            </m:r>
                            <m:r>
                              <a:rPr lang="en-US" sz="2000" b="1" i="1">
                                <a:solidFill>
                                  <a:srgbClr val="101844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000" b="1" i="1">
                                <a:solidFill>
                                  <a:srgbClr val="101844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>
                                <a:solidFill>
                                  <a:srgbClr val="101844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000" b="1" i="1">
                                <a:solidFill>
                                  <a:srgbClr val="101844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000" b="1" i="1">
                                <a:solidFill>
                                  <a:srgbClr val="101844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101844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𝟎𝟑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101844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𝟕</m:t>
                            </m:r>
                            <m:r>
                              <a:rPr lang="en-US" sz="2000" b="1" i="1">
                                <a:solidFill>
                                  <a:srgbClr val="101844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%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b="1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= 838,3 (</a:t>
                </a:r>
                <a:r>
                  <a:rPr lang="en-US" sz="2000" b="1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tỷ</a:t>
                </a:r>
                <a:r>
                  <a:rPr lang="en-US" sz="2000" b="1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en-US" sz="2000" b="1" dirty="0" err="1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đồng</a:t>
                </a:r>
                <a:r>
                  <a:rPr lang="en-US" sz="2000" b="1" dirty="0">
                    <a:solidFill>
                      <a:srgbClr val="101844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  <a:endParaRPr lang="vi-VN" sz="2000" b="1" dirty="0">
                  <a:solidFill>
                    <a:srgbClr val="101844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B85757-1865-6C0F-1FC9-A01F44DAC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13" y="1714385"/>
                <a:ext cx="11761787" cy="3653436"/>
              </a:xfrm>
              <a:prstGeom prst="rect">
                <a:avLst/>
              </a:prstGeom>
              <a:blipFill>
                <a:blip r:embed="rId3"/>
                <a:stretch>
                  <a:fillRect l="-570" r="-518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3581E-5CD6-0EC3-41D0-7BF81221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6473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509B0137-F739-499A-9BCB-E2D41B7092F1}"/>
              </a:ext>
            </a:extLst>
          </p:cNvPr>
          <p:cNvSpPr txBox="1"/>
          <p:nvPr/>
        </p:nvSpPr>
        <p:spPr>
          <a:xfrm>
            <a:off x="1941986" y="2313120"/>
            <a:ext cx="83080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101844"/>
                </a:solidFill>
                <a:latin typeface="UTM Colossalis" panose="02040603050506020204" pitchFamily="18" charset="0"/>
              </a:rPr>
              <a:t>CẢM ƠN QUÝ THẦY CÔ VÀ CÁC BẠN</a:t>
            </a:r>
          </a:p>
          <a:p>
            <a:pPr algn="ctr"/>
            <a:r>
              <a:rPr lang="en-US" sz="4400" dirty="0">
                <a:solidFill>
                  <a:srgbClr val="101844"/>
                </a:solidFill>
                <a:latin typeface="UTM Colossalis" panose="02040603050506020204" pitchFamily="18" charset="0"/>
              </a:rPr>
              <a:t>ĐÃ CHÚ Ý LẮNG NGHE!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C6166C-ED53-5CCA-39B0-120FDC97A73E}"/>
              </a:ext>
            </a:extLst>
          </p:cNvPr>
          <p:cNvGrpSpPr/>
          <p:nvPr/>
        </p:nvGrpSpPr>
        <p:grpSpPr>
          <a:xfrm>
            <a:off x="3924137" y="228097"/>
            <a:ext cx="4343726" cy="1441048"/>
            <a:chOff x="3699135" y="0"/>
            <a:chExt cx="4343726" cy="144104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F85A98-F692-4774-9692-E1C4951DF93E}"/>
                </a:ext>
              </a:extLst>
            </p:cNvPr>
            <p:cNvSpPr txBox="1"/>
            <p:nvPr/>
          </p:nvSpPr>
          <p:spPr>
            <a:xfrm>
              <a:off x="4816850" y="535858"/>
              <a:ext cx="322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DF1932"/>
                  </a:solidFill>
                  <a:latin typeface="UVN Thanh Pho Nang" panose="02060406040706070204" pitchFamily="18" charset="0"/>
                </a:rPr>
                <a:t>TRƯỜNG ĐẠI HỌC THĂNG LONG</a:t>
              </a:r>
              <a:endParaRPr lang="vi-VN" dirty="0">
                <a:solidFill>
                  <a:srgbClr val="DF1932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130595-39D1-4EDC-A2CA-D1EF4F63A377}"/>
                </a:ext>
              </a:extLst>
            </p:cNvPr>
            <p:cNvSpPr txBox="1"/>
            <p:nvPr/>
          </p:nvSpPr>
          <p:spPr>
            <a:xfrm>
              <a:off x="5064353" y="911406"/>
              <a:ext cx="2731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01844"/>
                  </a:solidFill>
                  <a:latin typeface="UVN Thanh Pho Nang" panose="02060406040706070204" pitchFamily="18" charset="0"/>
                </a:rPr>
                <a:t>THANG LONG UNIVERSITY</a:t>
              </a:r>
              <a:endParaRPr lang="vi-VN" dirty="0">
                <a:solidFill>
                  <a:srgbClr val="101844"/>
                </a:solidFill>
              </a:endParaRPr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80E61A49-BE2D-41FC-8A55-1A12653F52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02"/>
            <a:stretch/>
          </p:blipFill>
          <p:spPr>
            <a:xfrm>
              <a:off x="3699135" y="0"/>
              <a:ext cx="1127933" cy="1441048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A881F-9D34-6861-E070-6445E4FA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669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FA6C6F-2D1B-4B35-B07E-8D4FC860F0BE}"/>
              </a:ext>
            </a:extLst>
          </p:cNvPr>
          <p:cNvSpPr/>
          <p:nvPr/>
        </p:nvSpPr>
        <p:spPr>
          <a:xfrm>
            <a:off x="0" y="0"/>
            <a:ext cx="12192000" cy="963975"/>
          </a:xfrm>
          <a:prstGeom prst="rect">
            <a:avLst/>
          </a:prstGeom>
          <a:solidFill>
            <a:srgbClr val="1018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6" name="!!md">
            <a:extLst>
              <a:ext uri="{FF2B5EF4-FFF2-40B4-BE49-F238E27FC236}">
                <a16:creationId xmlns:a16="http://schemas.microsoft.com/office/drawing/2014/main" id="{8B0A7C7E-AE8A-4F7D-8E94-F46A72373790}"/>
              </a:ext>
            </a:extLst>
          </p:cNvPr>
          <p:cNvSpPr txBox="1"/>
          <p:nvPr/>
        </p:nvSpPr>
        <p:spPr>
          <a:xfrm>
            <a:off x="789765" y="266977"/>
            <a:ext cx="10043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n w="28575">
                  <a:solidFill>
                    <a:schemeClr val="bg1"/>
                  </a:solidFill>
                </a:ln>
                <a:solidFill>
                  <a:srgbClr val="D81A1A"/>
                </a:solidFill>
                <a:latin typeface="UVN Thanh Pho Nang" panose="02060406040706070204" pitchFamily="18" charset="0"/>
              </a:rPr>
              <a:t> </a:t>
            </a:r>
            <a:r>
              <a:rPr lang="vi-VN" sz="2800" dirty="0">
                <a:ln w="28575">
                  <a:solidFill>
                    <a:schemeClr val="bg1"/>
                  </a:solidFill>
                </a:ln>
                <a:solidFill>
                  <a:srgbClr val="D81A1A"/>
                </a:solidFill>
                <a:latin typeface="UVN Thanh Pho Nang" panose="02060406040706070204" pitchFamily="18" charset="0"/>
              </a:rPr>
              <a:t>TỔNG QUAN VỀ CÔNG TY CP BIA-RƯỢU-NƯỚC GIẢI KHÁT HÀ NỘI </a:t>
            </a:r>
            <a:endParaRPr lang="vi-VN" sz="2800" dirty="0">
              <a:ln w="28575">
                <a:solidFill>
                  <a:schemeClr val="bg1"/>
                </a:solidFill>
              </a:ln>
              <a:solidFill>
                <a:srgbClr val="D81A1A"/>
              </a:solidFill>
              <a:latin typeface="SVN-Futura" panose="00000400000000000000" pitchFamily="50" charset="-93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2996CE-3AA5-4ABC-99A1-E152FBBC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849"/>
          <a:stretch/>
        </p:blipFill>
        <p:spPr>
          <a:xfrm>
            <a:off x="176213" y="79392"/>
            <a:ext cx="535262" cy="8051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54B032-2194-4BAF-9DF7-692F01C13BBA}"/>
              </a:ext>
            </a:extLst>
          </p:cNvPr>
          <p:cNvSpPr txBox="1"/>
          <p:nvPr/>
        </p:nvSpPr>
        <p:spPr>
          <a:xfrm>
            <a:off x="176213" y="1219200"/>
            <a:ext cx="11761787" cy="532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 CP Bia –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Rượu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khát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Hà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30000"/>
              </a:lnSpc>
            </a:pPr>
            <a:endParaRPr lang="en-US" sz="2400" b="1" i="1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đầy đủ: </a:t>
            </a:r>
            <a:r>
              <a:rPr lang="vi-VN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CÔNG TY CỔ PHẦN BIA - RƯỢU - NƯỚC GIẢI KHÁT HÀ NỘI</a:t>
            </a:r>
          </a:p>
          <a:p>
            <a:pPr algn="just">
              <a:lnSpc>
                <a:spcPct val="130000"/>
              </a:lnSpc>
            </a:pPr>
            <a:r>
              <a:rPr lang="vi-VN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 viết tắt: </a:t>
            </a:r>
            <a:r>
              <a:rPr lang="vi-VN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HABECO</a:t>
            </a:r>
          </a:p>
          <a:p>
            <a:pPr algn="just">
              <a:lnSpc>
                <a:spcPct val="130000"/>
              </a:lnSpc>
            </a:pPr>
            <a:r>
              <a:rPr lang="vi-VN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 chỉ: </a:t>
            </a:r>
            <a:r>
              <a:rPr lang="vi-VN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 183, phố Hoàng Hoa Thám, phường Ngọc Hà, quận Ba Đình, thành phố Hà Nội, Việt Nam.</a:t>
            </a:r>
          </a:p>
          <a:p>
            <a:pPr algn="just">
              <a:lnSpc>
                <a:spcPct val="130000"/>
              </a:lnSpc>
            </a:pPr>
            <a:r>
              <a:rPr lang="vi-VN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 hình doanh nghiệp: </a:t>
            </a:r>
            <a:r>
              <a:rPr lang="vi-VN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ty Cổ phần.</a:t>
            </a:r>
          </a:p>
          <a:p>
            <a:pPr algn="just">
              <a:lnSpc>
                <a:spcPct val="130000"/>
              </a:lnSpc>
            </a:pPr>
            <a:r>
              <a:rPr lang="vi-VN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 vực kinh doanh: </a:t>
            </a:r>
            <a:r>
              <a:rPr lang="vi-VN" sz="2400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 xuất, Kinh doanh đồ uống (các sản phẩm bia, rượu, nước giải khát).</a:t>
            </a:r>
          </a:p>
          <a:p>
            <a:pPr algn="just">
              <a:lnSpc>
                <a:spcPct val="130000"/>
              </a:lnSpc>
            </a:pPr>
            <a:r>
              <a:rPr lang="vi-VN" sz="2400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 tại, HABECO có 25 công ty thành viên với các sản phẩm chủ lực là: Bia hơi Hà Nội</a:t>
            </a:r>
          </a:p>
          <a:p>
            <a:pPr algn="just">
              <a:lnSpc>
                <a:spcPct val="130000"/>
              </a:lnSpc>
            </a:pPr>
            <a:endParaRPr lang="vi-VN" sz="2400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8A016E-B2CC-4270-4E49-479788F8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5171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FA6C6F-2D1B-4B35-B07E-8D4FC860F0BE}"/>
              </a:ext>
            </a:extLst>
          </p:cNvPr>
          <p:cNvSpPr/>
          <p:nvPr/>
        </p:nvSpPr>
        <p:spPr>
          <a:xfrm>
            <a:off x="0" y="0"/>
            <a:ext cx="12192000" cy="963975"/>
          </a:xfrm>
          <a:prstGeom prst="rect">
            <a:avLst/>
          </a:prstGeom>
          <a:solidFill>
            <a:srgbClr val="1018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2996CE-3AA5-4ABC-99A1-E152FBBC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849"/>
          <a:stretch/>
        </p:blipFill>
        <p:spPr>
          <a:xfrm>
            <a:off x="176213" y="79392"/>
            <a:ext cx="535262" cy="8051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254B032-2194-4BAF-9DF7-692F01C13BBA}"/>
              </a:ext>
            </a:extLst>
          </p:cNvPr>
          <p:cNvSpPr txBox="1"/>
          <p:nvPr/>
        </p:nvSpPr>
        <p:spPr>
          <a:xfrm>
            <a:off x="176213" y="1219200"/>
            <a:ext cx="117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ủ men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bia</a:t>
            </a:r>
            <a:endParaRPr lang="en-US" sz="2400" b="1" i="1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371D8-58EE-356E-CBB5-6476A81BE358}"/>
              </a:ext>
            </a:extLst>
          </p:cNvPr>
          <p:cNvSpPr txBox="1"/>
          <p:nvPr/>
        </p:nvSpPr>
        <p:spPr>
          <a:xfrm>
            <a:off x="2169696" y="4637633"/>
            <a:ext cx="7774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vi-VN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 xuất thức ăn gia súc, gia cầm và thủy sản</a:t>
            </a:r>
          </a:p>
          <a:p>
            <a:pPr marL="342900" indent="-342900">
              <a:buFontTx/>
              <a:buChar char="-"/>
            </a:pPr>
            <a:r>
              <a:rPr lang="vi-VN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 xuất rượu vang</a:t>
            </a:r>
          </a:p>
          <a:p>
            <a:pPr marL="342900" indent="-342900">
              <a:buFontTx/>
              <a:buChar char="-"/>
            </a:pPr>
            <a:r>
              <a:rPr lang="vi-VN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Chưng, tinh cất và pha chế các loại rượu mạnh</a:t>
            </a:r>
          </a:p>
          <a:p>
            <a:pPr marL="342900" indent="-342900">
              <a:buFontTx/>
              <a:buChar char="-"/>
            </a:pPr>
            <a:r>
              <a:rPr lang="vi-VN" sz="2400" b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93C464-5902-89F2-5705-B8E6010B4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19" y="2059550"/>
            <a:ext cx="2782894" cy="219270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E1F1C6C-25E5-5F5C-C14C-EB8678104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122" y="2066241"/>
            <a:ext cx="4372032" cy="218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873E7BC-E7B9-BAEC-100D-548EE3A8B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514" y="2059550"/>
            <a:ext cx="2923608" cy="219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434CD-CA77-E3DC-E659-15E99909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0165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3B34D-4BC4-3725-F43E-524927BD7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DEF63F-9335-7078-CFA3-3D34FE64E93F}"/>
              </a:ext>
            </a:extLst>
          </p:cNvPr>
          <p:cNvSpPr/>
          <p:nvPr/>
        </p:nvSpPr>
        <p:spPr>
          <a:xfrm>
            <a:off x="0" y="0"/>
            <a:ext cx="12192000" cy="963975"/>
          </a:xfrm>
          <a:prstGeom prst="rect">
            <a:avLst/>
          </a:prstGeom>
          <a:solidFill>
            <a:srgbClr val="1018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2901AA-D353-43F5-634A-09767DB8A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849"/>
          <a:stretch/>
        </p:blipFill>
        <p:spPr>
          <a:xfrm>
            <a:off x="176213" y="79392"/>
            <a:ext cx="535262" cy="805189"/>
          </a:xfrm>
          <a:prstGeom prst="rect">
            <a:avLst/>
          </a:prstGeom>
        </p:spPr>
      </p:pic>
      <p:sp>
        <p:nvSpPr>
          <p:cNvPr id="14" name="!!md">
            <a:extLst>
              <a:ext uri="{FF2B5EF4-FFF2-40B4-BE49-F238E27FC236}">
                <a16:creationId xmlns:a16="http://schemas.microsoft.com/office/drawing/2014/main" id="{6D5E7007-9A9D-B2C3-29A3-512657AAAE71}"/>
              </a:ext>
            </a:extLst>
          </p:cNvPr>
          <p:cNvSpPr txBox="1"/>
          <p:nvPr/>
        </p:nvSpPr>
        <p:spPr>
          <a:xfrm>
            <a:off x="789765" y="158822"/>
            <a:ext cx="989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28575">
                  <a:solidFill>
                    <a:schemeClr val="bg1"/>
                  </a:solidFill>
                </a:ln>
                <a:solidFill>
                  <a:srgbClr val="D81A1A"/>
                </a:solidFill>
                <a:latin typeface="UVN Thanh Pho Nang" panose="02060406040706070204" pitchFamily="18" charset="0"/>
              </a:rPr>
              <a:t>CHƯƠNG 2: THỰC TRẠNG HIỆU QUẢ SỬ DỤNG TSNH</a:t>
            </a:r>
            <a:endParaRPr lang="vi-VN" sz="3600" dirty="0">
              <a:ln w="28575">
                <a:solidFill>
                  <a:schemeClr val="bg1"/>
                </a:solidFill>
              </a:ln>
              <a:solidFill>
                <a:srgbClr val="D81A1A"/>
              </a:solidFill>
              <a:latin typeface="SVN-Futura" panose="00000400000000000000" pitchFamily="50" charset="-93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437B6-5D20-029F-AF78-D96B1AB23C33}"/>
              </a:ext>
            </a:extLst>
          </p:cNvPr>
          <p:cNvSpPr txBox="1"/>
          <p:nvPr/>
        </p:nvSpPr>
        <p:spPr>
          <a:xfrm>
            <a:off x="176213" y="1219200"/>
            <a:ext cx="117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2021 - 2023):</a:t>
            </a:r>
            <a:endParaRPr lang="vi-VN" sz="2400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BAFEC9-2C4D-48B6-2C35-3CB5AC329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32995"/>
              </p:ext>
            </p:extLst>
          </p:nvPr>
        </p:nvGraphicFramePr>
        <p:xfrm>
          <a:off x="789765" y="1936090"/>
          <a:ext cx="10478962" cy="4256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6827">
                  <a:extLst>
                    <a:ext uri="{9D8B030D-6E8A-4147-A177-3AD203B41FA5}">
                      <a16:colId xmlns:a16="http://schemas.microsoft.com/office/drawing/2014/main" val="273969196"/>
                    </a:ext>
                  </a:extLst>
                </a:gridCol>
                <a:gridCol w="1018015">
                  <a:extLst>
                    <a:ext uri="{9D8B030D-6E8A-4147-A177-3AD203B41FA5}">
                      <a16:colId xmlns:a16="http://schemas.microsoft.com/office/drawing/2014/main" val="1484149124"/>
                    </a:ext>
                  </a:extLst>
                </a:gridCol>
                <a:gridCol w="1018015">
                  <a:extLst>
                    <a:ext uri="{9D8B030D-6E8A-4147-A177-3AD203B41FA5}">
                      <a16:colId xmlns:a16="http://schemas.microsoft.com/office/drawing/2014/main" val="3226975257"/>
                    </a:ext>
                  </a:extLst>
                </a:gridCol>
                <a:gridCol w="1018015">
                  <a:extLst>
                    <a:ext uri="{9D8B030D-6E8A-4147-A177-3AD203B41FA5}">
                      <a16:colId xmlns:a16="http://schemas.microsoft.com/office/drawing/2014/main" val="142507866"/>
                    </a:ext>
                  </a:extLst>
                </a:gridCol>
                <a:gridCol w="1018015">
                  <a:extLst>
                    <a:ext uri="{9D8B030D-6E8A-4147-A177-3AD203B41FA5}">
                      <a16:colId xmlns:a16="http://schemas.microsoft.com/office/drawing/2014/main" val="1710294863"/>
                    </a:ext>
                  </a:extLst>
                </a:gridCol>
                <a:gridCol w="1018015">
                  <a:extLst>
                    <a:ext uri="{9D8B030D-6E8A-4147-A177-3AD203B41FA5}">
                      <a16:colId xmlns:a16="http://schemas.microsoft.com/office/drawing/2014/main" val="722932027"/>
                    </a:ext>
                  </a:extLst>
                </a:gridCol>
                <a:gridCol w="1018015">
                  <a:extLst>
                    <a:ext uri="{9D8B030D-6E8A-4147-A177-3AD203B41FA5}">
                      <a16:colId xmlns:a16="http://schemas.microsoft.com/office/drawing/2014/main" val="2069092433"/>
                    </a:ext>
                  </a:extLst>
                </a:gridCol>
                <a:gridCol w="1018015">
                  <a:extLst>
                    <a:ext uri="{9D8B030D-6E8A-4147-A177-3AD203B41FA5}">
                      <a16:colId xmlns:a16="http://schemas.microsoft.com/office/drawing/2014/main" val="4222252304"/>
                    </a:ext>
                  </a:extLst>
                </a:gridCol>
                <a:gridCol w="1018015">
                  <a:extLst>
                    <a:ext uri="{9D8B030D-6E8A-4147-A177-3AD203B41FA5}">
                      <a16:colId xmlns:a16="http://schemas.microsoft.com/office/drawing/2014/main" val="2107132875"/>
                    </a:ext>
                  </a:extLst>
                </a:gridCol>
                <a:gridCol w="1018015">
                  <a:extLst>
                    <a:ext uri="{9D8B030D-6E8A-4147-A177-3AD203B41FA5}">
                      <a16:colId xmlns:a16="http://schemas.microsoft.com/office/drawing/2014/main" val="4002001793"/>
                    </a:ext>
                  </a:extLst>
                </a:gridCol>
              </a:tblGrid>
              <a:tr h="1078271"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effectLst/>
                        </a:rPr>
                        <a:t>Chỉ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tiêu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057" marR="140057" marT="70028" marB="70028" anchor="ctr">
                    <a:solidFill>
                      <a:srgbClr val="10184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effectLst/>
                        </a:rPr>
                        <a:t>Thực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hiện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057" marR="140057" marT="70028" marB="70028" anchor="ctr">
                    <a:solidFill>
                      <a:srgbClr val="1018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effectLst/>
                        </a:rPr>
                        <a:t>Kế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hoạch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057" marR="140057" marT="70028" marB="70028" anchor="ctr">
                    <a:solidFill>
                      <a:srgbClr val="1018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% so </a:t>
                      </a:r>
                      <a:r>
                        <a:rPr lang="en-US" sz="1800" dirty="0" err="1">
                          <a:effectLst/>
                        </a:rPr>
                        <a:t>với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năm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trước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057" marR="140057" marT="70028" marB="70028" anchor="ctr">
                    <a:solidFill>
                      <a:srgbClr val="1018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% so </a:t>
                      </a:r>
                      <a:r>
                        <a:rPr lang="en-US" sz="1800" dirty="0" err="1">
                          <a:effectLst/>
                        </a:rPr>
                        <a:t>với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kế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hoạch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0057" marR="140057" marT="70028" marB="70028" anchor="ctr">
                    <a:solidFill>
                      <a:srgbClr val="1018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836723"/>
                  </a:ext>
                </a:extLst>
              </a:tr>
              <a:tr h="913798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effectLst/>
                        </a:rPr>
                        <a:t>Năm</a:t>
                      </a:r>
                      <a:r>
                        <a:rPr lang="en-US" sz="1800" dirty="0">
                          <a:effectLst/>
                        </a:rPr>
                        <a:t> 2021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effectLst/>
                        </a:rPr>
                        <a:t>Năm</a:t>
                      </a:r>
                      <a:r>
                        <a:rPr lang="en-US" sz="1800" dirty="0">
                          <a:effectLst/>
                        </a:rPr>
                        <a:t> 2022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effectLst/>
                        </a:rPr>
                        <a:t>Năm</a:t>
                      </a:r>
                      <a:r>
                        <a:rPr lang="en-US" sz="1800" dirty="0">
                          <a:effectLst/>
                        </a:rPr>
                        <a:t> 2023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Năm 2022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effectLst/>
                        </a:rPr>
                        <a:t>Năm</a:t>
                      </a:r>
                      <a:r>
                        <a:rPr lang="en-US" sz="1800" dirty="0">
                          <a:effectLst/>
                        </a:rPr>
                        <a:t> 2023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Năm 2021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effectLst/>
                        </a:rPr>
                        <a:t>Năm</a:t>
                      </a:r>
                      <a:r>
                        <a:rPr lang="en-US" sz="1800" dirty="0">
                          <a:effectLst/>
                        </a:rPr>
                        <a:t> 2022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effectLst/>
                        </a:rPr>
                        <a:t>Năm</a:t>
                      </a:r>
                      <a:r>
                        <a:rPr lang="en-US" sz="1800" dirty="0">
                          <a:effectLst/>
                        </a:rPr>
                        <a:t> 2022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effectLst/>
                        </a:rPr>
                        <a:t>Năm</a:t>
                      </a:r>
                      <a:r>
                        <a:rPr lang="en-US" sz="1800" dirty="0">
                          <a:effectLst/>
                        </a:rPr>
                        <a:t> 2023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extLst>
                  <a:ext uri="{0D108BD9-81ED-4DB2-BD59-A6C34878D82A}">
                    <a16:rowId xmlns:a16="http://schemas.microsoft.com/office/drawing/2014/main" val="616082221"/>
                  </a:ext>
                </a:extLst>
              </a:tr>
              <a:tr h="91379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effectLst/>
                        </a:rPr>
                        <a:t>Doanh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5.203,7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6.288,1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5.589,9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6.605,2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7.367,3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120,8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88,9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105,04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68,3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extLst>
                  <a:ext uri="{0D108BD9-81ED-4DB2-BD59-A6C34878D82A}">
                    <a16:rowId xmlns:a16="http://schemas.microsoft.com/office/drawing/2014/main" val="2865003366"/>
                  </a:ext>
                </a:extLst>
              </a:tr>
              <a:tr h="436701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Chi </a:t>
                      </a:r>
                      <a:r>
                        <a:rPr lang="en-US" sz="1800" dirty="0" err="1">
                          <a:effectLst/>
                        </a:rPr>
                        <a:t>phí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4.826,9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5.770,6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5.165,3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119,5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91,8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extLst>
                  <a:ext uri="{0D108BD9-81ED-4DB2-BD59-A6C34878D82A}">
                    <a16:rowId xmlns:a16="http://schemas.microsoft.com/office/drawing/2014/main" val="540003168"/>
                  </a:ext>
                </a:extLst>
              </a:tr>
              <a:tr h="913798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 err="1">
                          <a:effectLst/>
                        </a:rPr>
                        <a:t>Lợi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nhuận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sau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thuế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310,5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422,02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334,03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220,8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222,1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>
                          <a:effectLst/>
                        </a:rPr>
                        <a:t>135,9</a:t>
                      </a:r>
                      <a:endParaRPr lang="vi-V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79,1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191,1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</a:rPr>
                        <a:t>150,4</a:t>
                      </a:r>
                      <a:endParaRPr lang="vi-V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043" marR="105043" marT="0" marB="0" anchor="ctr"/>
                </a:tc>
                <a:extLst>
                  <a:ext uri="{0D108BD9-81ED-4DB2-BD59-A6C34878D82A}">
                    <a16:rowId xmlns:a16="http://schemas.microsoft.com/office/drawing/2014/main" val="25815110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A08FDB6-13E0-A036-D559-6CD6DF7FD125}"/>
              </a:ext>
            </a:extLst>
          </p:cNvPr>
          <p:cNvSpPr txBox="1"/>
          <p:nvPr/>
        </p:nvSpPr>
        <p:spPr>
          <a:xfrm>
            <a:off x="9556399" y="1485728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vi-VN" b="1" i="1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822D8-1102-A903-2C6A-3A742DEF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868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42743AC-CCF3-4BC1-BAD1-4DB761B19983}"/>
              </a:ext>
            </a:extLst>
          </p:cNvPr>
          <p:cNvSpPr/>
          <p:nvPr/>
        </p:nvSpPr>
        <p:spPr>
          <a:xfrm>
            <a:off x="0" y="0"/>
            <a:ext cx="12192000" cy="963975"/>
          </a:xfrm>
          <a:prstGeom prst="rect">
            <a:avLst/>
          </a:prstGeom>
          <a:solidFill>
            <a:srgbClr val="1018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E86AEDD2-1E3E-49C5-B329-CF1008D77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8566538"/>
              </p:ext>
            </p:extLst>
          </p:nvPr>
        </p:nvGraphicFramePr>
        <p:xfrm>
          <a:off x="2032000" y="1817838"/>
          <a:ext cx="8128000" cy="440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13531A9-7E89-46EB-B582-B93CB502A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849"/>
          <a:stretch/>
        </p:blipFill>
        <p:spPr>
          <a:xfrm>
            <a:off x="176213" y="79392"/>
            <a:ext cx="535262" cy="805189"/>
          </a:xfrm>
          <a:prstGeom prst="rect">
            <a:avLst/>
          </a:prstGeom>
        </p:spPr>
      </p:pic>
      <p:sp>
        <p:nvSpPr>
          <p:cNvPr id="14" name="!!md">
            <a:extLst>
              <a:ext uri="{FF2B5EF4-FFF2-40B4-BE49-F238E27FC236}">
                <a16:creationId xmlns:a16="http://schemas.microsoft.com/office/drawing/2014/main" id="{354C7F76-364E-48FC-B006-167744A0D8AE}"/>
              </a:ext>
            </a:extLst>
          </p:cNvPr>
          <p:cNvSpPr txBox="1"/>
          <p:nvPr/>
        </p:nvSpPr>
        <p:spPr>
          <a:xfrm>
            <a:off x="789765" y="158822"/>
            <a:ext cx="989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28575">
                  <a:solidFill>
                    <a:schemeClr val="bg1"/>
                  </a:solidFill>
                </a:ln>
                <a:solidFill>
                  <a:srgbClr val="D81A1A"/>
                </a:solidFill>
                <a:latin typeface="UVN Thanh Pho Nang" panose="02060406040706070204" pitchFamily="18" charset="0"/>
              </a:rPr>
              <a:t>CHƯƠNG 2: THỰC TRẠNG HIỆU QUẢ SỬ DỤNG TSNH</a:t>
            </a:r>
            <a:endParaRPr lang="vi-VN" sz="3600" dirty="0">
              <a:ln w="28575">
                <a:solidFill>
                  <a:schemeClr val="bg1"/>
                </a:solidFill>
              </a:ln>
              <a:solidFill>
                <a:srgbClr val="D81A1A"/>
              </a:solidFill>
              <a:latin typeface="SVN-Futura" panose="00000400000000000000" pitchFamily="50" charset="-93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563DDF-7F20-4D21-991B-A9232620D67D}"/>
              </a:ext>
            </a:extLst>
          </p:cNvPr>
          <p:cNvSpPr txBox="1"/>
          <p:nvPr/>
        </p:nvSpPr>
        <p:spPr>
          <a:xfrm>
            <a:off x="176213" y="1219200"/>
            <a:ext cx="117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2021 - 2023):</a:t>
            </a:r>
            <a:endParaRPr lang="vi-VN" sz="2400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67879-D868-5A66-A6B9-0896A7E827D0}"/>
              </a:ext>
            </a:extLst>
          </p:cNvPr>
          <p:cNvSpPr txBox="1"/>
          <p:nvPr/>
        </p:nvSpPr>
        <p:spPr>
          <a:xfrm>
            <a:off x="8459858" y="1892327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vi-VN" b="1" i="1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26FC7-F7DD-DAC8-CC45-CF0E394C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5321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B879-B644-67F4-12EE-293398F52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8CF395-01F8-7342-0482-6F424814C1F6}"/>
              </a:ext>
            </a:extLst>
          </p:cNvPr>
          <p:cNvSpPr/>
          <p:nvPr/>
        </p:nvSpPr>
        <p:spPr>
          <a:xfrm>
            <a:off x="0" y="0"/>
            <a:ext cx="12192000" cy="963975"/>
          </a:xfrm>
          <a:prstGeom prst="rect">
            <a:avLst/>
          </a:prstGeom>
          <a:solidFill>
            <a:srgbClr val="1018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0A5357-F019-9AC5-6158-8AB04B3FE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849"/>
          <a:stretch/>
        </p:blipFill>
        <p:spPr>
          <a:xfrm>
            <a:off x="176213" y="79392"/>
            <a:ext cx="535262" cy="805189"/>
          </a:xfrm>
          <a:prstGeom prst="rect">
            <a:avLst/>
          </a:prstGeom>
        </p:spPr>
      </p:pic>
      <p:sp>
        <p:nvSpPr>
          <p:cNvPr id="14" name="!!md">
            <a:extLst>
              <a:ext uri="{FF2B5EF4-FFF2-40B4-BE49-F238E27FC236}">
                <a16:creationId xmlns:a16="http://schemas.microsoft.com/office/drawing/2014/main" id="{8AABF9A3-D6B2-A9E1-961F-77F5FBB301F6}"/>
              </a:ext>
            </a:extLst>
          </p:cNvPr>
          <p:cNvSpPr txBox="1"/>
          <p:nvPr/>
        </p:nvSpPr>
        <p:spPr>
          <a:xfrm>
            <a:off x="789765" y="158822"/>
            <a:ext cx="989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28575">
                  <a:solidFill>
                    <a:schemeClr val="bg1"/>
                  </a:solidFill>
                </a:ln>
                <a:solidFill>
                  <a:srgbClr val="D81A1A"/>
                </a:solidFill>
                <a:latin typeface="UVN Thanh Pho Nang" panose="02060406040706070204" pitchFamily="18" charset="0"/>
              </a:rPr>
              <a:t>CHƯƠNG 2: THỰC TRẠNG HIỆU QUẢ SỬ DỤNG TSNH</a:t>
            </a:r>
            <a:endParaRPr lang="vi-VN" sz="3600" dirty="0">
              <a:ln w="28575">
                <a:solidFill>
                  <a:schemeClr val="bg1"/>
                </a:solidFill>
              </a:ln>
              <a:solidFill>
                <a:srgbClr val="D81A1A"/>
              </a:solidFill>
              <a:latin typeface="SVN-Futura" panose="00000400000000000000" pitchFamily="50" charset="-93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DB3C0F-092B-0DAC-108C-B1A226AA9355}"/>
              </a:ext>
            </a:extLst>
          </p:cNvPr>
          <p:cNvSpPr txBox="1"/>
          <p:nvPr/>
        </p:nvSpPr>
        <p:spPr>
          <a:xfrm>
            <a:off x="176213" y="1080071"/>
            <a:ext cx="117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Habeco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2021-2023</a:t>
            </a:r>
            <a:endParaRPr lang="vi-VN" sz="2400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EAEA40-1EF9-5B99-A572-0261EAC2B691}"/>
              </a:ext>
            </a:extLst>
          </p:cNvPr>
          <p:cNvSpPr txBox="1"/>
          <p:nvPr/>
        </p:nvSpPr>
        <p:spPr>
          <a:xfrm>
            <a:off x="10117000" y="1080071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endParaRPr lang="vi-VN" b="1" i="1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D3A6C8-2728-B8B0-02C9-1401F0287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91025"/>
              </p:ext>
            </p:extLst>
          </p:nvPr>
        </p:nvGraphicFramePr>
        <p:xfrm>
          <a:off x="254000" y="1541736"/>
          <a:ext cx="11575327" cy="4975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1565">
                  <a:extLst>
                    <a:ext uri="{9D8B030D-6E8A-4147-A177-3AD203B41FA5}">
                      <a16:colId xmlns:a16="http://schemas.microsoft.com/office/drawing/2014/main" val="1622952931"/>
                    </a:ext>
                  </a:extLst>
                </a:gridCol>
                <a:gridCol w="1729518">
                  <a:extLst>
                    <a:ext uri="{9D8B030D-6E8A-4147-A177-3AD203B41FA5}">
                      <a16:colId xmlns:a16="http://schemas.microsoft.com/office/drawing/2014/main" val="2102903936"/>
                    </a:ext>
                  </a:extLst>
                </a:gridCol>
                <a:gridCol w="1719602">
                  <a:extLst>
                    <a:ext uri="{9D8B030D-6E8A-4147-A177-3AD203B41FA5}">
                      <a16:colId xmlns:a16="http://schemas.microsoft.com/office/drawing/2014/main" val="631780475"/>
                    </a:ext>
                  </a:extLst>
                </a:gridCol>
                <a:gridCol w="1718500">
                  <a:extLst>
                    <a:ext uri="{9D8B030D-6E8A-4147-A177-3AD203B41FA5}">
                      <a16:colId xmlns:a16="http://schemas.microsoft.com/office/drawing/2014/main" val="1493564075"/>
                    </a:ext>
                  </a:extLst>
                </a:gridCol>
                <a:gridCol w="1563071">
                  <a:extLst>
                    <a:ext uri="{9D8B030D-6E8A-4147-A177-3AD203B41FA5}">
                      <a16:colId xmlns:a16="http://schemas.microsoft.com/office/drawing/2014/main" val="767982243"/>
                    </a:ext>
                  </a:extLst>
                </a:gridCol>
                <a:gridCol w="1563071">
                  <a:extLst>
                    <a:ext uri="{9D8B030D-6E8A-4147-A177-3AD203B41FA5}">
                      <a16:colId xmlns:a16="http://schemas.microsoft.com/office/drawing/2014/main" val="1882703189"/>
                    </a:ext>
                  </a:extLst>
                </a:gridCol>
              </a:tblGrid>
              <a:tr h="248344">
                <a:tc rowSpan="2"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tiêu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vi-VN" sz="1500" b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>
                    <a:solidFill>
                      <a:srgbClr val="10184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2021</a:t>
                      </a:r>
                      <a:endParaRPr lang="vi-VN" sz="1500" b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>
                    <a:solidFill>
                      <a:srgbClr val="10184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2022</a:t>
                      </a:r>
                      <a:endParaRPr lang="vi-VN" sz="1500" b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>
                    <a:solidFill>
                      <a:srgbClr val="10184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2023</a:t>
                      </a:r>
                      <a:endParaRPr lang="vi-VN" sz="1500" b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>
                    <a:solidFill>
                      <a:srgbClr val="10184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>
                          <a:effectLst/>
                        </a:rPr>
                        <a:t>Chênh lệch (%)</a:t>
                      </a:r>
                      <a:endParaRPr lang="vi-VN" sz="1500" b="1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>
                    <a:solidFill>
                      <a:srgbClr val="1018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873267"/>
                  </a:ext>
                </a:extLst>
              </a:tr>
              <a:tr h="301253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2022/2021</a:t>
                      </a:r>
                      <a:endParaRPr lang="vi-VN" sz="15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2023/2022</a:t>
                      </a:r>
                      <a:endParaRPr lang="vi-VN" sz="15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>
                    <a:solidFill>
                      <a:srgbClr val="1018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638509"/>
                  </a:ext>
                </a:extLst>
              </a:tr>
              <a:tr h="30125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1.Tiền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đương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endParaRPr lang="vi-VN" sz="1500" b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472,5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219,8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784,6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(53,48)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256,9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extLst>
                  <a:ext uri="{0D108BD9-81ED-4DB2-BD59-A6C34878D82A}">
                    <a16:rowId xmlns:a16="http://schemas.microsoft.com/office/drawing/2014/main" val="1646011194"/>
                  </a:ext>
                </a:extLst>
              </a:tr>
              <a:tr h="2441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endParaRPr lang="vi-VN" sz="1500" b="1" i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472,5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169,39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284,06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(64,15)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67,69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extLst>
                  <a:ext uri="{0D108BD9-81ED-4DB2-BD59-A6C34878D82A}">
                    <a16:rowId xmlns:a16="http://schemas.microsoft.com/office/drawing/2014/main" val="654008813"/>
                  </a:ext>
                </a:extLst>
              </a:tr>
              <a:tr h="30125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đương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endParaRPr lang="vi-VN" sz="1500" b="1" i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50,46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500,55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891,98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extLst>
                  <a:ext uri="{0D108BD9-81ED-4DB2-BD59-A6C34878D82A}">
                    <a16:rowId xmlns:a16="http://schemas.microsoft.com/office/drawing/2014/main" val="104352315"/>
                  </a:ext>
                </a:extLst>
              </a:tr>
              <a:tr h="33680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2.Đầu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ngắn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endParaRPr lang="vi-VN" sz="1500" b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2.016,8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2.422,8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2.210,7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20,13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(8,8)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extLst>
                  <a:ext uri="{0D108BD9-81ED-4DB2-BD59-A6C34878D82A}">
                    <a16:rowId xmlns:a16="http://schemas.microsoft.com/office/drawing/2014/main" val="4230491351"/>
                  </a:ext>
                </a:extLst>
              </a:tr>
              <a:tr h="30125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3.Các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ngắn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endParaRPr lang="vi-VN" sz="1500" b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441,5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611,3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396,2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38,45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(35,18)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extLst>
                  <a:ext uri="{0D108BD9-81ED-4DB2-BD59-A6C34878D82A}">
                    <a16:rowId xmlns:a16="http://schemas.microsoft.com/office/drawing/2014/main" val="461514155"/>
                  </a:ext>
                </a:extLst>
              </a:tr>
              <a:tr h="2441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endParaRPr lang="vi-VN" sz="1500" b="1" i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377,5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513,5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331,5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36,02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(35,44)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extLst>
                  <a:ext uri="{0D108BD9-81ED-4DB2-BD59-A6C34878D82A}">
                    <a16:rowId xmlns:a16="http://schemas.microsoft.com/office/drawing/2014/main" val="2351729176"/>
                  </a:ext>
                </a:extLst>
              </a:tr>
              <a:tr h="30125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bán</a:t>
                      </a:r>
                      <a:endParaRPr lang="vi-VN" sz="1500" b="1" i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36,4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39,9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20,32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9,68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(49,15)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extLst>
                  <a:ext uri="{0D108BD9-81ED-4DB2-BD59-A6C34878D82A}">
                    <a16:rowId xmlns:a16="http://schemas.microsoft.com/office/drawing/2014/main" val="1014476111"/>
                  </a:ext>
                </a:extLst>
              </a:tr>
              <a:tr h="30125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endParaRPr lang="vi-VN" sz="1500" b="1" i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33,3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63,45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50,05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90,56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(21,11)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extLst>
                  <a:ext uri="{0D108BD9-81ED-4DB2-BD59-A6C34878D82A}">
                    <a16:rowId xmlns:a16="http://schemas.microsoft.com/office/drawing/2014/main" val="3718965020"/>
                  </a:ext>
                </a:extLst>
              </a:tr>
              <a:tr h="31857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Dự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phòng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ngắn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đòi</a:t>
                      </a:r>
                      <a:endParaRPr lang="vi-VN" sz="1500" b="1" i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(5,7)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(5,7)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(5,7)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extLst>
                  <a:ext uri="{0D108BD9-81ED-4DB2-BD59-A6C34878D82A}">
                    <a16:rowId xmlns:a16="http://schemas.microsoft.com/office/drawing/2014/main" val="3072434689"/>
                  </a:ext>
                </a:extLst>
              </a:tr>
              <a:tr h="2441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4.Hàng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tồn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</a:t>
                      </a:r>
                      <a:endParaRPr lang="vi-VN" sz="1500" b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222,34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370,63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309,5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66,7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(16,49)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extLst>
                  <a:ext uri="{0D108BD9-81ED-4DB2-BD59-A6C34878D82A}">
                    <a16:rowId xmlns:a16="http://schemas.microsoft.com/office/drawing/2014/main" val="3109429702"/>
                  </a:ext>
                </a:extLst>
              </a:tr>
              <a:tr h="30125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5.Tài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ngắn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</a:t>
                      </a:r>
                      <a:endParaRPr lang="vi-VN" sz="1500" b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237,9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179,52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58,08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(24,54)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(67,65)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extLst>
                  <a:ext uri="{0D108BD9-81ED-4DB2-BD59-A6C34878D82A}">
                    <a16:rowId xmlns:a16="http://schemas.microsoft.com/office/drawing/2014/main" val="2729918130"/>
                  </a:ext>
                </a:extLst>
              </a:tr>
              <a:tr h="30125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trả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trước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ngắn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endParaRPr lang="vi-VN" sz="1500" b="1" i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8,6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16,03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14,54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86,4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(9,29)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extLst>
                  <a:ext uri="{0D108BD9-81ED-4DB2-BD59-A6C34878D82A}">
                    <a16:rowId xmlns:a16="http://schemas.microsoft.com/office/drawing/2014/main" val="3557400203"/>
                  </a:ext>
                </a:extLst>
              </a:tr>
              <a:tr h="30125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Thuế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GTGT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khấu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trừ</a:t>
                      </a:r>
                      <a:endParaRPr lang="vi-VN" sz="1500" b="1" i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30,8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(100)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extLst>
                  <a:ext uri="{0D108BD9-81ED-4DB2-BD59-A6C34878D82A}">
                    <a16:rowId xmlns:a16="http://schemas.microsoft.com/office/drawing/2014/main" val="2586415222"/>
                  </a:ext>
                </a:extLst>
              </a:tr>
              <a:tr h="30125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Thuế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nhà</a:t>
                      </a:r>
                      <a:r>
                        <a:rPr lang="en-US" sz="1500" b="1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nước</a:t>
                      </a:r>
                      <a:endParaRPr lang="vi-VN" sz="1500" b="1" i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229,25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132,67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43,54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(42 ,12)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(67,18)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extLst>
                  <a:ext uri="{0D108BD9-81ED-4DB2-BD59-A6C34878D82A}">
                    <a16:rowId xmlns:a16="http://schemas.microsoft.com/office/drawing/2014/main" val="1486473379"/>
                  </a:ext>
                </a:extLst>
              </a:tr>
              <a:tr h="30125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6.Tổng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sản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ngắn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5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hạn</a:t>
                      </a:r>
                      <a:r>
                        <a:rPr lang="en-US" sz="15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vi-VN" sz="1500" b="1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>
                    <a:solidFill>
                      <a:srgbClr val="10184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3.391,15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3.804,1</a:t>
                      </a:r>
                      <a:endParaRPr lang="vi-VN" sz="15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3.759,1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12,1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20000"/>
                        </a:lnSpc>
                        <a:spcBef>
                          <a:spcPts val="200"/>
                        </a:spcBef>
                        <a:spcAft>
                          <a:spcPts val="300"/>
                        </a:spcAft>
                      </a:pPr>
                      <a:r>
                        <a:rPr lang="en-US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(0,02)</a:t>
                      </a:r>
                      <a:endParaRPr lang="vi-VN" sz="15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47133" marR="47133" marT="0" marB="0" anchor="ctr"/>
                </a:tc>
                <a:extLst>
                  <a:ext uri="{0D108BD9-81ED-4DB2-BD59-A6C34878D82A}">
                    <a16:rowId xmlns:a16="http://schemas.microsoft.com/office/drawing/2014/main" val="156165624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77629-344A-30E1-4483-14DBB6EC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7544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38F08-011A-C0AE-9AAD-EC120399F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134CFDE-92B4-0CE2-0BFB-181356859B44}"/>
              </a:ext>
            </a:extLst>
          </p:cNvPr>
          <p:cNvSpPr/>
          <p:nvPr/>
        </p:nvSpPr>
        <p:spPr>
          <a:xfrm>
            <a:off x="0" y="0"/>
            <a:ext cx="12192000" cy="963975"/>
          </a:xfrm>
          <a:prstGeom prst="rect">
            <a:avLst/>
          </a:prstGeom>
          <a:solidFill>
            <a:srgbClr val="1018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823103-C954-6809-11FA-F0DE66A7C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849"/>
          <a:stretch/>
        </p:blipFill>
        <p:spPr>
          <a:xfrm>
            <a:off x="176213" y="79392"/>
            <a:ext cx="535262" cy="805189"/>
          </a:xfrm>
          <a:prstGeom prst="rect">
            <a:avLst/>
          </a:prstGeom>
        </p:spPr>
      </p:pic>
      <p:sp>
        <p:nvSpPr>
          <p:cNvPr id="14" name="!!md">
            <a:extLst>
              <a:ext uri="{FF2B5EF4-FFF2-40B4-BE49-F238E27FC236}">
                <a16:creationId xmlns:a16="http://schemas.microsoft.com/office/drawing/2014/main" id="{C91CF767-FE29-B9DC-6849-E073537555C7}"/>
              </a:ext>
            </a:extLst>
          </p:cNvPr>
          <p:cNvSpPr txBox="1"/>
          <p:nvPr/>
        </p:nvSpPr>
        <p:spPr>
          <a:xfrm>
            <a:off x="789765" y="158822"/>
            <a:ext cx="989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28575">
                  <a:solidFill>
                    <a:schemeClr val="bg1"/>
                  </a:solidFill>
                </a:ln>
                <a:solidFill>
                  <a:srgbClr val="D81A1A"/>
                </a:solidFill>
                <a:latin typeface="UVN Thanh Pho Nang" panose="02060406040706070204" pitchFamily="18" charset="0"/>
              </a:rPr>
              <a:t>CHƯƠNG 2: THỰC TRẠNG HIỆU QUẢ SỬ DỤNG TSNH</a:t>
            </a:r>
            <a:endParaRPr lang="vi-VN" sz="3600" dirty="0">
              <a:ln w="28575">
                <a:solidFill>
                  <a:schemeClr val="bg1"/>
                </a:solidFill>
              </a:ln>
              <a:solidFill>
                <a:srgbClr val="D81A1A"/>
              </a:solidFill>
              <a:latin typeface="SVN-Futura" panose="00000400000000000000" pitchFamily="50" charset="-93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00967-A555-E972-917D-8FF6200ACF05}"/>
              </a:ext>
            </a:extLst>
          </p:cNvPr>
          <p:cNvSpPr txBox="1"/>
          <p:nvPr/>
        </p:nvSpPr>
        <p:spPr>
          <a:xfrm>
            <a:off x="176213" y="1080071"/>
            <a:ext cx="11761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Habeco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2021-2023</a:t>
            </a:r>
            <a:endParaRPr lang="vi-VN" sz="2400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996C4-286C-C640-6AC5-F0F62E915380}"/>
              </a:ext>
            </a:extLst>
          </p:cNvPr>
          <p:cNvSpPr txBox="1"/>
          <p:nvPr/>
        </p:nvSpPr>
        <p:spPr>
          <a:xfrm>
            <a:off x="10172186" y="1470623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endParaRPr lang="vi-VN" b="1" i="1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D884D-DDE6-0836-A87E-310C301C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8</a:t>
            </a:fld>
            <a:endParaRPr lang="vi-VN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9D2B15E-3CF2-97E3-E6C0-55156E08FD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466945"/>
              </p:ext>
            </p:extLst>
          </p:nvPr>
        </p:nvGraphicFramePr>
        <p:xfrm>
          <a:off x="1704513" y="1935332"/>
          <a:ext cx="9737572" cy="4203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3565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AD65-1BA6-DBDC-F4D5-72A426358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6A84793-24FC-BC24-F5F6-0AC15227D9DB}"/>
              </a:ext>
            </a:extLst>
          </p:cNvPr>
          <p:cNvSpPr/>
          <p:nvPr/>
        </p:nvSpPr>
        <p:spPr>
          <a:xfrm>
            <a:off x="0" y="0"/>
            <a:ext cx="12192000" cy="963975"/>
          </a:xfrm>
          <a:prstGeom prst="rect">
            <a:avLst/>
          </a:prstGeom>
          <a:solidFill>
            <a:srgbClr val="10184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D111E91-7635-4463-9C3C-BB2D8B335B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8790539"/>
              </p:ext>
            </p:extLst>
          </p:nvPr>
        </p:nvGraphicFramePr>
        <p:xfrm>
          <a:off x="2246528" y="2050197"/>
          <a:ext cx="7698943" cy="4169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40A07FE5-0BB7-BE6B-3999-5225C454A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" r="849"/>
          <a:stretch/>
        </p:blipFill>
        <p:spPr>
          <a:xfrm>
            <a:off x="176213" y="79392"/>
            <a:ext cx="535262" cy="805189"/>
          </a:xfrm>
          <a:prstGeom prst="rect">
            <a:avLst/>
          </a:prstGeom>
        </p:spPr>
      </p:pic>
      <p:sp>
        <p:nvSpPr>
          <p:cNvPr id="14" name="!!md">
            <a:extLst>
              <a:ext uri="{FF2B5EF4-FFF2-40B4-BE49-F238E27FC236}">
                <a16:creationId xmlns:a16="http://schemas.microsoft.com/office/drawing/2014/main" id="{7565EAC3-E6E3-1D13-553D-95D92F3A2615}"/>
              </a:ext>
            </a:extLst>
          </p:cNvPr>
          <p:cNvSpPr txBox="1"/>
          <p:nvPr/>
        </p:nvSpPr>
        <p:spPr>
          <a:xfrm>
            <a:off x="789765" y="158822"/>
            <a:ext cx="9897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 w="28575">
                  <a:solidFill>
                    <a:schemeClr val="bg1"/>
                  </a:solidFill>
                </a:ln>
                <a:solidFill>
                  <a:srgbClr val="D81A1A"/>
                </a:solidFill>
                <a:latin typeface="UVN Thanh Pho Nang" panose="02060406040706070204" pitchFamily="18" charset="0"/>
              </a:rPr>
              <a:t>CHƯƠNG 2: THỰC TRẠNG HIỆU QUẢ SỬ DỤNG TSNH</a:t>
            </a:r>
            <a:endParaRPr lang="vi-VN" sz="3600" dirty="0">
              <a:ln w="28575">
                <a:solidFill>
                  <a:schemeClr val="bg1"/>
                </a:solidFill>
              </a:ln>
              <a:solidFill>
                <a:srgbClr val="D81A1A"/>
              </a:solidFill>
              <a:latin typeface="SVN-Futura" panose="00000400000000000000" pitchFamily="50" charset="-93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89D8D3-7964-D9C8-A455-62F85EFE2D14}"/>
              </a:ext>
            </a:extLst>
          </p:cNvPr>
          <p:cNvSpPr txBox="1"/>
          <p:nvPr/>
        </p:nvSpPr>
        <p:spPr>
          <a:xfrm>
            <a:off x="176213" y="1079569"/>
            <a:ext cx="11761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Habeco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b="1" i="1" dirty="0">
                <a:solidFill>
                  <a:srgbClr val="1018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2021-2023</a:t>
            </a:r>
            <a:endParaRPr lang="vi-VN" sz="2400" dirty="0">
              <a:solidFill>
                <a:srgbClr val="10184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74FA7-F316-FD81-FDDB-95D4FBBB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0DE0E-E598-48C5-A196-324028285A18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5391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</TotalTime>
  <Words>1949</Words>
  <Application>Microsoft Office PowerPoint</Application>
  <PresentationFormat>Widescreen</PresentationFormat>
  <Paragraphs>391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MS Mincho</vt:lpstr>
      <vt:lpstr>Aptos</vt:lpstr>
      <vt:lpstr>Arial</vt:lpstr>
      <vt:lpstr>Calibri</vt:lpstr>
      <vt:lpstr>Calibri Light</vt:lpstr>
      <vt:lpstr>Cambria Math</vt:lpstr>
      <vt:lpstr>SVN-Futura</vt:lpstr>
      <vt:lpstr>Times New Roman</vt:lpstr>
      <vt:lpstr>UTM Colossalis</vt:lpstr>
      <vt:lpstr>UVN Thanh Pho Nang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MyPC</dc:creator>
  <cp:lastModifiedBy>Nguyễn Ngọc Thái</cp:lastModifiedBy>
  <cp:revision>139</cp:revision>
  <dcterms:created xsi:type="dcterms:W3CDTF">2022-07-11T08:09:19Z</dcterms:created>
  <dcterms:modified xsi:type="dcterms:W3CDTF">2025-04-21T17:24:29Z</dcterms:modified>
</cp:coreProperties>
</file>