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85" r:id="rId2"/>
    <p:sldId id="286" r:id="rId3"/>
    <p:sldId id="256" r:id="rId4"/>
    <p:sldId id="257" r:id="rId5"/>
    <p:sldId id="271" r:id="rId6"/>
    <p:sldId id="292" r:id="rId7"/>
    <p:sldId id="293" r:id="rId8"/>
    <p:sldId id="290" r:id="rId9"/>
    <p:sldId id="272" r:id="rId10"/>
    <p:sldId id="275" r:id="rId11"/>
    <p:sldId id="274" r:id="rId12"/>
    <p:sldId id="287" r:id="rId13"/>
    <p:sldId id="281" r:id="rId14"/>
    <p:sldId id="294" r:id="rId15"/>
    <p:sldId id="297" r:id="rId16"/>
    <p:sldId id="295" r:id="rId17"/>
    <p:sldId id="282" r:id="rId18"/>
    <p:sldId id="298" r:id="rId19"/>
    <p:sldId id="299" r:id="rId20"/>
    <p:sldId id="283" r:id="rId21"/>
    <p:sldId id="276" r:id="rId22"/>
    <p:sldId id="277" r:id="rId23"/>
    <p:sldId id="300" r:id="rId24"/>
    <p:sldId id="284" r:id="rId25"/>
    <p:sldId id="279" r:id="rId26"/>
    <p:sldId id="288" r:id="rId27"/>
    <p:sldId id="289" r:id="rId28"/>
    <p:sldId id="280" r:id="rId29"/>
    <p:sldId id="269" r:id="rId30"/>
  </p:sldIdLst>
  <p:sldSz cx="18288000" cy="10287000"/>
  <p:notesSz cx="6858000" cy="9144000"/>
  <p:embeddedFontLst>
    <p:embeddedFont>
      <p:font typeface="#9Slide03 Montserrat Black" panose="00000A00000000000000" pitchFamily="2" charset="0"/>
      <p:bold r:id="rId32"/>
    </p:embeddedFont>
    <p:embeddedFont>
      <p:font typeface="#9Slide03 Montserrat Light" panose="00000400000000000000" pitchFamily="2" charset="0"/>
      <p:regular r:id="rId33"/>
    </p:embeddedFont>
    <p:embeddedFont>
      <p:font typeface="#9Slide03 Montserrat Medium" panose="00000600000000000000" pitchFamily="2" charset="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Open Sans" panose="020B0604020202020204" charset="0"/>
      <p:regular r:id="rId39"/>
      <p:bold r:id="rId40"/>
      <p:italic r:id="rId41"/>
      <p:boldItalic r:id="rId42"/>
    </p:embeddedFont>
    <p:embeddedFont>
      <p:font typeface="UTM Colossalis" panose="02040603050506020204" pitchFamily="18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hA/8HHpgNt0TcPD8tEZICdNuzZ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96" y="108"/>
      </p:cViewPr>
      <p:guideLst>
        <p:guide orient="horz" pos="2160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4105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591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7529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21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5500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0885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2212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1761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986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537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4363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9494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326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382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362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466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303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1930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54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535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213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834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609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/>
        </p:nvSpPr>
        <p:spPr>
          <a:xfrm>
            <a:off x="0" y="-989231"/>
            <a:ext cx="1828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D7D7D7"/>
                </a:solidFill>
                <a:latin typeface="Calibri"/>
                <a:ea typeface="Calibri"/>
                <a:cs typeface="Calibri"/>
                <a:sym typeface="Calibri"/>
              </a:rPr>
              <a:t>www.9slide.vn</a:t>
            </a:r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12459" y="3182726"/>
            <a:ext cx="18634534" cy="201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5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BÁO CÁO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KHÓA LUẬN TỐT NGHIỆP</a:t>
            </a:r>
            <a:endParaRPr dirty="0"/>
          </a:p>
        </p:txBody>
      </p:sp>
      <p:sp>
        <p:nvSpPr>
          <p:cNvPr id="90" name="Google Shape;90;p1"/>
          <p:cNvSpPr/>
          <p:nvPr/>
        </p:nvSpPr>
        <p:spPr>
          <a:xfrm rot="-1922778">
            <a:off x="14124158" y="7395546"/>
            <a:ext cx="4857208" cy="2442630"/>
          </a:xfrm>
          <a:custGeom>
            <a:avLst/>
            <a:gdLst/>
            <a:ahLst/>
            <a:cxnLst/>
            <a:rect l="l" t="t" r="r" b="b"/>
            <a:pathLst>
              <a:path w="5863057" h="4114800" extrusionOk="0">
                <a:moveTo>
                  <a:pt x="586305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63057" y="0"/>
                </a:lnTo>
                <a:lnTo>
                  <a:pt x="5863057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8979505">
            <a:off x="8854681" y="8720084"/>
            <a:ext cx="5204132" cy="2377447"/>
          </a:xfrm>
          <a:custGeom>
            <a:avLst/>
            <a:gdLst/>
            <a:ahLst/>
            <a:cxnLst/>
            <a:rect l="l" t="t" r="r" b="b"/>
            <a:pathLst>
              <a:path w="5863057" h="4114800" extrusionOk="0">
                <a:moveTo>
                  <a:pt x="0" y="0"/>
                </a:moveTo>
                <a:lnTo>
                  <a:pt x="5863057" y="0"/>
                </a:lnTo>
                <a:lnTo>
                  <a:pt x="58630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5334000" y="6506477"/>
            <a:ext cx="11512835" cy="1861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89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 err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Sinh</a:t>
            </a:r>
            <a:r>
              <a:rPr lang="en-US" sz="32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viên thực hiện: </a:t>
            </a:r>
            <a:r>
              <a:rPr lang="en-US" sz="3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Nguyễn Ngọc Thái</a:t>
            </a:r>
            <a:endParaRPr/>
          </a:p>
          <a:p>
            <a:pPr marL="0" marR="0" lvl="0" indent="0" algn="just" rtl="0">
              <a:lnSpc>
                <a:spcPct val="189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Giảng viên</a:t>
            </a:r>
            <a:r>
              <a:rPr lang="en-US" sz="3200" b="1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 hướng dẫn: </a:t>
            </a:r>
            <a:r>
              <a:rPr lang="en-US" sz="3200" b="0" i="0" u="none" strike="noStrike" cap="non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TS. Hoàng Văn Mạnh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12459" y="194339"/>
            <a:ext cx="1849390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B6492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3B6492"/>
                </a:solidFill>
                <a:latin typeface="Arial"/>
                <a:ea typeface="Arial"/>
                <a:cs typeface="Arial"/>
                <a:sym typeface="Arial"/>
              </a:rPr>
              <a:t>ĐẠI HỌC QUỐC GIA HÀ NỘI</a:t>
            </a:r>
            <a:endParaRPr sz="4000" b="1">
              <a:solidFill>
                <a:srgbClr val="3B64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A0E513B7-BEBA-4001-B961-7BBDA5F5B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5" y="64717"/>
            <a:ext cx="1490351" cy="149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433082-F904-4283-8DE2-EFF03B8FF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0339" y="66250"/>
            <a:ext cx="2098524" cy="1488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66800" y="664782"/>
            <a:ext cx="12687299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218409"/>
              </a:lnSpc>
            </a:pP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Mục tiêu nghiên cứu</a:t>
            </a:r>
            <a:endParaRPr lang="vi-VN" sz="4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56211F-3503-44A4-A389-F1C9D3D2652F}"/>
              </a:ext>
            </a:extLst>
          </p:cNvPr>
          <p:cNvSpPr/>
          <p:nvPr/>
        </p:nvSpPr>
        <p:spPr>
          <a:xfrm>
            <a:off x="1066800" y="2620620"/>
            <a:ext cx="11276123" cy="2180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vi-VN" sz="3200" b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•	Xây dựng hệ thống học máy phân biệt động đất và nhiễu từ dữ liệu cảm biến gia tốc.</a:t>
            </a:r>
          </a:p>
          <a:p>
            <a:pPr lvl="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vi-VN" sz="3200" b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•	Triển khai giao diện thử nghiệm cho người dùng.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5E1AFB-8948-44E8-9CFE-8D9417F2A1A0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00D3D9C4-CAFA-489D-A31D-892862C3F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B30544-E583-4F40-8CE8-E95DB24947E6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31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66800" y="689052"/>
            <a:ext cx="12687299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218409"/>
              </a:lnSpc>
            </a:pP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 Cơ sở lí</a:t>
            </a: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thuyết</a:t>
            </a:r>
            <a:endParaRPr lang="vi-VN" sz="4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07E633-A3F3-4A93-BCF9-41CD16ACBAF5}"/>
              </a:ext>
            </a:extLst>
          </p:cNvPr>
          <p:cNvSpPr/>
          <p:nvPr/>
        </p:nvSpPr>
        <p:spPr>
          <a:xfrm>
            <a:off x="1028700" y="2407369"/>
            <a:ext cx="12366024" cy="3143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 đất do hoạt động kiến tạo, núi lửa hoặc nhân sinh.</a:t>
            </a:r>
            <a:endParaRPr lang="en-US" sz="32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Cảm biến gia tốc đo dao động mặt đất 3 trục.</a:t>
            </a:r>
            <a:endParaRPr lang="en-US" sz="32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2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MEMS – phổ biến, rẻ, nhạy, phù hợp mạng IoT cảnh báo.</a:t>
            </a:r>
          </a:p>
          <a:p>
            <a:pPr marL="457200" lvl="0" indent="-4572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3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ìm hiểu về Machine Learning.</a:t>
            </a:r>
            <a:endParaRPr lang="en-US" sz="3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484769-0C7A-4F07-A28F-BF00ACC109E6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4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6F6D5BA8-441D-4158-B862-5C6BA7C29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EDE6EF-0AC3-4DEF-9959-218D391E3F75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579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66800" y="472683"/>
            <a:ext cx="12687299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21840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Kiến trúc hệ thống</a:t>
            </a:r>
            <a:endParaRPr lang="vi-VN" sz="4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07E633-A3F3-4A93-BCF9-41CD16ACBAF5}"/>
              </a:ext>
            </a:extLst>
          </p:cNvPr>
          <p:cNvSpPr/>
          <p:nvPr/>
        </p:nvSpPr>
        <p:spPr>
          <a:xfrm>
            <a:off x="1028700" y="2406721"/>
            <a:ext cx="12366024" cy="68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vi-VN" sz="3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ơ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đồ pipeline: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484769-0C7A-4F07-A28F-BF00ACC109E6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4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6F6D5BA8-441D-4158-B862-5C6BA7C29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EDE6EF-0AC3-4DEF-9959-218D391E3F75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753C33A-F6EB-4B28-B969-FFBAA975952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9" y="3539203"/>
            <a:ext cx="17515402" cy="38138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564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708162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64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Nguồn dữ liệu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668B1-561A-4946-9CF0-FA897DAB0D48}"/>
              </a:ext>
            </a:extLst>
          </p:cNvPr>
          <p:cNvSpPr/>
          <p:nvPr/>
        </p:nvSpPr>
        <p:spPr>
          <a:xfrm>
            <a:off x="1028700" y="3090368"/>
            <a:ext cx="5452311" cy="1686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Bộ dữ liệu K-NET (Nhật Bản)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Bộ dữ liệu Italy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Bao gồm tín hiệu EQ (động đất) và Noise (nhiễu).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Dữ liệu gia tốc 3 trục: X, Y, Z, sampling rate 100Hz.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885993-1E86-4BA2-BB1C-49FB2846DA42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68EEEFFC-9E79-45B4-890B-548DFF2E3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01E08B-BEF0-4B2E-8566-F630761F595F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5125A41-E2CD-4934-95B9-E49950289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025" y="2382152"/>
            <a:ext cx="711517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93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708162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64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Nguồn dữ liệu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885993-1E86-4BA2-BB1C-49FB2846DA42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68EEEFFC-9E79-45B4-890B-548DFF2E3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01E08B-BEF0-4B2E-8566-F630761F595F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FB06EA-AC99-4AB0-B7BE-464495B49001}"/>
              </a:ext>
            </a:extLst>
          </p:cNvPr>
          <p:cNvGrpSpPr/>
          <p:nvPr/>
        </p:nvGrpSpPr>
        <p:grpSpPr>
          <a:xfrm>
            <a:off x="1066800" y="2020415"/>
            <a:ext cx="6732700" cy="5270581"/>
            <a:chOff x="1028700" y="2235688"/>
            <a:chExt cx="6732700" cy="5270581"/>
          </a:xfrm>
        </p:grpSpPr>
        <p:pic>
          <p:nvPicPr>
            <p:cNvPr id="15" name="Picture 14" descr="C:\Users\Admin\AppData\Local\Microsoft\Windows\INetCache\Content.MSO\A2B54C0E.tmp">
              <a:extLst>
                <a:ext uri="{FF2B5EF4-FFF2-40B4-BE49-F238E27FC236}">
                  <a16:creationId xmlns:a16="http://schemas.microsoft.com/office/drawing/2014/main" id="{1C194CF3-2F46-4C15-B093-DBDF6B7BE8AC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398"/>
            <a:stretch/>
          </p:blipFill>
          <p:spPr bwMode="auto">
            <a:xfrm>
              <a:off x="1028700" y="2235688"/>
              <a:ext cx="6709581" cy="346048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6" name="Picture 15" descr="C:\Users\Admin\AppData\Local\Microsoft\Windows\INetCache\Content.MSO\A2B54C0E.tmp">
              <a:extLst>
                <a:ext uri="{FF2B5EF4-FFF2-40B4-BE49-F238E27FC236}">
                  <a16:creationId xmlns:a16="http://schemas.microsoft.com/office/drawing/2014/main" id="{9785AFF3-FFF7-47F6-B3D0-EE7DEDDF3DD5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" t="65306" r="10" b="710"/>
            <a:stretch/>
          </p:blipFill>
          <p:spPr bwMode="auto">
            <a:xfrm>
              <a:off x="1066800" y="5689859"/>
              <a:ext cx="6694600" cy="181641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17" name="Picture 16" descr="C:\Users\Admin\AppData\Local\Microsoft\Windows\INetCache\Content.MSO\32D3FB96.tmp">
            <a:extLst>
              <a:ext uri="{FF2B5EF4-FFF2-40B4-BE49-F238E27FC236}">
                <a16:creationId xmlns:a16="http://schemas.microsoft.com/office/drawing/2014/main" id="{17F10608-9F5B-4847-94D5-13F880092A9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648" y="2020416"/>
            <a:ext cx="7301552" cy="5270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85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708162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64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Nguồn dữ liệu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885993-1E86-4BA2-BB1C-49FB2846DA42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68EEEFFC-9E79-45B4-890B-548DFF2E3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01E08B-BEF0-4B2E-8566-F630761F595F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18" name="Picture 17" descr="C:\Users\Admin\AppData\Local\Microsoft\Windows\INetCache\Content.MSO\3F446414.tmp">
            <a:extLst>
              <a:ext uri="{FF2B5EF4-FFF2-40B4-BE49-F238E27FC236}">
                <a16:creationId xmlns:a16="http://schemas.microsoft.com/office/drawing/2014/main" id="{501E0D49-8212-4BC1-B114-D44E87A1E4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437" y="2385384"/>
            <a:ext cx="8190795" cy="447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:\Users\Admin\AppData\Local\Microsoft\Windows\INetCache\Content.MSO\541988A0.tmp">
            <a:extLst>
              <a:ext uri="{FF2B5EF4-FFF2-40B4-BE49-F238E27FC236}">
                <a16:creationId xmlns:a16="http://schemas.microsoft.com/office/drawing/2014/main" id="{DF199322-D239-435F-851D-611CAA270D5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8" y="2329390"/>
            <a:ext cx="8293182" cy="4535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7701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708162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64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Nguồn dữ liệu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885993-1E86-4BA2-BB1C-49FB2846DA42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68EEEFFC-9E79-45B4-890B-548DFF2E3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01E08B-BEF0-4B2E-8566-F630761F595F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18" name="Picture 17" descr="C:\Users\Admin\AppData\Local\Microsoft\Windows\INetCache\Content.MSO\A2767600.tmp">
            <a:extLst>
              <a:ext uri="{FF2B5EF4-FFF2-40B4-BE49-F238E27FC236}">
                <a16:creationId xmlns:a16="http://schemas.microsoft.com/office/drawing/2014/main" id="{4778E5E8-A175-4E32-91AC-00CDAD13EC9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18" y="2386570"/>
            <a:ext cx="7546518" cy="4498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:\Users\Admin\AppData\Local\Microsoft\Windows\INetCache\Content.MSO\223C483F.tmp">
            <a:extLst>
              <a:ext uri="{FF2B5EF4-FFF2-40B4-BE49-F238E27FC236}">
                <a16:creationId xmlns:a16="http://schemas.microsoft.com/office/drawing/2014/main" id="{FD4B64EA-1ABA-4F0C-AC98-126BF72ED38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0" y="2254490"/>
            <a:ext cx="7759590" cy="4630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010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Tiền xử lý dữ liệu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668B1-561A-4946-9CF0-FA897DAB0D48}"/>
              </a:ext>
            </a:extLst>
          </p:cNvPr>
          <p:cNvSpPr/>
          <p:nvPr/>
        </p:nvSpPr>
        <p:spPr>
          <a:xfrm>
            <a:off x="11331372" y="3006677"/>
            <a:ext cx="4769254" cy="1686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Chia nhỏ tín hiệu bằng sliding window 10 giây.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Chuyển đổi đơn vị, loại bỏ outlier bằng IQR.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Chuẩn hóa bằng Min-Max, Z-score.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Gán nhãn EQ/Noise thủ công hoặc theo sự kiện.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8A21F7-910D-47EE-AB4D-1D2C1CBD250E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2AFD3BDC-6AB2-45CE-8E18-8436BFA37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DA8E2B-7D9F-461A-B970-63502AB78F21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D4B280-455B-4D04-ADA7-092359C3D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633167"/>
            <a:ext cx="6930283" cy="14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57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Tiền xử lý dữ liệu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668B1-561A-4946-9CF0-FA897DAB0D48}"/>
              </a:ext>
            </a:extLst>
          </p:cNvPr>
          <p:cNvSpPr/>
          <p:nvPr/>
        </p:nvSpPr>
        <p:spPr>
          <a:xfrm>
            <a:off x="11331372" y="3006677"/>
            <a:ext cx="4769254" cy="1686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Chia nhỏ tín hiệu bằng sliding window 10 giây.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Chuyển đổi đơn vị, loại bỏ outlier bằng IQR.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Chuẩn hóa bằng Min-Max, Z-score.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Gán nhãn EQ/Noise thủ công hoặc theo sự kiện.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8A21F7-910D-47EE-AB4D-1D2C1CBD250E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2AFD3BDC-6AB2-45CE-8E18-8436BFA37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DA8E2B-7D9F-461A-B970-63502AB78F21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D4B280-455B-4D04-ADA7-092359C3D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633167"/>
            <a:ext cx="6930283" cy="14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9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Tiền xử lý dữ liệu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668B1-561A-4946-9CF0-FA897DAB0D48}"/>
              </a:ext>
            </a:extLst>
          </p:cNvPr>
          <p:cNvSpPr/>
          <p:nvPr/>
        </p:nvSpPr>
        <p:spPr>
          <a:xfrm>
            <a:off x="11331372" y="3006677"/>
            <a:ext cx="4769254" cy="1686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Chia nhỏ tín hiệu bằng sliding window 10 giây.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Chuyển đổi đơn vị, loại bỏ outlier bằng IQR.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Chuẩn hóa bằng Min-Max, Z-score.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Gán nhãn EQ/Noise thủ công hoặc theo sự kiện.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8A21F7-910D-47EE-AB4D-1D2C1CBD250E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2AFD3BDC-6AB2-45CE-8E18-8436BFA37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DA8E2B-7D9F-461A-B970-63502AB78F21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D4B280-455B-4D04-ADA7-092359C3D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633167"/>
            <a:ext cx="6930283" cy="14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7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-44587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8054566" y="2882701"/>
            <a:ext cx="2178868" cy="72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6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3B6492"/>
                </a:solidFill>
                <a:latin typeface="Arial"/>
                <a:ea typeface="Arial"/>
                <a:cs typeface="Arial"/>
                <a:sym typeface="Arial"/>
              </a:rPr>
              <a:t>ĐỀ TÀI</a:t>
            </a:r>
            <a:endParaRPr dirty="0"/>
          </a:p>
        </p:txBody>
      </p:sp>
      <p:sp>
        <p:nvSpPr>
          <p:cNvPr id="102" name="Google Shape;102;p2"/>
          <p:cNvSpPr txBox="1"/>
          <p:nvPr/>
        </p:nvSpPr>
        <p:spPr>
          <a:xfrm>
            <a:off x="-44587" y="4342486"/>
            <a:ext cx="18288001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vi-VN" sz="5400" b="1">
                <a:solidFill>
                  <a:srgbClr val="00477F"/>
                </a:solidFill>
                <a:latin typeface="Open Sans"/>
                <a:ea typeface="Open Sans"/>
                <a:cs typeface="Open Sans"/>
                <a:sym typeface="Open Sans"/>
              </a:rPr>
              <a:t>NGHIÊN CỨU BÀI TOÁN PHÁT HIỆN ĐỘNG ĐẤT SỬ DỤNG DỮ LIỆU CẢM BIẾN GIA TỐC</a:t>
            </a:r>
            <a:endParaRPr lang="vi-VN" sz="8000" b="1">
              <a:solidFill>
                <a:srgbClr val="00477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400" b="1" dirty="0">
              <a:solidFill>
                <a:srgbClr val="3135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-1922778">
            <a:off x="14124158" y="7395546"/>
            <a:ext cx="4857208" cy="2442630"/>
          </a:xfrm>
          <a:custGeom>
            <a:avLst/>
            <a:gdLst/>
            <a:ahLst/>
            <a:cxnLst/>
            <a:rect l="l" t="t" r="r" b="b"/>
            <a:pathLst>
              <a:path w="5863057" h="4114800" extrusionOk="0">
                <a:moveTo>
                  <a:pt x="586305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63057" y="0"/>
                </a:lnTo>
                <a:lnTo>
                  <a:pt x="5863057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7" name="Google Shape;107;p2"/>
          <p:cNvSpPr/>
          <p:nvPr/>
        </p:nvSpPr>
        <p:spPr>
          <a:xfrm rot="8979505">
            <a:off x="8854681" y="8720084"/>
            <a:ext cx="5204132" cy="2377447"/>
          </a:xfrm>
          <a:custGeom>
            <a:avLst/>
            <a:gdLst/>
            <a:ahLst/>
            <a:cxnLst/>
            <a:rect l="l" t="t" r="r" b="b"/>
            <a:pathLst>
              <a:path w="5863057" h="4114800" extrusionOk="0">
                <a:moveTo>
                  <a:pt x="0" y="0"/>
                </a:moveTo>
                <a:lnTo>
                  <a:pt x="5863057" y="0"/>
                </a:lnTo>
                <a:lnTo>
                  <a:pt x="58630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" name="Google Shape;95;p1">
            <a:extLst>
              <a:ext uri="{FF2B5EF4-FFF2-40B4-BE49-F238E27FC236}">
                <a16:creationId xmlns:a16="http://schemas.microsoft.com/office/drawing/2014/main" id="{EA103297-C730-4598-AB31-0BF023D43FD0}"/>
              </a:ext>
            </a:extLst>
          </p:cNvPr>
          <p:cNvSpPr txBox="1"/>
          <p:nvPr/>
        </p:nvSpPr>
        <p:spPr>
          <a:xfrm>
            <a:off x="12459" y="194339"/>
            <a:ext cx="1849390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3B6492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3B6492"/>
                </a:solidFill>
                <a:latin typeface="Arial"/>
                <a:ea typeface="Arial"/>
                <a:cs typeface="Arial"/>
                <a:sym typeface="Arial"/>
              </a:rPr>
              <a:t>ĐẠI HỌC QUỐC GIA HÀ NỘI</a:t>
            </a:r>
            <a:endParaRPr sz="4000" b="1" dirty="0">
              <a:solidFill>
                <a:srgbClr val="3B64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2" descr="Trường Đại học Công nghệ, Đại học Quốc gia Hà Nội – Wikipedia tiếng Việt">
            <a:extLst>
              <a:ext uri="{FF2B5EF4-FFF2-40B4-BE49-F238E27FC236}">
                <a16:creationId xmlns:a16="http://schemas.microsoft.com/office/drawing/2014/main" id="{B22B0AB8-FDDA-4B76-AE32-7BFDCE9F1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35" y="64717"/>
            <a:ext cx="1490351" cy="149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AEA8AE-585D-40D2-B1CC-FF273AE9E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0339" y="66250"/>
            <a:ext cx="2098524" cy="1488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Trích xuất đặc trưng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668B1-561A-4946-9CF0-FA897DAB0D48}"/>
              </a:ext>
            </a:extLst>
          </p:cNvPr>
          <p:cNvSpPr/>
          <p:nvPr/>
        </p:nvSpPr>
        <p:spPr>
          <a:xfrm>
            <a:off x="1028700" y="2606152"/>
            <a:ext cx="7522176" cy="1242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IQR, ZCR, Energy, Peak-to-Peak, Skew, Kurtosis, Dominant Frequency, PSD...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Biến tín hiệu thành vector đặc trưng → input cho mô hình học máy.</a:t>
            </a:r>
          </a:p>
          <a:p>
            <a:pPr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</a:pPr>
            <a:endParaRPr lang="vi-VN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37EAC0-4B6E-4E7E-8FAB-CAAD881AFC62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18DFE5D7-DF39-4CAC-9FDC-37AB19084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5646DC-A4AB-4D76-9E46-A9F8435771A6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92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Các mô hình học máy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99E48-66B0-430D-902B-B578ECFE1AF3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4A20FA1D-1AC5-4732-AC8E-4FE6C4381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CCD595-5137-4D14-81F5-2DDBEE4EFA91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05E7BD4-749C-4828-9B8C-1F52151F1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444" y="2308926"/>
            <a:ext cx="9437111" cy="61704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8BE9A4-67C4-4585-AC50-BC76E013843B}"/>
              </a:ext>
            </a:extLst>
          </p:cNvPr>
          <p:cNvSpPr/>
          <p:nvPr/>
        </p:nvSpPr>
        <p:spPr>
          <a:xfrm>
            <a:off x="4907791" y="5847293"/>
            <a:ext cx="8434317" cy="471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F77D5A-3372-44B8-A292-2B238980B4CB}"/>
              </a:ext>
            </a:extLst>
          </p:cNvPr>
          <p:cNvSpPr/>
          <p:nvPr/>
        </p:nvSpPr>
        <p:spPr>
          <a:xfrm>
            <a:off x="4907790" y="7742263"/>
            <a:ext cx="8434317" cy="471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E212D-40A0-4A0A-8872-BF0CB00D6296}"/>
              </a:ext>
            </a:extLst>
          </p:cNvPr>
          <p:cNvSpPr txBox="1"/>
          <p:nvPr/>
        </p:nvSpPr>
        <p:spPr>
          <a:xfrm>
            <a:off x="14335552" y="5240410"/>
            <a:ext cx="1992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#9Slide03 Montserrat Black" panose="00000A00000000000000" pitchFamily="2" charset="0"/>
              </a:rPr>
              <a:t>Machine Learning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5AF762-4ACE-4C9A-A69F-47B8E5392B57}"/>
              </a:ext>
            </a:extLst>
          </p:cNvPr>
          <p:cNvSpPr txBox="1"/>
          <p:nvPr/>
        </p:nvSpPr>
        <p:spPr>
          <a:xfrm>
            <a:off x="13824453" y="7904935"/>
            <a:ext cx="2702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#9Slide03 Montserrat Black" panose="00000A00000000000000" pitchFamily="2" charset="0"/>
              </a:rPr>
              <a:t>Deep Learning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2B6936-A9B5-46FD-A611-008E5D1E64FA}"/>
              </a:ext>
            </a:extLst>
          </p:cNvPr>
          <p:cNvCxnSpPr>
            <a:stCxn id="16" idx="3"/>
            <a:endCxn id="22" idx="1"/>
          </p:cNvCxnSpPr>
          <p:nvPr/>
        </p:nvCxnSpPr>
        <p:spPr>
          <a:xfrm>
            <a:off x="13342107" y="7978074"/>
            <a:ext cx="482346" cy="1269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260791-B000-419F-9343-08C7002B5AF9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13342108" y="5594353"/>
            <a:ext cx="993444" cy="4887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65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 Kết quả nghiên cứu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58647E-E16E-4664-8D59-6630E32AC476}"/>
              </a:ext>
            </a:extLst>
          </p:cNvPr>
          <p:cNvSpPr/>
          <p:nvPr/>
        </p:nvSpPr>
        <p:spPr>
          <a:xfrm>
            <a:off x="5861034" y="7546654"/>
            <a:ext cx="5335477" cy="1686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 liệu huấn luyện: train/val/test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K-Fold cross-validation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 giá: Accuracy, Precision, Recall, F1, ROC-AUC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 cho kết quả tốt nhất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D22386-ED69-4D63-9ED4-B9E1E3562537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28D5AED0-00A0-4EB4-BADC-FBD823118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2A9FE-3A27-4138-8E7F-5B7C7E74DCF7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817485-41FC-402F-B3C8-F92D7A120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769" y="2501677"/>
            <a:ext cx="6177319" cy="4736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EDF0FD-4EB3-4EED-9C9F-C42B5D1F5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840" y="2590466"/>
            <a:ext cx="8020391" cy="44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6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 Kết quả nghiên cứu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D22386-ED69-4D63-9ED4-B9E1E3562537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28D5AED0-00A0-4EB4-BADC-FBD823118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2A9FE-3A27-4138-8E7F-5B7C7E74DCF7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B33CBA9-BD67-447A-891B-30505DED3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99" y="2501677"/>
            <a:ext cx="7724035" cy="2275039"/>
          </a:xfrm>
          <a:prstGeom prst="rect">
            <a:avLst/>
          </a:prstGeom>
        </p:spPr>
      </p:pic>
      <p:pic>
        <p:nvPicPr>
          <p:cNvPr id="15" name="Picture 14" descr="C:\Users\Admin\AppData\Local\Microsoft\Windows\INetCache\Content.MSO\A7FA88B4.tmp">
            <a:extLst>
              <a:ext uri="{FF2B5EF4-FFF2-40B4-BE49-F238E27FC236}">
                <a16:creationId xmlns:a16="http://schemas.microsoft.com/office/drawing/2014/main" id="{8C0BCA77-774D-4C11-A859-1AF6D8D81FF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268" y="2549673"/>
            <a:ext cx="7090783" cy="5716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Admin\AppData\Local\Microsoft\Windows\INetCache\Content.MSO\FE54E2.tmp">
            <a:extLst>
              <a:ext uri="{FF2B5EF4-FFF2-40B4-BE49-F238E27FC236}">
                <a16:creationId xmlns:a16="http://schemas.microsoft.com/office/drawing/2014/main" id="{80458BE5-6569-4514-ABA5-E0E10A9768E9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5408051"/>
            <a:ext cx="7724035" cy="3817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10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4. 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Giao diện người dùng</a:t>
            </a:r>
            <a:endParaRPr lang="en-US" sz="4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A126F-6C9D-4944-A89E-D6A366D5ED8D}"/>
              </a:ext>
            </a:extLst>
          </p:cNvPr>
          <p:cNvSpPr/>
          <p:nvPr/>
        </p:nvSpPr>
        <p:spPr>
          <a:xfrm>
            <a:off x="841612" y="3027921"/>
            <a:ext cx="6200633" cy="1242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 dụng PyQt5 để tạo giao diện nhập dữ liệu.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 phép người dùng chọn file, chạy phân loại, hiển thị kết quả EQ/Noise.</a:t>
            </a:r>
            <a:endParaRPr lang="en-US" sz="16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5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 chức năng phân loại dữ liệu theo mô hình huấn luyện.</a:t>
            </a:r>
            <a:endParaRPr lang="en-US" sz="16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5BF1DC-9584-4453-9828-FC215DD79FEB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4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0BCE81B2-0896-4921-9BDD-6BEA8A167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B3DBCE-73ED-4621-BE1B-6CCB17824DC0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5E8D7-FD23-4DE6-9FB1-3EEA3CB7FB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90079" y="2517664"/>
            <a:ext cx="9964458" cy="602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5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6. Đề xuất kiến nghị - giải pháp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67DFD-A5B9-4827-B2C7-2E1C65699263}"/>
              </a:ext>
            </a:extLst>
          </p:cNvPr>
          <p:cNvSpPr/>
          <p:nvPr/>
        </p:nvSpPr>
        <p:spPr>
          <a:xfrm>
            <a:off x="1028700" y="2413401"/>
            <a:ext cx="9144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/>
              <a:t>•Chưa triển khai real-time.</a:t>
            </a:r>
          </a:p>
          <a:p>
            <a:r>
              <a:rPr lang="vi-VN"/>
              <a:t>•Dữ liệu vẫn còn hạn chế, chưa phủ toàn quốc.</a:t>
            </a:r>
          </a:p>
          <a:p>
            <a:r>
              <a:rPr lang="vi-VN"/>
              <a:t>•Chưa xác định tâm chấn hay cường độ.</a:t>
            </a:r>
          </a:p>
          <a:p>
            <a:r>
              <a:rPr lang="vi-VN"/>
              <a:t>•Hướng tới mở rộng mạng cảm biến, tích hợp vào hệ thống cảnh báo quốc gia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DF15A6-6FB1-4287-AAC1-1F30C9BEDD3F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4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ABAA0B49-52C0-433A-8E85-CB412689D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B7913-087C-4BF6-855C-DCEEE1FD9DA4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1271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6.1 H</a:t>
            </a:r>
            <a:r>
              <a:rPr lang="vi-VN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ư</a:t>
            </a: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ớng phát triển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67DFD-A5B9-4827-B2C7-2E1C65699263}"/>
              </a:ext>
            </a:extLst>
          </p:cNvPr>
          <p:cNvSpPr/>
          <p:nvPr/>
        </p:nvSpPr>
        <p:spPr>
          <a:xfrm>
            <a:off x="1028700" y="2413401"/>
            <a:ext cx="9144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vi-VN"/>
              <a:t>•Chưa triển khai real-time.</a:t>
            </a:r>
          </a:p>
          <a:p>
            <a:r>
              <a:rPr lang="vi-VN"/>
              <a:t>•Dữ liệu vẫn còn hạn chế, chưa phủ toàn quốc.</a:t>
            </a:r>
          </a:p>
          <a:p>
            <a:r>
              <a:rPr lang="vi-VN"/>
              <a:t>•Chưa xác định tâm chấn hay cường độ.</a:t>
            </a:r>
          </a:p>
          <a:p>
            <a:r>
              <a:rPr lang="vi-VN"/>
              <a:t>•Hướng tới mở rộng mạng cảm biến, tích hợp vào hệ thống cảnh báo quốc gia</a:t>
            </a:r>
            <a:endParaRPr lang="en-US"/>
          </a:p>
          <a:p>
            <a:endParaRPr lang="vi-V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DF15A6-6FB1-4287-AAC1-1F30C9BEDD3F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4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ABAA0B49-52C0-433A-8E85-CB412689D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B7913-087C-4BF6-855C-DCEEE1FD9DA4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FC35E50-C154-4DCD-B6A6-E3831D3A6BC1}"/>
              </a:ext>
            </a:extLst>
          </p:cNvPr>
          <p:cNvSpPr txBox="1"/>
          <p:nvPr/>
        </p:nvSpPr>
        <p:spPr>
          <a:xfrm>
            <a:off x="1728592" y="4271375"/>
            <a:ext cx="7164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Nâng cấp mô hình thời gian thực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Ứng dụng deep learning (CNN, LSTM)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>
                <a:solidFill>
                  <a:schemeClr val="tx1"/>
                </a:solidFill>
                <a:latin typeface="Arial" panose="020B0604020202020204" pitchFamily="34" charset="0"/>
              </a:rPr>
              <a:t>Mở rộng sang phân loại mức độ động đất</a:t>
            </a:r>
          </a:p>
        </p:txBody>
      </p:sp>
    </p:spTree>
    <p:extLst>
      <p:ext uri="{BB962C8B-B14F-4D97-AF65-F5344CB8AC3E}">
        <p14:creationId xmlns:p14="http://schemas.microsoft.com/office/powerpoint/2010/main" val="4147663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6.2 Kết luận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DF15A6-6FB1-4287-AAC1-1F30C9BEDD3F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4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ABAA0B49-52C0-433A-8E85-CB412689D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B7913-087C-4BF6-855C-DCEEE1FD9DA4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8695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28700" y="902064"/>
            <a:ext cx="12687299" cy="9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3159"/>
              </a:lnSpc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Danh mục tài liệu tham khảo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1B12C6-E0A0-41C5-9579-7C2B22697318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5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E11AA07D-F6F7-462E-A2AD-0A447CDBF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4AF915-669D-4EE6-BC00-2E76A6479FB7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346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 txBox="1"/>
          <p:nvPr/>
        </p:nvSpPr>
        <p:spPr>
          <a:xfrm>
            <a:off x="3578307" y="9518458"/>
            <a:ext cx="13680993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302" name="Google Shape;302;p14"/>
          <p:cNvSpPr txBox="1"/>
          <p:nvPr/>
        </p:nvSpPr>
        <p:spPr>
          <a:xfrm>
            <a:off x="2746820" y="5960075"/>
            <a:ext cx="352346" cy="512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96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0" y="9568707"/>
            <a:ext cx="18288000" cy="744052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0" y="1847490"/>
            <a:ext cx="18135600" cy="45719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14"/>
          <p:cNvSpPr txBox="1"/>
          <p:nvPr/>
        </p:nvSpPr>
        <p:spPr>
          <a:xfrm>
            <a:off x="5914406" y="9671429"/>
            <a:ext cx="6459189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75000"/>
              </a:lnSpc>
            </a:pPr>
            <a:r>
              <a:rPr lang="en-US" sz="2000" b="1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ĐỀ TÀI TỐT NGHIỆP SINH VIÊN NĂM HỌC 2024-2025</a:t>
            </a:r>
            <a:endParaRPr lang="en-US" sz="20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A0F93D-458F-491D-8136-22A79E0F1D89}"/>
              </a:ext>
            </a:extLst>
          </p:cNvPr>
          <p:cNvSpPr txBox="1"/>
          <p:nvPr/>
        </p:nvSpPr>
        <p:spPr>
          <a:xfrm>
            <a:off x="4511963" y="4420225"/>
            <a:ext cx="92640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00477F"/>
                </a:solidFill>
                <a:latin typeface="UTM Colossalis" panose="02040603050506020204" pitchFamily="18" charset="0"/>
              </a:rPr>
              <a:t>CẢM ƠN QUÝ THẦY CÔ VÀ CÁC BẠN</a:t>
            </a:r>
          </a:p>
          <a:p>
            <a:pPr algn="ctr"/>
            <a:r>
              <a:rPr lang="en-US" sz="4400" dirty="0">
                <a:solidFill>
                  <a:srgbClr val="00477F"/>
                </a:solidFill>
                <a:latin typeface="UTM Colossalis" panose="02040603050506020204" pitchFamily="18" charset="0"/>
              </a:rPr>
              <a:t>ĐÃ CHÚ Ý LẮNG NGHE!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DEB9AB-3B26-4B9D-B54C-3105AD467367}"/>
              </a:ext>
            </a:extLst>
          </p:cNvPr>
          <p:cNvGrpSpPr/>
          <p:nvPr/>
        </p:nvGrpSpPr>
        <p:grpSpPr>
          <a:xfrm>
            <a:off x="6210521" y="531007"/>
            <a:ext cx="5866958" cy="958188"/>
            <a:chOff x="6266597" y="444822"/>
            <a:chExt cx="5866958" cy="958188"/>
          </a:xfrm>
        </p:grpSpPr>
        <p:pic>
          <p:nvPicPr>
            <p:cNvPr id="19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F609DEF5-8AC7-438B-A3AB-51557B851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945728-FE44-4A82-B1CD-59189131D61D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1847490"/>
            <a:ext cx="18135600" cy="45719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2657" y="9409901"/>
            <a:ext cx="18288000" cy="937265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270958" y="3134125"/>
            <a:ext cx="1632270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Đề</a:t>
            </a:r>
            <a:r>
              <a:rPr lang="en-US" sz="28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tài:</a:t>
            </a:r>
          </a:p>
          <a:p>
            <a:pPr lvl="0" algn="ctr">
              <a:lnSpc>
                <a:spcPct val="150000"/>
              </a:lnSpc>
            </a:pPr>
            <a:r>
              <a:rPr lang="vi-VN" sz="4400" b="1">
                <a:solidFill>
                  <a:srgbClr val="00477F"/>
                </a:solidFill>
                <a:latin typeface="Open Sans"/>
                <a:ea typeface="Open Sans"/>
                <a:cs typeface="Open Sans"/>
                <a:sym typeface="Open Sans"/>
              </a:rPr>
              <a:t>NGHIÊN CỨU BÀI TOÁN PHÁT HIỆN ĐỘNG ĐẤT SỬ DỤNG DỮ LIỆU CẢM BIẾN GIA TỐC</a:t>
            </a:r>
            <a:endParaRPr lang="vi-VN" sz="6200" b="1">
              <a:solidFill>
                <a:srgbClr val="0047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Open Sans"/>
                <a:ea typeface="Open Sans"/>
                <a:cs typeface="Open Sans"/>
                <a:sym typeface="Open Sans"/>
              </a:rPr>
              <a:t>3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8686800" y="7052697"/>
            <a:ext cx="8906858" cy="1505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77823" marR="0" lvl="1" indent="0" algn="l" rtl="0">
              <a:lnSpc>
                <a:spcPct val="16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Giảng viên hướng dẫn:  </a:t>
            </a:r>
            <a:r>
              <a:rPr lang="en-US" sz="3000" b="1" i="0" u="none" strike="noStrike" cap="none">
                <a:solidFill>
                  <a:srgbClr val="00477F"/>
                </a:solidFill>
                <a:latin typeface="Open Sans"/>
                <a:ea typeface="Open Sans"/>
                <a:cs typeface="Open Sans"/>
                <a:sym typeface="Open Sans"/>
              </a:rPr>
              <a:t>TS. </a:t>
            </a:r>
            <a:r>
              <a:rPr lang="en-US" sz="3000" b="1">
                <a:solidFill>
                  <a:srgbClr val="00477F"/>
                </a:solidFill>
                <a:latin typeface="Open Sans"/>
                <a:ea typeface="Open Sans"/>
                <a:cs typeface="Open Sans"/>
                <a:sym typeface="Open Sans"/>
              </a:rPr>
              <a:t>Hoàng Văn Mạnh</a:t>
            </a:r>
          </a:p>
          <a:p>
            <a:pPr marL="377823" lvl="1">
              <a:lnSpc>
                <a:spcPct val="163300"/>
              </a:lnSpc>
            </a:pPr>
            <a:r>
              <a:rPr lang="en-US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Sinh viên thực hiện     :   </a:t>
            </a:r>
            <a:r>
              <a:rPr lang="en-US" sz="3000" b="1">
                <a:solidFill>
                  <a:srgbClr val="00477F"/>
                </a:solidFill>
                <a:latin typeface="Open Sans"/>
                <a:ea typeface="Open Sans"/>
                <a:cs typeface="Open Sans"/>
                <a:sym typeface="Open Sans"/>
              </a:rPr>
              <a:t>Nguyễn Ngọc Thái</a:t>
            </a:r>
            <a:endParaRPr sz="3000" b="1" i="0" u="none" strike="noStrike" cap="none">
              <a:solidFill>
                <a:srgbClr val="0047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800202" y="9609228"/>
            <a:ext cx="653519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75000"/>
              </a:lnSpc>
            </a:pPr>
            <a:r>
              <a:rPr lang="en-US" sz="2000" b="1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ĐỀ TÀI TỐT NGHIỆP SINH VIÊN NĂM HỌC 2024-2025</a:t>
            </a:r>
            <a:endParaRPr lang="en-US" sz="2000" b="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964448-0270-4200-AF7C-282D23A60C36}"/>
              </a:ext>
            </a:extLst>
          </p:cNvPr>
          <p:cNvGrpSpPr/>
          <p:nvPr/>
        </p:nvGrpSpPr>
        <p:grpSpPr>
          <a:xfrm>
            <a:off x="6134320" y="415305"/>
            <a:ext cx="5866958" cy="958188"/>
            <a:chOff x="6266597" y="444822"/>
            <a:chExt cx="5866958" cy="958188"/>
          </a:xfrm>
        </p:grpSpPr>
        <p:pic>
          <p:nvPicPr>
            <p:cNvPr id="1026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C63C857A-9DA5-4CA9-837A-631A0EF24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80F7C-356D-431F-A1EA-FD707C135647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005266" y="228605"/>
            <a:ext cx="6615684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218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NỘI DUNG TRÌNH BÀY</a:t>
            </a:r>
            <a:endParaRPr sz="4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2549229" y="2917554"/>
            <a:ext cx="747525" cy="744052"/>
            <a:chOff x="2234" y="0"/>
            <a:chExt cx="996701" cy="992070"/>
          </a:xfrm>
          <a:solidFill>
            <a:srgbClr val="00477F"/>
          </a:solidFill>
        </p:grpSpPr>
        <p:sp>
          <p:nvSpPr>
            <p:cNvPr id="107" name="Google Shape;107;p2"/>
            <p:cNvSpPr/>
            <p:nvPr/>
          </p:nvSpPr>
          <p:spPr>
            <a:xfrm>
              <a:off x="2234" y="0"/>
              <a:ext cx="996701" cy="99207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65687" y="129376"/>
              <a:ext cx="469795" cy="6839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54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/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3922487" y="3967891"/>
            <a:ext cx="88551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Cơ sở lý luận</a:t>
            </a:r>
            <a:endParaRPr sz="3499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2549228" y="3903978"/>
            <a:ext cx="747525" cy="744052"/>
            <a:chOff x="2234" y="0"/>
            <a:chExt cx="996701" cy="992070"/>
          </a:xfrm>
          <a:solidFill>
            <a:srgbClr val="00477F"/>
          </a:solidFill>
        </p:grpSpPr>
        <p:sp>
          <p:nvSpPr>
            <p:cNvPr id="111" name="Google Shape;111;p2"/>
            <p:cNvSpPr/>
            <p:nvPr/>
          </p:nvSpPr>
          <p:spPr>
            <a:xfrm>
              <a:off x="2234" y="0"/>
              <a:ext cx="996701" cy="99207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265687" y="129376"/>
              <a:ext cx="469795" cy="6839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54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sp>
        <p:nvSpPr>
          <p:cNvPr id="113" name="Google Shape;113;p2"/>
          <p:cNvSpPr txBox="1"/>
          <p:nvPr/>
        </p:nvSpPr>
        <p:spPr>
          <a:xfrm>
            <a:off x="3946550" y="4971359"/>
            <a:ext cx="73488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Phương pháp nghiên cứu</a:t>
            </a:r>
            <a:endParaRPr sz="3499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4" name="Google Shape;114;p2"/>
          <p:cNvGrpSpPr/>
          <p:nvPr/>
        </p:nvGrpSpPr>
        <p:grpSpPr>
          <a:xfrm>
            <a:off x="2535114" y="4886014"/>
            <a:ext cx="747525" cy="744052"/>
            <a:chOff x="2234" y="0"/>
            <a:chExt cx="996701" cy="992070"/>
          </a:xfrm>
          <a:solidFill>
            <a:srgbClr val="00477F"/>
          </a:solidFill>
        </p:grpSpPr>
        <p:sp>
          <p:nvSpPr>
            <p:cNvPr id="115" name="Google Shape;115;p2"/>
            <p:cNvSpPr/>
            <p:nvPr/>
          </p:nvSpPr>
          <p:spPr>
            <a:xfrm>
              <a:off x="2234" y="0"/>
              <a:ext cx="996701" cy="99207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265687" y="129376"/>
              <a:ext cx="469795" cy="6839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54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/>
            </a:p>
          </p:txBody>
        </p:sp>
      </p:grpSp>
      <p:sp>
        <p:nvSpPr>
          <p:cNvPr id="117" name="Google Shape;117;p2"/>
          <p:cNvSpPr txBox="1"/>
          <p:nvPr/>
        </p:nvSpPr>
        <p:spPr>
          <a:xfrm>
            <a:off x="3946550" y="5953395"/>
            <a:ext cx="99981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Kết quả nghiên cứu</a:t>
            </a:r>
            <a:endParaRPr sz="3499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9" name="Google Shape;119;p2"/>
          <p:cNvGrpSpPr/>
          <p:nvPr/>
        </p:nvGrpSpPr>
        <p:grpSpPr>
          <a:xfrm>
            <a:off x="2550903" y="5868050"/>
            <a:ext cx="747525" cy="744052"/>
            <a:chOff x="2234" y="0"/>
            <a:chExt cx="996701" cy="992070"/>
          </a:xfrm>
          <a:solidFill>
            <a:srgbClr val="00477F"/>
          </a:solidFill>
        </p:grpSpPr>
        <p:sp>
          <p:nvSpPr>
            <p:cNvPr id="120" name="Google Shape;120;p2"/>
            <p:cNvSpPr/>
            <p:nvPr/>
          </p:nvSpPr>
          <p:spPr>
            <a:xfrm>
              <a:off x="2234" y="0"/>
              <a:ext cx="996701" cy="99207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263453" y="100611"/>
              <a:ext cx="469795" cy="68394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54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2542995" y="6850086"/>
            <a:ext cx="747525" cy="744052"/>
            <a:chOff x="2234" y="0"/>
            <a:chExt cx="996701" cy="992070"/>
          </a:xfrm>
          <a:solidFill>
            <a:srgbClr val="00477F"/>
          </a:solidFill>
        </p:grpSpPr>
        <p:sp>
          <p:nvSpPr>
            <p:cNvPr id="123" name="Google Shape;123;p2"/>
            <p:cNvSpPr/>
            <p:nvPr/>
          </p:nvSpPr>
          <p:spPr>
            <a:xfrm>
              <a:off x="2234" y="0"/>
              <a:ext cx="996701" cy="992070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265687" y="129376"/>
              <a:ext cx="469800" cy="6567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54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/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3946549" y="2996908"/>
            <a:ext cx="120555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Tính cấp thiết của đề tài</a:t>
            </a:r>
            <a:endParaRPr sz="3499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3946550" y="6980710"/>
            <a:ext cx="120555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Đề xuất kiến nghị - giải pháp</a:t>
            </a:r>
            <a:endParaRPr sz="3499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CF3D67-017B-4BD0-9B24-4CF1A36E257F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37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B0571B5F-665B-4360-9A73-B54F39C64D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5985F2-5867-46E1-B742-E68BCF40ADDB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66800" y="593804"/>
            <a:ext cx="12687299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algn="l" rtl="0">
              <a:lnSpc>
                <a:spcPct val="218409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Tính cấp thiết của đề tài</a:t>
            </a:r>
            <a:endParaRPr sz="4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1EE647-2EF0-47A5-8167-D134E339A4B4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6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7B74C4FA-C0BA-41D1-8CDB-75F2E9241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4647EC-6971-4AA5-BB24-AE2BAFF8E681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AD8ABFA-0E6E-4BBC-B283-26CCD7623441}"/>
              </a:ext>
            </a:extLst>
          </p:cNvPr>
          <p:cNvSpPr/>
          <p:nvPr/>
        </p:nvSpPr>
        <p:spPr>
          <a:xfrm>
            <a:off x="2342147" y="2459894"/>
            <a:ext cx="13603705" cy="651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33670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97281" y="754514"/>
            <a:ext cx="12687299" cy="105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 Tính cấp thiết của đề tài</a:t>
            </a:r>
            <a:endParaRPr sz="4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50;p4">
            <a:extLst>
              <a:ext uri="{FF2B5EF4-FFF2-40B4-BE49-F238E27FC236}">
                <a16:creationId xmlns:a16="http://schemas.microsoft.com/office/drawing/2014/main" id="{87F8B4C6-0A58-412C-B0CA-AEFFB990532A}"/>
              </a:ext>
            </a:extLst>
          </p:cNvPr>
          <p:cNvSpPr txBox="1"/>
          <p:nvPr/>
        </p:nvSpPr>
        <p:spPr>
          <a:xfrm>
            <a:off x="1600200" y="2349208"/>
            <a:ext cx="15621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  <a:buSzPts val="3200"/>
            </a:pPr>
            <a:r>
              <a:rPr lang="en-US" sz="3200" b="1">
                <a:latin typeface="Open Sans"/>
                <a:ea typeface="Open Sans"/>
                <a:cs typeface="Open Sans"/>
                <a:sym typeface="Open Sans"/>
              </a:rPr>
              <a:t>Thống kê: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ADF9A-38F0-4DD9-B395-09460F8A7D4F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1E110C58-0749-41DF-8696-3E8E2C591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BA915F-8D3E-4010-B52C-99FE7DF90F75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DA25C43-DBA3-4693-A8D2-A72B0769F5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83" y="3126433"/>
            <a:ext cx="14056117" cy="53737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BFD28C-F895-43ED-B94C-F3EDC68578D6}"/>
              </a:ext>
            </a:extLst>
          </p:cNvPr>
          <p:cNvSpPr/>
          <p:nvPr/>
        </p:nvSpPr>
        <p:spPr>
          <a:xfrm>
            <a:off x="12995764" y="8500229"/>
            <a:ext cx="3692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(Nguồn: https://vi.wikipedia.org/wiki)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0565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97281" y="754514"/>
            <a:ext cx="12687299" cy="105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 Tính cấp thiết của đề tài</a:t>
            </a:r>
            <a:endParaRPr sz="4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ADF9A-38F0-4DD9-B395-09460F8A7D4F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1E110C58-0749-41DF-8696-3E8E2C591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BA915F-8D3E-4010-B52C-99FE7DF90F75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FEA3DAF-E8AA-4407-8DFE-5202C8FE1B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04" y="2303024"/>
            <a:ext cx="10844462" cy="67076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E6E1C5-6DF7-4C77-9400-0AA3E4E93109}"/>
              </a:ext>
            </a:extLst>
          </p:cNvPr>
          <p:cNvSpPr/>
          <p:nvPr/>
        </p:nvSpPr>
        <p:spPr>
          <a:xfrm>
            <a:off x="11252880" y="9078358"/>
            <a:ext cx="5328703" cy="416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algn="r">
              <a:lnSpc>
                <a:spcPct val="130000"/>
              </a:lnSpc>
            </a:pPr>
            <a:r>
              <a:rPr lang="vi-VN" sz="1800" i="1">
                <a:latin typeface="Times New Roman" panose="02020603050405020304" pitchFamily="18" charset="0"/>
                <a:ea typeface="Times New Roman" panose="02020603050405020304" pitchFamily="18" charset="0"/>
              </a:rPr>
              <a:t>(Nguồn: Cơ quan Khảo sát Địa chất Hoa Kỳ (USGS)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95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66800" y="593804"/>
            <a:ext cx="12687299" cy="147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42950" marR="0" lvl="0" indent="-742950" algn="l" rtl="0">
              <a:lnSpc>
                <a:spcPct val="218409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Tính cấp thiết của đề tài</a:t>
            </a:r>
            <a:endParaRPr sz="4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50;p4">
            <a:extLst>
              <a:ext uri="{FF2B5EF4-FFF2-40B4-BE49-F238E27FC236}">
                <a16:creationId xmlns:a16="http://schemas.microsoft.com/office/drawing/2014/main" id="{87F8B4C6-0A58-412C-B0CA-AEFFB990532A}"/>
              </a:ext>
            </a:extLst>
          </p:cNvPr>
          <p:cNvSpPr txBox="1"/>
          <p:nvPr/>
        </p:nvSpPr>
        <p:spPr>
          <a:xfrm>
            <a:off x="1333500" y="2459894"/>
            <a:ext cx="156210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Đặt vấn đề: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Động đất là thiên tai khó dự đoán, gây hậu quả nặng nề.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Việc phát hiện sớm giúp giảm thiểu thiệt hại.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Hệ thống cảnh báo truyền thống còn nhiều hạn chế (độ trễ, cảnh báo sai, tốn chi phí).</a:t>
            </a: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Mục tiêu: ứng dụng AI và cảm biến gia tốc để tự động phát hiện động đất.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1EE647-2EF0-47A5-8167-D134E339A4B4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6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7B74C4FA-C0BA-41D1-8CDB-75F2E9241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4647EC-6971-4AA5-BB24-AE2BAFF8E681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08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0" y="9563570"/>
            <a:ext cx="18288000" cy="744052"/>
            <a:chOff x="0" y="0"/>
            <a:chExt cx="25315333" cy="2330007"/>
          </a:xfrm>
          <a:solidFill>
            <a:srgbClr val="00477F"/>
          </a:solidFill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315333" cy="23300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843844" y="491343"/>
              <a:ext cx="13763919" cy="168666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F8F7F0"/>
                  </a:solidFill>
                  <a:latin typeface="Open Sans"/>
                  <a:ea typeface="Open Sans"/>
                  <a:cs typeface="Open Sans"/>
                  <a:sym typeface="Open Sans"/>
                </a:rPr>
                <a:t>ĐỀ TÀI TỐT NGHIỆP SINH VIÊN NĂM HỌC 2024-2025</a:t>
              </a:r>
              <a:endParaRPr b="1"/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1028700" y="1948793"/>
            <a:ext cx="16192500" cy="114300"/>
          </a:xfrm>
          <a:prstGeom prst="rect">
            <a:avLst/>
          </a:prstGeom>
          <a:solidFill>
            <a:srgbClr val="0047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6830675" y="9692822"/>
            <a:ext cx="847725" cy="42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F8F7F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34" name="Google Shape;135;p3">
            <a:extLst>
              <a:ext uri="{FF2B5EF4-FFF2-40B4-BE49-F238E27FC236}">
                <a16:creationId xmlns:a16="http://schemas.microsoft.com/office/drawing/2014/main" id="{FC8A295F-3240-4CA2-93A0-FF107B713972}"/>
              </a:ext>
            </a:extLst>
          </p:cNvPr>
          <p:cNvSpPr txBox="1"/>
          <p:nvPr/>
        </p:nvSpPr>
        <p:spPr>
          <a:xfrm>
            <a:off x="1097281" y="754514"/>
            <a:ext cx="12687299" cy="105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184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 Tính cấp thiết của đề tài</a:t>
            </a:r>
            <a:endParaRPr sz="4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50;p4">
            <a:extLst>
              <a:ext uri="{FF2B5EF4-FFF2-40B4-BE49-F238E27FC236}">
                <a16:creationId xmlns:a16="http://schemas.microsoft.com/office/drawing/2014/main" id="{87F8B4C6-0A58-412C-B0CA-AEFFB990532A}"/>
              </a:ext>
            </a:extLst>
          </p:cNvPr>
          <p:cNvSpPr txBox="1"/>
          <p:nvPr/>
        </p:nvSpPr>
        <p:spPr>
          <a:xfrm>
            <a:off x="1600200" y="2349208"/>
            <a:ext cx="1562100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  <a:buSzPts val="3200"/>
            </a:pPr>
            <a:r>
              <a:rPr lang="en-US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Khái quát tình hình thực trạng:</a:t>
            </a:r>
          </a:p>
          <a:p>
            <a:pPr marL="457200" lvl="0" indent="-457200" algn="just">
              <a:lnSpc>
                <a:spcPct val="150000"/>
              </a:lnSpc>
              <a:buSzPts val="3200"/>
              <a:buFont typeface="Arial" panose="020B0604020202020204" pitchFamily="34" charset="0"/>
              <a:buChar char="•"/>
            </a:pPr>
            <a:r>
              <a:rPr lang="vi-VN" sz="3200" b="1">
                <a:latin typeface="Open Sans"/>
                <a:ea typeface="Open Sans"/>
                <a:cs typeface="Open Sans"/>
                <a:sym typeface="Open Sans"/>
              </a:rPr>
              <a:t>Trên thế giới: trung bình 20.000 trận mỗi năm, nhiều trận gây thiệt hại lớn (Tohoku 2011, Haiti 2010,...).</a:t>
            </a:r>
          </a:p>
          <a:p>
            <a:pPr marL="457200" lvl="0" indent="-457200" algn="just">
              <a:lnSpc>
                <a:spcPct val="150000"/>
              </a:lnSpc>
              <a:buSzPts val="3200"/>
              <a:buFont typeface="Arial" panose="020B0604020202020204" pitchFamily="34" charset="0"/>
              <a:buChar char="•"/>
            </a:pPr>
            <a:r>
              <a:rPr lang="vi-VN" sz="3200" b="1">
                <a:latin typeface="Open Sans"/>
                <a:ea typeface="Open Sans"/>
                <a:cs typeface="Open Sans"/>
                <a:sym typeface="Open Sans"/>
              </a:rPr>
              <a:t>Ở Việt Nam: không nằm trong vành đai lửa nhưng vẫn bị ảnh hưởng (Điện Biên, Tuần Giáo, Kon Plông,...).</a:t>
            </a:r>
          </a:p>
          <a:p>
            <a:pPr marL="457200" lvl="0" indent="-457200" algn="just">
              <a:lnSpc>
                <a:spcPct val="150000"/>
              </a:lnSpc>
              <a:buSzPts val="3200"/>
              <a:buFont typeface="Arial" panose="020B0604020202020204" pitchFamily="34" charset="0"/>
              <a:buChar char="•"/>
            </a:pPr>
            <a:r>
              <a:rPr lang="vi-VN" sz="3200" b="1">
                <a:latin typeface="Open Sans"/>
                <a:ea typeface="Open Sans"/>
                <a:cs typeface="Open Sans"/>
                <a:sym typeface="Open Sans"/>
              </a:rPr>
              <a:t>Động đất do cả tự nhiên và nhân sinh (thủy điện, công trình ngầm).</a:t>
            </a:r>
          </a:p>
          <a:p>
            <a:pPr lvl="0" algn="just">
              <a:lnSpc>
                <a:spcPct val="150000"/>
              </a:lnSpc>
              <a:buSzPts val="3200"/>
            </a:pPr>
            <a:endParaRPr lang="en-US" sz="3200"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ADF9A-38F0-4DD9-B395-09460F8A7D4F}"/>
              </a:ext>
            </a:extLst>
          </p:cNvPr>
          <p:cNvGrpSpPr/>
          <p:nvPr/>
        </p:nvGrpSpPr>
        <p:grpSpPr>
          <a:xfrm>
            <a:off x="11387579" y="593804"/>
            <a:ext cx="5866958" cy="958188"/>
            <a:chOff x="6266597" y="444822"/>
            <a:chExt cx="5866958" cy="958188"/>
          </a:xfrm>
        </p:grpSpPr>
        <p:pic>
          <p:nvPicPr>
            <p:cNvPr id="13" name="Picture 2" descr="Trường Đại học Công nghệ, Đại học Quốc gia Hà Nội – Wikipedia tiếng Việt">
              <a:extLst>
                <a:ext uri="{FF2B5EF4-FFF2-40B4-BE49-F238E27FC236}">
                  <a16:creationId xmlns:a16="http://schemas.microsoft.com/office/drawing/2014/main" id="{1E110C58-0749-41DF-8696-3E8E2C591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6597" y="447666"/>
              <a:ext cx="955344" cy="955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BA915F-8D3E-4010-B52C-99FE7DF90F75}"/>
                </a:ext>
              </a:extLst>
            </p:cNvPr>
            <p:cNvSpPr txBox="1"/>
            <p:nvPr/>
          </p:nvSpPr>
          <p:spPr>
            <a:xfrm>
              <a:off x="6995614" y="444822"/>
              <a:ext cx="5137941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TR</a:t>
              </a:r>
              <a:r>
                <a:rPr lang="vi-VN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Ư</a:t>
              </a: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ỜNG ĐẠI HỌC CÔNG NGHỆ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solidFill>
                    <a:srgbClr val="00477F"/>
                  </a:solidFill>
                  <a:latin typeface="#9Slide03 Montserrat Medium" panose="00000600000000000000" pitchFamily="2" charset="0"/>
                </a:rPr>
                <a:t>ĐẠI HỌC QUỐC GIA HÀ NỘI</a:t>
              </a:r>
            </a:p>
            <a:p>
              <a:pPr algn="ctr">
                <a:lnSpc>
                  <a:spcPct val="130000"/>
                </a:lnSpc>
              </a:pPr>
              <a:r>
                <a:rPr lang="en-US" b="1">
                  <a:latin typeface="#9Slide03 Montserrat Light" panose="00000400000000000000" pitchFamily="2" charset="0"/>
                </a:rPr>
                <a:t>VNU UNIVERSITY OF ENGINEERING &amp;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155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1769</Words>
  <Application>Microsoft Office PowerPoint</Application>
  <PresentationFormat>Custom</PresentationFormat>
  <Paragraphs>244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Wingdings</vt:lpstr>
      <vt:lpstr>Symbol</vt:lpstr>
      <vt:lpstr>Open Sans</vt:lpstr>
      <vt:lpstr>#9Slide03 Montserrat Black</vt:lpstr>
      <vt:lpstr>#9Slide03 Montserrat Light</vt:lpstr>
      <vt:lpstr>Arial</vt:lpstr>
      <vt:lpstr>Times New Roman</vt:lpstr>
      <vt:lpstr>Calibri</vt:lpstr>
      <vt:lpstr>#9Slide03 Montserrat Medium</vt:lpstr>
      <vt:lpstr>UTM Colossalis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Nguy?n Tu?n An</dc:creator>
  <cp:lastModifiedBy>Nguyễn Ngọc Thái</cp:lastModifiedBy>
  <cp:revision>16</cp:revision>
  <dcterms:created xsi:type="dcterms:W3CDTF">2006-08-16T00:00:00Z</dcterms:created>
  <dcterms:modified xsi:type="dcterms:W3CDTF">2025-05-06T18:27:34Z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0x0101007B48E1D196C2DF4EAC103C788A5622CE</vt:lpwstr>
  </property>
</Properties>
</file>