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marL="0" indent="0" algn="l" defTabSz="685800" rtl="0" eaLnBrk="1" latinLnBrk="0" hangingPunct="1">
      <a:lnSpc>
        <a:spcPct val="100000"/>
      </a:lnSpc>
      <a:defRPr lang="en-US" altLang="en-US" sz="1350" b="0" i="0" u="none" strike="noStrike" kern="1200" smtClean="0">
        <a:solidFill>
          <a:schemeClr val="tx1"/>
        </a:solidFill>
        <a:latin typeface="+mn-lt"/>
        <a:ea typeface="+mn-ea"/>
        <a:cs typeface="+mn-cs"/>
      </a:defRPr>
    </a:lvl1pPr>
    <a:lvl2pPr marL="342900" lvl="1" indent="0" algn="l" defTabSz="685800" rtl="0" eaLnBrk="1" latinLnBrk="0" hangingPunct="1">
      <a:lnSpc>
        <a:spcPct val="100000"/>
      </a:lnSpc>
      <a:defRPr lang="en-US" altLang="en-US" sz="1350" b="0" i="0" u="none" strike="noStrike" kern="1200" smtClean="0">
        <a:solidFill>
          <a:schemeClr val="tx1"/>
        </a:solidFill>
        <a:latin typeface="+mn-lt"/>
        <a:ea typeface="+mn-ea"/>
        <a:cs typeface="+mn-cs"/>
      </a:defRPr>
    </a:lvl2pPr>
    <a:lvl3pPr marL="685800" lvl="2" indent="0" algn="l" defTabSz="685800" rtl="0" eaLnBrk="1" latinLnBrk="0" hangingPunct="1">
      <a:lnSpc>
        <a:spcPct val="100000"/>
      </a:lnSpc>
      <a:defRPr lang="en-US" altLang="en-US" sz="1350" b="0" i="0" u="none" strike="noStrike" kern="1200" smtClean="0">
        <a:solidFill>
          <a:schemeClr val="tx1"/>
        </a:solidFill>
        <a:latin typeface="+mn-lt"/>
        <a:ea typeface="+mn-ea"/>
        <a:cs typeface="+mn-cs"/>
      </a:defRPr>
    </a:lvl3pPr>
    <a:lvl4pPr marL="1028700" lvl="3" indent="0" algn="l" defTabSz="685800" rtl="0" eaLnBrk="1" latinLnBrk="0" hangingPunct="1">
      <a:lnSpc>
        <a:spcPct val="100000"/>
      </a:lnSpc>
      <a:defRPr lang="en-US" altLang="en-US" sz="1350" b="0" i="0" u="none" strike="noStrike" kern="1200" smtClean="0">
        <a:solidFill>
          <a:schemeClr val="tx1"/>
        </a:solidFill>
        <a:latin typeface="+mn-lt"/>
        <a:ea typeface="+mn-ea"/>
        <a:cs typeface="+mn-cs"/>
      </a:defRPr>
    </a:lvl4pPr>
    <a:lvl5pPr marL="1371600" lvl="4" indent="0" algn="l" defTabSz="685800" rtl="0" eaLnBrk="1" latinLnBrk="0" hangingPunct="1">
      <a:lnSpc>
        <a:spcPct val="100000"/>
      </a:lnSpc>
      <a:defRPr lang="en-US" altLang="en-US" sz="1350" b="0" i="0" u="none" strike="noStrike" kern="1200" smtClean="0">
        <a:solidFill>
          <a:schemeClr val="tx1"/>
        </a:solidFill>
        <a:latin typeface="+mn-lt"/>
        <a:ea typeface="+mn-ea"/>
        <a:cs typeface="+mn-cs"/>
      </a:defRPr>
    </a:lvl5pPr>
    <a:lvl6pPr marL="1714500" lvl="5" indent="0" algn="l" defTabSz="685800" rtl="0" eaLnBrk="1" latinLnBrk="0" hangingPunct="1">
      <a:lnSpc>
        <a:spcPct val="100000"/>
      </a:lnSpc>
      <a:defRPr lang="en-US" altLang="en-US" sz="1350" b="0" i="0" u="none" strike="noStrike" kern="1200" smtClean="0">
        <a:solidFill>
          <a:schemeClr val="tx1"/>
        </a:solidFill>
        <a:latin typeface="+mn-lt"/>
        <a:ea typeface="+mn-ea"/>
        <a:cs typeface="+mn-cs"/>
      </a:defRPr>
    </a:lvl6pPr>
    <a:lvl7pPr marL="2057400" lvl="6" indent="0" algn="l" defTabSz="685800" rtl="0" eaLnBrk="1" latinLnBrk="0" hangingPunct="1">
      <a:lnSpc>
        <a:spcPct val="100000"/>
      </a:lnSpc>
      <a:defRPr lang="en-US" altLang="en-US" sz="1350" b="0" i="0" u="none" strike="noStrike" kern="1200" smtClean="0">
        <a:solidFill>
          <a:schemeClr val="tx1"/>
        </a:solidFill>
        <a:latin typeface="+mn-lt"/>
        <a:ea typeface="+mn-ea"/>
        <a:cs typeface="+mn-cs"/>
      </a:defRPr>
    </a:lvl7pPr>
    <a:lvl8pPr marL="2400300" lvl="7" indent="0" algn="l" defTabSz="685800" rtl="0" eaLnBrk="1" latinLnBrk="0" hangingPunct="1">
      <a:lnSpc>
        <a:spcPct val="100000"/>
      </a:lnSpc>
      <a:defRPr lang="en-US" altLang="en-US" sz="1350" b="0" i="0" u="none" strike="noStrike" kern="1200" smtClean="0">
        <a:solidFill>
          <a:schemeClr val="tx1"/>
        </a:solidFill>
        <a:latin typeface="+mn-lt"/>
        <a:ea typeface="+mn-ea"/>
        <a:cs typeface="+mn-cs"/>
      </a:defRPr>
    </a:lvl8pPr>
    <a:lvl9pPr marL="2743200" lvl="8" indent="0" algn="l" defTabSz="685800" rtl="0" eaLnBrk="1" latinLnBrk="0" hangingPunct="1">
      <a:lnSpc>
        <a:spcPct val="100000"/>
      </a:lnSpc>
      <a:defRPr lang="en-US" altLang="en-US" sz="1350" b="0" i="0" u="none" strike="noStrike" kern="1200" smtClean="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A5D"/>
    <a:srgbClr val="414042"/>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50" autoAdjust="0"/>
    <p:restoredTop sz="88435" autoAdjust="0"/>
  </p:normalViewPr>
  <p:slideViewPr>
    <p:cSldViewPr snapToGrid="0" showGuides="1">
      <p:cViewPr varScale="1">
        <p:scale>
          <a:sx n="144" d="100"/>
          <a:sy n="144" d="100"/>
        </p:scale>
        <p:origin x="1056" y="19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DB97D-2269-44C8-AE45-A3C84BC4B78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6B93179-08C0-4874-B858-DD36195E62A5}">
      <dgm:prSet phldrT="[Text]"/>
      <dgm:spPr/>
      <dgm:t>
        <a:bodyPr/>
        <a:lstStyle/>
        <a:p>
          <a:r>
            <a:rPr lang="en-US" dirty="0"/>
            <a:t>Customer Obsessed</a:t>
          </a:r>
        </a:p>
      </dgm:t>
    </dgm:pt>
    <dgm:pt modelId="{B984F8EE-EA92-4563-8435-5B4867E99FD6}" type="parTrans" cxnId="{7D3ED190-6A14-406C-8E0C-2CCB77C9B85A}">
      <dgm:prSet/>
      <dgm:spPr/>
      <dgm:t>
        <a:bodyPr/>
        <a:lstStyle/>
        <a:p>
          <a:endParaRPr lang="en-US"/>
        </a:p>
      </dgm:t>
    </dgm:pt>
    <dgm:pt modelId="{E9D7DFF9-16CF-41CA-917A-2ED05AB30422}" type="sibTrans" cxnId="{7D3ED190-6A14-406C-8E0C-2CCB77C9B85A}">
      <dgm:prSet/>
      <dgm:spPr/>
      <dgm:t>
        <a:bodyPr/>
        <a:lstStyle/>
        <a:p>
          <a:endParaRPr lang="en-US"/>
        </a:p>
      </dgm:t>
    </dgm:pt>
    <dgm:pt modelId="{0D6F85AF-A56C-49D3-8DB5-7847552D5BC5}">
      <dgm:prSet phldrT="[Text]"/>
      <dgm:spPr/>
      <dgm:t>
        <a:bodyPr/>
        <a:lstStyle/>
        <a:p>
          <a:r>
            <a:rPr lang="en-US" dirty="0"/>
            <a:t>Accurate and timely invoicing</a:t>
          </a:r>
        </a:p>
      </dgm:t>
    </dgm:pt>
    <dgm:pt modelId="{56BD5543-1B55-4674-8389-55A282FC4477}" type="parTrans" cxnId="{4169D50B-5E03-4F1C-8454-D1829E9965A1}">
      <dgm:prSet/>
      <dgm:spPr/>
      <dgm:t>
        <a:bodyPr/>
        <a:lstStyle/>
        <a:p>
          <a:endParaRPr lang="en-US"/>
        </a:p>
      </dgm:t>
    </dgm:pt>
    <dgm:pt modelId="{EC0177CF-35EB-4498-A046-000C4F20D0D0}" type="sibTrans" cxnId="{4169D50B-5E03-4F1C-8454-D1829E9965A1}">
      <dgm:prSet/>
      <dgm:spPr/>
      <dgm:t>
        <a:bodyPr/>
        <a:lstStyle/>
        <a:p>
          <a:endParaRPr lang="en-US"/>
        </a:p>
      </dgm:t>
    </dgm:pt>
    <dgm:pt modelId="{C8676CCF-CE8E-4F01-BEB5-C60B0AD9B737}">
      <dgm:prSet phldrT="[Text]"/>
      <dgm:spPr/>
      <dgm:t>
        <a:bodyPr/>
        <a:lstStyle/>
        <a:p>
          <a:r>
            <a:rPr lang="en-US" dirty="0"/>
            <a:t>Accurate Status Reporting</a:t>
          </a:r>
        </a:p>
      </dgm:t>
    </dgm:pt>
    <dgm:pt modelId="{1EEE9F5B-81E9-48FB-AA06-FC1F0684A8C2}" type="parTrans" cxnId="{CD20DEC3-AB39-49DC-AADA-98B15F75C12F}">
      <dgm:prSet/>
      <dgm:spPr/>
      <dgm:t>
        <a:bodyPr/>
        <a:lstStyle/>
        <a:p>
          <a:endParaRPr lang="en-US"/>
        </a:p>
      </dgm:t>
    </dgm:pt>
    <dgm:pt modelId="{97ED105A-7338-4860-B239-CF1937FA6AE5}" type="sibTrans" cxnId="{CD20DEC3-AB39-49DC-AADA-98B15F75C12F}">
      <dgm:prSet/>
      <dgm:spPr/>
      <dgm:t>
        <a:bodyPr/>
        <a:lstStyle/>
        <a:p>
          <a:endParaRPr lang="en-US"/>
        </a:p>
      </dgm:t>
    </dgm:pt>
    <dgm:pt modelId="{977E0629-0DF9-4A39-8BDF-723EE54502E8}">
      <dgm:prSet phldrT="[Text]"/>
      <dgm:spPr/>
      <dgm:t>
        <a:bodyPr/>
        <a:lstStyle/>
        <a:p>
          <a:r>
            <a:rPr lang="en-US" dirty="0"/>
            <a:t>Insisting on the Highest Standards</a:t>
          </a:r>
        </a:p>
      </dgm:t>
    </dgm:pt>
    <dgm:pt modelId="{D9FC92C2-5F7A-4C29-BF5F-916B4962B1EE}" type="parTrans" cxnId="{6D6A2A5A-8ACF-409A-AAE6-3A4FBDFD2081}">
      <dgm:prSet/>
      <dgm:spPr/>
      <dgm:t>
        <a:bodyPr/>
        <a:lstStyle/>
        <a:p>
          <a:endParaRPr lang="en-US"/>
        </a:p>
      </dgm:t>
    </dgm:pt>
    <dgm:pt modelId="{3012139F-19C1-42FF-ACC9-1128B0CEB21E}" type="sibTrans" cxnId="{6D6A2A5A-8ACF-409A-AAE6-3A4FBDFD2081}">
      <dgm:prSet/>
      <dgm:spPr/>
      <dgm:t>
        <a:bodyPr/>
        <a:lstStyle/>
        <a:p>
          <a:endParaRPr lang="en-US"/>
        </a:p>
      </dgm:t>
    </dgm:pt>
    <dgm:pt modelId="{852083CB-B9E8-4315-90D2-DC774C5B835C}">
      <dgm:prSet phldrT="[Text]"/>
      <dgm:spPr/>
      <dgm:t>
        <a:bodyPr/>
        <a:lstStyle/>
        <a:p>
          <a:r>
            <a:rPr lang="en-US"/>
            <a:t>Revenue Reporting</a:t>
          </a:r>
          <a:endParaRPr lang="en-US" dirty="0"/>
        </a:p>
      </dgm:t>
    </dgm:pt>
    <dgm:pt modelId="{55F744B7-D1E6-4681-842F-100644612869}" type="parTrans" cxnId="{BEF26099-7103-465B-AC2F-F7F4C6FBB7E4}">
      <dgm:prSet/>
      <dgm:spPr/>
      <dgm:t>
        <a:bodyPr/>
        <a:lstStyle/>
        <a:p>
          <a:endParaRPr lang="en-US"/>
        </a:p>
      </dgm:t>
    </dgm:pt>
    <dgm:pt modelId="{794E8324-2151-4760-89CC-0EA99B7FD1A7}" type="sibTrans" cxnId="{BEF26099-7103-465B-AC2F-F7F4C6FBB7E4}">
      <dgm:prSet/>
      <dgm:spPr/>
      <dgm:t>
        <a:bodyPr/>
        <a:lstStyle/>
        <a:p>
          <a:endParaRPr lang="en-US"/>
        </a:p>
      </dgm:t>
    </dgm:pt>
    <dgm:pt modelId="{8C952C2A-9AD2-4938-B19F-A4438BA7F6FC}">
      <dgm:prSet phldrT="[Text]"/>
      <dgm:spPr/>
      <dgm:t>
        <a:bodyPr/>
        <a:lstStyle/>
        <a:p>
          <a:r>
            <a:rPr lang="en-US" dirty="0"/>
            <a:t>Utilization Reporting</a:t>
          </a:r>
        </a:p>
      </dgm:t>
    </dgm:pt>
    <dgm:pt modelId="{C4A20985-BD7A-4DA6-9F14-C19655917B22}" type="parTrans" cxnId="{9317DA44-A239-4897-8458-F50920B58F24}">
      <dgm:prSet/>
      <dgm:spPr/>
      <dgm:t>
        <a:bodyPr/>
        <a:lstStyle/>
        <a:p>
          <a:endParaRPr lang="en-US"/>
        </a:p>
      </dgm:t>
    </dgm:pt>
    <dgm:pt modelId="{219B3348-91F4-4BE2-935C-061469222F39}" type="sibTrans" cxnId="{9317DA44-A239-4897-8458-F50920B58F24}">
      <dgm:prSet/>
      <dgm:spPr/>
      <dgm:t>
        <a:bodyPr/>
        <a:lstStyle/>
        <a:p>
          <a:endParaRPr lang="en-US"/>
        </a:p>
      </dgm:t>
    </dgm:pt>
    <dgm:pt modelId="{94664AC7-8ABB-463E-A9BE-52F612586371}">
      <dgm:prSet phldrT="[Text]"/>
      <dgm:spPr/>
      <dgm:t>
        <a:bodyPr/>
        <a:lstStyle/>
        <a:p>
          <a:r>
            <a:rPr lang="en-US" i="0" dirty="0"/>
            <a:t>(Hire and) Develop the Best</a:t>
          </a:r>
        </a:p>
      </dgm:t>
    </dgm:pt>
    <dgm:pt modelId="{D4AC2A00-115B-4B64-B96B-AFBE45BA8352}" type="parTrans" cxnId="{BBF2885B-854D-4707-AA77-59CBBC878817}">
      <dgm:prSet/>
      <dgm:spPr/>
      <dgm:t>
        <a:bodyPr/>
        <a:lstStyle/>
        <a:p>
          <a:endParaRPr lang="en-US"/>
        </a:p>
      </dgm:t>
    </dgm:pt>
    <dgm:pt modelId="{274FDCB4-5C6D-4094-BAE2-E70A9EA816C2}" type="sibTrans" cxnId="{BBF2885B-854D-4707-AA77-59CBBC878817}">
      <dgm:prSet/>
      <dgm:spPr/>
      <dgm:t>
        <a:bodyPr/>
        <a:lstStyle/>
        <a:p>
          <a:endParaRPr lang="en-US"/>
        </a:p>
      </dgm:t>
    </dgm:pt>
    <dgm:pt modelId="{89388F77-9F3F-4568-8313-206BBD3B2E83}">
      <dgm:prSet phldrT="[Text]"/>
      <dgm:spPr/>
      <dgm:t>
        <a:bodyPr/>
        <a:lstStyle/>
        <a:p>
          <a:r>
            <a:rPr lang="en-US" dirty="0"/>
            <a:t>Understanding Resources’ skills and availability</a:t>
          </a:r>
        </a:p>
      </dgm:t>
    </dgm:pt>
    <dgm:pt modelId="{0EEE7FEB-CDFF-4CB2-9736-D56613A35E66}" type="parTrans" cxnId="{540A6BFE-F9C1-4DFA-9B42-B305F3B2CE9E}">
      <dgm:prSet/>
      <dgm:spPr/>
      <dgm:t>
        <a:bodyPr/>
        <a:lstStyle/>
        <a:p>
          <a:endParaRPr lang="en-US"/>
        </a:p>
      </dgm:t>
    </dgm:pt>
    <dgm:pt modelId="{E040D984-47E2-430F-9756-019FF45049FD}" type="sibTrans" cxnId="{540A6BFE-F9C1-4DFA-9B42-B305F3B2CE9E}">
      <dgm:prSet/>
      <dgm:spPr/>
      <dgm:t>
        <a:bodyPr/>
        <a:lstStyle/>
        <a:p>
          <a:endParaRPr lang="en-US"/>
        </a:p>
      </dgm:t>
    </dgm:pt>
    <dgm:pt modelId="{64D380EB-678F-4784-8043-540AA9D0CD06}">
      <dgm:prSet phldrT="[Text]"/>
      <dgm:spPr/>
      <dgm:t>
        <a:bodyPr/>
        <a:lstStyle/>
        <a:p>
          <a:r>
            <a:rPr lang="en-US" dirty="0"/>
            <a:t>Effective Staffing</a:t>
          </a:r>
        </a:p>
      </dgm:t>
    </dgm:pt>
    <dgm:pt modelId="{AF87187E-CE3E-4B18-93D6-AC16C51C02A0}" type="parTrans" cxnId="{125526E4-A8E1-4715-93EA-CAD1D6AC46D4}">
      <dgm:prSet/>
      <dgm:spPr/>
      <dgm:t>
        <a:bodyPr/>
        <a:lstStyle/>
        <a:p>
          <a:endParaRPr lang="en-US"/>
        </a:p>
      </dgm:t>
    </dgm:pt>
    <dgm:pt modelId="{112D57DE-B227-4087-85FB-9174063B47F4}" type="sibTrans" cxnId="{125526E4-A8E1-4715-93EA-CAD1D6AC46D4}">
      <dgm:prSet/>
      <dgm:spPr/>
      <dgm:t>
        <a:bodyPr/>
        <a:lstStyle/>
        <a:p>
          <a:endParaRPr lang="en-US"/>
        </a:p>
      </dgm:t>
    </dgm:pt>
    <dgm:pt modelId="{49F58BC5-682C-4DD3-886C-8CF9BC4C1757}">
      <dgm:prSet phldrT="[Text]"/>
      <dgm:spPr/>
      <dgm:t>
        <a:bodyPr/>
        <a:lstStyle/>
        <a:p>
          <a:r>
            <a:rPr lang="en-US" dirty="0"/>
            <a:t>Resource Availability </a:t>
          </a:r>
        </a:p>
      </dgm:t>
    </dgm:pt>
    <dgm:pt modelId="{ACF53CE3-6078-4147-8487-711423B656A9}" type="parTrans" cxnId="{BAE80C52-15FB-4AE2-904B-A5EAC91BCFEF}">
      <dgm:prSet/>
      <dgm:spPr/>
      <dgm:t>
        <a:bodyPr/>
        <a:lstStyle/>
        <a:p>
          <a:endParaRPr lang="en-US"/>
        </a:p>
      </dgm:t>
    </dgm:pt>
    <dgm:pt modelId="{DCAB3E56-64D8-462F-BCF0-26DE58940297}" type="sibTrans" cxnId="{BAE80C52-15FB-4AE2-904B-A5EAC91BCFEF}">
      <dgm:prSet/>
      <dgm:spPr/>
      <dgm:t>
        <a:bodyPr/>
        <a:lstStyle/>
        <a:p>
          <a:endParaRPr lang="en-US"/>
        </a:p>
      </dgm:t>
    </dgm:pt>
    <dgm:pt modelId="{CB6A5DF7-22D6-40BD-8961-56F1E52A53E9}">
      <dgm:prSet phldrT="[Text]"/>
      <dgm:spPr/>
      <dgm:t>
        <a:bodyPr/>
        <a:lstStyle/>
        <a:p>
          <a:r>
            <a:rPr lang="en-US" dirty="0"/>
            <a:t>Effective Staffing</a:t>
          </a:r>
        </a:p>
      </dgm:t>
    </dgm:pt>
    <dgm:pt modelId="{84445EB3-4D7D-4216-A0DE-FD96A9ECD24A}" type="parTrans" cxnId="{F7F4B9B8-A288-4863-9A30-7E606FEEA43A}">
      <dgm:prSet/>
      <dgm:spPr/>
      <dgm:t>
        <a:bodyPr/>
        <a:lstStyle/>
        <a:p>
          <a:endParaRPr lang="en-US"/>
        </a:p>
      </dgm:t>
    </dgm:pt>
    <dgm:pt modelId="{2EC7DC64-C7B7-45E5-9276-43830FABB88E}" type="sibTrans" cxnId="{F7F4B9B8-A288-4863-9A30-7E606FEEA43A}">
      <dgm:prSet/>
      <dgm:spPr/>
      <dgm:t>
        <a:bodyPr/>
        <a:lstStyle/>
        <a:p>
          <a:endParaRPr lang="en-US"/>
        </a:p>
      </dgm:t>
    </dgm:pt>
    <dgm:pt modelId="{CAFDC025-D5EE-48D5-B199-21209038C836}" type="pres">
      <dgm:prSet presAssocID="{A44DB97D-2269-44C8-AE45-A3C84BC4B782}" presName="Name0" presStyleCnt="0">
        <dgm:presLayoutVars>
          <dgm:dir/>
          <dgm:animLvl val="lvl"/>
          <dgm:resizeHandles val="exact"/>
        </dgm:presLayoutVars>
      </dgm:prSet>
      <dgm:spPr/>
    </dgm:pt>
    <dgm:pt modelId="{2FD75D19-A43B-478C-9D19-A5FF2218A446}" type="pres">
      <dgm:prSet presAssocID="{66B93179-08C0-4874-B858-DD36195E62A5}" presName="composite" presStyleCnt="0"/>
      <dgm:spPr/>
    </dgm:pt>
    <dgm:pt modelId="{B55640C2-E45D-43CB-BB32-B2378759C6B9}" type="pres">
      <dgm:prSet presAssocID="{66B93179-08C0-4874-B858-DD36195E62A5}" presName="parTx" presStyleLbl="alignNode1" presStyleIdx="0" presStyleCnt="3" custLinFactNeighborX="-8828">
        <dgm:presLayoutVars>
          <dgm:chMax val="0"/>
          <dgm:chPref val="0"/>
          <dgm:bulletEnabled val="1"/>
        </dgm:presLayoutVars>
      </dgm:prSet>
      <dgm:spPr/>
    </dgm:pt>
    <dgm:pt modelId="{FC3E21EF-56A8-49DF-A280-9328740149C8}" type="pres">
      <dgm:prSet presAssocID="{66B93179-08C0-4874-B858-DD36195E62A5}" presName="desTx" presStyleLbl="alignAccFollowNode1" presStyleIdx="0" presStyleCnt="3">
        <dgm:presLayoutVars>
          <dgm:bulletEnabled val="1"/>
        </dgm:presLayoutVars>
      </dgm:prSet>
      <dgm:spPr/>
    </dgm:pt>
    <dgm:pt modelId="{B30AD5D4-3A83-4155-A4EF-EECA1F186212}" type="pres">
      <dgm:prSet presAssocID="{E9D7DFF9-16CF-41CA-917A-2ED05AB30422}" presName="space" presStyleCnt="0"/>
      <dgm:spPr/>
    </dgm:pt>
    <dgm:pt modelId="{1F8F032F-9777-47E2-BCA0-A3EB186BF1FB}" type="pres">
      <dgm:prSet presAssocID="{977E0629-0DF9-4A39-8BDF-723EE54502E8}" presName="composite" presStyleCnt="0"/>
      <dgm:spPr/>
    </dgm:pt>
    <dgm:pt modelId="{989DCD46-29BC-44ED-8244-41A2BEE39E57}" type="pres">
      <dgm:prSet presAssocID="{977E0629-0DF9-4A39-8BDF-723EE54502E8}" presName="parTx" presStyleLbl="alignNode1" presStyleIdx="1" presStyleCnt="3" custScaleY="111019" custLinFactNeighborY="3502">
        <dgm:presLayoutVars>
          <dgm:chMax val="0"/>
          <dgm:chPref val="0"/>
          <dgm:bulletEnabled val="1"/>
        </dgm:presLayoutVars>
      </dgm:prSet>
      <dgm:spPr/>
    </dgm:pt>
    <dgm:pt modelId="{42D04267-5001-4E4C-AF91-1FF697DDBC1C}" type="pres">
      <dgm:prSet presAssocID="{977E0629-0DF9-4A39-8BDF-723EE54502E8}" presName="desTx" presStyleLbl="alignAccFollowNode1" presStyleIdx="1" presStyleCnt="3">
        <dgm:presLayoutVars>
          <dgm:bulletEnabled val="1"/>
        </dgm:presLayoutVars>
      </dgm:prSet>
      <dgm:spPr/>
    </dgm:pt>
    <dgm:pt modelId="{964BC4D6-90E5-4891-9096-F1EF9EA559D0}" type="pres">
      <dgm:prSet presAssocID="{3012139F-19C1-42FF-ACC9-1128B0CEB21E}" presName="space" presStyleCnt="0"/>
      <dgm:spPr/>
    </dgm:pt>
    <dgm:pt modelId="{2F11C0E6-F672-411F-ABE8-144730C3DEAA}" type="pres">
      <dgm:prSet presAssocID="{94664AC7-8ABB-463E-A9BE-52F612586371}" presName="composite" presStyleCnt="0"/>
      <dgm:spPr/>
    </dgm:pt>
    <dgm:pt modelId="{DC1C79B0-271A-4E5C-BB7A-98BA2CC3BDB9}" type="pres">
      <dgm:prSet presAssocID="{94664AC7-8ABB-463E-A9BE-52F612586371}" presName="parTx" presStyleLbl="alignNode1" presStyleIdx="2" presStyleCnt="3">
        <dgm:presLayoutVars>
          <dgm:chMax val="0"/>
          <dgm:chPref val="0"/>
          <dgm:bulletEnabled val="1"/>
        </dgm:presLayoutVars>
      </dgm:prSet>
      <dgm:spPr/>
    </dgm:pt>
    <dgm:pt modelId="{6BF2FC9F-EE61-4B9E-9536-24E99CE4B63E}" type="pres">
      <dgm:prSet presAssocID="{94664AC7-8ABB-463E-A9BE-52F612586371}" presName="desTx" presStyleLbl="alignAccFollowNode1" presStyleIdx="2" presStyleCnt="3">
        <dgm:presLayoutVars>
          <dgm:bulletEnabled val="1"/>
        </dgm:presLayoutVars>
      </dgm:prSet>
      <dgm:spPr/>
    </dgm:pt>
  </dgm:ptLst>
  <dgm:cxnLst>
    <dgm:cxn modelId="{4169D50B-5E03-4F1C-8454-D1829E9965A1}" srcId="{66B93179-08C0-4874-B858-DD36195E62A5}" destId="{0D6F85AF-A56C-49D3-8DB5-7847552D5BC5}" srcOrd="0" destOrd="0" parTransId="{56BD5543-1B55-4674-8389-55A282FC4477}" sibTransId="{EC0177CF-35EB-4498-A046-000C4F20D0D0}"/>
    <dgm:cxn modelId="{6C916110-0B84-4762-A1B0-EF9EEE972C8F}" type="presOf" srcId="{A44DB97D-2269-44C8-AE45-A3C84BC4B782}" destId="{CAFDC025-D5EE-48D5-B199-21209038C836}" srcOrd="0" destOrd="0" presId="urn:microsoft.com/office/officeart/2005/8/layout/hList1"/>
    <dgm:cxn modelId="{6406E42E-9FF3-4286-BD2A-6BC658E4D987}" type="presOf" srcId="{C8676CCF-CE8E-4F01-BEB5-C60B0AD9B737}" destId="{FC3E21EF-56A8-49DF-A280-9328740149C8}" srcOrd="0" destOrd="1" presId="urn:microsoft.com/office/officeart/2005/8/layout/hList1"/>
    <dgm:cxn modelId="{0D575530-E82C-4C2E-AD73-78C57EC2A5DD}" type="presOf" srcId="{89388F77-9F3F-4568-8313-206BBD3B2E83}" destId="{6BF2FC9F-EE61-4B9E-9536-24E99CE4B63E}" srcOrd="0" destOrd="0" presId="urn:microsoft.com/office/officeart/2005/8/layout/hList1"/>
    <dgm:cxn modelId="{9B4C453B-5F96-458C-BA76-767C07425D1F}" type="presOf" srcId="{94664AC7-8ABB-463E-A9BE-52F612586371}" destId="{DC1C79B0-271A-4E5C-BB7A-98BA2CC3BDB9}" srcOrd="0" destOrd="0" presId="urn:microsoft.com/office/officeart/2005/8/layout/hList1"/>
    <dgm:cxn modelId="{C7E7CA42-3CF6-43A9-B885-3E25254ACFA7}" type="presOf" srcId="{64D380EB-678F-4784-8043-540AA9D0CD06}" destId="{FC3E21EF-56A8-49DF-A280-9328740149C8}" srcOrd="0" destOrd="2" presId="urn:microsoft.com/office/officeart/2005/8/layout/hList1"/>
    <dgm:cxn modelId="{9317DA44-A239-4897-8458-F50920B58F24}" srcId="{977E0629-0DF9-4A39-8BDF-723EE54502E8}" destId="{8C952C2A-9AD2-4938-B19F-A4438BA7F6FC}" srcOrd="1" destOrd="0" parTransId="{C4A20985-BD7A-4DA6-9F14-C19655917B22}" sibTransId="{219B3348-91F4-4BE2-935C-061469222F39}"/>
    <dgm:cxn modelId="{BAE80C52-15FB-4AE2-904B-A5EAC91BCFEF}" srcId="{977E0629-0DF9-4A39-8BDF-723EE54502E8}" destId="{49F58BC5-682C-4DD3-886C-8CF9BC4C1757}" srcOrd="2" destOrd="0" parTransId="{ACF53CE3-6078-4147-8487-711423B656A9}" sibTransId="{DCAB3E56-64D8-462F-BCF0-26DE58940297}"/>
    <dgm:cxn modelId="{CFA8DD55-F998-44B0-A863-AF019FF3CDCD}" type="presOf" srcId="{8C952C2A-9AD2-4938-B19F-A4438BA7F6FC}" destId="{42D04267-5001-4E4C-AF91-1FF697DDBC1C}" srcOrd="0" destOrd="1" presId="urn:microsoft.com/office/officeart/2005/8/layout/hList1"/>
    <dgm:cxn modelId="{6D6A2A5A-8ACF-409A-AAE6-3A4FBDFD2081}" srcId="{A44DB97D-2269-44C8-AE45-A3C84BC4B782}" destId="{977E0629-0DF9-4A39-8BDF-723EE54502E8}" srcOrd="1" destOrd="0" parTransId="{D9FC92C2-5F7A-4C29-BF5F-916B4962B1EE}" sibTransId="{3012139F-19C1-42FF-ACC9-1128B0CEB21E}"/>
    <dgm:cxn modelId="{BBF2885B-854D-4707-AA77-59CBBC878817}" srcId="{A44DB97D-2269-44C8-AE45-A3C84BC4B782}" destId="{94664AC7-8ABB-463E-A9BE-52F612586371}" srcOrd="2" destOrd="0" parTransId="{D4AC2A00-115B-4B64-B96B-AFBE45BA8352}" sibTransId="{274FDCB4-5C6D-4094-BAE2-E70A9EA816C2}"/>
    <dgm:cxn modelId="{B382F35B-F3F7-4735-9D00-B2D872705F05}" type="presOf" srcId="{49F58BC5-682C-4DD3-886C-8CF9BC4C1757}" destId="{42D04267-5001-4E4C-AF91-1FF697DDBC1C}" srcOrd="0" destOrd="2" presId="urn:microsoft.com/office/officeart/2005/8/layout/hList1"/>
    <dgm:cxn modelId="{F30AA265-6C5F-43DB-A121-61AF31F8D732}" type="presOf" srcId="{977E0629-0DF9-4A39-8BDF-723EE54502E8}" destId="{989DCD46-29BC-44ED-8244-41A2BEE39E57}" srcOrd="0" destOrd="0" presId="urn:microsoft.com/office/officeart/2005/8/layout/hList1"/>
    <dgm:cxn modelId="{7D3ED190-6A14-406C-8E0C-2CCB77C9B85A}" srcId="{A44DB97D-2269-44C8-AE45-A3C84BC4B782}" destId="{66B93179-08C0-4874-B858-DD36195E62A5}" srcOrd="0" destOrd="0" parTransId="{B984F8EE-EA92-4563-8435-5B4867E99FD6}" sibTransId="{E9D7DFF9-16CF-41CA-917A-2ED05AB30422}"/>
    <dgm:cxn modelId="{C931BA92-13AA-4FBC-81D9-208C52F0ABD6}" type="presOf" srcId="{852083CB-B9E8-4315-90D2-DC774C5B835C}" destId="{42D04267-5001-4E4C-AF91-1FF697DDBC1C}" srcOrd="0" destOrd="0" presId="urn:microsoft.com/office/officeart/2005/8/layout/hList1"/>
    <dgm:cxn modelId="{BEF26099-7103-465B-AC2F-F7F4C6FBB7E4}" srcId="{977E0629-0DF9-4A39-8BDF-723EE54502E8}" destId="{852083CB-B9E8-4315-90D2-DC774C5B835C}" srcOrd="0" destOrd="0" parTransId="{55F744B7-D1E6-4681-842F-100644612869}" sibTransId="{794E8324-2151-4760-89CC-0EA99B7FD1A7}"/>
    <dgm:cxn modelId="{2E57E3A8-1136-4092-A369-FB29A090FB2D}" type="presOf" srcId="{0D6F85AF-A56C-49D3-8DB5-7847552D5BC5}" destId="{FC3E21EF-56A8-49DF-A280-9328740149C8}" srcOrd="0" destOrd="0" presId="urn:microsoft.com/office/officeart/2005/8/layout/hList1"/>
    <dgm:cxn modelId="{C7F16EA9-B695-4239-BC5E-3DD8F2FF497A}" type="presOf" srcId="{CB6A5DF7-22D6-40BD-8961-56F1E52A53E9}" destId="{6BF2FC9F-EE61-4B9E-9536-24E99CE4B63E}" srcOrd="0" destOrd="1" presId="urn:microsoft.com/office/officeart/2005/8/layout/hList1"/>
    <dgm:cxn modelId="{F7F4B9B8-A288-4863-9A30-7E606FEEA43A}" srcId="{94664AC7-8ABB-463E-A9BE-52F612586371}" destId="{CB6A5DF7-22D6-40BD-8961-56F1E52A53E9}" srcOrd="1" destOrd="0" parTransId="{84445EB3-4D7D-4216-A0DE-FD96A9ECD24A}" sibTransId="{2EC7DC64-C7B7-45E5-9276-43830FABB88E}"/>
    <dgm:cxn modelId="{CD20DEC3-AB39-49DC-AADA-98B15F75C12F}" srcId="{66B93179-08C0-4874-B858-DD36195E62A5}" destId="{C8676CCF-CE8E-4F01-BEB5-C60B0AD9B737}" srcOrd="1" destOrd="0" parTransId="{1EEE9F5B-81E9-48FB-AA06-FC1F0684A8C2}" sibTransId="{97ED105A-7338-4860-B239-CF1937FA6AE5}"/>
    <dgm:cxn modelId="{69CFADCD-CCF9-4E92-A4FE-DC1F4AB0D5E9}" type="presOf" srcId="{66B93179-08C0-4874-B858-DD36195E62A5}" destId="{B55640C2-E45D-43CB-BB32-B2378759C6B9}" srcOrd="0" destOrd="0" presId="urn:microsoft.com/office/officeart/2005/8/layout/hList1"/>
    <dgm:cxn modelId="{125526E4-A8E1-4715-93EA-CAD1D6AC46D4}" srcId="{66B93179-08C0-4874-B858-DD36195E62A5}" destId="{64D380EB-678F-4784-8043-540AA9D0CD06}" srcOrd="2" destOrd="0" parTransId="{AF87187E-CE3E-4B18-93D6-AC16C51C02A0}" sibTransId="{112D57DE-B227-4087-85FB-9174063B47F4}"/>
    <dgm:cxn modelId="{540A6BFE-F9C1-4DFA-9B42-B305F3B2CE9E}" srcId="{94664AC7-8ABB-463E-A9BE-52F612586371}" destId="{89388F77-9F3F-4568-8313-206BBD3B2E83}" srcOrd="0" destOrd="0" parTransId="{0EEE7FEB-CDFF-4CB2-9736-D56613A35E66}" sibTransId="{E040D984-47E2-430F-9756-019FF45049FD}"/>
    <dgm:cxn modelId="{DC5F44DF-7B3A-4920-8E8F-2A631486CF96}" type="presParOf" srcId="{CAFDC025-D5EE-48D5-B199-21209038C836}" destId="{2FD75D19-A43B-478C-9D19-A5FF2218A446}" srcOrd="0" destOrd="0" presId="urn:microsoft.com/office/officeart/2005/8/layout/hList1"/>
    <dgm:cxn modelId="{0E61DC63-1981-49A7-8BC7-55DF799B5FBE}" type="presParOf" srcId="{2FD75D19-A43B-478C-9D19-A5FF2218A446}" destId="{B55640C2-E45D-43CB-BB32-B2378759C6B9}" srcOrd="0" destOrd="0" presId="urn:microsoft.com/office/officeart/2005/8/layout/hList1"/>
    <dgm:cxn modelId="{459A5C1D-4EB1-4B00-B475-00DF0A9C8F56}" type="presParOf" srcId="{2FD75D19-A43B-478C-9D19-A5FF2218A446}" destId="{FC3E21EF-56A8-49DF-A280-9328740149C8}" srcOrd="1" destOrd="0" presId="urn:microsoft.com/office/officeart/2005/8/layout/hList1"/>
    <dgm:cxn modelId="{C633133A-3655-4EAF-A8FF-BBE24620602D}" type="presParOf" srcId="{CAFDC025-D5EE-48D5-B199-21209038C836}" destId="{B30AD5D4-3A83-4155-A4EF-EECA1F186212}" srcOrd="1" destOrd="0" presId="urn:microsoft.com/office/officeart/2005/8/layout/hList1"/>
    <dgm:cxn modelId="{0C016DA1-0068-48A3-8D59-84083433B942}" type="presParOf" srcId="{CAFDC025-D5EE-48D5-B199-21209038C836}" destId="{1F8F032F-9777-47E2-BCA0-A3EB186BF1FB}" srcOrd="2" destOrd="0" presId="urn:microsoft.com/office/officeart/2005/8/layout/hList1"/>
    <dgm:cxn modelId="{83160BE7-A513-471C-ABE3-AE55C07B8994}" type="presParOf" srcId="{1F8F032F-9777-47E2-BCA0-A3EB186BF1FB}" destId="{989DCD46-29BC-44ED-8244-41A2BEE39E57}" srcOrd="0" destOrd="0" presId="urn:microsoft.com/office/officeart/2005/8/layout/hList1"/>
    <dgm:cxn modelId="{C1D919A8-CCA3-4EEA-BC3D-D641F2829D09}" type="presParOf" srcId="{1F8F032F-9777-47E2-BCA0-A3EB186BF1FB}" destId="{42D04267-5001-4E4C-AF91-1FF697DDBC1C}" srcOrd="1" destOrd="0" presId="urn:microsoft.com/office/officeart/2005/8/layout/hList1"/>
    <dgm:cxn modelId="{6F22D21B-ABB1-4231-BB39-62186AD98EEF}" type="presParOf" srcId="{CAFDC025-D5EE-48D5-B199-21209038C836}" destId="{964BC4D6-90E5-4891-9096-F1EF9EA559D0}" srcOrd="3" destOrd="0" presId="urn:microsoft.com/office/officeart/2005/8/layout/hList1"/>
    <dgm:cxn modelId="{2295E3C1-A849-4683-97A7-76F58FE125AA}" type="presParOf" srcId="{CAFDC025-D5EE-48D5-B199-21209038C836}" destId="{2F11C0E6-F672-411F-ABE8-144730C3DEAA}" srcOrd="4" destOrd="0" presId="urn:microsoft.com/office/officeart/2005/8/layout/hList1"/>
    <dgm:cxn modelId="{C4AFA68D-595B-421C-AD83-C5DE99D428F7}" type="presParOf" srcId="{2F11C0E6-F672-411F-ABE8-144730C3DEAA}" destId="{DC1C79B0-271A-4E5C-BB7A-98BA2CC3BDB9}" srcOrd="0" destOrd="0" presId="urn:microsoft.com/office/officeart/2005/8/layout/hList1"/>
    <dgm:cxn modelId="{A121F76A-655B-4A71-BAE9-451BA2DF4D74}" type="presParOf" srcId="{2F11C0E6-F672-411F-ABE8-144730C3DEAA}" destId="{6BF2FC9F-EE61-4B9E-9536-24E99CE4B63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640C2-E45D-43CB-BB32-B2378759C6B9}">
      <dsp:nvSpPr>
        <dsp:cNvPr id="0" name=""/>
        <dsp:cNvSpPr/>
      </dsp:nvSpPr>
      <dsp:spPr>
        <a:xfrm>
          <a:off x="0" y="798220"/>
          <a:ext cx="2553478" cy="73498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Customer Obsessed</a:t>
          </a:r>
        </a:p>
      </dsp:txBody>
      <dsp:txXfrm>
        <a:off x="0" y="798220"/>
        <a:ext cx="2553478" cy="734984"/>
      </dsp:txXfrm>
    </dsp:sp>
    <dsp:sp modelId="{FC3E21EF-56A8-49DF-A280-9328740149C8}">
      <dsp:nvSpPr>
        <dsp:cNvPr id="0" name=""/>
        <dsp:cNvSpPr/>
      </dsp:nvSpPr>
      <dsp:spPr>
        <a:xfrm>
          <a:off x="2618" y="1533204"/>
          <a:ext cx="2553478" cy="203288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Accurate and timely invoicing</a:t>
          </a:r>
        </a:p>
        <a:p>
          <a:pPr marL="228600" lvl="1" indent="-228600" algn="l" defTabSz="933450">
            <a:lnSpc>
              <a:spcPct val="90000"/>
            </a:lnSpc>
            <a:spcBef>
              <a:spcPct val="0"/>
            </a:spcBef>
            <a:spcAft>
              <a:spcPct val="15000"/>
            </a:spcAft>
            <a:buChar char="•"/>
          </a:pPr>
          <a:r>
            <a:rPr lang="en-US" sz="2100" kern="1200" dirty="0"/>
            <a:t>Accurate Status Reporting</a:t>
          </a:r>
        </a:p>
        <a:p>
          <a:pPr marL="228600" lvl="1" indent="-228600" algn="l" defTabSz="933450">
            <a:lnSpc>
              <a:spcPct val="90000"/>
            </a:lnSpc>
            <a:spcBef>
              <a:spcPct val="0"/>
            </a:spcBef>
            <a:spcAft>
              <a:spcPct val="15000"/>
            </a:spcAft>
            <a:buChar char="•"/>
          </a:pPr>
          <a:r>
            <a:rPr lang="en-US" sz="2100" kern="1200" dirty="0"/>
            <a:t>Effective Staffing</a:t>
          </a:r>
        </a:p>
      </dsp:txBody>
      <dsp:txXfrm>
        <a:off x="2618" y="1533204"/>
        <a:ext cx="2553478" cy="2032886"/>
      </dsp:txXfrm>
    </dsp:sp>
    <dsp:sp modelId="{989DCD46-29BC-44ED-8244-41A2BEE39E57}">
      <dsp:nvSpPr>
        <dsp:cNvPr id="0" name=""/>
        <dsp:cNvSpPr/>
      </dsp:nvSpPr>
      <dsp:spPr>
        <a:xfrm>
          <a:off x="2913584" y="803712"/>
          <a:ext cx="2553478" cy="8159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Insisting on the Highest Standards</a:t>
          </a:r>
        </a:p>
      </dsp:txBody>
      <dsp:txXfrm>
        <a:off x="2913584" y="803712"/>
        <a:ext cx="2553478" cy="815972"/>
      </dsp:txXfrm>
    </dsp:sp>
    <dsp:sp modelId="{42D04267-5001-4E4C-AF91-1FF697DDBC1C}">
      <dsp:nvSpPr>
        <dsp:cNvPr id="0" name=""/>
        <dsp:cNvSpPr/>
      </dsp:nvSpPr>
      <dsp:spPr>
        <a:xfrm>
          <a:off x="2913584" y="1553451"/>
          <a:ext cx="2553478" cy="203288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Revenue Reporting</a:t>
          </a:r>
          <a:endParaRPr lang="en-US" sz="2100" kern="1200" dirty="0"/>
        </a:p>
        <a:p>
          <a:pPr marL="228600" lvl="1" indent="-228600" algn="l" defTabSz="933450">
            <a:lnSpc>
              <a:spcPct val="90000"/>
            </a:lnSpc>
            <a:spcBef>
              <a:spcPct val="0"/>
            </a:spcBef>
            <a:spcAft>
              <a:spcPct val="15000"/>
            </a:spcAft>
            <a:buChar char="•"/>
          </a:pPr>
          <a:r>
            <a:rPr lang="en-US" sz="2100" kern="1200" dirty="0"/>
            <a:t>Utilization Reporting</a:t>
          </a:r>
        </a:p>
        <a:p>
          <a:pPr marL="228600" lvl="1" indent="-228600" algn="l" defTabSz="933450">
            <a:lnSpc>
              <a:spcPct val="90000"/>
            </a:lnSpc>
            <a:spcBef>
              <a:spcPct val="0"/>
            </a:spcBef>
            <a:spcAft>
              <a:spcPct val="15000"/>
            </a:spcAft>
            <a:buChar char="•"/>
          </a:pPr>
          <a:r>
            <a:rPr lang="en-US" sz="2100" kern="1200" dirty="0"/>
            <a:t>Resource Availability </a:t>
          </a:r>
        </a:p>
      </dsp:txBody>
      <dsp:txXfrm>
        <a:off x="2913584" y="1553451"/>
        <a:ext cx="2553478" cy="2032886"/>
      </dsp:txXfrm>
    </dsp:sp>
    <dsp:sp modelId="{DC1C79B0-271A-4E5C-BB7A-98BA2CC3BDB9}">
      <dsp:nvSpPr>
        <dsp:cNvPr id="0" name=""/>
        <dsp:cNvSpPr/>
      </dsp:nvSpPr>
      <dsp:spPr>
        <a:xfrm>
          <a:off x="5824550" y="798220"/>
          <a:ext cx="2553478" cy="73498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i="0" kern="1200" dirty="0"/>
            <a:t>(Hire and) Develop the Best</a:t>
          </a:r>
        </a:p>
      </dsp:txBody>
      <dsp:txXfrm>
        <a:off x="5824550" y="798220"/>
        <a:ext cx="2553478" cy="734984"/>
      </dsp:txXfrm>
    </dsp:sp>
    <dsp:sp modelId="{6BF2FC9F-EE61-4B9E-9536-24E99CE4B63E}">
      <dsp:nvSpPr>
        <dsp:cNvPr id="0" name=""/>
        <dsp:cNvSpPr/>
      </dsp:nvSpPr>
      <dsp:spPr>
        <a:xfrm>
          <a:off x="5824550" y="1533204"/>
          <a:ext cx="2553478" cy="203288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Understanding Resources’ skills and availability</a:t>
          </a:r>
        </a:p>
        <a:p>
          <a:pPr marL="228600" lvl="1" indent="-228600" algn="l" defTabSz="933450">
            <a:lnSpc>
              <a:spcPct val="90000"/>
            </a:lnSpc>
            <a:spcBef>
              <a:spcPct val="0"/>
            </a:spcBef>
            <a:spcAft>
              <a:spcPct val="15000"/>
            </a:spcAft>
            <a:buChar char="•"/>
          </a:pPr>
          <a:r>
            <a:rPr lang="en-US" sz="2100" kern="1200" dirty="0"/>
            <a:t>Effective Staffing</a:t>
          </a:r>
        </a:p>
      </dsp:txBody>
      <dsp:txXfrm>
        <a:off x="5824550" y="1533204"/>
        <a:ext cx="2553478" cy="203288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6/21/24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a:t>
            </a:r>
            <a:r>
              <a:rPr lang="en-US" baseline="0" dirty="0"/>
              <a:t> h</a:t>
            </a:r>
            <a:r>
              <a:rPr lang="en-US" dirty="0"/>
              <a:t>igh level</a:t>
            </a:r>
            <a:r>
              <a:rPr lang="en-US" baseline="0" dirty="0"/>
              <a:t> explanation of what Accelerate and </a:t>
            </a:r>
            <a:r>
              <a:rPr lang="en-US" baseline="0" dirty="0" err="1"/>
              <a:t>Proserve</a:t>
            </a:r>
            <a:r>
              <a:rPr lang="en-US" baseline="0" dirty="0"/>
              <a:t> Launch are, outcomes (Check Ride at Launch), and to sign up ASAP for Accelerate.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4055878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SFDC to walk them through the steps in the previous</a:t>
            </a:r>
            <a:r>
              <a:rPr lang="en-US" baseline="0" dirty="0"/>
              <a:t> and current slides:</a:t>
            </a:r>
          </a:p>
          <a:p>
            <a:r>
              <a:rPr lang="en-US" baseline="0" dirty="0"/>
              <a:t>RP columns/customization</a:t>
            </a:r>
          </a:p>
          <a:p>
            <a:r>
              <a:rPr lang="en-US" baseline="0" dirty="0"/>
              <a:t>Expanding list of assignments</a:t>
            </a:r>
          </a:p>
          <a:p>
            <a:r>
              <a:rPr lang="en-US" baseline="0" dirty="0"/>
              <a:t>Changing hours and assignment end dates 2 ways: 1) editing within each week, dragging out assignment end date and 2) applying a schedule pattern to spread hours evenly, manually edit assignment end date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28921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Why is the Skills Tool important?</a:t>
            </a:r>
          </a:p>
          <a:p>
            <a:r>
              <a:rPr lang="en-US" dirty="0"/>
              <a:t> It is important consultants accurately reflect their truly ability and comfort level with an AWS service, programing language, etc. in the Amazon skills database.   It is important to do not over state, or understate our comfort level as these are used to help determine if the prospective consultant is the right fit for the role.  The business impact of delays in staffing roles with the right consultant can cause CSAT issues and decrease utilization.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71856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973056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a:t>
            </a:r>
            <a:r>
              <a:rPr lang="en-US" baseline="0" dirty="0"/>
              <a:t> the point that when booking flights the 3M card is not to be used for customer engagements</a:t>
            </a:r>
          </a:p>
          <a:p>
            <a:r>
              <a:rPr lang="en-US" baseline="0" dirty="0"/>
              <a:t>Point out the common </a:t>
            </a:r>
            <a:r>
              <a:rPr lang="en-US" baseline="0" dirty="0" err="1"/>
              <a:t>gotcha</a:t>
            </a:r>
            <a:r>
              <a:rPr lang="en-US" baseline="0" dirty="0"/>
              <a:t> that the Project is to be left as 0000 and the link to bill the customer is using the Concur Project Name in Business Purpose field</a:t>
            </a:r>
          </a:p>
          <a:p>
            <a:r>
              <a:rPr lang="en-US" baseline="0" dirty="0"/>
              <a:t>Note that you can use either an Amazon Corp card or personal card (get your points) for expense reimbursement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2370189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Customer</a:t>
            </a:r>
            <a:r>
              <a:rPr lang="en-US" baseline="0" dirty="0"/>
              <a:t> Obsession</a:t>
            </a:r>
            <a:endParaRPr lang="en-US" dirty="0"/>
          </a:p>
          <a:p>
            <a:pPr marL="171450" indent="-171450">
              <a:buFont typeface="Arial" panose="020B0604020202020204" pitchFamily="34" charset="0"/>
              <a:buChar char="•"/>
            </a:pPr>
            <a:r>
              <a:rPr lang="en-US" dirty="0"/>
              <a:t>Timely</a:t>
            </a:r>
            <a:r>
              <a:rPr lang="en-US" baseline="0" dirty="0"/>
              <a:t> and accurate timecards directly impact customer experience during invoicing.</a:t>
            </a:r>
          </a:p>
          <a:p>
            <a:pPr marL="171450" indent="-171450">
              <a:buFont typeface="Arial" panose="020B0604020202020204" pitchFamily="34" charset="0"/>
              <a:buChar char="•"/>
            </a:pPr>
            <a:r>
              <a:rPr lang="en-US" baseline="0" dirty="0"/>
              <a:t>Timely and accurate timecards enable accurate status reporting to customers</a:t>
            </a:r>
          </a:p>
          <a:p>
            <a:pPr marL="171450" indent="-171450">
              <a:buFont typeface="Arial" panose="020B0604020202020204" pitchFamily="34" charset="0"/>
              <a:buChar char="•"/>
            </a:pPr>
            <a:r>
              <a:rPr lang="en-US" baseline="0" dirty="0"/>
              <a:t>Accurate schedules, timecards and skills profiles enables AWS to staff the right resource on the right project at the right time</a:t>
            </a:r>
          </a:p>
          <a:p>
            <a:pPr marL="0" indent="0">
              <a:buFont typeface="Arial" panose="020B0604020202020204" pitchFamily="34" charset="0"/>
              <a:buNone/>
            </a:pPr>
            <a:r>
              <a:rPr lang="en-US" baseline="0" dirty="0"/>
              <a:t>Insist on the Highest Standards</a:t>
            </a:r>
          </a:p>
          <a:p>
            <a:pPr marL="171450" indent="-171450">
              <a:buFont typeface="Arial" panose="020B0604020202020204" pitchFamily="34" charset="0"/>
              <a:buChar char="•"/>
            </a:pPr>
            <a:r>
              <a:rPr lang="en-US" baseline="0" dirty="0"/>
              <a:t>Timecards and Schedules are the inputs that drive key reports used to manage the business</a:t>
            </a:r>
          </a:p>
          <a:p>
            <a:pPr marL="0" indent="0">
              <a:buFont typeface="Arial" panose="020B0604020202020204" pitchFamily="34" charset="0"/>
              <a:buNone/>
            </a:pPr>
            <a:r>
              <a:rPr lang="en-US" baseline="0" dirty="0"/>
              <a:t>(Hire and) Develop the Best</a:t>
            </a:r>
          </a:p>
          <a:p>
            <a:pPr marL="171450" indent="-171450">
              <a:buFont typeface="Arial" panose="020B0604020202020204" pitchFamily="34" charset="0"/>
              <a:buChar char="•"/>
            </a:pPr>
            <a:r>
              <a:rPr lang="en-US" baseline="0" dirty="0"/>
              <a:t>Understanding resource’s skills and availability enables managers to properly assign and allocate work</a:t>
            </a:r>
          </a:p>
          <a:p>
            <a:pPr marL="171450" indent="-171450">
              <a:buFont typeface="Arial" panose="020B0604020202020204" pitchFamily="34" charset="0"/>
              <a:buChar char="•"/>
            </a:pPr>
            <a:r>
              <a:rPr lang="en-US" baseline="0" dirty="0"/>
              <a:t>It also helps ensure resources are assigned to challenging and career-growing assignments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013419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that you are NOT penalized if you have 40 hours of UTE credited assignments and</a:t>
            </a:r>
            <a:r>
              <a:rPr lang="en-US" baseline="0" dirty="0"/>
              <a:t> an additional 6 hours of sales support, </a:t>
            </a:r>
            <a:r>
              <a:rPr lang="en-US" baseline="0" dirty="0" err="1"/>
              <a:t>etc</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38180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Reiterate</a:t>
            </a:r>
            <a:r>
              <a:rPr lang="en-US" baseline="0" dirty="0"/>
              <a:t> that Operations creates utilized assignments</a:t>
            </a:r>
          </a:p>
          <a:p>
            <a:r>
              <a:rPr lang="en-US" baseline="0" dirty="0"/>
              <a:t>Consultants can create self assignment for forecasting and planning</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621795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not all new hires take</a:t>
            </a:r>
            <a:r>
              <a:rPr lang="en-US" baseline="0" dirty="0"/>
              <a:t> the full 320 hours to ramp</a:t>
            </a:r>
          </a:p>
          <a:p>
            <a:r>
              <a:rPr lang="en-US" baseline="0" dirty="0"/>
              <a:t>Note that sales support should be used selectively (sales team should be leveraging SAs before Consultants)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91484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we only bill a customer for time</a:t>
            </a:r>
            <a:r>
              <a:rPr lang="en-US" baseline="0" dirty="0"/>
              <a:t> spent traveling if work/deliverables have been accomplished. All time spent in a taxi the airport, on an airplane not working </a:t>
            </a:r>
            <a:r>
              <a:rPr lang="en-US" baseline="0" dirty="0" err="1"/>
              <a:t>etc</a:t>
            </a:r>
            <a:r>
              <a:rPr lang="en-US" baseline="0" dirty="0"/>
              <a:t>, should be logged as travel time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286024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3308745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*DEMO*</a:t>
            </a:r>
          </a:p>
          <a:p>
            <a:r>
              <a:rPr lang="en-US" baseline="0" dirty="0"/>
              <a:t>-  O</a:t>
            </a:r>
            <a:r>
              <a:rPr lang="en-US" dirty="0"/>
              <a:t>pen SFDC home page, show left side menu bar</a:t>
            </a:r>
          </a:p>
          <a:p>
            <a:r>
              <a:rPr lang="en-US" dirty="0"/>
              <a:t>-  Point out that grey</a:t>
            </a:r>
            <a:r>
              <a:rPr lang="en-US" baseline="0" dirty="0"/>
              <a:t> triangle hides/makes the menu bar visible</a:t>
            </a:r>
          </a:p>
          <a:p>
            <a:pPr marL="0" indent="0">
              <a:buFontTx/>
              <a:buNone/>
            </a:pPr>
            <a:r>
              <a:rPr lang="en-US" dirty="0"/>
              <a:t>-  Click on self assignment</a:t>
            </a:r>
          </a:p>
          <a:p>
            <a:pPr marL="0" indent="0">
              <a:buFontTx/>
              <a:buNone/>
            </a:pPr>
            <a:r>
              <a:rPr lang="en-US" dirty="0"/>
              <a:t>-</a:t>
            </a:r>
            <a:r>
              <a:rPr lang="en-US" baseline="0" dirty="0"/>
              <a:t>  Create an assignment for vacation/sick/personal</a:t>
            </a:r>
            <a:endParaRPr lang="en-US" dirty="0"/>
          </a:p>
          <a:p>
            <a:pPr marL="171450" indent="-171450">
              <a:buFontTx/>
              <a:buChar char="-"/>
            </a:pPr>
            <a:r>
              <a:rPr lang="en-US" dirty="0"/>
              <a:t>Then,</a:t>
            </a:r>
            <a:r>
              <a:rPr lang="en-US" baseline="0" dirty="0"/>
              <a:t> navigate to time entry</a:t>
            </a:r>
          </a:p>
          <a:p>
            <a:pPr marL="171450" indent="-171450">
              <a:buFontTx/>
              <a:buChar char="-"/>
            </a:pPr>
            <a:r>
              <a:rPr lang="en-US" baseline="0" dirty="0"/>
              <a:t>Log a timecard towards your assignment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93473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r>
              <a:rPr lang="en-US" dirty="0"/>
              <a:t>- Call out that you</a:t>
            </a:r>
            <a:r>
              <a:rPr lang="en-US" baseline="0" dirty="0"/>
              <a:t> should update your planner every time you get a new assignment in addition to every Friday when you submit your timecard. When Ops flips a RR, hours are done in a “peanut butter spread”</a:t>
            </a:r>
          </a:p>
          <a:p>
            <a:r>
              <a:rPr lang="en-US" baseline="0" dirty="0"/>
              <a:t>- Forecast should be accurate for 4+ weeks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0279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14042"/>
                </a:solidFill>
              </a:defRPr>
            </a:lvl1pPr>
            <a:lvl2pPr marL="742950" indent="-285750">
              <a:buFont typeface="Arial"/>
              <a:buChar char="•"/>
              <a:defRPr>
                <a:solidFill>
                  <a:srgbClr val="414042"/>
                </a:solidFill>
              </a:defRPr>
            </a:lvl2pPr>
            <a:lvl3pPr marL="1143000" indent="-228600">
              <a:buFont typeface="Arial"/>
              <a:buChar char="•"/>
              <a:defRPr>
                <a:solidFill>
                  <a:srgbClr val="414042"/>
                </a:solidFill>
              </a:defRPr>
            </a:lvl3pPr>
            <a:lvl4pPr>
              <a:defRPr>
                <a:solidFill>
                  <a:srgbClr val="414042"/>
                </a:solidFill>
              </a:defRPr>
            </a:lvl4pPr>
            <a:lvl5pPr>
              <a:defRPr>
                <a:solidFill>
                  <a:srgbClr val="4140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269000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0"/>
            <a:ext cx="9144000" cy="5242737"/>
          </a:xfrm>
          <a:prstGeom prst="rect">
            <a:avLst/>
          </a:prstGeom>
        </p:spPr>
      </p:pic>
      <p:sp>
        <p:nvSpPr>
          <p:cNvPr id="6" name="Text Placeholder 11"/>
          <p:cNvSpPr>
            <a:spLocks noGrp="1"/>
          </p:cNvSpPr>
          <p:nvPr>
            <p:ph type="body" sz="quarter" idx="10" hasCustomPrompt="1"/>
          </p:nvPr>
        </p:nvSpPr>
        <p:spPr>
          <a:xfrm>
            <a:off x="487899" y="3956022"/>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4337023"/>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908228"/>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658575"/>
            <a:ext cx="6041582" cy="487849"/>
          </a:xfrm>
        </p:spPr>
        <p:txBody>
          <a:bodyPr/>
          <a:lstStyle>
            <a:lvl1pPr marL="0" indent="0" algn="l">
              <a:buNone/>
              <a:defRPr/>
            </a:lvl1pPr>
          </a:lstStyle>
          <a:p>
            <a:pPr lvl="0"/>
            <a:r>
              <a:rPr lang="en-US" dirty="0"/>
              <a:t>Click to edit Master text styles</a:t>
            </a:r>
          </a:p>
        </p:txBody>
      </p:sp>
    </p:spTree>
    <p:extLst>
      <p:ext uri="{BB962C8B-B14F-4D97-AF65-F5344CB8AC3E}">
        <p14:creationId xmlns:p14="http://schemas.microsoft.com/office/powerpoint/2010/main" val="373122722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311831916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352313371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47245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33741" y="4706128"/>
            <a:ext cx="1108352" cy="265176"/>
          </a:xfrm>
          <a:prstGeom prst="rect">
            <a:avLst/>
          </a:prstGeom>
        </p:spPr>
      </p:pic>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2017, Amazon Web Services, Inc. or its Affiliates. All rights reserved.</a:t>
            </a:r>
          </a:p>
        </p:txBody>
      </p:sp>
      <p:sp>
        <p:nvSpPr>
          <p:cNvPr id="7" name="Rectangle 6"/>
          <p:cNvSpPr/>
          <p:nvPr userDrawn="1"/>
        </p:nvSpPr>
        <p:spPr>
          <a:xfrm>
            <a:off x="0" y="0"/>
            <a:ext cx="9144000" cy="514350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2018</a:t>
            </a:r>
          </a:p>
        </p:txBody>
      </p:sp>
    </p:spTree>
    <p:extLst>
      <p:ext uri="{BB962C8B-B14F-4D97-AF65-F5344CB8AC3E}">
        <p14:creationId xmlns:p14="http://schemas.microsoft.com/office/powerpoint/2010/main" val="16978152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9" r:id="rId4"/>
    <p:sldLayoutId id="2147483682" r:id="rId5"/>
    <p:sldLayoutId id="2147483695" r:id="rId6"/>
  </p:sldLayoutIdLst>
  <p:transition spd="slow">
    <p:wipe/>
  </p:transition>
  <p:txStyles>
    <p:titleStyle>
      <a:lvl1pPr algn="l" defTabSz="457200" rtl="0" eaLnBrk="1" latinLnBrk="0" hangingPunct="1">
        <a:spcBef>
          <a:spcPct val="0"/>
        </a:spcBef>
        <a:buNone/>
        <a:defRPr sz="2800" b="0" i="0" kern="1200">
          <a:solidFill>
            <a:srgbClr val="0E2735"/>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timeoff.amazon.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pse.na32.visual.force.com/apex/PSATimecardEntry"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na32.salesforce.com/00O380000046Uwv" TargetMode="External"/><Relationship Id="rId7"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skills.amazon.com/" TargetMode="External"/><Relationship Id="rId4" Type="http://schemas.openxmlformats.org/officeDocument/2006/relationships/hyperlink" Target="https://aws-crm.my.salesforce.com/00O0z0000052Gsv"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amazon.com/bin/view/Concur_Global_Expense/" TargetMode="External"/><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amazon.com/index.php/W.amazon.com/index.php/AWS/Teams/Proserve/Entering_Expense_Reports" TargetMode="External"/><Relationship Id="rId5" Type="http://schemas.openxmlformats.org/officeDocument/2006/relationships/hyperlink" Target="https://w.amazon.com/index.php/Concur#Mobile.2FCell_Phone.2FSmart_Device" TargetMode="External"/><Relationship Id="rId4" Type="http://schemas.openxmlformats.org/officeDocument/2006/relationships/hyperlink" Target="https://expenses.corp.amazon.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amazon.com/index.php/AWS/Teams/Proserve/How_to_fill_Timecards_in_SFDC#HManageyourSchedulefromtheResourcePlannerUI28PreferredMethod29" TargetMode="External"/><Relationship Id="rId3" Type="http://schemas.openxmlformats.org/officeDocument/2006/relationships/hyperlink" Target="https://kiku.aws.training/training/schedule?courseId=10033&amp;sortField=2&amp;includeUnlisted=false&amp;dateRangeStart=2018-07-06T16:27:08.326Z&amp;dateRangeEnd=2019-07-06T16:27:08.326Z&amp;pageNumber=1&amp;pageSize=15&amp;sortAscending=true&amp;displaymode=list&amp;calendardate=" TargetMode="External"/><Relationship Id="rId7" Type="http://schemas.openxmlformats.org/officeDocument/2006/relationships/hyperlink" Target="https://w.amazon.com/index.php/AWS/Teams/Proserve/How_to_fill_Timecards_in_SFDC" TargetMode="External"/><Relationship Id="rId12"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amazon.com/index.php/AWS/Teams/Proserve" TargetMode="External"/><Relationship Id="rId11" Type="http://schemas.openxmlformats.org/officeDocument/2006/relationships/hyperlink" Target="https://w.amazon.com/index.php/AWS/Teams/Proserve/Operations#ProServe_Business_Operations_Team" TargetMode="External"/><Relationship Id="rId5" Type="http://schemas.openxmlformats.org/officeDocument/2006/relationships/hyperlink" Target="https://w.amazon.com/index.php/AWS/Teams/ProServe/LearningPaths/Initiation" TargetMode="External"/><Relationship Id="rId10" Type="http://schemas.openxmlformats.org/officeDocument/2006/relationships/hyperlink" Target="https://inside.amazon.com/en/toolkits/admin/travelsmart/Pages/BookingTravel.aspx" TargetMode="External"/><Relationship Id="rId4" Type="http://schemas.openxmlformats.org/officeDocument/2006/relationships/hyperlink" Target="https://w.amazon.com/bin/view/AWS/Teams/Proserve/Launch/" TargetMode="External"/><Relationship Id="rId9" Type="http://schemas.openxmlformats.org/officeDocument/2006/relationships/hyperlink" Target="https://na32.salesforce.com/home/home.js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pse.na32.visual.force.com/apex/TCEntryForward?id=00538000004sB2H"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ProServe</a:t>
            </a:r>
            <a:r>
              <a:rPr lang="en-US"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Business Operations</a:t>
            </a:r>
          </a:p>
        </p:txBody>
      </p:sp>
      <p:sp>
        <p:nvSpPr>
          <p:cNvPr id="3" name="Text Placeholder 2"/>
          <p:cNvSpPr>
            <a:spLocks noGrp="1"/>
          </p:cNvSpPr>
          <p:nvPr>
            <p:ph type="body" sz="quarter" idx="11"/>
          </p:nvPr>
        </p:nvSpPr>
        <p:spPr/>
        <p:txBody>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Winter 2018</a:t>
            </a:r>
          </a:p>
        </p:txBody>
      </p:sp>
      <p:sp>
        <p:nvSpPr>
          <p:cNvPr id="4" name="Text Placeholder 3"/>
          <p:cNvSpPr>
            <a:spLocks noGrp="1"/>
          </p:cNvSpPr>
          <p:nvPr>
            <p:ph type="body" sz="quarter" idx="12"/>
          </p:nvPr>
        </p:nvSpPr>
        <p:spPr>
          <a:xfrm>
            <a:off x="487899" y="1476708"/>
            <a:ext cx="7324988" cy="1074581"/>
          </a:xfrm>
        </p:spPr>
        <p:txBody>
          <a:bodyPr/>
          <a:lstStyle/>
          <a:p>
            <a:r>
              <a:rPr lang="en-US" sz="28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Professional Services:</a:t>
            </a:r>
          </a:p>
          <a:p>
            <a:r>
              <a:rPr lang="en-US" sz="28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Operational Responsibilities 	</a:t>
            </a:r>
          </a:p>
        </p:txBody>
      </p:sp>
      <p:sp>
        <p:nvSpPr>
          <p:cNvPr id="5" name="Text Placeholder 4"/>
          <p:cNvSpPr>
            <a:spLocks noGrp="1"/>
          </p:cNvSpPr>
          <p:nvPr>
            <p:ph type="body" sz="quarter" idx="13"/>
          </p:nvPr>
        </p:nvSpPr>
        <p:spPr>
          <a:xfrm>
            <a:off x="487899" y="2839197"/>
            <a:ext cx="6041582" cy="487849"/>
          </a:xfrm>
        </p:spPr>
        <p:txBody>
          <a:bodyPr/>
          <a:lstStyle/>
          <a:p>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Onboarding Presentation</a:t>
            </a:r>
          </a:p>
        </p:txBody>
      </p:sp>
    </p:spTree>
    <p:extLst>
      <p:ext uri="{BB962C8B-B14F-4D97-AF65-F5344CB8AC3E}">
        <p14:creationId xmlns:p14="http://schemas.microsoft.com/office/powerpoint/2010/main" val="2215113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Timecard Categories &amp; Utilization </a:t>
            </a:r>
            <a:r>
              <a:rPr lang="en-US" dirty="0">
                <a:latin typeface="+mn-lt"/>
                <a:ea typeface="Amazon Ember" panose="02000000000000000000" pitchFamily="2" charset="0"/>
              </a:rPr>
              <a:t>Credit</a:t>
            </a:r>
            <a:endParaRPr lang="en-US"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618101095"/>
              </p:ext>
            </p:extLst>
          </p:nvPr>
        </p:nvGraphicFramePr>
        <p:xfrm>
          <a:off x="493986" y="742721"/>
          <a:ext cx="7819696" cy="3684584"/>
        </p:xfrm>
        <a:graphic>
          <a:graphicData uri="http://schemas.openxmlformats.org/drawingml/2006/table">
            <a:tbl>
              <a:tblPr firstRow="1" bandRow="1">
                <a:tableStyleId>{5C22544A-7EE6-4342-B048-85BDC9FD1C3A}</a:tableStyleId>
              </a:tblPr>
              <a:tblGrid>
                <a:gridCol w="1954924">
                  <a:extLst>
                    <a:ext uri="{9D8B030D-6E8A-4147-A177-3AD203B41FA5}">
                      <a16:colId xmlns:a16="http://schemas.microsoft.com/office/drawing/2014/main" val="3016308964"/>
                    </a:ext>
                  </a:extLst>
                </a:gridCol>
                <a:gridCol w="1954924">
                  <a:extLst>
                    <a:ext uri="{9D8B030D-6E8A-4147-A177-3AD203B41FA5}">
                      <a16:colId xmlns:a16="http://schemas.microsoft.com/office/drawing/2014/main" val="4177628175"/>
                    </a:ext>
                  </a:extLst>
                </a:gridCol>
                <a:gridCol w="1954924">
                  <a:extLst>
                    <a:ext uri="{9D8B030D-6E8A-4147-A177-3AD203B41FA5}">
                      <a16:colId xmlns:a16="http://schemas.microsoft.com/office/drawing/2014/main" val="4847379"/>
                    </a:ext>
                  </a:extLst>
                </a:gridCol>
                <a:gridCol w="1954924">
                  <a:extLst>
                    <a:ext uri="{9D8B030D-6E8A-4147-A177-3AD203B41FA5}">
                      <a16:colId xmlns:a16="http://schemas.microsoft.com/office/drawing/2014/main" val="4130875244"/>
                    </a:ext>
                  </a:extLst>
                </a:gridCol>
              </a:tblGrid>
              <a:tr h="185414">
                <a:tc>
                  <a:txBody>
                    <a:bodyPr/>
                    <a:lstStyle/>
                    <a:p>
                      <a:pPr algn="ctr" fontAlgn="t"/>
                      <a:r>
                        <a:rPr lang="en-US" sz="1200" b="1"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Project </a:t>
                      </a:r>
                    </a:p>
                  </a:txBody>
                  <a:tcPr marL="9525" marR="9525" marT="9525" marB="0">
                    <a:solidFill>
                      <a:schemeClr val="tx2"/>
                    </a:solidFill>
                  </a:tcPr>
                </a:tc>
                <a:tc>
                  <a:txBody>
                    <a:bodyPr/>
                    <a:lstStyle/>
                    <a:p>
                      <a:pPr algn="ctr" fontAlgn="t"/>
                      <a:r>
                        <a:rPr lang="en-US" sz="1200" b="1"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Assignment Type</a:t>
                      </a:r>
                    </a:p>
                  </a:txBody>
                  <a:tcPr marL="9525" marR="9525" marT="9525" marB="0">
                    <a:solidFill>
                      <a:schemeClr val="tx2"/>
                    </a:solidFill>
                  </a:tcPr>
                </a:tc>
                <a:tc>
                  <a:txBody>
                    <a:bodyPr/>
                    <a:lstStyle/>
                    <a:p>
                      <a:pPr algn="ctr" fontAlgn="t"/>
                      <a:r>
                        <a:rPr lang="en-US" sz="1200" b="1"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Description</a:t>
                      </a:r>
                    </a:p>
                  </a:txBody>
                  <a:tcPr marL="9525" marR="9525" marT="9525" marB="0">
                    <a:solidFill>
                      <a:schemeClr val="tx2"/>
                    </a:solidFill>
                  </a:tcPr>
                </a:tc>
                <a:tc>
                  <a:txBody>
                    <a:bodyPr/>
                    <a:lstStyle/>
                    <a:p>
                      <a:pPr algn="ctr" fontAlgn="t"/>
                      <a:r>
                        <a:rPr lang="en-US" sz="1200" b="1"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Utilization</a:t>
                      </a:r>
                      <a:r>
                        <a:rPr lang="en-US" sz="1200" b="1" i="0" u="none" strike="noStrike" baseline="0"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 Eligible</a:t>
                      </a:r>
                      <a:r>
                        <a:rPr lang="en-US" sz="1200" b="1"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a:t>
                      </a:r>
                    </a:p>
                  </a:txBody>
                  <a:tcPr marL="9525" marR="9525" marT="9525" marB="0">
                    <a:solidFill>
                      <a:schemeClr val="tx2"/>
                    </a:solidFill>
                  </a:tcPr>
                </a:tc>
                <a:extLst>
                  <a:ext uri="{0D108BD9-81ED-4DB2-BD59-A6C34878D82A}">
                    <a16:rowId xmlns:a16="http://schemas.microsoft.com/office/drawing/2014/main" val="519334458"/>
                  </a:ext>
                </a:extLst>
              </a:tr>
              <a:tr h="575922">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Builder Projects</a:t>
                      </a:r>
                    </a:p>
                  </a:txBody>
                  <a:tcPr marL="9525" marR="9525" marT="9525" marB="0" anchor="ctr">
                    <a:solidFill>
                      <a:schemeClr val="accent3"/>
                    </a:solidFill>
                  </a:tcPr>
                </a:tc>
                <a:tc>
                  <a:txBody>
                    <a:bodyPr/>
                    <a:lstStyle/>
                    <a:p>
                      <a:pPr algn="ctr" fontAlgn="ctr"/>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txBody>
                  <a:tcPr marL="9525" marR="9525" marT="9525" marB="0" anchor="ctr">
                    <a:solidFill>
                      <a:schemeClr val="accent3"/>
                    </a:solidFill>
                  </a:tcPr>
                </a:tc>
                <a:tc>
                  <a:txBody>
                    <a:bodyPr/>
                    <a:lstStyle/>
                    <a:p>
                      <a:pPr algn="l" fontAlgn="b"/>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This project tracks time building a scalable solutions for the ProServe business. </a:t>
                      </a:r>
                    </a:p>
                  </a:txBody>
                  <a:tcPr marL="9525" marR="9525" marT="9525" marB="0" anchor="b">
                    <a:solidFill>
                      <a:schemeClr val="accent3"/>
                    </a:solidFill>
                  </a:tcPr>
                </a:tc>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N</a:t>
                      </a:r>
                    </a:p>
                  </a:txBody>
                  <a:tcPr marL="9525" marR="9525" marT="9525" marB="0" anchor="ctr">
                    <a:solidFill>
                      <a:schemeClr val="accent3"/>
                    </a:solidFill>
                  </a:tcPr>
                </a:tc>
                <a:extLst>
                  <a:ext uri="{0D108BD9-81ED-4DB2-BD59-A6C34878D82A}">
                    <a16:rowId xmlns:a16="http://schemas.microsoft.com/office/drawing/2014/main" val="1262771634"/>
                  </a:ext>
                </a:extLst>
              </a:tr>
              <a:tr h="1301571">
                <a:tc>
                  <a:txBody>
                    <a:bodyPr/>
                    <a:lstStyle/>
                    <a:p>
                      <a:pPr algn="ctr" fontAlgn="ctr"/>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Internal Training</a:t>
                      </a:r>
                    </a:p>
                  </a:txBody>
                  <a:tcPr marL="9525" marR="9525" marT="9525" marB="0" anchor="ctr">
                    <a:solidFill>
                      <a:schemeClr val="accent2"/>
                    </a:solidFill>
                  </a:tcPr>
                </a:tc>
                <a:tc>
                  <a:txBody>
                    <a:bodyPr/>
                    <a:lstStyle/>
                    <a:p>
                      <a:pPr algn="ctr" fontAlgn="ctr"/>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txBody>
                  <a:tcPr marL="9525" marR="9525" marT="9525" marB="0" anchor="ctr">
                    <a:solidFill>
                      <a:schemeClr val="accent2"/>
                    </a:solidFill>
                  </a:tcPr>
                </a:tc>
                <a:tc>
                  <a:txBody>
                    <a:bodyPr/>
                    <a:lstStyle/>
                    <a:p>
                      <a:pPr algn="l" fontAlgn="b"/>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This assignment tracks time spent on training including: self-guided training, classroom based learning, online courses, industry conference, or anything else that contributes to your overall skills/certifications. </a:t>
                      </a:r>
                    </a:p>
                  </a:txBody>
                  <a:tcPr marL="9525" marR="9525" marT="9525" marB="0" anchor="b">
                    <a:solidFill>
                      <a:schemeClr val="accent2"/>
                    </a:solidFill>
                  </a:tcPr>
                </a:tc>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N</a:t>
                      </a:r>
                    </a:p>
                  </a:txBody>
                  <a:tcPr marL="9525" marR="9525" marT="9525" marB="0" anchor="ctr">
                    <a:solidFill>
                      <a:schemeClr val="accent2"/>
                    </a:solidFill>
                  </a:tcPr>
                </a:tc>
                <a:extLst>
                  <a:ext uri="{0D108BD9-81ED-4DB2-BD59-A6C34878D82A}">
                    <a16:rowId xmlns:a16="http://schemas.microsoft.com/office/drawing/2014/main" val="398261043"/>
                  </a:ext>
                </a:extLst>
              </a:tr>
              <a:tr h="1614686">
                <a:tc>
                  <a:txBody>
                    <a:bodyPr/>
                    <a:lstStyle/>
                    <a:p>
                      <a:pPr algn="ctr" fontAlgn="ctr"/>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Travel Time</a:t>
                      </a:r>
                    </a:p>
                  </a:txBody>
                  <a:tcPr marL="9525" marR="9525" marT="9525" marB="0" anchor="ctr">
                    <a:solidFill>
                      <a:schemeClr val="accent3"/>
                    </a:solidFill>
                  </a:tcPr>
                </a:tc>
                <a:tc>
                  <a:txBody>
                    <a:bodyPr/>
                    <a:lstStyle/>
                    <a:p>
                      <a:pPr algn="ctr" rtl="0" fontAlgn="ctr"/>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txBody>
                  <a:tcPr marL="9525" marR="9525" marT="9525" marB="0" anchor="ctr">
                    <a:solidFill>
                      <a:schemeClr val="accent3"/>
                    </a:solidFill>
                  </a:tcPr>
                </a:tc>
                <a:tc>
                  <a:txBody>
                    <a:bodyPr/>
                    <a:lstStyle/>
                    <a:p>
                      <a:pPr algn="l" rtl="0" fontAlgn="t"/>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This assignment tracks non-billable time spent</a:t>
                      </a:r>
                      <a:r>
                        <a:rPr lang="en-US" sz="1100" b="0" i="0" u="none" strike="noStrike" baseline="0"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 traveling.  If you do client work while traveling (on a plane or train), that time should be recorded against the customer project. The remaining time you’re not working while traveling should go here.</a:t>
                      </a:r>
                      <a:endPar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525" marR="9525" marT="9525" marB="0">
                    <a:solidFill>
                      <a:schemeClr val="accent3"/>
                    </a:solidFill>
                  </a:tcPr>
                </a:tc>
                <a:tc>
                  <a:txBody>
                    <a:bodyPr/>
                    <a:lstStyle/>
                    <a:p>
                      <a:pPr algn="ctr" rtl="0"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N</a:t>
                      </a:r>
                    </a:p>
                  </a:txBody>
                  <a:tcPr marL="9525" marR="9525" marT="9525" marB="0" anchor="ctr">
                    <a:solidFill>
                      <a:schemeClr val="accent3"/>
                    </a:solidFill>
                  </a:tcPr>
                </a:tc>
                <a:extLst>
                  <a:ext uri="{0D108BD9-81ED-4DB2-BD59-A6C34878D82A}">
                    <a16:rowId xmlns:a16="http://schemas.microsoft.com/office/drawing/2014/main" val="2213646210"/>
                  </a:ext>
                </a:extLst>
              </a:tr>
            </a:tbl>
          </a:graphicData>
        </a:graphic>
      </p:graphicFrame>
    </p:spTree>
    <p:extLst>
      <p:ext uri="{BB962C8B-B14F-4D97-AF65-F5344CB8AC3E}">
        <p14:creationId xmlns:p14="http://schemas.microsoft.com/office/powerpoint/2010/main" val="303583821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Timecard Categories &amp; Utilization </a:t>
            </a:r>
            <a:r>
              <a:rPr lang="en-US" dirty="0">
                <a:latin typeface="+mn-lt"/>
                <a:ea typeface="Amazon Ember" panose="02000000000000000000" pitchFamily="2" charset="0"/>
              </a:rPr>
              <a:t>Credit</a:t>
            </a:r>
            <a:endParaRPr lang="en-US"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968849817"/>
              </p:ext>
            </p:extLst>
          </p:nvPr>
        </p:nvGraphicFramePr>
        <p:xfrm>
          <a:off x="472965" y="756747"/>
          <a:ext cx="7798676" cy="3823417"/>
        </p:xfrm>
        <a:graphic>
          <a:graphicData uri="http://schemas.openxmlformats.org/drawingml/2006/table">
            <a:tbl>
              <a:tblPr firstRow="1" bandRow="1">
                <a:tableStyleId>{5C22544A-7EE6-4342-B048-85BDC9FD1C3A}</a:tableStyleId>
              </a:tblPr>
              <a:tblGrid>
                <a:gridCol w="1949669">
                  <a:extLst>
                    <a:ext uri="{9D8B030D-6E8A-4147-A177-3AD203B41FA5}">
                      <a16:colId xmlns:a16="http://schemas.microsoft.com/office/drawing/2014/main" val="3016308964"/>
                    </a:ext>
                  </a:extLst>
                </a:gridCol>
                <a:gridCol w="1949669">
                  <a:extLst>
                    <a:ext uri="{9D8B030D-6E8A-4147-A177-3AD203B41FA5}">
                      <a16:colId xmlns:a16="http://schemas.microsoft.com/office/drawing/2014/main" val="4177628175"/>
                    </a:ext>
                  </a:extLst>
                </a:gridCol>
                <a:gridCol w="1949669">
                  <a:extLst>
                    <a:ext uri="{9D8B030D-6E8A-4147-A177-3AD203B41FA5}">
                      <a16:colId xmlns:a16="http://schemas.microsoft.com/office/drawing/2014/main" val="4847379"/>
                    </a:ext>
                  </a:extLst>
                </a:gridCol>
                <a:gridCol w="1949669">
                  <a:extLst>
                    <a:ext uri="{9D8B030D-6E8A-4147-A177-3AD203B41FA5}">
                      <a16:colId xmlns:a16="http://schemas.microsoft.com/office/drawing/2014/main" val="4130875244"/>
                    </a:ext>
                  </a:extLst>
                </a:gridCol>
              </a:tblGrid>
              <a:tr h="178476">
                <a:tc>
                  <a:txBody>
                    <a:bodyPr/>
                    <a:lstStyle/>
                    <a:p>
                      <a:pPr algn="ctr" fontAlgn="t"/>
                      <a:r>
                        <a:rPr lang="en-US" sz="1200" b="1"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Project </a:t>
                      </a:r>
                    </a:p>
                  </a:txBody>
                  <a:tcPr marL="9525" marR="9525" marT="9525" marB="0">
                    <a:solidFill>
                      <a:schemeClr val="tx2"/>
                    </a:solidFill>
                  </a:tcPr>
                </a:tc>
                <a:tc>
                  <a:txBody>
                    <a:bodyPr/>
                    <a:lstStyle/>
                    <a:p>
                      <a:pPr algn="ctr" fontAlgn="t"/>
                      <a:r>
                        <a:rPr lang="en-US" sz="1200" b="1"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Assignment Type</a:t>
                      </a:r>
                    </a:p>
                  </a:txBody>
                  <a:tcPr marL="9525" marR="9525" marT="9525" marB="0">
                    <a:solidFill>
                      <a:schemeClr val="tx2"/>
                    </a:solidFill>
                  </a:tcPr>
                </a:tc>
                <a:tc>
                  <a:txBody>
                    <a:bodyPr/>
                    <a:lstStyle/>
                    <a:p>
                      <a:pPr algn="ctr" fontAlgn="t"/>
                      <a:r>
                        <a:rPr lang="en-US" sz="1200" b="1"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Description</a:t>
                      </a:r>
                    </a:p>
                  </a:txBody>
                  <a:tcPr marL="9525" marR="9525" marT="9525" marB="0">
                    <a:solidFill>
                      <a:schemeClr val="tx2"/>
                    </a:solidFill>
                  </a:tcPr>
                </a:tc>
                <a:tc>
                  <a:txBody>
                    <a:bodyPr/>
                    <a:lstStyle/>
                    <a:p>
                      <a:pPr algn="ctr" fontAlgn="t"/>
                      <a:r>
                        <a:rPr lang="en-US" sz="1200" b="1"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Utilization</a:t>
                      </a:r>
                      <a:r>
                        <a:rPr lang="en-US" sz="1200" b="1" i="0" u="none" strike="noStrike" baseline="0"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 Eligible</a:t>
                      </a:r>
                      <a:r>
                        <a:rPr lang="en-US" sz="1200" b="1"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a:t>
                      </a:r>
                    </a:p>
                  </a:txBody>
                  <a:tcPr marL="9525" marR="9525" marT="9525" marB="0">
                    <a:solidFill>
                      <a:schemeClr val="tx2"/>
                    </a:solidFill>
                  </a:tcPr>
                </a:tc>
                <a:extLst>
                  <a:ext uri="{0D108BD9-81ED-4DB2-BD59-A6C34878D82A}">
                    <a16:rowId xmlns:a16="http://schemas.microsoft.com/office/drawing/2014/main" val="519334458"/>
                  </a:ext>
                </a:extLst>
              </a:tr>
              <a:tr h="1408370">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Vacation/Sick/Personal</a:t>
                      </a:r>
                    </a:p>
                  </a:txBody>
                  <a:tcPr marL="9525" marR="9525" marT="9525" marB="0" anchor="ctr">
                    <a:solidFill>
                      <a:schemeClr val="accent3"/>
                    </a:solidFill>
                  </a:tcPr>
                </a:tc>
                <a:tc>
                  <a:txBody>
                    <a:bodyPr/>
                    <a:lstStyle/>
                    <a:p>
                      <a:pPr algn="ctr" rtl="0"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txBody>
                  <a:tcPr marL="9525" marR="9525" marT="9525" marB="0" anchor="ctr">
                    <a:solidFill>
                      <a:schemeClr val="accent3"/>
                    </a:solidFill>
                  </a:tcPr>
                </a:tc>
                <a:tc>
                  <a:txBody>
                    <a:bodyPr/>
                    <a:lstStyle/>
                    <a:p>
                      <a:pPr algn="l" rtl="0"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This assignment tracks paid time off, sick leave, and personal leave. Time charged to Vacation/Sick/Personal reduce the number of hours in the denominator for utilization calculations.  This includes maternity and paternity leave of absence.</a:t>
                      </a:r>
                    </a:p>
                  </a:txBody>
                  <a:tcPr marL="9525" marR="9525" marT="9525" marB="0" anchor="ctr">
                    <a:solidFill>
                      <a:schemeClr val="accent3"/>
                    </a:solidFill>
                  </a:tcPr>
                </a:tc>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Excluded</a:t>
                      </a:r>
                    </a:p>
                  </a:txBody>
                  <a:tcPr marL="9525" marR="9525" marT="9525" marB="0" anchor="ctr">
                    <a:solidFill>
                      <a:schemeClr val="accent3"/>
                    </a:solidFill>
                  </a:tcPr>
                </a:tc>
                <a:extLst>
                  <a:ext uri="{0D108BD9-81ED-4DB2-BD59-A6C34878D82A}">
                    <a16:rowId xmlns:a16="http://schemas.microsoft.com/office/drawing/2014/main" val="1262771634"/>
                  </a:ext>
                </a:extLst>
              </a:tr>
              <a:tr h="1097362">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Recruiting</a:t>
                      </a:r>
                    </a:p>
                  </a:txBody>
                  <a:tcPr marL="9525" marR="9525" marT="9525" marB="0" anchor="ctr">
                    <a:solidFill>
                      <a:schemeClr val="accent2"/>
                    </a:solidFill>
                  </a:tcPr>
                </a:tc>
                <a:tc>
                  <a:txBody>
                    <a:bodyPr/>
                    <a:lstStyle/>
                    <a:p>
                      <a:pPr algn="ctr" fontAlgn="ctr"/>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txBody>
                  <a:tcPr marL="9525" marR="9525" marT="9525" marB="0" anchor="ctr">
                    <a:solidFill>
                      <a:schemeClr val="accent2"/>
                    </a:solidFill>
                  </a:tcPr>
                </a:tc>
                <a:tc>
                  <a:txBody>
                    <a:bodyPr/>
                    <a:lstStyle/>
                    <a:p>
                      <a:pPr algn="l" fontAlgn="b"/>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This project tracks time supporting the hiring of AWS professionals including: phone screens, interviews, time entering feedback into tools, debriefs and attending recruiting events. </a:t>
                      </a:r>
                    </a:p>
                  </a:txBody>
                  <a:tcPr marL="9525" marR="9525" marT="9525" marB="0" anchor="b">
                    <a:solidFill>
                      <a:schemeClr val="accent2"/>
                    </a:solidFill>
                  </a:tcPr>
                </a:tc>
                <a:tc>
                  <a:txBody>
                    <a:bodyPr/>
                    <a:lstStyle/>
                    <a:p>
                      <a:pPr algn="ctr" fontAlgn="ctr"/>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N</a:t>
                      </a:r>
                    </a:p>
                  </a:txBody>
                  <a:tcPr marL="9525" marR="9525" marT="9525" marB="0" anchor="ctr">
                    <a:solidFill>
                      <a:schemeClr val="accent2"/>
                    </a:solidFill>
                  </a:tcPr>
                </a:tc>
                <a:extLst>
                  <a:ext uri="{0D108BD9-81ED-4DB2-BD59-A6C34878D82A}">
                    <a16:rowId xmlns:a16="http://schemas.microsoft.com/office/drawing/2014/main" val="398261043"/>
                  </a:ext>
                </a:extLst>
              </a:tr>
              <a:tr h="941859">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Admin</a:t>
                      </a:r>
                    </a:p>
                  </a:txBody>
                  <a:tcPr marL="9525" marR="9525" marT="9525" marB="0" anchor="ctr">
                    <a:solidFill>
                      <a:schemeClr val="accent3"/>
                    </a:solidFill>
                  </a:tcPr>
                </a:tc>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txBody>
                  <a:tcPr marL="9525" marR="9525" marT="9525" marB="0" anchor="ctr">
                    <a:solidFill>
                      <a:schemeClr val="accent3"/>
                    </a:solidFill>
                  </a:tcPr>
                </a:tc>
                <a:tc>
                  <a:txBody>
                    <a:bodyPr/>
                    <a:lstStyle/>
                    <a:p>
                      <a:pPr algn="l" fontAlgn="t"/>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This project tracks time on administrative duties such as timecards, expenses, people mgt., and other job responsibilities that don’t have a separate milestone/project.</a:t>
                      </a:r>
                    </a:p>
                  </a:txBody>
                  <a:tcPr marL="9525" marR="9525" marT="9525" marB="0">
                    <a:solidFill>
                      <a:schemeClr val="accent3"/>
                    </a:solidFill>
                  </a:tcPr>
                </a:tc>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N</a:t>
                      </a:r>
                    </a:p>
                  </a:txBody>
                  <a:tcPr marL="9525" marR="9525" marT="9525" marB="0" anchor="ctr">
                    <a:solidFill>
                      <a:schemeClr val="accent3"/>
                    </a:solidFill>
                  </a:tcPr>
                </a:tc>
                <a:extLst>
                  <a:ext uri="{0D108BD9-81ED-4DB2-BD59-A6C34878D82A}">
                    <a16:rowId xmlns:a16="http://schemas.microsoft.com/office/drawing/2014/main" val="2213646210"/>
                  </a:ext>
                </a:extLst>
              </a:tr>
            </a:tbl>
          </a:graphicData>
        </a:graphic>
      </p:graphicFrame>
    </p:spTree>
    <p:extLst>
      <p:ext uri="{BB962C8B-B14F-4D97-AF65-F5344CB8AC3E}">
        <p14:creationId xmlns:p14="http://schemas.microsoft.com/office/powerpoint/2010/main" val="364766256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Creating a Self Assignment</a:t>
            </a:r>
          </a:p>
        </p:txBody>
      </p:sp>
      <p:sp>
        <p:nvSpPr>
          <p:cNvPr id="3" name="Content Placeholder 2"/>
          <p:cNvSpPr>
            <a:spLocks noGrp="1"/>
          </p:cNvSpPr>
          <p:nvPr>
            <p:ph idx="1"/>
          </p:nvPr>
        </p:nvSpPr>
        <p:spPr>
          <a:xfrm>
            <a:off x="340592" y="1009332"/>
            <a:ext cx="3131478" cy="3377138"/>
          </a:xfrm>
        </p:spPr>
        <p:txBody>
          <a:bodyPr/>
          <a:lstStyle/>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Select global project that best fits your future activity using the search icon for projects. Available global projects include:</a:t>
            </a:r>
          </a:p>
          <a:p>
            <a:pPr marL="171450" indent="-171450">
              <a:buFont typeface="Arial"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Admin</a:t>
            </a:r>
          </a:p>
          <a:p>
            <a:pPr marL="171450" indent="-171450">
              <a:buFont typeface="Arial"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Vacation/Sick/Personal</a:t>
            </a:r>
          </a:p>
          <a:p>
            <a:pPr marL="171450" indent="-171450">
              <a:buFont typeface="Arial"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Internal Training</a:t>
            </a:r>
          </a:p>
          <a:p>
            <a:pPr marL="171450" indent="-171450">
              <a:buFont typeface="Arial"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Holidays</a:t>
            </a:r>
          </a:p>
          <a:p>
            <a:pPr marL="171450" indent="-171450">
              <a:buFont typeface="Arial"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Internal Projects</a:t>
            </a:r>
          </a:p>
          <a:p>
            <a:pPr marL="171450" indent="-171450">
              <a:buFont typeface="Arial"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Travel Time</a:t>
            </a:r>
          </a:p>
          <a:p>
            <a:pPr marL="171450" indent="-171450">
              <a:buFont typeface="Arial"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Sales Support</a:t>
            </a:r>
          </a:p>
          <a:p>
            <a:pPr marL="171450" indent="-171450">
              <a:buFont typeface="Arial"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Recruiting/Interview</a:t>
            </a:r>
          </a:p>
          <a:p>
            <a:pPr marL="171450" indent="-171450">
              <a:buFont typeface="Arial" charset="0"/>
              <a:buChar char="•"/>
            </a:pPr>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When taking PTO:</a:t>
            </a: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Log it to Amazon HR </a:t>
            </a:r>
            <a:r>
              <a:rPr lang="en-US" sz="1100" u="sng" dirty="0" err="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hlinkClick r:id="rId3"/>
              </a:rPr>
              <a:t>Timeoff</a:t>
            </a:r>
            <a:r>
              <a:rPr lang="en-US" sz="1100" u="sng"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hlinkClick r:id="rId3"/>
              </a:rPr>
              <a:t> Website</a:t>
            </a:r>
            <a:r>
              <a:rPr lang="en-US" sz="1100" u="sng"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in addition to blocking off time in your planner</a:t>
            </a:r>
            <a:r>
              <a:rPr lang="en-US" sz="1100" dirty="0">
                <a:latin typeface="+mn-lt"/>
                <a:ea typeface="Amazon Ember" panose="02000000000000000000" pitchFamily="2" charset="0"/>
              </a:rPr>
              <a:t>!</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1295" y="1251845"/>
            <a:ext cx="5644910" cy="2438885"/>
          </a:xfrm>
          <a:prstGeom prst="rect">
            <a:avLst/>
          </a:prstGeom>
        </p:spPr>
      </p:pic>
    </p:spTree>
    <p:extLst>
      <p:ext uri="{BB962C8B-B14F-4D97-AF65-F5344CB8AC3E}">
        <p14:creationId xmlns:p14="http://schemas.microsoft.com/office/powerpoint/2010/main" val="2654801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Logging Your Time</a:t>
            </a:r>
          </a:p>
        </p:txBody>
      </p:sp>
      <p:sp>
        <p:nvSpPr>
          <p:cNvPr id="3" name="Content Placeholder 2"/>
          <p:cNvSpPr>
            <a:spLocks noGrp="1"/>
          </p:cNvSpPr>
          <p:nvPr>
            <p:ph idx="1"/>
          </p:nvPr>
        </p:nvSpPr>
        <p:spPr>
          <a:xfrm>
            <a:off x="340592" y="1009332"/>
            <a:ext cx="3171234" cy="3350633"/>
          </a:xfrm>
        </p:spPr>
        <p:txBody>
          <a:bodyPr/>
          <a:lstStyle/>
          <a:p>
            <a:endParaRPr lang="en-US" sz="1200" dirty="0">
              <a:latin typeface="+mn-lt"/>
              <a:ea typeface="Amazon Ember" panose="02000000000000000000" pitchFamily="2" charset="0"/>
            </a:endParaRP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From the SFDC Home Page, click on “</a:t>
            </a: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hlinkClick r:id="rId3"/>
              </a:rPr>
              <a:t>Time Entry</a:t>
            </a: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under “PSA Custom Links”</a:t>
            </a:r>
          </a:p>
          <a:p>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Some assignments require Milestones. In the milestones column, you will be able to view a dropdown to designate which milestone to charge your time against</a:t>
            </a:r>
            <a:r>
              <a:rPr lang="en-US" sz="1100" dirty="0">
                <a:latin typeface="+mn-lt"/>
                <a:ea typeface="Amazon Ember" panose="02000000000000000000" pitchFamily="2" charset="0"/>
              </a:rPr>
              <a:t>. </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2863" y="1069271"/>
            <a:ext cx="5535859" cy="2297658"/>
          </a:xfrm>
          <a:prstGeom prst="rect">
            <a:avLst/>
          </a:prstGeom>
        </p:spPr>
      </p:pic>
    </p:spTree>
    <p:extLst>
      <p:ext uri="{BB962C8B-B14F-4D97-AF65-F5344CB8AC3E}">
        <p14:creationId xmlns:p14="http://schemas.microsoft.com/office/powerpoint/2010/main" val="99293776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Owning Your Schedule</a:t>
            </a:r>
          </a:p>
        </p:txBody>
      </p:sp>
      <p:sp>
        <p:nvSpPr>
          <p:cNvPr id="3" name="Content Placeholder 2"/>
          <p:cNvSpPr>
            <a:spLocks noGrp="1"/>
          </p:cNvSpPr>
          <p:nvPr>
            <p:ph idx="1"/>
          </p:nvPr>
        </p:nvSpPr>
        <p:spPr>
          <a:xfrm>
            <a:off x="340593" y="1009332"/>
            <a:ext cx="2839930" cy="3469903"/>
          </a:xfrm>
        </p:spPr>
        <p:txBody>
          <a:bodyPr/>
          <a:lstStyle/>
          <a:p>
            <a:endParaRPr lang="en-US" sz="1100" dirty="0">
              <a:latin typeface="+mn-lt"/>
              <a:ea typeface="Amazon Ember" panose="02000000000000000000" pitchFamily="2" charset="0"/>
            </a:endParaRP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If this is your first time in the Resource Planner view, you may want to remove all the columns that are not relevant. Specialty Practice may be the only column that is relevant and all others can be unchecked.</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183" y="1009332"/>
            <a:ext cx="5008624" cy="3304251"/>
          </a:xfrm>
          <a:prstGeom prst="rect">
            <a:avLst/>
          </a:prstGeom>
        </p:spPr>
      </p:pic>
    </p:spTree>
    <p:extLst>
      <p:ext uri="{BB962C8B-B14F-4D97-AF65-F5344CB8AC3E}">
        <p14:creationId xmlns:p14="http://schemas.microsoft.com/office/powerpoint/2010/main" val="214880469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Owning Your Schedule </a:t>
            </a:r>
          </a:p>
        </p:txBody>
      </p:sp>
      <p:sp>
        <p:nvSpPr>
          <p:cNvPr id="3" name="Content Placeholder 2"/>
          <p:cNvSpPr>
            <a:spLocks noGrp="1"/>
          </p:cNvSpPr>
          <p:nvPr>
            <p:ph idx="1"/>
          </p:nvPr>
        </p:nvSpPr>
        <p:spPr>
          <a:xfrm>
            <a:off x="340592" y="987287"/>
            <a:ext cx="2210451" cy="3551583"/>
          </a:xfrm>
        </p:spPr>
        <p:txBody>
          <a:bodyPr/>
          <a:lstStyle/>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Once you've cleaned up your view:</a:t>
            </a: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1) Click the grey triangle to the left of your name to expand the list of your current assignments. If your assignment has already expired, change the "Included dates" range and Reload Records. </a:t>
            </a: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2) Double click the blue rectangular cell for the week and assignment you would like to update. You can also click and drag the assignment to adjust the start and end date OR you can click and drag the end of the assignment to adjust your end date.</a:t>
            </a: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3) Click </a:t>
            </a:r>
            <a:r>
              <a:rPr lang="en-US" sz="1100"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Save </a:t>
            </a: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to update your assignment and scheduled hours.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632" y="1311390"/>
            <a:ext cx="6245066" cy="2586737"/>
          </a:xfrm>
          <a:prstGeom prst="rect">
            <a:avLst/>
          </a:prstGeom>
        </p:spPr>
      </p:pic>
    </p:spTree>
    <p:extLst>
      <p:ext uri="{BB962C8B-B14F-4D97-AF65-F5344CB8AC3E}">
        <p14:creationId xmlns:p14="http://schemas.microsoft.com/office/powerpoint/2010/main" val="160041462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Driving Your Future Assignments</a:t>
            </a:r>
          </a:p>
        </p:txBody>
      </p:sp>
      <p:sp>
        <p:nvSpPr>
          <p:cNvPr id="7" name="TextBox 6"/>
          <p:cNvSpPr txBox="1"/>
          <p:nvPr/>
        </p:nvSpPr>
        <p:spPr>
          <a:xfrm>
            <a:off x="566397" y="1025434"/>
            <a:ext cx="7042313" cy="2462213"/>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View upcoming launched or committed projects: </a:t>
            </a: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3"/>
              </a:rPr>
              <a:t>https://na32.salesforce.com/00O380000046Uwv</a:t>
            </a: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a:t>
            </a:r>
          </a:p>
          <a:p>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Keep your resource planner up-to-date</a:t>
            </a:r>
          </a:p>
          <a:p>
            <a:pPr marL="285750" indent="-285750">
              <a:buFontTx/>
              <a:buChar char="-"/>
            </a:pPr>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Raise your hand! Inform the Project Manager and your line Manager if you are finishing a project early or the workload is not what you expected</a:t>
            </a:r>
          </a:p>
          <a:p>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Review the </a:t>
            </a:r>
            <a:r>
              <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4"/>
              </a:rPr>
              <a:t>Shadow eligible Resource Request report</a:t>
            </a: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endParaRPr lang="en-US" sz="1100" dirty="0">
              <a:solidFill>
                <a:schemeClr val="tx2">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Ensure your </a:t>
            </a:r>
            <a:r>
              <a:rPr lang="en-US" sz="1100" dirty="0">
                <a:solidFill>
                  <a:schemeClr val="accent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5"/>
              </a:rPr>
              <a:t>Skills Profile</a:t>
            </a:r>
            <a:r>
              <a:rPr lang="en-US" sz="1100" dirty="0">
                <a:solidFill>
                  <a:schemeClr val="accent2">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is updated every 90 days</a:t>
            </a: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en-US" sz="1100" i="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Some 4+ Star ratings (SME) require approval from a </a:t>
            </a:r>
          </a:p>
          <a:p>
            <a:r>
              <a:rPr lang="en-US" sz="1100" i="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Technical Field Committee (TFC)</a:t>
            </a:r>
          </a:p>
          <a:p>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4" name="Picture 3"/>
          <p:cNvPicPr>
            <a:picLocks noChangeAspect="1"/>
          </p:cNvPicPr>
          <p:nvPr/>
        </p:nvPicPr>
        <p:blipFill>
          <a:blip r:embed="rId6"/>
          <a:stretch>
            <a:fillRect/>
          </a:stretch>
        </p:blipFill>
        <p:spPr>
          <a:xfrm>
            <a:off x="1217811" y="3129205"/>
            <a:ext cx="2337715" cy="1446397"/>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06940" y="2085969"/>
            <a:ext cx="4575816" cy="2538527"/>
          </a:xfrm>
          <a:prstGeom prst="rect">
            <a:avLst/>
          </a:prstGeom>
        </p:spPr>
      </p:pic>
    </p:spTree>
    <p:extLst>
      <p:ext uri="{BB962C8B-B14F-4D97-AF65-F5344CB8AC3E}">
        <p14:creationId xmlns:p14="http://schemas.microsoft.com/office/powerpoint/2010/main" val="28128200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fade">
                                      <p:cBhvr>
                                        <p:cTn id="40" dur="1000"/>
                                        <p:tgtEl>
                                          <p:spTgt spid="7">
                                            <p:txEl>
                                              <p:pRg st="9" end="9"/>
                                            </p:txEl>
                                          </p:spTgt>
                                        </p:tgtEl>
                                      </p:cBhvr>
                                    </p:animEffect>
                                    <p:anim calcmode="lin" valueType="num">
                                      <p:cBhvr>
                                        <p:cTn id="41"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7">
                                            <p:txEl>
                                              <p:pRg st="10" end="10"/>
                                            </p:txEl>
                                          </p:spTgt>
                                        </p:tgtEl>
                                        <p:attrNameLst>
                                          <p:attrName>style.visibility</p:attrName>
                                        </p:attrNameLst>
                                      </p:cBhvr>
                                      <p:to>
                                        <p:strVal val="visible"/>
                                      </p:to>
                                    </p:set>
                                    <p:animEffect transition="in" filter="fade">
                                      <p:cBhvr>
                                        <p:cTn id="45" dur="1000"/>
                                        <p:tgtEl>
                                          <p:spTgt spid="7">
                                            <p:txEl>
                                              <p:pRg st="10" end="10"/>
                                            </p:txEl>
                                          </p:spTgt>
                                        </p:tgtEl>
                                      </p:cBhvr>
                                    </p:animEffect>
                                    <p:anim calcmode="lin" valueType="num">
                                      <p:cBhvr>
                                        <p:cTn id="46"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anim calcmode="lin" valueType="num">
                                      <p:cBhvr>
                                        <p:cTn id="58" dur="1000" fill="hold"/>
                                        <p:tgtEl>
                                          <p:spTgt spid="3"/>
                                        </p:tgtEl>
                                        <p:attrNameLst>
                                          <p:attrName>ppt_x</p:attrName>
                                        </p:attrNameLst>
                                      </p:cBhvr>
                                      <p:tavLst>
                                        <p:tav tm="0">
                                          <p:val>
                                            <p:strVal val="#ppt_x"/>
                                          </p:val>
                                        </p:tav>
                                        <p:tav tm="100000">
                                          <p:val>
                                            <p:strVal val="#ppt_x"/>
                                          </p:val>
                                        </p:tav>
                                      </p:tavLst>
                                    </p:anim>
                                    <p:anim calcmode="lin" valueType="num">
                                      <p:cBhvr>
                                        <p:cTn id="5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Logging Expenses</a:t>
            </a:r>
          </a:p>
        </p:txBody>
      </p:sp>
      <p:sp>
        <p:nvSpPr>
          <p:cNvPr id="3" name="Content Placeholder 2"/>
          <p:cNvSpPr>
            <a:spLocks noGrp="1"/>
          </p:cNvSpPr>
          <p:nvPr>
            <p:ph idx="1"/>
          </p:nvPr>
        </p:nvSpPr>
        <p:spPr>
          <a:xfrm>
            <a:off x="336789" y="799124"/>
            <a:ext cx="2402608" cy="3728321"/>
          </a:xfrm>
        </p:spPr>
        <p:txBody>
          <a:bodyPr/>
          <a:lstStyle/>
          <a:p>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Bookmark the following:</a:t>
            </a:r>
          </a:p>
          <a:p>
            <a:pPr marL="285750" lvl="0" indent="-285750">
              <a:buFont typeface="Arial" panose="020B0604020202020204" pitchFamily="34" charset="0"/>
              <a:buChar char="•"/>
            </a:pPr>
            <a:r>
              <a:rPr lang="en-US" sz="1100" u="sng"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hlinkClick r:id="rId3"/>
              </a:rPr>
              <a:t>Concur wiki</a:t>
            </a: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hlinkClick r:id="rId3"/>
              </a:rPr>
              <a:t> </a:t>
            </a:r>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285750" lvl="0" indent="-285750">
              <a:buFont typeface="Arial" panose="020B0604020202020204" pitchFamily="34" charset="0"/>
              <a:buChar char="•"/>
            </a:pPr>
            <a:r>
              <a:rPr lang="en-US" sz="1100" u="sng"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hlinkClick r:id="rId4"/>
              </a:rPr>
              <a:t>Concur website</a:t>
            </a: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 </a:t>
            </a:r>
            <a:r>
              <a:rPr lang="en-US" sz="1100" u="sng"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hlinkClick r:id="rId5"/>
              </a:rPr>
              <a:t>Mobile App Info</a:t>
            </a: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a:t>
            </a:r>
          </a:p>
          <a:p>
            <a:pPr marL="285750" lvl="0" indent="-285750">
              <a:buFont typeface="Arial" panose="020B0604020202020204" pitchFamily="34" charset="0"/>
              <a:buChar char="•"/>
            </a:pPr>
            <a:r>
              <a:rPr lang="en-US" sz="1100" u="sng"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hlinkClick r:id="rId6"/>
              </a:rPr>
              <a:t>Concur/PSA wiki</a:t>
            </a: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(only relevant when we’re billing the customer for your expenses) </a:t>
            </a:r>
          </a:p>
          <a:p>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Before submitting expenses in Concur, go to the Assignment tab to view your active assignments, find the ‘Concur Project Name’. This is what you will copy and paste in its entirety into the ‘Business Purpose’ Field in Concur</a:t>
            </a:r>
          </a:p>
          <a:p>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2666" y="1230883"/>
            <a:ext cx="6026285" cy="2527692"/>
          </a:xfrm>
          <a:prstGeom prst="rect">
            <a:avLst/>
          </a:prstGeom>
        </p:spPr>
      </p:pic>
    </p:spTree>
    <p:extLst>
      <p:ext uri="{BB962C8B-B14F-4D97-AF65-F5344CB8AC3E}">
        <p14:creationId xmlns:p14="http://schemas.microsoft.com/office/powerpoint/2010/main" val="385872693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Logging Expenses</a:t>
            </a:r>
          </a:p>
        </p:txBody>
      </p:sp>
      <p:sp>
        <p:nvSpPr>
          <p:cNvPr id="3" name="Content Placeholder 2"/>
          <p:cNvSpPr>
            <a:spLocks noGrp="1"/>
          </p:cNvSpPr>
          <p:nvPr>
            <p:ph idx="1"/>
          </p:nvPr>
        </p:nvSpPr>
        <p:spPr>
          <a:xfrm>
            <a:off x="270143" y="1969562"/>
            <a:ext cx="8497694" cy="2579860"/>
          </a:xfrm>
        </p:spPr>
        <p:txBody>
          <a:bodyPr/>
          <a:lstStyle/>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Expenses should be submitted weekly (we are customer obsessed)</a:t>
            </a:r>
          </a:p>
          <a:p>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Note that for an investment/AI assignment, you will have a separate assignment with a bill code for expense entry</a:t>
            </a:r>
          </a:p>
          <a:p>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For expenses to be billed back to the customer:</a:t>
            </a:r>
          </a:p>
          <a:p>
            <a:pPr marL="171450" indent="-171450">
              <a:buFont typeface="Arial" panose="020B0604020202020204" pitchFamily="34"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Your assignment MUST BE BILLABLE (end in B) </a:t>
            </a:r>
          </a:p>
          <a:p>
            <a:pPr marL="171450" indent="-171450">
              <a:buFont typeface="Arial" panose="020B0604020202020204" pitchFamily="34"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Your expenses must be within the assignment start and end date</a:t>
            </a:r>
          </a:p>
          <a:p>
            <a:pPr marL="171450" indent="-171450">
              <a:buFont typeface="Arial" panose="020B0604020202020204" pitchFamily="34"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You must copy and paste the entire code within the correct Concur field </a:t>
            </a:r>
          </a:p>
          <a:p>
            <a:pPr marL="171450" indent="-171450">
              <a:buFont typeface="Arial" panose="020B0604020202020204" pitchFamily="34"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You should not use the 3m* card for payment when booking trips in Concur</a:t>
            </a:r>
          </a:p>
          <a:p>
            <a:pPr marL="171450" indent="-171450">
              <a:buFont typeface="Arial" panose="020B0604020202020204" pitchFamily="34" charset="0"/>
              <a:buChar char="•"/>
            </a:pPr>
            <a:endPar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If you make a mistake on your expense report, please reach out to your Ops Manager!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43" y="775475"/>
            <a:ext cx="8497695" cy="1079289"/>
          </a:xfrm>
          <a:prstGeom prst="rect">
            <a:avLst/>
          </a:prstGeom>
        </p:spPr>
      </p:pic>
    </p:spTree>
    <p:extLst>
      <p:ext uri="{BB962C8B-B14F-4D97-AF65-F5344CB8AC3E}">
        <p14:creationId xmlns:p14="http://schemas.microsoft.com/office/powerpoint/2010/main" val="9671874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703" y="2375338"/>
            <a:ext cx="8235608" cy="1657987"/>
          </a:xfrm>
        </p:spPr>
        <p:txBody>
          <a:bodyPr/>
          <a:lstStyle/>
          <a:p>
            <a:pPr algn="ctr"/>
            <a:r>
              <a:rPr lang="en-US" sz="18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Please reach out to your Business Operations Manager for additional support</a:t>
            </a:r>
          </a:p>
        </p:txBody>
      </p:sp>
      <p:sp>
        <p:nvSpPr>
          <p:cNvPr id="3" name="Title 1"/>
          <p:cNvSpPr txBox="1">
            <a:spLocks/>
          </p:cNvSpPr>
          <p:nvPr/>
        </p:nvSpPr>
        <p:spPr>
          <a:xfrm>
            <a:off x="685144" y="793531"/>
            <a:ext cx="7772400" cy="1657987"/>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1" i="0" kern="1200" cap="none">
                <a:solidFill>
                  <a:srgbClr val="0E2735"/>
                </a:solidFill>
                <a:latin typeface="Amazon Ember Regular" charset="0"/>
                <a:ea typeface="+mj-ea"/>
                <a:cs typeface="Amazon Ember Regular" charset="0"/>
              </a:defRPr>
            </a:lvl1pPr>
          </a:lstStyle>
          <a:p>
            <a:pPr algn="ctr"/>
            <a:r>
              <a:rPr lang="en-US" sz="6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Thank</a:t>
            </a:r>
            <a:r>
              <a:rPr lang="en-US" sz="66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66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you!</a:t>
            </a:r>
          </a:p>
        </p:txBody>
      </p:sp>
    </p:spTree>
    <p:extLst>
      <p:ext uri="{BB962C8B-B14F-4D97-AF65-F5344CB8AC3E}">
        <p14:creationId xmlns:p14="http://schemas.microsoft.com/office/powerpoint/2010/main" val="9510964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Agenda</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Your First Few Weeks With </a:t>
            </a:r>
            <a:r>
              <a:rPr lang="en-US" sz="2000" dirty="0" err="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ProServe</a:t>
            </a:r>
            <a:endPar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Arial" panose="020B0604020202020204" pitchFamily="34" charset="0"/>
              <a:buChar char="•"/>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Time Entry &amp; Utilization</a:t>
            </a:r>
          </a:p>
          <a:p>
            <a:pPr marL="342900" indent="-342900">
              <a:buFont typeface="Arial" panose="020B0604020202020204" pitchFamily="34" charset="0"/>
              <a:buChar char="•"/>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Managing Your Schedule in PSA</a:t>
            </a:r>
          </a:p>
          <a:p>
            <a:pPr marL="342900" indent="-342900">
              <a:buFont typeface="Arial" panose="020B0604020202020204" pitchFamily="34" charset="0"/>
              <a:buChar char="•"/>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Owning Your Current and Future Assignments</a:t>
            </a:r>
          </a:p>
          <a:p>
            <a:pPr marL="342900" indent="-342900">
              <a:buFont typeface="Arial" panose="020B0604020202020204" pitchFamily="34" charset="0"/>
              <a:buChar char="•"/>
            </a:pPr>
            <a:r>
              <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Logging Billable Expenses</a:t>
            </a:r>
          </a:p>
          <a:p>
            <a:pPr marL="342900" indent="-342900">
              <a:buFont typeface="Arial" panose="020B0604020202020204" pitchFamily="34" charset="0"/>
              <a:buChar char="•"/>
            </a:pPr>
            <a:endPar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08939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Your First Few Weeks With </a:t>
            </a:r>
            <a:r>
              <a:rPr lang="en-US" b="1" dirty="0" err="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ProServe</a:t>
            </a:r>
            <a:endPar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 name="Content Placeholder 2"/>
          <p:cNvSpPr>
            <a:spLocks noGrp="1"/>
          </p:cNvSpPr>
          <p:nvPr>
            <p:ph idx="1"/>
          </p:nvPr>
        </p:nvSpPr>
        <p:spPr>
          <a:xfrm>
            <a:off x="336788" y="1058716"/>
            <a:ext cx="2595597" cy="3292567"/>
          </a:xfrm>
        </p:spPr>
        <p:txBody>
          <a:bodyPr/>
          <a:lstStyle/>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Register for:</a:t>
            </a:r>
          </a:p>
          <a:p>
            <a:pPr marL="171450" indent="-171450">
              <a:buFont typeface="Arial" charset="0"/>
              <a:buChar char="•"/>
            </a:pP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hlinkClick r:id="rId3"/>
              </a:rPr>
              <a:t>AWS Accelerate</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rPr>
              <a:t> </a:t>
            </a:r>
          </a:p>
          <a:p>
            <a:pPr marL="171450" indent="-171450">
              <a:buFont typeface="Arial" charset="0"/>
              <a:buChar char="•"/>
            </a:pPr>
            <a:r>
              <a:rPr lang="en-US" sz="1100" dirty="0" err="1">
                <a:latin typeface="Amazon Ember Light" panose="020B0403020204020204" pitchFamily="34" charset="0"/>
                <a:ea typeface="Amazon Ember Light" panose="020B0403020204020204" pitchFamily="34" charset="0"/>
                <a:cs typeface="Amazon Ember Light" panose="020B0403020204020204" pitchFamily="34" charset="0"/>
                <a:hlinkClick r:id="rId4"/>
              </a:rPr>
              <a:t>Proserve</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hlinkClick r:id="rId4"/>
              </a:rPr>
              <a:t> Launch</a:t>
            </a:r>
            <a:endParaRPr lang="en-US" sz="11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1100" dirty="0">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Bookmark these pages:</a:t>
            </a:r>
          </a:p>
          <a:p>
            <a:pPr marL="171450" indent="-171450">
              <a:buFont typeface="Arial" panose="020B0604020202020204" pitchFamily="34" charset="0"/>
              <a:buChar char="•"/>
            </a:pPr>
            <a:r>
              <a:rPr lang="en-US" sz="1100" u="sng" dirty="0">
                <a:latin typeface="Amazon Ember Light" panose="020B0403020204020204" pitchFamily="34" charset="0"/>
                <a:ea typeface="Amazon Ember Light" panose="020B0403020204020204" pitchFamily="34" charset="0"/>
                <a:cs typeface="Amazon Ember Light" panose="020B0403020204020204" pitchFamily="34" charset="0"/>
                <a:hlinkClick r:id="rId5"/>
              </a:rPr>
              <a:t>New Hire Onboarding Wiki</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hlinkClick r:id="rId5"/>
              </a:rPr>
              <a:t> </a:t>
            </a:r>
            <a:endParaRPr lang="en-US" sz="11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r>
              <a:rPr lang="en-US" sz="1100" u="sng" dirty="0">
                <a:latin typeface="Amazon Ember Light" panose="020B0403020204020204" pitchFamily="34" charset="0"/>
                <a:ea typeface="Amazon Ember Light" panose="020B0403020204020204" pitchFamily="34" charset="0"/>
                <a:cs typeface="Amazon Ember Light" panose="020B0403020204020204" pitchFamily="34" charset="0"/>
                <a:hlinkClick r:id="rId6"/>
              </a:rPr>
              <a:t>Main </a:t>
            </a:r>
            <a:r>
              <a:rPr lang="en-US" sz="1100" u="sng" dirty="0" err="1">
                <a:latin typeface="Amazon Ember Light" panose="020B0403020204020204" pitchFamily="34" charset="0"/>
                <a:ea typeface="Amazon Ember Light" panose="020B0403020204020204" pitchFamily="34" charset="0"/>
                <a:cs typeface="Amazon Ember Light" panose="020B0403020204020204" pitchFamily="34" charset="0"/>
                <a:hlinkClick r:id="rId6"/>
              </a:rPr>
              <a:t>Proserve</a:t>
            </a:r>
            <a:r>
              <a:rPr lang="en-US" sz="1100" u="sng" dirty="0">
                <a:latin typeface="Amazon Ember Light" panose="020B0403020204020204" pitchFamily="34" charset="0"/>
                <a:ea typeface="Amazon Ember Light" panose="020B0403020204020204" pitchFamily="34" charset="0"/>
                <a:cs typeface="Amazon Ember Light" panose="020B0403020204020204" pitchFamily="34" charset="0"/>
                <a:hlinkClick r:id="rId6"/>
              </a:rPr>
              <a:t> Wiki</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rPr>
              <a:t> </a:t>
            </a:r>
          </a:p>
          <a:p>
            <a:pPr marL="171450" indent="-171450">
              <a:buFont typeface="Arial" panose="020B0604020202020204" pitchFamily="34" charset="0"/>
              <a:buChar char="•"/>
            </a:pPr>
            <a:r>
              <a:rPr lang="en-US" sz="1100" u="sng" dirty="0">
                <a:latin typeface="Amazon Ember Light" panose="020B0403020204020204" pitchFamily="34" charset="0"/>
                <a:ea typeface="Amazon Ember Light" panose="020B0403020204020204" pitchFamily="34" charset="0"/>
                <a:cs typeface="Amazon Ember Light" panose="020B0403020204020204" pitchFamily="34" charset="0"/>
                <a:hlinkClick r:id="rId7"/>
              </a:rPr>
              <a:t>Timecard Wiki</a:t>
            </a:r>
            <a:endParaRPr lang="en-US" sz="1100" u="sng"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r>
              <a:rPr lang="en-US" sz="1100" u="sng" dirty="0">
                <a:latin typeface="Amazon Ember Light" panose="020B0403020204020204" pitchFamily="34" charset="0"/>
                <a:ea typeface="Amazon Ember Light" panose="020B0403020204020204" pitchFamily="34" charset="0"/>
                <a:cs typeface="Amazon Ember Light" panose="020B0403020204020204" pitchFamily="34" charset="0"/>
                <a:hlinkClick r:id="rId8"/>
              </a:rPr>
              <a:t>Managing Your Scheduled Hours</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rPr>
              <a:t> </a:t>
            </a:r>
            <a:endParaRPr lang="en-US" sz="1100" u="sng"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r>
              <a:rPr lang="en-US" sz="1100" u="sng" dirty="0">
                <a:latin typeface="Amazon Ember Light" panose="020B0403020204020204" pitchFamily="34" charset="0"/>
                <a:ea typeface="Amazon Ember Light" panose="020B0403020204020204" pitchFamily="34" charset="0"/>
                <a:cs typeface="Amazon Ember Light" panose="020B0403020204020204" pitchFamily="34" charset="0"/>
                <a:hlinkClick r:id="rId9"/>
              </a:rPr>
              <a:t>Salesforce Homepage</a:t>
            </a:r>
            <a:endParaRPr lang="en-US" sz="1100" u="sng"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r>
              <a:rPr lang="en-US" sz="1100" u="sng" dirty="0">
                <a:latin typeface="Amazon Ember Light" panose="020B0403020204020204" pitchFamily="34" charset="0"/>
                <a:ea typeface="Amazon Ember Light" panose="020B0403020204020204" pitchFamily="34" charset="0"/>
                <a:cs typeface="Amazon Ember Light" panose="020B0403020204020204" pitchFamily="34" charset="0"/>
                <a:hlinkClick r:id="rId10"/>
              </a:rPr>
              <a:t>Booking Travel Inside Amazon Page</a:t>
            </a:r>
            <a:endParaRPr lang="en-US" sz="1100" u="sng"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r>
              <a:rPr lang="en-US" sz="1100" u="sng" dirty="0">
                <a:latin typeface="Amazon Ember Light" panose="020B0403020204020204" pitchFamily="34" charset="0"/>
                <a:ea typeface="Amazon Ember Light" panose="020B0403020204020204" pitchFamily="34" charset="0"/>
                <a:cs typeface="Amazon Ember Light" panose="020B0403020204020204" pitchFamily="34" charset="0"/>
                <a:hlinkClick r:id="rId11"/>
              </a:rPr>
              <a:t>Business Ops Team Contacts</a:t>
            </a:r>
            <a:endParaRPr lang="en-US" sz="11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dirty="0"/>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73399" y="916687"/>
            <a:ext cx="5468694" cy="2707046"/>
          </a:xfrm>
          <a:prstGeom prst="rect">
            <a:avLst/>
          </a:prstGeom>
        </p:spPr>
      </p:pic>
    </p:spTree>
    <p:extLst>
      <p:ext uri="{BB962C8B-B14F-4D97-AF65-F5344CB8AC3E}">
        <p14:creationId xmlns:p14="http://schemas.microsoft.com/office/powerpoint/2010/main" val="32959668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31835" y="495930"/>
            <a:ext cx="3792200" cy="3792200"/>
          </a:xfrm>
          <a:prstGeom prst="rect">
            <a:avLst/>
          </a:prstGeom>
        </p:spPr>
      </p:pic>
      <p:pic>
        <p:nvPicPr>
          <p:cNvPr id="11" name="Picture 10"/>
          <p:cNvPicPr>
            <a:picLocks noChangeAspect="1"/>
          </p:cNvPicPr>
          <p:nvPr/>
        </p:nvPicPr>
        <p:blipFill>
          <a:blip r:embed="rId3"/>
          <a:stretch>
            <a:fillRect/>
          </a:stretch>
        </p:blipFill>
        <p:spPr>
          <a:xfrm>
            <a:off x="5080354" y="481825"/>
            <a:ext cx="3273423" cy="3806305"/>
          </a:xfrm>
          <a:prstGeom prst="rect">
            <a:avLst/>
          </a:prstGeom>
        </p:spPr>
      </p:pic>
    </p:spTree>
    <p:extLst>
      <p:ext uri="{BB962C8B-B14F-4D97-AF65-F5344CB8AC3E}">
        <p14:creationId xmlns:p14="http://schemas.microsoft.com/office/powerpoint/2010/main" val="81700836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592" y="510609"/>
            <a:ext cx="7806390" cy="545741"/>
          </a:xfrm>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What’s the impact?</a:t>
            </a:r>
          </a:p>
        </p:txBody>
      </p:sp>
      <p:sp>
        <p:nvSpPr>
          <p:cNvPr id="3" name="Content Placeholder 2"/>
          <p:cNvSpPr>
            <a:spLocks noGrp="1"/>
          </p:cNvSpPr>
          <p:nvPr>
            <p:ph idx="1"/>
          </p:nvPr>
        </p:nvSpPr>
        <p:spPr/>
        <p:txBody>
          <a:bodyPr/>
          <a:lstStyle/>
          <a:p>
            <a:endParaRPr lang="en-US" sz="20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graphicFrame>
        <p:nvGraphicFramePr>
          <p:cNvPr id="6" name="Diagram 5"/>
          <p:cNvGraphicFramePr/>
          <p:nvPr>
            <p:extLst>
              <p:ext uri="{D42A27DB-BD31-4B8C-83A1-F6EECF244321}">
                <p14:modId xmlns:p14="http://schemas.microsoft.com/office/powerpoint/2010/main" val="2683111975"/>
              </p:ext>
            </p:extLst>
          </p:nvPr>
        </p:nvGraphicFramePr>
        <p:xfrm>
          <a:off x="340592" y="627648"/>
          <a:ext cx="8380648" cy="4364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548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p:cNvSpPr>
            <a:spLocks noGrp="1"/>
          </p:cNvSpPr>
          <p:nvPr>
            <p:ph type="title"/>
          </p:nvPr>
        </p:nvSpPr>
        <p:spPr>
          <a:prstGeom prst="rect">
            <a:avLst/>
          </a:prstGeom>
          <a:noFill/>
          <a:ln>
            <a:noFill/>
          </a:ln>
        </p:spPr>
        <p:txBody>
          <a:bodyPr/>
          <a:lstStyle/>
          <a:p>
            <a:r>
              <a:rPr lang="en-US" altLang="en-US" b="1" dirty="0">
                <a:solidFill>
                  <a:schemeClr val="bg1"/>
                </a:solidFill>
                <a:latin typeface="Amazon Ember Light"/>
                <a:ea typeface="Amazon Ember Light"/>
                <a:cs typeface="Amazon Ember Light"/>
              </a:rPr>
              <a:t>Guidelines for Time Entry</a:t>
            </a:r>
          </a:p>
        </p:txBody>
      </p:sp>
      <p:sp>
        <p:nvSpPr>
          <p:cNvPr id="13315" name="Shape"/>
          <p:cNvSpPr>
            <a:spLocks noGrp="1"/>
          </p:cNvSpPr>
          <p:nvPr>
            <p:ph idx="1"/>
          </p:nvPr>
        </p:nvSpPr>
        <p:spPr>
          <a:xfrm>
            <a:off x="340360" y="1009015"/>
            <a:ext cx="1057910" cy="939165"/>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en-US" sz="1100" dirty="0">
                <a:solidFill>
                  <a:srgbClr val="F2F4F4"/>
                </a:solidFill>
              </a:rPr>
              <a:t>Factual</a:t>
            </a:r>
          </a:p>
        </p:txBody>
      </p:sp>
      <p:sp>
        <p:nvSpPr>
          <p:cNvPr id="13316" name="Shape"/>
          <p:cNvSpPr/>
          <p:nvPr/>
        </p:nvSpPr>
        <p:spPr>
          <a:xfrm>
            <a:off x="340360" y="1800225"/>
            <a:ext cx="1057910" cy="939800"/>
          </a:xfrm>
          <a:prstGeom prst="ellipse">
            <a:avLst/>
          </a:prstGeom>
          <a:solidFill>
            <a:schemeClr val="accent2"/>
          </a:solidFill>
          <a:ln w="25400" cap="flat" cmpd="sng">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anchor="ctr">
            <a:noAutofit/>
          </a:bodyPr>
          <a:lstStyle>
            <a:lvl1pPr marL="0" indent="0" algn="l" defTabSz="457200" rtl="0" eaLnBrk="1" latinLnBrk="0" hangingPunct="1">
              <a:spcBef>
                <a:spcPct val="20000"/>
              </a:spcBef>
              <a:buNone/>
              <a:defRPr lang="en-US" altLang="en-US" sz="2400" b="0" i="0" kern="1200" smtClean="0">
                <a:solidFill>
                  <a:srgbClr val="414042"/>
                </a:solidFill>
                <a:latin typeface="+mn-lt"/>
                <a:ea typeface="+mn-ea"/>
                <a:cs typeface="+mn-cs"/>
              </a:defRPr>
            </a:lvl1pPr>
            <a:lvl2pPr marL="742950" lvl="1" indent="-285750" algn="l" defTabSz="457200" rtl="0" eaLnBrk="1" latinLnBrk="0" hangingPunct="1">
              <a:spcBef>
                <a:spcPct val="20000"/>
              </a:spcBef>
              <a:buFont typeface="Arial"/>
              <a:buChar char="•"/>
              <a:defRPr lang="en-US" altLang="en-US" sz="2000" b="0" i="0" kern="1200" smtClean="0">
                <a:solidFill>
                  <a:srgbClr val="414042"/>
                </a:solidFill>
                <a:latin typeface="+mn-lt"/>
                <a:ea typeface="+mn-ea"/>
                <a:cs typeface="+mn-cs"/>
              </a:defRPr>
            </a:lvl2pPr>
            <a:lvl3pPr marL="1143000" lvl="2" indent="-228600" algn="l" defTabSz="457200" rtl="0" eaLnBrk="1" latinLnBrk="0" hangingPunct="1">
              <a:spcBef>
                <a:spcPct val="20000"/>
              </a:spcBef>
              <a:buFont typeface="Arial"/>
              <a:buChar char="•"/>
              <a:defRPr lang="en-US" altLang="en-US" sz="1800" b="0" i="0" kern="1200" smtClean="0">
                <a:solidFill>
                  <a:srgbClr val="414042"/>
                </a:solidFill>
                <a:latin typeface="+mn-lt"/>
                <a:ea typeface="+mn-ea"/>
                <a:cs typeface="+mn-cs"/>
              </a:defRPr>
            </a:lvl3pPr>
            <a:lvl4pPr marL="1600200" lvl="3" indent="-228600" algn="l" defTabSz="457200" rtl="0" eaLnBrk="1" latinLnBrk="0" hangingPunct="1">
              <a:spcBef>
                <a:spcPct val="20000"/>
              </a:spcBef>
              <a:buFont typeface="Arial"/>
              <a:buChar char="–"/>
              <a:defRPr lang="en-US" altLang="en-US" sz="1600" b="0" i="0" kern="1200" smtClean="0">
                <a:solidFill>
                  <a:srgbClr val="414042"/>
                </a:solidFill>
                <a:latin typeface="+mn-lt"/>
                <a:ea typeface="+mn-ea"/>
                <a:cs typeface="+mn-cs"/>
              </a:defRPr>
            </a:lvl4pPr>
            <a:lvl5pPr marL="2057400" lvl="4" indent="-228600" algn="l" defTabSz="457200" rtl="0" eaLnBrk="1" latinLnBrk="0" hangingPunct="1">
              <a:spcBef>
                <a:spcPct val="20000"/>
              </a:spcBef>
              <a:buFont typeface="Arial"/>
              <a:buChar char="»"/>
              <a:defRPr lang="en-US" altLang="en-US" sz="1600" b="0" i="0" kern="1200" smtClean="0">
                <a:solidFill>
                  <a:srgbClr val="414042"/>
                </a:solidFill>
                <a:latin typeface="+mn-lt"/>
                <a:ea typeface="+mn-ea"/>
                <a:cs typeface="+mn-cs"/>
              </a:defRPr>
            </a:lvl5pPr>
            <a:lvl6pPr marL="2514600" lvl="5" indent="-228600" algn="l" defTabSz="457200" rtl="0" eaLnBrk="1" latinLnBrk="0" hangingPunct="1">
              <a:spcBef>
                <a:spcPct val="20000"/>
              </a:spcBef>
              <a:buFont typeface="Arial"/>
              <a:buChar char="•"/>
              <a:defRPr lang="en-US" altLang="en-US" sz="2000" kern="1200" smtClean="0">
                <a:solidFill>
                  <a:schemeClr val="lt1"/>
                </a:solidFill>
                <a:latin typeface="+mn-lt"/>
                <a:ea typeface="+mn-ea"/>
                <a:cs typeface="+mn-cs"/>
              </a:defRPr>
            </a:lvl6pPr>
            <a:lvl7pPr marL="2971800" lvl="6" indent="-228600" algn="l" defTabSz="457200" rtl="0" eaLnBrk="1" latinLnBrk="0" hangingPunct="1">
              <a:spcBef>
                <a:spcPct val="20000"/>
              </a:spcBef>
              <a:buFont typeface="Arial"/>
              <a:buChar char="•"/>
              <a:defRPr lang="en-US" altLang="en-US" sz="2000" kern="1200" smtClean="0">
                <a:solidFill>
                  <a:schemeClr val="lt1"/>
                </a:solidFill>
                <a:latin typeface="+mn-lt"/>
                <a:ea typeface="+mn-ea"/>
                <a:cs typeface="+mn-cs"/>
              </a:defRPr>
            </a:lvl7pPr>
            <a:lvl8pPr marL="3429000" lvl="7" indent="-228600" algn="l" defTabSz="457200" rtl="0" eaLnBrk="1" latinLnBrk="0" hangingPunct="1">
              <a:spcBef>
                <a:spcPct val="20000"/>
              </a:spcBef>
              <a:buFont typeface="Arial"/>
              <a:buChar char="•"/>
              <a:defRPr lang="en-US" altLang="en-US" sz="2000" kern="1200" smtClean="0">
                <a:solidFill>
                  <a:schemeClr val="lt1"/>
                </a:solidFill>
                <a:latin typeface="+mn-lt"/>
                <a:ea typeface="+mn-ea"/>
                <a:cs typeface="+mn-cs"/>
              </a:defRPr>
            </a:lvl8pPr>
            <a:lvl9pPr marL="3886200" lvl="8" indent="-228600" algn="l" defTabSz="457200" rtl="0" eaLnBrk="1" latinLnBrk="0" hangingPunct="1">
              <a:spcBef>
                <a:spcPct val="20000"/>
              </a:spcBef>
              <a:buFont typeface="Arial"/>
              <a:buChar char="•"/>
              <a:defRPr lang="en-US" altLang="en-US" sz="2000" kern="1200" smtClean="0">
                <a:solidFill>
                  <a:schemeClr val="lt1"/>
                </a:solidFill>
                <a:latin typeface="+mn-lt"/>
                <a:ea typeface="+mn-ea"/>
                <a:cs typeface="+mn-cs"/>
              </a:defRPr>
            </a:lvl9pPr>
          </a:lstStyle>
          <a:p>
            <a:pPr algn="ctr"/>
            <a:r>
              <a:rPr lang="en-US" altLang="en-US" sz="1100" dirty="0">
                <a:solidFill>
                  <a:srgbClr val="F2F4F4"/>
                </a:solidFill>
              </a:rPr>
              <a:t>Friday</a:t>
            </a:r>
          </a:p>
        </p:txBody>
      </p:sp>
      <p:sp>
        <p:nvSpPr>
          <p:cNvPr id="13317" name="Shape"/>
          <p:cNvSpPr/>
          <p:nvPr/>
        </p:nvSpPr>
        <p:spPr>
          <a:xfrm>
            <a:off x="336550" y="2487930"/>
            <a:ext cx="1061720" cy="958215"/>
          </a:xfrm>
          <a:prstGeom prst="ellipse">
            <a:avLst/>
          </a:prstGeom>
          <a:solidFill>
            <a:schemeClr val="accent2"/>
          </a:solidFill>
          <a:ln w="25400" cap="flat" cmpd="sng">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anchor="ctr">
            <a:noAutofit/>
          </a:bodyPr>
          <a:lstStyle>
            <a:lvl1pPr marL="0" indent="0" algn="l" defTabSz="457200" rtl="0" eaLnBrk="1" latinLnBrk="0" hangingPunct="1">
              <a:spcBef>
                <a:spcPct val="20000"/>
              </a:spcBef>
              <a:buNone/>
              <a:defRPr lang="en-US" altLang="en-US" sz="2400" b="0" i="0" kern="1200" smtClean="0">
                <a:solidFill>
                  <a:srgbClr val="414042"/>
                </a:solidFill>
                <a:latin typeface="+mn-lt"/>
                <a:ea typeface="+mn-ea"/>
                <a:cs typeface="+mn-cs"/>
              </a:defRPr>
            </a:lvl1pPr>
            <a:lvl2pPr marL="742950" lvl="1" indent="-285750" algn="l" defTabSz="457200" rtl="0" eaLnBrk="1" latinLnBrk="0" hangingPunct="1">
              <a:spcBef>
                <a:spcPct val="20000"/>
              </a:spcBef>
              <a:buFont typeface="Arial"/>
              <a:buChar char="•"/>
              <a:defRPr lang="en-US" altLang="en-US" sz="2000" b="0" i="0" kern="1200" smtClean="0">
                <a:solidFill>
                  <a:srgbClr val="414042"/>
                </a:solidFill>
                <a:latin typeface="+mn-lt"/>
                <a:ea typeface="+mn-ea"/>
                <a:cs typeface="+mn-cs"/>
              </a:defRPr>
            </a:lvl2pPr>
            <a:lvl3pPr marL="1143000" lvl="2" indent="-228600" algn="l" defTabSz="457200" rtl="0" eaLnBrk="1" latinLnBrk="0" hangingPunct="1">
              <a:spcBef>
                <a:spcPct val="20000"/>
              </a:spcBef>
              <a:buFont typeface="Arial"/>
              <a:buChar char="•"/>
              <a:defRPr lang="en-US" altLang="en-US" sz="1800" b="0" i="0" kern="1200" smtClean="0">
                <a:solidFill>
                  <a:srgbClr val="414042"/>
                </a:solidFill>
                <a:latin typeface="+mn-lt"/>
                <a:ea typeface="+mn-ea"/>
                <a:cs typeface="+mn-cs"/>
              </a:defRPr>
            </a:lvl3pPr>
            <a:lvl4pPr marL="1600200" lvl="3" indent="-228600" algn="l" defTabSz="457200" rtl="0" eaLnBrk="1" latinLnBrk="0" hangingPunct="1">
              <a:spcBef>
                <a:spcPct val="20000"/>
              </a:spcBef>
              <a:buFont typeface="Arial"/>
              <a:buChar char="–"/>
              <a:defRPr lang="en-US" altLang="en-US" sz="1600" b="0" i="0" kern="1200" smtClean="0">
                <a:solidFill>
                  <a:srgbClr val="414042"/>
                </a:solidFill>
                <a:latin typeface="+mn-lt"/>
                <a:ea typeface="+mn-ea"/>
                <a:cs typeface="+mn-cs"/>
              </a:defRPr>
            </a:lvl4pPr>
            <a:lvl5pPr marL="2057400" lvl="4" indent="-228600" algn="l" defTabSz="457200" rtl="0" eaLnBrk="1" latinLnBrk="0" hangingPunct="1">
              <a:spcBef>
                <a:spcPct val="20000"/>
              </a:spcBef>
              <a:buFont typeface="Arial"/>
              <a:buChar char="»"/>
              <a:defRPr lang="en-US" altLang="en-US" sz="1600" b="0" i="0" kern="1200" smtClean="0">
                <a:solidFill>
                  <a:srgbClr val="414042"/>
                </a:solidFill>
                <a:latin typeface="+mn-lt"/>
                <a:ea typeface="+mn-ea"/>
                <a:cs typeface="+mn-cs"/>
              </a:defRPr>
            </a:lvl5pPr>
            <a:lvl6pPr marL="2514600" lvl="5" indent="-228600" algn="l" defTabSz="457200" rtl="0" eaLnBrk="1" latinLnBrk="0" hangingPunct="1">
              <a:spcBef>
                <a:spcPct val="20000"/>
              </a:spcBef>
              <a:buFont typeface="Arial"/>
              <a:buChar char="•"/>
              <a:defRPr lang="en-US" altLang="en-US" sz="2000" kern="1200" smtClean="0">
                <a:solidFill>
                  <a:schemeClr val="lt1"/>
                </a:solidFill>
                <a:latin typeface="+mn-lt"/>
                <a:ea typeface="+mn-ea"/>
                <a:cs typeface="+mn-cs"/>
              </a:defRPr>
            </a:lvl6pPr>
            <a:lvl7pPr marL="2971800" lvl="6" indent="-228600" algn="l" defTabSz="457200" rtl="0" eaLnBrk="1" latinLnBrk="0" hangingPunct="1">
              <a:spcBef>
                <a:spcPct val="20000"/>
              </a:spcBef>
              <a:buFont typeface="Arial"/>
              <a:buChar char="•"/>
              <a:defRPr lang="en-US" altLang="en-US" sz="2000" kern="1200" smtClean="0">
                <a:solidFill>
                  <a:schemeClr val="lt1"/>
                </a:solidFill>
                <a:latin typeface="+mn-lt"/>
                <a:ea typeface="+mn-ea"/>
                <a:cs typeface="+mn-cs"/>
              </a:defRPr>
            </a:lvl7pPr>
            <a:lvl8pPr marL="3429000" lvl="7" indent="-228600" algn="l" defTabSz="457200" rtl="0" eaLnBrk="1" latinLnBrk="0" hangingPunct="1">
              <a:spcBef>
                <a:spcPct val="20000"/>
              </a:spcBef>
              <a:buFont typeface="Arial"/>
              <a:buChar char="•"/>
              <a:defRPr lang="en-US" altLang="en-US" sz="2000" kern="1200" smtClean="0">
                <a:solidFill>
                  <a:schemeClr val="lt1"/>
                </a:solidFill>
                <a:latin typeface="+mn-lt"/>
                <a:ea typeface="+mn-ea"/>
                <a:cs typeface="+mn-cs"/>
              </a:defRPr>
            </a:lvl8pPr>
            <a:lvl9pPr marL="3886200" lvl="8" indent="-228600" algn="l" defTabSz="457200" rtl="0" eaLnBrk="1" latinLnBrk="0" hangingPunct="1">
              <a:spcBef>
                <a:spcPct val="20000"/>
              </a:spcBef>
              <a:buFont typeface="Arial"/>
              <a:buChar char="•"/>
              <a:defRPr lang="en-US" altLang="en-US" sz="2000" kern="1200" smtClean="0">
                <a:solidFill>
                  <a:schemeClr val="lt1"/>
                </a:solidFill>
                <a:latin typeface="+mn-lt"/>
                <a:ea typeface="+mn-ea"/>
                <a:cs typeface="+mn-cs"/>
              </a:defRPr>
            </a:lvl9pPr>
          </a:lstStyle>
          <a:p>
            <a:pPr algn="ctr"/>
            <a:r>
              <a:rPr lang="en-US" altLang="en-US" sz="1100" dirty="0">
                <a:solidFill>
                  <a:srgbClr val="F2F4F4"/>
                </a:solidFill>
              </a:rPr>
              <a:t>Forty +</a:t>
            </a:r>
          </a:p>
        </p:txBody>
      </p:sp>
      <p:sp>
        <p:nvSpPr>
          <p:cNvPr id="13318" name="Shape"/>
          <p:cNvSpPr/>
          <p:nvPr/>
        </p:nvSpPr>
        <p:spPr>
          <a:xfrm>
            <a:off x="332740" y="3279775"/>
            <a:ext cx="1065530" cy="1014095"/>
          </a:xfrm>
          <a:prstGeom prst="ellipse">
            <a:avLst/>
          </a:prstGeom>
          <a:solidFill>
            <a:schemeClr val="accent2"/>
          </a:solidFill>
          <a:ln w="25400" cap="flat" cmpd="sng">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anchor="ctr">
            <a:noAutofit/>
          </a:bodyPr>
          <a:lstStyle>
            <a:lvl1pPr marL="0" indent="0" algn="l" defTabSz="457200" rtl="0" eaLnBrk="1" latinLnBrk="0" hangingPunct="1">
              <a:spcBef>
                <a:spcPct val="20000"/>
              </a:spcBef>
              <a:buNone/>
              <a:defRPr lang="en-US" altLang="en-US" sz="2400" b="0" i="0" kern="1200" smtClean="0">
                <a:solidFill>
                  <a:srgbClr val="414042"/>
                </a:solidFill>
                <a:latin typeface="+mn-lt"/>
                <a:ea typeface="+mn-ea"/>
                <a:cs typeface="+mn-cs"/>
              </a:defRPr>
            </a:lvl1pPr>
            <a:lvl2pPr marL="742950" lvl="1" indent="-285750" algn="l" defTabSz="457200" rtl="0" eaLnBrk="1" latinLnBrk="0" hangingPunct="1">
              <a:spcBef>
                <a:spcPct val="20000"/>
              </a:spcBef>
              <a:buFont typeface="Arial"/>
              <a:buChar char="•"/>
              <a:defRPr lang="en-US" altLang="en-US" sz="2000" b="0" i="0" kern="1200" smtClean="0">
                <a:solidFill>
                  <a:srgbClr val="414042"/>
                </a:solidFill>
                <a:latin typeface="+mn-lt"/>
                <a:ea typeface="+mn-ea"/>
                <a:cs typeface="+mn-cs"/>
              </a:defRPr>
            </a:lvl2pPr>
            <a:lvl3pPr marL="1143000" lvl="2" indent="-228600" algn="l" defTabSz="457200" rtl="0" eaLnBrk="1" latinLnBrk="0" hangingPunct="1">
              <a:spcBef>
                <a:spcPct val="20000"/>
              </a:spcBef>
              <a:buFont typeface="Arial"/>
              <a:buChar char="•"/>
              <a:defRPr lang="en-US" altLang="en-US" sz="1800" b="0" i="0" kern="1200" smtClean="0">
                <a:solidFill>
                  <a:srgbClr val="414042"/>
                </a:solidFill>
                <a:latin typeface="+mn-lt"/>
                <a:ea typeface="+mn-ea"/>
                <a:cs typeface="+mn-cs"/>
              </a:defRPr>
            </a:lvl3pPr>
            <a:lvl4pPr marL="1600200" lvl="3" indent="-228600" algn="l" defTabSz="457200" rtl="0" eaLnBrk="1" latinLnBrk="0" hangingPunct="1">
              <a:spcBef>
                <a:spcPct val="20000"/>
              </a:spcBef>
              <a:buFont typeface="Arial"/>
              <a:buChar char="–"/>
              <a:defRPr lang="en-US" altLang="en-US" sz="1600" b="0" i="0" kern="1200" smtClean="0">
                <a:solidFill>
                  <a:srgbClr val="414042"/>
                </a:solidFill>
                <a:latin typeface="+mn-lt"/>
                <a:ea typeface="+mn-ea"/>
                <a:cs typeface="+mn-cs"/>
              </a:defRPr>
            </a:lvl4pPr>
            <a:lvl5pPr marL="2057400" lvl="4" indent="-228600" algn="l" defTabSz="457200" rtl="0" eaLnBrk="1" latinLnBrk="0" hangingPunct="1">
              <a:spcBef>
                <a:spcPct val="20000"/>
              </a:spcBef>
              <a:buFont typeface="Arial"/>
              <a:buChar char="»"/>
              <a:defRPr lang="en-US" altLang="en-US" sz="1600" b="0" i="0" kern="1200" smtClean="0">
                <a:solidFill>
                  <a:srgbClr val="414042"/>
                </a:solidFill>
                <a:latin typeface="+mn-lt"/>
                <a:ea typeface="+mn-ea"/>
                <a:cs typeface="+mn-cs"/>
              </a:defRPr>
            </a:lvl5pPr>
            <a:lvl6pPr marL="2514600" lvl="5" indent="-228600" algn="l" defTabSz="457200" rtl="0" eaLnBrk="1" latinLnBrk="0" hangingPunct="1">
              <a:spcBef>
                <a:spcPct val="20000"/>
              </a:spcBef>
              <a:buFont typeface="Arial"/>
              <a:buChar char="•"/>
              <a:defRPr lang="en-US" altLang="en-US" sz="2000" kern="1200" smtClean="0">
                <a:solidFill>
                  <a:schemeClr val="lt1"/>
                </a:solidFill>
                <a:latin typeface="+mn-lt"/>
                <a:ea typeface="+mn-ea"/>
                <a:cs typeface="+mn-cs"/>
              </a:defRPr>
            </a:lvl6pPr>
            <a:lvl7pPr marL="2971800" lvl="6" indent="-228600" algn="l" defTabSz="457200" rtl="0" eaLnBrk="1" latinLnBrk="0" hangingPunct="1">
              <a:spcBef>
                <a:spcPct val="20000"/>
              </a:spcBef>
              <a:buFont typeface="Arial"/>
              <a:buChar char="•"/>
              <a:defRPr lang="en-US" altLang="en-US" sz="2000" kern="1200" smtClean="0">
                <a:solidFill>
                  <a:schemeClr val="lt1"/>
                </a:solidFill>
                <a:latin typeface="+mn-lt"/>
                <a:ea typeface="+mn-ea"/>
                <a:cs typeface="+mn-cs"/>
              </a:defRPr>
            </a:lvl7pPr>
            <a:lvl8pPr marL="3429000" lvl="7" indent="-228600" algn="l" defTabSz="457200" rtl="0" eaLnBrk="1" latinLnBrk="0" hangingPunct="1">
              <a:spcBef>
                <a:spcPct val="20000"/>
              </a:spcBef>
              <a:buFont typeface="Arial"/>
              <a:buChar char="•"/>
              <a:defRPr lang="en-US" altLang="en-US" sz="2000" kern="1200" smtClean="0">
                <a:solidFill>
                  <a:schemeClr val="lt1"/>
                </a:solidFill>
                <a:latin typeface="+mn-lt"/>
                <a:ea typeface="+mn-ea"/>
                <a:cs typeface="+mn-cs"/>
              </a:defRPr>
            </a:lvl8pPr>
            <a:lvl9pPr marL="3886200" lvl="8" indent="-228600" algn="l" defTabSz="457200" rtl="0" eaLnBrk="1" latinLnBrk="0" hangingPunct="1">
              <a:spcBef>
                <a:spcPct val="20000"/>
              </a:spcBef>
              <a:buFont typeface="Arial"/>
              <a:buChar char="•"/>
              <a:defRPr lang="en-US" altLang="en-US" sz="2000" kern="1200" smtClean="0">
                <a:solidFill>
                  <a:schemeClr val="lt1"/>
                </a:solidFill>
                <a:latin typeface="+mn-lt"/>
                <a:ea typeface="+mn-ea"/>
                <a:cs typeface="+mn-cs"/>
              </a:defRPr>
            </a:lvl9pPr>
          </a:lstStyle>
          <a:p>
            <a:pPr algn="ctr"/>
            <a:r>
              <a:rPr lang="en-US" altLang="en-US" sz="1100" dirty="0">
                <a:solidFill>
                  <a:srgbClr val="F2F4F4"/>
                </a:solidFill>
              </a:rPr>
              <a:t>Forecast</a:t>
            </a:r>
          </a:p>
        </p:txBody>
      </p:sp>
      <p:sp>
        <p:nvSpPr>
          <p:cNvPr id="13319" name="Shape"/>
          <p:cNvSpPr/>
          <p:nvPr/>
        </p:nvSpPr>
        <p:spPr>
          <a:xfrm>
            <a:off x="1623060" y="1009015"/>
            <a:ext cx="7375525" cy="762635"/>
          </a:xfrm>
          <a:prstGeom prst="rect">
            <a:avLst/>
          </a:prstGeom>
          <a:noFill/>
          <a:ln>
            <a:noFill/>
          </a:ln>
        </p:spPr>
        <p:txBody>
          <a:bodyPr anchor="t">
            <a:spAutoFit/>
          </a:bodyPr>
          <a:lstStyle/>
          <a:p>
            <a:r>
              <a:rPr lang="en-US" altLang="en-US" sz="1100" dirty="0">
                <a:solidFill>
                  <a:schemeClr val="bg1"/>
                </a:solidFill>
                <a:latin typeface="Amazon Ember Light"/>
                <a:ea typeface="Amazon Ember Light"/>
                <a:cs typeface="Amazon Ember Light"/>
              </a:rPr>
              <a:t>Timecards are a record of how we are spending our time and provide useful information about how long activities take, which helps us provide more accurate estimate for future engagements. If you are doing work for a client project, charge that time to the project. If you have a question about whether or not that time is billable ask </a:t>
            </a:r>
            <a:r>
              <a:rPr lang="en-US" altLang="en-US" sz="1100">
                <a:solidFill>
                  <a:schemeClr val="bg1"/>
                </a:solidFill>
                <a:latin typeface="Amazon Ember Light"/>
                <a:ea typeface="Amazon Ember Light"/>
                <a:cs typeface="Amazon Ember Light"/>
              </a:rPr>
              <a:t>the project</a:t>
            </a:r>
            <a:r>
              <a:rPr lang="en-US" altLang="en-US" sz="1100" dirty="0">
                <a:solidFill>
                  <a:schemeClr val="bg1"/>
                </a:solidFill>
                <a:latin typeface="Amazon Ember Light"/>
                <a:ea typeface="Amazon Ember Light"/>
                <a:cs typeface="Amazon Ember Light"/>
              </a:rPr>
              <a:t> manager. </a:t>
            </a:r>
            <a:endParaRPr lang="en-US" altLang="en-US" sz="1100">
              <a:latin typeface="Amazon Ember Light"/>
              <a:ea typeface="Amazon Ember Light"/>
              <a:cs typeface="Amazon Ember Light"/>
            </a:endParaRPr>
          </a:p>
        </p:txBody>
      </p:sp>
      <p:sp>
        <p:nvSpPr>
          <p:cNvPr id="13320" name="Shape"/>
          <p:cNvSpPr/>
          <p:nvPr/>
        </p:nvSpPr>
        <p:spPr>
          <a:xfrm>
            <a:off x="1623060" y="1778635"/>
            <a:ext cx="7209790" cy="968375"/>
          </a:xfrm>
          <a:prstGeom prst="rect">
            <a:avLst/>
          </a:prstGeom>
          <a:noFill/>
          <a:ln>
            <a:noFill/>
          </a:ln>
        </p:spPr>
        <p:txBody>
          <a:bodyPr anchor="t">
            <a:spAutoFit/>
          </a:bodyPr>
          <a:lstStyle/>
          <a:p>
            <a:endParaRPr lang="en-US" altLang="en-US" sz="1100" dirty="0">
              <a:solidFill>
                <a:srgbClr val="414042"/>
              </a:solidFill>
              <a:ea typeface="Amazon Ember"/>
            </a:endParaRPr>
          </a:p>
          <a:p>
            <a:r>
              <a:rPr lang="en-US" altLang="en-US" sz="1100" dirty="0">
                <a:solidFill>
                  <a:schemeClr val="bg1"/>
                </a:solidFill>
                <a:latin typeface="Amazon Ember Light"/>
                <a:ea typeface="Amazon Ember Light"/>
                <a:cs typeface="Amazon Ember Light"/>
              </a:rPr>
              <a:t>Save your timecard throughout the week, including notes about work delivered. And remember to submit your timecard by close of business every Friday! Always use </a:t>
            </a:r>
            <a:r>
              <a:rPr lang="en-US" altLang="en-US" sz="1100" dirty="0">
                <a:solidFill>
                  <a:schemeClr val="bg1"/>
                </a:solidFill>
                <a:latin typeface="Amazon Ember Light"/>
                <a:ea typeface="Amazon Ember Light"/>
                <a:cs typeface="Amazon Ember Light"/>
                <a:hlinkClick r:id="rId2"/>
              </a:rPr>
              <a:t>“Time Entry"</a:t>
            </a:r>
            <a:r>
              <a:rPr lang="en-US" altLang="en-US" sz="1100" dirty="0">
                <a:solidFill>
                  <a:schemeClr val="bg1"/>
                </a:solidFill>
                <a:latin typeface="Amazon Ember Light"/>
                <a:ea typeface="Amazon Ember Light"/>
                <a:cs typeface="Amazon Ember Light"/>
              </a:rPr>
              <a:t> from the left-hand menu (scroll down past the Recent Items group).</a:t>
            </a:r>
            <a:endParaRPr lang="en-US" altLang="en-US"/>
          </a:p>
          <a:p>
            <a:endParaRPr lang="en-US" altLang="en-US" dirty="0">
              <a:solidFill>
                <a:schemeClr val="bg1"/>
              </a:solidFill>
            </a:endParaRPr>
          </a:p>
        </p:txBody>
      </p:sp>
      <p:sp>
        <p:nvSpPr>
          <p:cNvPr id="13321" name="Shape"/>
          <p:cNvSpPr/>
          <p:nvPr/>
        </p:nvSpPr>
        <p:spPr>
          <a:xfrm>
            <a:off x="1623060" y="2527935"/>
            <a:ext cx="7037705" cy="808990"/>
          </a:xfrm>
          <a:prstGeom prst="rect">
            <a:avLst/>
          </a:prstGeom>
          <a:noFill/>
          <a:ln>
            <a:noFill/>
          </a:ln>
        </p:spPr>
        <p:txBody>
          <a:bodyPr anchor="t">
            <a:spAutoFit/>
          </a:bodyPr>
          <a:lstStyle/>
          <a:p>
            <a:endParaRPr lang="en-US" altLang="en-US" sz="1100" dirty="0">
              <a:solidFill>
                <a:srgbClr val="414042"/>
              </a:solidFill>
              <a:latin typeface="Amazon Ember Light"/>
              <a:ea typeface="Amazon Ember Light"/>
              <a:cs typeface="Amazon Ember Light"/>
            </a:endParaRPr>
          </a:p>
          <a:p>
            <a:r>
              <a:rPr lang="en-US" altLang="en-US" sz="1100" dirty="0">
                <a:solidFill>
                  <a:schemeClr val="bg1"/>
                </a:solidFill>
                <a:latin typeface="Amazon Ember Light"/>
                <a:ea typeface="Amazon Ember Light"/>
                <a:cs typeface="Amazon Ember Light"/>
              </a:rPr>
              <a:t>Enter </a:t>
            </a:r>
            <a:r>
              <a:rPr lang="en-US" altLang="en-US" sz="1100" b="1" dirty="0">
                <a:solidFill>
                  <a:schemeClr val="bg1"/>
                </a:solidFill>
                <a:latin typeface="Amazon Ember Light"/>
                <a:ea typeface="Amazon Ember Light"/>
                <a:cs typeface="Amazon Ember Light"/>
              </a:rPr>
              <a:t>at least 40 hours </a:t>
            </a:r>
            <a:r>
              <a:rPr lang="en-US" altLang="en-US" sz="1100" dirty="0">
                <a:solidFill>
                  <a:schemeClr val="bg1"/>
                </a:solidFill>
                <a:latin typeface="Amazon Ember Light"/>
                <a:ea typeface="Amazon Ember Light"/>
                <a:cs typeface="Amazon Ember Light"/>
              </a:rPr>
              <a:t>in your timecard each week. If between projects use your time to train and build new skills in either classroom or online training</a:t>
            </a:r>
            <a:r>
              <a:rPr lang="en-US" altLang="en-US" sz="1100" dirty="0">
                <a:solidFill>
                  <a:srgbClr val="414042"/>
                </a:solidFill>
                <a:latin typeface="Amazon Ember Light"/>
                <a:ea typeface="Amazon Ember Light"/>
                <a:cs typeface="Amazon Ember Light"/>
              </a:rPr>
              <a:t>. </a:t>
            </a:r>
            <a:endParaRPr lang="en-US" altLang="en-US"/>
          </a:p>
          <a:p>
            <a:endParaRPr lang="en-US" altLang="en-US" dirty="0"/>
          </a:p>
        </p:txBody>
      </p:sp>
      <p:sp>
        <p:nvSpPr>
          <p:cNvPr id="13322" name="Shape"/>
          <p:cNvSpPr/>
          <p:nvPr/>
        </p:nvSpPr>
        <p:spPr>
          <a:xfrm>
            <a:off x="1623060" y="3405505"/>
            <a:ext cx="6919595" cy="977900"/>
          </a:xfrm>
          <a:prstGeom prst="rect">
            <a:avLst/>
          </a:prstGeom>
          <a:noFill/>
          <a:ln>
            <a:noFill/>
          </a:ln>
        </p:spPr>
        <p:txBody>
          <a:bodyPr anchor="t">
            <a:spAutoFit/>
          </a:bodyPr>
          <a:lstStyle/>
          <a:p>
            <a:r>
              <a:rPr lang="en-US" altLang="en-US" sz="1100" dirty="0">
                <a:solidFill>
                  <a:schemeClr val="bg1"/>
                </a:solidFill>
                <a:latin typeface="Amazon Ember Light"/>
                <a:ea typeface="Amazon Ember Light"/>
                <a:cs typeface="Amazon Ember Light"/>
              </a:rPr>
              <a:t>Peek at what is planned for next week. If the hours or projects on your resource planner do not look right, update the resource planner or reach out to your Operations Manager and/or Practice Manager to review and adjust assignments. We are currently forecasting work for the full duration of the project and planning for pipeline 2-3 months in advance.</a:t>
            </a:r>
            <a:endParaRPr lang="en-US" altLang="en-US"/>
          </a:p>
          <a:p>
            <a:endParaRPr lang="en-US"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9">
                                            <p:txEl>
                                              <p:pRg st="0" end="0"/>
                                            </p:txEl>
                                          </p:spTgt>
                                        </p:tgtEl>
                                        <p:attrNameLst>
                                          <p:attrName>style.visibility</p:attrName>
                                        </p:attrNameLst>
                                      </p:cBhvr>
                                      <p:to>
                                        <p:strVal val="visible"/>
                                      </p:to>
                                    </p:set>
                                    <p:animEffect transition="in" filter="fade">
                                      <p:cBhvr>
                                        <p:cTn id="7" dur="1000"/>
                                        <p:tgtEl>
                                          <p:spTgt spid="13319">
                                            <p:txEl>
                                              <p:pRg st="0" end="0"/>
                                            </p:txEl>
                                          </p:spTgt>
                                        </p:tgtEl>
                                      </p:cBhvr>
                                    </p:animEffect>
                                    <p:anim calcmode="lin" valueType="num">
                                      <p:cBhvr>
                                        <p:cTn id="8" dur="1000" fill="hold"/>
                                        <p:tgtEl>
                                          <p:spTgt spid="133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20">
                                            <p:txEl>
                                              <p:pRg st="1" end="1"/>
                                            </p:txEl>
                                          </p:spTgt>
                                        </p:tgtEl>
                                        <p:attrNameLst>
                                          <p:attrName>style.visibility</p:attrName>
                                        </p:attrNameLst>
                                      </p:cBhvr>
                                      <p:to>
                                        <p:strVal val="visible"/>
                                      </p:to>
                                    </p:set>
                                    <p:animEffect transition="in" filter="fade">
                                      <p:cBhvr>
                                        <p:cTn id="14" dur="1000"/>
                                        <p:tgtEl>
                                          <p:spTgt spid="13320">
                                            <p:txEl>
                                              <p:pRg st="1" end="1"/>
                                            </p:txEl>
                                          </p:spTgt>
                                        </p:tgtEl>
                                      </p:cBhvr>
                                    </p:animEffect>
                                    <p:anim calcmode="lin" valueType="num">
                                      <p:cBhvr>
                                        <p:cTn id="15" dur="1000" fill="hold"/>
                                        <p:tgtEl>
                                          <p:spTgt spid="1332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21">
                                            <p:txEl>
                                              <p:pRg st="1" end="1"/>
                                            </p:txEl>
                                          </p:spTgt>
                                        </p:tgtEl>
                                        <p:attrNameLst>
                                          <p:attrName>style.visibility</p:attrName>
                                        </p:attrNameLst>
                                      </p:cBhvr>
                                      <p:to>
                                        <p:strVal val="visible"/>
                                      </p:to>
                                    </p:set>
                                    <p:animEffect transition="in" filter="fade">
                                      <p:cBhvr>
                                        <p:cTn id="21" dur="1000"/>
                                        <p:tgtEl>
                                          <p:spTgt spid="13321">
                                            <p:txEl>
                                              <p:pRg st="1" end="1"/>
                                            </p:txEl>
                                          </p:spTgt>
                                        </p:tgtEl>
                                      </p:cBhvr>
                                    </p:animEffect>
                                    <p:anim calcmode="lin" valueType="num">
                                      <p:cBhvr>
                                        <p:cTn id="22" dur="1000" fill="hold"/>
                                        <p:tgtEl>
                                          <p:spTgt spid="1332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3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22">
                                            <p:txEl>
                                              <p:pRg st="0" end="0"/>
                                            </p:txEl>
                                          </p:spTgt>
                                        </p:tgtEl>
                                        <p:attrNameLst>
                                          <p:attrName>style.visibility</p:attrName>
                                        </p:attrNameLst>
                                      </p:cBhvr>
                                      <p:to>
                                        <p:strVal val="visible"/>
                                      </p:to>
                                    </p:set>
                                    <p:animEffect transition="in" filter="fade">
                                      <p:cBhvr>
                                        <p:cTn id="28" dur="1000"/>
                                        <p:tgtEl>
                                          <p:spTgt spid="13322">
                                            <p:txEl>
                                              <p:pRg st="0" end="0"/>
                                            </p:txEl>
                                          </p:spTgt>
                                        </p:tgtEl>
                                      </p:cBhvr>
                                    </p:animEffect>
                                    <p:anim calcmode="lin" valueType="num">
                                      <p:cBhvr>
                                        <p:cTn id="29" dur="1000" fill="hold"/>
                                        <p:tgtEl>
                                          <p:spTgt spid="13322">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32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How is Utilization Calculated?</a:t>
            </a:r>
          </a:p>
        </p:txBody>
      </p:sp>
      <p:sp>
        <p:nvSpPr>
          <p:cNvPr id="3" name="Content Placeholder 2"/>
          <p:cNvSpPr>
            <a:spLocks noGrp="1"/>
          </p:cNvSpPr>
          <p:nvPr>
            <p:ph idx="1"/>
          </p:nvPr>
        </p:nvSpPr>
        <p:spPr>
          <a:xfrm>
            <a:off x="6563331" y="1013790"/>
            <a:ext cx="2083712" cy="3478697"/>
          </a:xfrm>
        </p:spPr>
        <p:txBody>
          <a:bodyPr/>
          <a:lstStyle/>
          <a:p>
            <a:r>
              <a:rPr lang="en-US" sz="1100" b="1" u="sng"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Calendar Hours</a:t>
            </a:r>
          </a:p>
          <a:p>
            <a:pPr marL="285750" indent="-285750">
              <a:buFont typeface="Arial"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Calendar hours are your scheduled hours for the period. The default is 40 hours/week for full time consultants. </a:t>
            </a:r>
          </a:p>
          <a:p>
            <a:pPr marL="285750" indent="-285750">
              <a:buFont typeface="Arial" charset="0"/>
              <a:buChar char="•"/>
            </a:pPr>
            <a:r>
              <a:rPr lang="en-US" sz="1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Time charged to the project Vacation/sick/personal is deducted from the Calendar hours. E.g. If you take Friday off and charge this time to vacation/sick/personal your calendar hours for the week reduce from 40 hours to 32 hours. </a:t>
            </a:r>
          </a:p>
        </p:txBody>
      </p:sp>
      <p:sp>
        <p:nvSpPr>
          <p:cNvPr id="4" name="Oval 3"/>
          <p:cNvSpPr/>
          <p:nvPr/>
        </p:nvSpPr>
        <p:spPr>
          <a:xfrm>
            <a:off x="473538" y="1185106"/>
            <a:ext cx="1357189" cy="122685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Amazon Ember Light" panose="020B0403020204020204" pitchFamily="34" charset="0"/>
                <a:ea typeface="Amazon Ember Light" panose="020B0403020204020204" pitchFamily="34" charset="0"/>
                <a:cs typeface="Amazon Ember Light" panose="020B0403020204020204" pitchFamily="34" charset="0"/>
              </a:rPr>
              <a:t>Time on billable assignments</a:t>
            </a:r>
          </a:p>
        </p:txBody>
      </p:sp>
      <p:sp>
        <p:nvSpPr>
          <p:cNvPr id="5" name="Oval 4"/>
          <p:cNvSpPr/>
          <p:nvPr/>
        </p:nvSpPr>
        <p:spPr>
          <a:xfrm>
            <a:off x="2656902" y="1175499"/>
            <a:ext cx="1361059" cy="123645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Amazon Ember Light" panose="020B0403020204020204" pitchFamily="34" charset="0"/>
                <a:ea typeface="Amazon Ember Light" panose="020B0403020204020204" pitchFamily="34" charset="0"/>
                <a:cs typeface="Amazon Ember Light" panose="020B0403020204020204" pitchFamily="34" charset="0"/>
              </a:rPr>
              <a:t>Time on investment assignments</a:t>
            </a:r>
          </a:p>
        </p:txBody>
      </p:sp>
      <p:sp>
        <p:nvSpPr>
          <p:cNvPr id="6" name="Oval 5"/>
          <p:cNvSpPr/>
          <p:nvPr/>
        </p:nvSpPr>
        <p:spPr>
          <a:xfrm>
            <a:off x="5015910" y="2046473"/>
            <a:ext cx="1394785" cy="14454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Amazon Ember Light" panose="020B0403020204020204" pitchFamily="34" charset="0"/>
                <a:ea typeface="Amazon Ember Light" panose="020B0403020204020204" pitchFamily="34" charset="0"/>
                <a:cs typeface="Amazon Ember Light" panose="020B0403020204020204" pitchFamily="34" charset="0"/>
              </a:rPr>
              <a:t>Total Utilization</a:t>
            </a:r>
          </a:p>
        </p:txBody>
      </p:sp>
      <p:sp>
        <p:nvSpPr>
          <p:cNvPr id="7" name="Oval 6"/>
          <p:cNvSpPr/>
          <p:nvPr/>
        </p:nvSpPr>
        <p:spPr>
          <a:xfrm>
            <a:off x="1534358" y="3186087"/>
            <a:ext cx="1387517" cy="13064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Amazon Ember Light" panose="020B0403020204020204" pitchFamily="34" charset="0"/>
                <a:ea typeface="Amazon Ember Light" panose="020B0403020204020204" pitchFamily="34" charset="0"/>
                <a:cs typeface="Amazon Ember Light" panose="020B0403020204020204" pitchFamily="34" charset="0"/>
              </a:rPr>
              <a:t>Calendar Hours (Minus PTO/Holiday if applicable)</a:t>
            </a:r>
          </a:p>
        </p:txBody>
      </p:sp>
      <p:sp>
        <p:nvSpPr>
          <p:cNvPr id="8" name="Cross 7"/>
          <p:cNvSpPr/>
          <p:nvPr/>
        </p:nvSpPr>
        <p:spPr>
          <a:xfrm>
            <a:off x="1941708" y="1554919"/>
            <a:ext cx="604212" cy="641131"/>
          </a:xfrm>
          <a:prstGeom prst="plus">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p:cNvSpPr/>
          <p:nvPr/>
        </p:nvSpPr>
        <p:spPr>
          <a:xfrm>
            <a:off x="473539" y="2680871"/>
            <a:ext cx="3391787" cy="17670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grpSp>
        <p:nvGrpSpPr>
          <p:cNvPr id="10" name="Group 9"/>
          <p:cNvGrpSpPr/>
          <p:nvPr/>
        </p:nvGrpSpPr>
        <p:grpSpPr>
          <a:xfrm>
            <a:off x="4017962" y="2411960"/>
            <a:ext cx="845312" cy="714525"/>
            <a:chOff x="906418" y="4607197"/>
            <a:chExt cx="805424" cy="656928"/>
          </a:xfrm>
          <a:solidFill>
            <a:schemeClr val="accent1">
              <a:lumMod val="75000"/>
            </a:schemeClr>
          </a:solidFill>
        </p:grpSpPr>
        <p:sp>
          <p:nvSpPr>
            <p:cNvPr id="11" name="Rectangle 10"/>
            <p:cNvSpPr/>
            <p:nvPr/>
          </p:nvSpPr>
          <p:spPr>
            <a:xfrm>
              <a:off x="906419" y="4607197"/>
              <a:ext cx="805423" cy="241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906418" y="5022875"/>
              <a:ext cx="805423" cy="241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865930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Timecard Categories &amp; Utilization </a:t>
            </a:r>
            <a:r>
              <a:rPr lang="en-US" dirty="0">
                <a:latin typeface="+mn-lt"/>
                <a:ea typeface="Amazon Ember" panose="02000000000000000000" pitchFamily="2" charset="0"/>
              </a:rPr>
              <a:t>Credit</a:t>
            </a:r>
            <a:endParaRPr lang="en-US"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294853795"/>
              </p:ext>
            </p:extLst>
          </p:nvPr>
        </p:nvGraphicFramePr>
        <p:xfrm>
          <a:off x="472966" y="756745"/>
          <a:ext cx="7941904" cy="3677781"/>
        </p:xfrm>
        <a:graphic>
          <a:graphicData uri="http://schemas.openxmlformats.org/drawingml/2006/table">
            <a:tbl>
              <a:tblPr firstRow="1" bandRow="1">
                <a:tableStyleId>{5C22544A-7EE6-4342-B048-85BDC9FD1C3A}</a:tableStyleId>
              </a:tblPr>
              <a:tblGrid>
                <a:gridCol w="1985476">
                  <a:extLst>
                    <a:ext uri="{9D8B030D-6E8A-4147-A177-3AD203B41FA5}">
                      <a16:colId xmlns:a16="http://schemas.microsoft.com/office/drawing/2014/main" val="3016308964"/>
                    </a:ext>
                  </a:extLst>
                </a:gridCol>
                <a:gridCol w="1985476">
                  <a:extLst>
                    <a:ext uri="{9D8B030D-6E8A-4147-A177-3AD203B41FA5}">
                      <a16:colId xmlns:a16="http://schemas.microsoft.com/office/drawing/2014/main" val="4177628175"/>
                    </a:ext>
                  </a:extLst>
                </a:gridCol>
                <a:gridCol w="1985476">
                  <a:extLst>
                    <a:ext uri="{9D8B030D-6E8A-4147-A177-3AD203B41FA5}">
                      <a16:colId xmlns:a16="http://schemas.microsoft.com/office/drawing/2014/main" val="4847379"/>
                    </a:ext>
                  </a:extLst>
                </a:gridCol>
                <a:gridCol w="1985476">
                  <a:extLst>
                    <a:ext uri="{9D8B030D-6E8A-4147-A177-3AD203B41FA5}">
                      <a16:colId xmlns:a16="http://schemas.microsoft.com/office/drawing/2014/main" val="4130875244"/>
                    </a:ext>
                  </a:extLst>
                </a:gridCol>
              </a:tblGrid>
              <a:tr h="187554">
                <a:tc>
                  <a:txBody>
                    <a:bodyPr/>
                    <a:lstStyle/>
                    <a:p>
                      <a:pPr algn="ctr" fontAlgn="t"/>
                      <a:r>
                        <a:rPr lang="en-US" sz="1200" b="1"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Project </a:t>
                      </a:r>
                    </a:p>
                  </a:txBody>
                  <a:tcPr marL="9525" marR="9525" marT="9525" marB="0">
                    <a:solidFill>
                      <a:schemeClr val="tx2"/>
                    </a:solidFill>
                  </a:tcPr>
                </a:tc>
                <a:tc>
                  <a:txBody>
                    <a:bodyPr/>
                    <a:lstStyle/>
                    <a:p>
                      <a:pPr algn="ctr" fontAlgn="t"/>
                      <a:r>
                        <a:rPr lang="en-US" sz="1200" b="1"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Assignment Type</a:t>
                      </a:r>
                    </a:p>
                  </a:txBody>
                  <a:tcPr marL="9525" marR="9525" marT="9525" marB="0">
                    <a:solidFill>
                      <a:schemeClr val="tx2"/>
                    </a:solidFill>
                  </a:tcPr>
                </a:tc>
                <a:tc>
                  <a:txBody>
                    <a:bodyPr/>
                    <a:lstStyle/>
                    <a:p>
                      <a:pPr algn="ctr" fontAlgn="t"/>
                      <a:r>
                        <a:rPr lang="en-US" sz="1200" b="1"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Description</a:t>
                      </a:r>
                    </a:p>
                  </a:txBody>
                  <a:tcPr marL="9525" marR="9525" marT="9525" marB="0">
                    <a:solidFill>
                      <a:schemeClr val="tx2"/>
                    </a:solidFill>
                  </a:tcPr>
                </a:tc>
                <a:tc>
                  <a:txBody>
                    <a:bodyPr/>
                    <a:lstStyle/>
                    <a:p>
                      <a:pPr algn="ctr" fontAlgn="t"/>
                      <a:r>
                        <a:rPr lang="en-US" sz="1200" b="1"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Utilization</a:t>
                      </a:r>
                      <a:r>
                        <a:rPr lang="en-US" sz="1200" b="1" i="0" u="none" strike="noStrike" baseline="0"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 Eligible</a:t>
                      </a:r>
                      <a:r>
                        <a:rPr lang="en-US" sz="1200" b="1"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a:t>
                      </a:r>
                    </a:p>
                  </a:txBody>
                  <a:tcPr marL="9525" marR="9525" marT="9525" marB="0">
                    <a:solidFill>
                      <a:schemeClr val="tx2"/>
                    </a:solidFill>
                  </a:tcPr>
                </a:tc>
                <a:extLst>
                  <a:ext uri="{0D108BD9-81ED-4DB2-BD59-A6C34878D82A}">
                    <a16:rowId xmlns:a16="http://schemas.microsoft.com/office/drawing/2014/main" val="519334458"/>
                  </a:ext>
                </a:extLst>
              </a:tr>
              <a:tr h="499525">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Customer Project</a:t>
                      </a:r>
                    </a:p>
                  </a:txBody>
                  <a:tcPr marL="9525" marR="9525" marT="9525" marB="0" anchor="ctr">
                    <a:solidFill>
                      <a:schemeClr val="accent3"/>
                    </a:solidFill>
                  </a:tcPr>
                </a:tc>
                <a:tc>
                  <a:txBody>
                    <a:bodyPr/>
                    <a:lstStyle/>
                    <a:p>
                      <a:pPr algn="ctr" fontAlgn="ctr"/>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Billable</a:t>
                      </a:r>
                    </a:p>
                  </a:txBody>
                  <a:tcPr marL="9525" marR="9525" marT="9525" marB="0" anchor="ctr">
                    <a:solidFill>
                      <a:schemeClr val="accent3"/>
                    </a:solidFill>
                  </a:tcPr>
                </a:tc>
                <a:tc>
                  <a:txBody>
                    <a:bodyPr/>
                    <a:lstStyle/>
                    <a:p>
                      <a:pPr algn="l" fontAlgn="b"/>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Assignment for which a customer will be charged an hourly rate for your time</a:t>
                      </a:r>
                    </a:p>
                  </a:txBody>
                  <a:tcPr marL="9525" marR="9525" marT="9525" marB="0" anchor="b">
                    <a:solidFill>
                      <a:schemeClr val="accent3"/>
                    </a:solidFill>
                  </a:tcPr>
                </a:tc>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Y</a:t>
                      </a:r>
                    </a:p>
                  </a:txBody>
                  <a:tcPr marL="9525" marR="9525" marT="9525" marB="0" anchor="ctr">
                    <a:solidFill>
                      <a:schemeClr val="accent3"/>
                    </a:solidFill>
                  </a:tcPr>
                </a:tc>
                <a:extLst>
                  <a:ext uri="{0D108BD9-81ED-4DB2-BD59-A6C34878D82A}">
                    <a16:rowId xmlns:a16="http://schemas.microsoft.com/office/drawing/2014/main" val="1262771634"/>
                  </a:ext>
                </a:extLst>
              </a:tr>
              <a:tr h="499525">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 Customer Project</a:t>
                      </a:r>
                    </a:p>
                    <a:p>
                      <a:pPr algn="ctr" fontAlgn="ctr"/>
                      <a:endPar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525" marR="9525" marT="9525" marB="0" anchor="ctr">
                    <a:solidFill>
                      <a:schemeClr val="accent2"/>
                    </a:solidFill>
                  </a:tcPr>
                </a:tc>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Investment</a:t>
                      </a:r>
                    </a:p>
                  </a:txBody>
                  <a:tcPr marL="9525" marR="9525" marT="9525" marB="0" anchor="ctr">
                    <a:solidFill>
                      <a:schemeClr val="accent2"/>
                    </a:solidFill>
                  </a:tcPr>
                </a:tc>
                <a:tc>
                  <a:txBody>
                    <a:bodyPr/>
                    <a:lstStyle/>
                    <a:p>
                      <a:pPr algn="l" fontAlgn="b"/>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Assignment for which a customer has been granted "free" time towards a project</a:t>
                      </a:r>
                    </a:p>
                  </a:txBody>
                  <a:tcPr marL="9525" marR="9525" marT="9525" marB="0" anchor="b">
                    <a:solidFill>
                      <a:schemeClr val="accent2"/>
                    </a:solidFill>
                  </a:tcPr>
                </a:tc>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Y</a:t>
                      </a:r>
                    </a:p>
                  </a:txBody>
                  <a:tcPr marL="9525" marR="9525" marT="9525" marB="0" anchor="ctr">
                    <a:solidFill>
                      <a:schemeClr val="accent2"/>
                    </a:solidFill>
                  </a:tcPr>
                </a:tc>
                <a:extLst>
                  <a:ext uri="{0D108BD9-81ED-4DB2-BD59-A6C34878D82A}">
                    <a16:rowId xmlns:a16="http://schemas.microsoft.com/office/drawing/2014/main" val="398261043"/>
                  </a:ext>
                </a:extLst>
              </a:tr>
              <a:tr h="2460486">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Investment (No SOW) </a:t>
                      </a:r>
                    </a:p>
                  </a:txBody>
                  <a:tcPr marL="9525" marR="9525" marT="9525" marB="0" anchor="ctr">
                    <a:solidFill>
                      <a:schemeClr val="accent3"/>
                    </a:solidFill>
                  </a:tcPr>
                </a:tc>
                <a:tc>
                  <a:txBody>
                    <a:bodyPr/>
                    <a:lstStyle/>
                    <a:p>
                      <a:pPr algn="ctr" fontAlgn="ctr"/>
                      <a:r>
                        <a:rPr lang="en-US" sz="1100" b="0"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Shadow Assignment </a:t>
                      </a:r>
                    </a:p>
                  </a:txBody>
                  <a:tcPr marL="9525" marR="9525" marT="9525" marB="0" anchor="ctr">
                    <a:solidFill>
                      <a:schemeClr val="accent3"/>
                    </a:solidFill>
                  </a:tcPr>
                </a:tc>
                <a:tc>
                  <a:txBody>
                    <a:bodyPr/>
                    <a:lstStyle/>
                    <a:p>
                      <a:pPr algn="l" fontAlgn="t"/>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This project and milestone combination tracks any investment we are making in an AWS consultant to enable their growth and effectiveness. This includes shadow assignments within the first 60 days of hire date or when a consultant is learning about a new specialty/topic or during transition periods (one consultant taking the place of another on an engagement). Maximum of 80 hours per shadow assignment.</a:t>
                      </a:r>
                    </a:p>
                  </a:txBody>
                  <a:tcPr marL="9525" marR="9525" marT="9525" marB="0">
                    <a:solidFill>
                      <a:schemeClr val="accent3"/>
                    </a:solidFill>
                  </a:tcPr>
                </a:tc>
                <a:tc>
                  <a:txBody>
                    <a:bodyPr/>
                    <a:lstStyle/>
                    <a:p>
                      <a:pPr algn="ctr" fontAlgn="ctr"/>
                      <a:r>
                        <a:rPr lang="en-US" sz="1100" b="0"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Y</a:t>
                      </a:r>
                    </a:p>
                  </a:txBody>
                  <a:tcPr marL="9525" marR="9525" marT="9525" marB="0" anchor="ctr">
                    <a:solidFill>
                      <a:schemeClr val="accent3"/>
                    </a:solidFill>
                  </a:tcPr>
                </a:tc>
                <a:extLst>
                  <a:ext uri="{0D108BD9-81ED-4DB2-BD59-A6C34878D82A}">
                    <a16:rowId xmlns:a16="http://schemas.microsoft.com/office/drawing/2014/main" val="2213646210"/>
                  </a:ext>
                </a:extLst>
              </a:tr>
            </a:tbl>
          </a:graphicData>
        </a:graphic>
      </p:graphicFrame>
    </p:spTree>
    <p:extLst>
      <p:ext uri="{BB962C8B-B14F-4D97-AF65-F5344CB8AC3E}">
        <p14:creationId xmlns:p14="http://schemas.microsoft.com/office/powerpoint/2010/main" val="46748744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Timecard Categories &amp; Utilization </a:t>
            </a:r>
            <a:r>
              <a:rPr lang="en-US" dirty="0">
                <a:latin typeface="+mn-lt"/>
                <a:ea typeface="Amazon Ember" panose="02000000000000000000" pitchFamily="2" charset="0"/>
              </a:rPr>
              <a:t>Credit</a:t>
            </a:r>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510896050"/>
              </p:ext>
            </p:extLst>
          </p:nvPr>
        </p:nvGraphicFramePr>
        <p:xfrm>
          <a:off x="474133" y="809296"/>
          <a:ext cx="7907868" cy="3694972"/>
        </p:xfrm>
        <a:graphic>
          <a:graphicData uri="http://schemas.openxmlformats.org/drawingml/2006/table">
            <a:tbl>
              <a:tblPr firstRow="1" bandRow="1">
                <a:tableStyleId>{5C22544A-7EE6-4342-B048-85BDC9FD1C3A}</a:tableStyleId>
              </a:tblPr>
              <a:tblGrid>
                <a:gridCol w="1976967">
                  <a:extLst>
                    <a:ext uri="{9D8B030D-6E8A-4147-A177-3AD203B41FA5}">
                      <a16:colId xmlns:a16="http://schemas.microsoft.com/office/drawing/2014/main" val="936999117"/>
                    </a:ext>
                  </a:extLst>
                </a:gridCol>
                <a:gridCol w="1976967">
                  <a:extLst>
                    <a:ext uri="{9D8B030D-6E8A-4147-A177-3AD203B41FA5}">
                      <a16:colId xmlns:a16="http://schemas.microsoft.com/office/drawing/2014/main" val="4175625452"/>
                    </a:ext>
                  </a:extLst>
                </a:gridCol>
                <a:gridCol w="1976967">
                  <a:extLst>
                    <a:ext uri="{9D8B030D-6E8A-4147-A177-3AD203B41FA5}">
                      <a16:colId xmlns:a16="http://schemas.microsoft.com/office/drawing/2014/main" val="3650087334"/>
                    </a:ext>
                  </a:extLst>
                </a:gridCol>
                <a:gridCol w="1976967">
                  <a:extLst>
                    <a:ext uri="{9D8B030D-6E8A-4147-A177-3AD203B41FA5}">
                      <a16:colId xmlns:a16="http://schemas.microsoft.com/office/drawing/2014/main" val="3717223685"/>
                    </a:ext>
                  </a:extLst>
                </a:gridCol>
              </a:tblGrid>
              <a:tr h="207496">
                <a:tc>
                  <a:txBody>
                    <a:bodyPr/>
                    <a:lstStyle/>
                    <a:p>
                      <a:pPr algn="ctr" fontAlgn="t"/>
                      <a:r>
                        <a:rPr lang="en-US" sz="1200" b="1"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Project </a:t>
                      </a:r>
                    </a:p>
                  </a:txBody>
                  <a:tcPr marL="9525" marR="9525" marT="9525" marB="0">
                    <a:solidFill>
                      <a:schemeClr val="tx2"/>
                    </a:solidFill>
                  </a:tcPr>
                </a:tc>
                <a:tc>
                  <a:txBody>
                    <a:bodyPr/>
                    <a:lstStyle/>
                    <a:p>
                      <a:pPr algn="ctr" fontAlgn="t"/>
                      <a:r>
                        <a:rPr lang="en-US" sz="1200" b="1"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Assignment Type</a:t>
                      </a:r>
                    </a:p>
                  </a:txBody>
                  <a:tcPr marL="9525" marR="9525" marT="9525" marB="0">
                    <a:solidFill>
                      <a:schemeClr val="tx2"/>
                    </a:solidFill>
                  </a:tcPr>
                </a:tc>
                <a:tc>
                  <a:txBody>
                    <a:bodyPr/>
                    <a:lstStyle/>
                    <a:p>
                      <a:pPr algn="ctr" fontAlgn="t"/>
                      <a:r>
                        <a:rPr lang="en-US" sz="1200" b="1" i="0" u="none" strike="noStrike">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Description</a:t>
                      </a:r>
                    </a:p>
                  </a:txBody>
                  <a:tcPr marL="9525" marR="9525" marT="9525" marB="0">
                    <a:solidFill>
                      <a:schemeClr val="tx2"/>
                    </a:solidFill>
                  </a:tcPr>
                </a:tc>
                <a:tc>
                  <a:txBody>
                    <a:bodyPr/>
                    <a:lstStyle/>
                    <a:p>
                      <a:pPr algn="ctr" fontAlgn="t"/>
                      <a:r>
                        <a:rPr lang="en-US" sz="1200" b="1"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Utilization</a:t>
                      </a:r>
                      <a:r>
                        <a:rPr lang="en-US" sz="1200" b="1" i="0" u="none" strike="noStrike" baseline="0"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 Eligible</a:t>
                      </a:r>
                      <a:r>
                        <a:rPr lang="en-US" sz="1200" b="1" i="0" u="none" strike="noStrike" dirty="0">
                          <a:solidFill>
                            <a:srgbClr val="F2F4F4"/>
                          </a:solidFill>
                          <a:effectLst/>
                          <a:latin typeface="Amazon Ember Light" panose="020B0403020204020204" pitchFamily="34" charset="0"/>
                          <a:ea typeface="Amazon Ember Light" panose="020B0403020204020204" pitchFamily="34" charset="0"/>
                          <a:cs typeface="Amazon Ember Light" panose="020B0403020204020204" pitchFamily="34" charset="0"/>
                        </a:rPr>
                        <a:t>?</a:t>
                      </a:r>
                    </a:p>
                  </a:txBody>
                  <a:tcPr marL="9525" marR="9525" marT="9525" marB="0">
                    <a:solidFill>
                      <a:schemeClr val="tx2"/>
                    </a:solidFill>
                  </a:tcPr>
                </a:tc>
                <a:extLst>
                  <a:ext uri="{0D108BD9-81ED-4DB2-BD59-A6C34878D82A}">
                    <a16:rowId xmlns:a16="http://schemas.microsoft.com/office/drawing/2014/main" val="2489204746"/>
                  </a:ext>
                </a:extLst>
              </a:tr>
              <a:tr h="689855">
                <a:tc>
                  <a:txBody>
                    <a:bodyPr/>
                    <a:lstStyle/>
                    <a:p>
                      <a:pPr algn="ctr" fontAlgn="ctr"/>
                      <a:r>
                        <a:rPr lang="en-US" sz="11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New Hire Onboarding</a:t>
                      </a:r>
                    </a:p>
                  </a:txBody>
                  <a:tcPr marL="9525" marR="9525" marT="9525" marB="0" anchor="ctr">
                    <a:solidFill>
                      <a:schemeClr val="accent3"/>
                    </a:solidFill>
                  </a:tcPr>
                </a:tc>
                <a:tc>
                  <a:txBody>
                    <a:bodyPr/>
                    <a:lstStyle/>
                    <a:p>
                      <a:pPr algn="ctr" fontAlgn="ctr"/>
                      <a:r>
                        <a:rPr lang="en-US" sz="1100" b="0" i="0" u="none" strike="noStrike">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txBody>
                  <a:tcPr marL="9525" marR="9525" marT="9525" marB="0" anchor="ctr">
                    <a:solidFill>
                      <a:schemeClr val="accent3"/>
                    </a:solidFill>
                  </a:tcPr>
                </a:tc>
                <a:tc>
                  <a:txBody>
                    <a:bodyPr/>
                    <a:lstStyle/>
                    <a:p>
                      <a:pPr algn="l" fontAlgn="b"/>
                      <a:r>
                        <a:rPr lang="en-US" sz="1100" b="0" i="0" u="none" strike="noStrike">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For use by new hire , this project tracks time spent on new hire activities. Max 320 hours.</a:t>
                      </a:r>
                    </a:p>
                  </a:txBody>
                  <a:tcPr marL="9525" marR="9525" marT="9525" marB="0" anchor="b">
                    <a:solidFill>
                      <a:schemeClr val="accent3"/>
                    </a:solidFill>
                  </a:tcPr>
                </a:tc>
                <a:tc>
                  <a:txBody>
                    <a:bodyPr/>
                    <a:lstStyle/>
                    <a:p>
                      <a:pPr algn="ctr" fontAlgn="ctr"/>
                      <a:r>
                        <a:rPr lang="en-US" sz="11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N</a:t>
                      </a:r>
                    </a:p>
                  </a:txBody>
                  <a:tcPr marL="9525" marR="9525" marT="9525" marB="0" anchor="ctr">
                    <a:solidFill>
                      <a:schemeClr val="accent3"/>
                    </a:solidFill>
                  </a:tcPr>
                </a:tc>
                <a:extLst>
                  <a:ext uri="{0D108BD9-81ED-4DB2-BD59-A6C34878D82A}">
                    <a16:rowId xmlns:a16="http://schemas.microsoft.com/office/drawing/2014/main" val="129935916"/>
                  </a:ext>
                </a:extLst>
              </a:tr>
              <a:tr h="1762957">
                <a:tc>
                  <a:txBody>
                    <a:bodyPr/>
                    <a:lstStyle/>
                    <a:p>
                      <a:pPr algn="ctr" fontAlgn="ctr"/>
                      <a:r>
                        <a:rPr lang="en-US" sz="11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Sales Support</a:t>
                      </a:r>
                    </a:p>
                  </a:txBody>
                  <a:tcPr marL="9525" marR="9525" marT="9525" marB="0" anchor="ctr">
                    <a:solidFill>
                      <a:schemeClr val="accent2"/>
                    </a:solidFill>
                  </a:tcPr>
                </a:tc>
                <a:tc>
                  <a:txBody>
                    <a:bodyPr/>
                    <a:lstStyle/>
                    <a:p>
                      <a:pPr algn="ctr" fontAlgn="ctr"/>
                      <a:r>
                        <a:rPr lang="en-US" sz="11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txBody>
                  <a:tcPr marL="9525" marR="9525" marT="9525" marB="0" anchor="ctr">
                    <a:solidFill>
                      <a:schemeClr val="accent2"/>
                    </a:solidFill>
                  </a:tcPr>
                </a:tc>
                <a:tc>
                  <a:txBody>
                    <a:bodyPr/>
                    <a:lstStyle/>
                    <a:p>
                      <a:pPr algn="l" fontAlgn="b"/>
                      <a:r>
                        <a:rPr lang="en-US" sz="11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For use by Consultants and Practice Managers, this project tracks time spent in discovery meetings, proposal preparation, legal contract reviews, T&amp;C’s negotiations, relationship </a:t>
                      </a:r>
                      <a:r>
                        <a:rPr lang="en-US" sz="1100" b="0" i="0" u="none" strike="noStrike" dirty="0" err="1">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mgt</a:t>
                      </a:r>
                      <a:r>
                        <a:rPr lang="en-US" sz="11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&amp; customer meetings for a specific Opportunity. Identifying a milestone and opportunity are required.</a:t>
                      </a:r>
                    </a:p>
                  </a:txBody>
                  <a:tcPr marL="9525" marR="9525" marT="9525" marB="0" anchor="b">
                    <a:solidFill>
                      <a:schemeClr val="accent2"/>
                    </a:solidFill>
                  </a:tcPr>
                </a:tc>
                <a:tc>
                  <a:txBody>
                    <a:bodyPr/>
                    <a:lstStyle/>
                    <a:p>
                      <a:pPr algn="ctr" fontAlgn="ctr"/>
                      <a:r>
                        <a:rPr lang="en-US" sz="1100" b="0" i="0" u="none" strike="noStrike">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N</a:t>
                      </a:r>
                    </a:p>
                  </a:txBody>
                  <a:tcPr marL="9525" marR="9525" marT="9525" marB="0" anchor="ctr">
                    <a:solidFill>
                      <a:schemeClr val="accent2"/>
                    </a:solidFill>
                  </a:tcPr>
                </a:tc>
                <a:extLst>
                  <a:ext uri="{0D108BD9-81ED-4DB2-BD59-A6C34878D82A}">
                    <a16:rowId xmlns:a16="http://schemas.microsoft.com/office/drawing/2014/main" val="3215839193"/>
                  </a:ext>
                </a:extLst>
              </a:tr>
              <a:tr h="1034664">
                <a:tc>
                  <a:txBody>
                    <a:bodyPr/>
                    <a:lstStyle/>
                    <a:p>
                      <a:pPr algn="ctr" fontAlgn="ctr"/>
                      <a:r>
                        <a:rPr lang="en-US" sz="11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Conferences </a:t>
                      </a:r>
                    </a:p>
                  </a:txBody>
                  <a:tcPr marL="9525" marR="9525" marT="9525" marB="0" anchor="ctr">
                    <a:solidFill>
                      <a:schemeClr val="accent3"/>
                    </a:solidFill>
                  </a:tcPr>
                </a:tc>
                <a:tc>
                  <a:txBody>
                    <a:bodyPr/>
                    <a:lstStyle/>
                    <a:p>
                      <a:pPr algn="l" fontAlgn="ctr"/>
                      <a:r>
                        <a:rPr lang="en-US" sz="11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txBody>
                  <a:tcPr marL="9525" marR="9525" marT="9525" marB="0" anchor="ctr">
                    <a:solidFill>
                      <a:schemeClr val="accent3"/>
                    </a:solidFill>
                  </a:tcPr>
                </a:tc>
                <a:tc>
                  <a:txBody>
                    <a:bodyPr/>
                    <a:lstStyle/>
                    <a:p>
                      <a:pPr algn="l" fontAlgn="b"/>
                      <a:r>
                        <a:rPr lang="en-US" sz="11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This assignment is used to track time spent attending conferences and events</a:t>
                      </a:r>
                      <a:r>
                        <a:rPr lang="en-US" sz="1100" b="0" i="0" u="none" strike="noStrike" baseline="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such as Technical Summits.</a:t>
                      </a:r>
                      <a:endParaRPr lang="en-US" sz="11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525" marR="9525" marT="9525" marB="0">
                    <a:solidFill>
                      <a:schemeClr val="accent3"/>
                    </a:solidFill>
                  </a:tcPr>
                </a:tc>
                <a:tc>
                  <a:txBody>
                    <a:bodyPr/>
                    <a:lstStyle/>
                    <a:p>
                      <a:pPr algn="ctr" fontAlgn="ctr"/>
                      <a:r>
                        <a:rPr lang="en-US" sz="11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N</a:t>
                      </a:r>
                    </a:p>
                  </a:txBody>
                  <a:tcPr marL="9525" marR="9525" marT="9525" marB="0" anchor="ctr">
                    <a:solidFill>
                      <a:schemeClr val="accent3"/>
                    </a:solidFill>
                  </a:tcPr>
                </a:tc>
                <a:extLst>
                  <a:ext uri="{0D108BD9-81ED-4DB2-BD59-A6C34878D82A}">
                    <a16:rowId xmlns:a16="http://schemas.microsoft.com/office/drawing/2014/main" val="2283841534"/>
                  </a:ext>
                </a:extLst>
              </a:tr>
            </a:tbl>
          </a:graphicData>
        </a:graphic>
      </p:graphicFrame>
    </p:spTree>
    <p:extLst>
      <p:ext uri="{BB962C8B-B14F-4D97-AF65-F5344CB8AC3E}">
        <p14:creationId xmlns:p14="http://schemas.microsoft.com/office/powerpoint/2010/main" val="2559835774"/>
      </p:ext>
    </p:extLst>
  </p:cSld>
  <p:clrMapOvr>
    <a:masterClrMapping/>
  </p:clrMapOvr>
  <p:transition spd="slow">
    <p:wipe/>
  </p:transition>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1703</TotalTime>
  <Words>2051</Words>
  <Application>Microsoft Macintosh PowerPoint</Application>
  <PresentationFormat>On-screen Show (16:9)</PresentationFormat>
  <Paragraphs>238</Paragraphs>
  <Slides>19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Amazon Ember</vt:lpstr>
      <vt:lpstr>Amazon Ember Light</vt:lpstr>
      <vt:lpstr>Amazon Ember Regular</vt:lpstr>
      <vt:lpstr>Arial</vt:lpstr>
      <vt:lpstr>DeckTemplate-AWS</vt:lpstr>
      <vt:lpstr>PowerPoint Presentation</vt:lpstr>
      <vt:lpstr>Agenda</vt:lpstr>
      <vt:lpstr>Your First Few Weeks With ProServe</vt:lpstr>
      <vt:lpstr>PowerPoint Presentation</vt:lpstr>
      <vt:lpstr>What’s the impact?</vt:lpstr>
      <vt:lpstr>Guidelines for Time Entry</vt:lpstr>
      <vt:lpstr>How is Utilization Calculated?</vt:lpstr>
      <vt:lpstr>Timecard Categories &amp; Utilization Credit</vt:lpstr>
      <vt:lpstr>Timecard Categories &amp; Utilization Credit</vt:lpstr>
      <vt:lpstr>Timecard Categories &amp; Utilization Credit</vt:lpstr>
      <vt:lpstr>Timecard Categories &amp; Utilization Credit</vt:lpstr>
      <vt:lpstr>Creating a Self Assignment</vt:lpstr>
      <vt:lpstr>Logging Your Time</vt:lpstr>
      <vt:lpstr>Owning Your Schedule</vt:lpstr>
      <vt:lpstr>Owning Your Schedule </vt:lpstr>
      <vt:lpstr>Driving Your Future Assignments</vt:lpstr>
      <vt:lpstr>Logging Expenses</vt:lpstr>
      <vt:lpstr>Logging Expenses</vt:lpstr>
      <vt:lpstr>Please reach out to your Business Operations Manager for additional support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Thanh Nguyen</cp:lastModifiedBy>
  <cp:revision>91</cp:revision>
  <dcterms:created xsi:type="dcterms:W3CDTF">2016-06-17T18:22:10Z</dcterms:created>
  <dcterms:modified xsi:type="dcterms:W3CDTF">2024-06-21T06:17:10Z</dcterms:modified>
  <cp:category/>
</cp:coreProperties>
</file>