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26"/>
  </p:normalViewPr>
  <p:slideViewPr>
    <p:cSldViewPr snapToGrid="0" snapToObjects="1">
      <p:cViewPr varScale="1">
        <p:scale>
          <a:sx n="116" d="100"/>
          <a:sy n="116"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0317B-929F-DA42-AD89-50E932B3FE6C}" type="datetimeFigureOut">
              <a:rPr lang="en-US" smtClean="0"/>
              <a:t>6/21/24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86ECC-FD3D-9547-AFD2-2991FF0765C6}" type="slidenum">
              <a:rPr lang="en-US" smtClean="0"/>
              <a:t>‹#›</a:t>
            </a:fld>
            <a:endParaRPr lang="en-US"/>
          </a:p>
        </p:txBody>
      </p:sp>
    </p:spTree>
    <p:extLst>
      <p:ext uri="{BB962C8B-B14F-4D97-AF65-F5344CB8AC3E}">
        <p14:creationId xmlns:p14="http://schemas.microsoft.com/office/powerpoint/2010/main" val="650539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Skills Assessment</a:t>
            </a:r>
            <a:r>
              <a:rPr lang="en-US" baseline="0" dirty="0"/>
              <a:t> Accelerator (SAA) can help us to understand the skills and competencies necessary to create lightweight or </a:t>
            </a:r>
            <a:r>
              <a:rPr lang="en-US" dirty="0"/>
              <a:t>heavyweight</a:t>
            </a:r>
            <a:r>
              <a:rPr lang="en-US" baseline="0" dirty="0"/>
              <a:t> Cloud Center of Excellence (</a:t>
            </a:r>
            <a:r>
              <a:rPr lang="en-US" baseline="0" dirty="0" err="1"/>
              <a:t>CCoE</a:t>
            </a:r>
            <a:r>
              <a:rPr lang="en-US" baseline="0" dirty="0"/>
              <a:t>) or a more lightweight Cloud Enablement Team (CET). We’re looking for workshop attendees to span these customer roles. We want broad role coverage.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939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use these slides</a:t>
            </a:r>
            <a:r>
              <a:rPr lang="en-US" baseline="0" dirty="0"/>
              <a:t> to clarify how comprehensive or how lightweight the </a:t>
            </a:r>
            <a:r>
              <a:rPr lang="en-US" baseline="0" dirty="0" err="1"/>
              <a:t>CCoE</a:t>
            </a:r>
            <a:r>
              <a:rPr lang="en-US" baseline="0" dirty="0"/>
              <a:t> will be. Day three will seek to map existing customer roles and personnel to this and the remaining roles and responsibilities slides. Day two and three will also seek to clarify and enhance the responsibilities. The Skills Assessment Accelerator (SAA) framework allows us to capture this information in an extensible and clear structure.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14694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pPr defTabSz="609585"/>
            <a:r>
              <a:rPr lang="en-US" sz="933" dirty="0">
                <a:solidFill>
                  <a:srgbClr val="999A98">
                    <a:lumMod val="60000"/>
                    <a:lumOff val="40000"/>
                  </a:srgbClr>
                </a:solidFill>
              </a:rPr>
              <a:t>© 2016</a:t>
            </a:r>
          </a:p>
        </p:txBody>
      </p:sp>
    </p:spTree>
    <p:extLst>
      <p:ext uri="{BB962C8B-B14F-4D97-AF65-F5344CB8AC3E}">
        <p14:creationId xmlns:p14="http://schemas.microsoft.com/office/powerpoint/2010/main" val="38038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52856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996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10738601" y="6186346"/>
            <a:ext cx="1358044" cy="5867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Tree>
    <p:extLst>
      <p:ext uri="{BB962C8B-B14F-4D97-AF65-F5344CB8AC3E}">
        <p14:creationId xmlns:p14="http://schemas.microsoft.com/office/powerpoint/2010/main" val="830702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099280" y="2232571"/>
            <a:ext cx="8092721" cy="1667557"/>
          </a:xfrm>
        </p:spPr>
        <p:txBody>
          <a:bodyPr anchor="ctr"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739818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4269" y="2067775"/>
            <a:ext cx="10363200" cy="1362075"/>
          </a:xfrm>
        </p:spPr>
        <p:txBody>
          <a:bodyPr anchor="ctr">
            <a:noAutofit/>
          </a:bodyPr>
          <a:lstStyle>
            <a:lvl1pPr algn="l">
              <a:defRPr sz="5333" b="1" cap="none"/>
            </a:lvl1pPr>
          </a:lstStyle>
          <a:p>
            <a:r>
              <a:rPr lang="en-US" dirty="0"/>
              <a:t>Thank you!</a:t>
            </a:r>
          </a:p>
        </p:txBody>
      </p:sp>
      <p:sp>
        <p:nvSpPr>
          <p:cNvPr id="3" name="Text Placeholder 11"/>
          <p:cNvSpPr>
            <a:spLocks noGrp="1"/>
          </p:cNvSpPr>
          <p:nvPr>
            <p:ph type="body" sz="quarter" idx="10"/>
          </p:nvPr>
        </p:nvSpPr>
        <p:spPr>
          <a:xfrm>
            <a:off x="650532" y="4643694"/>
            <a:ext cx="4910667" cy="577849"/>
          </a:xfrm>
        </p:spPr>
        <p:txBody>
          <a:bodyPr>
            <a:normAutofit/>
          </a:bodyPr>
          <a:lstStyle>
            <a:lvl1pPr marL="0" indent="0" algn="l">
              <a:buNone/>
              <a:defRPr sz="2133" baseline="0"/>
            </a:lvl1pPr>
          </a:lstStyle>
          <a:p>
            <a:pPr lvl="0"/>
            <a:r>
              <a:rPr lang="en-US"/>
              <a:t>Click to edit Master text styles</a:t>
            </a:r>
          </a:p>
        </p:txBody>
      </p:sp>
    </p:spTree>
    <p:extLst>
      <p:ext uri="{BB962C8B-B14F-4D97-AF65-F5344CB8AC3E}">
        <p14:creationId xmlns:p14="http://schemas.microsoft.com/office/powerpoint/2010/main" val="1931622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rchitecture Diagram">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148323" y="6356352"/>
            <a:ext cx="1434077" cy="365125"/>
          </a:xfrm>
          <a:prstGeom prst="rect">
            <a:avLst/>
          </a:prstGeom>
        </p:spPr>
        <p:txBody>
          <a:bodyPr/>
          <a:lstStyle/>
          <a:p>
            <a:pPr defTabSz="609585"/>
            <a:fld id="{3A1EFB8B-DBDB-A54E-A5A1-DDD955ECEF68}" type="slidenum">
              <a:rPr lang="en-US" smtClean="0">
                <a:solidFill>
                  <a:srgbClr val="474746"/>
                </a:solidFill>
              </a:rPr>
              <a:pPr defTabSz="609585"/>
              <a:t>‹#›</a:t>
            </a:fld>
            <a:endParaRPr lang="en-US">
              <a:solidFill>
                <a:srgbClr val="474746"/>
              </a:solidFill>
            </a:endParaRPr>
          </a:p>
        </p:txBody>
      </p:sp>
      <p:sp>
        <p:nvSpPr>
          <p:cNvPr id="4" name="Title 1"/>
          <p:cNvSpPr>
            <a:spLocks noGrp="1"/>
          </p:cNvSpPr>
          <p:nvPr>
            <p:ph type="title"/>
          </p:nvPr>
        </p:nvSpPr>
        <p:spPr>
          <a:xfrm>
            <a:off x="609600" y="274640"/>
            <a:ext cx="10972800" cy="700189"/>
          </a:xfrm>
        </p:spPr>
        <p:txBody>
          <a:bodyPr/>
          <a:lstStyle/>
          <a:p>
            <a:r>
              <a:rPr lang="en-US"/>
              <a:t>Click to edit Master title style</a:t>
            </a:r>
          </a:p>
        </p:txBody>
      </p:sp>
    </p:spTree>
    <p:extLst>
      <p:ext uri="{BB962C8B-B14F-4D97-AF65-F5344CB8AC3E}">
        <p14:creationId xmlns:p14="http://schemas.microsoft.com/office/powerpoint/2010/main" val="2116492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verall Title Slide - People Standing">
    <p:spTree>
      <p:nvGrpSpPr>
        <p:cNvPr id="1" name=""/>
        <p:cNvGrpSpPr/>
        <p:nvPr/>
      </p:nvGrpSpPr>
      <p:grpSpPr>
        <a:xfrm>
          <a:off x="0" y="0"/>
          <a:ext cx="0" cy="0"/>
          <a:chOff x="0" y="0"/>
          <a:chExt cx="0" cy="0"/>
        </a:xfrm>
      </p:grpSpPr>
      <p:pic>
        <p:nvPicPr>
          <p:cNvPr id="8"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1294928" y="559435"/>
            <a:ext cx="9958061" cy="3847860"/>
          </a:xfrm>
          <a:prstGeom prst="rect">
            <a:avLst/>
          </a:prstGeom>
          <a:noFill/>
        </p:spPr>
      </p:pic>
      <p:sp>
        <p:nvSpPr>
          <p:cNvPr id="2" name="Title 1"/>
          <p:cNvSpPr>
            <a:spLocks noGrp="1"/>
          </p:cNvSpPr>
          <p:nvPr>
            <p:ph type="ctrTitle" hasCustomPrompt="1"/>
          </p:nvPr>
        </p:nvSpPr>
        <p:spPr>
          <a:xfrm>
            <a:off x="1559972" y="794279"/>
            <a:ext cx="9374965" cy="2219645"/>
          </a:xfrm>
        </p:spPr>
        <p:txBody>
          <a:bodyPr anchor="ctr">
            <a:normAutofit/>
          </a:bodyPr>
          <a:lstStyle>
            <a:lvl1pPr algn="ctr">
              <a:defRPr sz="5300">
                <a:solidFill>
                  <a:schemeClr val="tx1"/>
                </a:solidFill>
                <a:latin typeface="Arial"/>
                <a:cs typeface="Arial"/>
              </a:defRPr>
            </a:lvl1pPr>
          </a:lstStyle>
          <a:p>
            <a:r>
              <a:rPr lang="en-US" dirty="0"/>
              <a:t>Classroom Title Slide</a:t>
            </a:r>
          </a:p>
        </p:txBody>
      </p:sp>
      <p:cxnSp>
        <p:nvCxnSpPr>
          <p:cNvPr id="6" name="Straight Connector 5"/>
          <p:cNvCxnSpPr/>
          <p:nvPr userDrawn="1"/>
        </p:nvCxnSpPr>
        <p:spPr>
          <a:xfrm>
            <a:off x="0" y="6226277"/>
            <a:ext cx="12192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7829" y="6226277"/>
            <a:ext cx="1194816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pic>
        <p:nvPicPr>
          <p:cNvPr id="9" name="Picture 6" descr="F:\Sreejesh_CM_Data\2013\Amazon\_Oct_2013\AWS Intro Series Branding\AWS-Intro-Series-Branding_10-17-2013_03e.png"/>
          <p:cNvPicPr>
            <a:picLocks noChangeAspect="1" noChangeArrowheads="1"/>
          </p:cNvPicPr>
          <p:nvPr userDrawn="1"/>
        </p:nvPicPr>
        <p:blipFill>
          <a:blip r:embed="rId3" cstate="print"/>
          <a:srcRect/>
          <a:stretch>
            <a:fillRect/>
          </a:stretch>
        </p:blipFill>
        <p:spPr bwMode="auto">
          <a:xfrm>
            <a:off x="1021055" y="2951740"/>
            <a:ext cx="1374973" cy="3210811"/>
          </a:xfrm>
          <a:prstGeom prst="rect">
            <a:avLst/>
          </a:prstGeom>
          <a:noFill/>
        </p:spPr>
      </p:pic>
      <p:pic>
        <p:nvPicPr>
          <p:cNvPr id="12" name="Picture 6" descr="F:\Sreejesh_CM_Data\2013\Amazon\_Oct_2013\AWS Intro Series Branding\AWS-Intro-Series-Branding_10-17-2013_06b.png"/>
          <p:cNvPicPr>
            <a:picLocks noChangeAspect="1" noChangeArrowheads="1"/>
          </p:cNvPicPr>
          <p:nvPr userDrawn="1"/>
        </p:nvPicPr>
        <p:blipFill>
          <a:blip r:embed="rId4" cstate="print"/>
          <a:srcRect/>
          <a:stretch>
            <a:fillRect/>
          </a:stretch>
        </p:blipFill>
        <p:spPr bwMode="auto">
          <a:xfrm>
            <a:off x="-253788" y="3076069"/>
            <a:ext cx="2091103" cy="3251551"/>
          </a:xfrm>
          <a:prstGeom prst="rect">
            <a:avLst/>
          </a:prstGeom>
          <a:noFill/>
        </p:spPr>
      </p:pic>
      <p:pic>
        <p:nvPicPr>
          <p:cNvPr id="13" name="Picture 3" descr="F:\Sreejesh_CM_Data\2013\Amazon\_Nov_2013\AWS Intro Series Branding\AWS-Intro-Series-Branding_11-07-2013_01.png"/>
          <p:cNvPicPr>
            <a:picLocks noChangeAspect="1" noChangeArrowheads="1"/>
          </p:cNvPicPr>
          <p:nvPr userDrawn="1"/>
        </p:nvPicPr>
        <p:blipFill>
          <a:blip r:embed="rId5"/>
          <a:srcRect/>
          <a:stretch>
            <a:fillRect/>
          </a:stretch>
        </p:blipFill>
        <p:spPr bwMode="auto">
          <a:xfrm>
            <a:off x="1883682" y="3141380"/>
            <a:ext cx="1785887" cy="3097813"/>
          </a:xfrm>
          <a:prstGeom prst="rect">
            <a:avLst/>
          </a:prstGeom>
          <a:noFill/>
        </p:spPr>
      </p:pic>
      <p:pic>
        <p:nvPicPr>
          <p:cNvPr id="14" name="Picture 7" descr="F:\Sreejesh_CM_Data\2013\Amazon\_Oct_2013\AWS Intro Series Branding\AWS-Intro-Series-Branding_10-17-2013_03f.png"/>
          <p:cNvPicPr>
            <a:picLocks noChangeAspect="1" noChangeArrowheads="1"/>
          </p:cNvPicPr>
          <p:nvPr userDrawn="1"/>
        </p:nvPicPr>
        <p:blipFill>
          <a:blip r:embed="rId6" cstate="print"/>
          <a:srcRect/>
          <a:stretch>
            <a:fillRect/>
          </a:stretch>
        </p:blipFill>
        <p:spPr bwMode="auto">
          <a:xfrm>
            <a:off x="10639448" y="3141382"/>
            <a:ext cx="1477515" cy="3067844"/>
          </a:xfrm>
          <a:prstGeom prst="rect">
            <a:avLst/>
          </a:prstGeom>
          <a:noFill/>
        </p:spPr>
      </p:pic>
      <p:pic>
        <p:nvPicPr>
          <p:cNvPr id="15" name="Picture 5" descr="F:\Sreejesh_CM_Data\2013\Amazon\_Oct_2013\AWS Intro Series Branding\AWS-Intro-Series-Branding_10-17-2013_02b.png"/>
          <p:cNvPicPr>
            <a:picLocks noChangeAspect="1" noChangeArrowheads="1"/>
          </p:cNvPicPr>
          <p:nvPr userDrawn="1"/>
        </p:nvPicPr>
        <p:blipFill>
          <a:blip r:embed="rId7" cstate="print"/>
          <a:srcRect/>
          <a:stretch>
            <a:fillRect/>
          </a:stretch>
        </p:blipFill>
        <p:spPr bwMode="auto">
          <a:xfrm flipH="1">
            <a:off x="8781544" y="3141383"/>
            <a:ext cx="2002723" cy="3047453"/>
          </a:xfrm>
          <a:prstGeom prst="rect">
            <a:avLst/>
          </a:prstGeom>
          <a:noFill/>
        </p:spPr>
      </p:pic>
      <p:sp>
        <p:nvSpPr>
          <p:cNvPr id="16" name="Subtitle 2"/>
          <p:cNvSpPr>
            <a:spLocks noGrp="1"/>
          </p:cNvSpPr>
          <p:nvPr>
            <p:ph type="subTitle" idx="1"/>
          </p:nvPr>
        </p:nvSpPr>
        <p:spPr>
          <a:xfrm>
            <a:off x="3145971" y="3076067"/>
            <a:ext cx="6425884" cy="968316"/>
          </a:xfrm>
        </p:spPr>
        <p:txBody>
          <a:bodyPr>
            <a:normAutofit/>
          </a:bodyPr>
          <a:lstStyle>
            <a:lvl1pPr marL="0" indent="0" algn="ctr">
              <a:buNone/>
              <a:defRPr sz="2700" b="0">
                <a:solidFill>
                  <a:schemeClr val="tx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8" name="Text Placeholder 10"/>
          <p:cNvSpPr>
            <a:spLocks noGrp="1"/>
          </p:cNvSpPr>
          <p:nvPr>
            <p:ph type="body" sz="quarter" idx="10" hasCustomPrompt="1"/>
          </p:nvPr>
        </p:nvSpPr>
        <p:spPr>
          <a:xfrm>
            <a:off x="85344" y="6352032"/>
            <a:ext cx="8266176" cy="365760"/>
          </a:xfrm>
        </p:spPr>
        <p:txBody>
          <a:bodyPr anchor="ctr">
            <a:normAutofit/>
          </a:bodyPr>
          <a:lstStyle>
            <a:lvl1pPr marL="0" indent="0">
              <a:buNone/>
              <a:defRPr sz="1100" baseline="0">
                <a:solidFill>
                  <a:schemeClr val="tx1"/>
                </a:solidFill>
              </a:defRPr>
            </a:lvl1pPr>
          </a:lstStyle>
          <a:p>
            <a:pPr lvl="0"/>
            <a:r>
              <a:rPr lang="en-US" dirty="0"/>
              <a:t>[Version Number]</a:t>
            </a:r>
          </a:p>
        </p:txBody>
      </p:sp>
    </p:spTree>
    <p:extLst>
      <p:ext uri="{BB962C8B-B14F-4D97-AF65-F5344CB8AC3E}">
        <p14:creationId xmlns:p14="http://schemas.microsoft.com/office/powerpoint/2010/main" val="12615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990575" indent="-380990">
              <a:buFont typeface="Arial"/>
              <a:buChar char="•"/>
              <a:defRPr>
                <a:solidFill>
                  <a:srgbClr val="4D4D4C"/>
                </a:solidFill>
              </a:defRPr>
            </a:lvl2pPr>
            <a:lvl3pPr marL="1523962" indent="-304792">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6087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448817" y="1347211"/>
            <a:ext cx="10943656" cy="4855901"/>
          </a:xfrm>
          <a:noFill/>
        </p:spPr>
        <p:txBody>
          <a:bodyPr/>
          <a:lstStyle>
            <a:lvl1pPr marL="0" indent="0">
              <a:buNone/>
              <a:defRPr lang="en-US" sz="1467">
                <a:solidFill>
                  <a:srgbClr val="3366FF"/>
                </a:solidFill>
                <a:effectLst/>
                <a:latin typeface="Lucida Console" panose="020B0609040504020204" pitchFamily="49" charset="0"/>
              </a:defRPr>
            </a:lvl1pPr>
            <a:lvl2pPr marL="609585" indent="0">
              <a:buNone/>
              <a:defRPr>
                <a:latin typeface="Lucida Console" panose="020B0609040504020204" pitchFamily="49" charset="0"/>
              </a:defRPr>
            </a:lvl2pPr>
            <a:lvl3pPr marL="1219170" indent="0">
              <a:buNone/>
              <a:defRPr>
                <a:latin typeface="Lucida Console" panose="020B0609040504020204" pitchFamily="49" charset="0"/>
              </a:defRPr>
            </a:lvl3pPr>
            <a:lvl4pPr marL="1828754" indent="0">
              <a:buNone/>
              <a:defRPr>
                <a:latin typeface="Lucida Console" panose="020B0609040504020204" pitchFamily="49" charset="0"/>
              </a:defRPr>
            </a:lvl4pPr>
            <a:lvl5pPr marL="2438339" indent="0">
              <a:buNone/>
              <a:defRPr>
                <a:latin typeface="Lucida Console" panose="020B0609040504020204" pitchFamily="49" charset="0"/>
              </a:defRPr>
            </a:lvl5pPr>
          </a:lstStyle>
          <a:p>
            <a:r>
              <a:rPr lang="en-US" sz="1867"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72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85476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4767" y="1350010"/>
            <a:ext cx="5384800" cy="4629431"/>
          </a:xfr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32767" y="1350010"/>
            <a:ext cx="5384800" cy="4629431"/>
          </a:xfr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8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324" y="1344071"/>
            <a:ext cx="5386917" cy="639763"/>
          </a:xfrm>
        </p:spPr>
        <p:txBody>
          <a:bodyPr anchor="b">
            <a:no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50324" y="1983832"/>
            <a:ext cx="5386917"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6034093" y="1344071"/>
            <a:ext cx="5389033" cy="639763"/>
          </a:xfr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6" name="Content Placeholder 5"/>
          <p:cNvSpPr>
            <a:spLocks noGrp="1"/>
          </p:cNvSpPr>
          <p:nvPr>
            <p:ph sz="quarter" idx="4"/>
          </p:nvPr>
        </p:nvSpPr>
        <p:spPr>
          <a:xfrm>
            <a:off x="6034093" y="1983832"/>
            <a:ext cx="5389033"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525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0025"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4308002"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8165981"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9958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450323"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2" name="Text Placeholder 3"/>
          <p:cNvSpPr>
            <a:spLocks noGrp="1"/>
          </p:cNvSpPr>
          <p:nvPr>
            <p:ph type="body" sz="half" idx="11"/>
          </p:nvPr>
        </p:nvSpPr>
        <p:spPr>
          <a:xfrm>
            <a:off x="3328996"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3" name="Text Placeholder 3"/>
          <p:cNvSpPr>
            <a:spLocks noGrp="1"/>
          </p:cNvSpPr>
          <p:nvPr>
            <p:ph type="body" sz="half" idx="13"/>
          </p:nvPr>
        </p:nvSpPr>
        <p:spPr>
          <a:xfrm>
            <a:off x="6179447"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4" name="Text Placeholder 3"/>
          <p:cNvSpPr>
            <a:spLocks noGrp="1"/>
          </p:cNvSpPr>
          <p:nvPr>
            <p:ph type="body" sz="half" idx="15"/>
          </p:nvPr>
        </p:nvSpPr>
        <p:spPr>
          <a:xfrm>
            <a:off x="9320460"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5" name="Picture Placeholder 2"/>
          <p:cNvSpPr>
            <a:spLocks noGrp="1"/>
          </p:cNvSpPr>
          <p:nvPr>
            <p:ph type="pic" sz="quarter" idx="16"/>
          </p:nvPr>
        </p:nvSpPr>
        <p:spPr>
          <a:xfrm>
            <a:off x="450323" y="2139139"/>
            <a:ext cx="2396067" cy="1792816"/>
          </a:xfrm>
        </p:spPr>
        <p:txBody>
          <a:bodyPr>
            <a:normAutofit/>
          </a:bodyPr>
          <a:lstStyle>
            <a:lvl1pPr>
              <a:defRPr sz="1867">
                <a:solidFill>
                  <a:schemeClr val="accent6">
                    <a:lumMod val="60000"/>
                    <a:lumOff val="40000"/>
                  </a:schemeClr>
                </a:solidFill>
              </a:defRPr>
            </a:lvl1pPr>
          </a:lstStyle>
          <a:p>
            <a:r>
              <a:rPr lang="en-US"/>
              <a:t>Click icon to add picture</a:t>
            </a:r>
            <a:endParaRPr lang="en-US" dirty="0"/>
          </a:p>
        </p:txBody>
      </p:sp>
      <p:sp>
        <p:nvSpPr>
          <p:cNvPr id="16" name="Picture Placeholder 2"/>
          <p:cNvSpPr>
            <a:spLocks noGrp="1"/>
          </p:cNvSpPr>
          <p:nvPr>
            <p:ph type="pic" sz="quarter" idx="17"/>
          </p:nvPr>
        </p:nvSpPr>
        <p:spPr>
          <a:xfrm>
            <a:off x="3328996" y="2139139"/>
            <a:ext cx="2396067" cy="1792816"/>
          </a:xfrm>
        </p:spPr>
        <p:txBody>
          <a:bodyPr>
            <a:normAutofit/>
          </a:bodyPr>
          <a:lstStyle>
            <a:lvl1pPr>
              <a:defRPr sz="1867">
                <a:solidFill>
                  <a:schemeClr val="accent6">
                    <a:lumMod val="60000"/>
                    <a:lumOff val="40000"/>
                  </a:schemeClr>
                </a:solidFill>
              </a:defRPr>
            </a:lvl1pPr>
          </a:lstStyle>
          <a:p>
            <a:r>
              <a:rPr lang="en-US"/>
              <a:t>Click icon to add picture</a:t>
            </a:r>
            <a:endParaRPr lang="en-US" dirty="0"/>
          </a:p>
        </p:txBody>
      </p:sp>
      <p:sp>
        <p:nvSpPr>
          <p:cNvPr id="17" name="Picture Placeholder 2"/>
          <p:cNvSpPr>
            <a:spLocks noGrp="1"/>
          </p:cNvSpPr>
          <p:nvPr>
            <p:ph type="pic" sz="quarter" idx="18"/>
          </p:nvPr>
        </p:nvSpPr>
        <p:spPr>
          <a:xfrm>
            <a:off x="6179447" y="2139139"/>
            <a:ext cx="2396067" cy="1792816"/>
          </a:xfrm>
        </p:spPr>
        <p:txBody>
          <a:bodyPr>
            <a:normAutofit/>
          </a:bodyPr>
          <a:lstStyle>
            <a:lvl1pPr>
              <a:defRPr sz="1867">
                <a:solidFill>
                  <a:schemeClr val="accent6">
                    <a:lumMod val="60000"/>
                    <a:lumOff val="40000"/>
                  </a:schemeClr>
                </a:solidFill>
              </a:defRPr>
            </a:lvl1pPr>
          </a:lstStyle>
          <a:p>
            <a:r>
              <a:rPr lang="en-US"/>
              <a:t>Click icon to add picture</a:t>
            </a:r>
            <a:endParaRPr lang="en-US" dirty="0"/>
          </a:p>
        </p:txBody>
      </p:sp>
      <p:sp>
        <p:nvSpPr>
          <p:cNvPr id="18" name="Picture Placeholder 2"/>
          <p:cNvSpPr>
            <a:spLocks noGrp="1"/>
          </p:cNvSpPr>
          <p:nvPr>
            <p:ph type="pic" sz="quarter" idx="19"/>
          </p:nvPr>
        </p:nvSpPr>
        <p:spPr>
          <a:xfrm>
            <a:off x="9320460" y="2139139"/>
            <a:ext cx="2396067" cy="1792816"/>
          </a:xfrm>
        </p:spPr>
        <p:txBody>
          <a:bodyPr>
            <a:normAutofit/>
          </a:bodyPr>
          <a:lstStyle>
            <a:lvl1pPr>
              <a:defRPr sz="1867">
                <a:solidFill>
                  <a:schemeClr val="accent6">
                    <a:lumMod val="60000"/>
                    <a:lumOff val="40000"/>
                  </a:schemeClr>
                </a:solidFill>
              </a:defRPr>
            </a:lvl1pPr>
          </a:lstStyle>
          <a:p>
            <a:r>
              <a:rPr lang="en-US"/>
              <a:t>Click icon to add picture</a:t>
            </a:r>
            <a:endParaRPr lang="en-US" dirty="0"/>
          </a:p>
        </p:txBody>
      </p:sp>
    </p:spTree>
    <p:extLst>
      <p:ext uri="{BB962C8B-B14F-4D97-AF65-F5344CB8AC3E}">
        <p14:creationId xmlns:p14="http://schemas.microsoft.com/office/powerpoint/2010/main" val="123060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p>
        </p:txBody>
      </p:sp>
      <p:sp>
        <p:nvSpPr>
          <p:cNvPr id="3" name="Text Placeholder 3"/>
          <p:cNvSpPr>
            <a:spLocks noGrp="1"/>
          </p:cNvSpPr>
          <p:nvPr>
            <p:ph type="body" sz="half" idx="2"/>
          </p:nvPr>
        </p:nvSpPr>
        <p:spPr>
          <a:xfrm>
            <a:off x="453244"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4" name="Text Placeholder 3"/>
          <p:cNvSpPr>
            <a:spLocks noGrp="1"/>
          </p:cNvSpPr>
          <p:nvPr>
            <p:ph type="body" sz="half" idx="11"/>
          </p:nvPr>
        </p:nvSpPr>
        <p:spPr>
          <a:xfrm>
            <a:off x="4639077"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Text Placeholder 3"/>
          <p:cNvSpPr>
            <a:spLocks noGrp="1"/>
          </p:cNvSpPr>
          <p:nvPr>
            <p:ph type="body" sz="half" idx="13"/>
          </p:nvPr>
        </p:nvSpPr>
        <p:spPr>
          <a:xfrm>
            <a:off x="8833299"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6" name="Text Placeholder 3"/>
          <p:cNvSpPr>
            <a:spLocks noGrp="1"/>
          </p:cNvSpPr>
          <p:nvPr>
            <p:ph type="body" sz="half" idx="15"/>
          </p:nvPr>
        </p:nvSpPr>
        <p:spPr>
          <a:xfrm>
            <a:off x="453244"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Text Placeholder 3"/>
          <p:cNvSpPr>
            <a:spLocks noGrp="1"/>
          </p:cNvSpPr>
          <p:nvPr>
            <p:ph type="body" sz="half" idx="17"/>
          </p:nvPr>
        </p:nvSpPr>
        <p:spPr>
          <a:xfrm>
            <a:off x="4639077"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8" name="Text Placeholder 3"/>
          <p:cNvSpPr>
            <a:spLocks noGrp="1"/>
          </p:cNvSpPr>
          <p:nvPr>
            <p:ph type="body" sz="half" idx="19"/>
          </p:nvPr>
        </p:nvSpPr>
        <p:spPr>
          <a:xfrm>
            <a:off x="8833299"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Picture Placeholder 2"/>
          <p:cNvSpPr>
            <a:spLocks noGrp="1"/>
          </p:cNvSpPr>
          <p:nvPr>
            <p:ph type="pic" sz="quarter" idx="20"/>
          </p:nvPr>
        </p:nvSpPr>
        <p:spPr>
          <a:xfrm>
            <a:off x="453252" y="1237731"/>
            <a:ext cx="2565400" cy="1467556"/>
          </a:xfrm>
        </p:spPr>
        <p:txBody>
          <a:bodyPr>
            <a:normAutofit/>
          </a:bodyPr>
          <a:lstStyle>
            <a:lvl1pPr>
              <a:defRPr sz="1867">
                <a:solidFill>
                  <a:srgbClr val="C2C2C1"/>
                </a:solidFill>
              </a:defRPr>
            </a:lvl1pPr>
          </a:lstStyle>
          <a:p>
            <a:r>
              <a:rPr lang="en-US"/>
              <a:t>Click icon to add picture</a:t>
            </a:r>
            <a:endParaRPr lang="en-US" dirty="0"/>
          </a:p>
        </p:txBody>
      </p:sp>
      <p:sp>
        <p:nvSpPr>
          <p:cNvPr id="10" name="Picture Placeholder 2"/>
          <p:cNvSpPr>
            <a:spLocks noGrp="1"/>
          </p:cNvSpPr>
          <p:nvPr>
            <p:ph type="pic" sz="quarter" idx="21"/>
          </p:nvPr>
        </p:nvSpPr>
        <p:spPr>
          <a:xfrm>
            <a:off x="4639077" y="1237731"/>
            <a:ext cx="2565400" cy="1467556"/>
          </a:xfrm>
        </p:spPr>
        <p:txBody>
          <a:bodyPr>
            <a:normAutofit/>
          </a:bodyPr>
          <a:lstStyle>
            <a:lvl1pPr>
              <a:defRPr sz="1867">
                <a:solidFill>
                  <a:srgbClr val="C2C2C1"/>
                </a:solidFill>
              </a:defRPr>
            </a:lvl1pPr>
          </a:lstStyle>
          <a:p>
            <a:r>
              <a:rPr lang="en-US"/>
              <a:t>Click icon to add picture</a:t>
            </a:r>
            <a:endParaRPr lang="en-US" dirty="0"/>
          </a:p>
        </p:txBody>
      </p:sp>
      <p:sp>
        <p:nvSpPr>
          <p:cNvPr id="11" name="Picture Placeholder 2"/>
          <p:cNvSpPr>
            <a:spLocks noGrp="1"/>
          </p:cNvSpPr>
          <p:nvPr>
            <p:ph type="pic" sz="quarter" idx="22"/>
          </p:nvPr>
        </p:nvSpPr>
        <p:spPr>
          <a:xfrm>
            <a:off x="8833299" y="1237731"/>
            <a:ext cx="2565400" cy="1467556"/>
          </a:xfrm>
        </p:spPr>
        <p:txBody>
          <a:bodyPr>
            <a:normAutofit/>
          </a:bodyPr>
          <a:lstStyle>
            <a:lvl1pPr>
              <a:defRPr sz="1867">
                <a:solidFill>
                  <a:srgbClr val="C2C2C1"/>
                </a:solidFill>
              </a:defRPr>
            </a:lvl1pPr>
          </a:lstStyle>
          <a:p>
            <a:r>
              <a:rPr lang="en-US"/>
              <a:t>Click icon to add picture</a:t>
            </a:r>
            <a:endParaRPr lang="en-US" dirty="0"/>
          </a:p>
        </p:txBody>
      </p:sp>
      <p:sp>
        <p:nvSpPr>
          <p:cNvPr id="12" name="Picture Placeholder 2"/>
          <p:cNvSpPr>
            <a:spLocks noGrp="1"/>
          </p:cNvSpPr>
          <p:nvPr>
            <p:ph type="pic" sz="quarter" idx="23"/>
          </p:nvPr>
        </p:nvSpPr>
        <p:spPr>
          <a:xfrm>
            <a:off x="453252" y="3709830"/>
            <a:ext cx="2565400" cy="1467556"/>
          </a:xfrm>
        </p:spPr>
        <p:txBody>
          <a:bodyPr>
            <a:normAutofit/>
          </a:bodyPr>
          <a:lstStyle>
            <a:lvl1pPr>
              <a:defRPr sz="1867">
                <a:solidFill>
                  <a:srgbClr val="C2C2C1"/>
                </a:solidFill>
              </a:defRPr>
            </a:lvl1pPr>
          </a:lstStyle>
          <a:p>
            <a:r>
              <a:rPr lang="en-US"/>
              <a:t>Click icon to add picture</a:t>
            </a:r>
            <a:endParaRPr lang="en-US" dirty="0"/>
          </a:p>
        </p:txBody>
      </p:sp>
      <p:sp>
        <p:nvSpPr>
          <p:cNvPr id="13" name="Picture Placeholder 2"/>
          <p:cNvSpPr>
            <a:spLocks noGrp="1"/>
          </p:cNvSpPr>
          <p:nvPr>
            <p:ph type="pic" sz="quarter" idx="24"/>
          </p:nvPr>
        </p:nvSpPr>
        <p:spPr>
          <a:xfrm>
            <a:off x="4639077" y="3709830"/>
            <a:ext cx="2565400" cy="1467556"/>
          </a:xfrm>
        </p:spPr>
        <p:txBody>
          <a:bodyPr>
            <a:normAutofit/>
          </a:bodyPr>
          <a:lstStyle>
            <a:lvl1pPr>
              <a:defRPr sz="1867">
                <a:solidFill>
                  <a:srgbClr val="C2C2C1"/>
                </a:solidFill>
              </a:defRPr>
            </a:lvl1pPr>
          </a:lstStyle>
          <a:p>
            <a:r>
              <a:rPr lang="en-US"/>
              <a:t>Click icon to add picture</a:t>
            </a:r>
            <a:endParaRPr lang="en-US" dirty="0"/>
          </a:p>
        </p:txBody>
      </p:sp>
      <p:sp>
        <p:nvSpPr>
          <p:cNvPr id="14" name="Picture Placeholder 2"/>
          <p:cNvSpPr>
            <a:spLocks noGrp="1"/>
          </p:cNvSpPr>
          <p:nvPr>
            <p:ph type="pic" sz="quarter" idx="25"/>
          </p:nvPr>
        </p:nvSpPr>
        <p:spPr>
          <a:xfrm>
            <a:off x="8833299" y="3709830"/>
            <a:ext cx="2565400" cy="1467556"/>
          </a:xfrm>
        </p:spPr>
        <p:txBody>
          <a:bodyPr>
            <a:normAutofit/>
          </a:bodyPr>
          <a:lstStyle>
            <a:lvl1pPr>
              <a:defRPr sz="1867">
                <a:solidFill>
                  <a:srgbClr val="C2C2C1"/>
                </a:solidFill>
              </a:defRPr>
            </a:lvl1pPr>
          </a:lstStyle>
          <a:p>
            <a:r>
              <a:rPr lang="en-US"/>
              <a:t>Click icon to add picture</a:t>
            </a:r>
            <a:endParaRPr lang="en-US" dirty="0"/>
          </a:p>
        </p:txBody>
      </p:sp>
    </p:spTree>
    <p:extLst>
      <p:ext uri="{BB962C8B-B14F-4D97-AF65-F5344CB8AC3E}">
        <p14:creationId xmlns:p14="http://schemas.microsoft.com/office/powerpoint/2010/main" val="121492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052" y="153248"/>
            <a:ext cx="10940405" cy="114300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54123" y="1345776"/>
            <a:ext cx="10940405" cy="473856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8453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609585" rtl="0" eaLnBrk="1" latinLnBrk="0" hangingPunct="1">
        <a:spcBef>
          <a:spcPct val="0"/>
        </a:spcBef>
        <a:buNone/>
        <a:defRPr sz="3733" b="1" i="0" kern="1200">
          <a:solidFill>
            <a:schemeClr val="accent6">
              <a:lumMod val="50000"/>
            </a:schemeClr>
          </a:solidFill>
          <a:latin typeface="Arial"/>
          <a:ea typeface="+mj-ea"/>
          <a:cs typeface="Arial"/>
        </a:defRPr>
      </a:lvl1pPr>
    </p:titleStyle>
    <p:bodyStyle>
      <a:lvl1pPr marL="0" indent="0" algn="l" defTabSz="609585" rtl="0" eaLnBrk="1" latinLnBrk="0" hangingPunct="1">
        <a:spcBef>
          <a:spcPct val="20000"/>
        </a:spcBef>
        <a:buFontTx/>
        <a:buNone/>
        <a:defRPr sz="3200" b="0" i="0" kern="1200">
          <a:solidFill>
            <a:schemeClr val="accent6">
              <a:lumMod val="50000"/>
            </a:schemeClr>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chemeClr val="accent6">
              <a:lumMod val="50000"/>
            </a:schemeClr>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chemeClr val="accent6">
              <a:lumMod val="50000"/>
            </a:schemeClr>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chemeClr val="accent6">
              <a:lumMod val="50000"/>
            </a:schemeClr>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chemeClr val="accent6">
              <a:lumMod val="50000"/>
            </a:schemeClr>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0.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3" Type="http://schemas.openxmlformats.org/officeDocument/2006/relationships/tags" Target="../tags/tag13.xml"/><Relationship Id="rId21" Type="http://schemas.openxmlformats.org/officeDocument/2006/relationships/tags" Target="../tags/tag31.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notesSlide" Target="../notesSlides/notesSlide2.xml"/><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slideLayout" Target="../slideLayouts/slideLayout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s/_rels/slide4.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bwMode="blackWhite">
          <a:xfrm>
            <a:off x="317797" y="4922256"/>
            <a:ext cx="7386136" cy="1818179"/>
          </a:xfrm>
          <a:prstGeom prst="roundRect">
            <a:avLst/>
          </a:prstGeom>
          <a:solidFill>
            <a:schemeClr val="bg1"/>
          </a:solidFill>
          <a:ln w="19050" algn="ctr">
            <a:solidFill>
              <a:schemeClr val="accent1"/>
            </a:solidFill>
            <a:round/>
            <a:headEnd/>
            <a:tailEnd/>
          </a:ln>
        </p:spPr>
        <p:txBody>
          <a:bodyPr vert="horz" wrap="square" lIns="60960" rIns="60960" rtlCol="0" anchor="b"/>
          <a:lstStyle/>
          <a:p>
            <a:pPr algn="ctr" defTabSz="609585">
              <a:spcBef>
                <a:spcPct val="0"/>
              </a:spcBef>
            </a:pPr>
            <a:r>
              <a:rPr lang="en-US" sz="2133" dirty="0">
                <a:solidFill>
                  <a:prstClr val="black"/>
                </a:solidFill>
              </a:rPr>
              <a:t>Cloud Services Group</a:t>
            </a:r>
          </a:p>
        </p:txBody>
      </p:sp>
      <p:sp>
        <p:nvSpPr>
          <p:cNvPr id="48" name="Rounded Rectangle 47"/>
          <p:cNvSpPr/>
          <p:nvPr/>
        </p:nvSpPr>
        <p:spPr bwMode="blackWhite">
          <a:xfrm>
            <a:off x="328523" y="5212417"/>
            <a:ext cx="2863640" cy="1083881"/>
          </a:xfrm>
          <a:prstGeom prst="roundRect">
            <a:avLst/>
          </a:prstGeom>
          <a:solidFill>
            <a:schemeClr val="bg1"/>
          </a:solidFill>
          <a:ln w="19050" algn="ctr">
            <a:solidFill>
              <a:schemeClr val="accent1"/>
            </a:solidFill>
            <a:round/>
            <a:headEnd/>
            <a:tailEnd/>
          </a:ln>
        </p:spPr>
        <p:txBody>
          <a:bodyPr vert="horz" wrap="square" lIns="60960" rIns="60960" rtlCol="0" anchor="b"/>
          <a:lstStyle/>
          <a:p>
            <a:pPr algn="ctr" defTabSz="609585">
              <a:spcBef>
                <a:spcPct val="0"/>
              </a:spcBef>
            </a:pPr>
            <a:r>
              <a:rPr lang="en-US" sz="1600" dirty="0">
                <a:solidFill>
                  <a:sysClr val="windowText" lastClr="000000"/>
                </a:solidFill>
              </a:rPr>
              <a:t>Cloud Steering Committee</a:t>
            </a:r>
          </a:p>
        </p:txBody>
      </p:sp>
      <p:sp>
        <p:nvSpPr>
          <p:cNvPr id="2" name="Title 1"/>
          <p:cNvSpPr>
            <a:spLocks noGrp="1"/>
          </p:cNvSpPr>
          <p:nvPr>
            <p:ph type="title"/>
            <p:custDataLst>
              <p:tags r:id="rId2"/>
            </p:custDataLst>
          </p:nvPr>
        </p:nvSpPr>
        <p:spPr>
          <a:xfrm>
            <a:off x="475015" y="2"/>
            <a:ext cx="11424061" cy="927463"/>
          </a:xfrm>
          <a:noFill/>
        </p:spPr>
        <p:txBody>
          <a:bodyPr/>
          <a:lstStyle/>
          <a:p>
            <a:r>
              <a:rPr lang="en-US" sz="2133" dirty="0"/>
              <a:t>Other Roles for Consideration - Common Roles and Alignment </a:t>
            </a:r>
            <a:br>
              <a:rPr lang="en-US" sz="2133" dirty="0"/>
            </a:br>
            <a:r>
              <a:rPr lang="en-US" sz="2133" dirty="0"/>
              <a:t>Where to Start?  Which roles to adopt?  How many roles should we have?</a:t>
            </a:r>
          </a:p>
        </p:txBody>
      </p:sp>
      <p:sp>
        <p:nvSpPr>
          <p:cNvPr id="55" name="Rounded Rectangle 54"/>
          <p:cNvSpPr/>
          <p:nvPr/>
        </p:nvSpPr>
        <p:spPr bwMode="blackWhite">
          <a:xfrm>
            <a:off x="3192165" y="1060917"/>
            <a:ext cx="4511769" cy="4644768"/>
          </a:xfrm>
          <a:prstGeom prst="roundRect">
            <a:avLst/>
          </a:prstGeom>
          <a:solidFill>
            <a:schemeClr val="bg1"/>
          </a:solidFill>
          <a:ln w="19050" algn="ctr">
            <a:solidFill>
              <a:schemeClr val="accent1"/>
            </a:solidFill>
            <a:round/>
            <a:headEnd/>
            <a:tailEnd/>
          </a:ln>
        </p:spPr>
        <p:txBody>
          <a:bodyPr vert="vert270" wrap="square" lIns="60960" rIns="60960" rtlCol="0" anchor="t"/>
          <a:lstStyle/>
          <a:p>
            <a:pPr algn="ctr" defTabSz="609585">
              <a:spcBef>
                <a:spcPct val="0"/>
              </a:spcBef>
            </a:pPr>
            <a:r>
              <a:rPr lang="en-US" sz="2133" dirty="0">
                <a:solidFill>
                  <a:prstClr val="black"/>
                </a:solidFill>
              </a:rPr>
              <a:t>Expanded Full Implementation Roles</a:t>
            </a:r>
          </a:p>
        </p:txBody>
      </p:sp>
      <p:sp>
        <p:nvSpPr>
          <p:cNvPr id="25" name="Rounded Rectangle 24"/>
          <p:cNvSpPr/>
          <p:nvPr>
            <p:custDataLst>
              <p:tags r:id="rId3"/>
            </p:custDataLst>
          </p:nvPr>
        </p:nvSpPr>
        <p:spPr bwMode="blackWhite">
          <a:xfrm>
            <a:off x="300379" y="1060867"/>
            <a:ext cx="2891784" cy="4644768"/>
          </a:xfrm>
          <a:prstGeom prst="roundRect">
            <a:avLst/>
          </a:prstGeom>
          <a:solidFill>
            <a:schemeClr val="bg1"/>
          </a:solidFill>
          <a:ln w="19050" algn="ctr">
            <a:solidFill>
              <a:schemeClr val="accent1"/>
            </a:solidFill>
            <a:round/>
            <a:headEnd/>
            <a:tailEnd/>
          </a:ln>
        </p:spPr>
        <p:txBody>
          <a:bodyPr vert="vert270" wrap="square" lIns="60960" rIns="60960" rtlCol="0" anchor="t"/>
          <a:lstStyle/>
          <a:p>
            <a:pPr algn="ctr" defTabSz="609585">
              <a:spcBef>
                <a:spcPct val="0"/>
              </a:spcBef>
            </a:pPr>
            <a:r>
              <a:rPr lang="en-US" sz="2133" dirty="0">
                <a:solidFill>
                  <a:prstClr val="black"/>
                </a:solidFill>
              </a:rPr>
              <a:t>Roles Recommended for Cloud </a:t>
            </a:r>
            <a:r>
              <a:rPr lang="en-US" sz="2133" dirty="0" err="1">
                <a:solidFill>
                  <a:prstClr val="black"/>
                </a:solidFill>
              </a:rPr>
              <a:t>CCoE</a:t>
            </a:r>
            <a:endParaRPr lang="en-US" sz="2133" dirty="0">
              <a:solidFill>
                <a:prstClr val="black"/>
              </a:solidFill>
            </a:endParaRPr>
          </a:p>
        </p:txBody>
      </p:sp>
      <p:sp>
        <p:nvSpPr>
          <p:cNvPr id="18" name="Rounded Rectangle 17"/>
          <p:cNvSpPr/>
          <p:nvPr>
            <p:custDataLst>
              <p:tags r:id="rId4"/>
            </p:custDataLst>
          </p:nvPr>
        </p:nvSpPr>
        <p:spPr bwMode="blackWhite">
          <a:xfrm>
            <a:off x="1249775" y="1183469"/>
            <a:ext cx="1345071" cy="529716"/>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CIO</a:t>
            </a:r>
          </a:p>
        </p:txBody>
      </p:sp>
      <p:sp>
        <p:nvSpPr>
          <p:cNvPr id="19" name="Rounded Rectangle 18"/>
          <p:cNvSpPr/>
          <p:nvPr>
            <p:custDataLst>
              <p:tags r:id="rId5"/>
            </p:custDataLst>
          </p:nvPr>
        </p:nvSpPr>
        <p:spPr bwMode="blackWhite">
          <a:xfrm>
            <a:off x="1249775" y="1872492"/>
            <a:ext cx="1345071" cy="470549"/>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BVM</a:t>
            </a:r>
          </a:p>
        </p:txBody>
      </p:sp>
      <p:sp>
        <p:nvSpPr>
          <p:cNvPr id="20" name="Rounded Rectangle 19"/>
          <p:cNvSpPr/>
          <p:nvPr>
            <p:custDataLst>
              <p:tags r:id="rId6"/>
            </p:custDataLst>
          </p:nvPr>
        </p:nvSpPr>
        <p:spPr bwMode="blackWhite">
          <a:xfrm>
            <a:off x="1249775" y="3139632"/>
            <a:ext cx="1345071" cy="470549"/>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Infra &amp; Ops</a:t>
            </a:r>
          </a:p>
        </p:txBody>
      </p:sp>
      <p:sp>
        <p:nvSpPr>
          <p:cNvPr id="21" name="Rounded Rectangle 20"/>
          <p:cNvSpPr/>
          <p:nvPr>
            <p:custDataLst>
              <p:tags r:id="rId7"/>
            </p:custDataLst>
          </p:nvPr>
        </p:nvSpPr>
        <p:spPr bwMode="blackWhite">
          <a:xfrm>
            <a:off x="1249775" y="3798280"/>
            <a:ext cx="1345071" cy="470549"/>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Cloud Service Owner</a:t>
            </a:r>
          </a:p>
        </p:txBody>
      </p:sp>
      <p:sp>
        <p:nvSpPr>
          <p:cNvPr id="22" name="Rounded Rectangle 21"/>
          <p:cNvSpPr/>
          <p:nvPr>
            <p:custDataLst>
              <p:tags r:id="rId8"/>
            </p:custDataLst>
          </p:nvPr>
        </p:nvSpPr>
        <p:spPr bwMode="blackWhite">
          <a:xfrm>
            <a:off x="1249775" y="4466891"/>
            <a:ext cx="1345071" cy="470549"/>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EIM</a:t>
            </a:r>
          </a:p>
        </p:txBody>
      </p:sp>
      <p:sp>
        <p:nvSpPr>
          <p:cNvPr id="23" name="Rounded Rectangle 22"/>
          <p:cNvSpPr/>
          <p:nvPr>
            <p:custDataLst>
              <p:tags r:id="rId9"/>
            </p:custDataLst>
          </p:nvPr>
        </p:nvSpPr>
        <p:spPr bwMode="blackWhite">
          <a:xfrm>
            <a:off x="1261385" y="2492454"/>
            <a:ext cx="1345071" cy="470549"/>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Ent. Arch. (ARB)</a:t>
            </a:r>
          </a:p>
        </p:txBody>
      </p:sp>
      <p:sp>
        <p:nvSpPr>
          <p:cNvPr id="24" name="Rounded Rectangle 23"/>
          <p:cNvSpPr/>
          <p:nvPr>
            <p:custDataLst>
              <p:tags r:id="rId10"/>
            </p:custDataLst>
          </p:nvPr>
        </p:nvSpPr>
        <p:spPr bwMode="blackWhite">
          <a:xfrm>
            <a:off x="4093315" y="1456864"/>
            <a:ext cx="1480172"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IT Business Intelligence</a:t>
            </a:r>
          </a:p>
        </p:txBody>
      </p:sp>
      <p:sp>
        <p:nvSpPr>
          <p:cNvPr id="56" name="Rounded Rectangle 55"/>
          <p:cNvSpPr/>
          <p:nvPr/>
        </p:nvSpPr>
        <p:spPr bwMode="blackWhite">
          <a:xfrm>
            <a:off x="7703932" y="1079539"/>
            <a:ext cx="4302488" cy="4644768"/>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vert270" wrap="square" lIns="60960" rIns="60960" rtlCol="0" anchor="t"/>
          <a:lstStyle/>
          <a:p>
            <a:pPr algn="ctr" defTabSz="609585">
              <a:spcBef>
                <a:spcPct val="0"/>
              </a:spcBef>
            </a:pPr>
            <a:r>
              <a:rPr lang="en-US" sz="2133" dirty="0">
                <a:solidFill>
                  <a:prstClr val="white"/>
                </a:solidFill>
              </a:rPr>
              <a:t>Related but Tangential Roles</a:t>
            </a:r>
          </a:p>
        </p:txBody>
      </p:sp>
      <p:sp>
        <p:nvSpPr>
          <p:cNvPr id="6" name="Rounded Rectangle 5"/>
          <p:cNvSpPr/>
          <p:nvPr/>
        </p:nvSpPr>
        <p:spPr bwMode="blackWhite">
          <a:xfrm>
            <a:off x="8568384" y="3401407"/>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400" b="1" dirty="0">
                <a:solidFill>
                  <a:prstClr val="white"/>
                </a:solidFill>
              </a:rPr>
              <a:t>Application Architect</a:t>
            </a:r>
          </a:p>
        </p:txBody>
      </p:sp>
      <p:sp>
        <p:nvSpPr>
          <p:cNvPr id="28" name="Rounded Rectangle 27"/>
          <p:cNvSpPr/>
          <p:nvPr/>
        </p:nvSpPr>
        <p:spPr bwMode="blackWhite">
          <a:xfrm>
            <a:off x="5751211" y="3401407"/>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Vendor Management</a:t>
            </a:r>
          </a:p>
        </p:txBody>
      </p:sp>
      <p:sp>
        <p:nvSpPr>
          <p:cNvPr id="30" name="Rounded Rectangle 29"/>
          <p:cNvSpPr/>
          <p:nvPr/>
        </p:nvSpPr>
        <p:spPr bwMode="blackWhite">
          <a:xfrm>
            <a:off x="10224520" y="2105044"/>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400" b="1" dirty="0">
                <a:solidFill>
                  <a:prstClr val="white"/>
                </a:solidFill>
              </a:rPr>
              <a:t>Relationship Managers</a:t>
            </a:r>
          </a:p>
        </p:txBody>
      </p:sp>
      <p:sp>
        <p:nvSpPr>
          <p:cNvPr id="37" name="Rounded Rectangle 36"/>
          <p:cNvSpPr/>
          <p:nvPr/>
        </p:nvSpPr>
        <p:spPr bwMode="blackWhite">
          <a:xfrm>
            <a:off x="8553869" y="2092456"/>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200" b="1" dirty="0">
                <a:solidFill>
                  <a:prstClr val="white"/>
                </a:solidFill>
              </a:rPr>
              <a:t>Legacy Operations Team</a:t>
            </a:r>
          </a:p>
        </p:txBody>
      </p:sp>
      <p:sp>
        <p:nvSpPr>
          <p:cNvPr id="14" name="Rounded Rectangle 13"/>
          <p:cNvSpPr/>
          <p:nvPr/>
        </p:nvSpPr>
        <p:spPr bwMode="blackWhite">
          <a:xfrm>
            <a:off x="8553869" y="2728048"/>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400" b="1" dirty="0">
                <a:solidFill>
                  <a:prstClr val="white"/>
                </a:solidFill>
              </a:rPr>
              <a:t>Administrator</a:t>
            </a:r>
          </a:p>
        </p:txBody>
      </p:sp>
      <p:sp>
        <p:nvSpPr>
          <p:cNvPr id="42" name="Rounded Rectangle 41"/>
          <p:cNvSpPr/>
          <p:nvPr/>
        </p:nvSpPr>
        <p:spPr bwMode="blackWhite">
          <a:xfrm>
            <a:off x="10224520" y="2753226"/>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400" b="1" dirty="0">
                <a:solidFill>
                  <a:prstClr val="white"/>
                </a:solidFill>
              </a:rPr>
              <a:t>Facilities Management</a:t>
            </a:r>
          </a:p>
        </p:txBody>
      </p:sp>
      <p:sp>
        <p:nvSpPr>
          <p:cNvPr id="29" name="Rounded Rectangle 28"/>
          <p:cNvSpPr/>
          <p:nvPr/>
        </p:nvSpPr>
        <p:spPr bwMode="blackWhite">
          <a:xfrm>
            <a:off x="10224520" y="4045808"/>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400" b="1" dirty="0">
                <a:solidFill>
                  <a:prstClr val="white"/>
                </a:solidFill>
              </a:rPr>
              <a:t>Business Analysts</a:t>
            </a:r>
          </a:p>
        </p:txBody>
      </p:sp>
      <p:sp>
        <p:nvSpPr>
          <p:cNvPr id="34" name="Rounded Rectangle 33"/>
          <p:cNvSpPr/>
          <p:nvPr/>
        </p:nvSpPr>
        <p:spPr bwMode="blackWhite">
          <a:xfrm>
            <a:off x="8553869" y="4045808"/>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lnSpc>
                <a:spcPct val="70000"/>
              </a:lnSpc>
            </a:pPr>
            <a:r>
              <a:rPr lang="en-US" sz="1200" b="1" dirty="0">
                <a:solidFill>
                  <a:prstClr val="white"/>
                </a:solidFill>
              </a:rPr>
              <a:t>Network Operations Center</a:t>
            </a:r>
          </a:p>
        </p:txBody>
      </p:sp>
      <p:sp>
        <p:nvSpPr>
          <p:cNvPr id="35" name="Rounded Rectangle 34"/>
          <p:cNvSpPr/>
          <p:nvPr/>
        </p:nvSpPr>
        <p:spPr bwMode="blackWhite">
          <a:xfrm>
            <a:off x="4107828" y="3401407"/>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lnSpc>
                <a:spcPct val="70000"/>
              </a:lnSpc>
            </a:pPr>
            <a:r>
              <a:rPr lang="en-US" sz="1200" b="1" dirty="0">
                <a:solidFill>
                  <a:prstClr val="white"/>
                </a:solidFill>
              </a:rPr>
              <a:t>Cloud Service Portfolio Manager</a:t>
            </a:r>
          </a:p>
        </p:txBody>
      </p:sp>
      <p:sp>
        <p:nvSpPr>
          <p:cNvPr id="44" name="Rounded Rectangle 43"/>
          <p:cNvSpPr/>
          <p:nvPr/>
        </p:nvSpPr>
        <p:spPr bwMode="blackWhite">
          <a:xfrm>
            <a:off x="10224520" y="1456864"/>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400" b="1" dirty="0">
                <a:solidFill>
                  <a:prstClr val="white"/>
                </a:solidFill>
              </a:rPr>
              <a:t>ITIL Manager</a:t>
            </a:r>
          </a:p>
        </p:txBody>
      </p:sp>
      <p:sp>
        <p:nvSpPr>
          <p:cNvPr id="8" name="Rounded Rectangle 7"/>
          <p:cNvSpPr/>
          <p:nvPr/>
        </p:nvSpPr>
        <p:spPr bwMode="blackWhite">
          <a:xfrm>
            <a:off x="8553869" y="4693990"/>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400" b="1" dirty="0">
                <a:solidFill>
                  <a:prstClr val="white"/>
                </a:solidFill>
              </a:rPr>
              <a:t>Users</a:t>
            </a:r>
          </a:p>
        </p:txBody>
      </p:sp>
      <p:sp>
        <p:nvSpPr>
          <p:cNvPr id="31" name="Rounded Rectangle 30"/>
          <p:cNvSpPr/>
          <p:nvPr/>
        </p:nvSpPr>
        <p:spPr bwMode="blackWhite">
          <a:xfrm>
            <a:off x="10224520" y="4693990"/>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400" b="1" dirty="0">
                <a:solidFill>
                  <a:prstClr val="white"/>
                </a:solidFill>
              </a:rPr>
              <a:t>Developers</a:t>
            </a:r>
          </a:p>
        </p:txBody>
      </p:sp>
      <p:sp>
        <p:nvSpPr>
          <p:cNvPr id="32" name="Rounded Rectangle 31"/>
          <p:cNvSpPr/>
          <p:nvPr/>
        </p:nvSpPr>
        <p:spPr bwMode="blackWhite">
          <a:xfrm>
            <a:off x="8553869" y="1456864"/>
            <a:ext cx="1484464" cy="470549"/>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400" b="1" dirty="0">
                <a:solidFill>
                  <a:prstClr val="white"/>
                </a:solidFill>
              </a:rPr>
              <a:t>OS Specialists</a:t>
            </a:r>
          </a:p>
        </p:txBody>
      </p:sp>
      <p:sp>
        <p:nvSpPr>
          <p:cNvPr id="16" name="Rounded Rectangle 15"/>
          <p:cNvSpPr/>
          <p:nvPr/>
        </p:nvSpPr>
        <p:spPr bwMode="blackWhite">
          <a:xfrm>
            <a:off x="4093313" y="2092456"/>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IT Program</a:t>
            </a:r>
            <a:br>
              <a:rPr lang="en-US" sz="1400" b="1" dirty="0">
                <a:solidFill>
                  <a:prstClr val="white"/>
                </a:solidFill>
              </a:rPr>
            </a:br>
            <a:r>
              <a:rPr lang="en-US" sz="1400" b="1" dirty="0">
                <a:solidFill>
                  <a:prstClr val="white"/>
                </a:solidFill>
              </a:rPr>
              <a:t>Managers</a:t>
            </a:r>
          </a:p>
        </p:txBody>
      </p:sp>
      <p:sp>
        <p:nvSpPr>
          <p:cNvPr id="27" name="Rounded Rectangle 26"/>
          <p:cNvSpPr/>
          <p:nvPr/>
        </p:nvSpPr>
        <p:spPr bwMode="blackWhite">
          <a:xfrm>
            <a:off x="5736696" y="2728048"/>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SMEs</a:t>
            </a:r>
          </a:p>
        </p:txBody>
      </p:sp>
      <p:sp>
        <p:nvSpPr>
          <p:cNvPr id="33" name="Rounded Rectangle 32"/>
          <p:cNvSpPr/>
          <p:nvPr/>
        </p:nvSpPr>
        <p:spPr bwMode="blackWhite">
          <a:xfrm>
            <a:off x="1261385" y="5036191"/>
            <a:ext cx="1345071" cy="470549"/>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IT Security &amp; Risk</a:t>
            </a:r>
          </a:p>
        </p:txBody>
      </p:sp>
      <p:sp>
        <p:nvSpPr>
          <p:cNvPr id="5" name="Rounded Rectangle 4"/>
          <p:cNvSpPr/>
          <p:nvPr/>
        </p:nvSpPr>
        <p:spPr bwMode="blackWhite">
          <a:xfrm>
            <a:off x="4093313" y="4693990"/>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Cloud Service Desk</a:t>
            </a:r>
          </a:p>
        </p:txBody>
      </p:sp>
      <p:sp>
        <p:nvSpPr>
          <p:cNvPr id="41" name="Rounded Rectangle 40"/>
          <p:cNvSpPr/>
          <p:nvPr/>
        </p:nvSpPr>
        <p:spPr bwMode="blackWhite">
          <a:xfrm>
            <a:off x="4093313" y="4045808"/>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Legal</a:t>
            </a:r>
          </a:p>
        </p:txBody>
      </p:sp>
      <p:sp>
        <p:nvSpPr>
          <p:cNvPr id="43" name="Rounded Rectangle 42"/>
          <p:cNvSpPr/>
          <p:nvPr/>
        </p:nvSpPr>
        <p:spPr bwMode="blackWhite">
          <a:xfrm>
            <a:off x="5736696" y="1456864"/>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Stakeholder Manager</a:t>
            </a:r>
          </a:p>
        </p:txBody>
      </p:sp>
      <p:sp>
        <p:nvSpPr>
          <p:cNvPr id="4" name="Rounded Rectangle 3"/>
          <p:cNvSpPr/>
          <p:nvPr/>
        </p:nvSpPr>
        <p:spPr bwMode="blackWhite">
          <a:xfrm>
            <a:off x="10224520" y="3401405"/>
            <a:ext cx="1484464" cy="466771"/>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square" lIns="60960" rIns="60960" rtlCol="0" anchor="ctr"/>
          <a:lstStyle/>
          <a:p>
            <a:pPr algn="ctr" defTabSz="609585"/>
            <a:r>
              <a:rPr lang="en-US" sz="1400" b="1" dirty="0">
                <a:solidFill>
                  <a:prstClr val="white"/>
                </a:solidFill>
              </a:rPr>
              <a:t>SDLC Management</a:t>
            </a:r>
          </a:p>
        </p:txBody>
      </p:sp>
      <p:sp>
        <p:nvSpPr>
          <p:cNvPr id="45" name="Rounded Rectangle 44"/>
          <p:cNvSpPr/>
          <p:nvPr/>
        </p:nvSpPr>
        <p:spPr bwMode="blackWhite">
          <a:xfrm>
            <a:off x="5736696" y="2092456"/>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Procurement</a:t>
            </a:r>
          </a:p>
        </p:txBody>
      </p:sp>
      <p:sp>
        <p:nvSpPr>
          <p:cNvPr id="39" name="Rounded Rectangle 38"/>
          <p:cNvSpPr/>
          <p:nvPr/>
        </p:nvSpPr>
        <p:spPr bwMode="blackWhite">
          <a:xfrm>
            <a:off x="5736696" y="4045808"/>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Service Manager</a:t>
            </a:r>
          </a:p>
        </p:txBody>
      </p:sp>
      <p:sp>
        <p:nvSpPr>
          <p:cNvPr id="46" name="Rounded Rectangle 45"/>
          <p:cNvSpPr/>
          <p:nvPr/>
        </p:nvSpPr>
        <p:spPr bwMode="blackWhite">
          <a:xfrm>
            <a:off x="5736696" y="4693990"/>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Finance</a:t>
            </a:r>
          </a:p>
        </p:txBody>
      </p:sp>
      <p:sp>
        <p:nvSpPr>
          <p:cNvPr id="36" name="Rounded Rectangle 35"/>
          <p:cNvSpPr/>
          <p:nvPr/>
        </p:nvSpPr>
        <p:spPr bwMode="blackWhite">
          <a:xfrm>
            <a:off x="4093313" y="2728048"/>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200" b="1" dirty="0">
                <a:solidFill>
                  <a:prstClr val="white"/>
                </a:solidFill>
              </a:rPr>
              <a:t>Cloud Service Catalog Manager</a:t>
            </a:r>
          </a:p>
        </p:txBody>
      </p:sp>
    </p:spTree>
    <p:custDataLst>
      <p:tags r:id="rId1"/>
    </p:custDataLst>
    <p:extLst>
      <p:ext uri="{BB962C8B-B14F-4D97-AF65-F5344CB8AC3E}">
        <p14:creationId xmlns:p14="http://schemas.microsoft.com/office/powerpoint/2010/main" val="77609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2667" dirty="0"/>
              <a:t>Each core IT Cloud role member has distinct responsibilities</a:t>
            </a:r>
          </a:p>
        </p:txBody>
      </p:sp>
      <p:sp>
        <p:nvSpPr>
          <p:cNvPr id="6" name="Rounded Rectangle 5"/>
          <p:cNvSpPr/>
          <p:nvPr>
            <p:custDataLst>
              <p:tags r:id="rId3"/>
            </p:custDataLst>
          </p:nvPr>
        </p:nvSpPr>
        <p:spPr bwMode="blackWhite">
          <a:xfrm>
            <a:off x="565207" y="1520825"/>
            <a:ext cx="1345071" cy="565513"/>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CIO</a:t>
            </a:r>
          </a:p>
        </p:txBody>
      </p:sp>
      <p:sp>
        <p:nvSpPr>
          <p:cNvPr id="7" name="Rounded Rectangle 6"/>
          <p:cNvSpPr/>
          <p:nvPr>
            <p:custDataLst>
              <p:tags r:id="rId4"/>
            </p:custDataLst>
          </p:nvPr>
        </p:nvSpPr>
        <p:spPr bwMode="blackWhite">
          <a:xfrm>
            <a:off x="565207" y="2217913"/>
            <a:ext cx="1345071" cy="502347"/>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BVM</a:t>
            </a:r>
          </a:p>
        </p:txBody>
      </p:sp>
      <p:sp>
        <p:nvSpPr>
          <p:cNvPr id="8" name="Rounded Rectangle 7"/>
          <p:cNvSpPr/>
          <p:nvPr>
            <p:custDataLst>
              <p:tags r:id="rId5"/>
            </p:custDataLst>
          </p:nvPr>
        </p:nvSpPr>
        <p:spPr bwMode="blackWhite">
          <a:xfrm>
            <a:off x="565207" y="3570684"/>
            <a:ext cx="1345071" cy="502347"/>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Infra &amp; Ops</a:t>
            </a:r>
          </a:p>
        </p:txBody>
      </p:sp>
      <p:sp>
        <p:nvSpPr>
          <p:cNvPr id="9" name="Rounded Rectangle 8"/>
          <p:cNvSpPr/>
          <p:nvPr>
            <p:custDataLst>
              <p:tags r:id="rId6"/>
            </p:custDataLst>
          </p:nvPr>
        </p:nvSpPr>
        <p:spPr bwMode="blackWhite">
          <a:xfrm>
            <a:off x="565207" y="4273841"/>
            <a:ext cx="1345071" cy="502347"/>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333" b="1" dirty="0">
                <a:solidFill>
                  <a:prstClr val="white"/>
                </a:solidFill>
              </a:rPr>
              <a:t>Cloud Service Owner</a:t>
            </a:r>
          </a:p>
        </p:txBody>
      </p:sp>
      <p:sp>
        <p:nvSpPr>
          <p:cNvPr id="10" name="Rounded Rectangle 9"/>
          <p:cNvSpPr/>
          <p:nvPr>
            <p:custDataLst>
              <p:tags r:id="rId7"/>
            </p:custDataLst>
          </p:nvPr>
        </p:nvSpPr>
        <p:spPr bwMode="blackWhite">
          <a:xfrm>
            <a:off x="565207" y="4987633"/>
            <a:ext cx="1345071" cy="502347"/>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EIM</a:t>
            </a:r>
          </a:p>
        </p:txBody>
      </p:sp>
      <p:sp>
        <p:nvSpPr>
          <p:cNvPr id="11" name="Rounded Rectangle 10"/>
          <p:cNvSpPr/>
          <p:nvPr>
            <p:custDataLst>
              <p:tags r:id="rId8"/>
            </p:custDataLst>
          </p:nvPr>
        </p:nvSpPr>
        <p:spPr bwMode="blackWhite">
          <a:xfrm>
            <a:off x="3652884" y="1511185"/>
            <a:ext cx="7560921"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70000"/>
              </a:lnSpc>
              <a:buFont typeface="Arial" pitchFamily="34" charset="0"/>
              <a:buChar char="•"/>
            </a:pPr>
            <a:r>
              <a:rPr lang="en-US" sz="1200" dirty="0">
                <a:solidFill>
                  <a:prstClr val="black"/>
                </a:solidFill>
              </a:rPr>
              <a:t>Final decision in case of impasse over issues</a:t>
            </a:r>
          </a:p>
          <a:p>
            <a:pPr marL="311143" indent="-154513" defTabSz="609585">
              <a:lnSpc>
                <a:spcPct val="70000"/>
              </a:lnSpc>
              <a:buFont typeface="Arial" pitchFamily="34" charset="0"/>
              <a:buChar char="•"/>
            </a:pPr>
            <a:r>
              <a:rPr lang="en-US" sz="1200" dirty="0">
                <a:solidFill>
                  <a:prstClr val="black"/>
                </a:solidFill>
              </a:rPr>
              <a:t>Key interface to Acme Inc. C-level group and all LoB’s / BU’s for enterprise wide cloud initiatives</a:t>
            </a:r>
          </a:p>
        </p:txBody>
      </p:sp>
      <p:sp>
        <p:nvSpPr>
          <p:cNvPr id="12" name="Rounded Rectangle 11"/>
          <p:cNvSpPr/>
          <p:nvPr>
            <p:custDataLst>
              <p:tags r:id="rId9"/>
            </p:custDataLst>
          </p:nvPr>
        </p:nvSpPr>
        <p:spPr bwMode="blackWhite">
          <a:xfrm>
            <a:off x="3657601" y="2199062"/>
            <a:ext cx="7560921"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70000"/>
              </a:lnSpc>
              <a:buFont typeface="Arial" pitchFamily="34" charset="0"/>
              <a:buChar char="•"/>
            </a:pPr>
            <a:r>
              <a:rPr lang="en-US" sz="1200" dirty="0">
                <a:solidFill>
                  <a:prstClr val="black"/>
                </a:solidFill>
              </a:rPr>
              <a:t>Business Value Manager (BVM) i.e. Business Relationship Manager / Business Technology Manager</a:t>
            </a:r>
          </a:p>
          <a:p>
            <a:pPr marL="311143" indent="-154513" defTabSz="609585">
              <a:lnSpc>
                <a:spcPct val="70000"/>
              </a:lnSpc>
              <a:buFont typeface="Arial" pitchFamily="34" charset="0"/>
              <a:buChar char="•"/>
            </a:pPr>
            <a:r>
              <a:rPr lang="en-US" sz="1200" dirty="0">
                <a:solidFill>
                  <a:prstClr val="black"/>
                </a:solidFill>
              </a:rPr>
              <a:t>Communicates business requirements  to IT</a:t>
            </a:r>
          </a:p>
          <a:p>
            <a:pPr marL="311143" indent="-154513" defTabSz="609585">
              <a:lnSpc>
                <a:spcPct val="70000"/>
              </a:lnSpc>
              <a:buFont typeface="Arial" pitchFamily="34" charset="0"/>
              <a:buChar char="•"/>
            </a:pPr>
            <a:r>
              <a:rPr lang="en-US" sz="1200" dirty="0">
                <a:solidFill>
                  <a:prstClr val="black"/>
                </a:solidFill>
              </a:rPr>
              <a:t>Develops business cases around cloud delivery options – Expands and matures current role</a:t>
            </a:r>
          </a:p>
          <a:p>
            <a:pPr marL="311143" indent="-154513" defTabSz="609585">
              <a:lnSpc>
                <a:spcPct val="70000"/>
              </a:lnSpc>
              <a:buFont typeface="Arial" pitchFamily="34" charset="0"/>
              <a:buChar char="•"/>
            </a:pPr>
            <a:r>
              <a:rPr lang="en-US" sz="1200" dirty="0">
                <a:solidFill>
                  <a:prstClr val="black"/>
                </a:solidFill>
              </a:rPr>
              <a:t>Ensures communication back  to lines of business </a:t>
            </a:r>
          </a:p>
        </p:txBody>
      </p:sp>
      <p:sp>
        <p:nvSpPr>
          <p:cNvPr id="13" name="Rounded Rectangle 12"/>
          <p:cNvSpPr/>
          <p:nvPr>
            <p:custDataLst>
              <p:tags r:id="rId10"/>
            </p:custDataLst>
          </p:nvPr>
        </p:nvSpPr>
        <p:spPr bwMode="blackWhite">
          <a:xfrm>
            <a:off x="3662318" y="3574818"/>
            <a:ext cx="7560921"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70000"/>
              </a:lnSpc>
              <a:buFont typeface="Arial" pitchFamily="34" charset="0"/>
              <a:buChar char="•"/>
            </a:pPr>
            <a:r>
              <a:rPr lang="en-US" sz="1200" dirty="0">
                <a:solidFill>
                  <a:prstClr val="black"/>
                </a:solidFill>
              </a:rPr>
              <a:t>Infrastructure and Operations</a:t>
            </a:r>
          </a:p>
          <a:p>
            <a:pPr marL="311143" indent="-154513" defTabSz="609585">
              <a:lnSpc>
                <a:spcPct val="70000"/>
              </a:lnSpc>
              <a:buFont typeface="Arial" pitchFamily="34" charset="0"/>
              <a:buChar char="•"/>
            </a:pPr>
            <a:r>
              <a:rPr lang="en-US" sz="1200" dirty="0">
                <a:solidFill>
                  <a:prstClr val="black"/>
                </a:solidFill>
              </a:rPr>
              <a:t>Provides input from an infrastructure perspective to cloud decision model and cloud recommendations</a:t>
            </a:r>
          </a:p>
          <a:p>
            <a:pPr marL="311143" indent="-154513" defTabSz="609585">
              <a:lnSpc>
                <a:spcPct val="70000"/>
              </a:lnSpc>
              <a:buFont typeface="Arial" pitchFamily="34" charset="0"/>
              <a:buChar char="•"/>
            </a:pPr>
            <a:r>
              <a:rPr lang="en-US" sz="1200" dirty="0">
                <a:solidFill>
                  <a:prstClr val="black"/>
                </a:solidFill>
              </a:rPr>
              <a:t>Supports business case development for I&amp;O cloud solutions</a:t>
            </a:r>
          </a:p>
          <a:p>
            <a:pPr marL="311143" indent="-154513" defTabSz="609585">
              <a:lnSpc>
                <a:spcPct val="70000"/>
              </a:lnSpc>
              <a:buFont typeface="Arial" pitchFamily="34" charset="0"/>
              <a:buChar char="•"/>
            </a:pPr>
            <a:r>
              <a:rPr lang="en-US" sz="1200" dirty="0">
                <a:solidFill>
                  <a:prstClr val="black"/>
                </a:solidFill>
              </a:rPr>
              <a:t>Supports implementation of cloud delivery initiatives</a:t>
            </a:r>
          </a:p>
        </p:txBody>
      </p:sp>
      <p:sp>
        <p:nvSpPr>
          <p:cNvPr id="14" name="Rounded Rectangle 13"/>
          <p:cNvSpPr/>
          <p:nvPr>
            <p:custDataLst>
              <p:tags r:id="rId11"/>
            </p:custDataLst>
          </p:nvPr>
        </p:nvSpPr>
        <p:spPr bwMode="blackWhite">
          <a:xfrm>
            <a:off x="3667036" y="4262697"/>
            <a:ext cx="7560921" cy="560399"/>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70000"/>
              </a:lnSpc>
              <a:buFont typeface="Arial" pitchFamily="34" charset="0"/>
              <a:buChar char="•"/>
            </a:pPr>
            <a:r>
              <a:rPr lang="en-US" sz="1200" dirty="0">
                <a:solidFill>
                  <a:prstClr val="black"/>
                </a:solidFill>
              </a:rPr>
              <a:t>Solution Management</a:t>
            </a:r>
          </a:p>
          <a:p>
            <a:pPr marL="311143" indent="-154513" defTabSz="609585">
              <a:lnSpc>
                <a:spcPct val="70000"/>
              </a:lnSpc>
              <a:buFont typeface="Arial" pitchFamily="34" charset="0"/>
              <a:buChar char="•"/>
            </a:pPr>
            <a:r>
              <a:rPr lang="en-US" sz="1200" dirty="0">
                <a:solidFill>
                  <a:prstClr val="black"/>
                </a:solidFill>
              </a:rPr>
              <a:t>Provides input  to cloud decision model </a:t>
            </a:r>
          </a:p>
          <a:p>
            <a:pPr marL="311143" indent="-154513" defTabSz="609585">
              <a:lnSpc>
                <a:spcPct val="70000"/>
              </a:lnSpc>
              <a:buFont typeface="Arial" pitchFamily="34" charset="0"/>
              <a:buChar char="•"/>
            </a:pPr>
            <a:r>
              <a:rPr lang="en-US" sz="1200" dirty="0">
                <a:solidFill>
                  <a:prstClr val="black"/>
                </a:solidFill>
              </a:rPr>
              <a:t>Provides required information around IaaS offerings and vendors</a:t>
            </a:r>
          </a:p>
          <a:p>
            <a:pPr marL="311143" indent="-154513" defTabSz="609585">
              <a:lnSpc>
                <a:spcPct val="70000"/>
              </a:lnSpc>
              <a:buFont typeface="Arial" pitchFamily="34" charset="0"/>
              <a:buChar char="•"/>
            </a:pPr>
            <a:r>
              <a:rPr lang="en-US" sz="1200" dirty="0">
                <a:solidFill>
                  <a:prstClr val="black"/>
                </a:solidFill>
              </a:rPr>
              <a:t>Drives implementation of cloud delivery initiatives</a:t>
            </a:r>
          </a:p>
        </p:txBody>
      </p:sp>
      <p:sp>
        <p:nvSpPr>
          <p:cNvPr id="15" name="Rounded Rectangle 14"/>
          <p:cNvSpPr/>
          <p:nvPr>
            <p:custDataLst>
              <p:tags r:id="rId12"/>
            </p:custDataLst>
          </p:nvPr>
        </p:nvSpPr>
        <p:spPr bwMode="blackWhite">
          <a:xfrm>
            <a:off x="3671753" y="4926182"/>
            <a:ext cx="7560921"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70000"/>
              </a:lnSpc>
              <a:buFont typeface="Arial" pitchFamily="34" charset="0"/>
              <a:buChar char="•"/>
            </a:pPr>
            <a:r>
              <a:rPr lang="en-US" sz="1200" dirty="0">
                <a:solidFill>
                  <a:prstClr val="black"/>
                </a:solidFill>
              </a:rPr>
              <a:t>Enterprise Architect  - Information and Data Specialty</a:t>
            </a:r>
          </a:p>
          <a:p>
            <a:pPr marL="311143" indent="-154513" defTabSz="609585">
              <a:lnSpc>
                <a:spcPct val="70000"/>
              </a:lnSpc>
              <a:buFont typeface="Arial" pitchFamily="34" charset="0"/>
              <a:buChar char="•"/>
            </a:pPr>
            <a:r>
              <a:rPr lang="en-US" sz="1200" dirty="0">
                <a:solidFill>
                  <a:prstClr val="black"/>
                </a:solidFill>
              </a:rPr>
              <a:t>Defines and establishes categorization and rules for data management</a:t>
            </a:r>
          </a:p>
          <a:p>
            <a:pPr marL="311143" indent="-154513" defTabSz="609585">
              <a:lnSpc>
                <a:spcPct val="70000"/>
              </a:lnSpc>
              <a:buFont typeface="Arial" pitchFamily="34" charset="0"/>
              <a:buChar char="•"/>
            </a:pPr>
            <a:r>
              <a:rPr lang="en-US" sz="1200" dirty="0">
                <a:solidFill>
                  <a:prstClr val="black"/>
                </a:solidFill>
              </a:rPr>
              <a:t>Establishes Master Data Management Plan for Cloud</a:t>
            </a:r>
          </a:p>
          <a:p>
            <a:pPr marL="311143" indent="-154513" defTabSz="609585">
              <a:lnSpc>
                <a:spcPct val="70000"/>
              </a:lnSpc>
              <a:buFont typeface="Arial" pitchFamily="34" charset="0"/>
              <a:buChar char="•"/>
            </a:pPr>
            <a:r>
              <a:rPr lang="en-US" sz="1200" dirty="0">
                <a:solidFill>
                  <a:prstClr val="black"/>
                </a:solidFill>
              </a:rPr>
              <a:t>Ensures Cloud compliance with respect to data management</a:t>
            </a:r>
          </a:p>
        </p:txBody>
      </p:sp>
      <p:sp>
        <p:nvSpPr>
          <p:cNvPr id="16" name="Rounded Rectangle 15"/>
          <p:cNvSpPr/>
          <p:nvPr>
            <p:custDataLst>
              <p:tags r:id="rId13"/>
            </p:custDataLst>
          </p:nvPr>
        </p:nvSpPr>
        <p:spPr bwMode="blackWhite">
          <a:xfrm>
            <a:off x="576817" y="2879771"/>
            <a:ext cx="1345071" cy="502347"/>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400" b="1" dirty="0">
                <a:solidFill>
                  <a:prstClr val="white"/>
                </a:solidFill>
              </a:rPr>
              <a:t>Ent. Arch. (ARB)</a:t>
            </a:r>
          </a:p>
        </p:txBody>
      </p:sp>
      <p:sp>
        <p:nvSpPr>
          <p:cNvPr id="17" name="Rounded Rectangle 16"/>
          <p:cNvSpPr/>
          <p:nvPr>
            <p:custDataLst>
              <p:tags r:id="rId14"/>
            </p:custDataLst>
          </p:nvPr>
        </p:nvSpPr>
        <p:spPr bwMode="blackWhite">
          <a:xfrm>
            <a:off x="3669210" y="2886941"/>
            <a:ext cx="7560921"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70000"/>
              </a:lnSpc>
              <a:buFont typeface="Arial" pitchFamily="34" charset="0"/>
              <a:buChar char="•"/>
            </a:pPr>
            <a:r>
              <a:rPr lang="en-US" sz="1200" dirty="0">
                <a:solidFill>
                  <a:prstClr val="black"/>
                </a:solidFill>
              </a:rPr>
              <a:t>Architecture Review Board (ARB)</a:t>
            </a:r>
          </a:p>
          <a:p>
            <a:pPr marL="311143" indent="-154513" defTabSz="609585">
              <a:lnSpc>
                <a:spcPct val="70000"/>
              </a:lnSpc>
              <a:buFont typeface="Arial" pitchFamily="34" charset="0"/>
              <a:buChar char="•"/>
            </a:pPr>
            <a:r>
              <a:rPr lang="en-US" sz="1200" dirty="0">
                <a:solidFill>
                  <a:prstClr val="black"/>
                </a:solidFill>
              </a:rPr>
              <a:t>Develops cloud recommendations based on utilizing the cloud decision model</a:t>
            </a:r>
          </a:p>
          <a:p>
            <a:pPr marL="311143" indent="-154513" defTabSz="609585">
              <a:lnSpc>
                <a:spcPct val="70000"/>
              </a:lnSpc>
              <a:buFont typeface="Arial" pitchFamily="34" charset="0"/>
              <a:buChar char="•"/>
            </a:pPr>
            <a:r>
              <a:rPr lang="en-US" sz="1200" dirty="0">
                <a:solidFill>
                  <a:prstClr val="black"/>
                </a:solidFill>
              </a:rPr>
              <a:t>Provides required information around cloud vendors and solutions</a:t>
            </a:r>
          </a:p>
          <a:p>
            <a:pPr marL="311143" indent="-154513" defTabSz="609585">
              <a:lnSpc>
                <a:spcPct val="70000"/>
              </a:lnSpc>
              <a:buFont typeface="Arial" pitchFamily="34" charset="0"/>
              <a:buChar char="•"/>
            </a:pPr>
            <a:r>
              <a:rPr lang="en-US" sz="1200" dirty="0">
                <a:solidFill>
                  <a:prstClr val="black"/>
                </a:solidFill>
              </a:rPr>
              <a:t>Provides input on business cases for cloud initiatives</a:t>
            </a:r>
          </a:p>
        </p:txBody>
      </p:sp>
      <p:sp>
        <p:nvSpPr>
          <p:cNvPr id="19" name="Rounded Rectangle 18"/>
          <p:cNvSpPr/>
          <p:nvPr>
            <p:custDataLst>
              <p:tags r:id="rId15"/>
            </p:custDataLst>
          </p:nvPr>
        </p:nvSpPr>
        <p:spPr bwMode="blackWhite">
          <a:xfrm>
            <a:off x="3665945" y="5614059"/>
            <a:ext cx="7560921"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70000"/>
              </a:lnSpc>
              <a:buFont typeface="Arial" pitchFamily="34" charset="0"/>
              <a:buChar char="•"/>
            </a:pPr>
            <a:r>
              <a:rPr lang="en-US" sz="1200" dirty="0">
                <a:solidFill>
                  <a:prstClr val="black"/>
                </a:solidFill>
              </a:rPr>
              <a:t>Cloud Security Management</a:t>
            </a:r>
          </a:p>
          <a:p>
            <a:pPr marL="311143" indent="-154513" defTabSz="609585">
              <a:lnSpc>
                <a:spcPct val="70000"/>
              </a:lnSpc>
              <a:buFont typeface="Arial" pitchFamily="34" charset="0"/>
              <a:buChar char="•"/>
            </a:pPr>
            <a:r>
              <a:rPr lang="en-US" sz="1200" dirty="0">
                <a:solidFill>
                  <a:prstClr val="black"/>
                </a:solidFill>
              </a:rPr>
              <a:t>Establishes requirements for cloud security compliance</a:t>
            </a:r>
          </a:p>
          <a:p>
            <a:pPr marL="311143" indent="-154513" defTabSz="609585">
              <a:lnSpc>
                <a:spcPct val="70000"/>
              </a:lnSpc>
              <a:buFont typeface="Arial" pitchFamily="34" charset="0"/>
              <a:buChar char="•"/>
            </a:pPr>
            <a:r>
              <a:rPr lang="en-US" sz="1200" dirty="0">
                <a:solidFill>
                  <a:prstClr val="black"/>
                </a:solidFill>
              </a:rPr>
              <a:t>Supports planning and implementation of cloud delivery initiatives </a:t>
            </a:r>
          </a:p>
          <a:p>
            <a:pPr marL="311143" indent="-154513" defTabSz="609585">
              <a:lnSpc>
                <a:spcPct val="70000"/>
              </a:lnSpc>
              <a:buFont typeface="Arial" pitchFamily="34" charset="0"/>
              <a:buChar char="•"/>
            </a:pPr>
            <a:r>
              <a:rPr lang="en-US" sz="1200" dirty="0">
                <a:solidFill>
                  <a:prstClr val="black"/>
                </a:solidFill>
              </a:rPr>
              <a:t>Conducts regular reviews of cloud delivery initiatives to ensure adherence to guidelines</a:t>
            </a:r>
          </a:p>
        </p:txBody>
      </p:sp>
      <p:sp>
        <p:nvSpPr>
          <p:cNvPr id="20" name="Rounded Rectangle 19"/>
          <p:cNvSpPr/>
          <p:nvPr/>
        </p:nvSpPr>
        <p:spPr bwMode="blackWhite">
          <a:xfrm>
            <a:off x="555446" y="5671180"/>
            <a:ext cx="1345071" cy="470549"/>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wrap="square" lIns="60960" rIns="60960" rtlCol="0" anchor="ctr"/>
          <a:lstStyle/>
          <a:p>
            <a:pPr algn="ctr" defTabSz="609585"/>
            <a:r>
              <a:rPr lang="en-US" sz="1333" b="1" dirty="0">
                <a:solidFill>
                  <a:prstClr val="white"/>
                </a:solidFill>
              </a:rPr>
              <a:t>IT Security &amp; Risk  Manager</a:t>
            </a:r>
          </a:p>
        </p:txBody>
      </p:sp>
      <p:sp>
        <p:nvSpPr>
          <p:cNvPr id="18" name="Rounded Rectangle 17"/>
          <p:cNvSpPr/>
          <p:nvPr>
            <p:custDataLst>
              <p:tags r:id="rId16"/>
            </p:custDataLst>
          </p:nvPr>
        </p:nvSpPr>
        <p:spPr bwMode="blackWhite">
          <a:xfrm>
            <a:off x="2033567" y="1520825"/>
            <a:ext cx="1435349" cy="565513"/>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1" name="Rounded Rectangle 20"/>
          <p:cNvSpPr/>
          <p:nvPr>
            <p:custDataLst>
              <p:tags r:id="rId17"/>
            </p:custDataLst>
          </p:nvPr>
        </p:nvSpPr>
        <p:spPr bwMode="blackWhite">
          <a:xfrm>
            <a:off x="2033567" y="2228800"/>
            <a:ext cx="1435349" cy="502347"/>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r>
              <a:rPr lang="en-US" sz="1400" b="1" dirty="0">
                <a:solidFill>
                  <a:prstClr val="white"/>
                </a:solidFill>
              </a:rPr>
              <a:t>	</a:t>
            </a:r>
          </a:p>
        </p:txBody>
      </p:sp>
      <p:sp>
        <p:nvSpPr>
          <p:cNvPr id="22" name="Rounded Rectangle 21"/>
          <p:cNvSpPr/>
          <p:nvPr>
            <p:custDataLst>
              <p:tags r:id="rId18"/>
            </p:custDataLst>
          </p:nvPr>
        </p:nvSpPr>
        <p:spPr bwMode="blackWhite">
          <a:xfrm>
            <a:off x="2033567" y="3581569"/>
            <a:ext cx="1435349" cy="502347"/>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3" name="Rounded Rectangle 22"/>
          <p:cNvSpPr/>
          <p:nvPr>
            <p:custDataLst>
              <p:tags r:id="rId19"/>
            </p:custDataLst>
          </p:nvPr>
        </p:nvSpPr>
        <p:spPr bwMode="blackWhite">
          <a:xfrm>
            <a:off x="2033567" y="4284728"/>
            <a:ext cx="1435349" cy="502347"/>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4" name="Rounded Rectangle 23"/>
          <p:cNvSpPr/>
          <p:nvPr>
            <p:custDataLst>
              <p:tags r:id="rId20"/>
            </p:custDataLst>
          </p:nvPr>
        </p:nvSpPr>
        <p:spPr bwMode="blackWhite">
          <a:xfrm>
            <a:off x="2023804" y="4998520"/>
            <a:ext cx="1435349" cy="502347"/>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5" name="Rounded Rectangle 24"/>
          <p:cNvSpPr/>
          <p:nvPr>
            <p:custDataLst>
              <p:tags r:id="rId21"/>
            </p:custDataLst>
          </p:nvPr>
        </p:nvSpPr>
        <p:spPr bwMode="blackWhite">
          <a:xfrm>
            <a:off x="2045176" y="2890657"/>
            <a:ext cx="1435349" cy="502347"/>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6" name="Rounded Rectangle 25"/>
          <p:cNvSpPr/>
          <p:nvPr/>
        </p:nvSpPr>
        <p:spPr bwMode="blackWhite">
          <a:xfrm>
            <a:off x="2023806" y="5682066"/>
            <a:ext cx="1435349"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7" name="TextBox 26"/>
          <p:cNvSpPr txBox="1"/>
          <p:nvPr/>
        </p:nvSpPr>
        <p:spPr>
          <a:xfrm>
            <a:off x="565206" y="1010168"/>
            <a:ext cx="1335309" cy="483189"/>
          </a:xfrm>
          <a:prstGeom prst="rect">
            <a:avLst/>
          </a:prstGeom>
          <a:noFill/>
        </p:spPr>
        <p:txBody>
          <a:bodyPr wrap="square" rtlCol="0">
            <a:noAutofit/>
          </a:bodyPr>
          <a:lstStyle/>
          <a:p>
            <a:pPr algn="ctr" defTabSz="609585"/>
            <a:r>
              <a:rPr lang="en-US" sz="1333" dirty="0">
                <a:solidFill>
                  <a:prstClr val="black"/>
                </a:solidFill>
              </a:rPr>
              <a:t>Proposed Roles</a:t>
            </a:r>
          </a:p>
        </p:txBody>
      </p:sp>
      <p:sp>
        <p:nvSpPr>
          <p:cNvPr id="3" name="Rectangle 2"/>
          <p:cNvSpPr/>
          <p:nvPr/>
        </p:nvSpPr>
        <p:spPr>
          <a:xfrm>
            <a:off x="502277" y="6208476"/>
            <a:ext cx="412123" cy="218209"/>
          </a:xfrm>
          <a:prstGeom prst="rect">
            <a:avLst/>
          </a:prstGeom>
          <a:solidFill>
            <a:srgbClr val="FFC000"/>
          </a:solidFill>
          <a:ln>
            <a:noFill/>
          </a:ln>
          <a:effectLst>
            <a:softEdge rad="31750"/>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609585"/>
            <a:endParaRPr lang="en-US" sz="2133" dirty="0">
              <a:solidFill>
                <a:prstClr val="black"/>
              </a:solidFill>
            </a:endParaRPr>
          </a:p>
        </p:txBody>
      </p:sp>
      <p:sp>
        <p:nvSpPr>
          <p:cNvPr id="28" name="Rectangle 27"/>
          <p:cNvSpPr/>
          <p:nvPr/>
        </p:nvSpPr>
        <p:spPr>
          <a:xfrm>
            <a:off x="787457" y="6208476"/>
            <a:ext cx="2440903" cy="218209"/>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609585"/>
            <a:r>
              <a:rPr lang="en-US" sz="1333" dirty="0">
                <a:solidFill>
                  <a:prstClr val="black"/>
                </a:solidFill>
              </a:rPr>
              <a:t>Role does not currently exist </a:t>
            </a:r>
          </a:p>
        </p:txBody>
      </p:sp>
      <p:sp>
        <p:nvSpPr>
          <p:cNvPr id="29" name="TextBox 28"/>
          <p:cNvSpPr txBox="1"/>
          <p:nvPr/>
        </p:nvSpPr>
        <p:spPr>
          <a:xfrm>
            <a:off x="2106139" y="840837"/>
            <a:ext cx="1356680" cy="491367"/>
          </a:xfrm>
          <a:prstGeom prst="rect">
            <a:avLst/>
          </a:prstGeom>
          <a:noFill/>
        </p:spPr>
        <p:txBody>
          <a:bodyPr wrap="square" rtlCol="0">
            <a:noAutofit/>
          </a:bodyPr>
          <a:lstStyle/>
          <a:p>
            <a:pPr algn="ctr" defTabSz="609585"/>
            <a:r>
              <a:rPr lang="en-US" sz="1333" dirty="0">
                <a:solidFill>
                  <a:prstClr val="black"/>
                </a:solidFill>
              </a:rPr>
              <a:t>Alignment to Roles</a:t>
            </a:r>
          </a:p>
        </p:txBody>
      </p:sp>
    </p:spTree>
    <p:custDataLst>
      <p:tags r:id="rId1"/>
    </p:custDataLst>
    <p:extLst>
      <p:ext uri="{BB962C8B-B14F-4D97-AF65-F5344CB8AC3E}">
        <p14:creationId xmlns:p14="http://schemas.microsoft.com/office/powerpoint/2010/main" val="15000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2667" dirty="0"/>
              <a:t>Each core IT Cloud role member has distinct responsibilities</a:t>
            </a:r>
          </a:p>
        </p:txBody>
      </p:sp>
      <p:sp>
        <p:nvSpPr>
          <p:cNvPr id="11" name="Rounded Rectangle 10"/>
          <p:cNvSpPr/>
          <p:nvPr>
            <p:custDataLst>
              <p:tags r:id="rId3"/>
            </p:custDataLst>
          </p:nvPr>
        </p:nvSpPr>
        <p:spPr bwMode="blackWhite">
          <a:xfrm>
            <a:off x="3644540" y="1577713"/>
            <a:ext cx="7569265"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80000"/>
              </a:lnSpc>
              <a:buFont typeface="Arial" pitchFamily="34" charset="0"/>
              <a:buChar char="•"/>
            </a:pPr>
            <a:r>
              <a:rPr lang="en-US" sz="1200" dirty="0">
                <a:solidFill>
                  <a:prstClr val="black"/>
                </a:solidFill>
              </a:rPr>
              <a:t>Data Management</a:t>
            </a:r>
          </a:p>
          <a:p>
            <a:pPr marL="311143" indent="-154513" defTabSz="609585">
              <a:lnSpc>
                <a:spcPct val="80000"/>
              </a:lnSpc>
              <a:buFont typeface="Arial" pitchFamily="34" charset="0"/>
              <a:buChar char="•"/>
            </a:pPr>
            <a:r>
              <a:rPr lang="en-US" sz="1200" dirty="0">
                <a:solidFill>
                  <a:prstClr val="black"/>
                </a:solidFill>
              </a:rPr>
              <a:t>Reporting and decision modeling for cloud support of business</a:t>
            </a:r>
          </a:p>
          <a:p>
            <a:pPr marL="311143" indent="-154513" defTabSz="609585">
              <a:lnSpc>
                <a:spcPct val="80000"/>
              </a:lnSpc>
              <a:buFont typeface="Arial" pitchFamily="34" charset="0"/>
              <a:buChar char="•"/>
            </a:pPr>
            <a:r>
              <a:rPr lang="en-US" sz="1200" dirty="0">
                <a:solidFill>
                  <a:prstClr val="black"/>
                </a:solidFill>
              </a:rPr>
              <a:t>Development of demand forecasting models</a:t>
            </a:r>
          </a:p>
        </p:txBody>
      </p:sp>
      <p:sp>
        <p:nvSpPr>
          <p:cNvPr id="12" name="Rounded Rectangle 11"/>
          <p:cNvSpPr/>
          <p:nvPr>
            <p:custDataLst>
              <p:tags r:id="rId4"/>
            </p:custDataLst>
          </p:nvPr>
        </p:nvSpPr>
        <p:spPr bwMode="blackWhite">
          <a:xfrm>
            <a:off x="3649257" y="2276878"/>
            <a:ext cx="7569265"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80000"/>
              </a:lnSpc>
              <a:buFont typeface="Arial" pitchFamily="34" charset="0"/>
              <a:buChar char="•"/>
            </a:pPr>
            <a:r>
              <a:rPr lang="en-US" sz="1200" dirty="0">
                <a:solidFill>
                  <a:prstClr val="black"/>
                </a:solidFill>
              </a:rPr>
              <a:t>Budgeting / Business Case development</a:t>
            </a:r>
          </a:p>
          <a:p>
            <a:pPr marL="311143" indent="-154513" defTabSz="609585">
              <a:lnSpc>
                <a:spcPct val="80000"/>
              </a:lnSpc>
              <a:buFont typeface="Arial" pitchFamily="34" charset="0"/>
              <a:buChar char="•"/>
            </a:pPr>
            <a:r>
              <a:rPr lang="en-US" sz="1200" dirty="0">
                <a:solidFill>
                  <a:prstClr val="black"/>
                </a:solidFill>
              </a:rPr>
              <a:t>Customization requirements</a:t>
            </a:r>
          </a:p>
          <a:p>
            <a:pPr marL="311143" indent="-154513" defTabSz="609585">
              <a:lnSpc>
                <a:spcPct val="80000"/>
              </a:lnSpc>
              <a:buFont typeface="Arial" pitchFamily="34" charset="0"/>
              <a:buChar char="•"/>
            </a:pPr>
            <a:r>
              <a:rPr lang="en-US" sz="1200" dirty="0">
                <a:solidFill>
                  <a:prstClr val="black"/>
                </a:solidFill>
              </a:rPr>
              <a:t>Portfolio/Project management oversight</a:t>
            </a:r>
          </a:p>
        </p:txBody>
      </p:sp>
      <p:sp>
        <p:nvSpPr>
          <p:cNvPr id="13" name="Rounded Rectangle 12"/>
          <p:cNvSpPr/>
          <p:nvPr>
            <p:custDataLst>
              <p:tags r:id="rId5"/>
            </p:custDataLst>
          </p:nvPr>
        </p:nvSpPr>
        <p:spPr bwMode="blackWhite">
          <a:xfrm>
            <a:off x="3653974" y="3675210"/>
            <a:ext cx="7569265"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80000"/>
              </a:lnSpc>
              <a:buFont typeface="Arial" pitchFamily="34" charset="0"/>
              <a:buChar char="•"/>
            </a:pPr>
            <a:r>
              <a:rPr lang="en-US" sz="1200" dirty="0">
                <a:solidFill>
                  <a:prstClr val="black"/>
                </a:solidFill>
              </a:rPr>
              <a:t>Oversees all Acme Inc. IT service offerings</a:t>
            </a:r>
          </a:p>
          <a:p>
            <a:pPr marL="311143" indent="-154513" defTabSz="609585">
              <a:lnSpc>
                <a:spcPct val="80000"/>
              </a:lnSpc>
              <a:buFont typeface="Arial" pitchFamily="34" charset="0"/>
              <a:buChar char="•"/>
            </a:pPr>
            <a:r>
              <a:rPr lang="en-US" sz="1200" dirty="0">
                <a:solidFill>
                  <a:prstClr val="black"/>
                </a:solidFill>
              </a:rPr>
              <a:t>Maintains life-cycle view of IT services</a:t>
            </a:r>
          </a:p>
          <a:p>
            <a:pPr marL="311143" indent="-154513" defTabSz="609585">
              <a:lnSpc>
                <a:spcPct val="80000"/>
              </a:lnSpc>
              <a:buFont typeface="Arial" pitchFamily="34" charset="0"/>
              <a:buChar char="•"/>
            </a:pPr>
            <a:r>
              <a:rPr lang="en-US" sz="1200" dirty="0">
                <a:solidFill>
                  <a:prstClr val="black"/>
                </a:solidFill>
              </a:rPr>
              <a:t>Aligns IT Services to financial and operating model</a:t>
            </a:r>
          </a:p>
        </p:txBody>
      </p:sp>
      <p:sp>
        <p:nvSpPr>
          <p:cNvPr id="14" name="Rounded Rectangle 13"/>
          <p:cNvSpPr/>
          <p:nvPr>
            <p:custDataLst>
              <p:tags r:id="rId6"/>
            </p:custDataLst>
          </p:nvPr>
        </p:nvSpPr>
        <p:spPr bwMode="blackWhite">
          <a:xfrm>
            <a:off x="3658692" y="4374377"/>
            <a:ext cx="7569265" cy="560399"/>
          </a:xfrm>
          <a:prstGeom prst="roundRect">
            <a:avLst/>
          </a:prstGeom>
          <a:noFill/>
          <a:ln w="19050" algn="ctr">
            <a:solidFill>
              <a:schemeClr val="bg1">
                <a:lumMod val="65000"/>
              </a:schemeClr>
            </a:solidFill>
            <a:prstDash val="sysDash"/>
            <a:round/>
            <a:headEnd/>
            <a:tailEnd/>
          </a:ln>
        </p:spPr>
        <p:txBody>
          <a:bodyPr wrap="square" lIns="0" tIns="0" rIns="0" rtlCol="0" anchor="t"/>
          <a:lstStyle/>
          <a:p>
            <a:pPr marL="311143" indent="-154513" defTabSz="609585">
              <a:lnSpc>
                <a:spcPct val="80000"/>
              </a:lnSpc>
              <a:buFont typeface="Arial" pitchFamily="34" charset="0"/>
              <a:buChar char="•"/>
            </a:pPr>
            <a:r>
              <a:rPr lang="en-US" sz="1200" dirty="0">
                <a:solidFill>
                  <a:prstClr val="black"/>
                </a:solidFill>
              </a:rPr>
              <a:t>Oversight of Cloud Services Group(s)</a:t>
            </a:r>
          </a:p>
          <a:p>
            <a:pPr marL="311143" indent="-154513" defTabSz="609585">
              <a:lnSpc>
                <a:spcPct val="80000"/>
              </a:lnSpc>
              <a:buFont typeface="Arial" pitchFamily="34" charset="0"/>
              <a:buChar char="•"/>
            </a:pPr>
            <a:r>
              <a:rPr lang="en-US" sz="1200" dirty="0">
                <a:solidFill>
                  <a:prstClr val="black"/>
                </a:solidFill>
              </a:rPr>
              <a:t>Financial responsibility of cloud solution</a:t>
            </a:r>
          </a:p>
          <a:p>
            <a:pPr marL="311143" indent="-154513" defTabSz="609585">
              <a:lnSpc>
                <a:spcPct val="80000"/>
              </a:lnSpc>
              <a:buFont typeface="Arial" pitchFamily="34" charset="0"/>
              <a:buChar char="•"/>
            </a:pPr>
            <a:r>
              <a:rPr lang="en-US" sz="1200" dirty="0">
                <a:solidFill>
                  <a:prstClr val="black"/>
                </a:solidFill>
              </a:rPr>
              <a:t>HCM – for Cloud Groups</a:t>
            </a:r>
          </a:p>
          <a:p>
            <a:pPr marL="311143" indent="-154513" defTabSz="609585">
              <a:lnSpc>
                <a:spcPct val="80000"/>
              </a:lnSpc>
              <a:buFont typeface="Arial" pitchFamily="34" charset="0"/>
              <a:buChar char="•"/>
            </a:pPr>
            <a:r>
              <a:rPr lang="en-US" sz="1200" dirty="0">
                <a:solidFill>
                  <a:prstClr val="black"/>
                </a:solidFill>
              </a:rPr>
              <a:t>Program level integration</a:t>
            </a:r>
          </a:p>
        </p:txBody>
      </p:sp>
      <p:sp>
        <p:nvSpPr>
          <p:cNvPr id="15" name="Rounded Rectangle 14"/>
          <p:cNvSpPr/>
          <p:nvPr>
            <p:custDataLst>
              <p:tags r:id="rId7"/>
            </p:custDataLst>
          </p:nvPr>
        </p:nvSpPr>
        <p:spPr bwMode="blackWhite">
          <a:xfrm>
            <a:off x="3663409" y="5049150"/>
            <a:ext cx="7569265"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80000"/>
              </a:lnSpc>
              <a:buFont typeface="Arial" pitchFamily="34" charset="0"/>
              <a:buChar char="•"/>
            </a:pPr>
            <a:r>
              <a:rPr lang="en-US" sz="1200" dirty="0">
                <a:solidFill>
                  <a:prstClr val="black"/>
                </a:solidFill>
              </a:rPr>
              <a:t>Contract administration</a:t>
            </a:r>
          </a:p>
          <a:p>
            <a:pPr marL="311143" indent="-154513" defTabSz="609585">
              <a:lnSpc>
                <a:spcPct val="80000"/>
              </a:lnSpc>
              <a:buFont typeface="Arial" pitchFamily="34" charset="0"/>
              <a:buChar char="•"/>
            </a:pPr>
            <a:r>
              <a:rPr lang="en-US" sz="1200" dirty="0">
                <a:solidFill>
                  <a:prstClr val="black"/>
                </a:solidFill>
              </a:rPr>
              <a:t>Procurement governance</a:t>
            </a:r>
          </a:p>
          <a:p>
            <a:pPr marL="311143" indent="-154513" defTabSz="609585">
              <a:lnSpc>
                <a:spcPct val="80000"/>
              </a:lnSpc>
              <a:buFont typeface="Arial" pitchFamily="34" charset="0"/>
              <a:buChar char="•"/>
            </a:pPr>
            <a:r>
              <a:rPr lang="en-US" sz="1200" dirty="0">
                <a:solidFill>
                  <a:prstClr val="black"/>
                </a:solidFill>
              </a:rPr>
              <a:t>Purchasing</a:t>
            </a:r>
          </a:p>
        </p:txBody>
      </p:sp>
      <p:sp>
        <p:nvSpPr>
          <p:cNvPr id="17" name="Rounded Rectangle 16"/>
          <p:cNvSpPr/>
          <p:nvPr>
            <p:custDataLst>
              <p:tags r:id="rId8"/>
            </p:custDataLst>
          </p:nvPr>
        </p:nvSpPr>
        <p:spPr bwMode="blackWhite">
          <a:xfrm>
            <a:off x="3660866" y="2976045"/>
            <a:ext cx="7569265"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80000"/>
              </a:lnSpc>
              <a:buFont typeface="Arial" pitchFamily="34" charset="0"/>
              <a:buChar char="•"/>
            </a:pPr>
            <a:r>
              <a:rPr lang="en-US" sz="1200" dirty="0">
                <a:solidFill>
                  <a:prstClr val="black"/>
                </a:solidFill>
              </a:rPr>
              <a:t>Maintains service request methodology</a:t>
            </a:r>
          </a:p>
          <a:p>
            <a:pPr marL="311143" indent="-154513" defTabSz="609585">
              <a:lnSpc>
                <a:spcPct val="80000"/>
              </a:lnSpc>
              <a:buFont typeface="Arial" pitchFamily="34" charset="0"/>
              <a:buChar char="•"/>
            </a:pPr>
            <a:r>
              <a:rPr lang="en-US" sz="1200" dirty="0">
                <a:solidFill>
                  <a:prstClr val="black"/>
                </a:solidFill>
              </a:rPr>
              <a:t>Maintains catalog of cloud services available as well as supporting resources</a:t>
            </a:r>
          </a:p>
        </p:txBody>
      </p:sp>
      <p:sp>
        <p:nvSpPr>
          <p:cNvPr id="18" name="Rounded Rectangle 17"/>
          <p:cNvSpPr/>
          <p:nvPr>
            <p:custDataLst>
              <p:tags r:id="rId9"/>
            </p:custDataLst>
          </p:nvPr>
        </p:nvSpPr>
        <p:spPr bwMode="blackWhite">
          <a:xfrm>
            <a:off x="502279" y="1634834"/>
            <a:ext cx="1439333"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IT Business Intelligence</a:t>
            </a:r>
          </a:p>
        </p:txBody>
      </p:sp>
      <p:sp>
        <p:nvSpPr>
          <p:cNvPr id="21" name="Rounded Rectangle 20"/>
          <p:cNvSpPr/>
          <p:nvPr/>
        </p:nvSpPr>
        <p:spPr bwMode="blackWhite">
          <a:xfrm>
            <a:off x="502281" y="3717695"/>
            <a:ext cx="1428121"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lnSpc>
                <a:spcPct val="70000"/>
              </a:lnSpc>
            </a:pPr>
            <a:r>
              <a:rPr lang="en-US" sz="1400" b="1" dirty="0">
                <a:solidFill>
                  <a:prstClr val="white"/>
                </a:solidFill>
              </a:rPr>
              <a:t>Cloud Service Portfolio Manager</a:t>
            </a:r>
          </a:p>
        </p:txBody>
      </p:sp>
      <p:sp>
        <p:nvSpPr>
          <p:cNvPr id="22" name="Rounded Rectangle 21"/>
          <p:cNvSpPr/>
          <p:nvPr/>
        </p:nvSpPr>
        <p:spPr bwMode="blackWhite">
          <a:xfrm>
            <a:off x="502281" y="2329120"/>
            <a:ext cx="1428121"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IT Program</a:t>
            </a:r>
            <a:br>
              <a:rPr lang="en-US" sz="1400" b="1" dirty="0">
                <a:solidFill>
                  <a:prstClr val="white"/>
                </a:solidFill>
              </a:rPr>
            </a:br>
            <a:r>
              <a:rPr lang="en-US" sz="1400" b="1" dirty="0">
                <a:solidFill>
                  <a:prstClr val="white"/>
                </a:solidFill>
              </a:rPr>
              <a:t>Managers</a:t>
            </a:r>
          </a:p>
        </p:txBody>
      </p:sp>
      <p:sp>
        <p:nvSpPr>
          <p:cNvPr id="23" name="Rounded Rectangle 22"/>
          <p:cNvSpPr/>
          <p:nvPr/>
        </p:nvSpPr>
        <p:spPr bwMode="blackWhite">
          <a:xfrm>
            <a:off x="502281" y="5106271"/>
            <a:ext cx="1428121"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lnSpc>
                <a:spcPct val="70000"/>
              </a:lnSpc>
            </a:pPr>
            <a:r>
              <a:rPr lang="en-US" sz="1400" b="1" dirty="0">
                <a:solidFill>
                  <a:prstClr val="white"/>
                </a:solidFill>
              </a:rPr>
              <a:t>Procurement</a:t>
            </a:r>
          </a:p>
        </p:txBody>
      </p:sp>
      <p:sp>
        <p:nvSpPr>
          <p:cNvPr id="24" name="Rounded Rectangle 23"/>
          <p:cNvSpPr/>
          <p:nvPr/>
        </p:nvSpPr>
        <p:spPr bwMode="blackWhite">
          <a:xfrm>
            <a:off x="502281" y="4411982"/>
            <a:ext cx="1428121"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lnSpc>
                <a:spcPct val="70000"/>
              </a:lnSpc>
            </a:pPr>
            <a:r>
              <a:rPr lang="en-US" sz="1400" b="1" dirty="0">
                <a:solidFill>
                  <a:prstClr val="white"/>
                </a:solidFill>
              </a:rPr>
              <a:t>Stakeholder Manager</a:t>
            </a:r>
          </a:p>
        </p:txBody>
      </p:sp>
      <p:sp>
        <p:nvSpPr>
          <p:cNvPr id="26" name="Rounded Rectangle 25"/>
          <p:cNvSpPr/>
          <p:nvPr/>
        </p:nvSpPr>
        <p:spPr bwMode="blackWhite">
          <a:xfrm>
            <a:off x="502281" y="3023408"/>
            <a:ext cx="1428121"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lnSpc>
                <a:spcPct val="70000"/>
              </a:lnSpc>
            </a:pPr>
            <a:r>
              <a:rPr lang="en-US" sz="1333" b="1" dirty="0">
                <a:solidFill>
                  <a:prstClr val="white"/>
                </a:solidFill>
              </a:rPr>
              <a:t>Cloud Service Catalog Manager</a:t>
            </a:r>
          </a:p>
        </p:txBody>
      </p:sp>
      <p:sp>
        <p:nvSpPr>
          <p:cNvPr id="20" name="Rounded Rectangle 19"/>
          <p:cNvSpPr/>
          <p:nvPr>
            <p:custDataLst>
              <p:tags r:id="rId10"/>
            </p:custDataLst>
          </p:nvPr>
        </p:nvSpPr>
        <p:spPr bwMode="blackWhite">
          <a:xfrm>
            <a:off x="2084249" y="1634834"/>
            <a:ext cx="1393371"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7" name="Rounded Rectangle 26"/>
          <p:cNvSpPr/>
          <p:nvPr/>
        </p:nvSpPr>
        <p:spPr bwMode="blackWhite">
          <a:xfrm>
            <a:off x="2090057" y="3717695"/>
            <a:ext cx="1393371"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8" name="Rounded Rectangle 27"/>
          <p:cNvSpPr/>
          <p:nvPr/>
        </p:nvSpPr>
        <p:spPr bwMode="blackWhite">
          <a:xfrm>
            <a:off x="2090057" y="2329120"/>
            <a:ext cx="1393371"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9" name="Rounded Rectangle 28"/>
          <p:cNvSpPr/>
          <p:nvPr/>
        </p:nvSpPr>
        <p:spPr bwMode="blackWhite">
          <a:xfrm>
            <a:off x="2084249" y="5106271"/>
            <a:ext cx="1393371"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30" name="Rounded Rectangle 29"/>
          <p:cNvSpPr/>
          <p:nvPr/>
        </p:nvSpPr>
        <p:spPr bwMode="blackWhite">
          <a:xfrm>
            <a:off x="2084249" y="4411982"/>
            <a:ext cx="1393371"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32" name="Rounded Rectangle 31"/>
          <p:cNvSpPr/>
          <p:nvPr/>
        </p:nvSpPr>
        <p:spPr bwMode="blackWhite">
          <a:xfrm>
            <a:off x="2084249" y="3023408"/>
            <a:ext cx="1393371"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5" name="TextBox 24"/>
          <p:cNvSpPr txBox="1"/>
          <p:nvPr/>
        </p:nvSpPr>
        <p:spPr>
          <a:xfrm>
            <a:off x="565206" y="1062927"/>
            <a:ext cx="1335309" cy="483189"/>
          </a:xfrm>
          <a:prstGeom prst="rect">
            <a:avLst/>
          </a:prstGeom>
          <a:noFill/>
        </p:spPr>
        <p:txBody>
          <a:bodyPr wrap="square" rtlCol="0">
            <a:noAutofit/>
          </a:bodyPr>
          <a:lstStyle/>
          <a:p>
            <a:pPr algn="ctr" defTabSz="609585"/>
            <a:r>
              <a:rPr lang="en-US" sz="1333" dirty="0">
                <a:solidFill>
                  <a:prstClr val="black"/>
                </a:solidFill>
              </a:rPr>
              <a:t>Proposed Roles</a:t>
            </a:r>
          </a:p>
        </p:txBody>
      </p:sp>
      <p:sp>
        <p:nvSpPr>
          <p:cNvPr id="31" name="TextBox 30"/>
          <p:cNvSpPr txBox="1"/>
          <p:nvPr/>
        </p:nvSpPr>
        <p:spPr>
          <a:xfrm>
            <a:off x="2106139" y="995194"/>
            <a:ext cx="1356680" cy="491367"/>
          </a:xfrm>
          <a:prstGeom prst="rect">
            <a:avLst/>
          </a:prstGeom>
          <a:noFill/>
        </p:spPr>
        <p:txBody>
          <a:bodyPr wrap="square" rtlCol="0">
            <a:noAutofit/>
          </a:bodyPr>
          <a:lstStyle/>
          <a:p>
            <a:pPr algn="ctr" defTabSz="609585">
              <a:lnSpc>
                <a:spcPct val="80000"/>
              </a:lnSpc>
            </a:pPr>
            <a:r>
              <a:rPr lang="en-US" sz="1333" dirty="0">
                <a:solidFill>
                  <a:prstClr val="black"/>
                </a:solidFill>
              </a:rPr>
              <a:t>Alignment to Roles</a:t>
            </a:r>
          </a:p>
        </p:txBody>
      </p:sp>
      <p:sp>
        <p:nvSpPr>
          <p:cNvPr id="33" name="Rectangle 32"/>
          <p:cNvSpPr/>
          <p:nvPr/>
        </p:nvSpPr>
        <p:spPr>
          <a:xfrm>
            <a:off x="502277" y="6208476"/>
            <a:ext cx="412123" cy="218209"/>
          </a:xfrm>
          <a:prstGeom prst="rect">
            <a:avLst/>
          </a:prstGeom>
          <a:solidFill>
            <a:srgbClr val="FFC000"/>
          </a:solidFill>
          <a:ln>
            <a:noFill/>
          </a:ln>
          <a:effectLst>
            <a:softEdge rad="31750"/>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609585"/>
            <a:endParaRPr lang="en-US" sz="2133" dirty="0">
              <a:solidFill>
                <a:prstClr val="black"/>
              </a:solidFill>
            </a:endParaRPr>
          </a:p>
        </p:txBody>
      </p:sp>
      <p:sp>
        <p:nvSpPr>
          <p:cNvPr id="34" name="Rectangle 33"/>
          <p:cNvSpPr/>
          <p:nvPr/>
        </p:nvSpPr>
        <p:spPr>
          <a:xfrm>
            <a:off x="787457" y="6208476"/>
            <a:ext cx="2440903" cy="218209"/>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609585"/>
            <a:r>
              <a:rPr lang="en-US" sz="1333" dirty="0">
                <a:solidFill>
                  <a:prstClr val="black"/>
                </a:solidFill>
              </a:rPr>
              <a:t>Role does not currently exist </a:t>
            </a:r>
          </a:p>
        </p:txBody>
      </p:sp>
    </p:spTree>
    <p:custDataLst>
      <p:tags r:id="rId1"/>
    </p:custDataLst>
    <p:extLst>
      <p:ext uri="{BB962C8B-B14F-4D97-AF65-F5344CB8AC3E}">
        <p14:creationId xmlns:p14="http://schemas.microsoft.com/office/powerpoint/2010/main" val="16700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2667" dirty="0"/>
              <a:t>Each core IT Cloud role member has distinct responsibilities</a:t>
            </a:r>
          </a:p>
        </p:txBody>
      </p:sp>
      <p:sp>
        <p:nvSpPr>
          <p:cNvPr id="18" name="Rounded Rectangle 17"/>
          <p:cNvSpPr/>
          <p:nvPr/>
        </p:nvSpPr>
        <p:spPr bwMode="blackWhite">
          <a:xfrm>
            <a:off x="440261" y="2349496"/>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Vendor Management</a:t>
            </a:r>
          </a:p>
        </p:txBody>
      </p:sp>
      <p:sp>
        <p:nvSpPr>
          <p:cNvPr id="23" name="Rounded Rectangle 22"/>
          <p:cNvSpPr/>
          <p:nvPr/>
        </p:nvSpPr>
        <p:spPr bwMode="blackWhite">
          <a:xfrm>
            <a:off x="440261" y="1658291"/>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SME(s)</a:t>
            </a:r>
          </a:p>
        </p:txBody>
      </p:sp>
      <p:sp>
        <p:nvSpPr>
          <p:cNvPr id="24" name="Rounded Rectangle 23"/>
          <p:cNvSpPr/>
          <p:nvPr/>
        </p:nvSpPr>
        <p:spPr bwMode="blackWhite">
          <a:xfrm>
            <a:off x="440261" y="3040703"/>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Service Manager</a:t>
            </a:r>
          </a:p>
        </p:txBody>
      </p:sp>
      <p:sp>
        <p:nvSpPr>
          <p:cNvPr id="27" name="Rounded Rectangle 26"/>
          <p:cNvSpPr/>
          <p:nvPr>
            <p:custDataLst>
              <p:tags r:id="rId3"/>
            </p:custDataLst>
          </p:nvPr>
        </p:nvSpPr>
        <p:spPr bwMode="blackWhite">
          <a:xfrm>
            <a:off x="3640059" y="1601170"/>
            <a:ext cx="7573744" cy="584791"/>
          </a:xfrm>
          <a:prstGeom prst="roundRect">
            <a:avLst/>
          </a:prstGeom>
          <a:noFill/>
          <a:ln w="19050" algn="ctr">
            <a:solidFill>
              <a:schemeClr val="bg1">
                <a:lumMod val="65000"/>
              </a:schemeClr>
            </a:solidFill>
            <a:prstDash val="sysDash"/>
            <a:round/>
            <a:headEnd/>
            <a:tailEnd/>
          </a:ln>
        </p:spPr>
        <p:txBody>
          <a:bodyPr wrap="square" lIns="0" tIns="0" rIns="0" rtlCol="0" anchor="t"/>
          <a:lstStyle/>
          <a:p>
            <a:pPr marL="311143" indent="-154513" defTabSz="609585">
              <a:lnSpc>
                <a:spcPct val="80000"/>
              </a:lnSpc>
              <a:buFont typeface="Arial" pitchFamily="34" charset="0"/>
              <a:buChar char="•"/>
            </a:pPr>
            <a:r>
              <a:rPr lang="en-US" sz="1200" dirty="0">
                <a:solidFill>
                  <a:prstClr val="black"/>
                </a:solidFill>
              </a:rPr>
              <a:t>Solution design using architecture standards</a:t>
            </a:r>
          </a:p>
          <a:p>
            <a:pPr marL="311143" indent="-154513" defTabSz="609585">
              <a:lnSpc>
                <a:spcPct val="80000"/>
              </a:lnSpc>
              <a:buFont typeface="Arial" pitchFamily="34" charset="0"/>
              <a:buChar char="•"/>
            </a:pPr>
            <a:r>
              <a:rPr lang="en-US" sz="1200" dirty="0">
                <a:solidFill>
                  <a:prstClr val="black"/>
                </a:solidFill>
              </a:rPr>
              <a:t>Technical transformation</a:t>
            </a:r>
          </a:p>
          <a:p>
            <a:pPr marL="311143" indent="-154513" defTabSz="609585">
              <a:lnSpc>
                <a:spcPct val="80000"/>
              </a:lnSpc>
              <a:buFont typeface="Arial" pitchFamily="34" charset="0"/>
              <a:buChar char="•"/>
            </a:pPr>
            <a:r>
              <a:rPr lang="en-US" sz="1200" dirty="0">
                <a:solidFill>
                  <a:prstClr val="black"/>
                </a:solidFill>
              </a:rPr>
              <a:t>Customization, integration.</a:t>
            </a:r>
          </a:p>
          <a:p>
            <a:pPr marL="311143" indent="-154513" defTabSz="609585">
              <a:lnSpc>
                <a:spcPct val="80000"/>
              </a:lnSpc>
              <a:buFont typeface="Arial" pitchFamily="34" charset="0"/>
              <a:buChar char="•"/>
            </a:pPr>
            <a:r>
              <a:rPr lang="en-US" sz="1200" dirty="0">
                <a:solidFill>
                  <a:prstClr val="black"/>
                </a:solidFill>
              </a:rPr>
              <a:t>Provisioning new business units</a:t>
            </a:r>
          </a:p>
        </p:txBody>
      </p:sp>
      <p:sp>
        <p:nvSpPr>
          <p:cNvPr id="28" name="Rounded Rectangle 27"/>
          <p:cNvSpPr/>
          <p:nvPr>
            <p:custDataLst>
              <p:tags r:id="rId4"/>
            </p:custDataLst>
          </p:nvPr>
        </p:nvSpPr>
        <p:spPr bwMode="blackWhite">
          <a:xfrm>
            <a:off x="3640059" y="2297254"/>
            <a:ext cx="7573744"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80000"/>
              </a:lnSpc>
              <a:buFont typeface="Arial" pitchFamily="34" charset="0"/>
              <a:buChar char="•"/>
            </a:pPr>
            <a:r>
              <a:rPr lang="en-US" sz="1200" dirty="0">
                <a:solidFill>
                  <a:prstClr val="black"/>
                </a:solidFill>
              </a:rPr>
              <a:t>Metrics / SLA adjudication</a:t>
            </a:r>
          </a:p>
          <a:p>
            <a:pPr marL="311143" indent="-154513" defTabSz="609585">
              <a:lnSpc>
                <a:spcPct val="80000"/>
              </a:lnSpc>
              <a:buFont typeface="Arial" pitchFamily="34" charset="0"/>
              <a:buChar char="•"/>
            </a:pPr>
            <a:r>
              <a:rPr lang="en-US" sz="1200" dirty="0">
                <a:solidFill>
                  <a:prstClr val="black"/>
                </a:solidFill>
              </a:rPr>
              <a:t>Governance – vendor oversight</a:t>
            </a:r>
          </a:p>
          <a:p>
            <a:pPr marL="311143" indent="-154513" defTabSz="609585">
              <a:lnSpc>
                <a:spcPct val="80000"/>
              </a:lnSpc>
              <a:buFont typeface="Arial" pitchFamily="34" charset="0"/>
              <a:buChar char="•"/>
            </a:pPr>
            <a:r>
              <a:rPr lang="en-US" sz="1200" dirty="0">
                <a:solidFill>
                  <a:prstClr val="black"/>
                </a:solidFill>
              </a:rPr>
              <a:t>Insurance (vendor) agreements</a:t>
            </a:r>
          </a:p>
        </p:txBody>
      </p:sp>
      <p:sp>
        <p:nvSpPr>
          <p:cNvPr id="32" name="Rounded Rectangle 31"/>
          <p:cNvSpPr/>
          <p:nvPr>
            <p:custDataLst>
              <p:tags r:id="rId5"/>
            </p:custDataLst>
          </p:nvPr>
        </p:nvSpPr>
        <p:spPr bwMode="blackWhite">
          <a:xfrm>
            <a:off x="3640059" y="2993339"/>
            <a:ext cx="7573744" cy="584791"/>
          </a:xfrm>
          <a:prstGeom prst="roundRect">
            <a:avLst/>
          </a:prstGeom>
          <a:noFill/>
          <a:ln w="19050" algn="ctr">
            <a:solidFill>
              <a:schemeClr val="bg1">
                <a:lumMod val="65000"/>
              </a:schemeClr>
            </a:solidFill>
            <a:prstDash val="sysDash"/>
            <a:round/>
            <a:headEnd/>
            <a:tailEnd/>
          </a:ln>
        </p:spPr>
        <p:txBody>
          <a:bodyPr wrap="square" lIns="0" tIns="0" rIns="0" rtlCol="0" anchor="t"/>
          <a:lstStyle/>
          <a:p>
            <a:pPr marL="311143" indent="-154513" defTabSz="609585">
              <a:lnSpc>
                <a:spcPct val="80000"/>
              </a:lnSpc>
              <a:buFont typeface="Arial" pitchFamily="34" charset="0"/>
              <a:buChar char="•"/>
            </a:pPr>
            <a:r>
              <a:rPr lang="en-US" sz="1200" dirty="0">
                <a:solidFill>
                  <a:prstClr val="black"/>
                </a:solidFill>
              </a:rPr>
              <a:t>Provisioning of resources</a:t>
            </a:r>
          </a:p>
          <a:p>
            <a:pPr marL="311143" indent="-154513" defTabSz="609585">
              <a:lnSpc>
                <a:spcPct val="80000"/>
              </a:lnSpc>
              <a:buFont typeface="Arial" pitchFamily="34" charset="0"/>
              <a:buChar char="•"/>
            </a:pPr>
            <a:r>
              <a:rPr lang="en-US" sz="1200" dirty="0">
                <a:solidFill>
                  <a:prstClr val="black"/>
                </a:solidFill>
              </a:rPr>
              <a:t>Consumption metering</a:t>
            </a:r>
          </a:p>
          <a:p>
            <a:pPr marL="311143" indent="-154513" defTabSz="609585">
              <a:lnSpc>
                <a:spcPct val="80000"/>
              </a:lnSpc>
              <a:buFont typeface="Arial" pitchFamily="34" charset="0"/>
              <a:buChar char="•"/>
            </a:pPr>
            <a:r>
              <a:rPr lang="en-US" sz="1200" dirty="0">
                <a:solidFill>
                  <a:prstClr val="black"/>
                </a:solidFill>
              </a:rPr>
              <a:t>Performance management / SLA monitoring</a:t>
            </a:r>
          </a:p>
          <a:p>
            <a:pPr marL="311143" indent="-154513" defTabSz="609585">
              <a:lnSpc>
                <a:spcPct val="80000"/>
              </a:lnSpc>
              <a:buFont typeface="Arial" pitchFamily="34" charset="0"/>
              <a:buChar char="•"/>
            </a:pPr>
            <a:r>
              <a:rPr lang="en-US" sz="1200" dirty="0">
                <a:solidFill>
                  <a:prstClr val="black"/>
                </a:solidFill>
              </a:rPr>
              <a:t>Providers of raw capacity </a:t>
            </a:r>
          </a:p>
        </p:txBody>
      </p:sp>
      <p:sp>
        <p:nvSpPr>
          <p:cNvPr id="11" name="Rounded Rectangle 10"/>
          <p:cNvSpPr/>
          <p:nvPr/>
        </p:nvSpPr>
        <p:spPr bwMode="blackWhite">
          <a:xfrm>
            <a:off x="2043765" y="2350856"/>
            <a:ext cx="1484464"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12" name="Rounded Rectangle 11"/>
          <p:cNvSpPr/>
          <p:nvPr/>
        </p:nvSpPr>
        <p:spPr bwMode="blackWhite">
          <a:xfrm>
            <a:off x="2043765" y="1659650"/>
            <a:ext cx="1484464"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13" name="Rounded Rectangle 12"/>
          <p:cNvSpPr/>
          <p:nvPr/>
        </p:nvSpPr>
        <p:spPr bwMode="blackWhite">
          <a:xfrm>
            <a:off x="2043765" y="3042062"/>
            <a:ext cx="1484464"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15" name="Rounded Rectangle 14"/>
          <p:cNvSpPr/>
          <p:nvPr>
            <p:custDataLst>
              <p:tags r:id="rId6"/>
            </p:custDataLst>
          </p:nvPr>
        </p:nvSpPr>
        <p:spPr bwMode="blackWhite">
          <a:xfrm>
            <a:off x="3640061" y="3689425"/>
            <a:ext cx="7569265" cy="560399"/>
          </a:xfrm>
          <a:prstGeom prst="roundRect">
            <a:avLst/>
          </a:prstGeom>
          <a:noFill/>
          <a:ln w="19050" algn="ctr">
            <a:solidFill>
              <a:schemeClr val="bg1">
                <a:lumMod val="65000"/>
              </a:schemeClr>
            </a:solidFill>
            <a:prstDash val="sysDash"/>
            <a:round/>
            <a:headEnd/>
            <a:tailEnd/>
          </a:ln>
        </p:spPr>
        <p:txBody>
          <a:bodyPr wrap="square" lIns="0" tIns="0" rIns="0" rtlCol="0" anchor="t"/>
          <a:lstStyle/>
          <a:p>
            <a:pPr marL="311143" indent="-154513" defTabSz="609585">
              <a:lnSpc>
                <a:spcPct val="80000"/>
              </a:lnSpc>
              <a:buFont typeface="Arial" pitchFamily="34" charset="0"/>
              <a:buChar char="•"/>
            </a:pPr>
            <a:r>
              <a:rPr lang="en-US" sz="1200" dirty="0">
                <a:solidFill>
                  <a:prstClr val="black"/>
                </a:solidFill>
              </a:rPr>
              <a:t>Arbitrage</a:t>
            </a:r>
          </a:p>
          <a:p>
            <a:pPr marL="311143" indent="-154513" defTabSz="609585">
              <a:lnSpc>
                <a:spcPct val="80000"/>
              </a:lnSpc>
              <a:buFont typeface="Arial" pitchFamily="34" charset="0"/>
              <a:buChar char="•"/>
            </a:pPr>
            <a:r>
              <a:rPr lang="en-US" sz="1200" dirty="0">
                <a:solidFill>
                  <a:prstClr val="black"/>
                </a:solidFill>
              </a:rPr>
              <a:t>Governance</a:t>
            </a:r>
          </a:p>
          <a:p>
            <a:pPr marL="311143" indent="-154513" defTabSz="609585">
              <a:lnSpc>
                <a:spcPct val="80000"/>
              </a:lnSpc>
              <a:buFont typeface="Arial" pitchFamily="34" charset="0"/>
              <a:buChar char="•"/>
            </a:pPr>
            <a:r>
              <a:rPr lang="en-US" sz="1200" dirty="0">
                <a:solidFill>
                  <a:prstClr val="black"/>
                </a:solidFill>
              </a:rPr>
              <a:t>Insurance requirements</a:t>
            </a:r>
          </a:p>
          <a:p>
            <a:pPr marL="311143" indent="-154513" defTabSz="609585">
              <a:lnSpc>
                <a:spcPct val="80000"/>
              </a:lnSpc>
              <a:buFont typeface="Arial" pitchFamily="34" charset="0"/>
              <a:buChar char="•"/>
            </a:pPr>
            <a:r>
              <a:rPr lang="en-US" sz="1200" dirty="0">
                <a:solidFill>
                  <a:prstClr val="black"/>
                </a:solidFill>
              </a:rPr>
              <a:t>Contractual requirements</a:t>
            </a:r>
          </a:p>
        </p:txBody>
      </p:sp>
      <p:sp>
        <p:nvSpPr>
          <p:cNvPr id="16" name="Rounded Rectangle 15"/>
          <p:cNvSpPr/>
          <p:nvPr>
            <p:custDataLst>
              <p:tags r:id="rId7"/>
            </p:custDataLst>
          </p:nvPr>
        </p:nvSpPr>
        <p:spPr bwMode="blackWhite">
          <a:xfrm>
            <a:off x="3640061" y="4361118"/>
            <a:ext cx="7569265" cy="584791"/>
          </a:xfrm>
          <a:prstGeom prst="roundRect">
            <a:avLst/>
          </a:prstGeom>
          <a:noFill/>
          <a:ln w="19050" algn="ctr">
            <a:solidFill>
              <a:schemeClr val="bg1">
                <a:lumMod val="65000"/>
              </a:schemeClr>
            </a:solidFill>
            <a:prstDash val="sysDash"/>
            <a:round/>
            <a:headEnd/>
            <a:tailEnd/>
          </a:ln>
        </p:spPr>
        <p:txBody>
          <a:bodyPr wrap="square" lIns="0" tIns="0" rIns="0" rtlCol="0" anchor="t"/>
          <a:lstStyle/>
          <a:p>
            <a:pPr marL="311143" indent="-154513" defTabSz="609585">
              <a:lnSpc>
                <a:spcPct val="80000"/>
              </a:lnSpc>
              <a:buFont typeface="Arial" pitchFamily="34" charset="0"/>
              <a:buChar char="•"/>
            </a:pPr>
            <a:r>
              <a:rPr lang="en-US" sz="1200" dirty="0">
                <a:solidFill>
                  <a:prstClr val="black"/>
                </a:solidFill>
              </a:rPr>
              <a:t>Access request fulfillment</a:t>
            </a:r>
          </a:p>
          <a:p>
            <a:pPr marL="311143" indent="-154513" defTabSz="609585">
              <a:lnSpc>
                <a:spcPct val="80000"/>
              </a:lnSpc>
              <a:buFont typeface="Arial" pitchFamily="34" charset="0"/>
              <a:buChar char="•"/>
            </a:pPr>
            <a:r>
              <a:rPr lang="en-US" sz="1200" dirty="0">
                <a:solidFill>
                  <a:prstClr val="black"/>
                </a:solidFill>
              </a:rPr>
              <a:t>Access issue management</a:t>
            </a:r>
          </a:p>
          <a:p>
            <a:pPr marL="311143" indent="-154513" defTabSz="609585">
              <a:lnSpc>
                <a:spcPct val="80000"/>
              </a:lnSpc>
              <a:buFont typeface="Arial" pitchFamily="34" charset="0"/>
              <a:buChar char="•"/>
            </a:pPr>
            <a:r>
              <a:rPr lang="en-US" sz="1200" dirty="0">
                <a:solidFill>
                  <a:prstClr val="black"/>
                </a:solidFill>
              </a:rPr>
              <a:t>Cloud issue management</a:t>
            </a:r>
          </a:p>
        </p:txBody>
      </p:sp>
      <p:sp>
        <p:nvSpPr>
          <p:cNvPr id="17" name="Rounded Rectangle 16"/>
          <p:cNvSpPr/>
          <p:nvPr>
            <p:custDataLst>
              <p:tags r:id="rId8"/>
            </p:custDataLst>
          </p:nvPr>
        </p:nvSpPr>
        <p:spPr bwMode="blackWhite">
          <a:xfrm>
            <a:off x="3640061" y="5057201"/>
            <a:ext cx="7569265" cy="584791"/>
          </a:xfrm>
          <a:prstGeom prst="roundRect">
            <a:avLst/>
          </a:prstGeom>
          <a:noFill/>
          <a:ln w="19050" algn="ctr">
            <a:solidFill>
              <a:schemeClr val="bg1">
                <a:lumMod val="65000"/>
              </a:schemeClr>
            </a:solidFill>
            <a:prstDash val="sysDash"/>
            <a:round/>
            <a:headEnd/>
            <a:tailEnd/>
          </a:ln>
        </p:spPr>
        <p:txBody>
          <a:bodyPr wrap="square" lIns="0" tIns="0" rIns="0" rtlCol="0" anchor="ctr"/>
          <a:lstStyle/>
          <a:p>
            <a:pPr marL="311143" indent="-154513" defTabSz="609585">
              <a:lnSpc>
                <a:spcPct val="80000"/>
              </a:lnSpc>
              <a:buFont typeface="Arial" pitchFamily="34" charset="0"/>
              <a:buChar char="•"/>
            </a:pPr>
            <a:r>
              <a:rPr lang="en-US" sz="1200" dirty="0">
                <a:solidFill>
                  <a:prstClr val="black"/>
                </a:solidFill>
              </a:rPr>
              <a:t>Assists in development of TCO / ROI model</a:t>
            </a:r>
          </a:p>
          <a:p>
            <a:pPr marL="311143" indent="-154513" defTabSz="609585">
              <a:lnSpc>
                <a:spcPct val="80000"/>
              </a:lnSpc>
              <a:buFont typeface="Arial" pitchFamily="34" charset="0"/>
              <a:buChar char="•"/>
            </a:pPr>
            <a:r>
              <a:rPr lang="en-US" sz="1200" dirty="0">
                <a:solidFill>
                  <a:prstClr val="black"/>
                </a:solidFill>
              </a:rPr>
              <a:t>Develops and maintains consumption based cloud model</a:t>
            </a:r>
          </a:p>
          <a:p>
            <a:pPr marL="311143" indent="-154513" defTabSz="609585">
              <a:lnSpc>
                <a:spcPct val="80000"/>
              </a:lnSpc>
              <a:buFont typeface="Arial" pitchFamily="34" charset="0"/>
              <a:buChar char="•"/>
            </a:pPr>
            <a:r>
              <a:rPr lang="en-US" sz="1200" dirty="0">
                <a:solidFill>
                  <a:prstClr val="black"/>
                </a:solidFill>
              </a:rPr>
              <a:t>Financial adjudication</a:t>
            </a:r>
          </a:p>
        </p:txBody>
      </p:sp>
      <p:sp>
        <p:nvSpPr>
          <p:cNvPr id="19" name="Rounded Rectangle 18"/>
          <p:cNvSpPr/>
          <p:nvPr/>
        </p:nvSpPr>
        <p:spPr bwMode="blackWhite">
          <a:xfrm>
            <a:off x="440261" y="4423115"/>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Cloud Service Desk</a:t>
            </a:r>
          </a:p>
        </p:txBody>
      </p:sp>
      <p:sp>
        <p:nvSpPr>
          <p:cNvPr id="20" name="Rounded Rectangle 19"/>
          <p:cNvSpPr/>
          <p:nvPr/>
        </p:nvSpPr>
        <p:spPr bwMode="blackWhite">
          <a:xfrm>
            <a:off x="440261" y="3731908"/>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Legal</a:t>
            </a:r>
          </a:p>
        </p:txBody>
      </p:sp>
      <p:sp>
        <p:nvSpPr>
          <p:cNvPr id="21" name="Rounded Rectangle 20"/>
          <p:cNvSpPr/>
          <p:nvPr/>
        </p:nvSpPr>
        <p:spPr bwMode="blackWhite">
          <a:xfrm>
            <a:off x="440261" y="5114322"/>
            <a:ext cx="1484464" cy="470549"/>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wrap="square" lIns="60960" rIns="60960" rtlCol="0" anchor="ctr"/>
          <a:lstStyle/>
          <a:p>
            <a:pPr algn="ctr" defTabSz="609585"/>
            <a:r>
              <a:rPr lang="en-US" sz="1400" b="1" dirty="0">
                <a:solidFill>
                  <a:prstClr val="white"/>
                </a:solidFill>
              </a:rPr>
              <a:t>Finance</a:t>
            </a:r>
          </a:p>
        </p:txBody>
      </p:sp>
      <p:sp>
        <p:nvSpPr>
          <p:cNvPr id="22" name="Rounded Rectangle 21"/>
          <p:cNvSpPr/>
          <p:nvPr/>
        </p:nvSpPr>
        <p:spPr bwMode="blackWhite">
          <a:xfrm>
            <a:off x="2043765" y="4424474"/>
            <a:ext cx="1484464"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5" name="Rounded Rectangle 24"/>
          <p:cNvSpPr/>
          <p:nvPr/>
        </p:nvSpPr>
        <p:spPr bwMode="blackWhite">
          <a:xfrm>
            <a:off x="2043765" y="3733268"/>
            <a:ext cx="1484464"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30" name="Rounded Rectangle 29"/>
          <p:cNvSpPr/>
          <p:nvPr/>
        </p:nvSpPr>
        <p:spPr bwMode="blackWhite">
          <a:xfrm>
            <a:off x="2043765" y="5115680"/>
            <a:ext cx="1484464" cy="470549"/>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lIns="60960" rIns="60960" rtlCol="0" anchor="ctr"/>
          <a:lstStyle/>
          <a:p>
            <a:pPr algn="ctr" defTabSz="609585"/>
            <a:endParaRPr lang="en-US" sz="1400" b="1" dirty="0">
              <a:solidFill>
                <a:prstClr val="white"/>
              </a:solidFill>
            </a:endParaRPr>
          </a:p>
        </p:txBody>
      </p:sp>
      <p:sp>
        <p:nvSpPr>
          <p:cNvPr id="26" name="TextBox 25"/>
          <p:cNvSpPr txBox="1"/>
          <p:nvPr/>
        </p:nvSpPr>
        <p:spPr>
          <a:xfrm>
            <a:off x="565206" y="1092236"/>
            <a:ext cx="1335309" cy="483189"/>
          </a:xfrm>
          <a:prstGeom prst="rect">
            <a:avLst/>
          </a:prstGeom>
          <a:noFill/>
        </p:spPr>
        <p:txBody>
          <a:bodyPr wrap="square" rtlCol="0">
            <a:noAutofit/>
          </a:bodyPr>
          <a:lstStyle/>
          <a:p>
            <a:pPr algn="ctr" defTabSz="609585"/>
            <a:r>
              <a:rPr lang="en-US" sz="1333" dirty="0">
                <a:solidFill>
                  <a:prstClr val="black"/>
                </a:solidFill>
              </a:rPr>
              <a:t>Proposed Roles</a:t>
            </a:r>
          </a:p>
        </p:txBody>
      </p:sp>
      <p:sp>
        <p:nvSpPr>
          <p:cNvPr id="29" name="TextBox 28"/>
          <p:cNvSpPr txBox="1"/>
          <p:nvPr/>
        </p:nvSpPr>
        <p:spPr>
          <a:xfrm>
            <a:off x="2106139" y="956771"/>
            <a:ext cx="1356680" cy="491367"/>
          </a:xfrm>
          <a:prstGeom prst="rect">
            <a:avLst/>
          </a:prstGeom>
          <a:noFill/>
        </p:spPr>
        <p:txBody>
          <a:bodyPr wrap="square" rtlCol="0">
            <a:noAutofit/>
          </a:bodyPr>
          <a:lstStyle/>
          <a:p>
            <a:pPr algn="ctr" defTabSz="609585"/>
            <a:r>
              <a:rPr lang="en-US" sz="1333" dirty="0">
                <a:solidFill>
                  <a:prstClr val="black"/>
                </a:solidFill>
              </a:rPr>
              <a:t>Alignment to Roles</a:t>
            </a:r>
          </a:p>
        </p:txBody>
      </p:sp>
      <p:sp>
        <p:nvSpPr>
          <p:cNvPr id="33" name="Rectangle 32"/>
          <p:cNvSpPr/>
          <p:nvPr/>
        </p:nvSpPr>
        <p:spPr>
          <a:xfrm>
            <a:off x="502277" y="6208476"/>
            <a:ext cx="412123" cy="218209"/>
          </a:xfrm>
          <a:prstGeom prst="rect">
            <a:avLst/>
          </a:prstGeom>
          <a:solidFill>
            <a:srgbClr val="FFC000"/>
          </a:solidFill>
          <a:ln>
            <a:noFill/>
          </a:ln>
          <a:effectLst>
            <a:softEdge rad="31750"/>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609585"/>
            <a:endParaRPr lang="en-US" sz="2133" dirty="0">
              <a:solidFill>
                <a:prstClr val="black"/>
              </a:solidFill>
            </a:endParaRPr>
          </a:p>
        </p:txBody>
      </p:sp>
      <p:sp>
        <p:nvSpPr>
          <p:cNvPr id="34" name="Rectangle 33"/>
          <p:cNvSpPr/>
          <p:nvPr/>
        </p:nvSpPr>
        <p:spPr>
          <a:xfrm>
            <a:off x="787457" y="6208476"/>
            <a:ext cx="2440903" cy="218209"/>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609585"/>
            <a:r>
              <a:rPr lang="en-US" sz="1333" dirty="0">
                <a:solidFill>
                  <a:prstClr val="black"/>
                </a:solidFill>
              </a:rPr>
              <a:t>Role does not currently exist </a:t>
            </a:r>
          </a:p>
        </p:txBody>
      </p:sp>
    </p:spTree>
    <p:custDataLst>
      <p:tags r:id="rId1"/>
    </p:custDataLst>
    <p:extLst>
      <p:ext uri="{BB962C8B-B14F-4D97-AF65-F5344CB8AC3E}">
        <p14:creationId xmlns:p14="http://schemas.microsoft.com/office/powerpoint/2010/main" val="21522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ECTIONID" val="v2d3asqbBoDqDH3KnhMil2"/>
</p:tagLst>
</file>

<file path=ppt/tags/tag10.xml><?xml version="1.0" encoding="utf-8"?>
<p:tagLst xmlns:a="http://schemas.openxmlformats.org/drawingml/2006/main" xmlns:r="http://schemas.openxmlformats.org/officeDocument/2006/relationships" xmlns:p="http://schemas.openxmlformats.org/presentationml/2006/main">
  <p:tag name="DVSHAPEID" val="62mQF2CvJ55EjZexlLyGHe"/>
</p:tagLst>
</file>

<file path=ppt/tags/tag11.xml><?xml version="1.0" encoding="utf-8"?>
<p:tagLst xmlns:a="http://schemas.openxmlformats.org/drawingml/2006/main" xmlns:r="http://schemas.openxmlformats.org/officeDocument/2006/relationships" xmlns:p="http://schemas.openxmlformats.org/presentationml/2006/main">
  <p:tag name="DVSECTIONID" val="QRt6KNODyBrGXacvkEa3qB"/>
</p:tagLst>
</file>

<file path=ppt/tags/tag12.xml><?xml version="1.0" encoding="utf-8"?>
<p:tagLst xmlns:a="http://schemas.openxmlformats.org/drawingml/2006/main" xmlns:r="http://schemas.openxmlformats.org/officeDocument/2006/relationships" xmlns:p="http://schemas.openxmlformats.org/presentationml/2006/main">
  <p:tag name="DVSHAPEID" val="dVVWX949XFKP3jDvbVWxLM"/>
</p:tagLst>
</file>

<file path=ppt/tags/tag13.xml><?xml version="1.0" encoding="utf-8"?>
<p:tagLst xmlns:a="http://schemas.openxmlformats.org/drawingml/2006/main" xmlns:r="http://schemas.openxmlformats.org/officeDocument/2006/relationships" xmlns:p="http://schemas.openxmlformats.org/presentationml/2006/main">
  <p:tag name="DVSHAPEID" val="Cs1L5awKhAyRoqx1c6PZ4w"/>
</p:tagLst>
</file>

<file path=ppt/tags/tag14.xml><?xml version="1.0" encoding="utf-8"?>
<p:tagLst xmlns:a="http://schemas.openxmlformats.org/drawingml/2006/main" xmlns:r="http://schemas.openxmlformats.org/officeDocument/2006/relationships" xmlns:p="http://schemas.openxmlformats.org/presentationml/2006/main">
  <p:tag name="DVSHAPEID" val="v14gVZCJehCqisVb3UDdo9"/>
</p:tagLst>
</file>

<file path=ppt/tags/tag15.xml><?xml version="1.0" encoding="utf-8"?>
<p:tagLst xmlns:a="http://schemas.openxmlformats.org/drawingml/2006/main" xmlns:r="http://schemas.openxmlformats.org/officeDocument/2006/relationships" xmlns:p="http://schemas.openxmlformats.org/presentationml/2006/main">
  <p:tag name="DVSHAPEID" val="gcVcY9JQHLI5XZGPfx7xmh"/>
</p:tagLst>
</file>

<file path=ppt/tags/tag16.xml><?xml version="1.0" encoding="utf-8"?>
<p:tagLst xmlns:a="http://schemas.openxmlformats.org/drawingml/2006/main" xmlns:r="http://schemas.openxmlformats.org/officeDocument/2006/relationships" xmlns:p="http://schemas.openxmlformats.org/presentationml/2006/main">
  <p:tag name="DVSHAPEID" val="eX74602VlR8lKSlI0s0ozQ"/>
</p:tagLst>
</file>

<file path=ppt/tags/tag17.xml><?xml version="1.0" encoding="utf-8"?>
<p:tagLst xmlns:a="http://schemas.openxmlformats.org/drawingml/2006/main" xmlns:r="http://schemas.openxmlformats.org/officeDocument/2006/relationships" xmlns:p="http://schemas.openxmlformats.org/presentationml/2006/main">
  <p:tag name="DVSHAPEID" val="IdvVueF65RNZXX5U3INMqQ"/>
</p:tagLst>
</file>

<file path=ppt/tags/tag18.xml><?xml version="1.0" encoding="utf-8"?>
<p:tagLst xmlns:a="http://schemas.openxmlformats.org/drawingml/2006/main" xmlns:r="http://schemas.openxmlformats.org/officeDocument/2006/relationships" xmlns:p="http://schemas.openxmlformats.org/presentationml/2006/main">
  <p:tag name="DVSHAPEID" val="XCeOtwwEwYHoeTybvNgfLh"/>
</p:tagLst>
</file>

<file path=ppt/tags/tag19.xml><?xml version="1.0" encoding="utf-8"?>
<p:tagLst xmlns:a="http://schemas.openxmlformats.org/drawingml/2006/main" xmlns:r="http://schemas.openxmlformats.org/officeDocument/2006/relationships" xmlns:p="http://schemas.openxmlformats.org/presentationml/2006/main">
  <p:tag name="DVSHAPEID" val="xLVnC6piANqRgSGGL8zrkP"/>
</p:tagLst>
</file>

<file path=ppt/tags/tag2.xml><?xml version="1.0" encoding="utf-8"?>
<p:tagLst xmlns:a="http://schemas.openxmlformats.org/drawingml/2006/main" xmlns:r="http://schemas.openxmlformats.org/officeDocument/2006/relationships" xmlns:p="http://schemas.openxmlformats.org/presentationml/2006/main">
  <p:tag name="DVSHAPEID" val="4GAkSLs3LC6knpVwXliei0"/>
</p:tagLst>
</file>

<file path=ppt/tags/tag20.xml><?xml version="1.0" encoding="utf-8"?>
<p:tagLst xmlns:a="http://schemas.openxmlformats.org/drawingml/2006/main" xmlns:r="http://schemas.openxmlformats.org/officeDocument/2006/relationships" xmlns:p="http://schemas.openxmlformats.org/presentationml/2006/main">
  <p:tag name="DVSHAPEID" val="hyJblRcZva5G4tT6UqeenU"/>
</p:tagLst>
</file>

<file path=ppt/tags/tag21.xml><?xml version="1.0" encoding="utf-8"?>
<p:tagLst xmlns:a="http://schemas.openxmlformats.org/drawingml/2006/main" xmlns:r="http://schemas.openxmlformats.org/officeDocument/2006/relationships" xmlns:p="http://schemas.openxmlformats.org/presentationml/2006/main">
  <p:tag name="DVSHAPEID" val="XmDFvP28FjWItmErKx5Ahg"/>
</p:tagLst>
</file>

<file path=ppt/tags/tag22.xml><?xml version="1.0" encoding="utf-8"?>
<p:tagLst xmlns:a="http://schemas.openxmlformats.org/drawingml/2006/main" xmlns:r="http://schemas.openxmlformats.org/officeDocument/2006/relationships" xmlns:p="http://schemas.openxmlformats.org/presentationml/2006/main">
  <p:tag name="DVSHAPEID" val="MzOdMEe9c6rnAmxGmnXnuM"/>
</p:tagLst>
</file>

<file path=ppt/tags/tag23.xml><?xml version="1.0" encoding="utf-8"?>
<p:tagLst xmlns:a="http://schemas.openxmlformats.org/drawingml/2006/main" xmlns:r="http://schemas.openxmlformats.org/officeDocument/2006/relationships" xmlns:p="http://schemas.openxmlformats.org/presentationml/2006/main">
  <p:tag name="DVSHAPEID" val="JmZxrsGG8NCHA3Rh2nUw6Q"/>
</p:tagLst>
</file>

<file path=ppt/tags/tag24.xml><?xml version="1.0" encoding="utf-8"?>
<p:tagLst xmlns:a="http://schemas.openxmlformats.org/drawingml/2006/main" xmlns:r="http://schemas.openxmlformats.org/officeDocument/2006/relationships" xmlns:p="http://schemas.openxmlformats.org/presentationml/2006/main">
  <p:tag name="DVSHAPEID" val="g6LiT4bHDUL0QrdfdLtvXE"/>
</p:tagLst>
</file>

<file path=ppt/tags/tag25.xml><?xml version="1.0" encoding="utf-8"?>
<p:tagLst xmlns:a="http://schemas.openxmlformats.org/drawingml/2006/main" xmlns:r="http://schemas.openxmlformats.org/officeDocument/2006/relationships" xmlns:p="http://schemas.openxmlformats.org/presentationml/2006/main">
  <p:tag name="DVSHAPEID" val="WAdq4Na83ATClSwpf6n3rN"/>
</p:tagLst>
</file>

<file path=ppt/tags/tag26.xml><?xml version="1.0" encoding="utf-8"?>
<p:tagLst xmlns:a="http://schemas.openxmlformats.org/drawingml/2006/main" xmlns:r="http://schemas.openxmlformats.org/officeDocument/2006/relationships" xmlns:p="http://schemas.openxmlformats.org/presentationml/2006/main">
  <p:tag name="DVSHAPEID" val="Cs1L5awKhAyRoqx1c6PZ4w"/>
</p:tagLst>
</file>

<file path=ppt/tags/tag27.xml><?xml version="1.0" encoding="utf-8"?>
<p:tagLst xmlns:a="http://schemas.openxmlformats.org/drawingml/2006/main" xmlns:r="http://schemas.openxmlformats.org/officeDocument/2006/relationships" xmlns:p="http://schemas.openxmlformats.org/presentationml/2006/main">
  <p:tag name="DVSHAPEID" val="v14gVZCJehCqisVb3UDdo9"/>
</p:tagLst>
</file>

<file path=ppt/tags/tag28.xml><?xml version="1.0" encoding="utf-8"?>
<p:tagLst xmlns:a="http://schemas.openxmlformats.org/drawingml/2006/main" xmlns:r="http://schemas.openxmlformats.org/officeDocument/2006/relationships" xmlns:p="http://schemas.openxmlformats.org/presentationml/2006/main">
  <p:tag name="DVSHAPEID" val="gcVcY9JQHLI5XZGPfx7xmh"/>
</p:tagLst>
</file>

<file path=ppt/tags/tag29.xml><?xml version="1.0" encoding="utf-8"?>
<p:tagLst xmlns:a="http://schemas.openxmlformats.org/drawingml/2006/main" xmlns:r="http://schemas.openxmlformats.org/officeDocument/2006/relationships" xmlns:p="http://schemas.openxmlformats.org/presentationml/2006/main">
  <p:tag name="DVSHAPEID" val="eX74602VlR8lKSlI0s0ozQ"/>
</p:tagLst>
</file>

<file path=ppt/tags/tag3.xml><?xml version="1.0" encoding="utf-8"?>
<p:tagLst xmlns:a="http://schemas.openxmlformats.org/drawingml/2006/main" xmlns:r="http://schemas.openxmlformats.org/officeDocument/2006/relationships" xmlns:p="http://schemas.openxmlformats.org/presentationml/2006/main">
  <p:tag name="DVSHAPEID" val="AdcRaFbdlHh8WHIscwSso3"/>
</p:tagLst>
</file>

<file path=ppt/tags/tag30.xml><?xml version="1.0" encoding="utf-8"?>
<p:tagLst xmlns:a="http://schemas.openxmlformats.org/drawingml/2006/main" xmlns:r="http://schemas.openxmlformats.org/officeDocument/2006/relationships" xmlns:p="http://schemas.openxmlformats.org/presentationml/2006/main">
  <p:tag name="DVSHAPEID" val="IdvVueF65RNZXX5U3INMqQ"/>
</p:tagLst>
</file>

<file path=ppt/tags/tag31.xml><?xml version="1.0" encoding="utf-8"?>
<p:tagLst xmlns:a="http://schemas.openxmlformats.org/drawingml/2006/main" xmlns:r="http://schemas.openxmlformats.org/officeDocument/2006/relationships" xmlns:p="http://schemas.openxmlformats.org/presentationml/2006/main">
  <p:tag name="DVSHAPEID" val="JmZxrsGG8NCHA3Rh2nUw6Q"/>
</p:tagLst>
</file>

<file path=ppt/tags/tag32.xml><?xml version="1.0" encoding="utf-8"?>
<p:tagLst xmlns:a="http://schemas.openxmlformats.org/drawingml/2006/main" xmlns:r="http://schemas.openxmlformats.org/officeDocument/2006/relationships" xmlns:p="http://schemas.openxmlformats.org/presentationml/2006/main">
  <p:tag name="DVSECTIONID" val="QRt6KNODyBrGXacvkEa3qB"/>
</p:tagLst>
</file>

<file path=ppt/tags/tag33.xml><?xml version="1.0" encoding="utf-8"?>
<p:tagLst xmlns:a="http://schemas.openxmlformats.org/drawingml/2006/main" xmlns:r="http://schemas.openxmlformats.org/officeDocument/2006/relationships" xmlns:p="http://schemas.openxmlformats.org/presentationml/2006/main">
  <p:tag name="DVSHAPEID" val="dVVWX949XFKP3jDvbVWxLM"/>
</p:tagLst>
</file>

<file path=ppt/tags/tag34.xml><?xml version="1.0" encoding="utf-8"?>
<p:tagLst xmlns:a="http://schemas.openxmlformats.org/drawingml/2006/main" xmlns:r="http://schemas.openxmlformats.org/officeDocument/2006/relationships" xmlns:p="http://schemas.openxmlformats.org/presentationml/2006/main">
  <p:tag name="DVSHAPEID" val="XCeOtwwEwYHoeTybvNgfLh"/>
</p:tagLst>
</file>

<file path=ppt/tags/tag35.xml><?xml version="1.0" encoding="utf-8"?>
<p:tagLst xmlns:a="http://schemas.openxmlformats.org/drawingml/2006/main" xmlns:r="http://schemas.openxmlformats.org/officeDocument/2006/relationships" xmlns:p="http://schemas.openxmlformats.org/presentationml/2006/main">
  <p:tag name="DVSHAPEID" val="xLVnC6piANqRgSGGL8zrkP"/>
</p:tagLst>
</file>

<file path=ppt/tags/tag36.xml><?xml version="1.0" encoding="utf-8"?>
<p:tagLst xmlns:a="http://schemas.openxmlformats.org/drawingml/2006/main" xmlns:r="http://schemas.openxmlformats.org/officeDocument/2006/relationships" xmlns:p="http://schemas.openxmlformats.org/presentationml/2006/main">
  <p:tag name="DVSHAPEID" val="hyJblRcZva5G4tT6UqeenU"/>
</p:tagLst>
</file>

<file path=ppt/tags/tag37.xml><?xml version="1.0" encoding="utf-8"?>
<p:tagLst xmlns:a="http://schemas.openxmlformats.org/drawingml/2006/main" xmlns:r="http://schemas.openxmlformats.org/officeDocument/2006/relationships" xmlns:p="http://schemas.openxmlformats.org/presentationml/2006/main">
  <p:tag name="DVSHAPEID" val="XmDFvP28FjWItmErKx5Ahg"/>
</p:tagLst>
</file>

<file path=ppt/tags/tag38.xml><?xml version="1.0" encoding="utf-8"?>
<p:tagLst xmlns:a="http://schemas.openxmlformats.org/drawingml/2006/main" xmlns:r="http://schemas.openxmlformats.org/officeDocument/2006/relationships" xmlns:p="http://schemas.openxmlformats.org/presentationml/2006/main">
  <p:tag name="DVSHAPEID" val="MzOdMEe9c6rnAmxGmnXnuM"/>
</p:tagLst>
</file>

<file path=ppt/tags/tag39.xml><?xml version="1.0" encoding="utf-8"?>
<p:tagLst xmlns:a="http://schemas.openxmlformats.org/drawingml/2006/main" xmlns:r="http://schemas.openxmlformats.org/officeDocument/2006/relationships" xmlns:p="http://schemas.openxmlformats.org/presentationml/2006/main">
  <p:tag name="DVSHAPEID" val="g6LiT4bHDUL0QrdfdLtvXE"/>
</p:tagLst>
</file>

<file path=ppt/tags/tag4.xml><?xml version="1.0" encoding="utf-8"?>
<p:tagLst xmlns:a="http://schemas.openxmlformats.org/drawingml/2006/main" xmlns:r="http://schemas.openxmlformats.org/officeDocument/2006/relationships" xmlns:p="http://schemas.openxmlformats.org/presentationml/2006/main">
  <p:tag name="DVSHAPEID" val="88M8GD7yEOLw8whPNpKhVE"/>
</p:tagLst>
</file>

<file path=ppt/tags/tag40.xml><?xml version="1.0" encoding="utf-8"?>
<p:tagLst xmlns:a="http://schemas.openxmlformats.org/drawingml/2006/main" xmlns:r="http://schemas.openxmlformats.org/officeDocument/2006/relationships" xmlns:p="http://schemas.openxmlformats.org/presentationml/2006/main">
  <p:tag name="DVSHAPEID" val="62mQF2CvJ55EjZexlLyGHe"/>
</p:tagLst>
</file>

<file path=ppt/tags/tag41.xml><?xml version="1.0" encoding="utf-8"?>
<p:tagLst xmlns:a="http://schemas.openxmlformats.org/drawingml/2006/main" xmlns:r="http://schemas.openxmlformats.org/officeDocument/2006/relationships" xmlns:p="http://schemas.openxmlformats.org/presentationml/2006/main">
  <p:tag name="DVSHAPEID" val="62mQF2CvJ55EjZexlLyGHe"/>
</p:tagLst>
</file>

<file path=ppt/tags/tag42.xml><?xml version="1.0" encoding="utf-8"?>
<p:tagLst xmlns:a="http://schemas.openxmlformats.org/drawingml/2006/main" xmlns:r="http://schemas.openxmlformats.org/officeDocument/2006/relationships" xmlns:p="http://schemas.openxmlformats.org/presentationml/2006/main">
  <p:tag name="DVSECTIONID" val="QRt6KNODyBrGXacvkEa3qB"/>
</p:tagLst>
</file>

<file path=ppt/tags/tag43.xml><?xml version="1.0" encoding="utf-8"?>
<p:tagLst xmlns:a="http://schemas.openxmlformats.org/drawingml/2006/main" xmlns:r="http://schemas.openxmlformats.org/officeDocument/2006/relationships" xmlns:p="http://schemas.openxmlformats.org/presentationml/2006/main">
  <p:tag name="DVSHAPEID" val="dVVWX949XFKP3jDvbVWxLM"/>
</p:tagLst>
</file>

<file path=ppt/tags/tag44.xml><?xml version="1.0" encoding="utf-8"?>
<p:tagLst xmlns:a="http://schemas.openxmlformats.org/drawingml/2006/main" xmlns:r="http://schemas.openxmlformats.org/officeDocument/2006/relationships" xmlns:p="http://schemas.openxmlformats.org/presentationml/2006/main">
  <p:tag name="DVSHAPEID" val="XCeOtwwEwYHoeTybvNgfLh"/>
</p:tagLst>
</file>

<file path=ppt/tags/tag45.xml><?xml version="1.0" encoding="utf-8"?>
<p:tagLst xmlns:a="http://schemas.openxmlformats.org/drawingml/2006/main" xmlns:r="http://schemas.openxmlformats.org/officeDocument/2006/relationships" xmlns:p="http://schemas.openxmlformats.org/presentationml/2006/main">
  <p:tag name="DVSHAPEID" val="xLVnC6piANqRgSGGL8zrkP"/>
</p:tagLst>
</file>

<file path=ppt/tags/tag46.xml><?xml version="1.0" encoding="utf-8"?>
<p:tagLst xmlns:a="http://schemas.openxmlformats.org/drawingml/2006/main" xmlns:r="http://schemas.openxmlformats.org/officeDocument/2006/relationships" xmlns:p="http://schemas.openxmlformats.org/presentationml/2006/main">
  <p:tag name="DVSHAPEID" val="g6LiT4bHDUL0QrdfdLtvXE"/>
</p:tagLst>
</file>

<file path=ppt/tags/tag47.xml><?xml version="1.0" encoding="utf-8"?>
<p:tagLst xmlns:a="http://schemas.openxmlformats.org/drawingml/2006/main" xmlns:r="http://schemas.openxmlformats.org/officeDocument/2006/relationships" xmlns:p="http://schemas.openxmlformats.org/presentationml/2006/main">
  <p:tag name="DVSHAPEID" val="XmDFvP28FjWItmErKx5Ahg"/>
</p:tagLst>
</file>

<file path=ppt/tags/tag48.xml><?xml version="1.0" encoding="utf-8"?>
<p:tagLst xmlns:a="http://schemas.openxmlformats.org/drawingml/2006/main" xmlns:r="http://schemas.openxmlformats.org/officeDocument/2006/relationships" xmlns:p="http://schemas.openxmlformats.org/presentationml/2006/main">
  <p:tag name="DVSHAPEID" val="MzOdMEe9c6rnAmxGmnXnuM"/>
</p:tagLst>
</file>

<file path=ppt/tags/tag49.xml><?xml version="1.0" encoding="utf-8"?>
<p:tagLst xmlns:a="http://schemas.openxmlformats.org/drawingml/2006/main" xmlns:r="http://schemas.openxmlformats.org/officeDocument/2006/relationships" xmlns:p="http://schemas.openxmlformats.org/presentationml/2006/main">
  <p:tag name="DVSHAPEID" val="WAdq4Na83ATClSwpf6n3rN"/>
</p:tagLst>
</file>

<file path=ppt/tags/tag5.xml><?xml version="1.0" encoding="utf-8"?>
<p:tagLst xmlns:a="http://schemas.openxmlformats.org/drawingml/2006/main" xmlns:r="http://schemas.openxmlformats.org/officeDocument/2006/relationships" xmlns:p="http://schemas.openxmlformats.org/presentationml/2006/main">
  <p:tag name="DVSHAPEID" val="1BjiwGzw9aL3ysyJ4PWcYi"/>
</p:tagLst>
</file>

<file path=ppt/tags/tag6.xml><?xml version="1.0" encoding="utf-8"?>
<p:tagLst xmlns:a="http://schemas.openxmlformats.org/drawingml/2006/main" xmlns:r="http://schemas.openxmlformats.org/officeDocument/2006/relationships" xmlns:p="http://schemas.openxmlformats.org/presentationml/2006/main">
  <p:tag name="DVSHAPEID" val="zRgpe7xSu04t6aPn6qZ7FA"/>
</p:tagLst>
</file>

<file path=ppt/tags/tag7.xml><?xml version="1.0" encoding="utf-8"?>
<p:tagLst xmlns:a="http://schemas.openxmlformats.org/drawingml/2006/main" xmlns:r="http://schemas.openxmlformats.org/officeDocument/2006/relationships" xmlns:p="http://schemas.openxmlformats.org/presentationml/2006/main">
  <p:tag name="DVSHAPEID" val="L5XPh4kUlJGJ1s17ssYgFK"/>
</p:tagLst>
</file>

<file path=ppt/tags/tag8.xml><?xml version="1.0" encoding="utf-8"?>
<p:tagLst xmlns:a="http://schemas.openxmlformats.org/drawingml/2006/main" xmlns:r="http://schemas.openxmlformats.org/officeDocument/2006/relationships" xmlns:p="http://schemas.openxmlformats.org/presentationml/2006/main">
  <p:tag name="DVSHAPEID" val="Z5mnUHJwdQCZ5brpPtxAFk"/>
</p:tagLst>
</file>

<file path=ppt/tags/tag9.xml><?xml version="1.0" encoding="utf-8"?>
<p:tagLst xmlns:a="http://schemas.openxmlformats.org/drawingml/2006/main" xmlns:r="http://schemas.openxmlformats.org/officeDocument/2006/relationships" xmlns:p="http://schemas.openxmlformats.org/presentationml/2006/main">
  <p:tag name="DVSHAPEID" val="Mm9mlYXw9oU05StUaDaOwQ"/>
</p:tagLst>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735</Words>
  <Application>Microsoft Macintosh PowerPoint</Application>
  <PresentationFormat>Widescreen</PresentationFormat>
  <Paragraphs>138</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Lucida Console</vt:lpstr>
      <vt:lpstr>DeckTemplate-AWS</vt:lpstr>
      <vt:lpstr>Other Roles for Consideration - Common Roles and Alignment  Where to Start?  Which roles to adopt?  How many roles should we have?</vt:lpstr>
      <vt:lpstr>Each core IT Cloud role member has distinct responsibilities</vt:lpstr>
      <vt:lpstr>Each core IT Cloud role member has distinct responsibilities</vt:lpstr>
      <vt:lpstr>Each core IT Cloud role member has distinct responsibilities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Roles for Consideration - Common Roles and Alignment  Where to Start?  Which roles to adopt?  How many roles should we have?</dc:title>
  <dc:subject/>
  <dc:creator/>
  <cp:keywords/>
  <dc:description/>
  <cp:lastModifiedBy>Thanh Nguyen</cp:lastModifiedBy>
  <cp:revision>2</cp:revision>
  <dcterms:created xsi:type="dcterms:W3CDTF">2016-10-03T22:43:54Z</dcterms:created>
  <dcterms:modified xsi:type="dcterms:W3CDTF">2024-06-21T07:17:42Z</dcterms:modified>
  <cp:category/>
</cp:coreProperties>
</file>