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672" r:id="rId2"/>
    <p:sldId id="671" r:id="rId3"/>
    <p:sldId id="632" r:id="rId4"/>
    <p:sldId id="674" r:id="rId5"/>
    <p:sldId id="720" r:id="rId6"/>
    <p:sldId id="721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52" clrIdx="0"/>
  <p:cmAuthor id="1" name="User" initials="U" lastIdx="1" clrIdx="1"/>
  <p:cmAuthor id="2" name="Clavarino,Cristina" initials="C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46F"/>
    <a:srgbClr val="8E9095"/>
    <a:srgbClr val="FCB64C"/>
    <a:srgbClr val="E6AF00"/>
    <a:srgbClr val="FFFFFF"/>
    <a:srgbClr val="414042"/>
    <a:srgbClr val="595A5D"/>
    <a:srgbClr val="FFFAD0"/>
    <a:srgbClr val="FFF8AE"/>
    <a:srgbClr val="FFE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37" autoAdjust="0"/>
    <p:restoredTop sz="93265" autoAdjust="0"/>
  </p:normalViewPr>
  <p:slideViewPr>
    <p:cSldViewPr showGuides="1">
      <p:cViewPr varScale="1">
        <p:scale>
          <a:sx n="153" d="100"/>
          <a:sy n="153" d="100"/>
        </p:scale>
        <p:origin x="880" y="16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27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B3293-47B6-0545-8793-8F043F51B2A5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B5957-7F13-5E41-9663-9FF92873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789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6/21/24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2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2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81C-719F-3E43-BC60-D8E05E4F310C}" type="datetime1">
              <a:rPr lang="en-US" smtClean="0"/>
              <a:t>6/21/24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Cloud Operations on AWS Playbook v2.0</a:t>
            </a:r>
          </a:p>
        </p:txBody>
      </p:sp>
    </p:spTree>
    <p:extLst>
      <p:ext uri="{BB962C8B-B14F-4D97-AF65-F5344CB8AC3E}">
        <p14:creationId xmlns:p14="http://schemas.microsoft.com/office/powerpoint/2010/main" val="291082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A144-84F1-9C41-9335-39B2B5490990}" type="datetime1">
              <a:rPr lang="en-US" smtClean="0"/>
              <a:t>6/21/24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Cloud Operations on AWS Playbook v2.0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0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0C61-6D8F-2E4E-AE60-EBB34D254384}" type="datetime1">
              <a:rPr lang="en-US" smtClean="0"/>
              <a:t>6/21/24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Cloud Operations on AWS Playbook v2.0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F153-FAFE-C849-BB67-9E26BB59C963}" type="datetime1">
              <a:rPr lang="en-US" smtClean="0"/>
              <a:t>6/21/24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Cloud Operations on AWS Playbook v2.0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71FC-3091-E745-B6B6-5DBC70B64D11}" type="datetime1">
              <a:rPr lang="en-US" smtClean="0"/>
              <a:t>6/21/24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Cloud Operations on AWS Playbook v2.0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4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7369-AFE9-8F40-A01E-A45299307972}" type="datetime1">
              <a:rPr lang="en-US" smtClean="0"/>
              <a:t>6/21/24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Cloud Operations on AWS Playbook v2.0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1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2D1D-9335-B54A-B3BB-B304660B9DD4}" type="datetime1">
              <a:rPr lang="en-US" smtClean="0"/>
              <a:t>6/21/24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Cloud Operations on AWS Playbook v2.0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AAFCFD5-4B43-463C-BDBE-B480E9A7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0513-9F0E-1540-A82C-FC677B2ABA93}" type="datetime1">
              <a:rPr lang="en-US" smtClean="0"/>
              <a:t>6/21/24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Cloud Operations on AWS Playbook v2.0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2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8E4D-127F-B645-95C2-DD5DFF10A92A}" type="datetime1">
              <a:rPr lang="en-US" smtClean="0"/>
              <a:t>6/21/24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Cloud Operations on AWS Playbook v2.0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1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68BC9-B533-DA4C-BF90-CC7BA1E1011F}" type="datetime1">
              <a:rPr lang="en-US" smtClean="0"/>
              <a:t>6/21/24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Cloud Operations on AWS Playbook v2.0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8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09D0-9963-7E43-869F-FFC19C1B824E}" type="datetime1">
              <a:rPr lang="en-US" smtClean="0"/>
              <a:t>6/21/24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Cloud Operations on AWS Playbook v2.0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4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9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CCCAA-38C0-8147-9B5E-0BC55A5FA7AD}" type="datetime1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4629150"/>
            <a:ext cx="3810002" cy="411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Introduction to Cloud Operations on AWS Playbook v2.0</a:t>
            </a:r>
          </a:p>
        </p:txBody>
      </p:sp>
    </p:spTree>
    <p:extLst>
      <p:ext uri="{BB962C8B-B14F-4D97-AF65-F5344CB8AC3E}">
        <p14:creationId xmlns:p14="http://schemas.microsoft.com/office/powerpoint/2010/main" val="210219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12949" y="2183725"/>
            <a:ext cx="6629400" cy="94796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AWS Cloud Transformation: </a:t>
            </a:r>
          </a:p>
          <a:p>
            <a:pPr algn="ctr"/>
            <a:r>
              <a:rPr lang="en-US" sz="2700" b="1" dirty="0">
                <a:solidFill>
                  <a:schemeClr val="tx1"/>
                </a:solidFill>
              </a:rPr>
              <a:t>People, Organization, and Operating Model Workshop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58000" y="214532"/>
            <a:ext cx="2057400" cy="1905000"/>
            <a:chOff x="6934200" y="133350"/>
            <a:chExt cx="2057400" cy="1905000"/>
          </a:xfrm>
        </p:grpSpPr>
        <p:sp>
          <p:nvSpPr>
            <p:cNvPr id="29" name="Rounded Rectangle 28"/>
            <p:cNvSpPr/>
            <p:nvPr/>
          </p:nvSpPr>
          <p:spPr>
            <a:xfrm>
              <a:off x="6934200" y="133350"/>
              <a:ext cx="2057400" cy="1905000"/>
            </a:xfrm>
            <a:prstGeom prst="roundRect">
              <a:avLst/>
            </a:prstGeom>
            <a:noFill/>
            <a:ln>
              <a:solidFill>
                <a:srgbClr val="414042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010400" y="1362730"/>
              <a:ext cx="1905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Arial" charset="0"/>
                  <a:ea typeface="Arial" charset="0"/>
                  <a:cs typeface="Arial" charset="0"/>
                </a:rPr>
                <a:t>AWS Cloud Adoption</a:t>
              </a:r>
            </a:p>
            <a:p>
              <a:pPr algn="ctr"/>
              <a:r>
                <a:rPr lang="en-US" sz="1400" dirty="0">
                  <a:latin typeface="Arial" charset="0"/>
                  <a:ea typeface="Arial" charset="0"/>
                  <a:cs typeface="Arial" charset="0"/>
                </a:rPr>
                <a:t>Framework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99670" y="4836493"/>
            <a:ext cx="740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b="0" i="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latin typeface="+mn-lt"/>
                <a:ea typeface="+mn-ea"/>
                <a:cs typeface="+mn-cs"/>
              </a:rPr>
              <a:t>© 2016</a:t>
            </a:r>
            <a:endParaRPr lang="en-US" sz="700" b="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96584" y="538673"/>
            <a:ext cx="780231" cy="783429"/>
            <a:chOff x="697636" y="797721"/>
            <a:chExt cx="2985312" cy="2997550"/>
          </a:xfrm>
        </p:grpSpPr>
        <p:sp>
          <p:nvSpPr>
            <p:cNvPr id="16" name="Hexagon 15"/>
            <p:cNvSpPr/>
            <p:nvPr/>
          </p:nvSpPr>
          <p:spPr>
            <a:xfrm rot="5400000">
              <a:off x="1101941" y="2700730"/>
              <a:ext cx="1164235" cy="1003649"/>
            </a:xfrm>
            <a:prstGeom prst="hexagon">
              <a:avLst/>
            </a:prstGeom>
            <a:solidFill>
              <a:srgbClr val="A4A3A3"/>
            </a:solidFill>
            <a:ln w="25400" cmpd="sng"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16DAA"/>
                </a:solidFill>
                <a:latin typeface="Arial"/>
              </a:endParaRPr>
            </a:p>
          </p:txBody>
        </p:sp>
        <p:sp>
          <p:nvSpPr>
            <p:cNvPr id="17" name="Hexagon 16"/>
            <p:cNvSpPr/>
            <p:nvPr/>
          </p:nvSpPr>
          <p:spPr>
            <a:xfrm rot="5400000">
              <a:off x="617344" y="1778776"/>
              <a:ext cx="1164233" cy="1003649"/>
            </a:xfrm>
            <a:prstGeom prst="hexagon">
              <a:avLst/>
            </a:prstGeom>
            <a:solidFill>
              <a:srgbClr val="1A9AD5"/>
            </a:solidFill>
            <a:ln w="25400" cmpd="sng"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16DAA"/>
                </a:solidFill>
                <a:latin typeface="Arial"/>
              </a:endParaRPr>
            </a:p>
          </p:txBody>
        </p:sp>
        <p:sp>
          <p:nvSpPr>
            <p:cNvPr id="18" name="Hexagon 17"/>
            <p:cNvSpPr/>
            <p:nvPr/>
          </p:nvSpPr>
          <p:spPr>
            <a:xfrm rot="5400000">
              <a:off x="2094739" y="2711330"/>
              <a:ext cx="1164233" cy="1003649"/>
            </a:xfrm>
            <a:prstGeom prst="hexagon">
              <a:avLst/>
            </a:prstGeom>
            <a:solidFill>
              <a:srgbClr val="5FBEE6"/>
            </a:solidFill>
            <a:ln w="25400" cmpd="sng"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16DAA"/>
                </a:solidFill>
                <a:latin typeface="Arial"/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 rot="5400000">
              <a:off x="1600784" y="1789373"/>
              <a:ext cx="1164233" cy="1003649"/>
            </a:xfrm>
            <a:prstGeom prst="hexagon">
              <a:avLst/>
            </a:prstGeom>
            <a:solidFill>
              <a:srgbClr val="B8E0F1"/>
            </a:solidFill>
            <a:ln w="25400" cmpd="sng"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16DAA"/>
                </a:solidFill>
                <a:latin typeface="Arial"/>
              </a:endParaRPr>
            </a:p>
          </p:txBody>
        </p:sp>
        <p:sp>
          <p:nvSpPr>
            <p:cNvPr id="21" name="Hexagon 20"/>
            <p:cNvSpPr/>
            <p:nvPr/>
          </p:nvSpPr>
          <p:spPr>
            <a:xfrm rot="5400000">
              <a:off x="1112541" y="878013"/>
              <a:ext cx="1164233" cy="1003649"/>
            </a:xfrm>
            <a:prstGeom prst="hexagon">
              <a:avLst/>
            </a:prstGeom>
            <a:solidFill>
              <a:srgbClr val="E7E7E7"/>
            </a:solidFill>
            <a:ln w="25400" cmpd="sng"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16DAA"/>
                </a:solidFill>
                <a:latin typeface="Arial"/>
              </a:endParaRPr>
            </a:p>
          </p:txBody>
        </p:sp>
        <p:sp>
          <p:nvSpPr>
            <p:cNvPr id="23" name="Hexagon 22"/>
            <p:cNvSpPr/>
            <p:nvPr/>
          </p:nvSpPr>
          <p:spPr>
            <a:xfrm rot="5400000">
              <a:off x="2599007" y="1789373"/>
              <a:ext cx="1164233" cy="1003649"/>
            </a:xfrm>
            <a:prstGeom prst="hexagon">
              <a:avLst/>
            </a:prstGeom>
            <a:solidFill>
              <a:srgbClr val="6F7070"/>
            </a:solidFill>
            <a:ln w="25400" cmpd="sng"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16DAA"/>
                </a:solidFill>
                <a:latin typeface="Arial"/>
              </a:endParaRPr>
            </a:p>
          </p:txBody>
        </p:sp>
        <p:sp>
          <p:nvSpPr>
            <p:cNvPr id="24" name="Hexagon 23"/>
            <p:cNvSpPr/>
            <p:nvPr/>
          </p:nvSpPr>
          <p:spPr>
            <a:xfrm rot="5400000">
              <a:off x="2107573" y="878015"/>
              <a:ext cx="1164233" cy="1003649"/>
            </a:xfrm>
            <a:prstGeom prst="hexagon">
              <a:avLst/>
            </a:prstGeom>
            <a:solidFill>
              <a:srgbClr val="136EA0"/>
            </a:solidFill>
            <a:ln w="25400" cmpd="sng"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16DAA"/>
                </a:solidFill>
                <a:latin typeface="Arial"/>
              </a:endParaRPr>
            </a:p>
          </p:txBody>
        </p:sp>
      </p:grpSp>
      <p:pic>
        <p:nvPicPr>
          <p:cNvPr id="25" name="Picture 24" descr="White RoadRo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31690"/>
            <a:ext cx="3810000" cy="142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7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5959450" cy="3623072"/>
          </a:xfrm>
        </p:spPr>
        <p:txBody>
          <a:bodyPr>
            <a:noAutofit/>
          </a:bodyPr>
          <a:lstStyle/>
          <a:p>
            <a:r>
              <a:rPr lang="en-US" sz="1800" dirty="0"/>
              <a:t>Review successful operating and organizational patterns that enterprises are using to efficiently operate applications on AWS</a:t>
            </a:r>
          </a:p>
          <a:p>
            <a:r>
              <a:rPr lang="en-US" sz="1800" dirty="0"/>
              <a:t>Discuss your current IT operations procedures and set initial strategies for how they may need to be modified to create your target cloud operating model</a:t>
            </a:r>
          </a:p>
          <a:p>
            <a:r>
              <a:rPr lang="en-US" sz="1800" dirty="0"/>
              <a:t>Introduce tools, operational capabilities, and procedures used in managing applications that promote agility, cost reduction, and innovation</a:t>
            </a:r>
          </a:p>
          <a:p>
            <a:pPr lvl="0"/>
            <a:r>
              <a:rPr lang="en-US" sz="1800" dirty="0"/>
              <a:t>Initiate design and staffing for an initial “Cloud Tiger Team”, then model the scaling of it into a mature cloud organization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Cloud Operations Advisory Workshop</a:t>
            </a:r>
          </a:p>
        </p:txBody>
      </p:sp>
      <p:sp>
        <p:nvSpPr>
          <p:cNvPr id="17" name="Title 3"/>
          <p:cNvSpPr txBox="1">
            <a:spLocks/>
          </p:cNvSpPr>
          <p:nvPr/>
        </p:nvSpPr>
        <p:spPr bwMode="auto">
          <a:xfrm>
            <a:off x="533400" y="666750"/>
            <a:ext cx="7086600" cy="381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7000">
                <a:solidFill>
                  <a:srgbClr val="FFFFFF"/>
                </a:solidFill>
                <a:latin typeface="+mj-lt"/>
                <a:ea typeface="+mj-ea"/>
                <a:cs typeface="+mj-cs"/>
                <a:sym typeface="Sketch Gothic Bold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7000">
                <a:solidFill>
                  <a:srgbClr val="FFFFFF"/>
                </a:solidFill>
                <a:latin typeface="Sketch Gothic Bold" charset="0"/>
                <a:ea typeface="ヒラギノ角ゴ ProN W6" charset="0"/>
                <a:cs typeface="ヒラギノ角ゴ ProN W6" charset="0"/>
                <a:sym typeface="Sketch Gothic Bold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7000">
                <a:solidFill>
                  <a:srgbClr val="FFFFFF"/>
                </a:solidFill>
                <a:latin typeface="Sketch Gothic Bold" charset="0"/>
                <a:ea typeface="ヒラギノ角ゴ ProN W6" charset="0"/>
                <a:cs typeface="ヒラギノ角ゴ ProN W6" charset="0"/>
                <a:sym typeface="Sketch Gothic Bold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7000">
                <a:solidFill>
                  <a:srgbClr val="FFFFFF"/>
                </a:solidFill>
                <a:latin typeface="Sketch Gothic Bold" charset="0"/>
                <a:ea typeface="ヒラギノ角ゴ ProN W6" charset="0"/>
                <a:cs typeface="ヒラギノ角ゴ ProN W6" charset="0"/>
                <a:sym typeface="Sketch Gothic Bold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7000">
                <a:solidFill>
                  <a:srgbClr val="FFFFFF"/>
                </a:solidFill>
                <a:latin typeface="Sketch Gothic Bold" charset="0"/>
                <a:ea typeface="ヒラギノ角ゴ ProN W6" charset="0"/>
                <a:cs typeface="ヒラギノ角ゴ ProN W6" charset="0"/>
                <a:sym typeface="Sketch Gothic Bold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7000">
                <a:solidFill>
                  <a:srgbClr val="FFFFFF"/>
                </a:solidFill>
                <a:latin typeface="Sketch Gothic Bold" charset="0"/>
                <a:ea typeface="ヒラギノ角ゴ ProN W6" charset="0"/>
                <a:cs typeface="ヒラギノ角ゴ ProN W6" charset="0"/>
                <a:sym typeface="Sketch Gothic Bold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7000">
                <a:solidFill>
                  <a:srgbClr val="FFFFFF"/>
                </a:solidFill>
                <a:latin typeface="Sketch Gothic Bold" charset="0"/>
                <a:ea typeface="ヒラギノ角ゴ ProN W6" charset="0"/>
                <a:cs typeface="ヒラギノ角ゴ ProN W6" charset="0"/>
                <a:sym typeface="Sketch Gothic Bold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7000">
                <a:solidFill>
                  <a:srgbClr val="FFFFFF"/>
                </a:solidFill>
                <a:latin typeface="Sketch Gothic Bold" charset="0"/>
                <a:ea typeface="ヒラギノ角ゴ ProN W6" charset="0"/>
                <a:cs typeface="ヒラギノ角ゴ ProN W6" charset="0"/>
                <a:sym typeface="Sketch Gothic Bold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7000">
                <a:solidFill>
                  <a:srgbClr val="FFFFFF"/>
                </a:solidFill>
                <a:latin typeface="Sketch Gothic Bold" charset="0"/>
                <a:ea typeface="ヒラギノ角ゴ ProN W6" charset="0"/>
                <a:cs typeface="ヒラギノ角ゴ ProN W6" charset="0"/>
                <a:sym typeface="Sketch Gothic Bold" charset="0"/>
              </a:defRPr>
            </a:lvl9pPr>
          </a:lstStyle>
          <a:p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62862" y="971550"/>
            <a:ext cx="2553899" cy="3244016"/>
            <a:chOff x="365830" y="1009332"/>
            <a:chExt cx="2553899" cy="324401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18" y="1009332"/>
              <a:ext cx="1547576" cy="154757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830" y="2224032"/>
              <a:ext cx="2029316" cy="202931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032" y="1554591"/>
              <a:ext cx="1326697" cy="1326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814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546872"/>
          </a:xfrm>
        </p:spPr>
        <p:txBody>
          <a:bodyPr>
            <a:normAutofit fontScale="92500"/>
          </a:bodyPr>
          <a:lstStyle/>
          <a:p>
            <a:pPr>
              <a:buFont typeface="Wingdings" charset="2"/>
              <a:buChar char="ü"/>
            </a:pPr>
            <a:r>
              <a:rPr lang="en-US" sz="2000" dirty="0"/>
              <a:t>Assist in designing and identifying appropriate staffing for an initial “Cloud Tiger Team” and then model the scaling of it into a mature cloud organization</a:t>
            </a:r>
          </a:p>
          <a:p>
            <a:pPr lvl="0">
              <a:buFont typeface="Wingdings" charset="2"/>
              <a:buChar char="ü"/>
            </a:pPr>
            <a:r>
              <a:rPr lang="en-US" sz="2000" dirty="0"/>
              <a:t>Assist in creating a future-state functional and interaction model between cloud teams needed to operate in the cloud</a:t>
            </a:r>
          </a:p>
          <a:p>
            <a:pPr>
              <a:buFont typeface="Wingdings" charset="2"/>
              <a:buChar char="ü"/>
            </a:pPr>
            <a:r>
              <a:rPr lang="en-US" sz="2000" dirty="0"/>
              <a:t>Understand the patterns that we see around the industry for designing a successful organizational and operating model for your cloud team</a:t>
            </a:r>
          </a:p>
          <a:p>
            <a:pPr>
              <a:buFont typeface="Wingdings" charset="2"/>
              <a:buChar char="ü"/>
            </a:pPr>
            <a:r>
              <a:rPr lang="en-US" sz="2000" dirty="0"/>
              <a:t>Begin to identify gaps in staff skills, roles, procedures, and enabling tools that will need to be filled</a:t>
            </a:r>
          </a:p>
          <a:p>
            <a:pPr>
              <a:buFont typeface="Wingdings" charset="2"/>
              <a:buChar char="ü"/>
            </a:pPr>
            <a:r>
              <a:rPr lang="en-US" sz="2000" dirty="0"/>
              <a:t>Establishment of a roadmap of next steps; including an overview of the value of the Cloud Operations Assessment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Cloud Operations Advisory Workshop</a:t>
            </a:r>
          </a:p>
        </p:txBody>
      </p:sp>
      <p:sp>
        <p:nvSpPr>
          <p:cNvPr id="17" name="Title 3"/>
          <p:cNvSpPr txBox="1">
            <a:spLocks/>
          </p:cNvSpPr>
          <p:nvPr/>
        </p:nvSpPr>
        <p:spPr bwMode="auto">
          <a:xfrm>
            <a:off x="533400" y="666750"/>
            <a:ext cx="7086600" cy="381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7000">
                <a:solidFill>
                  <a:srgbClr val="FFFFFF"/>
                </a:solidFill>
                <a:latin typeface="+mj-lt"/>
                <a:ea typeface="+mj-ea"/>
                <a:cs typeface="+mj-cs"/>
                <a:sym typeface="Sketch Gothic Bold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7000">
                <a:solidFill>
                  <a:srgbClr val="FFFFFF"/>
                </a:solidFill>
                <a:latin typeface="Sketch Gothic Bold" charset="0"/>
                <a:ea typeface="ヒラギノ角ゴ ProN W6" charset="0"/>
                <a:cs typeface="ヒラギノ角ゴ ProN W6" charset="0"/>
                <a:sym typeface="Sketch Gothic Bold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7000">
                <a:solidFill>
                  <a:srgbClr val="FFFFFF"/>
                </a:solidFill>
                <a:latin typeface="Sketch Gothic Bold" charset="0"/>
                <a:ea typeface="ヒラギノ角ゴ ProN W6" charset="0"/>
                <a:cs typeface="ヒラギノ角ゴ ProN W6" charset="0"/>
                <a:sym typeface="Sketch Gothic Bold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7000">
                <a:solidFill>
                  <a:srgbClr val="FFFFFF"/>
                </a:solidFill>
                <a:latin typeface="Sketch Gothic Bold" charset="0"/>
                <a:ea typeface="ヒラギノ角ゴ ProN W6" charset="0"/>
                <a:cs typeface="ヒラギノ角ゴ ProN W6" charset="0"/>
                <a:sym typeface="Sketch Gothic Bold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7000">
                <a:solidFill>
                  <a:srgbClr val="FFFFFF"/>
                </a:solidFill>
                <a:latin typeface="Sketch Gothic Bold" charset="0"/>
                <a:ea typeface="ヒラギノ角ゴ ProN W6" charset="0"/>
                <a:cs typeface="ヒラギノ角ゴ ProN W6" charset="0"/>
                <a:sym typeface="Sketch Gothic Bold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7000">
                <a:solidFill>
                  <a:srgbClr val="FFFFFF"/>
                </a:solidFill>
                <a:latin typeface="Sketch Gothic Bold" charset="0"/>
                <a:ea typeface="ヒラギノ角ゴ ProN W6" charset="0"/>
                <a:cs typeface="ヒラギノ角ゴ ProN W6" charset="0"/>
                <a:sym typeface="Sketch Gothic Bold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7000">
                <a:solidFill>
                  <a:srgbClr val="FFFFFF"/>
                </a:solidFill>
                <a:latin typeface="Sketch Gothic Bold" charset="0"/>
                <a:ea typeface="ヒラギノ角ゴ ProN W6" charset="0"/>
                <a:cs typeface="ヒラギノ角ゴ ProN W6" charset="0"/>
                <a:sym typeface="Sketch Gothic Bold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7000">
                <a:solidFill>
                  <a:srgbClr val="FFFFFF"/>
                </a:solidFill>
                <a:latin typeface="Sketch Gothic Bold" charset="0"/>
                <a:ea typeface="ヒラギノ角ゴ ProN W6" charset="0"/>
                <a:cs typeface="ヒラギノ角ゴ ProN W6" charset="0"/>
                <a:sym typeface="Sketch Gothic Bold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7000">
                <a:solidFill>
                  <a:srgbClr val="FFFFFF"/>
                </a:solidFill>
                <a:latin typeface="Sketch Gothic Bold" charset="0"/>
                <a:ea typeface="ヒラギノ角ゴ ProN W6" charset="0"/>
                <a:cs typeface="ヒラギノ角ゴ ProN W6" charset="0"/>
                <a:sym typeface="Sketch Gothic Bold" charset="0"/>
              </a:defRPr>
            </a:lvl9pPr>
          </a:lstStyle>
          <a:p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228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Intended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521"/>
            <a:ext cx="8229600" cy="3242072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000" dirty="0"/>
              <a:t>Cloud Sponsor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Shared Services / IT Operations Leaders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Infrastructure Decision Makers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Enterprise Architecture Leader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Cloud Security Leader</a:t>
            </a:r>
          </a:p>
          <a:p>
            <a:pPr>
              <a:buFont typeface="Arial" charset="0"/>
              <a:buChar char="•"/>
            </a:pPr>
            <a:r>
              <a:rPr lang="en-US" sz="2000" dirty="0"/>
              <a:t>At least one representative from the business side (the “to-be-consumer” of the cloud services)</a:t>
            </a:r>
          </a:p>
          <a:p>
            <a:pPr>
              <a:buFont typeface="Arial" charset="0"/>
              <a:buChar char="•"/>
            </a:pPr>
            <a:endParaRPr lang="en-US" sz="2000" dirty="0"/>
          </a:p>
          <a:p>
            <a:pPr>
              <a:buFont typeface="Arial" charset="0"/>
              <a:buChar char="•"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Cloud Operations Advisory Workshop</a:t>
            </a:r>
          </a:p>
        </p:txBody>
      </p:sp>
      <p:sp>
        <p:nvSpPr>
          <p:cNvPr id="17" name="Title 3"/>
          <p:cNvSpPr txBox="1">
            <a:spLocks/>
          </p:cNvSpPr>
          <p:nvPr/>
        </p:nvSpPr>
        <p:spPr bwMode="auto">
          <a:xfrm>
            <a:off x="533400" y="666750"/>
            <a:ext cx="7086600" cy="381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7000">
                <a:solidFill>
                  <a:srgbClr val="FFFFFF"/>
                </a:solidFill>
                <a:latin typeface="+mj-lt"/>
                <a:ea typeface="+mj-ea"/>
                <a:cs typeface="+mj-cs"/>
                <a:sym typeface="Sketch Gothic Bold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7000">
                <a:solidFill>
                  <a:srgbClr val="FFFFFF"/>
                </a:solidFill>
                <a:latin typeface="Sketch Gothic Bold" charset="0"/>
                <a:ea typeface="ヒラギノ角ゴ ProN W6" charset="0"/>
                <a:cs typeface="ヒラギノ角ゴ ProN W6" charset="0"/>
                <a:sym typeface="Sketch Gothic Bold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7000">
                <a:solidFill>
                  <a:srgbClr val="FFFFFF"/>
                </a:solidFill>
                <a:latin typeface="Sketch Gothic Bold" charset="0"/>
                <a:ea typeface="ヒラギノ角ゴ ProN W6" charset="0"/>
                <a:cs typeface="ヒラギノ角ゴ ProN W6" charset="0"/>
                <a:sym typeface="Sketch Gothic Bold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7000">
                <a:solidFill>
                  <a:srgbClr val="FFFFFF"/>
                </a:solidFill>
                <a:latin typeface="Sketch Gothic Bold" charset="0"/>
                <a:ea typeface="ヒラギノ角ゴ ProN W6" charset="0"/>
                <a:cs typeface="ヒラギノ角ゴ ProN W6" charset="0"/>
                <a:sym typeface="Sketch Gothic Bold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7000">
                <a:solidFill>
                  <a:srgbClr val="FFFFFF"/>
                </a:solidFill>
                <a:latin typeface="Sketch Gothic Bold" charset="0"/>
                <a:ea typeface="ヒラギノ角ゴ ProN W6" charset="0"/>
                <a:cs typeface="ヒラギノ角ゴ ProN W6" charset="0"/>
                <a:sym typeface="Sketch Gothic Bold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7000">
                <a:solidFill>
                  <a:srgbClr val="FFFFFF"/>
                </a:solidFill>
                <a:latin typeface="Sketch Gothic Bold" charset="0"/>
                <a:ea typeface="ヒラギノ角ゴ ProN W6" charset="0"/>
                <a:cs typeface="ヒラギノ角ゴ ProN W6" charset="0"/>
                <a:sym typeface="Sketch Gothic Bold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7000">
                <a:solidFill>
                  <a:srgbClr val="FFFFFF"/>
                </a:solidFill>
                <a:latin typeface="Sketch Gothic Bold" charset="0"/>
                <a:ea typeface="ヒラギノ角ゴ ProN W6" charset="0"/>
                <a:cs typeface="ヒラギノ角ゴ ProN W6" charset="0"/>
                <a:sym typeface="Sketch Gothic Bold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7000">
                <a:solidFill>
                  <a:srgbClr val="FFFFFF"/>
                </a:solidFill>
                <a:latin typeface="Sketch Gothic Bold" charset="0"/>
                <a:ea typeface="ヒラギノ角ゴ ProN W6" charset="0"/>
                <a:cs typeface="ヒラギノ角ゴ ProN W6" charset="0"/>
                <a:sym typeface="Sketch Gothic Bold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7000">
                <a:solidFill>
                  <a:srgbClr val="FFFFFF"/>
                </a:solidFill>
                <a:latin typeface="Sketch Gothic Bold" charset="0"/>
                <a:ea typeface="ヒラギノ角ゴ ProN W6" charset="0"/>
                <a:cs typeface="ヒラギノ角ゴ ProN W6" charset="0"/>
                <a:sym typeface="Sketch Gothic Bold" charset="0"/>
              </a:defRPr>
            </a:lvl9pPr>
          </a:lstStyle>
          <a:p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731495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collaborative workshop produces the best outcomes when leaders from across the organization participate together</a:t>
            </a:r>
          </a:p>
        </p:txBody>
      </p:sp>
    </p:spTree>
    <p:extLst>
      <p:ext uri="{BB962C8B-B14F-4D97-AF65-F5344CB8AC3E}">
        <p14:creationId xmlns:p14="http://schemas.microsoft.com/office/powerpoint/2010/main" val="113242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Workshop Excerpts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180035"/>
            <a:ext cx="8762999" cy="1125140"/>
          </a:xfrm>
        </p:spPr>
        <p:txBody>
          <a:bodyPr/>
          <a:lstStyle/>
          <a:p>
            <a:pPr algn="ctr"/>
            <a:r>
              <a:rPr lang="en-US" dirty="0"/>
              <a:t>AWS Cloud Transformation: People, Organization, </a:t>
            </a:r>
            <a:r>
              <a:rPr lang="en-US"/>
              <a:t>and Operating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soon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Cloud Operations on AWS Playbook v2.0</a:t>
            </a:r>
          </a:p>
        </p:txBody>
      </p:sp>
    </p:spTree>
    <p:extLst>
      <p:ext uri="{BB962C8B-B14F-4D97-AF65-F5344CB8AC3E}">
        <p14:creationId xmlns:p14="http://schemas.microsoft.com/office/powerpoint/2010/main" val="6916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117905</TotalTime>
  <Words>302</Words>
  <Application>Microsoft Macintosh PowerPoint</Application>
  <PresentationFormat>On-screen Show (16:9)</PresentationFormat>
  <Paragraphs>34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Key Activities</vt:lpstr>
      <vt:lpstr>Outcomes</vt:lpstr>
      <vt:lpstr>Intended Audience</vt:lpstr>
      <vt:lpstr>Workshop Excerpts </vt:lpstr>
      <vt:lpstr>Coming soon…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Thanh Nguyen</cp:lastModifiedBy>
  <cp:revision>1246</cp:revision>
  <dcterms:created xsi:type="dcterms:W3CDTF">2012-12-27T19:47:40Z</dcterms:created>
  <dcterms:modified xsi:type="dcterms:W3CDTF">2024-06-21T07:23:19Z</dcterms:modified>
  <cp:category/>
</cp:coreProperties>
</file>