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theme/theme8.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9.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10.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1.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7" r:id="rId1"/>
    <p:sldMasterId id="2147483754" r:id="rId2"/>
    <p:sldMasterId id="2147483802" r:id="rId3"/>
    <p:sldMasterId id="2147483844" r:id="rId4"/>
    <p:sldMasterId id="2147483856" r:id="rId5"/>
    <p:sldMasterId id="2147483868" r:id="rId6"/>
    <p:sldMasterId id="2147483883" r:id="rId7"/>
    <p:sldMasterId id="2147483895" r:id="rId8"/>
    <p:sldMasterId id="2147483897" r:id="rId9"/>
    <p:sldMasterId id="2147483909" r:id="rId10"/>
    <p:sldMasterId id="2147483921" r:id="rId11"/>
    <p:sldMasterId id="2147483933" r:id="rId12"/>
  </p:sldMasterIdLst>
  <p:notesMasterIdLst>
    <p:notesMasterId r:id="rId70"/>
  </p:notesMasterIdLst>
  <p:handoutMasterIdLst>
    <p:handoutMasterId r:id="rId71"/>
  </p:handoutMasterIdLst>
  <p:sldIdLst>
    <p:sldId id="665" r:id="rId13"/>
    <p:sldId id="785" r:id="rId14"/>
    <p:sldId id="801" r:id="rId15"/>
    <p:sldId id="677" r:id="rId16"/>
    <p:sldId id="760" r:id="rId17"/>
    <p:sldId id="688" r:id="rId18"/>
    <p:sldId id="802" r:id="rId19"/>
    <p:sldId id="803" r:id="rId20"/>
    <p:sldId id="702" r:id="rId21"/>
    <p:sldId id="738" r:id="rId22"/>
    <p:sldId id="804" r:id="rId23"/>
    <p:sldId id="679" r:id="rId24"/>
    <p:sldId id="685" r:id="rId25"/>
    <p:sldId id="745" r:id="rId26"/>
    <p:sldId id="751" r:id="rId27"/>
    <p:sldId id="747" r:id="rId28"/>
    <p:sldId id="749" r:id="rId29"/>
    <p:sldId id="725" r:id="rId30"/>
    <p:sldId id="805" r:id="rId31"/>
    <p:sldId id="784" r:id="rId32"/>
    <p:sldId id="739" r:id="rId33"/>
    <p:sldId id="718" r:id="rId34"/>
    <p:sldId id="690" r:id="rId35"/>
    <p:sldId id="762" r:id="rId36"/>
    <p:sldId id="701" r:id="rId37"/>
    <p:sldId id="800" r:id="rId38"/>
    <p:sldId id="698" r:id="rId39"/>
    <p:sldId id="764" r:id="rId40"/>
    <p:sldId id="765" r:id="rId41"/>
    <p:sldId id="696" r:id="rId42"/>
    <p:sldId id="782" r:id="rId43"/>
    <p:sldId id="806" r:id="rId44"/>
    <p:sldId id="807" r:id="rId45"/>
    <p:sldId id="799" r:id="rId46"/>
    <p:sldId id="768" r:id="rId47"/>
    <p:sldId id="769" r:id="rId48"/>
    <p:sldId id="771" r:id="rId49"/>
    <p:sldId id="772" r:id="rId50"/>
    <p:sldId id="773" r:id="rId51"/>
    <p:sldId id="774" r:id="rId52"/>
    <p:sldId id="798" r:id="rId53"/>
    <p:sldId id="797" r:id="rId54"/>
    <p:sldId id="786" r:id="rId55"/>
    <p:sldId id="787" r:id="rId56"/>
    <p:sldId id="788" r:id="rId57"/>
    <p:sldId id="791" r:id="rId58"/>
    <p:sldId id="793" r:id="rId59"/>
    <p:sldId id="794" r:id="rId60"/>
    <p:sldId id="795" r:id="rId61"/>
    <p:sldId id="796" r:id="rId62"/>
    <p:sldId id="780" r:id="rId63"/>
    <p:sldId id="783" r:id="rId64"/>
    <p:sldId id="776" r:id="rId65"/>
    <p:sldId id="775" r:id="rId66"/>
    <p:sldId id="777" r:id="rId67"/>
    <p:sldId id="778" r:id="rId68"/>
    <p:sldId id="779" r:id="rId6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CC05591-3DC8-407F-B1EA-1E6790C8A34C}">
          <p14:sldIdLst>
            <p14:sldId id="665"/>
            <p14:sldId id="785"/>
            <p14:sldId id="801"/>
            <p14:sldId id="677"/>
            <p14:sldId id="760"/>
            <p14:sldId id="688"/>
            <p14:sldId id="802"/>
            <p14:sldId id="803"/>
            <p14:sldId id="702"/>
            <p14:sldId id="738"/>
            <p14:sldId id="804"/>
            <p14:sldId id="679"/>
            <p14:sldId id="685"/>
            <p14:sldId id="745"/>
            <p14:sldId id="751"/>
            <p14:sldId id="747"/>
            <p14:sldId id="749"/>
            <p14:sldId id="725"/>
            <p14:sldId id="805"/>
            <p14:sldId id="784"/>
            <p14:sldId id="739"/>
          </p14:sldIdLst>
        </p14:section>
        <p14:section name="Operating Model Scenarios" id="{3BF1308C-91EF-744C-BD11-3356D705A64E}">
          <p14:sldIdLst>
            <p14:sldId id="718"/>
            <p14:sldId id="690"/>
            <p14:sldId id="762"/>
            <p14:sldId id="701"/>
            <p14:sldId id="800"/>
            <p14:sldId id="698"/>
            <p14:sldId id="764"/>
            <p14:sldId id="765"/>
          </p14:sldIdLst>
        </p14:section>
        <p14:section name="Example Org Chart" id="{F269B27F-0B7C-3443-9673-40765FD53B59}">
          <p14:sldIdLst>
            <p14:sldId id="696"/>
            <p14:sldId id="782"/>
            <p14:sldId id="806"/>
            <p14:sldId id="807"/>
            <p14:sldId id="799"/>
            <p14:sldId id="768"/>
            <p14:sldId id="769"/>
            <p14:sldId id="771"/>
            <p14:sldId id="772"/>
            <p14:sldId id="773"/>
            <p14:sldId id="774"/>
          </p14:sldIdLst>
        </p14:section>
        <p14:section name="Cloud Ops Assessment" id="{30AEF05F-BFB1-F949-AD45-47595F40D8BE}">
          <p14:sldIdLst>
            <p14:sldId id="798"/>
            <p14:sldId id="797"/>
            <p14:sldId id="786"/>
            <p14:sldId id="787"/>
            <p14:sldId id="788"/>
            <p14:sldId id="791"/>
            <p14:sldId id="793"/>
            <p14:sldId id="794"/>
            <p14:sldId id="795"/>
            <p14:sldId id="796"/>
          </p14:sldIdLst>
        </p14:section>
        <p14:section name="Org Detail" id="{E14344DA-5E92-9643-811A-614D6227DD9F}">
          <p14:sldIdLst>
            <p14:sldId id="780"/>
            <p14:sldId id="783"/>
            <p14:sldId id="776"/>
            <p14:sldId id="775"/>
            <p14:sldId id="777"/>
            <p14:sldId id="778"/>
            <p14:sldId id="779"/>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52" clrIdx="0"/>
  <p:cmAuthor id="1" name="User" initials="U" lastIdx="1" clrIdx="1"/>
  <p:cmAuthor id="2" name="Clavarino,Cristina" initials="C"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A3C0"/>
    <a:srgbClr val="595A5D"/>
    <a:srgbClr val="BCDFA3"/>
    <a:srgbClr val="FCB64C"/>
    <a:srgbClr val="FFFAD0"/>
    <a:srgbClr val="FFE17B"/>
    <a:srgbClr val="FEC46F"/>
    <a:srgbClr val="8E9095"/>
    <a:srgbClr val="E6A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98" autoAdjust="0"/>
    <p:restoredTop sz="89864" autoAdjust="0"/>
  </p:normalViewPr>
  <p:slideViewPr>
    <p:cSldViewPr showGuides="1">
      <p:cViewPr varScale="1">
        <p:scale>
          <a:sx n="141" d="100"/>
          <a:sy n="141" d="100"/>
        </p:scale>
        <p:origin x="192" y="272"/>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27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74"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49.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BB3293-47B6-0545-8793-8F043F51B2A5}" type="datetimeFigureOut">
              <a:rPr lang="en-US" smtClean="0"/>
              <a:t>6/21/24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FB5957-7F13-5E41-9663-9FF92873E34D}" type="slidenum">
              <a:rPr lang="en-US" smtClean="0"/>
              <a:t>‹#›</a:t>
            </a:fld>
            <a:endParaRPr lang="en-US" dirty="0"/>
          </a:p>
        </p:txBody>
      </p:sp>
    </p:spTree>
    <p:extLst>
      <p:ext uri="{BB962C8B-B14F-4D97-AF65-F5344CB8AC3E}">
        <p14:creationId xmlns:p14="http://schemas.microsoft.com/office/powerpoint/2010/main" val="41106789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6/21/24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598794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Talk track: Before</a:t>
            </a:r>
            <a:r>
              <a:rPr lang="en-AU" baseline="0" dirty="0"/>
              <a:t> we talk about the transformation of your staff skills, org charts, and functional competencies, we need to start to define your new operating model.  The Operating Model you choose will ultimately define the staffing, skills, and responsibilities of your future-state organization.  </a:t>
            </a:r>
            <a:endParaRPr lang="en-AU" dirty="0"/>
          </a:p>
          <a:p>
            <a:r>
              <a:rPr lang="en-AU" dirty="0"/>
              <a:t>At the very basic level,</a:t>
            </a:r>
            <a:r>
              <a:rPr lang="en-AU" baseline="0" dirty="0"/>
              <a:t> </a:t>
            </a:r>
            <a:r>
              <a:rPr lang="en-AU" dirty="0"/>
              <a:t>Business Services (and the Applications that support them) consume Cloud Services.  This should drive the</a:t>
            </a:r>
            <a:r>
              <a:rPr lang="en-AU" baseline="0" dirty="0"/>
              <a:t> IT organization providing Cloud Services to act in a very “customer-centric” model toward the Business Application owners (their customer); however, traditionally, IT organizations have been more stovepipe and authoritarian in their offering to the business.  </a:t>
            </a:r>
          </a:p>
          <a:p>
            <a:r>
              <a:rPr lang="en-AU" baseline="0" dirty="0"/>
              <a:t>The adoption of Cloud Services enables IT to “re-write” their story</a:t>
            </a:r>
            <a:r>
              <a:rPr lang="is-IS" baseline="0" dirty="0"/>
              <a:t>… and for the first time, truly empower to the Business with the right amount of speed, agility, security, and scale to meet their Business goals.  </a:t>
            </a:r>
          </a:p>
          <a:p>
            <a:endParaRPr lang="en-AU" dirty="0"/>
          </a:p>
          <a:p>
            <a:r>
              <a:rPr lang="en-AU" dirty="0"/>
              <a:t>Questions to ask the Customer:</a:t>
            </a:r>
            <a:r>
              <a:rPr lang="en-AU" baseline="0" dirty="0"/>
              <a:t> </a:t>
            </a:r>
            <a:endParaRPr lang="en-AU" dirty="0"/>
          </a:p>
          <a:p>
            <a:r>
              <a:rPr lang="en-AU" dirty="0"/>
              <a:t>Q. How</a:t>
            </a:r>
            <a:r>
              <a:rPr lang="en-AU" baseline="0" dirty="0"/>
              <a:t> do we define business services in your case and who is your customer? </a:t>
            </a:r>
          </a:p>
          <a:p>
            <a:r>
              <a:rPr lang="en-AU" baseline="0" dirty="0"/>
              <a:t>Q. Do you have a few first-mover business services / applications identified to move to the cloud first?  </a:t>
            </a:r>
          </a:p>
          <a:p>
            <a:r>
              <a:rPr lang="en-AU" baseline="0" dirty="0"/>
              <a:t>Q. Who owns Cloud Services?  Does it compete internally or externally (e.g. outsourcing) with other offerings</a:t>
            </a:r>
            <a:r>
              <a:rPr lang="is-IS" baseline="0" dirty="0"/>
              <a:t>… or do you have a cloud-first policy?  </a:t>
            </a:r>
            <a:endParaRPr lang="en-AU" baseline="0" dirty="0"/>
          </a:p>
          <a:p>
            <a:r>
              <a:rPr lang="en-AU" baseline="0" dirty="0"/>
              <a:t>Q. As Cloud Services are matured as offering within your company, how is the communication of what services are available (and roadmap) provided to the Business Services teams?</a:t>
            </a:r>
            <a:endParaRPr lang="en-AU"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721277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dirty="0"/>
              <a:t>Platform management – typically some organization that is responsible for looking at the platform as a whole determine how it should be setup and configured – IAM, network routing, how am I going to do monitoring as a whole – shared environment that needs to be managed centrally. </a:t>
            </a:r>
          </a:p>
          <a:p>
            <a:pPr marL="228600" indent="-228600">
              <a:buFont typeface="+mj-lt"/>
              <a:buAutoNum type="arabicPeriod"/>
            </a:pPr>
            <a:r>
              <a:rPr lang="en-US" sz="1200" dirty="0"/>
              <a:t>Cloud Service Template – known good state of service – </a:t>
            </a:r>
            <a:r>
              <a:rPr lang="en-US" sz="1200" dirty="0" err="1"/>
              <a:t>std</a:t>
            </a:r>
            <a:r>
              <a:rPr lang="en-US" sz="1200" dirty="0"/>
              <a:t> cloud formation templates provide to application teams to use - Centralized – Proactive Solution – central library</a:t>
            </a:r>
            <a:r>
              <a:rPr lang="is-IS" sz="1200" dirty="0"/>
              <a:t>… </a:t>
            </a:r>
            <a:r>
              <a:rPr lang="en-US" sz="1200" dirty="0"/>
              <a:t>De-centralized – teams manage themselves - Reactive Solution – still need a process to ensure guardrails are in place </a:t>
            </a:r>
          </a:p>
          <a:p>
            <a:pPr marL="228600" indent="-228600">
              <a:buFont typeface="+mj-lt"/>
              <a:buAutoNum type="arabicPeriod"/>
            </a:pPr>
            <a:r>
              <a:rPr lang="en-US" sz="1200" dirty="0"/>
              <a:t>Shared Application Services – applications themselves need to consume some common services </a:t>
            </a:r>
            <a:r>
              <a:rPr lang="en-US" sz="1200" dirty="0" err="1"/>
              <a:t>ie</a:t>
            </a:r>
            <a:r>
              <a:rPr lang="en-US" sz="1200" dirty="0"/>
              <a:t>. Backup, AD, DNS, any sort of shared mw/brokerage</a:t>
            </a:r>
          </a:p>
          <a:p>
            <a:pPr marL="228600" indent="-228600">
              <a:buFont typeface="+mj-lt"/>
              <a:buAutoNum type="arabicPeriod" startAt="4"/>
            </a:pPr>
            <a:r>
              <a:rPr lang="en-US" sz="1200" dirty="0"/>
              <a:t>IT Service Management – linkage into those governance control mechanisms around – provisioning, incident, release, change – make the hooks into those systems easy to consume</a:t>
            </a:r>
          </a:p>
          <a:p>
            <a:pPr marL="228600" indent="-228600">
              <a:buFont typeface="+mj-lt"/>
              <a:buAutoNum type="arabicPeriod" startAt="4"/>
            </a:pPr>
            <a:r>
              <a:rPr lang="en-US" sz="1200" dirty="0"/>
              <a:t>Cloud Business Office – makes the cloud services team function as a business. evangelizes the could service. talks to user base to understand the needed features, and build out the roadmap. on-boarding the users to  tools, pipeline, education </a:t>
            </a:r>
            <a:r>
              <a:rPr lang="en-US" sz="1200" dirty="0" err="1"/>
              <a:t>etc</a:t>
            </a:r>
            <a:endParaRPr lang="en-US" sz="1200" dirty="0"/>
          </a:p>
          <a:p>
            <a:pPr marL="228600" indent="-228600">
              <a:buFont typeface="+mj-lt"/>
              <a:buAutoNum type="arabicPeriod" startAt="4"/>
            </a:pPr>
            <a:r>
              <a:rPr lang="en-US" sz="1200" dirty="0"/>
              <a:t>Support Services – support to the end users – 1st line help desk, FAQ, Knowledge base</a:t>
            </a:r>
          </a:p>
          <a:p>
            <a:endParaRPr lang="en-AU"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1183082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809795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auto" latinLnBrk="0" hangingPunct="1"/>
            <a:r>
              <a:rPr lang="en-US" sz="1200" b="1" i="0" u="none" strike="noStrike" kern="1200" baseline="0" dirty="0">
                <a:solidFill>
                  <a:schemeClr val="tx1"/>
                </a:solidFill>
                <a:effectLst/>
                <a:latin typeface="Arial"/>
                <a:ea typeface="+mn-ea"/>
                <a:cs typeface="+mn-cs"/>
              </a:rPr>
              <a:t>CBO presents what Cloud Engineering creates.  </a:t>
            </a:r>
          </a:p>
          <a:p>
            <a:pPr rtl="0" eaLnBrk="1" fontAlgn="auto" latinLnBrk="0" hangingPunct="1"/>
            <a:r>
              <a:rPr lang="en-US" sz="1200" b="1" i="0" u="none" strike="noStrike" kern="1200" baseline="0" dirty="0">
                <a:solidFill>
                  <a:schemeClr val="tx1"/>
                </a:solidFill>
                <a:effectLst/>
                <a:latin typeface="Arial"/>
                <a:ea typeface="+mn-ea"/>
                <a:cs typeface="+mn-cs"/>
              </a:rPr>
              <a:t>Activities of a CBO:  </a:t>
            </a:r>
            <a:endParaRPr lang="en-US" sz="1200" b="0" i="0" u="none" strike="noStrike" kern="1200" dirty="0">
              <a:solidFill>
                <a:schemeClr val="tx1"/>
              </a:solidFill>
              <a:effectLst/>
              <a:latin typeface="Arial"/>
              <a:ea typeface="+mn-ea"/>
              <a:cs typeface="+mn-cs"/>
            </a:endParaRPr>
          </a:p>
          <a:p>
            <a:pPr rtl="0" eaLnBrk="1" fontAlgn="auto" latinLnBrk="0" hangingPunct="1"/>
            <a:r>
              <a:rPr lang="en-US" sz="1200" b="0" i="0" u="none" strike="noStrike" kern="1200" baseline="0" dirty="0">
                <a:solidFill>
                  <a:schemeClr val="tx1"/>
                </a:solidFill>
                <a:effectLst/>
                <a:latin typeface="Arial"/>
                <a:ea typeface="+mn-ea"/>
                <a:cs typeface="+mn-cs"/>
              </a:rPr>
              <a:t>Acts as a concierge to the business users. </a:t>
            </a:r>
          </a:p>
          <a:p>
            <a:pPr rtl="0" eaLnBrk="1" fontAlgn="auto" latinLnBrk="0" hangingPunct="1"/>
            <a:r>
              <a:rPr lang="en-US" sz="1200" b="0" i="0" u="none" strike="noStrike" kern="1200" baseline="0" dirty="0">
                <a:solidFill>
                  <a:schemeClr val="tx1"/>
                </a:solidFill>
                <a:effectLst/>
                <a:latin typeface="Arial"/>
                <a:ea typeface="+mn-ea"/>
                <a:cs typeface="+mn-cs"/>
              </a:rPr>
              <a:t>Analysis of enterprise application portfolios</a:t>
            </a:r>
            <a:endParaRPr lang="en-US" sz="1200" b="0" i="0" u="none" strike="noStrike" kern="1200" dirty="0">
              <a:solidFill>
                <a:schemeClr val="tx1"/>
              </a:solidFill>
              <a:effectLst/>
              <a:latin typeface="Arial"/>
              <a:ea typeface="+mn-ea"/>
              <a:cs typeface="+mn-cs"/>
            </a:endParaRPr>
          </a:p>
          <a:p>
            <a:pPr rtl="0" eaLnBrk="1" fontAlgn="auto" latinLnBrk="0" hangingPunct="1"/>
            <a:r>
              <a:rPr lang="en-US" sz="1200" b="0" i="0" u="none" strike="noStrike" kern="1200" baseline="0" dirty="0">
                <a:solidFill>
                  <a:schemeClr val="tx1"/>
                </a:solidFill>
                <a:effectLst/>
                <a:latin typeface="Arial"/>
                <a:ea typeface="+mn-ea"/>
                <a:cs typeface="+mn-cs"/>
              </a:rPr>
              <a:t>Business case / value analysis / TCO studies</a:t>
            </a:r>
            <a:endParaRPr lang="en-US" sz="1200" b="0" i="0" u="none" strike="noStrike" kern="1200" dirty="0">
              <a:solidFill>
                <a:schemeClr val="tx1"/>
              </a:solidFill>
              <a:effectLst/>
              <a:latin typeface="Arial"/>
              <a:ea typeface="+mn-ea"/>
              <a:cs typeface="+mn-cs"/>
            </a:endParaRPr>
          </a:p>
          <a:p>
            <a:pPr rtl="0" eaLnBrk="1" fontAlgn="auto" latinLnBrk="0" hangingPunct="1"/>
            <a:r>
              <a:rPr lang="en-US" sz="1200" b="0" i="0" u="none" strike="noStrike" kern="1200" baseline="0" dirty="0">
                <a:solidFill>
                  <a:schemeClr val="tx1"/>
                </a:solidFill>
                <a:effectLst/>
                <a:latin typeface="Arial"/>
                <a:ea typeface="+mn-ea"/>
                <a:cs typeface="+mn-cs"/>
              </a:rPr>
              <a:t>Migration planning and sequencing</a:t>
            </a:r>
            <a:endParaRPr lang="en-US" sz="1200" b="0" i="0" u="none" strike="noStrike" kern="1200" dirty="0">
              <a:solidFill>
                <a:schemeClr val="tx1"/>
              </a:solidFill>
              <a:effectLst/>
              <a:latin typeface="Arial"/>
              <a:ea typeface="+mn-ea"/>
              <a:cs typeface="+mn-cs"/>
            </a:endParaRPr>
          </a:p>
          <a:p>
            <a:pPr rtl="0" eaLnBrk="1" fontAlgn="auto" latinLnBrk="0" hangingPunct="1"/>
            <a:r>
              <a:rPr lang="en-US" sz="1200" b="0" i="0" u="none" strike="noStrike" kern="1200" baseline="0" dirty="0">
                <a:solidFill>
                  <a:schemeClr val="tx1"/>
                </a:solidFill>
                <a:effectLst/>
                <a:latin typeface="Arial"/>
                <a:ea typeface="+mn-ea"/>
                <a:cs typeface="+mn-cs"/>
              </a:rPr>
              <a:t>Architectural consulting for application teams</a:t>
            </a:r>
            <a:endParaRPr lang="en-US" sz="1200" b="0" i="0" u="none" strike="noStrike" kern="1200" dirty="0">
              <a:solidFill>
                <a:schemeClr val="tx1"/>
              </a:solidFill>
              <a:effectLst/>
              <a:latin typeface="Arial"/>
              <a:ea typeface="+mn-ea"/>
              <a:cs typeface="+mn-cs"/>
            </a:endParaRPr>
          </a:p>
          <a:p>
            <a:pPr rtl="0" eaLnBrk="1" fontAlgn="auto" latinLnBrk="0" hangingPunct="1"/>
            <a:r>
              <a:rPr lang="en-US" sz="1200" b="0" i="0" u="none" strike="noStrike" kern="1200" baseline="0" dirty="0">
                <a:solidFill>
                  <a:schemeClr val="tx1"/>
                </a:solidFill>
                <a:effectLst/>
                <a:latin typeface="Arial"/>
                <a:ea typeface="+mn-ea"/>
                <a:cs typeface="+mn-cs"/>
              </a:rPr>
              <a:t>Managing relationships with cloud providers</a:t>
            </a:r>
            <a:endParaRPr lang="en-US" sz="1200" b="0" i="0" u="none" strike="noStrike" kern="1200" dirty="0">
              <a:solidFill>
                <a:schemeClr val="tx1"/>
              </a:solidFill>
              <a:effectLst/>
              <a:latin typeface="Arial"/>
              <a:ea typeface="+mn-ea"/>
              <a:cs typeface="+mn-cs"/>
            </a:endParaRPr>
          </a:p>
          <a:p>
            <a:pPr rtl="0" eaLnBrk="1" fontAlgn="t" latinLnBrk="0" hangingPunct="1"/>
            <a:r>
              <a:rPr lang="en-US" sz="1200" b="0" i="0" u="none" strike="noStrike" kern="1200" dirty="0">
                <a:solidFill>
                  <a:schemeClr val="tx1"/>
                </a:solidFill>
                <a:effectLst/>
                <a:latin typeface="Arial"/>
                <a:ea typeface="+mn-ea"/>
                <a:cs typeface="+mn-cs"/>
              </a:rPr>
              <a:t>Managing relationships</a:t>
            </a:r>
            <a:r>
              <a:rPr lang="en-US" sz="1200" b="0" i="0" u="none" strike="noStrike" kern="1200" baseline="0" dirty="0">
                <a:solidFill>
                  <a:schemeClr val="tx1"/>
                </a:solidFill>
                <a:effectLst/>
                <a:latin typeface="Arial"/>
                <a:ea typeface="+mn-ea"/>
                <a:cs typeface="+mn-cs"/>
              </a:rPr>
              <a:t> with training partners</a:t>
            </a:r>
            <a:endParaRPr lang="en-US" sz="1200" b="0" i="0" u="none" strike="noStrike" kern="1200" dirty="0">
              <a:solidFill>
                <a:schemeClr val="tx1"/>
              </a:solidFill>
              <a:effectLst/>
              <a:latin typeface="Arial"/>
              <a:ea typeface="+mn-ea"/>
              <a:cs typeface="+mn-cs"/>
            </a:endParaRPr>
          </a:p>
          <a:p>
            <a:pPr rtl="0" eaLnBrk="1" fontAlgn="t" latinLnBrk="0" hangingPunct="1"/>
            <a:r>
              <a:rPr lang="en-US" sz="1200" b="0" i="0" u="none" strike="noStrike" kern="1200" baseline="0" dirty="0">
                <a:solidFill>
                  <a:schemeClr val="tx1"/>
                </a:solidFill>
                <a:effectLst/>
                <a:latin typeface="Arial"/>
                <a:ea typeface="+mn-ea"/>
                <a:cs typeface="+mn-cs"/>
              </a:rPr>
              <a:t>Reporting/charging back to customers</a:t>
            </a:r>
            <a:endParaRPr lang="en-US" sz="1200" b="0" i="0" u="none" strike="noStrike" kern="1200" dirty="0">
              <a:solidFill>
                <a:schemeClr val="tx1"/>
              </a:solidFill>
              <a:effectLst/>
              <a:latin typeface="Arial"/>
              <a:ea typeface="+mn-ea"/>
              <a:cs typeface="+mn-cs"/>
            </a:endParaRPr>
          </a:p>
          <a:p>
            <a:pPr rtl="0" eaLnBrk="1" fontAlgn="t" latinLnBrk="0" hangingPunct="1"/>
            <a:r>
              <a:rPr lang="en-US" sz="1200" b="0" i="0" u="none" strike="noStrike" kern="1200" baseline="0" dirty="0">
                <a:solidFill>
                  <a:schemeClr val="tx1"/>
                </a:solidFill>
                <a:effectLst/>
                <a:latin typeface="Arial"/>
                <a:ea typeface="+mn-ea"/>
                <a:cs typeface="+mn-cs"/>
              </a:rPr>
              <a:t>Communications and internal event planning to promote cloud adoption and community building</a:t>
            </a:r>
            <a:endParaRPr lang="en-US" sz="1200" b="0" i="0" u="none" strike="noStrike" kern="1200" dirty="0">
              <a:solidFill>
                <a:schemeClr val="tx1"/>
              </a:solidFill>
              <a:effectLst/>
              <a:latin typeface="Arial"/>
              <a:ea typeface="+mn-ea"/>
              <a:cs typeface="+mn-cs"/>
            </a:endParaRPr>
          </a:p>
          <a:p>
            <a:endParaRPr lang="en-GB"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726638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Now that we’ve dug into what makes up a well-operated Cloud Service, let’s zoom back out and take a look at maybe the most important piece to your cloud operating model</a:t>
            </a:r>
            <a:r>
              <a:rPr lang="is-IS" baseline="0" dirty="0"/>
              <a:t>…</a:t>
            </a:r>
            <a:endParaRPr lang="en-AU"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2035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baseline="0" dirty="0"/>
              <a:t>...the characteristics of your current portfolio of applications. </a:t>
            </a:r>
            <a:endParaRPr lang="en-AU" baseline="0" dirty="0"/>
          </a:p>
          <a:p>
            <a:r>
              <a:rPr lang="en-AU" baseline="0" dirty="0"/>
              <a:t>Add </a:t>
            </a:r>
            <a:r>
              <a:rPr lang="en-AU" baseline="0" dirty="0" err="1"/>
              <a:t>color</a:t>
            </a:r>
            <a:r>
              <a:rPr lang="en-AU" baseline="0" dirty="0"/>
              <a:t> and details specific to your customer’s situation</a:t>
            </a:r>
            <a:r>
              <a:rPr lang="is-IS" baseline="0" dirty="0"/>
              <a:t>… Centrally managed?  Distributed?  Shadow IT?  Outsourced?  If yes, Infrastructure only or Apps too?  </a:t>
            </a:r>
            <a:endParaRPr lang="en-AU"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958418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we’re going to show you some</a:t>
            </a:r>
            <a:r>
              <a:rPr lang="en-US" baseline="0" dirty="0"/>
              <a:t> options for operating, but your application’s characteristics and business demands for agility will drive which options you select.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696415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look at the </a:t>
            </a:r>
            <a:r>
              <a:rPr lang="en-US" dirty="0" err="1"/>
              <a:t>reasson</a:t>
            </a:r>
            <a:r>
              <a:rPr lang="en-US" dirty="0"/>
              <a:t> why you</a:t>
            </a:r>
            <a:r>
              <a:rPr lang="uk-UA" dirty="0"/>
              <a:t>’</a:t>
            </a:r>
            <a:r>
              <a:rPr lang="en-US" dirty="0"/>
              <a:t>re looking to</a:t>
            </a:r>
            <a:r>
              <a:rPr lang="en-US" baseline="0" dirty="0"/>
              <a:t> leverage cloud for these applications, it’s really two different reasons</a:t>
            </a:r>
            <a:r>
              <a:rPr lang="is-IS" baseline="0" dirty="0"/>
              <a:t>… while cost-savings is always in-styl, the Differentiate tier is going to cloud for innovation and agility reasons.  While, Table Stakes and Craplications are moving usually for cost-savings or durability reasons.  </a:t>
            </a:r>
            <a:endParaRPr lang="en-US" dirty="0"/>
          </a:p>
          <a:p>
            <a:r>
              <a:rPr lang="en-US" dirty="0"/>
              <a:t>Next we’re going to show you some</a:t>
            </a:r>
            <a:r>
              <a:rPr lang="en-US" baseline="0" dirty="0"/>
              <a:t> options for operating, but your application’s characteristics and business demands for agility will drive which options you select.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415968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a:t>
            </a:r>
            <a:r>
              <a:rPr lang="en-US" baseline="0" dirty="0"/>
              <a:t> when we said our most successful customers are going down both paths?  Here’s why.  </a:t>
            </a:r>
            <a:r>
              <a:rPr lang="en-US" dirty="0"/>
              <a:t>The combination of both approaches (cost-savings</a:t>
            </a:r>
            <a:r>
              <a:rPr lang="en-US" baseline="0" dirty="0"/>
              <a:t> and innovation) are key to driving top line revenue up and IT cost down… increasing total operating margin and making your company stronger and not just cheaper.  </a:t>
            </a:r>
            <a:endParaRPr lang="en-US" dirty="0"/>
          </a:p>
        </p:txBody>
      </p:sp>
      <p:sp>
        <p:nvSpPr>
          <p:cNvPr id="4" name="Slide Number Placeholder 3"/>
          <p:cNvSpPr>
            <a:spLocks noGrp="1"/>
          </p:cNvSpPr>
          <p:nvPr>
            <p:ph type="sldNum" sz="quarter" idx="10"/>
          </p:nvPr>
        </p:nvSpPr>
        <p:spPr/>
        <p:txBody>
          <a:bodyPr/>
          <a:lstStyle/>
          <a:p>
            <a:fld id="{9185FD72-5DDE-4BF9-AF95-14DEA6F70534}"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223286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Full view summary.  Questions on what makes up your cloud service or comments on the make up of your portfolio?  </a:t>
            </a:r>
          </a:p>
          <a:p>
            <a:endParaRPr lang="en-GB"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721182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t>
            </a:r>
            <a:r>
              <a:rPr lang="en-US" dirty="0" err="1"/>
              <a:t>SofA</a:t>
            </a:r>
            <a:r>
              <a:rPr lang="en-US" dirty="0"/>
              <a:t> to the customer</a:t>
            </a:r>
            <a:r>
              <a:rPr lang="is-IS" dirty="0"/>
              <a:t>… ask them where they think they</a:t>
            </a:r>
            <a:r>
              <a:rPr lang="is-IS" baseline="0" dirty="0"/>
              <a:t> are.  </a:t>
            </a:r>
            <a:endParaRPr lang="en-US" dirty="0"/>
          </a:p>
        </p:txBody>
      </p:sp>
      <p:sp>
        <p:nvSpPr>
          <p:cNvPr id="4" name="Slide Number Placeholder 3"/>
          <p:cNvSpPr>
            <a:spLocks noGrp="1"/>
          </p:cNvSpPr>
          <p:nvPr>
            <p:ph type="sldNum" sz="quarter" idx="10"/>
          </p:nvPr>
        </p:nvSpPr>
        <p:spPr/>
        <p:txBody>
          <a:bodyPr/>
          <a:lstStyle/>
          <a:p>
            <a:fld id="{C98987BD-FCF1-484E-91E1-3800A40CA4A4}"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628571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your current operating model work</a:t>
            </a:r>
            <a:r>
              <a:rPr lang="en-US" baseline="0" dirty="0"/>
              <a:t> now?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1910171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 matter the breakout responsibilities between different groups, organizations, or outsourcers</a:t>
            </a:r>
            <a:r>
              <a:rPr lang="is-IS" dirty="0"/>
              <a:t>… w</a:t>
            </a:r>
            <a:r>
              <a:rPr lang="en-AU" dirty="0" err="1"/>
              <a:t>ithin</a:t>
            </a:r>
            <a:r>
              <a:rPr lang="en-AU" dirty="0"/>
              <a:t> every</a:t>
            </a:r>
            <a:r>
              <a:rPr lang="en-AU" baseline="0" dirty="0"/>
              <a:t> enterprise</a:t>
            </a:r>
            <a:r>
              <a:rPr lang="en-AU" dirty="0"/>
              <a:t>,</a:t>
            </a:r>
            <a:r>
              <a:rPr lang="en-AU" baseline="0" dirty="0"/>
              <a:t> a basic flow occurs:  </a:t>
            </a:r>
          </a:p>
          <a:p>
            <a:pPr marL="171450" indent="-171450">
              <a:buFont typeface="Arial" charset="0"/>
              <a:buChar char="•"/>
            </a:pPr>
            <a:r>
              <a:rPr lang="en-AU" baseline="0" dirty="0"/>
              <a:t>Key Call Out – Value is determined during Design. Value is delivered during operate.</a:t>
            </a:r>
          </a:p>
          <a:p>
            <a:pPr marL="171450" indent="-171450">
              <a:buFont typeface="Arial" charset="0"/>
              <a:buChar char="•"/>
            </a:pPr>
            <a:r>
              <a:rPr lang="en-AU" baseline="0" dirty="0"/>
              <a:t>Application teams determine a change required for their application. Typically this some kind of change to application code and related configuration</a:t>
            </a:r>
          </a:p>
          <a:p>
            <a:pPr marL="171450" indent="-171450">
              <a:buFont typeface="Arial" charset="0"/>
              <a:buChar char="•"/>
            </a:pPr>
            <a:r>
              <a:rPr lang="en-AU" baseline="0" dirty="0"/>
              <a:t>When the code and configuration is ready, the application team select a cloud service for the change to be deployed to. In the case of a production environment this should be a service that has required service outcomes such as reliability, security ’baked’ into a pre-approved template. In a full DevOps environment, the team may create all required templates themselves, however this places a very high bar on both the development team and operations / governance functions.</a:t>
            </a:r>
          </a:p>
          <a:p>
            <a:pPr marL="171450" indent="-171450">
              <a:buFont typeface="Arial" charset="0"/>
              <a:buChar char="•"/>
            </a:pPr>
            <a:r>
              <a:rPr lang="en-AU" baseline="0" dirty="0"/>
              <a:t>Once a service is selected, a call is made via an orchestration tool to the Cloud Service to instantiate the Cloud Service. This orchestration tool can range from the AWS Console, to a toolchain such as Jenkins through to a Cloud Management Platform. </a:t>
            </a:r>
          </a:p>
          <a:p>
            <a:pPr marL="171450" indent="-171450">
              <a:buFont typeface="Arial" charset="0"/>
              <a:buChar char="•"/>
            </a:pPr>
            <a:r>
              <a:rPr lang="en-AU" baseline="0" dirty="0"/>
              <a:t>The Service is instantiated, and the configurations included within the Service Template applied. Whoever operates the service will usually want to ensure they have all required integration completed as part of the orchestration workflow</a:t>
            </a:r>
          </a:p>
          <a:p>
            <a:pPr marL="171450" indent="-171450">
              <a:buFont typeface="Arial" charset="0"/>
              <a:buChar char="•"/>
            </a:pPr>
            <a:r>
              <a:rPr lang="en-AU" baseline="0" dirty="0"/>
              <a:t>Once the Service is ready a bidirectional workflow starts between the Cloud Service provider and the Application support or operations team</a:t>
            </a:r>
          </a:p>
          <a:p>
            <a:pPr marL="171450" indent="-171450">
              <a:buFont typeface="Arial" charset="0"/>
              <a:buChar char="•"/>
            </a:pPr>
            <a:r>
              <a:rPr lang="en-AU" baseline="0" dirty="0"/>
              <a:t>When a change is required to the running stack, ideally the cycle starts again, with a new stack launched with the required change. However, this function may call a service to change the running stack rather than launch a new stack. Either way the cycle repeats.</a:t>
            </a:r>
          </a:p>
          <a:p>
            <a:pPr marL="171450" indent="-171450">
              <a:buFont typeface="Arial" charset="0"/>
              <a:buChar char="•"/>
            </a:pPr>
            <a:endParaRPr lang="en-AU" baseline="0" dirty="0"/>
          </a:p>
          <a:p>
            <a:pPr marL="0" indent="0">
              <a:buFont typeface="Arial" charset="0"/>
              <a:buNone/>
            </a:pPr>
            <a:r>
              <a:rPr lang="en-AU" baseline="0" dirty="0"/>
              <a:t>Q. At what point should compliance occur?</a:t>
            </a:r>
          </a:p>
          <a:p>
            <a:pPr marL="0" indent="0">
              <a:buFont typeface="Arial" charset="0"/>
              <a:buNone/>
            </a:pPr>
            <a:r>
              <a:rPr lang="en-AU" baseline="0" dirty="0"/>
              <a:t>Q. Where do we test service outcomes, and who does this?</a:t>
            </a:r>
          </a:p>
          <a:p>
            <a:endParaRPr lang="en-AU"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1074649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we’re going to show you some</a:t>
            </a:r>
            <a:r>
              <a:rPr lang="en-US" baseline="0" dirty="0"/>
              <a:t> options for operating, but remember your application’s characteristics and business demands for agility will drive which options you select.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364016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a:t>
            </a:r>
            <a:r>
              <a:rPr lang="en-US" baseline="0" dirty="0"/>
              <a:t> level RACI defines responsible party and who will participate across time.  SAMPLE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274428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we’re going to start with the end in mind</a:t>
            </a:r>
            <a:r>
              <a:rPr lang="is-IS" dirty="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879998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This deck is focussed on providing customers with an introduction to and the steps needed to ensure they are ready for migration to the cloud. It covers a wide range of topics and brings together in one presentation the key concepts needed to kick-start a migration project.  We believe that your organization will one day look like this</a:t>
            </a:r>
            <a:r>
              <a:rPr lang="is-IS" baseline="0" dirty="0"/>
              <a:t>… but let’s not start here, let’s start small and build repeatable successes first...</a:t>
            </a:r>
            <a:endParaRPr lang="en-GB" baseline="0" dirty="0"/>
          </a:p>
          <a:p>
            <a:endParaRPr lang="en-GB"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955493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This deck is focussed on providing customers with an introduction to and the steps needed to ensure they are ready for migration to the cloud. It covers a wide range of topics and brings together in one presentation the key concepts needed to kick-start a migration project.</a:t>
            </a:r>
          </a:p>
          <a:p>
            <a:endParaRPr lang="en-GB"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1113279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This deck is focussed on providing customers with an introduction to and the steps needed to ensure they are ready for migration to the cloud. It covers a wide range of topics and brings together in one presentation the key concepts needed to kick-start a migration project.</a:t>
            </a:r>
          </a:p>
          <a:p>
            <a:endParaRPr lang="en-GB"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1808692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This deck is focussed on providing customers with an introduction to and the steps needed to ensure they are ready for migration to the cloud. It covers a wide range of topics and brings together in one presentation the key concepts needed to kick-start a migration project.</a:t>
            </a:r>
          </a:p>
          <a:p>
            <a:endParaRPr lang="en-GB"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8888120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This deck is focussed on providing customers with an introduction to and the steps needed to ensure they are ready for migration to the cloud. It covers a wide range of topics and brings together in one presentation the key concepts needed to kick-start a migration project.</a:t>
            </a:r>
          </a:p>
          <a:p>
            <a:endParaRPr lang="en-GB"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562569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a:t>
            </a:r>
            <a:r>
              <a:rPr lang="en-US" baseline="0" dirty="0"/>
              <a:t>e are we focusing today?  We’re going to give you insight to best practices across the entire journey, but our primary focus is on getting started and then maturing your organization’s roles, responsibilities, and skills throughout the first 3 stages of adoption.  True, we have some customers that choose to Reinvent immediately, but as you see on the graph, that is a different path than we typically see for Foundational adoption to migrate and reduce your technical debt.  We will dive deep into this concept of “doing both” Innovation and Reducing Technical Debt later in the workshop.  </a:t>
            </a:r>
            <a:endParaRPr lang="en-US" dirty="0"/>
          </a:p>
        </p:txBody>
      </p:sp>
      <p:sp>
        <p:nvSpPr>
          <p:cNvPr id="4" name="Slide Number Placeholder 3"/>
          <p:cNvSpPr>
            <a:spLocks noGrp="1"/>
          </p:cNvSpPr>
          <p:nvPr>
            <p:ph type="sldNum" sz="quarter" idx="10"/>
          </p:nvPr>
        </p:nvSpPr>
        <p:spPr/>
        <p:txBody>
          <a:bodyPr/>
          <a:lstStyle/>
          <a:p>
            <a:fld id="{C98987BD-FCF1-484E-91E1-3800A40CA4A4}"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415699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185681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519096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This deck is focussed on providing customers with an introduction to and the steps needed to ensure they are ready for migration to the cloud. It covers a wide range of topics and brings together in one presentation the key concepts needed to kick-start a migration project.</a:t>
            </a:r>
          </a:p>
          <a:p>
            <a:endParaRPr lang="en-GB"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17308937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This deck is focussed on providing customers with an introduction to and the steps needed to ensure they are ready for migration to the cloud. It covers a wide range of topics and brings together in one presentation the key concepts needed to kick-start a migration project.</a:t>
            </a:r>
          </a:p>
          <a:p>
            <a:endParaRPr lang="en-GB"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18790622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This deck is focussed on providing customers with an introduction to and the steps needed to ensure they are ready for migration to the cloud. It covers a wide range of topics and brings together in one presentation the key concepts needed to kick-start a migration project.</a:t>
            </a:r>
          </a:p>
          <a:p>
            <a:endParaRPr lang="en-GB"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318094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This deck is focussed on providing customers with an introduction to and the steps needed to ensure they are ready for migration to the cloud. It covers a wide range of topics and brings together in one presentation the key concepts needed to kick-start a migration project.</a:t>
            </a:r>
          </a:p>
          <a:p>
            <a:endParaRPr lang="en-GB"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8904038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This deck is focussed on providing customers with an introduction to and the steps needed to ensure they are ready for migration to the cloud. It covers a wide range of topics and brings together in one presentation the key concepts needed to kick-start a migration project.</a:t>
            </a:r>
          </a:p>
          <a:p>
            <a:endParaRPr lang="en-GB"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1543009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have we learned from</a:t>
            </a:r>
            <a:r>
              <a:rPr lang="en-US" baseline="0" dirty="0"/>
              <a:t> working with thousands of enterprises customers over the last 10 years?  Not, everyone is the same</a:t>
            </a:r>
            <a:r>
              <a:rPr lang="is-IS" baseline="0" dirty="0"/>
              <a:t>… not even close; however, there are “patterns of success” and “pitfalls to avoid”.  Two principals that have become clear across all customers are: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314040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decisions your enterprise has made</a:t>
            </a:r>
            <a:r>
              <a:rPr lang="en-US" baseline="0" dirty="0"/>
              <a:t> in the past, there may only be one or two possible paths forward in the immediate future.  It’s important to note how you “feel” throughout this workshop</a:t>
            </a:r>
            <a:r>
              <a:rPr lang="is-IS" baseline="0" dirty="0"/>
              <a:t>… do you find yourself “wishing” for another model, but knowing that it’s not yet within reach?  Say something and let’s discuss how we might be able to incrementally move you toward that desired future-state.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026327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These Key Characteristics are not MUST</a:t>
            </a:r>
            <a:r>
              <a:rPr lang="en-US" baseline="0" dirty="0"/>
              <a:t> DO; however, these are the principals that our nimble and innovative companies follow to the best of their ability.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1. </a:t>
            </a:r>
            <a:r>
              <a:rPr lang="is-IS" baseline="0" dirty="0"/>
              <a:t>…</a:t>
            </a: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1406232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2. This characteristic is usually where we hear the groans in the room and</a:t>
            </a:r>
            <a:r>
              <a:rPr lang="en-US" baseline="0" dirty="0"/>
              <a:t> things like “this sounds like DevOps</a:t>
            </a:r>
            <a:r>
              <a:rPr lang="is-IS" baseline="0" dirty="0"/>
              <a:t>… </a:t>
            </a:r>
            <a:r>
              <a:rPr lang="en-US" baseline="0" dirty="0"/>
              <a:t>we can’t go DevOps</a:t>
            </a:r>
            <a:r>
              <a:rPr lang="is-IS" baseline="0" dirty="0"/>
              <a:t>… we have too much legacy IT to deal with”.  Completely understand and you’re probably right, if you have a ton of legacy IT systems that are in a steady-state mode of operation, you absolutely shouldn’t try to throw those applications into a DevOps model for no good reason.  However, I don’t want you to think “this doesn’t apply to me” either, because there is a balance you can strike with this characteristic that will set you up better for future success... </a:t>
            </a:r>
            <a:r>
              <a:rPr lang="en-US" baseline="0" dirty="0"/>
              <a:t>W</a:t>
            </a:r>
            <a:r>
              <a:rPr lang="is-IS" baseline="0" dirty="0"/>
              <a:t>e will discuss this in detail (and explain “they will have a lot of help”) later in the workshop.  </a:t>
            </a: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1379288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3.</a:t>
            </a:r>
            <a:r>
              <a:rPr lang="en-US" baseline="0" dirty="0"/>
              <a:t>  As the global lead for our Operations practice loves to say</a:t>
            </a:r>
            <a:r>
              <a:rPr lang="is-IS" baseline="0" dirty="0"/>
              <a:t>… “if your customer thinks that it sucks, it sucks”... You Cloud Service that you offer your customer (most likely your Business Application Owners or Developers) must be offered a large stake in influencing how you’re going to go about adopting cloud at your company.  Thinking about your Cloud Service as a Product will help your team(s) build releases with agile methodologies and a healthy customer feedback loop that builds trust throughout your organization.  </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335509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Thanks for spending the time to allow</a:t>
            </a:r>
            <a:r>
              <a:rPr lang="en-AU" baseline="0" dirty="0"/>
              <a:t> us to level set and share some of our best-practices</a:t>
            </a:r>
            <a:r>
              <a:rPr lang="is-IS" baseline="0" dirty="0"/>
              <a:t>… we’re about dive deeper into the concetps discussed above.  </a:t>
            </a:r>
            <a:r>
              <a:rPr lang="en-AU" dirty="0"/>
              <a:t>Any</a:t>
            </a:r>
            <a:r>
              <a:rPr lang="en-AU" baseline="0" dirty="0"/>
              <a:t> questions before we move on?  ------</a:t>
            </a:r>
          </a:p>
          <a:p>
            <a:r>
              <a:rPr lang="en-AU" dirty="0"/>
              <a:t>Ok, moving on</a:t>
            </a:r>
            <a:r>
              <a:rPr lang="is-IS" dirty="0"/>
              <a:t>… </a:t>
            </a:r>
            <a:r>
              <a:rPr lang="en-AU" dirty="0"/>
              <a:t>Before</a:t>
            </a:r>
            <a:r>
              <a:rPr lang="en-AU" baseline="0" dirty="0"/>
              <a:t> we talk about the transformation of your staff skills, org charts, and functional competencies, we need to start to define your new operating model.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78340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4C1E1869-3EE0-1741-983D-DD03471CF9BC}" type="datetime1">
              <a:rPr lang="en-US" smtClean="0"/>
              <a:t>6/21/24</a:t>
            </a:fld>
            <a:endParaRPr lang="en-US" dirty="0"/>
          </a:p>
        </p:txBody>
      </p:sp>
      <p:sp>
        <p:nvSpPr>
          <p:cNvPr id="5" name="Footer Placeholder 4"/>
          <p:cNvSpPr>
            <a:spLocks noGrp="1"/>
          </p:cNvSpPr>
          <p:nvPr>
            <p:ph type="ftr" sz="quarter" idx="11"/>
          </p:nvPr>
        </p:nvSpPr>
        <p:spPr/>
        <p:txBody>
          <a:bodyPr/>
          <a:lstStyle/>
          <a:p>
            <a:r>
              <a:rPr lang="en-US"/>
              <a:t>Cloud Adoption Framework – People Perspective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25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B75885E-2651-9743-AE20-EA629A8CE680}" type="datetime1">
              <a:rPr lang="en-US" smtClean="0"/>
              <a:t>6/21/24</a:t>
            </a:fld>
            <a:endParaRPr lang="en-US" dirty="0"/>
          </a:p>
        </p:txBody>
      </p:sp>
      <p:sp>
        <p:nvSpPr>
          <p:cNvPr id="5" name="Footer Placeholder 4"/>
          <p:cNvSpPr>
            <a:spLocks noGrp="1"/>
          </p:cNvSpPr>
          <p:nvPr>
            <p:ph type="ftr" sz="quarter" idx="11"/>
          </p:nvPr>
        </p:nvSpPr>
        <p:spPr/>
        <p:txBody>
          <a:bodyPr/>
          <a:lstStyle/>
          <a:p>
            <a:r>
              <a:rPr lang="en-US"/>
              <a:t>Cloud Adoption Framework – People Perspective</a:t>
            </a:r>
            <a:endParaRPr lang="en-US" dirty="0"/>
          </a:p>
        </p:txBody>
      </p:sp>
      <p:sp>
        <p:nvSpPr>
          <p:cNvPr id="6" name="Slide Number Placeholder 5"/>
          <p:cNvSpPr>
            <a:spLocks noGrp="1"/>
          </p:cNvSpPr>
          <p:nvPr>
            <p:ph type="sldNum" sz="quarter" idx="12"/>
          </p:nvPr>
        </p:nvSpPr>
        <p:spPr/>
        <p:txBody>
          <a:bodyPr/>
          <a:lstStyle/>
          <a:p>
            <a:fld id="{BA8F736F-EF12-B249-AF0D-385560EED91F}"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8" name="Rectangle 7"/>
          <p:cNvSpPr/>
          <p:nvPr userDrawn="1"/>
        </p:nvSpPr>
        <p:spPr>
          <a:xfrm>
            <a:off x="7990603" y="649501"/>
            <a:ext cx="1066800" cy="415498"/>
          </a:xfrm>
          <a:prstGeom prst="rect">
            <a:avLst/>
          </a:prstGeom>
        </p:spPr>
        <p:txBody>
          <a:bodyPr wrap="square">
            <a:spAutoFit/>
          </a:bodyPr>
          <a:lstStyle/>
          <a:p>
            <a:pPr algn="ctr"/>
            <a:r>
              <a:rPr lang="en-US" sz="700" b="1" dirty="0">
                <a:latin typeface="Arial" charset="0"/>
                <a:ea typeface="Arial" charset="0"/>
                <a:cs typeface="Arial" charset="0"/>
              </a:rPr>
              <a:t>ProServe Operations</a:t>
            </a:r>
            <a:r>
              <a:rPr lang="en-US" sz="700" b="1" baseline="0" dirty="0">
                <a:latin typeface="Arial" charset="0"/>
                <a:ea typeface="Arial" charset="0"/>
                <a:cs typeface="Arial" charset="0"/>
              </a:rPr>
              <a:t> </a:t>
            </a:r>
            <a:r>
              <a:rPr lang="en-US" sz="700" b="1" dirty="0">
                <a:latin typeface="Arial" charset="0"/>
                <a:ea typeface="Arial" charset="0"/>
                <a:cs typeface="Arial" charset="0"/>
              </a:rPr>
              <a:t>Integration</a:t>
            </a:r>
          </a:p>
        </p:txBody>
      </p:sp>
    </p:spTree>
    <p:extLst>
      <p:ext uri="{BB962C8B-B14F-4D97-AF65-F5344CB8AC3E}">
        <p14:creationId xmlns:p14="http://schemas.microsoft.com/office/powerpoint/2010/main" val="77980075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D4A8F5C0-25CD-A541-9021-F8F45ED24719}" type="datetime1">
              <a:rPr lang="en-US" smtClean="0">
                <a:solidFill>
                  <a:prstClr val="black">
                    <a:tint val="75000"/>
                  </a:prstClr>
                </a:solidFill>
              </a:rPr>
              <a:pPr/>
              <a:t>6/21/24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dirty="0">
                <a:solidFill>
                  <a:prstClr val="black">
                    <a:tint val="75000"/>
                  </a:prstClr>
                </a:solidFill>
              </a:rPr>
              <a:t>Cloud Operations Assessment - Infrastructure Services</a:t>
            </a:r>
          </a:p>
        </p:txBody>
      </p:sp>
      <p:sp>
        <p:nvSpPr>
          <p:cNvPr id="9" name="Slide Number Placeholder 8"/>
          <p:cNvSpPr>
            <a:spLocks noGrp="1"/>
          </p:cNvSpPr>
          <p:nvPr>
            <p:ph type="sldNum" sz="quarter" idx="12"/>
          </p:nvPr>
        </p:nvSpPr>
        <p:spPr/>
        <p:txBody>
          <a:bodyPr/>
          <a:lstStyle/>
          <a:p>
            <a:fld id="{9AAFCFD5-4B43-463C-BDBE-B480E9A70566}" type="slidenum">
              <a:rPr lang="en-US" smtClean="0">
                <a:solidFill>
                  <a:prstClr val="black">
                    <a:tint val="75000"/>
                  </a:prstClr>
                </a:solidFill>
              </a:rPr>
              <a:pPr/>
              <a:t>‹#›</a:t>
            </a:fld>
            <a:endParaRPr lang="en-US">
              <a:solidFill>
                <a:prstClr val="black">
                  <a:tint val="75000"/>
                </a:prst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11" name="Rectangle 10"/>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44A1F03F-F04C-1C4A-82D4-43B2314E5830}" type="datetime1">
              <a:rPr lang="en-US" smtClean="0">
                <a:solidFill>
                  <a:prstClr val="black">
                    <a:tint val="75000"/>
                  </a:prstClr>
                </a:solidFill>
              </a:rPr>
              <a:pPr/>
              <a:t>6/21/24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dirty="0">
                <a:solidFill>
                  <a:prstClr val="black">
                    <a:tint val="75000"/>
                  </a:prstClr>
                </a:solidFill>
              </a:rPr>
              <a:t>Cloud Operations Assessment - Infrastructure Services</a:t>
            </a:r>
          </a:p>
        </p:txBody>
      </p:sp>
      <p:sp>
        <p:nvSpPr>
          <p:cNvPr id="5" name="Slide Number Placeholder 4"/>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dirty="0">
              <a:solidFill>
                <a:prstClr val="black">
                  <a:tint val="75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7" name="Rectangle 6"/>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83940-EF96-F244-8A69-D012F5746990}" type="datetime1">
              <a:rPr lang="en-US" smtClean="0">
                <a:solidFill>
                  <a:prstClr val="black">
                    <a:tint val="75000"/>
                  </a:prstClr>
                </a:solidFill>
              </a:rPr>
              <a:pPr/>
              <a:t>6/21/24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Cloud Operations Assessment - Infrastructure Services</a:t>
            </a:r>
          </a:p>
        </p:txBody>
      </p:sp>
      <p:sp>
        <p:nvSpPr>
          <p:cNvPr id="4" name="Slide Number Placeholder 3"/>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dirty="0">
              <a:solidFill>
                <a:prstClr val="black">
                  <a:tint val="75000"/>
                </a:prstClr>
              </a:soli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6" name="Rectangle 5"/>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93C9B2-0F04-BD4A-AB03-BF8047BEFF5B}"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Cloud Operations Assessment - Infrastructure Services</a:t>
            </a:r>
          </a:p>
        </p:txBody>
      </p:sp>
      <p:sp>
        <p:nvSpPr>
          <p:cNvPr id="7" name="Slide Number Placeholder 6"/>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9" name="Rectangle 8"/>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AU"/>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3D0D25C-F82B-4444-8971-D5CC5F6277D8}"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Cloud Operations Assessment - Infrastructure Services</a:t>
            </a:r>
          </a:p>
        </p:txBody>
      </p:sp>
      <p:sp>
        <p:nvSpPr>
          <p:cNvPr id="7" name="Slide Number Placeholder 6"/>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9" name="Rectangle 8"/>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98820F11-E373-494D-B7DF-E1323EAA6D69}"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Cloud Operations Assessment - Infrastructure Services</a:t>
            </a:r>
          </a:p>
        </p:txBody>
      </p:sp>
      <p:sp>
        <p:nvSpPr>
          <p:cNvPr id="6" name="Slide Number Placeholder 5"/>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8" name="Rectangle 7"/>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DBE79EAA-4B56-DF43-AEF5-06CD8A2431C6}"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Cloud Operations Assessment - Infrastructure Services</a:t>
            </a:r>
          </a:p>
        </p:txBody>
      </p:sp>
      <p:sp>
        <p:nvSpPr>
          <p:cNvPr id="6" name="Slide Number Placeholder 5"/>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8" name="Rectangle 7"/>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9594358-9D84-EC4D-9AF1-8B9A59A1CE13}"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9D1B590-0947-514B-B567-D2A2E7B245AC}"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6" name="Slide Number Placeholder 5"/>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8" name="Rectangle 7"/>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782F19-809F-BB41-BF08-72E27CF1143B}"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6" name="Slide Number Placeholder 5"/>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8" name="Rectangle 7"/>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DB872756-4865-C64A-A81D-AC59DA0FDF22}" type="datetime1">
              <a:rPr lang="en-US" smtClean="0"/>
              <a:t>6/21/24</a:t>
            </a:fld>
            <a:endParaRPr lang="en-US" dirty="0"/>
          </a:p>
        </p:txBody>
      </p:sp>
      <p:sp>
        <p:nvSpPr>
          <p:cNvPr id="5" name="Footer Placeholder 4"/>
          <p:cNvSpPr>
            <a:spLocks noGrp="1"/>
          </p:cNvSpPr>
          <p:nvPr>
            <p:ph type="ftr" sz="quarter" idx="11"/>
          </p:nvPr>
        </p:nvSpPr>
        <p:spPr/>
        <p:txBody>
          <a:bodyPr/>
          <a:lstStyle/>
          <a:p>
            <a:r>
              <a:rPr lang="en-US"/>
              <a:t>Cloud Adoption Framework – People Perspective</a:t>
            </a:r>
            <a:endParaRPr lang="en-US" dirty="0"/>
          </a:p>
        </p:txBody>
      </p:sp>
      <p:sp>
        <p:nvSpPr>
          <p:cNvPr id="6" name="Slide Number Placeholder 5"/>
          <p:cNvSpPr>
            <a:spLocks noGrp="1"/>
          </p:cNvSpPr>
          <p:nvPr>
            <p:ph type="sldNum" sz="quarter" idx="12"/>
          </p:nvPr>
        </p:nvSpPr>
        <p:spPr/>
        <p:txBody>
          <a:bodyPr/>
          <a:lstStyle/>
          <a:p>
            <a:fld id="{BA8F736F-EF12-B249-AF0D-385560EED91F}"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8" name="Rectangle 7"/>
          <p:cNvSpPr/>
          <p:nvPr userDrawn="1"/>
        </p:nvSpPr>
        <p:spPr>
          <a:xfrm>
            <a:off x="7990603" y="649501"/>
            <a:ext cx="1066800" cy="415498"/>
          </a:xfrm>
          <a:prstGeom prst="rect">
            <a:avLst/>
          </a:prstGeom>
        </p:spPr>
        <p:txBody>
          <a:bodyPr wrap="square">
            <a:spAutoFit/>
          </a:bodyPr>
          <a:lstStyle/>
          <a:p>
            <a:pPr algn="ctr"/>
            <a:r>
              <a:rPr lang="en-US" sz="700" b="1" dirty="0">
                <a:latin typeface="Arial" charset="0"/>
                <a:ea typeface="Arial" charset="0"/>
                <a:cs typeface="Arial" charset="0"/>
              </a:rPr>
              <a:t>ProServe Operations</a:t>
            </a:r>
            <a:r>
              <a:rPr lang="en-US" sz="700" b="1" baseline="0" dirty="0">
                <a:latin typeface="Arial" charset="0"/>
                <a:ea typeface="Arial" charset="0"/>
                <a:cs typeface="Arial" charset="0"/>
              </a:rPr>
              <a:t> </a:t>
            </a:r>
            <a:r>
              <a:rPr lang="en-US" sz="700" b="1" dirty="0">
                <a:latin typeface="Arial" charset="0"/>
                <a:ea typeface="Arial" charset="0"/>
                <a:cs typeface="Arial" charset="0"/>
              </a:rPr>
              <a:t>Integration</a:t>
            </a:r>
          </a:p>
        </p:txBody>
      </p:sp>
    </p:spTree>
    <p:extLst>
      <p:ext uri="{BB962C8B-B14F-4D97-AF65-F5344CB8AC3E}">
        <p14:creationId xmlns:p14="http://schemas.microsoft.com/office/powerpoint/2010/main" val="1857483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94C84C1A-0CA9-634D-A722-320F7BACFF15}"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7" name="Slide Number Placeholder 6"/>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a:solidFill>
                <a:prstClr val="black">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9" name="Rectangle 8"/>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D4A8F5C0-25CD-A541-9021-F8F45ED24719}" type="datetime1">
              <a:rPr lang="en-US" smtClean="0">
                <a:solidFill>
                  <a:prstClr val="black">
                    <a:tint val="75000"/>
                  </a:prstClr>
                </a:solidFill>
              </a:rPr>
              <a:pPr/>
              <a:t>6/21/24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9" name="Slide Number Placeholder 8"/>
          <p:cNvSpPr>
            <a:spLocks noGrp="1"/>
          </p:cNvSpPr>
          <p:nvPr>
            <p:ph type="sldNum" sz="quarter" idx="12"/>
          </p:nvPr>
        </p:nvSpPr>
        <p:spPr/>
        <p:txBody>
          <a:bodyPr/>
          <a:lstStyle/>
          <a:p>
            <a:fld id="{9AAFCFD5-4B43-463C-BDBE-B480E9A70566}" type="slidenum">
              <a:rPr lang="en-US" smtClean="0">
                <a:solidFill>
                  <a:prstClr val="black">
                    <a:tint val="75000"/>
                  </a:prstClr>
                </a:solidFill>
              </a:rPr>
              <a:pPr/>
              <a:t>‹#›</a:t>
            </a:fld>
            <a:endParaRPr lang="en-US">
              <a:solidFill>
                <a:prstClr val="black">
                  <a:tint val="75000"/>
                </a:prst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11" name="Rectangle 10"/>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44A1F03F-F04C-1C4A-82D4-43B2314E5830}" type="datetime1">
              <a:rPr lang="en-US" smtClean="0">
                <a:solidFill>
                  <a:prstClr val="black">
                    <a:tint val="75000"/>
                  </a:prstClr>
                </a:solidFill>
              </a:rPr>
              <a:pPr/>
              <a:t>6/21/24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5" name="Slide Number Placeholder 4"/>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dirty="0">
              <a:solidFill>
                <a:prstClr val="black">
                  <a:tint val="75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7" name="Rectangle 6"/>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83940-EF96-F244-8A69-D012F5746990}" type="datetime1">
              <a:rPr lang="en-US" smtClean="0">
                <a:solidFill>
                  <a:prstClr val="black">
                    <a:tint val="75000"/>
                  </a:prstClr>
                </a:solidFill>
              </a:rPr>
              <a:pPr/>
              <a:t>6/21/24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4" name="Slide Number Placeholder 3"/>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dirty="0">
              <a:solidFill>
                <a:prstClr val="black">
                  <a:tint val="75000"/>
                </a:prstClr>
              </a:soli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6" name="Rectangle 5"/>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93C9B2-0F04-BD4A-AB03-BF8047BEFF5B}"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7" name="Slide Number Placeholder 6"/>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9" name="Rectangle 8"/>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AU"/>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3D0D25C-F82B-4444-8971-D5CC5F6277D8}"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7" name="Slide Number Placeholder 6"/>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9" name="Rectangle 8"/>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98820F11-E373-494D-B7DF-E1323EAA6D69}"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6" name="Slide Number Placeholder 5"/>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8" name="Rectangle 7"/>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DBE79EAA-4B56-DF43-AEF5-06CD8A2431C6}"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6" name="Slide Number Placeholder 5"/>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8" name="Rectangle 7"/>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900" y="3482771"/>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900"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900" y="1250572"/>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900" y="2000919"/>
            <a:ext cx="6041582" cy="487849"/>
          </a:xfrm>
        </p:spPr>
        <p:txBody>
          <a:bodyPr/>
          <a:lstStyle>
            <a:lvl1pPr marL="0" indent="0" algn="l">
              <a:buNone/>
              <a:defRPr/>
            </a:lvl1pPr>
          </a:lstStyle>
          <a:p>
            <a:pPr lvl="0"/>
            <a:r>
              <a:rPr lang="en-US"/>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pPr defTabSz="457189"/>
            <a:r>
              <a:rPr lang="en-US" sz="700" dirty="0">
                <a:solidFill>
                  <a:srgbClr val="999A98">
                    <a:lumMod val="60000"/>
                    <a:lumOff val="40000"/>
                  </a:srgbClr>
                </a:solidFill>
              </a:rPr>
              <a:t>© 2016</a:t>
            </a:r>
          </a:p>
        </p:txBody>
      </p:sp>
      <p:sp>
        <p:nvSpPr>
          <p:cNvPr id="8" name="TextBox 7"/>
          <p:cNvSpPr txBox="1"/>
          <p:nvPr userDrawn="1"/>
        </p:nvSpPr>
        <p:spPr>
          <a:xfrm>
            <a:off x="5993038" y="148846"/>
            <a:ext cx="3027774" cy="107722"/>
          </a:xfrm>
          <a:prstGeom prst="rect">
            <a:avLst/>
          </a:prstGeom>
          <a:noFill/>
        </p:spPr>
        <p:txBody>
          <a:bodyPr wrap="square" lIns="0" tIns="0" rIns="0" bIns="0" rtlCol="0">
            <a:spAutoFit/>
          </a:bodyPr>
          <a:lstStyle/>
          <a:p>
            <a:pPr algn="r" defTabSz="457189"/>
            <a:r>
              <a:rPr lang="en-US" sz="700" b="1">
                <a:solidFill>
                  <a:srgbClr val="999A98">
                    <a:lumMod val="60000"/>
                    <a:lumOff val="40000"/>
                  </a:srgbClr>
                </a:solidFill>
              </a:rPr>
              <a:t>AMAZON CONFIDENTIAL</a:t>
            </a: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31" indent="-285743">
              <a:buFont typeface="Arial"/>
              <a:buChar char="•"/>
              <a:defRPr>
                <a:solidFill>
                  <a:srgbClr val="4D4D4C"/>
                </a:solidFill>
              </a:defRPr>
            </a:lvl2pPr>
            <a:lvl3pPr marL="1142972" indent="-228594">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dirty="0">
                <a:solidFill>
                  <a:srgbClr val="999A98">
                    <a:lumMod val="60000"/>
                    <a:lumOff val="40000"/>
                  </a:srgbClr>
                </a:solidFill>
              </a:rPr>
              <a:t>CONFIDENTIAL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DD3DF89-7026-E749-8952-DF1812F35B09}"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1DC26B-B0E4-EA42-80C3-72AF54F47CE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9"/>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189" indent="0">
              <a:buNone/>
              <a:defRPr>
                <a:latin typeface="Lucida Console" panose="020B0609040504020204" pitchFamily="49" charset="0"/>
              </a:defRPr>
            </a:lvl2pPr>
            <a:lvl3pPr marL="914378" indent="0">
              <a:buNone/>
              <a:defRPr>
                <a:latin typeface="Lucida Console" panose="020B0609040504020204" pitchFamily="49" charset="0"/>
              </a:defRPr>
            </a:lvl3pPr>
            <a:lvl4pPr marL="1371566" indent="0">
              <a:buNone/>
              <a:defRPr>
                <a:latin typeface="Lucida Console" panose="020B0609040504020204" pitchFamily="49" charset="0"/>
              </a:defRPr>
            </a:lvl4pPr>
            <a:lvl5pPr marL="1828754"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
        <p:nvSpPr>
          <p:cNvPr id="3" name="TextBox 2"/>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8"/>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8"/>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4"/>
            <a:ext cx="4040188" cy="479822"/>
          </a:xfrm>
        </p:spPr>
        <p:txBody>
          <a:bodyPr anchor="b">
            <a:no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7"/>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70" y="1008054"/>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70"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9" y="1011543"/>
            <a:ext cx="2442633" cy="3394472"/>
          </a:xfrm>
        </p:spPr>
        <p:txBody>
          <a:bodyPr>
            <a:normAutofit/>
          </a:bodyPr>
          <a:lstStyle>
            <a:lvl1pPr>
              <a:defRPr sz="2000"/>
            </a:lvl1pPr>
            <a:lvl2pPr>
              <a:defRPr sz="1800"/>
            </a:lvl2pPr>
            <a:lvl3pPr>
              <a:defRPr sz="1600"/>
            </a:lvl3pPr>
            <a:lvl4pPr marL="1371566"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2" y="1011543"/>
            <a:ext cx="2442633" cy="3394472"/>
          </a:xfrm>
        </p:spPr>
        <p:txBody>
          <a:bodyPr>
            <a:normAutofit/>
          </a:bodyPr>
          <a:lstStyle>
            <a:lvl1pPr>
              <a:defRPr sz="2000"/>
            </a:lvl1pPr>
            <a:lvl2pPr>
              <a:defRPr sz="1800"/>
            </a:lvl2pPr>
            <a:lvl3pPr>
              <a:defRPr sz="1600"/>
            </a:lvl3pPr>
            <a:lvl4pPr marL="1371566"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6" y="1011543"/>
            <a:ext cx="2442633" cy="3394472"/>
          </a:xfrm>
        </p:spPr>
        <p:txBody>
          <a:bodyPr>
            <a:normAutofit/>
          </a:bodyPr>
          <a:lstStyle>
            <a:lvl1pPr>
              <a:defRPr sz="2000"/>
            </a:lvl1pPr>
            <a:lvl2pPr>
              <a:defRPr sz="1800"/>
            </a:lvl2pPr>
            <a:lvl3pPr>
              <a:defRPr sz="1600"/>
            </a:lvl3pPr>
            <a:lvl4pPr marL="1371566"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Box 5"/>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3" y="3127084"/>
            <a:ext cx="1797050" cy="340940"/>
          </a:xfrm>
        </p:spPr>
        <p:txBody>
          <a:bodyPr>
            <a:noAutofit/>
          </a:bodyPr>
          <a:lstStyle>
            <a:lvl1pPr marL="0" indent="0" algn="ctr">
              <a:buNone/>
              <a:defRPr sz="1400">
                <a:solidFill>
                  <a:srgbClr val="4D4D4C"/>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8" y="3127084"/>
            <a:ext cx="1797050" cy="340940"/>
          </a:xfrm>
        </p:spPr>
        <p:txBody>
          <a:bodyPr>
            <a:noAutofit/>
          </a:bodyPr>
          <a:lstStyle>
            <a:lvl1pPr marL="0" indent="0" algn="ctr">
              <a:buNone/>
              <a:defRPr sz="1400">
                <a:solidFill>
                  <a:srgbClr val="4D4D4C"/>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6" y="3127084"/>
            <a:ext cx="1797050" cy="340940"/>
          </a:xfrm>
        </p:spPr>
        <p:txBody>
          <a:bodyPr>
            <a:noAutofit/>
          </a:bodyPr>
          <a:lstStyle>
            <a:lvl1pPr marL="0" indent="0" algn="ctr">
              <a:buNone/>
              <a:defRPr sz="1400">
                <a:solidFill>
                  <a:srgbClr val="4D4D4C"/>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6" y="3127084"/>
            <a:ext cx="1797050" cy="340940"/>
          </a:xfrm>
        </p:spPr>
        <p:txBody>
          <a:bodyPr>
            <a:noAutofit/>
          </a:bodyPr>
          <a:lstStyle>
            <a:lvl1pPr marL="0" indent="0" algn="ctr">
              <a:buNone/>
              <a:defRPr sz="1400">
                <a:solidFill>
                  <a:srgbClr val="4D4D4C"/>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3"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p>
        </p:txBody>
      </p:sp>
      <p:sp>
        <p:nvSpPr>
          <p:cNvPr id="16" name="Picture Placeholder 2"/>
          <p:cNvSpPr>
            <a:spLocks noGrp="1"/>
          </p:cNvSpPr>
          <p:nvPr>
            <p:ph type="pic" sz="quarter" idx="17"/>
          </p:nvPr>
        </p:nvSpPr>
        <p:spPr>
          <a:xfrm>
            <a:off x="2496748"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p>
        </p:txBody>
      </p:sp>
      <p:sp>
        <p:nvSpPr>
          <p:cNvPr id="17" name="Picture Placeholder 2"/>
          <p:cNvSpPr>
            <a:spLocks noGrp="1"/>
          </p:cNvSpPr>
          <p:nvPr>
            <p:ph type="pic" sz="quarter" idx="18"/>
          </p:nvPr>
        </p:nvSpPr>
        <p:spPr>
          <a:xfrm>
            <a:off x="4634586"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p>
        </p:txBody>
      </p:sp>
      <p:sp>
        <p:nvSpPr>
          <p:cNvPr id="18" name="Picture Placeholder 2"/>
          <p:cNvSpPr>
            <a:spLocks noGrp="1"/>
          </p:cNvSpPr>
          <p:nvPr>
            <p:ph type="pic" sz="quarter" idx="19"/>
          </p:nvPr>
        </p:nvSpPr>
        <p:spPr>
          <a:xfrm>
            <a:off x="6990346"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p>
        </p:txBody>
      </p:sp>
      <p:sp>
        <p:nvSpPr>
          <p:cNvPr id="19" name="TextBox 18"/>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8"/>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8"/>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8"/>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p>
        </p:txBody>
      </p:sp>
      <p:sp>
        <p:nvSpPr>
          <p:cNvPr id="12" name="Picture Placeholder 2"/>
          <p:cNvSpPr>
            <a:spLocks noGrp="1"/>
          </p:cNvSpPr>
          <p:nvPr>
            <p:ph type="pic" sz="quarter" idx="23"/>
          </p:nvPr>
        </p:nvSpPr>
        <p:spPr>
          <a:xfrm>
            <a:off x="339939" y="2782373"/>
            <a:ext cx="1924050" cy="1100667"/>
          </a:xfrm>
        </p:spPr>
        <p:txBody>
          <a:bodyPr>
            <a:normAutofit/>
          </a:bodyPr>
          <a:lstStyle>
            <a:lvl1pPr>
              <a:defRPr sz="1400">
                <a:solidFill>
                  <a:srgbClr val="C2C2C1"/>
                </a:solidFill>
              </a:defRPr>
            </a:lvl1pPr>
          </a:lstStyle>
          <a:p>
            <a:r>
              <a:rPr lang="en-US"/>
              <a:t>Drag picture to placeholder or click icon to add</a:t>
            </a:r>
          </a:p>
        </p:txBody>
      </p:sp>
      <p:sp>
        <p:nvSpPr>
          <p:cNvPr id="13" name="Picture Placeholder 2"/>
          <p:cNvSpPr>
            <a:spLocks noGrp="1"/>
          </p:cNvSpPr>
          <p:nvPr>
            <p:ph type="pic" sz="quarter" idx="24"/>
          </p:nvPr>
        </p:nvSpPr>
        <p:spPr>
          <a:xfrm>
            <a:off x="3479308" y="2782373"/>
            <a:ext cx="1924050" cy="1100667"/>
          </a:xfrm>
        </p:spPr>
        <p:txBody>
          <a:bodyPr>
            <a:normAutofit/>
          </a:bodyPr>
          <a:lstStyle>
            <a:lvl1pPr>
              <a:defRPr sz="1400">
                <a:solidFill>
                  <a:srgbClr val="C2C2C1"/>
                </a:solidFill>
              </a:defRPr>
            </a:lvl1pPr>
          </a:lstStyle>
          <a:p>
            <a:r>
              <a:rPr lang="en-US"/>
              <a:t>Drag picture to placeholder or click icon to add</a:t>
            </a:r>
          </a:p>
        </p:txBody>
      </p:sp>
      <p:sp>
        <p:nvSpPr>
          <p:cNvPr id="14" name="Picture Placeholder 2"/>
          <p:cNvSpPr>
            <a:spLocks noGrp="1"/>
          </p:cNvSpPr>
          <p:nvPr>
            <p:ph type="pic" sz="quarter" idx="25"/>
          </p:nvPr>
        </p:nvSpPr>
        <p:spPr>
          <a:xfrm>
            <a:off x="6624974" y="2782373"/>
            <a:ext cx="1924050" cy="1100667"/>
          </a:xfrm>
        </p:spPr>
        <p:txBody>
          <a:bodyPr>
            <a:normAutofit/>
          </a:bodyPr>
          <a:lstStyle>
            <a:lvl1pPr>
              <a:defRPr sz="1400">
                <a:solidFill>
                  <a:srgbClr val="C2C2C1"/>
                </a:solidFill>
              </a:defRPr>
            </a:lvl1pPr>
          </a:lstStyle>
          <a:p>
            <a:r>
              <a:rPr lang="en-US"/>
              <a:t>Drag picture to placeholder or click icon to add</a:t>
            </a:r>
          </a:p>
        </p:txBody>
      </p:sp>
      <p:sp>
        <p:nvSpPr>
          <p:cNvPr id="15" name="TextBox 14"/>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192"/>
          </a:xfrm>
        </p:spPr>
        <p:txBody>
          <a:bodyPr/>
          <a:lstStyle/>
          <a:p>
            <a:r>
              <a:rPr lang="en-US"/>
              <a:t>Click to edit Master title style</a:t>
            </a:r>
            <a:endParaRPr lang="en-US" dirty="0"/>
          </a:p>
        </p:txBody>
      </p:sp>
      <p:sp>
        <p:nvSpPr>
          <p:cNvPr id="3" name="TextBox 2"/>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
        <p:nvSpPr>
          <p:cNvPr id="4" name="TextBox 3"/>
          <p:cNvSpPr txBox="1"/>
          <p:nvPr userDrawn="1"/>
        </p:nvSpPr>
        <p:spPr>
          <a:xfrm>
            <a:off x="6957392" y="4722064"/>
            <a:ext cx="1135247" cy="338554"/>
          </a:xfrm>
          <a:prstGeom prst="rect">
            <a:avLst/>
          </a:prstGeom>
          <a:noFill/>
        </p:spPr>
        <p:txBody>
          <a:bodyPr wrap="none" rtlCol="0">
            <a:spAutoFit/>
          </a:bodyPr>
          <a:lstStyle/>
          <a:p>
            <a:pPr algn="r" defTabSz="457189"/>
            <a:r>
              <a:rPr lang="en-GB" sz="800" dirty="0">
                <a:solidFill>
                  <a:prstClr val="white"/>
                </a:solidFill>
              </a:rPr>
              <a:t>Author:</a:t>
            </a:r>
          </a:p>
          <a:p>
            <a:pPr algn="r" defTabSz="457189"/>
            <a:r>
              <a:rPr lang="en-GB" sz="800" dirty="0">
                <a:solidFill>
                  <a:prstClr val="white"/>
                </a:solidFill>
              </a:rPr>
              <a:t>mario@amazon.com</a:t>
            </a: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1" y="4639760"/>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800">
              <a:solidFill>
                <a:prstClr val="white"/>
              </a:solidFill>
            </a:endParaRPr>
          </a:p>
        </p:txBody>
      </p:sp>
      <p:sp>
        <p:nvSpPr>
          <p:cNvPr id="3" name="TextBox 2"/>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D3DF89-7026-E749-8952-DF1812F35B09}"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1DC26B-B0E4-EA42-80C3-72AF54F47CE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60" y="1674429"/>
            <a:ext cx="6069541" cy="1250668"/>
          </a:xfrm>
        </p:spPr>
        <p:txBody>
          <a:bodyPr anchor="ctr" anchorCtr="0">
            <a:noAutofit/>
          </a:bodyPr>
          <a:lstStyle>
            <a:lvl1pPr>
              <a:defRPr sz="3000"/>
            </a:lvl1pPr>
          </a:lstStyle>
          <a:p>
            <a:r>
              <a:rPr lang="en-US"/>
              <a:t>Click to edit Master title style</a:t>
            </a:r>
            <a:endParaRPr lang="en-US" dirty="0"/>
          </a:p>
        </p:txBody>
      </p:sp>
      <p:sp>
        <p:nvSpPr>
          <p:cNvPr id="3" name="TextBox 2"/>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2"/>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900" y="3482771"/>
            <a:ext cx="3683000" cy="433387"/>
          </a:xfrm>
        </p:spPr>
        <p:txBody>
          <a:bodyPr>
            <a:normAutofit/>
          </a:bodyPr>
          <a:lstStyle>
            <a:lvl1pPr marL="0" indent="0" algn="l">
              <a:buNone/>
              <a:defRPr sz="1600" baseline="0"/>
            </a:lvl1pPr>
          </a:lstStyle>
          <a:p>
            <a:pPr lvl="0"/>
            <a:r>
              <a:rPr lang="en-US"/>
              <a:t>Click to edit Master text styles</a:t>
            </a:r>
          </a:p>
        </p:txBody>
      </p:sp>
      <p:sp>
        <p:nvSpPr>
          <p:cNvPr id="4" name="TextBox 3"/>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D3DF89-7026-E749-8952-DF1812F35B09}"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1DC26B-B0E4-EA42-80C3-72AF54F47CE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D3DF89-7026-E749-8952-DF1812F35B09}" type="datetimeFigureOut">
              <a:rPr lang="en-US" smtClean="0">
                <a:solidFill>
                  <a:prstClr val="black">
                    <a:tint val="75000"/>
                  </a:prstClr>
                </a:solidFill>
              </a:rPr>
              <a:pPr/>
              <a:t>6/21/24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1DC26B-B0E4-EA42-80C3-72AF54F47CE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D3DF89-7026-E749-8952-DF1812F35B09}" type="datetimeFigureOut">
              <a:rPr lang="en-US" smtClean="0">
                <a:solidFill>
                  <a:prstClr val="black">
                    <a:tint val="75000"/>
                  </a:prstClr>
                </a:solidFill>
              </a:rPr>
              <a:pPr/>
              <a:t>6/21/24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E1DC26B-B0E4-EA42-80C3-72AF54F47CE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D3DF89-7026-E749-8952-DF1812F35B09}" type="datetimeFigureOut">
              <a:rPr lang="en-US" smtClean="0">
                <a:solidFill>
                  <a:prstClr val="black">
                    <a:tint val="75000"/>
                  </a:prstClr>
                </a:solidFill>
              </a:rPr>
              <a:pPr/>
              <a:t>6/21/24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E1DC26B-B0E4-EA42-80C3-72AF54F47CE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3DF89-7026-E749-8952-DF1812F35B09}" type="datetimeFigureOut">
              <a:rPr lang="en-US" smtClean="0">
                <a:solidFill>
                  <a:prstClr val="black">
                    <a:tint val="75000"/>
                  </a:prstClr>
                </a:solidFill>
              </a:rPr>
              <a:pPr/>
              <a:t>6/21/24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E1DC26B-B0E4-EA42-80C3-72AF54F47CE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D3DF89-7026-E749-8952-DF1812F35B09}" type="datetimeFigureOut">
              <a:rPr lang="en-US" smtClean="0">
                <a:solidFill>
                  <a:prstClr val="black">
                    <a:tint val="75000"/>
                  </a:prstClr>
                </a:solidFill>
              </a:rPr>
              <a:pPr/>
              <a:t>6/21/24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1DC26B-B0E4-EA42-80C3-72AF54F47CE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Date Placeholder 8"/>
          <p:cNvSpPr>
            <a:spLocks noGrp="1"/>
          </p:cNvSpPr>
          <p:nvPr>
            <p:ph type="dt" sz="half" idx="10"/>
          </p:nvPr>
        </p:nvSpPr>
        <p:spPr/>
        <p:txBody>
          <a:bodyPr/>
          <a:lstStyle/>
          <a:p>
            <a:fld id="{8B697008-6B0C-5F4F-9B25-39EBE085AFD4}" type="datetime1">
              <a:rPr lang="en-US" smtClean="0"/>
              <a:t>6/21/24</a:t>
            </a:fld>
            <a:endParaRPr lang="en-US" dirty="0"/>
          </a:p>
        </p:txBody>
      </p:sp>
      <p:sp>
        <p:nvSpPr>
          <p:cNvPr id="10" name="Footer Placeholder 9"/>
          <p:cNvSpPr>
            <a:spLocks noGrp="1"/>
          </p:cNvSpPr>
          <p:nvPr>
            <p:ph type="ftr" sz="quarter" idx="11"/>
          </p:nvPr>
        </p:nvSpPr>
        <p:spPr/>
        <p:txBody>
          <a:bodyPr/>
          <a:lstStyle/>
          <a:p>
            <a:r>
              <a:rPr lang="en-US"/>
              <a:t>Cloud Adoption Framework – People Perspective</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5866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D3DF89-7026-E749-8952-DF1812F35B09}" type="datetimeFigureOut">
              <a:rPr lang="en-US" smtClean="0">
                <a:solidFill>
                  <a:prstClr val="black">
                    <a:tint val="75000"/>
                  </a:prstClr>
                </a:solidFill>
              </a:rPr>
              <a:pPr/>
              <a:t>6/21/24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1DC26B-B0E4-EA42-80C3-72AF54F47CE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D3DF89-7026-E749-8952-DF1812F35B09}"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1DC26B-B0E4-EA42-80C3-72AF54F47CE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D3DF89-7026-E749-8952-DF1812F35B09}"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1DC26B-B0E4-EA42-80C3-72AF54F47CEE}"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900" y="3482771"/>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900"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900" y="1250572"/>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900" y="2000919"/>
            <a:ext cx="6041582" cy="487849"/>
          </a:xfrm>
        </p:spPr>
        <p:txBody>
          <a:bodyPr/>
          <a:lstStyle>
            <a:lvl1pPr marL="0" indent="0" algn="l">
              <a:buNone/>
              <a:defRPr/>
            </a:lvl1pPr>
          </a:lstStyle>
          <a:p>
            <a:pPr lvl="0"/>
            <a:r>
              <a:rPr lang="en-US"/>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pPr defTabSz="457189"/>
            <a:r>
              <a:rPr lang="en-US" sz="700">
                <a:solidFill>
                  <a:srgbClr val="999A98">
                    <a:lumMod val="60000"/>
                    <a:lumOff val="40000"/>
                  </a:srgbClr>
                </a:solidFill>
              </a:rPr>
              <a:t>© 2015, Amazon Web Services, Inc. or its Affiliates. All rights reserved.</a:t>
            </a:r>
          </a:p>
        </p:txBody>
      </p:sp>
      <p:sp>
        <p:nvSpPr>
          <p:cNvPr id="8" name="TextBox 7"/>
          <p:cNvSpPr txBox="1"/>
          <p:nvPr userDrawn="1"/>
        </p:nvSpPr>
        <p:spPr>
          <a:xfrm>
            <a:off x="5993038" y="148846"/>
            <a:ext cx="3027774" cy="107722"/>
          </a:xfrm>
          <a:prstGeom prst="rect">
            <a:avLst/>
          </a:prstGeom>
          <a:noFill/>
        </p:spPr>
        <p:txBody>
          <a:bodyPr wrap="square" lIns="0" tIns="0" rIns="0" bIns="0" rtlCol="0">
            <a:spAutoFit/>
          </a:bodyPr>
          <a:lstStyle/>
          <a:p>
            <a:pPr algn="r" defTabSz="457189"/>
            <a:r>
              <a:rPr lang="en-US" sz="700" b="1">
                <a:solidFill>
                  <a:srgbClr val="999A98">
                    <a:lumMod val="60000"/>
                    <a:lumOff val="40000"/>
                  </a:srgbClr>
                </a:solidFill>
              </a:rPr>
              <a:t>AMAZON CONFIDENTIAL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31" indent="-285743">
              <a:buFont typeface="Arial"/>
              <a:buChar char="•"/>
              <a:defRPr>
                <a:solidFill>
                  <a:srgbClr val="4D4D4C"/>
                </a:solidFill>
              </a:defRPr>
            </a:lvl2pPr>
            <a:lvl3pPr marL="1142972" indent="-228594">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9"/>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189" indent="0">
              <a:buNone/>
              <a:defRPr>
                <a:latin typeface="Lucida Console" panose="020B0609040504020204" pitchFamily="49" charset="0"/>
              </a:defRPr>
            </a:lvl2pPr>
            <a:lvl3pPr marL="914378" indent="0">
              <a:buNone/>
              <a:defRPr>
                <a:latin typeface="Lucida Console" panose="020B0609040504020204" pitchFamily="49" charset="0"/>
              </a:defRPr>
            </a:lvl3pPr>
            <a:lvl4pPr marL="1371566" indent="0">
              <a:buNone/>
              <a:defRPr>
                <a:latin typeface="Lucida Console" panose="020B0609040504020204" pitchFamily="49" charset="0"/>
              </a:defRPr>
            </a:lvl4pPr>
            <a:lvl5pPr marL="1828754"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
        <p:nvSpPr>
          <p:cNvPr id="3" name="TextBox 2"/>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8"/>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8"/>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4"/>
            <a:ext cx="4040188" cy="479822"/>
          </a:xfrm>
        </p:spPr>
        <p:txBody>
          <a:bodyPr anchor="b">
            <a:no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7"/>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70" y="1008054"/>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70"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9" y="1011543"/>
            <a:ext cx="2442633" cy="3394472"/>
          </a:xfrm>
        </p:spPr>
        <p:txBody>
          <a:bodyPr>
            <a:normAutofit/>
          </a:bodyPr>
          <a:lstStyle>
            <a:lvl1pPr>
              <a:defRPr sz="2000"/>
            </a:lvl1pPr>
            <a:lvl2pPr>
              <a:defRPr sz="1800"/>
            </a:lvl2pPr>
            <a:lvl3pPr>
              <a:defRPr sz="1600"/>
            </a:lvl3pPr>
            <a:lvl4pPr marL="1371566"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2" y="1011543"/>
            <a:ext cx="2442633" cy="3394472"/>
          </a:xfrm>
        </p:spPr>
        <p:txBody>
          <a:bodyPr>
            <a:normAutofit/>
          </a:bodyPr>
          <a:lstStyle>
            <a:lvl1pPr>
              <a:defRPr sz="2000"/>
            </a:lvl1pPr>
            <a:lvl2pPr>
              <a:defRPr sz="1800"/>
            </a:lvl2pPr>
            <a:lvl3pPr>
              <a:defRPr sz="1600"/>
            </a:lvl3pPr>
            <a:lvl4pPr marL="1371566"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6" y="1011543"/>
            <a:ext cx="2442633" cy="3394472"/>
          </a:xfrm>
        </p:spPr>
        <p:txBody>
          <a:bodyPr>
            <a:normAutofit/>
          </a:bodyPr>
          <a:lstStyle>
            <a:lvl1pPr>
              <a:defRPr sz="2000"/>
            </a:lvl1pPr>
            <a:lvl2pPr>
              <a:defRPr sz="1800"/>
            </a:lvl2pPr>
            <a:lvl3pPr>
              <a:defRPr sz="1600"/>
            </a:lvl3pPr>
            <a:lvl4pPr marL="1371566"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Box 5"/>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632C0D-7C6A-0243-9CA4-CC0A2081BD63}" type="datetime1">
              <a:rPr lang="en-US" smtClean="0"/>
              <a:t>6/21/24</a:t>
            </a:fld>
            <a:endParaRPr lang="en-US" dirty="0"/>
          </a:p>
        </p:txBody>
      </p:sp>
      <p:sp>
        <p:nvSpPr>
          <p:cNvPr id="5" name="Footer Placeholder 4"/>
          <p:cNvSpPr>
            <a:spLocks noGrp="1"/>
          </p:cNvSpPr>
          <p:nvPr>
            <p:ph type="ftr" sz="quarter" idx="11"/>
          </p:nvPr>
        </p:nvSpPr>
        <p:spPr/>
        <p:txBody>
          <a:bodyPr/>
          <a:lstStyle/>
          <a:p>
            <a:r>
              <a:rPr lang="en-US"/>
              <a:t>Cloud Adoption Framework – People Perspective</a:t>
            </a:r>
            <a:endParaRPr lang="en-US" dirty="0"/>
          </a:p>
        </p:txBody>
      </p:sp>
      <p:sp>
        <p:nvSpPr>
          <p:cNvPr id="6" name="Slide Number Placeholder 5"/>
          <p:cNvSpPr>
            <a:spLocks noGrp="1"/>
          </p:cNvSpPr>
          <p:nvPr>
            <p:ph type="sldNum" sz="quarter" idx="12"/>
          </p:nvPr>
        </p:nvSpPr>
        <p:spPr/>
        <p:txBody>
          <a:bodyPr/>
          <a:lstStyle/>
          <a:p>
            <a:fld id="{BA8F736F-EF12-B249-AF0D-385560EED91F}"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8" name="Rectangle 7"/>
          <p:cNvSpPr/>
          <p:nvPr userDrawn="1"/>
        </p:nvSpPr>
        <p:spPr>
          <a:xfrm>
            <a:off x="7990603" y="649501"/>
            <a:ext cx="1066800" cy="415498"/>
          </a:xfrm>
          <a:prstGeom prst="rect">
            <a:avLst/>
          </a:prstGeom>
        </p:spPr>
        <p:txBody>
          <a:bodyPr wrap="square">
            <a:spAutoFit/>
          </a:bodyPr>
          <a:lstStyle/>
          <a:p>
            <a:pPr algn="ctr"/>
            <a:r>
              <a:rPr lang="en-US" sz="700" b="1" dirty="0">
                <a:latin typeface="Arial" charset="0"/>
                <a:ea typeface="Arial" charset="0"/>
                <a:cs typeface="Arial" charset="0"/>
              </a:rPr>
              <a:t>ProServe Operations</a:t>
            </a:r>
            <a:r>
              <a:rPr lang="en-US" sz="700" b="1" baseline="0" dirty="0">
                <a:latin typeface="Arial" charset="0"/>
                <a:ea typeface="Arial" charset="0"/>
                <a:cs typeface="Arial" charset="0"/>
              </a:rPr>
              <a:t> </a:t>
            </a:r>
            <a:r>
              <a:rPr lang="en-US" sz="700" b="1" dirty="0">
                <a:latin typeface="Arial" charset="0"/>
                <a:ea typeface="Arial" charset="0"/>
                <a:cs typeface="Arial" charset="0"/>
              </a:rPr>
              <a:t>Integration</a:t>
            </a:r>
          </a:p>
        </p:txBody>
      </p:sp>
    </p:spTree>
    <p:extLst>
      <p:ext uri="{BB962C8B-B14F-4D97-AF65-F5344CB8AC3E}">
        <p14:creationId xmlns:p14="http://schemas.microsoft.com/office/powerpoint/2010/main" val="18016892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3" y="3127084"/>
            <a:ext cx="1797050" cy="340940"/>
          </a:xfrm>
        </p:spPr>
        <p:txBody>
          <a:bodyPr>
            <a:noAutofit/>
          </a:bodyPr>
          <a:lstStyle>
            <a:lvl1pPr marL="0" indent="0" algn="ctr">
              <a:buNone/>
              <a:defRPr sz="1400">
                <a:solidFill>
                  <a:srgbClr val="4D4D4C"/>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8" y="3127084"/>
            <a:ext cx="1797050" cy="340940"/>
          </a:xfrm>
        </p:spPr>
        <p:txBody>
          <a:bodyPr>
            <a:noAutofit/>
          </a:bodyPr>
          <a:lstStyle>
            <a:lvl1pPr marL="0" indent="0" algn="ctr">
              <a:buNone/>
              <a:defRPr sz="1400">
                <a:solidFill>
                  <a:srgbClr val="4D4D4C"/>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6" y="3127084"/>
            <a:ext cx="1797050" cy="340940"/>
          </a:xfrm>
        </p:spPr>
        <p:txBody>
          <a:bodyPr>
            <a:noAutofit/>
          </a:bodyPr>
          <a:lstStyle>
            <a:lvl1pPr marL="0" indent="0" algn="ctr">
              <a:buNone/>
              <a:defRPr sz="1400">
                <a:solidFill>
                  <a:srgbClr val="4D4D4C"/>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6" y="3127084"/>
            <a:ext cx="1797050" cy="340940"/>
          </a:xfrm>
        </p:spPr>
        <p:txBody>
          <a:bodyPr>
            <a:noAutofit/>
          </a:bodyPr>
          <a:lstStyle>
            <a:lvl1pPr marL="0" indent="0" algn="ctr">
              <a:buNone/>
              <a:defRPr sz="1400">
                <a:solidFill>
                  <a:srgbClr val="4D4D4C"/>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3"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p>
        </p:txBody>
      </p:sp>
      <p:sp>
        <p:nvSpPr>
          <p:cNvPr id="16" name="Picture Placeholder 2"/>
          <p:cNvSpPr>
            <a:spLocks noGrp="1"/>
          </p:cNvSpPr>
          <p:nvPr>
            <p:ph type="pic" sz="quarter" idx="17"/>
          </p:nvPr>
        </p:nvSpPr>
        <p:spPr>
          <a:xfrm>
            <a:off x="2496748"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p>
        </p:txBody>
      </p:sp>
      <p:sp>
        <p:nvSpPr>
          <p:cNvPr id="17" name="Picture Placeholder 2"/>
          <p:cNvSpPr>
            <a:spLocks noGrp="1"/>
          </p:cNvSpPr>
          <p:nvPr>
            <p:ph type="pic" sz="quarter" idx="18"/>
          </p:nvPr>
        </p:nvSpPr>
        <p:spPr>
          <a:xfrm>
            <a:off x="4634586"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p>
        </p:txBody>
      </p:sp>
      <p:sp>
        <p:nvSpPr>
          <p:cNvPr id="18" name="Picture Placeholder 2"/>
          <p:cNvSpPr>
            <a:spLocks noGrp="1"/>
          </p:cNvSpPr>
          <p:nvPr>
            <p:ph type="pic" sz="quarter" idx="19"/>
          </p:nvPr>
        </p:nvSpPr>
        <p:spPr>
          <a:xfrm>
            <a:off x="6990346"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p>
        </p:txBody>
      </p:sp>
      <p:sp>
        <p:nvSpPr>
          <p:cNvPr id="19" name="TextBox 18"/>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8"/>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8"/>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8"/>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p>
        </p:txBody>
      </p:sp>
      <p:sp>
        <p:nvSpPr>
          <p:cNvPr id="12" name="Picture Placeholder 2"/>
          <p:cNvSpPr>
            <a:spLocks noGrp="1"/>
          </p:cNvSpPr>
          <p:nvPr>
            <p:ph type="pic" sz="quarter" idx="23"/>
          </p:nvPr>
        </p:nvSpPr>
        <p:spPr>
          <a:xfrm>
            <a:off x="339939" y="2782373"/>
            <a:ext cx="1924050" cy="1100667"/>
          </a:xfrm>
        </p:spPr>
        <p:txBody>
          <a:bodyPr>
            <a:normAutofit/>
          </a:bodyPr>
          <a:lstStyle>
            <a:lvl1pPr>
              <a:defRPr sz="1400">
                <a:solidFill>
                  <a:srgbClr val="C2C2C1"/>
                </a:solidFill>
              </a:defRPr>
            </a:lvl1pPr>
          </a:lstStyle>
          <a:p>
            <a:r>
              <a:rPr lang="en-US"/>
              <a:t>Drag picture to placeholder or click icon to add</a:t>
            </a:r>
          </a:p>
        </p:txBody>
      </p:sp>
      <p:sp>
        <p:nvSpPr>
          <p:cNvPr id="13" name="Picture Placeholder 2"/>
          <p:cNvSpPr>
            <a:spLocks noGrp="1"/>
          </p:cNvSpPr>
          <p:nvPr>
            <p:ph type="pic" sz="quarter" idx="24"/>
          </p:nvPr>
        </p:nvSpPr>
        <p:spPr>
          <a:xfrm>
            <a:off x="3479308" y="2782373"/>
            <a:ext cx="1924050" cy="1100667"/>
          </a:xfrm>
        </p:spPr>
        <p:txBody>
          <a:bodyPr>
            <a:normAutofit/>
          </a:bodyPr>
          <a:lstStyle>
            <a:lvl1pPr>
              <a:defRPr sz="1400">
                <a:solidFill>
                  <a:srgbClr val="C2C2C1"/>
                </a:solidFill>
              </a:defRPr>
            </a:lvl1pPr>
          </a:lstStyle>
          <a:p>
            <a:r>
              <a:rPr lang="en-US"/>
              <a:t>Drag picture to placeholder or click icon to add</a:t>
            </a:r>
          </a:p>
        </p:txBody>
      </p:sp>
      <p:sp>
        <p:nvSpPr>
          <p:cNvPr id="14" name="Picture Placeholder 2"/>
          <p:cNvSpPr>
            <a:spLocks noGrp="1"/>
          </p:cNvSpPr>
          <p:nvPr>
            <p:ph type="pic" sz="quarter" idx="25"/>
          </p:nvPr>
        </p:nvSpPr>
        <p:spPr>
          <a:xfrm>
            <a:off x="6624974" y="2782373"/>
            <a:ext cx="1924050" cy="1100667"/>
          </a:xfrm>
        </p:spPr>
        <p:txBody>
          <a:bodyPr>
            <a:normAutofit/>
          </a:bodyPr>
          <a:lstStyle>
            <a:lvl1pPr>
              <a:defRPr sz="1400">
                <a:solidFill>
                  <a:srgbClr val="C2C2C1"/>
                </a:solidFill>
              </a:defRPr>
            </a:lvl1pPr>
          </a:lstStyle>
          <a:p>
            <a:r>
              <a:rPr lang="en-US"/>
              <a:t>Drag picture to placeholder or click icon to add</a:t>
            </a:r>
          </a:p>
        </p:txBody>
      </p:sp>
      <p:sp>
        <p:nvSpPr>
          <p:cNvPr id="15" name="TextBox 14"/>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192"/>
          </a:xfrm>
        </p:spPr>
        <p:txBody>
          <a:bodyPr/>
          <a:lstStyle/>
          <a:p>
            <a:r>
              <a:rPr lang="en-US"/>
              <a:t>Click to edit Master title style</a:t>
            </a:r>
            <a:endParaRPr lang="en-US" dirty="0"/>
          </a:p>
        </p:txBody>
      </p:sp>
      <p:sp>
        <p:nvSpPr>
          <p:cNvPr id="3" name="TextBox 2"/>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
        <p:nvSpPr>
          <p:cNvPr id="4" name="TextBox 3"/>
          <p:cNvSpPr txBox="1"/>
          <p:nvPr userDrawn="1"/>
        </p:nvSpPr>
        <p:spPr>
          <a:xfrm>
            <a:off x="6957392" y="4722064"/>
            <a:ext cx="1135247" cy="338554"/>
          </a:xfrm>
          <a:prstGeom prst="rect">
            <a:avLst/>
          </a:prstGeom>
          <a:noFill/>
        </p:spPr>
        <p:txBody>
          <a:bodyPr wrap="none" rtlCol="0">
            <a:spAutoFit/>
          </a:bodyPr>
          <a:lstStyle/>
          <a:p>
            <a:pPr algn="r" defTabSz="457189"/>
            <a:r>
              <a:rPr lang="en-GB" sz="800" dirty="0">
                <a:solidFill>
                  <a:prstClr val="white"/>
                </a:solidFill>
              </a:rPr>
              <a:t>Author:</a:t>
            </a:r>
          </a:p>
          <a:p>
            <a:pPr algn="r" defTabSz="457189"/>
            <a:r>
              <a:rPr lang="en-GB" sz="800" dirty="0">
                <a:solidFill>
                  <a:prstClr val="white"/>
                </a:solidFill>
              </a:rPr>
              <a:t>mario@amazon.com</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1" y="4639760"/>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800">
              <a:solidFill>
                <a:prstClr val="white"/>
              </a:solidFill>
            </a:endParaRPr>
          </a:p>
        </p:txBody>
      </p:sp>
      <p:sp>
        <p:nvSpPr>
          <p:cNvPr id="3" name="TextBox 2"/>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60" y="1674429"/>
            <a:ext cx="6069541" cy="1250668"/>
          </a:xfrm>
        </p:spPr>
        <p:txBody>
          <a:bodyPr anchor="ctr" anchorCtr="0">
            <a:noAutofit/>
          </a:bodyPr>
          <a:lstStyle>
            <a:lvl1pPr>
              <a:defRPr sz="3000"/>
            </a:lvl1pPr>
          </a:lstStyle>
          <a:p>
            <a:r>
              <a:rPr lang="en-US"/>
              <a:t>Click to edit Master title style</a:t>
            </a:r>
            <a:endParaRPr lang="en-US" dirty="0"/>
          </a:p>
        </p:txBody>
      </p:sp>
      <p:sp>
        <p:nvSpPr>
          <p:cNvPr id="3" name="TextBox 2"/>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2"/>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900" y="3482771"/>
            <a:ext cx="3683000" cy="433387"/>
          </a:xfrm>
        </p:spPr>
        <p:txBody>
          <a:bodyPr>
            <a:normAutofit/>
          </a:bodyPr>
          <a:lstStyle>
            <a:lvl1pPr marL="0" indent="0" algn="l">
              <a:buNone/>
              <a:defRPr sz="1600" baseline="0"/>
            </a:lvl1pPr>
          </a:lstStyle>
          <a:p>
            <a:pPr lvl="0"/>
            <a:r>
              <a:rPr lang="en-US"/>
              <a:t>Click to edit Master text styles</a:t>
            </a:r>
          </a:p>
        </p:txBody>
      </p:sp>
      <p:sp>
        <p:nvSpPr>
          <p:cNvPr id="4" name="TextBox 3"/>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685800" y="2914650"/>
            <a:ext cx="6400800" cy="131445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E90F5F66-E9DC-BE45-853A-1CA88B8417E5}"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Introdution to the AWS Platform Jumpstart v2.0</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9F83CE-ED42-744C-8C8F-C6B1BB0D9B8D}"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Introdution to the AWS Platform Jumpstart v2.0</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79CE77-9628-ED43-BC4D-AA44592FDBF6}"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Introdution to the AWS Platform Jumpstart v2.0</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AD68EEFD-3300-6543-A178-F99F1964EF71}" type="datetime1">
              <a:rPr lang="en-US" smtClean="0"/>
              <a:t>6/21/24</a:t>
            </a:fld>
            <a:endParaRPr lang="en-US" dirty="0"/>
          </a:p>
        </p:txBody>
      </p:sp>
      <p:sp>
        <p:nvSpPr>
          <p:cNvPr id="6" name="Footer Placeholder 5"/>
          <p:cNvSpPr>
            <a:spLocks noGrp="1"/>
          </p:cNvSpPr>
          <p:nvPr>
            <p:ph type="ftr" sz="quarter" idx="11"/>
          </p:nvPr>
        </p:nvSpPr>
        <p:spPr/>
        <p:txBody>
          <a:bodyPr/>
          <a:lstStyle/>
          <a:p>
            <a:r>
              <a:rPr lang="en-US"/>
              <a:t>Cloud Adoption Framework – People Perspective</a:t>
            </a:r>
            <a:endParaRPr lang="en-US" dirty="0"/>
          </a:p>
        </p:txBody>
      </p:sp>
      <p:sp>
        <p:nvSpPr>
          <p:cNvPr id="7" name="Slide Number Placeholder 6"/>
          <p:cNvSpPr>
            <a:spLocks noGrp="1"/>
          </p:cNvSpPr>
          <p:nvPr>
            <p:ph type="sldNum" sz="quarter" idx="12"/>
          </p:nvPr>
        </p:nvSpPr>
        <p:spPr/>
        <p:txBody>
          <a:bodyPr/>
          <a:lstStyle/>
          <a:p>
            <a:fld id="{BA8F736F-EF12-B249-AF0D-385560EED91F}"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9" name="Rectangle 8"/>
          <p:cNvSpPr/>
          <p:nvPr userDrawn="1"/>
        </p:nvSpPr>
        <p:spPr>
          <a:xfrm>
            <a:off x="7990603" y="649501"/>
            <a:ext cx="1066800" cy="415498"/>
          </a:xfrm>
          <a:prstGeom prst="rect">
            <a:avLst/>
          </a:prstGeom>
        </p:spPr>
        <p:txBody>
          <a:bodyPr wrap="square">
            <a:spAutoFit/>
          </a:bodyPr>
          <a:lstStyle/>
          <a:p>
            <a:pPr algn="ctr"/>
            <a:r>
              <a:rPr lang="en-US" sz="700" b="1" dirty="0">
                <a:latin typeface="Arial" charset="0"/>
                <a:ea typeface="Arial" charset="0"/>
                <a:cs typeface="Arial" charset="0"/>
              </a:rPr>
              <a:t>ProServe Operations</a:t>
            </a:r>
            <a:r>
              <a:rPr lang="en-US" sz="700" b="1" baseline="0" dirty="0">
                <a:latin typeface="Arial" charset="0"/>
                <a:ea typeface="Arial" charset="0"/>
                <a:cs typeface="Arial" charset="0"/>
              </a:rPr>
              <a:t> </a:t>
            </a:r>
            <a:r>
              <a:rPr lang="en-US" sz="700" b="1" dirty="0">
                <a:latin typeface="Arial" charset="0"/>
                <a:ea typeface="Arial" charset="0"/>
                <a:cs typeface="Arial" charset="0"/>
              </a:rPr>
              <a:t>Integration</a:t>
            </a:r>
          </a:p>
        </p:txBody>
      </p:sp>
    </p:spTree>
    <p:extLst>
      <p:ext uri="{BB962C8B-B14F-4D97-AF65-F5344CB8AC3E}">
        <p14:creationId xmlns:p14="http://schemas.microsoft.com/office/powerpoint/2010/main" val="14714659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74FB6B-7B3C-5649-A1BB-6B31F5055A7C}"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Introdution to the AWS Platform Jumpstart v2.0</a:t>
            </a: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6D4333-184C-9A44-961F-83E13BC0C355}" type="datetime1">
              <a:rPr lang="en-US" smtClean="0">
                <a:solidFill>
                  <a:prstClr val="black">
                    <a:tint val="75000"/>
                  </a:prstClr>
                </a:solidFill>
              </a:rPr>
              <a:pPr/>
              <a:t>6/21/24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Introdution to the AWS Platform Jumpstart v2.0</a:t>
            </a:r>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9AAFCFD5-4B43-463C-BDBE-B480E9A70566}"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533B7E-CA59-0048-8237-6E17884519DC}" type="datetime1">
              <a:rPr lang="en-US" smtClean="0">
                <a:solidFill>
                  <a:prstClr val="black">
                    <a:tint val="75000"/>
                  </a:prstClr>
                </a:solidFill>
              </a:rPr>
              <a:pPr/>
              <a:t>6/21/24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Introdution to the AWS Platform Jumpstart v2.0</a:t>
            </a:r>
            <a:endParaRPr lang="en-US" dirty="0">
              <a:solidFill>
                <a:prstClr val="black">
                  <a:tint val="75000"/>
                </a:prstClr>
              </a:solidFill>
            </a:endParaRPr>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64E60-B40B-E344-91B0-71A286E295FB}" type="datetime1">
              <a:rPr lang="en-US" smtClean="0">
                <a:solidFill>
                  <a:prstClr val="black">
                    <a:tint val="75000"/>
                  </a:prstClr>
                </a:solidFill>
              </a:rPr>
              <a:pPr/>
              <a:t>6/21/24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Introdution to the AWS Platform Jumpstart v2.0</a:t>
            </a:r>
            <a:endParaRPr lang="en-US" dirty="0">
              <a:solidFill>
                <a:prstClr val="black">
                  <a:tint val="75000"/>
                </a:prstClr>
              </a:solidFill>
            </a:endParaRPr>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6CC3E9-8DBE-1747-B431-3AAFDA0DCF25}"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Introdution to the AWS Platform Jumpstart v2.0</a:t>
            </a:r>
            <a:endParaRPr lang="en-US" dirty="0">
              <a:solidFill>
                <a:prstClr val="black">
                  <a:tint val="75000"/>
                </a:prstClr>
              </a:solidFill>
            </a:endParaRP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2D65B-6033-5B40-A82A-1C1174FD0BB6}"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Introdution to the AWS Platform Jumpstart v2.0</a:t>
            </a:r>
            <a:endParaRPr lang="en-US" dirty="0">
              <a:solidFill>
                <a:prstClr val="black">
                  <a:tint val="75000"/>
                </a:prstClr>
              </a:solidFill>
            </a:endParaRP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C6E2A5-269D-224B-9915-FB2F86A494BC}"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Introdution to the AWS Platform Jumpstart v2.0</a:t>
            </a:r>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B630BC-B11C-D04F-8D81-947895C8A98D}"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Introdution to the AWS Platform Jumpstart v2.0</a:t>
            </a:r>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p>
        </p:txBody>
      </p:sp>
      <p:sp>
        <p:nvSpPr>
          <p:cNvPr id="3" name="Subtitle 2"/>
          <p:cNvSpPr>
            <a:spLocks noGrp="1"/>
          </p:cNvSpPr>
          <p:nvPr>
            <p:ph type="subTitle" idx="1"/>
          </p:nvPr>
        </p:nvSpPr>
        <p:spPr>
          <a:xfrm>
            <a:off x="685800" y="2914650"/>
            <a:ext cx="6400800" cy="1314450"/>
          </a:xfrm>
        </p:spPr>
        <p:txBody>
          <a:bodyPr/>
          <a:lstStyle>
            <a:lvl1pPr marL="0" indent="0" algn="l">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29594358-9D84-EC4D-9AF1-8B9A59A1CE13}"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7"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D1B590-0947-514B-B567-D2A2E7B245AC}"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7" name="Group 6"/>
          <p:cNvGrpSpPr/>
          <p:nvPr userDrawn="1"/>
        </p:nvGrpSpPr>
        <p:grpSpPr>
          <a:xfrm>
            <a:off x="8458201" y="-19050"/>
            <a:ext cx="696710" cy="696710"/>
            <a:chOff x="6781800" y="81250"/>
            <a:chExt cx="696710" cy="696710"/>
          </a:xfrm>
        </p:grpSpPr>
        <p:pic>
          <p:nvPicPr>
            <p:cNvPr id="8" name="Picture 7"/>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9" name="Rectangle 8"/>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FFFDA96C-09C2-EF4A-B2EB-1E428688E637}" type="datetime1">
              <a:rPr lang="en-US" smtClean="0"/>
              <a:t>6/21/24</a:t>
            </a:fld>
            <a:endParaRPr lang="en-US" dirty="0"/>
          </a:p>
        </p:txBody>
      </p:sp>
      <p:sp>
        <p:nvSpPr>
          <p:cNvPr id="8" name="Footer Placeholder 7"/>
          <p:cNvSpPr>
            <a:spLocks noGrp="1"/>
          </p:cNvSpPr>
          <p:nvPr>
            <p:ph type="ftr" sz="quarter" idx="11"/>
          </p:nvPr>
        </p:nvSpPr>
        <p:spPr/>
        <p:txBody>
          <a:bodyPr/>
          <a:lstStyle/>
          <a:p>
            <a:r>
              <a:rPr lang="en-US"/>
              <a:t>Cloud Adoption Framework – People Perspective</a:t>
            </a:r>
            <a:endParaRPr lang="en-US" dirty="0"/>
          </a:p>
        </p:txBody>
      </p:sp>
      <p:sp>
        <p:nvSpPr>
          <p:cNvPr id="9" name="Slide Number Placeholder 8"/>
          <p:cNvSpPr>
            <a:spLocks noGrp="1"/>
          </p:cNvSpPr>
          <p:nvPr>
            <p:ph type="sldNum" sz="quarter" idx="12"/>
          </p:nvPr>
        </p:nvSpPr>
        <p:spPr/>
        <p:txBody>
          <a:bodyPr/>
          <a:lstStyle/>
          <a:p>
            <a:fld id="{9AAFCFD5-4B43-463C-BDBE-B480E9A70566}" type="slidenum">
              <a:rPr lang="en-US" smtClean="0"/>
              <a:t>‹#›</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11" name="Rectangle 10"/>
          <p:cNvSpPr/>
          <p:nvPr userDrawn="1"/>
        </p:nvSpPr>
        <p:spPr>
          <a:xfrm>
            <a:off x="7990603" y="649501"/>
            <a:ext cx="1066800" cy="415498"/>
          </a:xfrm>
          <a:prstGeom prst="rect">
            <a:avLst/>
          </a:prstGeom>
        </p:spPr>
        <p:txBody>
          <a:bodyPr wrap="square">
            <a:spAutoFit/>
          </a:bodyPr>
          <a:lstStyle/>
          <a:p>
            <a:pPr algn="ctr"/>
            <a:r>
              <a:rPr lang="en-US" sz="700" b="1" dirty="0">
                <a:latin typeface="Arial" charset="0"/>
                <a:ea typeface="Arial" charset="0"/>
                <a:cs typeface="Arial" charset="0"/>
              </a:rPr>
              <a:t>ProServe Operations</a:t>
            </a:r>
            <a:r>
              <a:rPr lang="en-US" sz="700" b="1" baseline="0" dirty="0">
                <a:latin typeface="Arial" charset="0"/>
                <a:ea typeface="Arial" charset="0"/>
                <a:cs typeface="Arial" charset="0"/>
              </a:rPr>
              <a:t> </a:t>
            </a:r>
            <a:r>
              <a:rPr lang="en-US" sz="700" b="1" dirty="0">
                <a:latin typeface="Arial" charset="0"/>
                <a:ea typeface="Arial" charset="0"/>
                <a:cs typeface="Arial" charset="0"/>
              </a:rPr>
              <a:t>Integration</a:t>
            </a:r>
          </a:p>
        </p:txBody>
      </p:sp>
    </p:spTree>
    <p:extLst>
      <p:ext uri="{BB962C8B-B14F-4D97-AF65-F5344CB8AC3E}">
        <p14:creationId xmlns:p14="http://schemas.microsoft.com/office/powerpoint/2010/main" val="5058705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782F19-809F-BB41-BF08-72E27CF1143B}"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C84C1A-0CA9-634D-A722-320F7BACFF15}"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a:solidFill>
                <a:prstClr val="black"/>
              </a:solidFill>
            </a:endParaRPr>
          </a:p>
        </p:txBody>
      </p:sp>
      <p:grpSp>
        <p:nvGrpSpPr>
          <p:cNvPr id="8" name="Group 7"/>
          <p:cNvGrpSpPr/>
          <p:nvPr userDrawn="1"/>
        </p:nvGrpSpPr>
        <p:grpSpPr>
          <a:xfrm>
            <a:off x="8458201" y="-19050"/>
            <a:ext cx="696710" cy="696710"/>
            <a:chOff x="6781800" y="81250"/>
            <a:chExt cx="696710" cy="696710"/>
          </a:xfrm>
        </p:grpSpPr>
        <p:pic>
          <p:nvPicPr>
            <p:cNvPr id="9" name="Picture 8"/>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10" name="Rectangle 9"/>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A8F5C0-25CD-A541-9021-F8F45ED24719}" type="datetime1">
              <a:rPr lang="en-US" smtClean="0">
                <a:solidFill>
                  <a:prstClr val="black">
                    <a:tint val="75000"/>
                  </a:prstClr>
                </a:solidFill>
              </a:rPr>
              <a:pPr/>
              <a:t>6/21/24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9AAFCFD5-4B43-463C-BDBE-B480E9A70566}" type="slidenum">
              <a:rPr lang="en-US" smtClean="0">
                <a:solidFill>
                  <a:prstClr val="black"/>
                </a:solidFill>
              </a:rPr>
              <a:pPr/>
              <a:t>‹#›</a:t>
            </a:fld>
            <a:endParaRPr lang="en-US">
              <a:solidFill>
                <a:prstClr val="black"/>
              </a:solidFill>
            </a:endParaRPr>
          </a:p>
        </p:txBody>
      </p:sp>
      <p:grpSp>
        <p:nvGrpSpPr>
          <p:cNvPr id="10" name="Group 9"/>
          <p:cNvGrpSpPr/>
          <p:nvPr userDrawn="1"/>
        </p:nvGrpSpPr>
        <p:grpSpPr>
          <a:xfrm>
            <a:off x="8458201" y="-19050"/>
            <a:ext cx="696710" cy="696710"/>
            <a:chOff x="6781800" y="81250"/>
            <a:chExt cx="696710" cy="696710"/>
          </a:xfrm>
        </p:grpSpPr>
        <p:pic>
          <p:nvPicPr>
            <p:cNvPr id="11" name="Picture 10"/>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12" name="Rectangle 11"/>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A1F03F-F04C-1C4A-82D4-43B2314E5830}" type="datetime1">
              <a:rPr lang="en-US" smtClean="0">
                <a:solidFill>
                  <a:prstClr val="black">
                    <a:tint val="75000"/>
                  </a:prstClr>
                </a:solidFill>
              </a:rPr>
              <a:pPr/>
              <a:t>6/21/24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6" name="Group 5"/>
          <p:cNvGrpSpPr/>
          <p:nvPr userDrawn="1"/>
        </p:nvGrpSpPr>
        <p:grpSpPr>
          <a:xfrm>
            <a:off x="8458201" y="-19050"/>
            <a:ext cx="696710" cy="696710"/>
            <a:chOff x="6781800" y="81250"/>
            <a:chExt cx="696710" cy="696710"/>
          </a:xfrm>
        </p:grpSpPr>
        <p:pic>
          <p:nvPicPr>
            <p:cNvPr id="7" name="Picture 6"/>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8" name="Rectangle 7"/>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83940-EF96-F244-8A69-D012F5746990}" type="datetime1">
              <a:rPr lang="en-US" smtClean="0">
                <a:solidFill>
                  <a:prstClr val="black">
                    <a:tint val="75000"/>
                  </a:prstClr>
                </a:solidFill>
              </a:rPr>
              <a:pPr/>
              <a:t>6/21/24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5" name="Group 4"/>
          <p:cNvGrpSpPr/>
          <p:nvPr userDrawn="1"/>
        </p:nvGrpSpPr>
        <p:grpSpPr>
          <a:xfrm>
            <a:off x="8458201" y="-19050"/>
            <a:ext cx="696710" cy="696710"/>
            <a:chOff x="6781800" y="81250"/>
            <a:chExt cx="696710" cy="696710"/>
          </a:xfrm>
        </p:grpSpPr>
        <p:pic>
          <p:nvPicPr>
            <p:cNvPr id="6" name="Picture 5"/>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7" name="Rectangle 6"/>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93C9B2-0F04-BD4A-AB03-BF8047BEFF5B}"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8" name="Group 7"/>
          <p:cNvGrpSpPr/>
          <p:nvPr userDrawn="1"/>
        </p:nvGrpSpPr>
        <p:grpSpPr>
          <a:xfrm>
            <a:off x="8458201" y="-19050"/>
            <a:ext cx="696710" cy="696710"/>
            <a:chOff x="6781800" y="81250"/>
            <a:chExt cx="696710" cy="696710"/>
          </a:xfrm>
        </p:grpSpPr>
        <p:pic>
          <p:nvPicPr>
            <p:cNvPr id="9" name="Picture 8"/>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10" name="Rectangle 9"/>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0D25C-F82B-4444-8971-D5CC5F6277D8}"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grpSp>
        <p:nvGrpSpPr>
          <p:cNvPr id="8" name="Group 7"/>
          <p:cNvGrpSpPr/>
          <p:nvPr userDrawn="1"/>
        </p:nvGrpSpPr>
        <p:grpSpPr>
          <a:xfrm>
            <a:off x="8458201" y="-19050"/>
            <a:ext cx="696710" cy="696710"/>
            <a:chOff x="6781800" y="81250"/>
            <a:chExt cx="696710" cy="696710"/>
          </a:xfrm>
        </p:grpSpPr>
        <p:pic>
          <p:nvPicPr>
            <p:cNvPr id="9" name="Picture 8"/>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6781800" y="81250"/>
              <a:ext cx="696710" cy="696710"/>
            </a:xfrm>
            <a:prstGeom prst="rect">
              <a:avLst/>
            </a:prstGeom>
          </p:spPr>
        </p:pic>
        <p:sp>
          <p:nvSpPr>
            <p:cNvPr id="10" name="Rectangle 9"/>
            <p:cNvSpPr/>
            <p:nvPr/>
          </p:nvSpPr>
          <p:spPr>
            <a:xfrm>
              <a:off x="6781800" y="282773"/>
              <a:ext cx="685800" cy="307777"/>
            </a:xfrm>
            <a:prstGeom prst="rect">
              <a:avLst/>
            </a:prstGeom>
          </p:spPr>
          <p:txBody>
            <a:bodyPr wrap="square">
              <a:spAutoFit/>
            </a:bodyPr>
            <a:lstStyle/>
            <a:p>
              <a:pPr algn="ctr" defTabSz="457189"/>
              <a:r>
                <a:rPr lang="en-US" sz="1400" b="1" dirty="0">
                  <a:solidFill>
                    <a:prstClr val="black"/>
                  </a:solidFill>
                  <a:latin typeface="Arial" charset="0"/>
                  <a:ea typeface="Arial" charset="0"/>
                  <a:cs typeface="Arial" charset="0"/>
                </a:rPr>
                <a:t>PSOI</a:t>
              </a: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820F11-E373-494D-B7DF-E1323EAA6D69}"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9EAA-4B56-DF43-AEF5-06CD8A2431C6}"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Operationalizing DevOps Workshop</a:t>
            </a: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solidFill>
                  <a:prstClr val="black"/>
                </a:solidFill>
              </a:rPr>
              <a:pPr/>
              <a:t>‹#›</a:t>
            </a:fld>
            <a:endParaRPr lang="en-US" dirty="0">
              <a:solidFill>
                <a:prstClr val="black"/>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900" y="3482771"/>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900"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900" y="1250572"/>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900" y="2000919"/>
            <a:ext cx="6041582" cy="487849"/>
          </a:xfrm>
        </p:spPr>
        <p:txBody>
          <a:bodyPr/>
          <a:lstStyle>
            <a:lvl1pPr marL="0" indent="0" algn="l">
              <a:buNone/>
              <a:defRPr/>
            </a:lvl1pPr>
          </a:lstStyle>
          <a:p>
            <a:pPr lvl="0"/>
            <a:r>
              <a:rPr lang="en-US"/>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pPr defTabSz="457189"/>
            <a:r>
              <a:rPr lang="en-US" sz="700">
                <a:solidFill>
                  <a:srgbClr val="999A98">
                    <a:lumMod val="60000"/>
                    <a:lumOff val="40000"/>
                  </a:srgbClr>
                </a:solidFill>
              </a:rPr>
              <a:t>© 2015, Amazon Web Services, Inc. or its Affiliates. All rights reserved.</a:t>
            </a:r>
          </a:p>
        </p:txBody>
      </p:sp>
      <p:sp>
        <p:nvSpPr>
          <p:cNvPr id="8" name="TextBox 7"/>
          <p:cNvSpPr txBox="1"/>
          <p:nvPr userDrawn="1"/>
        </p:nvSpPr>
        <p:spPr>
          <a:xfrm>
            <a:off x="5993038" y="148846"/>
            <a:ext cx="3027774" cy="107722"/>
          </a:xfrm>
          <a:prstGeom prst="rect">
            <a:avLst/>
          </a:prstGeom>
          <a:noFill/>
        </p:spPr>
        <p:txBody>
          <a:bodyPr wrap="square" lIns="0" tIns="0" rIns="0" bIns="0" rtlCol="0">
            <a:spAutoFit/>
          </a:bodyPr>
          <a:lstStyle/>
          <a:p>
            <a:pPr algn="r" defTabSz="457189"/>
            <a:r>
              <a:rPr lang="en-US" sz="700" b="1">
                <a:solidFill>
                  <a:srgbClr val="999A98">
                    <a:lumMod val="60000"/>
                    <a:lumOff val="40000"/>
                  </a:srgbClr>
                </a:solidFill>
              </a:rPr>
              <a:t>AMAZON CONFIDENTIAL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756C2596-C6C6-294D-881D-F437D3E9618F}" type="datetime1">
              <a:rPr lang="en-US" smtClean="0"/>
              <a:t>6/21/24</a:t>
            </a:fld>
            <a:endParaRPr lang="en-US" dirty="0"/>
          </a:p>
        </p:txBody>
      </p:sp>
      <p:sp>
        <p:nvSpPr>
          <p:cNvPr id="4" name="Footer Placeholder 3"/>
          <p:cNvSpPr>
            <a:spLocks noGrp="1"/>
          </p:cNvSpPr>
          <p:nvPr>
            <p:ph type="ftr" sz="quarter" idx="11"/>
          </p:nvPr>
        </p:nvSpPr>
        <p:spPr/>
        <p:txBody>
          <a:bodyPr/>
          <a:lstStyle/>
          <a:p>
            <a:r>
              <a:rPr lang="en-US"/>
              <a:t>Cloud Adoption Framework – People Perspective</a:t>
            </a:r>
            <a:endParaRPr lang="en-US" dirty="0"/>
          </a:p>
        </p:txBody>
      </p:sp>
      <p:sp>
        <p:nvSpPr>
          <p:cNvPr id="5" name="Slide Number Placeholder 4"/>
          <p:cNvSpPr>
            <a:spLocks noGrp="1"/>
          </p:cNvSpPr>
          <p:nvPr>
            <p:ph type="sldNum" sz="quarter" idx="12"/>
          </p:nvPr>
        </p:nvSpPr>
        <p:spPr/>
        <p:txBody>
          <a:bodyPr/>
          <a:lstStyle/>
          <a:p>
            <a:fld id="{BA8F736F-EF12-B249-AF0D-385560EED91F}" type="slidenum">
              <a:rPr lang="en-US" smtClean="0"/>
              <a:pPr/>
              <a:t>‹#›</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7" name="Rectangle 6"/>
          <p:cNvSpPr/>
          <p:nvPr userDrawn="1"/>
        </p:nvSpPr>
        <p:spPr>
          <a:xfrm>
            <a:off x="7990603" y="649501"/>
            <a:ext cx="1066800" cy="415498"/>
          </a:xfrm>
          <a:prstGeom prst="rect">
            <a:avLst/>
          </a:prstGeom>
        </p:spPr>
        <p:txBody>
          <a:bodyPr wrap="square">
            <a:spAutoFit/>
          </a:bodyPr>
          <a:lstStyle/>
          <a:p>
            <a:pPr algn="ctr"/>
            <a:r>
              <a:rPr lang="en-US" sz="700" b="1" dirty="0">
                <a:latin typeface="Arial" charset="0"/>
                <a:ea typeface="Arial" charset="0"/>
                <a:cs typeface="Arial" charset="0"/>
              </a:rPr>
              <a:t>ProServe Operations</a:t>
            </a:r>
            <a:r>
              <a:rPr lang="en-US" sz="700" b="1" baseline="0" dirty="0">
                <a:latin typeface="Arial" charset="0"/>
                <a:ea typeface="Arial" charset="0"/>
                <a:cs typeface="Arial" charset="0"/>
              </a:rPr>
              <a:t> </a:t>
            </a:r>
            <a:r>
              <a:rPr lang="en-US" sz="700" b="1" dirty="0">
                <a:latin typeface="Arial" charset="0"/>
                <a:ea typeface="Arial" charset="0"/>
                <a:cs typeface="Arial" charset="0"/>
              </a:rPr>
              <a:t>Integration</a:t>
            </a:r>
          </a:p>
        </p:txBody>
      </p:sp>
    </p:spTree>
    <p:extLst>
      <p:ext uri="{BB962C8B-B14F-4D97-AF65-F5344CB8AC3E}">
        <p14:creationId xmlns:p14="http://schemas.microsoft.com/office/powerpoint/2010/main" val="2780375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31" indent="-285743">
              <a:buFont typeface="Arial"/>
              <a:buChar char="•"/>
              <a:defRPr>
                <a:solidFill>
                  <a:srgbClr val="4D4D4C"/>
                </a:solidFill>
              </a:defRPr>
            </a:lvl2pPr>
            <a:lvl3pPr marL="1142972" indent="-228594">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9"/>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189" indent="0">
              <a:buNone/>
              <a:defRPr>
                <a:latin typeface="Lucida Console" panose="020B0609040504020204" pitchFamily="49" charset="0"/>
              </a:defRPr>
            </a:lvl2pPr>
            <a:lvl3pPr marL="914378" indent="0">
              <a:buNone/>
              <a:defRPr>
                <a:latin typeface="Lucida Console" panose="020B0609040504020204" pitchFamily="49" charset="0"/>
              </a:defRPr>
            </a:lvl3pPr>
            <a:lvl4pPr marL="1371566" indent="0">
              <a:buNone/>
              <a:defRPr>
                <a:latin typeface="Lucida Console" panose="020B0609040504020204" pitchFamily="49" charset="0"/>
              </a:defRPr>
            </a:lvl4pPr>
            <a:lvl5pPr marL="1828754"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
        <p:nvSpPr>
          <p:cNvPr id="3" name="TextBox 2"/>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8"/>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8"/>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4"/>
            <a:ext cx="4040188" cy="479822"/>
          </a:xfrm>
        </p:spPr>
        <p:txBody>
          <a:bodyPr anchor="b">
            <a:no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7"/>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70" y="1008054"/>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70"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9" y="1011543"/>
            <a:ext cx="2442633" cy="3394472"/>
          </a:xfrm>
        </p:spPr>
        <p:txBody>
          <a:bodyPr>
            <a:normAutofit/>
          </a:bodyPr>
          <a:lstStyle>
            <a:lvl1pPr>
              <a:defRPr sz="2000"/>
            </a:lvl1pPr>
            <a:lvl2pPr>
              <a:defRPr sz="1800"/>
            </a:lvl2pPr>
            <a:lvl3pPr>
              <a:defRPr sz="1600"/>
            </a:lvl3pPr>
            <a:lvl4pPr marL="1371566"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2" y="1011543"/>
            <a:ext cx="2442633" cy="3394472"/>
          </a:xfrm>
        </p:spPr>
        <p:txBody>
          <a:bodyPr>
            <a:normAutofit/>
          </a:bodyPr>
          <a:lstStyle>
            <a:lvl1pPr>
              <a:defRPr sz="2000"/>
            </a:lvl1pPr>
            <a:lvl2pPr>
              <a:defRPr sz="1800"/>
            </a:lvl2pPr>
            <a:lvl3pPr>
              <a:defRPr sz="1600"/>
            </a:lvl3pPr>
            <a:lvl4pPr marL="1371566"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6" y="1011543"/>
            <a:ext cx="2442633" cy="3394472"/>
          </a:xfrm>
        </p:spPr>
        <p:txBody>
          <a:bodyPr>
            <a:normAutofit/>
          </a:bodyPr>
          <a:lstStyle>
            <a:lvl1pPr>
              <a:defRPr sz="2000"/>
            </a:lvl1pPr>
            <a:lvl2pPr>
              <a:defRPr sz="1800"/>
            </a:lvl2pPr>
            <a:lvl3pPr>
              <a:defRPr sz="1600"/>
            </a:lvl3pPr>
            <a:lvl4pPr marL="1371566"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Box 5"/>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3" y="3127084"/>
            <a:ext cx="1797050" cy="340940"/>
          </a:xfrm>
        </p:spPr>
        <p:txBody>
          <a:bodyPr>
            <a:noAutofit/>
          </a:bodyPr>
          <a:lstStyle>
            <a:lvl1pPr marL="0" indent="0" algn="ctr">
              <a:buNone/>
              <a:defRPr sz="1400">
                <a:solidFill>
                  <a:srgbClr val="4D4D4C"/>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8" y="3127084"/>
            <a:ext cx="1797050" cy="340940"/>
          </a:xfrm>
        </p:spPr>
        <p:txBody>
          <a:bodyPr>
            <a:noAutofit/>
          </a:bodyPr>
          <a:lstStyle>
            <a:lvl1pPr marL="0" indent="0" algn="ctr">
              <a:buNone/>
              <a:defRPr sz="1400">
                <a:solidFill>
                  <a:srgbClr val="4D4D4C"/>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6" y="3127084"/>
            <a:ext cx="1797050" cy="340940"/>
          </a:xfrm>
        </p:spPr>
        <p:txBody>
          <a:bodyPr>
            <a:noAutofit/>
          </a:bodyPr>
          <a:lstStyle>
            <a:lvl1pPr marL="0" indent="0" algn="ctr">
              <a:buNone/>
              <a:defRPr sz="1400">
                <a:solidFill>
                  <a:srgbClr val="4D4D4C"/>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6" y="3127084"/>
            <a:ext cx="1797050" cy="340940"/>
          </a:xfrm>
        </p:spPr>
        <p:txBody>
          <a:bodyPr>
            <a:noAutofit/>
          </a:bodyPr>
          <a:lstStyle>
            <a:lvl1pPr marL="0" indent="0" algn="ctr">
              <a:buNone/>
              <a:defRPr sz="1400">
                <a:solidFill>
                  <a:srgbClr val="4D4D4C"/>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3"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p>
        </p:txBody>
      </p:sp>
      <p:sp>
        <p:nvSpPr>
          <p:cNvPr id="16" name="Picture Placeholder 2"/>
          <p:cNvSpPr>
            <a:spLocks noGrp="1"/>
          </p:cNvSpPr>
          <p:nvPr>
            <p:ph type="pic" sz="quarter" idx="17"/>
          </p:nvPr>
        </p:nvSpPr>
        <p:spPr>
          <a:xfrm>
            <a:off x="2496748"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p>
        </p:txBody>
      </p:sp>
      <p:sp>
        <p:nvSpPr>
          <p:cNvPr id="17" name="Picture Placeholder 2"/>
          <p:cNvSpPr>
            <a:spLocks noGrp="1"/>
          </p:cNvSpPr>
          <p:nvPr>
            <p:ph type="pic" sz="quarter" idx="18"/>
          </p:nvPr>
        </p:nvSpPr>
        <p:spPr>
          <a:xfrm>
            <a:off x="4634586"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p>
        </p:txBody>
      </p:sp>
      <p:sp>
        <p:nvSpPr>
          <p:cNvPr id="18" name="Picture Placeholder 2"/>
          <p:cNvSpPr>
            <a:spLocks noGrp="1"/>
          </p:cNvSpPr>
          <p:nvPr>
            <p:ph type="pic" sz="quarter" idx="19"/>
          </p:nvPr>
        </p:nvSpPr>
        <p:spPr>
          <a:xfrm>
            <a:off x="6990346"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p>
        </p:txBody>
      </p:sp>
      <p:sp>
        <p:nvSpPr>
          <p:cNvPr id="19" name="TextBox 18"/>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8"/>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8"/>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8"/>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p>
        </p:txBody>
      </p:sp>
      <p:sp>
        <p:nvSpPr>
          <p:cNvPr id="12" name="Picture Placeholder 2"/>
          <p:cNvSpPr>
            <a:spLocks noGrp="1"/>
          </p:cNvSpPr>
          <p:nvPr>
            <p:ph type="pic" sz="quarter" idx="23"/>
          </p:nvPr>
        </p:nvSpPr>
        <p:spPr>
          <a:xfrm>
            <a:off x="339939" y="2782373"/>
            <a:ext cx="1924050" cy="1100667"/>
          </a:xfrm>
        </p:spPr>
        <p:txBody>
          <a:bodyPr>
            <a:normAutofit/>
          </a:bodyPr>
          <a:lstStyle>
            <a:lvl1pPr>
              <a:defRPr sz="1400">
                <a:solidFill>
                  <a:srgbClr val="C2C2C1"/>
                </a:solidFill>
              </a:defRPr>
            </a:lvl1pPr>
          </a:lstStyle>
          <a:p>
            <a:r>
              <a:rPr lang="en-US"/>
              <a:t>Drag picture to placeholder or click icon to add</a:t>
            </a:r>
          </a:p>
        </p:txBody>
      </p:sp>
      <p:sp>
        <p:nvSpPr>
          <p:cNvPr id="13" name="Picture Placeholder 2"/>
          <p:cNvSpPr>
            <a:spLocks noGrp="1"/>
          </p:cNvSpPr>
          <p:nvPr>
            <p:ph type="pic" sz="quarter" idx="24"/>
          </p:nvPr>
        </p:nvSpPr>
        <p:spPr>
          <a:xfrm>
            <a:off x="3479308" y="2782373"/>
            <a:ext cx="1924050" cy="1100667"/>
          </a:xfrm>
        </p:spPr>
        <p:txBody>
          <a:bodyPr>
            <a:normAutofit/>
          </a:bodyPr>
          <a:lstStyle>
            <a:lvl1pPr>
              <a:defRPr sz="1400">
                <a:solidFill>
                  <a:srgbClr val="C2C2C1"/>
                </a:solidFill>
              </a:defRPr>
            </a:lvl1pPr>
          </a:lstStyle>
          <a:p>
            <a:r>
              <a:rPr lang="en-US"/>
              <a:t>Drag picture to placeholder or click icon to add</a:t>
            </a:r>
          </a:p>
        </p:txBody>
      </p:sp>
      <p:sp>
        <p:nvSpPr>
          <p:cNvPr id="14" name="Picture Placeholder 2"/>
          <p:cNvSpPr>
            <a:spLocks noGrp="1"/>
          </p:cNvSpPr>
          <p:nvPr>
            <p:ph type="pic" sz="quarter" idx="25"/>
          </p:nvPr>
        </p:nvSpPr>
        <p:spPr>
          <a:xfrm>
            <a:off x="6624974" y="2782373"/>
            <a:ext cx="1924050" cy="1100667"/>
          </a:xfrm>
        </p:spPr>
        <p:txBody>
          <a:bodyPr>
            <a:normAutofit/>
          </a:bodyPr>
          <a:lstStyle>
            <a:lvl1pPr>
              <a:defRPr sz="1400">
                <a:solidFill>
                  <a:srgbClr val="C2C2C1"/>
                </a:solidFill>
              </a:defRPr>
            </a:lvl1pPr>
          </a:lstStyle>
          <a:p>
            <a:r>
              <a:rPr lang="en-US"/>
              <a:t>Drag picture to placeholder or click icon to add</a:t>
            </a:r>
          </a:p>
        </p:txBody>
      </p:sp>
      <p:sp>
        <p:nvSpPr>
          <p:cNvPr id="15" name="TextBox 14"/>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192"/>
          </a:xfrm>
        </p:spPr>
        <p:txBody>
          <a:bodyPr/>
          <a:lstStyle/>
          <a:p>
            <a:r>
              <a:rPr lang="en-US"/>
              <a:t>Click to edit Master title style</a:t>
            </a:r>
            <a:endParaRPr lang="en-US" dirty="0"/>
          </a:p>
        </p:txBody>
      </p:sp>
      <p:sp>
        <p:nvSpPr>
          <p:cNvPr id="3" name="TextBox 2"/>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
        <p:nvSpPr>
          <p:cNvPr id="4" name="TextBox 3"/>
          <p:cNvSpPr txBox="1"/>
          <p:nvPr userDrawn="1"/>
        </p:nvSpPr>
        <p:spPr>
          <a:xfrm>
            <a:off x="6957392" y="4722064"/>
            <a:ext cx="1135247" cy="338554"/>
          </a:xfrm>
          <a:prstGeom prst="rect">
            <a:avLst/>
          </a:prstGeom>
          <a:noFill/>
        </p:spPr>
        <p:txBody>
          <a:bodyPr wrap="none" rtlCol="0">
            <a:spAutoFit/>
          </a:bodyPr>
          <a:lstStyle/>
          <a:p>
            <a:pPr algn="r" defTabSz="457189"/>
            <a:r>
              <a:rPr lang="en-GB" sz="800" dirty="0">
                <a:solidFill>
                  <a:prstClr val="white"/>
                </a:solidFill>
              </a:rPr>
              <a:t>Author:</a:t>
            </a:r>
          </a:p>
          <a:p>
            <a:pPr algn="r" defTabSz="457189"/>
            <a:r>
              <a:rPr lang="en-GB" sz="800" dirty="0">
                <a:solidFill>
                  <a:prstClr val="white"/>
                </a:solidFill>
              </a:rPr>
              <a:t>mario@amazon.com</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BE6E7B-A113-2E4E-B823-543EF94F930A}" type="datetime1">
              <a:rPr lang="en-US" smtClean="0"/>
              <a:t>6/21/24</a:t>
            </a:fld>
            <a:endParaRPr lang="en-US" dirty="0"/>
          </a:p>
        </p:txBody>
      </p:sp>
      <p:sp>
        <p:nvSpPr>
          <p:cNvPr id="3" name="Footer Placeholder 2"/>
          <p:cNvSpPr>
            <a:spLocks noGrp="1"/>
          </p:cNvSpPr>
          <p:nvPr>
            <p:ph type="ftr" sz="quarter" idx="11"/>
          </p:nvPr>
        </p:nvSpPr>
        <p:spPr/>
        <p:txBody>
          <a:bodyPr/>
          <a:lstStyle/>
          <a:p>
            <a:r>
              <a:rPr lang="en-US"/>
              <a:t>Cloud Adoption Framework – People Perspective</a:t>
            </a:r>
            <a:endParaRPr lang="en-US" dirty="0"/>
          </a:p>
        </p:txBody>
      </p:sp>
      <p:sp>
        <p:nvSpPr>
          <p:cNvPr id="4" name="Slide Number Placeholder 3"/>
          <p:cNvSpPr>
            <a:spLocks noGrp="1"/>
          </p:cNvSpPr>
          <p:nvPr>
            <p:ph type="sldNum" sz="quarter" idx="12"/>
          </p:nvPr>
        </p:nvSpPr>
        <p:spPr/>
        <p:txBody>
          <a:bodyPr/>
          <a:lstStyle/>
          <a:p>
            <a:fld id="{BA8F736F-EF12-B249-AF0D-385560EED91F}" type="slidenum">
              <a:rPr lang="en-US" smtClean="0"/>
              <a:pPr/>
              <a:t>‹#›</a:t>
            </a:fld>
            <a:endParaRPr lang="en-US" dirty="0"/>
          </a:p>
        </p:txBody>
      </p:sp>
    </p:spTree>
    <p:extLst>
      <p:ext uri="{BB962C8B-B14F-4D97-AF65-F5344CB8AC3E}">
        <p14:creationId xmlns:p14="http://schemas.microsoft.com/office/powerpoint/2010/main" val="5273739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1" y="4639760"/>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800">
              <a:solidFill>
                <a:prstClr val="white"/>
              </a:solidFill>
            </a:endParaRPr>
          </a:p>
        </p:txBody>
      </p:sp>
      <p:sp>
        <p:nvSpPr>
          <p:cNvPr id="3" name="TextBox 2"/>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60" y="1674429"/>
            <a:ext cx="6069541" cy="1250668"/>
          </a:xfrm>
        </p:spPr>
        <p:txBody>
          <a:bodyPr anchor="ctr" anchorCtr="0">
            <a:noAutofit/>
          </a:bodyPr>
          <a:lstStyle>
            <a:lvl1pPr>
              <a:defRPr sz="3000"/>
            </a:lvl1pPr>
          </a:lstStyle>
          <a:p>
            <a:r>
              <a:rPr lang="en-US"/>
              <a:t>Click to edit Master title style</a:t>
            </a:r>
            <a:endParaRPr lang="en-US" dirty="0"/>
          </a:p>
        </p:txBody>
      </p:sp>
      <p:sp>
        <p:nvSpPr>
          <p:cNvPr id="3" name="TextBox 2"/>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2"/>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900" y="3482771"/>
            <a:ext cx="3683000" cy="433387"/>
          </a:xfrm>
        </p:spPr>
        <p:txBody>
          <a:bodyPr>
            <a:normAutofit/>
          </a:bodyPr>
          <a:lstStyle>
            <a:lvl1pPr marL="0" indent="0" algn="l">
              <a:buNone/>
              <a:defRPr sz="1600" baseline="0"/>
            </a:lvl1pPr>
          </a:lstStyle>
          <a:p>
            <a:pPr lvl="0"/>
            <a:r>
              <a:rPr lang="en-US"/>
              <a:t>Click to edit Master text styles</a:t>
            </a:r>
          </a:p>
        </p:txBody>
      </p:sp>
      <p:sp>
        <p:nvSpPr>
          <p:cNvPr id="4" name="TextBox 3"/>
          <p:cNvSpPr txBox="1"/>
          <p:nvPr userDrawn="1"/>
        </p:nvSpPr>
        <p:spPr>
          <a:xfrm>
            <a:off x="489150" y="4891342"/>
            <a:ext cx="3027774" cy="107722"/>
          </a:xfrm>
          <a:prstGeom prst="rect">
            <a:avLst/>
          </a:prstGeom>
          <a:noFill/>
        </p:spPr>
        <p:txBody>
          <a:bodyPr wrap="square" lIns="0" tIns="0" rIns="0" bIns="0" rtlCol="0">
            <a:spAutoFit/>
          </a:bodyPr>
          <a:lstStyle/>
          <a:p>
            <a:pPr defTabSz="457189"/>
            <a:r>
              <a:rPr lang="en-US" sz="700" b="1">
                <a:solidFill>
                  <a:srgbClr val="999A98">
                    <a:lumMod val="60000"/>
                    <a:lumOff val="40000"/>
                  </a:srgbClr>
                </a:solidFill>
              </a:rPr>
              <a:t>AMAZON CONFIDENTIAL</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05CEFB-587F-9249-A413-CB256759636E}" type="datetime1">
              <a:rPr lang="en-US" smtClean="0"/>
              <a:t>6/21/24</a:t>
            </a:fld>
            <a:endParaRPr lang="en-US" dirty="0"/>
          </a:p>
        </p:txBody>
      </p:sp>
      <p:sp>
        <p:nvSpPr>
          <p:cNvPr id="6" name="Footer Placeholder 5"/>
          <p:cNvSpPr>
            <a:spLocks noGrp="1"/>
          </p:cNvSpPr>
          <p:nvPr>
            <p:ph type="ftr" sz="quarter" idx="11"/>
          </p:nvPr>
        </p:nvSpPr>
        <p:spPr/>
        <p:txBody>
          <a:bodyPr/>
          <a:lstStyle/>
          <a:p>
            <a:r>
              <a:rPr lang="en-US"/>
              <a:t>Cloud Adoption Framework – People Perspective</a:t>
            </a:r>
            <a:endParaRPr lang="en-US" dirty="0"/>
          </a:p>
        </p:txBody>
      </p:sp>
      <p:sp>
        <p:nvSpPr>
          <p:cNvPr id="7" name="Slide Number Placeholder 6"/>
          <p:cNvSpPr>
            <a:spLocks noGrp="1"/>
          </p:cNvSpPr>
          <p:nvPr>
            <p:ph type="sldNum" sz="quarter" idx="12"/>
          </p:nvPr>
        </p:nvSpPr>
        <p:spPr/>
        <p:txBody>
          <a:bodyPr/>
          <a:lstStyle/>
          <a:p>
            <a:fld id="{BA8F736F-EF12-B249-AF0D-385560EED91F}"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9" name="Rectangle 8"/>
          <p:cNvSpPr/>
          <p:nvPr userDrawn="1"/>
        </p:nvSpPr>
        <p:spPr>
          <a:xfrm>
            <a:off x="7990603" y="649501"/>
            <a:ext cx="1066800" cy="415498"/>
          </a:xfrm>
          <a:prstGeom prst="rect">
            <a:avLst/>
          </a:prstGeom>
        </p:spPr>
        <p:txBody>
          <a:bodyPr wrap="square">
            <a:spAutoFit/>
          </a:bodyPr>
          <a:lstStyle/>
          <a:p>
            <a:pPr algn="ctr"/>
            <a:r>
              <a:rPr lang="en-US" sz="700" b="1" dirty="0">
                <a:latin typeface="Arial" charset="0"/>
                <a:ea typeface="Arial" charset="0"/>
                <a:cs typeface="Arial" charset="0"/>
              </a:rPr>
              <a:t>ProServe Operations</a:t>
            </a:r>
            <a:r>
              <a:rPr lang="en-US" sz="700" b="1" baseline="0" dirty="0">
                <a:latin typeface="Arial" charset="0"/>
                <a:ea typeface="Arial" charset="0"/>
                <a:cs typeface="Arial" charset="0"/>
              </a:rPr>
              <a:t> </a:t>
            </a:r>
            <a:r>
              <a:rPr lang="en-US" sz="700" b="1" dirty="0">
                <a:latin typeface="Arial" charset="0"/>
                <a:ea typeface="Arial" charset="0"/>
                <a:cs typeface="Arial" charset="0"/>
              </a:rPr>
              <a:t>Integration</a:t>
            </a:r>
          </a:p>
        </p:txBody>
      </p:sp>
    </p:spTree>
    <p:extLst>
      <p:ext uri="{BB962C8B-B14F-4D97-AF65-F5344CB8AC3E}">
        <p14:creationId xmlns:p14="http://schemas.microsoft.com/office/powerpoint/2010/main" val="159420242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238033-D0B6-4AF6-96ED-29FB0A663183}"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9DCC164-51E4-4146-B3F1-A4963D99556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28905C6-6CF2-4FC3-A734-B4726AA5371E}" type="datetimeFigureOut">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838897-0D49-4D03-A662-2A85B8DF76D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9594358-9D84-EC4D-9AF1-8B9A59A1CE13}"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9D1B590-0947-514B-B567-D2A2E7B245AC}"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6" name="Slide Number Placeholder 5"/>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8" name="Rectangle 7"/>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782F19-809F-BB41-BF08-72E27CF1143B}"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6" name="Slide Number Placeholder 5"/>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8" name="Rectangle 7"/>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94C84C1A-0CA9-634D-A722-320F7BACFF15}"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7" name="Slide Number Placeholder 6"/>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a:solidFill>
                <a:prstClr val="black">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9" name="Rectangle 8"/>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D4A8F5C0-25CD-A541-9021-F8F45ED24719}" type="datetime1">
              <a:rPr lang="en-US" smtClean="0">
                <a:solidFill>
                  <a:prstClr val="black">
                    <a:tint val="75000"/>
                  </a:prstClr>
                </a:solidFill>
              </a:rPr>
              <a:pPr/>
              <a:t>6/21/24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9" name="Slide Number Placeholder 8"/>
          <p:cNvSpPr>
            <a:spLocks noGrp="1"/>
          </p:cNvSpPr>
          <p:nvPr>
            <p:ph type="sldNum" sz="quarter" idx="12"/>
          </p:nvPr>
        </p:nvSpPr>
        <p:spPr/>
        <p:txBody>
          <a:bodyPr/>
          <a:lstStyle/>
          <a:p>
            <a:fld id="{9AAFCFD5-4B43-463C-BDBE-B480E9A70566}" type="slidenum">
              <a:rPr lang="en-US" smtClean="0">
                <a:solidFill>
                  <a:prstClr val="black">
                    <a:tint val="75000"/>
                  </a:prstClr>
                </a:solidFill>
              </a:rPr>
              <a:pPr/>
              <a:t>‹#›</a:t>
            </a:fld>
            <a:endParaRPr lang="en-US">
              <a:solidFill>
                <a:prstClr val="black">
                  <a:tint val="75000"/>
                </a:prst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11" name="Rectangle 10"/>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AU"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583F63A-C465-5648-A2D6-4431F159D59B}" type="datetime1">
              <a:rPr lang="en-US" smtClean="0"/>
              <a:t>6/21/24</a:t>
            </a:fld>
            <a:endParaRPr lang="en-US" dirty="0"/>
          </a:p>
        </p:txBody>
      </p:sp>
      <p:sp>
        <p:nvSpPr>
          <p:cNvPr id="6" name="Footer Placeholder 5"/>
          <p:cNvSpPr>
            <a:spLocks noGrp="1"/>
          </p:cNvSpPr>
          <p:nvPr>
            <p:ph type="ftr" sz="quarter" idx="11"/>
          </p:nvPr>
        </p:nvSpPr>
        <p:spPr/>
        <p:txBody>
          <a:bodyPr/>
          <a:lstStyle/>
          <a:p>
            <a:r>
              <a:rPr lang="en-US"/>
              <a:t>Cloud Adoption Framework – People Perspective</a:t>
            </a:r>
            <a:endParaRPr lang="en-US" dirty="0"/>
          </a:p>
        </p:txBody>
      </p:sp>
      <p:sp>
        <p:nvSpPr>
          <p:cNvPr id="7" name="Slide Number Placeholder 6"/>
          <p:cNvSpPr>
            <a:spLocks noGrp="1"/>
          </p:cNvSpPr>
          <p:nvPr>
            <p:ph type="sldNum" sz="quarter" idx="12"/>
          </p:nvPr>
        </p:nvSpPr>
        <p:spPr/>
        <p:txBody>
          <a:bodyPr/>
          <a:lstStyle/>
          <a:p>
            <a:fld id="{BA8F736F-EF12-B249-AF0D-385560EED91F}"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9" name="Rectangle 8"/>
          <p:cNvSpPr/>
          <p:nvPr userDrawn="1"/>
        </p:nvSpPr>
        <p:spPr>
          <a:xfrm>
            <a:off x="7990603" y="649501"/>
            <a:ext cx="1066800" cy="415498"/>
          </a:xfrm>
          <a:prstGeom prst="rect">
            <a:avLst/>
          </a:prstGeom>
        </p:spPr>
        <p:txBody>
          <a:bodyPr wrap="square">
            <a:spAutoFit/>
          </a:bodyPr>
          <a:lstStyle/>
          <a:p>
            <a:pPr algn="ctr"/>
            <a:r>
              <a:rPr lang="en-US" sz="700" b="1" dirty="0">
                <a:latin typeface="Arial" charset="0"/>
                <a:ea typeface="Arial" charset="0"/>
                <a:cs typeface="Arial" charset="0"/>
              </a:rPr>
              <a:t>ProServe Operations</a:t>
            </a:r>
            <a:r>
              <a:rPr lang="en-US" sz="700" b="1" baseline="0" dirty="0">
                <a:latin typeface="Arial" charset="0"/>
                <a:ea typeface="Arial" charset="0"/>
                <a:cs typeface="Arial" charset="0"/>
              </a:rPr>
              <a:t> </a:t>
            </a:r>
            <a:r>
              <a:rPr lang="en-US" sz="700" b="1" dirty="0">
                <a:latin typeface="Arial" charset="0"/>
                <a:ea typeface="Arial" charset="0"/>
                <a:cs typeface="Arial" charset="0"/>
              </a:rPr>
              <a:t>Integration</a:t>
            </a:r>
          </a:p>
        </p:txBody>
      </p:sp>
    </p:spTree>
    <p:extLst>
      <p:ext uri="{BB962C8B-B14F-4D97-AF65-F5344CB8AC3E}">
        <p14:creationId xmlns:p14="http://schemas.microsoft.com/office/powerpoint/2010/main" val="175424423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44A1F03F-F04C-1C4A-82D4-43B2314E5830}" type="datetime1">
              <a:rPr lang="en-US" smtClean="0">
                <a:solidFill>
                  <a:prstClr val="black">
                    <a:tint val="75000"/>
                  </a:prstClr>
                </a:solidFill>
              </a:rPr>
              <a:pPr/>
              <a:t>6/21/24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5" name="Slide Number Placeholder 4"/>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dirty="0">
              <a:solidFill>
                <a:prstClr val="black">
                  <a:tint val="75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7" name="Rectangle 6"/>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83940-EF96-F244-8A69-D012F5746990}" type="datetime1">
              <a:rPr lang="en-US" smtClean="0">
                <a:solidFill>
                  <a:prstClr val="black">
                    <a:tint val="75000"/>
                  </a:prstClr>
                </a:solidFill>
              </a:rPr>
              <a:pPr/>
              <a:t>6/21/24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4" name="Slide Number Placeholder 3"/>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dirty="0">
              <a:solidFill>
                <a:prstClr val="black">
                  <a:tint val="75000"/>
                </a:prstClr>
              </a:soli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6" name="Rectangle 5"/>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93C9B2-0F04-BD4A-AB03-BF8047BEFF5B}"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7" name="Slide Number Placeholder 6"/>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9" name="Rectangle 8"/>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AU"/>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3D0D25C-F82B-4444-8971-D5CC5F6277D8}"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7" name="Slide Number Placeholder 6"/>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9" name="Rectangle 8"/>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98820F11-E373-494D-B7DF-E1323EAA6D69}"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6" name="Slide Number Placeholder 5"/>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8" name="Rectangle 7"/>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DBE79EAA-4B56-DF43-AEF5-06CD8A2431C6}"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6" name="Slide Number Placeholder 5"/>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8" name="Rectangle 7"/>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9594358-9D84-EC4D-9AF1-8B9A59A1CE13}"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Cloud Operations Assessment - Infrastructure Services</a:t>
            </a: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9D1B590-0947-514B-B567-D2A2E7B245AC}"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Cloud Operations Assessment - Infrastructure Services</a:t>
            </a:r>
          </a:p>
        </p:txBody>
      </p:sp>
      <p:sp>
        <p:nvSpPr>
          <p:cNvPr id="6" name="Slide Number Placeholder 5"/>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8" name="Rectangle 7"/>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782F19-809F-BB41-BF08-72E27CF1143B}" type="datetime1">
              <a:rPr lang="en-US" smtClean="0">
                <a:solidFill>
                  <a:prstClr val="black">
                    <a:tint val="75000"/>
                  </a:prstClr>
                </a:solidFill>
              </a:rPr>
              <a:pPr/>
              <a:t>6/21/24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Cloud Operations Assessment - Infrastructure Services</a:t>
            </a:r>
          </a:p>
        </p:txBody>
      </p:sp>
      <p:sp>
        <p:nvSpPr>
          <p:cNvPr id="6" name="Slide Number Placeholder 5"/>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8" name="Rectangle 7"/>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94C84C1A-0CA9-634D-A722-320F7BACFF15}" type="datetime1">
              <a:rPr lang="en-US" smtClean="0">
                <a:solidFill>
                  <a:prstClr val="black">
                    <a:tint val="75000"/>
                  </a:prstClr>
                </a:solidFill>
              </a:rPr>
              <a:pPr/>
              <a:t>6/21/24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Cloud Operations Assessment - Infrastructure Services</a:t>
            </a:r>
          </a:p>
        </p:txBody>
      </p:sp>
      <p:sp>
        <p:nvSpPr>
          <p:cNvPr id="7" name="Slide Number Placeholder 6"/>
          <p:cNvSpPr>
            <a:spLocks noGrp="1"/>
          </p:cNvSpPr>
          <p:nvPr>
            <p:ph type="sldNum" sz="quarter" idx="12"/>
          </p:nvPr>
        </p:nvSpPr>
        <p:spPr/>
        <p:txBody>
          <a:bodyPr/>
          <a:lstStyle/>
          <a:p>
            <a:fld id="{BA8F736F-EF12-B249-AF0D-385560EED91F}" type="slidenum">
              <a:rPr lang="en-US" smtClean="0">
                <a:solidFill>
                  <a:prstClr val="black">
                    <a:tint val="75000"/>
                  </a:prstClr>
                </a:solidFill>
              </a:rPr>
              <a:pPr/>
              <a:t>‹#›</a:t>
            </a:fld>
            <a:endParaRPr lang="en-US">
              <a:solidFill>
                <a:prstClr val="black">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9" name="Rectangle 8"/>
          <p:cNvSpPr/>
          <p:nvPr userDrawn="1"/>
        </p:nvSpPr>
        <p:spPr>
          <a:xfrm>
            <a:off x="7990603" y="649501"/>
            <a:ext cx="1066800" cy="415498"/>
          </a:xfrm>
          <a:prstGeom prst="rect">
            <a:avLst/>
          </a:prstGeom>
        </p:spPr>
        <p:txBody>
          <a:bodyPr wrap="square">
            <a:spAutoFit/>
          </a:bodyPr>
          <a:lstStyle/>
          <a:p>
            <a:pPr algn="ctr"/>
            <a:r>
              <a:rPr lang="en-US" sz="700" b="1" dirty="0">
                <a:solidFill>
                  <a:prstClr val="black"/>
                </a:solidFill>
                <a:latin typeface="Arial" charset="0"/>
                <a:ea typeface="Arial" charset="0"/>
                <a:cs typeface="Arial" charset="0"/>
              </a:rPr>
              <a:t>ProServe Operations Integration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3.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theme" Target="../theme/theme10.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4.xml"/><Relationship Id="rId3" Type="http://schemas.openxmlformats.org/officeDocument/2006/relationships/slideLayout" Target="../slideLayouts/slideLayout109.xml"/><Relationship Id="rId7" Type="http://schemas.openxmlformats.org/officeDocument/2006/relationships/slideLayout" Target="../slideLayouts/slideLayout113.xml"/><Relationship Id="rId12" Type="http://schemas.openxmlformats.org/officeDocument/2006/relationships/theme" Target="../theme/theme11.xml"/><Relationship Id="rId2" Type="http://schemas.openxmlformats.org/officeDocument/2006/relationships/slideLayout" Target="../slideLayouts/slideLayout108.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5" Type="http://schemas.openxmlformats.org/officeDocument/2006/relationships/slideLayout" Target="../slideLayouts/slideLayout111.xml"/><Relationship Id="rId10" Type="http://schemas.openxmlformats.org/officeDocument/2006/relationships/slideLayout" Target="../slideLayouts/slideLayout116.xml"/><Relationship Id="rId4" Type="http://schemas.openxmlformats.org/officeDocument/2006/relationships/slideLayout" Target="../slideLayouts/slideLayout110.xml"/><Relationship Id="rId9" Type="http://schemas.openxmlformats.org/officeDocument/2006/relationships/slideLayout" Target="../slideLayouts/slideLayout115.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slideLayout" Target="../slideLayouts/slideLayout130.xml"/><Relationship Id="rId3" Type="http://schemas.openxmlformats.org/officeDocument/2006/relationships/slideLayout" Target="../slideLayouts/slideLayout120.xml"/><Relationship Id="rId7" Type="http://schemas.openxmlformats.org/officeDocument/2006/relationships/slideLayout" Target="../slideLayouts/slideLayout124.xml"/><Relationship Id="rId12" Type="http://schemas.openxmlformats.org/officeDocument/2006/relationships/slideLayout" Target="../slideLayouts/slideLayout129.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5" Type="http://schemas.openxmlformats.org/officeDocument/2006/relationships/slideLayout" Target="../slideLayouts/slideLayout122.xml"/><Relationship Id="rId15" Type="http://schemas.openxmlformats.org/officeDocument/2006/relationships/theme" Target="../theme/theme12.xml"/><Relationship Id="rId10" Type="http://schemas.openxmlformats.org/officeDocument/2006/relationships/slideLayout" Target="../slideLayouts/slideLayout127.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4" Type="http://schemas.openxmlformats.org/officeDocument/2006/relationships/slideLayout" Target="../slideLayouts/slideLayout13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theme" Target="../theme/theme6.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theme" Target="../theme/theme7.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2.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9.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8BBA876-84F2-2344-AB8D-073C37B323DE}" type="datetime1">
              <a:rPr lang="en-US" smtClean="0"/>
              <a:t>6/21/24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Cloud Adoption Framework – People Perspective</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4143956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F9DEFF9-1A60-054A-96B2-D1D5EEC7869B}" type="datetime1">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solidFill>
                  <a:prstClr val="black">
                    <a:tint val="75000"/>
                  </a:prstClr>
                </a:solidFill>
              </a:rPr>
              <a:t>Ops Integration 101</a:t>
            </a: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37932798"/>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F9DEFF9-1A60-054A-96B2-D1D5EEC7869B}" type="datetime1">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solidFill>
                  <a:prstClr val="black">
                    <a:tint val="75000"/>
                  </a:prstClr>
                </a:solidFill>
              </a:rPr>
              <a:t>Ops Integration 101</a:t>
            </a: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22321891"/>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a:xfrm>
            <a:off x="6975666" y="4691686"/>
            <a:ext cx="1135247" cy="338554"/>
          </a:xfrm>
          <a:prstGeom prst="rect">
            <a:avLst/>
          </a:prstGeom>
          <a:solidFill>
            <a:schemeClr val="bg1"/>
          </a:solidFill>
        </p:spPr>
        <p:txBody>
          <a:bodyPr wrap="none" rtlCol="0">
            <a:spAutoFit/>
          </a:bodyPr>
          <a:lstStyle/>
          <a:p>
            <a:pPr algn="r" defTabSz="457189"/>
            <a:r>
              <a:rPr lang="en-GB" sz="800" dirty="0">
                <a:solidFill>
                  <a:prstClr val="white"/>
                </a:solidFill>
              </a:rPr>
              <a:t>Author:</a:t>
            </a:r>
          </a:p>
          <a:p>
            <a:pPr algn="r" defTabSz="457189"/>
            <a:r>
              <a:rPr lang="en-GB" sz="800" dirty="0">
                <a:solidFill>
                  <a:prstClr val="white"/>
                </a:solidFill>
              </a:rPr>
              <a:t>mario@amazon.com</a:t>
            </a:r>
          </a:p>
        </p:txBody>
      </p:sp>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3"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3798720"/>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Lst>
  <p:txStyles>
    <p:titleStyle>
      <a:lvl1pPr algn="l" defTabSz="457189"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189"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31" indent="-285743" algn="l" defTabSz="457189"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2972" indent="-228594" algn="l" defTabSz="457189"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160" indent="-228594" algn="l" defTabSz="457189"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348" indent="-228594" algn="l" defTabSz="457189"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1DD3DF89-7026-E749-8952-DF1812F35B09}" type="datetimeFigureOut">
              <a:rPr lang="en-US" smtClean="0">
                <a:solidFill>
                  <a:prstClr val="black">
                    <a:tint val="75000"/>
                  </a:prstClr>
                </a:solidFill>
              </a:rPr>
              <a:pPr defTabSz="685800"/>
              <a:t>6/21/24</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9E1DC26B-B0E4-EA42-80C3-72AF54F47CEE}"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1268646246"/>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a:xfrm>
            <a:off x="6975666" y="4691686"/>
            <a:ext cx="1135247" cy="338554"/>
          </a:xfrm>
          <a:prstGeom prst="rect">
            <a:avLst/>
          </a:prstGeom>
          <a:solidFill>
            <a:schemeClr val="bg1"/>
          </a:solidFill>
        </p:spPr>
        <p:txBody>
          <a:bodyPr wrap="none" rtlCol="0">
            <a:spAutoFit/>
          </a:bodyPr>
          <a:lstStyle/>
          <a:p>
            <a:pPr algn="r" defTabSz="457189"/>
            <a:r>
              <a:rPr lang="en-GB" sz="800" dirty="0">
                <a:solidFill>
                  <a:prstClr val="white"/>
                </a:solidFill>
              </a:rPr>
              <a:t>Author:</a:t>
            </a:r>
          </a:p>
          <a:p>
            <a:pPr algn="r" defTabSz="457189"/>
            <a:r>
              <a:rPr lang="en-GB" sz="800" dirty="0">
                <a:solidFill>
                  <a:prstClr val="white"/>
                </a:solidFill>
              </a:rPr>
              <a:t>mario@amazon.com</a:t>
            </a:r>
          </a:p>
        </p:txBody>
      </p:sp>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3"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1245259"/>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txStyles>
    <p:titleStyle>
      <a:lvl1pPr algn="l" defTabSz="457189"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189"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31" indent="-285743" algn="l" defTabSz="457189"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2972" indent="-228594" algn="l" defTabSz="457189"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160" indent="-228594" algn="l" defTabSz="457189"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348" indent="-228594" algn="l" defTabSz="457189"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9496"/>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123E122-E82B-7047-BAD4-6A7896EFED68}" type="datetime1">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3"/>
          </p:nvPr>
        </p:nvSpPr>
        <p:spPr>
          <a:xfrm>
            <a:off x="2743200" y="4629150"/>
            <a:ext cx="3429000" cy="411958"/>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Introdution to the AWS Platform Jumpstart v2.0</a:t>
            </a:r>
            <a:endParaRPr lang="en-US" dirty="0">
              <a:solidFill>
                <a:prstClr val="black">
                  <a:tint val="75000"/>
                </a:prstClr>
              </a:solidFill>
            </a:endParaRPr>
          </a:p>
        </p:txBody>
      </p:sp>
    </p:spTree>
    <p:extLst>
      <p:ext uri="{BB962C8B-B14F-4D97-AF65-F5344CB8AC3E}">
        <p14:creationId xmlns:p14="http://schemas.microsoft.com/office/powerpoint/2010/main" val="666460200"/>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hf sldNum="0" hdr="0" dt="0"/>
  <p:txStyles>
    <p:titleStyle>
      <a:lvl1pPr algn="l" defTabSz="914400" rtl="0" eaLnBrk="1" latinLnBrk="0" hangingPunct="1">
        <a:spcBef>
          <a:spcPct val="0"/>
        </a:spcBef>
        <a:buNone/>
        <a:defRPr sz="280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9496"/>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189"/>
            <a:fld id="{FF9DEFF9-1A60-054A-96B2-D1D5EEC7869B}" type="datetime1">
              <a:rPr lang="en-US" smtClean="0">
                <a:solidFill>
                  <a:prstClr val="black">
                    <a:tint val="75000"/>
                  </a:prstClr>
                </a:solidFill>
              </a:rPr>
              <a:pPr defTabSz="457189"/>
              <a:t>6/21/24</a:t>
            </a:fld>
            <a:endParaRPr lang="en-US">
              <a:solidFill>
                <a:prstClr val="black">
                  <a:tint val="75000"/>
                </a:prstClr>
              </a:solidFill>
            </a:endParaRPr>
          </a:p>
        </p:txBody>
      </p:sp>
      <p:sp>
        <p:nvSpPr>
          <p:cNvPr id="5" name="Footer Placeholder 4"/>
          <p:cNvSpPr>
            <a:spLocks noGrp="1"/>
          </p:cNvSpPr>
          <p:nvPr>
            <p:ph type="ftr" sz="quarter" idx="3"/>
          </p:nvPr>
        </p:nvSpPr>
        <p:spPr>
          <a:xfrm>
            <a:off x="2743200" y="4629150"/>
            <a:ext cx="3429000" cy="411958"/>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189"/>
            <a:r>
              <a:rPr lang="en-US">
                <a:solidFill>
                  <a:prstClr val="black">
                    <a:tint val="75000"/>
                  </a:prstClr>
                </a:solidFill>
              </a:rPr>
              <a:t>Operationalizing DevOps Workshop</a:t>
            </a:r>
            <a:endParaRPr lang="en-US" dirty="0">
              <a:solidFill>
                <a:prstClr val="black">
                  <a:tint val="75000"/>
                </a:prstClr>
              </a:solidFill>
            </a:endParaRPr>
          </a:p>
        </p:txBody>
      </p:sp>
      <p:sp>
        <p:nvSpPr>
          <p:cNvPr id="7" name="Slide Number Placeholder 5"/>
          <p:cNvSpPr>
            <a:spLocks noGrp="1"/>
          </p:cNvSpPr>
          <p:nvPr>
            <p:ph type="sldNum" sz="quarter" idx="4"/>
          </p:nvPr>
        </p:nvSpPr>
        <p:spPr>
          <a:xfrm>
            <a:off x="6553200" y="4767264"/>
            <a:ext cx="2133600" cy="273844"/>
          </a:xfrm>
          <a:prstGeom prst="rect">
            <a:avLst/>
          </a:prstGeom>
        </p:spPr>
        <p:txBody>
          <a:bodyPr/>
          <a:lstStyle/>
          <a:p>
            <a:pPr defTabSz="457189"/>
            <a:fld id="{BA8F736F-EF12-B249-AF0D-385560EED91F}" type="slidenum">
              <a:rPr lang="en-US" smtClean="0">
                <a:solidFill>
                  <a:prstClr val="black"/>
                </a:solidFill>
              </a:rPr>
              <a:pPr defTabSz="457189"/>
              <a:t>‹#›</a:t>
            </a:fld>
            <a:endParaRPr lang="en-US" dirty="0">
              <a:solidFill>
                <a:prstClr val="black"/>
              </a:solidFill>
            </a:endParaRPr>
          </a:p>
        </p:txBody>
      </p:sp>
    </p:spTree>
    <p:extLst>
      <p:ext uri="{BB962C8B-B14F-4D97-AF65-F5344CB8AC3E}">
        <p14:creationId xmlns:p14="http://schemas.microsoft.com/office/powerpoint/2010/main" val="324627122"/>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hf sldNum="0" hdr="0" dt="0"/>
  <p:txStyles>
    <p:titleStyle>
      <a:lvl1pPr algn="l" defTabSz="914378" rtl="0" eaLnBrk="1" latinLnBrk="0" hangingPunct="1">
        <a:spcBef>
          <a:spcPct val="0"/>
        </a:spcBef>
        <a:buNone/>
        <a:defRPr sz="2800" kern="1200">
          <a:solidFill>
            <a:schemeClr val="tx1"/>
          </a:solidFill>
          <a:latin typeface="Arial"/>
          <a:ea typeface="+mj-ea"/>
          <a:cs typeface="Arial"/>
        </a:defRPr>
      </a:lvl1pPr>
    </p:titleStyle>
    <p:bodyStyle>
      <a:lvl1pPr marL="342892" indent="-342892" algn="l" defTabSz="914378"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31" indent="-285743" algn="l" defTabSz="914378"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2972" indent="-228594" algn="l" defTabSz="914378"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160" indent="-228594" algn="l" defTabSz="914378"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348" indent="-228594" algn="l" defTabSz="914378"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a:xfrm>
            <a:off x="6975666" y="4691686"/>
            <a:ext cx="1135247" cy="338554"/>
          </a:xfrm>
          <a:prstGeom prst="rect">
            <a:avLst/>
          </a:prstGeom>
          <a:solidFill>
            <a:schemeClr val="bg1"/>
          </a:solidFill>
        </p:spPr>
        <p:txBody>
          <a:bodyPr wrap="none" rtlCol="0">
            <a:spAutoFit/>
          </a:bodyPr>
          <a:lstStyle/>
          <a:p>
            <a:pPr algn="r" defTabSz="457189"/>
            <a:r>
              <a:rPr lang="en-GB" sz="800" dirty="0">
                <a:solidFill>
                  <a:prstClr val="white"/>
                </a:solidFill>
              </a:rPr>
              <a:t>Author:</a:t>
            </a:r>
          </a:p>
          <a:p>
            <a:pPr algn="r" defTabSz="457189"/>
            <a:r>
              <a:rPr lang="en-GB" sz="800" dirty="0">
                <a:solidFill>
                  <a:prstClr val="white"/>
                </a:solidFill>
              </a:rPr>
              <a:t>mario@amazon.com</a:t>
            </a:r>
          </a:p>
        </p:txBody>
      </p:sp>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3"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345780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Lst>
  <p:txStyles>
    <p:titleStyle>
      <a:lvl1pPr algn="l" defTabSz="457189"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189"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31" indent="-285743" algn="l" defTabSz="457189"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2972" indent="-228594" algn="l" defTabSz="457189"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160" indent="-228594" algn="l" defTabSz="457189"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348" indent="-228594" algn="l" defTabSz="457189"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D3238033-D0B6-4AF6-96ED-29FB0A663183}" type="datetimeFigureOut">
              <a:rPr lang="en-US" smtClean="0">
                <a:solidFill>
                  <a:prstClr val="black">
                    <a:tint val="75000"/>
                  </a:prstClr>
                </a:solidFill>
              </a:rPr>
              <a:pPr defTabSz="685800"/>
              <a:t>6/21/24</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9DCC164-51E4-4146-B3F1-A4963D995565}"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980936546"/>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4DDEA097-980F-374C-B28D-7827AEF34845}" type="datetime4">
              <a:rPr lang="en-US" smtClean="0">
                <a:solidFill>
                  <a:prstClr val="black">
                    <a:tint val="75000"/>
                  </a:prstClr>
                </a:solidFill>
              </a:rPr>
              <a:pPr defTabSz="685800"/>
              <a:t>June 21, 2024</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2247C575-0693-CD42-8450-30745C471E23}"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284430180"/>
      </p:ext>
    </p:extLst>
  </p:cSld>
  <p:clrMap bg1="lt1" tx1="dk1" bg2="lt2" tx2="dk2" accent1="accent1" accent2="accent2" accent3="accent3" accent4="accent4" accent5="accent5" accent6="accent6" hlink="hlink" folHlink="folHlink"/>
  <p:sldLayoutIdLst>
    <p:sldLayoutId id="2147483896" r:id="rId1"/>
  </p:sldLayoutIdLst>
  <p:hf sldNum="0"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F9DEFF9-1A60-054A-96B2-D1D5EEC7869B}" type="datetime1">
              <a:rPr lang="en-US" smtClean="0">
                <a:solidFill>
                  <a:prstClr val="black">
                    <a:tint val="75000"/>
                  </a:prstClr>
                </a:solidFill>
              </a:rPr>
              <a:pPr/>
              <a:t>6/21/24</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solidFill>
                  <a:prstClr val="black">
                    <a:tint val="75000"/>
                  </a:prstClr>
                </a:solidFill>
              </a:rPr>
              <a:t>Ops Integration 101</a:t>
            </a: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31655841"/>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8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8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0.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tiff"/><Relationship Id="rId1" Type="http://schemas.openxmlformats.org/officeDocument/2006/relationships/slideLayout" Target="../slideLayouts/slideLayout1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0.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07.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8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6.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51.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6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99670" y="1763289"/>
            <a:ext cx="8439530" cy="2895600"/>
          </a:xfrm>
        </p:spPr>
        <p:txBody>
          <a:bodyPr>
            <a:normAutofit/>
          </a:bodyPr>
          <a:lstStyle/>
          <a:p>
            <a:pPr>
              <a:lnSpc>
                <a:spcPct val="100000"/>
              </a:lnSpc>
              <a:spcBef>
                <a:spcPts val="0"/>
              </a:spcBef>
            </a:pPr>
            <a:r>
              <a:rPr lang="en-US" sz="2700" b="1" dirty="0"/>
              <a:t>People Transformation and </a:t>
            </a:r>
          </a:p>
          <a:p>
            <a:pPr>
              <a:spcBef>
                <a:spcPts val="0"/>
              </a:spcBef>
            </a:pPr>
            <a:r>
              <a:rPr lang="en-US" sz="2700" b="1" dirty="0"/>
              <a:t>Cloud Operating Model Workshop</a:t>
            </a:r>
            <a:br>
              <a:rPr lang="en-US" sz="2700" b="1" dirty="0"/>
            </a:br>
            <a:endParaRPr lang="en-US" sz="2700" b="1" dirty="0"/>
          </a:p>
          <a:p>
            <a:pPr>
              <a:spcBef>
                <a:spcPts val="0"/>
              </a:spcBef>
            </a:pPr>
            <a:endParaRPr lang="en-US" sz="2700" b="1" dirty="0"/>
          </a:p>
          <a:p>
            <a:pPr algn="l"/>
            <a:r>
              <a:rPr lang="en-US" sz="1900" i="1" dirty="0">
                <a:solidFill>
                  <a:schemeClr val="bg1">
                    <a:lumMod val="50000"/>
                  </a:schemeClr>
                </a:solidFill>
              </a:rPr>
              <a:t>Answering the question: </a:t>
            </a:r>
          </a:p>
          <a:p>
            <a:pPr algn="l"/>
            <a:r>
              <a:rPr lang="en-US" sz="1900" i="1" dirty="0">
                <a:solidFill>
                  <a:schemeClr val="bg1">
                    <a:lumMod val="50000"/>
                  </a:schemeClr>
                </a:solidFill>
              </a:rPr>
              <a:t>“How can I transform my organization’s skills, structure, and processes to best adopt and derive value from cloud services?”</a:t>
            </a:r>
          </a:p>
          <a:p>
            <a:endParaRPr lang="en-US" sz="1300" dirty="0"/>
          </a:p>
        </p:txBody>
      </p:sp>
      <p:pic>
        <p:nvPicPr>
          <p:cNvPr id="20" name="Picture 19"/>
          <p:cNvPicPr>
            <a:picLocks noChangeAspect="1"/>
          </p:cNvPicPr>
          <p:nvPr/>
        </p:nvPicPr>
        <p:blipFill>
          <a:blip r:embed="rId3"/>
          <a:stretch>
            <a:fillRect/>
          </a:stretch>
        </p:blipFill>
        <p:spPr>
          <a:xfrm>
            <a:off x="381402" y="323959"/>
            <a:ext cx="1752198" cy="656541"/>
          </a:xfrm>
          <a:prstGeom prst="rect">
            <a:avLst/>
          </a:prstGeom>
        </p:spPr>
      </p:pic>
      <p:sp>
        <p:nvSpPr>
          <p:cNvPr id="13" name="TextBox 12"/>
          <p:cNvSpPr txBox="1"/>
          <p:nvPr/>
        </p:nvSpPr>
        <p:spPr>
          <a:xfrm>
            <a:off x="399670" y="4836493"/>
            <a:ext cx="7406640" cy="200055"/>
          </a:xfrm>
          <a:prstGeom prst="rect">
            <a:avLst/>
          </a:prstGeom>
          <a:noFill/>
        </p:spPr>
        <p:txBody>
          <a:bodyPr wrap="square" rtlCol="0">
            <a:spAutoFit/>
          </a:bodyPr>
          <a:lstStyle/>
          <a:p>
            <a:pPr algn="l"/>
            <a:r>
              <a:rPr lang="en-US" sz="700" b="0" i="0" kern="1200" dirty="0">
                <a:gradFill>
                  <a:gsLst>
                    <a:gs pos="0">
                      <a:schemeClr val="tx1"/>
                    </a:gs>
                    <a:gs pos="100000">
                      <a:schemeClr val="tx1"/>
                    </a:gs>
                  </a:gsLst>
                  <a:lin ang="5400000" scaled="1"/>
                </a:gradFill>
                <a:effectLst/>
                <a:latin typeface="+mn-lt"/>
                <a:ea typeface="+mn-ea"/>
                <a:cs typeface="+mn-cs"/>
              </a:rPr>
              <a:t>© 2017</a:t>
            </a:r>
            <a:endParaRPr lang="en-US" sz="700" b="0" dirty="0">
              <a:gradFill>
                <a:gsLst>
                  <a:gs pos="0">
                    <a:schemeClr val="tx1"/>
                  </a:gs>
                  <a:gs pos="100000">
                    <a:schemeClr val="tx1"/>
                  </a:gs>
                </a:gsLst>
                <a:lin ang="5400000" scaled="1"/>
              </a:gradFill>
            </a:endParaRPr>
          </a:p>
        </p:txBody>
      </p:sp>
      <p:pic>
        <p:nvPicPr>
          <p:cNvPr id="6" name="Picture 5" descr="half Sunburst.png"/>
          <p:cNvPicPr>
            <a:picLocks noChangeAspect="1"/>
          </p:cNvPicPr>
          <p:nvPr/>
        </p:nvPicPr>
        <p:blipFill rotWithShape="1">
          <a:blip r:embed="rId4">
            <a:extLst>
              <a:ext uri="{28A0092B-C50C-407E-A947-70E740481C1C}">
                <a14:useLocalDpi xmlns:a14="http://schemas.microsoft.com/office/drawing/2010/main" val="0"/>
              </a:ext>
            </a:extLst>
          </a:blip>
          <a:srcRect t="17157" r="21107"/>
          <a:stretch/>
        </p:blipFill>
        <p:spPr>
          <a:xfrm>
            <a:off x="6248400" y="0"/>
            <a:ext cx="2895600" cy="1563733"/>
          </a:xfrm>
          <a:prstGeom prst="rect">
            <a:avLst/>
          </a:prstGeom>
        </p:spPr>
      </p:pic>
      <p:grpSp>
        <p:nvGrpSpPr>
          <p:cNvPr id="7" name="Group 6"/>
          <p:cNvGrpSpPr/>
          <p:nvPr/>
        </p:nvGrpSpPr>
        <p:grpSpPr>
          <a:xfrm>
            <a:off x="6858000" y="590550"/>
            <a:ext cx="2133600" cy="1237927"/>
            <a:chOff x="1524000" y="895350"/>
            <a:chExt cx="1600200" cy="856927"/>
          </a:xfrm>
        </p:grpSpPr>
        <p:pic>
          <p:nvPicPr>
            <p:cNvPr id="8" name="Picture 7" descr="cloud-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0" y="895350"/>
              <a:ext cx="366008" cy="228600"/>
            </a:xfrm>
            <a:prstGeom prst="rect">
              <a:avLst/>
            </a:prstGeom>
          </p:spPr>
        </p:pic>
        <p:pic>
          <p:nvPicPr>
            <p:cNvPr id="9" name="Picture 8" descr="cloud-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905000" y="1200150"/>
              <a:ext cx="609600" cy="380742"/>
            </a:xfrm>
            <a:prstGeom prst="rect">
              <a:avLst/>
            </a:prstGeom>
          </p:spPr>
        </p:pic>
        <p:pic>
          <p:nvPicPr>
            <p:cNvPr id="10" name="Picture 9" descr="cloud-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00" y="1276350"/>
              <a:ext cx="762000" cy="475927"/>
            </a:xfrm>
            <a:prstGeom prst="rect">
              <a:avLst/>
            </a:prstGeom>
          </p:spPr>
        </p:pic>
        <p:pic>
          <p:nvPicPr>
            <p:cNvPr id="11" name="Picture 10" descr="cloud-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600" y="971550"/>
              <a:ext cx="366008" cy="228600"/>
            </a:xfrm>
            <a:prstGeom prst="rect">
              <a:avLst/>
            </a:prstGeom>
          </p:spPr>
        </p:pic>
      </p:grpSp>
    </p:spTree>
    <p:extLst>
      <p:ext uri="{BB962C8B-B14F-4D97-AF65-F5344CB8AC3E}">
        <p14:creationId xmlns:p14="http://schemas.microsoft.com/office/powerpoint/2010/main" val="1560146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869656"/>
            <a:ext cx="3086100" cy="273844"/>
          </a:xfrm>
        </p:spPr>
        <p:txBody>
          <a:bodyPr/>
          <a:lstStyle/>
          <a:p>
            <a:r>
              <a:rPr lang="en-US"/>
              <a:t>Cloud Adoption Framework – People Perspective</a:t>
            </a:r>
            <a:endParaRPr lang="en-US" dirty="0"/>
          </a:p>
        </p:txBody>
      </p:sp>
      <p:sp>
        <p:nvSpPr>
          <p:cNvPr id="5" name="Content Placeholder 2"/>
          <p:cNvSpPr txBox="1">
            <a:spLocks/>
          </p:cNvSpPr>
          <p:nvPr/>
        </p:nvSpPr>
        <p:spPr>
          <a:xfrm>
            <a:off x="511027" y="483393"/>
            <a:ext cx="8121945" cy="1690108"/>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buFont typeface="Arial"/>
              <a:buNone/>
            </a:pPr>
            <a:r>
              <a:rPr lang="en-US" sz="3300" dirty="0">
                <a:latin typeface="+mj-lt"/>
                <a:ea typeface="+mj-ea"/>
                <a:cs typeface="+mj-cs"/>
              </a:rPr>
              <a:t>An effective Cloud Operating Model is: </a:t>
            </a:r>
          </a:p>
          <a:p>
            <a:r>
              <a:rPr lang="en-US" sz="1600" dirty="0"/>
              <a:t>Simple – clearly links how the cloud is run to the expected benefit</a:t>
            </a:r>
          </a:p>
          <a:p>
            <a:r>
              <a:rPr lang="en-US" sz="1600" dirty="0"/>
              <a:t>Flexible – is able to change over time and in response to customer feedback</a:t>
            </a:r>
          </a:p>
          <a:p>
            <a:r>
              <a:rPr lang="en-US" sz="1600" dirty="0"/>
              <a:t>User Centric – is built and enhanced by feedback and feature requests by the business users</a:t>
            </a:r>
            <a:endParaRPr lang="is-IS" sz="1800" dirty="0"/>
          </a:p>
          <a:p>
            <a:endParaRPr lang="en-AU" sz="1800" dirty="0"/>
          </a:p>
        </p:txBody>
      </p:sp>
    </p:spTree>
    <p:extLst>
      <p:ext uri="{BB962C8B-B14F-4D97-AF65-F5344CB8AC3E}">
        <p14:creationId xmlns:p14="http://schemas.microsoft.com/office/powerpoint/2010/main" val="1971346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869656"/>
            <a:ext cx="3086100" cy="273844"/>
          </a:xfrm>
        </p:spPr>
        <p:txBody>
          <a:bodyPr/>
          <a:lstStyle/>
          <a:p>
            <a:r>
              <a:rPr lang="en-US"/>
              <a:t>Cloud Adoption Framework – People Perspective</a:t>
            </a:r>
            <a:endParaRPr lang="en-US" dirty="0"/>
          </a:p>
        </p:txBody>
      </p:sp>
      <p:sp>
        <p:nvSpPr>
          <p:cNvPr id="5" name="Content Placeholder 2"/>
          <p:cNvSpPr txBox="1">
            <a:spLocks/>
          </p:cNvSpPr>
          <p:nvPr/>
        </p:nvSpPr>
        <p:spPr>
          <a:xfrm>
            <a:off x="511027" y="483393"/>
            <a:ext cx="8121945" cy="1690108"/>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buFont typeface="Arial"/>
              <a:buNone/>
            </a:pPr>
            <a:r>
              <a:rPr lang="en-US" sz="3300" dirty="0">
                <a:latin typeface="+mj-lt"/>
                <a:ea typeface="+mj-ea"/>
                <a:cs typeface="+mj-cs"/>
              </a:rPr>
              <a:t>An effective Cloud Operating Model is: </a:t>
            </a:r>
          </a:p>
          <a:p>
            <a:r>
              <a:rPr lang="en-US" sz="1600" dirty="0"/>
              <a:t>Simple – clearly links how the cloud is run to the expected benefit</a:t>
            </a:r>
          </a:p>
          <a:p>
            <a:r>
              <a:rPr lang="en-US" sz="1600" dirty="0"/>
              <a:t>Flexible – is able to change over time and in response to customer feedback</a:t>
            </a:r>
          </a:p>
          <a:p>
            <a:r>
              <a:rPr lang="en-US" sz="1600" dirty="0"/>
              <a:t>User Centric – is built and enhanced by feedback and feature requests by the business users</a:t>
            </a:r>
            <a:endParaRPr lang="is-IS" sz="1800" dirty="0"/>
          </a:p>
          <a:p>
            <a:endParaRPr lang="en-AU" sz="1800" dirty="0"/>
          </a:p>
        </p:txBody>
      </p:sp>
      <p:sp>
        <p:nvSpPr>
          <p:cNvPr id="8" name="Title 1"/>
          <p:cNvSpPr>
            <a:spLocks noGrp="1"/>
          </p:cNvSpPr>
          <p:nvPr>
            <p:ph type="title"/>
          </p:nvPr>
        </p:nvSpPr>
        <p:spPr>
          <a:xfrm>
            <a:off x="511027" y="2452686"/>
            <a:ext cx="7886700" cy="994172"/>
          </a:xfrm>
        </p:spPr>
        <p:txBody>
          <a:bodyPr>
            <a:normAutofit/>
          </a:bodyPr>
          <a:lstStyle/>
          <a:p>
            <a:r>
              <a:rPr lang="en-AU" dirty="0"/>
              <a:t>Why is a Cloud Operating Model important?</a:t>
            </a:r>
          </a:p>
        </p:txBody>
      </p:sp>
      <p:sp>
        <p:nvSpPr>
          <p:cNvPr id="9" name="Content Placeholder 2"/>
          <p:cNvSpPr>
            <a:spLocks noGrp="1"/>
          </p:cNvSpPr>
          <p:nvPr>
            <p:ph idx="1"/>
          </p:nvPr>
        </p:nvSpPr>
        <p:spPr>
          <a:xfrm>
            <a:off x="511027" y="3302793"/>
            <a:ext cx="7886700" cy="1828800"/>
          </a:xfrm>
        </p:spPr>
        <p:txBody>
          <a:bodyPr>
            <a:noAutofit/>
          </a:bodyPr>
          <a:lstStyle/>
          <a:p>
            <a:r>
              <a:rPr lang="en-US" sz="1600" dirty="0"/>
              <a:t>The ultimate value that the business extracts from the Cloud Services offered is determined by the effectiveness of the operating model.</a:t>
            </a:r>
            <a:endParaRPr lang="is-IS" sz="1800" dirty="0"/>
          </a:p>
          <a:p>
            <a:r>
              <a:rPr lang="en-US" sz="1600" dirty="0"/>
              <a:t>Clearly describes the relationship and expectations between the </a:t>
            </a:r>
            <a:r>
              <a:rPr lang="en-US" sz="1600" u="sng" dirty="0"/>
              <a:t>users</a:t>
            </a:r>
            <a:r>
              <a:rPr lang="en-US" sz="1600" dirty="0"/>
              <a:t> of the Cloud Services and the organization(s) that </a:t>
            </a:r>
            <a:r>
              <a:rPr lang="en-US" sz="1600" u="sng" dirty="0"/>
              <a:t>provides</a:t>
            </a:r>
            <a:r>
              <a:rPr lang="en-US" sz="1600" dirty="0"/>
              <a:t> the Cloud services.</a:t>
            </a:r>
          </a:p>
          <a:p>
            <a:endParaRPr lang="is-IS" sz="1800" dirty="0"/>
          </a:p>
          <a:p>
            <a:endParaRPr lang="en-AU" sz="1800" dirty="0"/>
          </a:p>
        </p:txBody>
      </p:sp>
    </p:spTree>
    <p:extLst>
      <p:ext uri="{BB962C8B-B14F-4D97-AF65-F5344CB8AC3E}">
        <p14:creationId xmlns:p14="http://schemas.microsoft.com/office/powerpoint/2010/main" val="730738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7886700" cy="841772"/>
          </a:xfrm>
        </p:spPr>
        <p:txBody>
          <a:bodyPr/>
          <a:lstStyle/>
          <a:p>
            <a:r>
              <a:rPr lang="en-AU" dirty="0"/>
              <a:t>Cloud Operating Model Overview</a:t>
            </a:r>
          </a:p>
        </p:txBody>
      </p:sp>
      <p:sp>
        <p:nvSpPr>
          <p:cNvPr id="4" name="Footer Placeholder 3"/>
          <p:cNvSpPr>
            <a:spLocks noGrp="1"/>
          </p:cNvSpPr>
          <p:nvPr>
            <p:ph type="ftr" sz="quarter" idx="11"/>
          </p:nvPr>
        </p:nvSpPr>
        <p:spPr>
          <a:xfrm>
            <a:off x="3028950" y="4767263"/>
            <a:ext cx="3086100" cy="273844"/>
          </a:xfrm>
        </p:spPr>
        <p:txBody>
          <a:bodyPr/>
          <a:lstStyle/>
          <a:p>
            <a:r>
              <a:rPr lang="en-US"/>
              <a:t>Cloud Adoption Framework – People Perspective</a:t>
            </a:r>
            <a:endParaRPr lang="en-US" dirty="0"/>
          </a:p>
        </p:txBody>
      </p:sp>
      <p:sp>
        <p:nvSpPr>
          <p:cNvPr id="3" name="Rectangle 2"/>
          <p:cNvSpPr/>
          <p:nvPr/>
        </p:nvSpPr>
        <p:spPr>
          <a:xfrm>
            <a:off x="2038350" y="1332483"/>
            <a:ext cx="4724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ysClr val="windowText" lastClr="000000"/>
                </a:solidFill>
              </a:rPr>
              <a:t>Business Services</a:t>
            </a:r>
          </a:p>
        </p:txBody>
      </p:sp>
      <p:sp>
        <p:nvSpPr>
          <p:cNvPr id="6" name="Rectangle 5"/>
          <p:cNvSpPr/>
          <p:nvPr/>
        </p:nvSpPr>
        <p:spPr>
          <a:xfrm>
            <a:off x="2038350" y="3049873"/>
            <a:ext cx="4724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ysClr val="windowText" lastClr="000000"/>
                </a:solidFill>
              </a:rPr>
              <a:t>Cloud Services</a:t>
            </a:r>
          </a:p>
        </p:txBody>
      </p:sp>
      <p:sp>
        <p:nvSpPr>
          <p:cNvPr id="7" name="Triangle 6"/>
          <p:cNvSpPr/>
          <p:nvPr/>
        </p:nvSpPr>
        <p:spPr>
          <a:xfrm rot="10800000">
            <a:off x="4114800" y="2524044"/>
            <a:ext cx="533400" cy="40106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32887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28950" y="4767263"/>
            <a:ext cx="3086100" cy="273844"/>
          </a:xfrm>
        </p:spPr>
        <p:txBody>
          <a:bodyPr/>
          <a:lstStyle/>
          <a:p>
            <a:r>
              <a:rPr lang="en-US"/>
              <a:t>Cloud Adoption Framework – People Perspective</a:t>
            </a:r>
            <a:endParaRPr lang="en-US" dirty="0"/>
          </a:p>
        </p:txBody>
      </p:sp>
      <p:sp>
        <p:nvSpPr>
          <p:cNvPr id="45" name="Rectangle 44"/>
          <p:cNvSpPr/>
          <p:nvPr/>
        </p:nvSpPr>
        <p:spPr>
          <a:xfrm>
            <a:off x="2311567" y="3496996"/>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sysClr val="windowText" lastClr="000000"/>
                </a:solidFill>
              </a:rPr>
              <a:t>Platform Management</a:t>
            </a:r>
          </a:p>
        </p:txBody>
      </p:sp>
      <p:sp>
        <p:nvSpPr>
          <p:cNvPr id="46" name="Rectangle 45"/>
          <p:cNvSpPr/>
          <p:nvPr/>
        </p:nvSpPr>
        <p:spPr>
          <a:xfrm>
            <a:off x="2311567" y="3836076"/>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a:solidFill>
                  <a:sysClr val="windowText" lastClr="000000"/>
                </a:solidFill>
              </a:rPr>
              <a:t>Shared Application Services</a:t>
            </a:r>
            <a:endParaRPr lang="en-AU" sz="1000" b="1" dirty="0">
              <a:solidFill>
                <a:sysClr val="windowText" lastClr="000000"/>
              </a:solidFill>
            </a:endParaRPr>
          </a:p>
        </p:txBody>
      </p:sp>
      <p:sp>
        <p:nvSpPr>
          <p:cNvPr id="47" name="Rectangle 46"/>
          <p:cNvSpPr/>
          <p:nvPr/>
        </p:nvSpPr>
        <p:spPr>
          <a:xfrm>
            <a:off x="4579430" y="3834091"/>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sysClr val="windowText" lastClr="000000"/>
                </a:solidFill>
              </a:rPr>
              <a:t>IT </a:t>
            </a:r>
            <a:r>
              <a:rPr lang="en-AU" sz="1000" b="1">
                <a:solidFill>
                  <a:sysClr val="windowText" lastClr="000000"/>
                </a:solidFill>
              </a:rPr>
              <a:t>Service Management</a:t>
            </a:r>
            <a:endParaRPr lang="en-AU" sz="1000" b="1" dirty="0">
              <a:solidFill>
                <a:sysClr val="windowText" lastClr="000000"/>
              </a:solidFill>
            </a:endParaRPr>
          </a:p>
        </p:txBody>
      </p:sp>
      <p:sp>
        <p:nvSpPr>
          <p:cNvPr id="48" name="Rectangle 47"/>
          <p:cNvSpPr/>
          <p:nvPr/>
        </p:nvSpPr>
        <p:spPr>
          <a:xfrm>
            <a:off x="2311567" y="4171439"/>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sysClr val="windowText" lastClr="000000"/>
                </a:solidFill>
              </a:rPr>
              <a:t>Cloud Business Office</a:t>
            </a:r>
          </a:p>
        </p:txBody>
      </p:sp>
      <p:sp>
        <p:nvSpPr>
          <p:cNvPr id="49" name="Rectangle 48"/>
          <p:cNvSpPr/>
          <p:nvPr/>
        </p:nvSpPr>
        <p:spPr>
          <a:xfrm>
            <a:off x="4579430" y="4176786"/>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sysClr val="windowText" lastClr="000000"/>
                </a:solidFill>
              </a:rPr>
              <a:t>Support Services</a:t>
            </a:r>
          </a:p>
        </p:txBody>
      </p:sp>
      <p:sp>
        <p:nvSpPr>
          <p:cNvPr id="50" name="Rectangle 49"/>
          <p:cNvSpPr/>
          <p:nvPr/>
        </p:nvSpPr>
        <p:spPr>
          <a:xfrm>
            <a:off x="4579430" y="3491396"/>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sysClr val="windowText" lastClr="000000"/>
                </a:solidFill>
              </a:rPr>
              <a:t>Cloud Service Template</a:t>
            </a:r>
          </a:p>
        </p:txBody>
      </p:sp>
      <p:sp>
        <p:nvSpPr>
          <p:cNvPr id="51" name="Rectangle 50"/>
          <p:cNvSpPr/>
          <p:nvPr/>
        </p:nvSpPr>
        <p:spPr>
          <a:xfrm>
            <a:off x="1828800" y="3002062"/>
            <a:ext cx="5105400" cy="1550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solidFill>
                  <a:sysClr val="windowText" lastClr="000000"/>
                </a:solidFill>
              </a:rPr>
              <a:t>Cloud Services</a:t>
            </a:r>
          </a:p>
        </p:txBody>
      </p:sp>
      <p:sp>
        <p:nvSpPr>
          <p:cNvPr id="54" name="Rectangle 53"/>
          <p:cNvSpPr/>
          <p:nvPr/>
        </p:nvSpPr>
        <p:spPr>
          <a:xfrm>
            <a:off x="2038350" y="1332483"/>
            <a:ext cx="4724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ysClr val="windowText" lastClr="000000"/>
                </a:solidFill>
              </a:rPr>
              <a:t>Business Services</a:t>
            </a:r>
          </a:p>
        </p:txBody>
      </p:sp>
      <p:sp>
        <p:nvSpPr>
          <p:cNvPr id="55" name="Triangle 54"/>
          <p:cNvSpPr/>
          <p:nvPr/>
        </p:nvSpPr>
        <p:spPr>
          <a:xfrm rot="10800000">
            <a:off x="4114800" y="2524044"/>
            <a:ext cx="533400" cy="40106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Title 1"/>
          <p:cNvSpPr txBox="1">
            <a:spLocks/>
          </p:cNvSpPr>
          <p:nvPr/>
        </p:nvSpPr>
        <p:spPr>
          <a:xfrm>
            <a:off x="457200" y="209550"/>
            <a:ext cx="7886700" cy="8417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AU" dirty="0"/>
              <a:t>Components of a Cloud Service</a:t>
            </a:r>
          </a:p>
        </p:txBody>
      </p:sp>
    </p:spTree>
    <p:extLst>
      <p:ext uri="{BB962C8B-B14F-4D97-AF65-F5344CB8AC3E}">
        <p14:creationId xmlns:p14="http://schemas.microsoft.com/office/powerpoint/2010/main" val="2011662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28950" y="4767263"/>
            <a:ext cx="3086100" cy="273844"/>
          </a:xfrm>
        </p:spPr>
        <p:txBody>
          <a:bodyPr/>
          <a:lstStyle/>
          <a:p>
            <a:r>
              <a:rPr lang="en-US"/>
              <a:t>Cloud Adoption Framework – People Perspective</a:t>
            </a:r>
            <a:endParaRPr lang="en-US" dirty="0"/>
          </a:p>
        </p:txBody>
      </p:sp>
      <p:sp>
        <p:nvSpPr>
          <p:cNvPr id="45" name="Rectangle 44"/>
          <p:cNvSpPr/>
          <p:nvPr/>
        </p:nvSpPr>
        <p:spPr>
          <a:xfrm>
            <a:off x="2311567" y="3496996"/>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sysClr val="windowText" lastClr="000000"/>
                </a:solidFill>
              </a:rPr>
              <a:t>Platform Management</a:t>
            </a:r>
          </a:p>
        </p:txBody>
      </p:sp>
      <p:sp>
        <p:nvSpPr>
          <p:cNvPr id="46" name="Rectangle 45"/>
          <p:cNvSpPr/>
          <p:nvPr/>
        </p:nvSpPr>
        <p:spPr>
          <a:xfrm>
            <a:off x="2311567" y="3836076"/>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a:solidFill>
                  <a:sysClr val="windowText" lastClr="000000"/>
                </a:solidFill>
              </a:rPr>
              <a:t>Shared Application Services</a:t>
            </a:r>
            <a:endParaRPr lang="en-AU" sz="1000" b="1" dirty="0">
              <a:solidFill>
                <a:sysClr val="windowText" lastClr="000000"/>
              </a:solidFill>
            </a:endParaRPr>
          </a:p>
        </p:txBody>
      </p:sp>
      <p:sp>
        <p:nvSpPr>
          <p:cNvPr id="47" name="Rectangle 46"/>
          <p:cNvSpPr/>
          <p:nvPr/>
        </p:nvSpPr>
        <p:spPr>
          <a:xfrm>
            <a:off x="4579430" y="3834091"/>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sysClr val="windowText" lastClr="000000"/>
                </a:solidFill>
              </a:rPr>
              <a:t>IT </a:t>
            </a:r>
            <a:r>
              <a:rPr lang="en-AU" sz="1000" b="1">
                <a:solidFill>
                  <a:sysClr val="windowText" lastClr="000000"/>
                </a:solidFill>
              </a:rPr>
              <a:t>Service Management</a:t>
            </a:r>
            <a:endParaRPr lang="en-AU" sz="1000" b="1" dirty="0">
              <a:solidFill>
                <a:sysClr val="windowText" lastClr="000000"/>
              </a:solidFill>
            </a:endParaRPr>
          </a:p>
        </p:txBody>
      </p:sp>
      <p:sp>
        <p:nvSpPr>
          <p:cNvPr id="48" name="Rectangle 47"/>
          <p:cNvSpPr/>
          <p:nvPr/>
        </p:nvSpPr>
        <p:spPr>
          <a:xfrm>
            <a:off x="2311567" y="4171439"/>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sysClr val="windowText" lastClr="000000"/>
                </a:solidFill>
              </a:rPr>
              <a:t>Cloud Business Office</a:t>
            </a:r>
          </a:p>
        </p:txBody>
      </p:sp>
      <p:sp>
        <p:nvSpPr>
          <p:cNvPr id="49" name="Rectangle 48"/>
          <p:cNvSpPr/>
          <p:nvPr/>
        </p:nvSpPr>
        <p:spPr>
          <a:xfrm>
            <a:off x="4579430" y="4176786"/>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sysClr val="windowText" lastClr="000000"/>
                </a:solidFill>
              </a:rPr>
              <a:t>Support Services</a:t>
            </a:r>
          </a:p>
        </p:txBody>
      </p:sp>
      <p:sp>
        <p:nvSpPr>
          <p:cNvPr id="50" name="Rectangle 49"/>
          <p:cNvSpPr/>
          <p:nvPr/>
        </p:nvSpPr>
        <p:spPr>
          <a:xfrm>
            <a:off x="4579430" y="3491396"/>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sysClr val="windowText" lastClr="000000"/>
                </a:solidFill>
              </a:rPr>
              <a:t>Cloud Service Template</a:t>
            </a:r>
          </a:p>
        </p:txBody>
      </p:sp>
      <p:sp>
        <p:nvSpPr>
          <p:cNvPr id="51" name="Rectangle 50"/>
          <p:cNvSpPr/>
          <p:nvPr/>
        </p:nvSpPr>
        <p:spPr>
          <a:xfrm>
            <a:off x="1828800" y="3002062"/>
            <a:ext cx="5105400" cy="1550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solidFill>
                  <a:sysClr val="windowText" lastClr="000000"/>
                </a:solidFill>
              </a:rPr>
              <a:t>Cloud Services</a:t>
            </a:r>
          </a:p>
        </p:txBody>
      </p:sp>
      <p:sp>
        <p:nvSpPr>
          <p:cNvPr id="54" name="Rectangle 53"/>
          <p:cNvSpPr/>
          <p:nvPr/>
        </p:nvSpPr>
        <p:spPr>
          <a:xfrm>
            <a:off x="2038350" y="1332483"/>
            <a:ext cx="4724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ysClr val="windowText" lastClr="000000"/>
                </a:solidFill>
              </a:rPr>
              <a:t>Business Services</a:t>
            </a:r>
          </a:p>
        </p:txBody>
      </p:sp>
      <p:sp>
        <p:nvSpPr>
          <p:cNvPr id="55" name="Triangle 54"/>
          <p:cNvSpPr/>
          <p:nvPr/>
        </p:nvSpPr>
        <p:spPr>
          <a:xfrm rot="10800000">
            <a:off x="4114800" y="2524044"/>
            <a:ext cx="533400" cy="40106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Title 1"/>
          <p:cNvSpPr txBox="1">
            <a:spLocks/>
          </p:cNvSpPr>
          <p:nvPr/>
        </p:nvSpPr>
        <p:spPr>
          <a:xfrm>
            <a:off x="457200" y="209550"/>
            <a:ext cx="7886700" cy="8417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AU" dirty="0"/>
              <a:t>Components of a Cloud Service</a:t>
            </a:r>
          </a:p>
        </p:txBody>
      </p:sp>
      <p:sp>
        <p:nvSpPr>
          <p:cNvPr id="16" name="Oval 15"/>
          <p:cNvSpPr/>
          <p:nvPr/>
        </p:nvSpPr>
        <p:spPr>
          <a:xfrm>
            <a:off x="1981200" y="2952750"/>
            <a:ext cx="4895850" cy="1676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extBox 16"/>
          <p:cNvSpPr txBox="1"/>
          <p:nvPr/>
        </p:nvSpPr>
        <p:spPr>
          <a:xfrm>
            <a:off x="7274108" y="2327796"/>
            <a:ext cx="1676400" cy="923330"/>
          </a:xfrm>
          <a:prstGeom prst="rect">
            <a:avLst/>
          </a:prstGeom>
          <a:noFill/>
        </p:spPr>
        <p:txBody>
          <a:bodyPr wrap="square" rtlCol="0">
            <a:spAutoFit/>
          </a:bodyPr>
          <a:lstStyle/>
          <a:p>
            <a:r>
              <a:rPr lang="en-US" dirty="0">
                <a:solidFill>
                  <a:prstClr val="black"/>
                </a:solidFill>
              </a:rPr>
              <a:t>How is the Cloud Service delivered? </a:t>
            </a:r>
          </a:p>
        </p:txBody>
      </p:sp>
      <p:cxnSp>
        <p:nvCxnSpPr>
          <p:cNvPr id="18" name="Straight Connector 17"/>
          <p:cNvCxnSpPr>
            <a:stCxn id="16" idx="6"/>
          </p:cNvCxnSpPr>
          <p:nvPr/>
        </p:nvCxnSpPr>
        <p:spPr>
          <a:xfrm flipV="1">
            <a:off x="6877050" y="2789462"/>
            <a:ext cx="397058" cy="10014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51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796978" y="2113777"/>
            <a:ext cx="6314343" cy="724931"/>
          </a:xfrm>
          <a:prstGeom prst="roundRect">
            <a:avLst/>
          </a:prstGeom>
          <a:ln cap="rnd">
            <a:solidFill>
              <a:schemeClr val="accent2"/>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solidFill>
                <a:srgbClr val="474746"/>
              </a:solidFill>
            </a:endParaRPr>
          </a:p>
        </p:txBody>
      </p:sp>
      <p:sp>
        <p:nvSpPr>
          <p:cNvPr id="23" name="TextBox 22"/>
          <p:cNvSpPr txBox="1"/>
          <p:nvPr/>
        </p:nvSpPr>
        <p:spPr>
          <a:xfrm>
            <a:off x="1916121" y="2124844"/>
            <a:ext cx="6007102" cy="300082"/>
          </a:xfrm>
          <a:prstGeom prst="rect">
            <a:avLst/>
          </a:prstGeom>
          <a:noFill/>
        </p:spPr>
        <p:txBody>
          <a:bodyPr wrap="square" rtlCol="0">
            <a:spAutoFit/>
          </a:bodyPr>
          <a:lstStyle/>
          <a:p>
            <a:pPr algn="ctr"/>
            <a:r>
              <a:rPr lang="en-US" sz="1350" b="1" dirty="0">
                <a:solidFill>
                  <a:srgbClr val="F7A028"/>
                </a:solidFill>
              </a:rPr>
              <a:t>Cloud Business Office (CBO)</a:t>
            </a:r>
          </a:p>
        </p:txBody>
      </p:sp>
      <p:sp>
        <p:nvSpPr>
          <p:cNvPr id="24" name="TextBox 23"/>
          <p:cNvSpPr txBox="1"/>
          <p:nvPr/>
        </p:nvSpPr>
        <p:spPr>
          <a:xfrm>
            <a:off x="1916121" y="2349267"/>
            <a:ext cx="6007103" cy="415498"/>
          </a:xfrm>
          <a:prstGeom prst="rect">
            <a:avLst/>
          </a:prstGeom>
          <a:noFill/>
        </p:spPr>
        <p:txBody>
          <a:bodyPr wrap="square" rtlCol="0">
            <a:spAutoFit/>
          </a:bodyPr>
          <a:lstStyle/>
          <a:p>
            <a:pPr algn="ctr"/>
            <a:r>
              <a:rPr lang="en-US" sz="1050" dirty="0">
                <a:solidFill>
                  <a:srgbClr val="474746"/>
                </a:solidFill>
              </a:rPr>
              <a:t>Enterprise Architecture, Training, On-boarding, Finance/Budgets</a:t>
            </a:r>
          </a:p>
          <a:p>
            <a:pPr algn="ctr"/>
            <a:r>
              <a:rPr lang="en-US" sz="1050" dirty="0">
                <a:solidFill>
                  <a:srgbClr val="474746"/>
                </a:solidFill>
              </a:rPr>
              <a:t>Governance, Compliance, Standards, Evangelism </a:t>
            </a:r>
          </a:p>
        </p:txBody>
      </p:sp>
      <p:sp>
        <p:nvSpPr>
          <p:cNvPr id="28" name="Rounded Rectangle 27"/>
          <p:cNvSpPr/>
          <p:nvPr/>
        </p:nvSpPr>
        <p:spPr>
          <a:xfrm>
            <a:off x="1916123" y="3304430"/>
            <a:ext cx="1816101" cy="293322"/>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
        <p:nvSpPr>
          <p:cNvPr id="29" name="Rounded Rectangle 28"/>
          <p:cNvSpPr/>
          <p:nvPr/>
        </p:nvSpPr>
        <p:spPr>
          <a:xfrm>
            <a:off x="4011623" y="3304430"/>
            <a:ext cx="1816101" cy="293322"/>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
        <p:nvSpPr>
          <p:cNvPr id="30" name="Rounded Rectangle 29"/>
          <p:cNvSpPr/>
          <p:nvPr/>
        </p:nvSpPr>
        <p:spPr>
          <a:xfrm>
            <a:off x="6107123" y="3304430"/>
            <a:ext cx="1816101" cy="293322"/>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
        <p:nvSpPr>
          <p:cNvPr id="31" name="Rounded Rectangle 30"/>
          <p:cNvSpPr/>
          <p:nvPr/>
        </p:nvSpPr>
        <p:spPr>
          <a:xfrm>
            <a:off x="1916123" y="3649466"/>
            <a:ext cx="1816101" cy="812205"/>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
        <p:nvSpPr>
          <p:cNvPr id="33" name="Rounded Rectangle 32"/>
          <p:cNvSpPr/>
          <p:nvPr/>
        </p:nvSpPr>
        <p:spPr>
          <a:xfrm>
            <a:off x="4011623" y="3649467"/>
            <a:ext cx="1816101" cy="812204"/>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
        <p:nvSpPr>
          <p:cNvPr id="34" name="Rounded Rectangle 33"/>
          <p:cNvSpPr/>
          <p:nvPr/>
        </p:nvSpPr>
        <p:spPr>
          <a:xfrm>
            <a:off x="6107123" y="3649466"/>
            <a:ext cx="1816101" cy="812204"/>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
        <p:nvSpPr>
          <p:cNvPr id="36" name="TextBox 35"/>
          <p:cNvSpPr txBox="1"/>
          <p:nvPr/>
        </p:nvSpPr>
        <p:spPr>
          <a:xfrm>
            <a:off x="1998673" y="3205150"/>
            <a:ext cx="1549400" cy="300082"/>
          </a:xfrm>
          <a:prstGeom prst="rect">
            <a:avLst/>
          </a:prstGeom>
          <a:noFill/>
        </p:spPr>
        <p:txBody>
          <a:bodyPr wrap="square" rtlCol="0">
            <a:spAutoFit/>
          </a:bodyPr>
          <a:lstStyle/>
          <a:p>
            <a:endParaRPr lang="en-US" sz="1350">
              <a:solidFill>
                <a:srgbClr val="474746"/>
              </a:solidFill>
            </a:endParaRPr>
          </a:p>
        </p:txBody>
      </p:sp>
      <p:sp>
        <p:nvSpPr>
          <p:cNvPr id="38" name="TextBox 37"/>
          <p:cNvSpPr txBox="1"/>
          <p:nvPr/>
        </p:nvSpPr>
        <p:spPr>
          <a:xfrm>
            <a:off x="2190087" y="3304429"/>
            <a:ext cx="1309974" cy="300082"/>
          </a:xfrm>
          <a:prstGeom prst="rect">
            <a:avLst/>
          </a:prstGeom>
          <a:noFill/>
        </p:spPr>
        <p:txBody>
          <a:bodyPr wrap="none" rtlCol="0">
            <a:spAutoFit/>
          </a:bodyPr>
          <a:lstStyle/>
          <a:p>
            <a:r>
              <a:rPr lang="en-US" sz="1350" b="1" dirty="0">
                <a:solidFill>
                  <a:srgbClr val="474746"/>
                </a:solidFill>
              </a:rPr>
              <a:t>Infrastructure</a:t>
            </a:r>
          </a:p>
        </p:txBody>
      </p:sp>
      <p:sp>
        <p:nvSpPr>
          <p:cNvPr id="39" name="TextBox 38"/>
          <p:cNvSpPr txBox="1"/>
          <p:nvPr/>
        </p:nvSpPr>
        <p:spPr>
          <a:xfrm>
            <a:off x="4389106" y="3304429"/>
            <a:ext cx="1098378" cy="300082"/>
          </a:xfrm>
          <a:prstGeom prst="rect">
            <a:avLst/>
          </a:prstGeom>
          <a:noFill/>
        </p:spPr>
        <p:txBody>
          <a:bodyPr wrap="none" rtlCol="0">
            <a:spAutoFit/>
          </a:bodyPr>
          <a:lstStyle/>
          <a:p>
            <a:r>
              <a:rPr lang="en-US" sz="1350" b="1" dirty="0">
                <a:solidFill>
                  <a:srgbClr val="474746"/>
                </a:solidFill>
              </a:rPr>
              <a:t>Operations</a:t>
            </a:r>
          </a:p>
        </p:txBody>
      </p:sp>
      <p:sp>
        <p:nvSpPr>
          <p:cNvPr id="40" name="TextBox 39"/>
          <p:cNvSpPr txBox="1"/>
          <p:nvPr/>
        </p:nvSpPr>
        <p:spPr>
          <a:xfrm>
            <a:off x="6604484" y="3295765"/>
            <a:ext cx="867545" cy="300082"/>
          </a:xfrm>
          <a:prstGeom prst="rect">
            <a:avLst/>
          </a:prstGeom>
          <a:noFill/>
        </p:spPr>
        <p:txBody>
          <a:bodyPr wrap="none" rtlCol="0">
            <a:spAutoFit/>
          </a:bodyPr>
          <a:lstStyle/>
          <a:p>
            <a:r>
              <a:rPr lang="en-US" sz="1350" b="1" dirty="0">
                <a:solidFill>
                  <a:srgbClr val="474746"/>
                </a:solidFill>
              </a:rPr>
              <a:t>Security</a:t>
            </a:r>
          </a:p>
        </p:txBody>
      </p:sp>
      <p:sp>
        <p:nvSpPr>
          <p:cNvPr id="42" name="TextBox 41"/>
          <p:cNvSpPr txBox="1"/>
          <p:nvPr/>
        </p:nvSpPr>
        <p:spPr>
          <a:xfrm>
            <a:off x="2024073" y="3802048"/>
            <a:ext cx="1600200" cy="577081"/>
          </a:xfrm>
          <a:prstGeom prst="rect">
            <a:avLst/>
          </a:prstGeom>
          <a:noFill/>
        </p:spPr>
        <p:txBody>
          <a:bodyPr wrap="square" rtlCol="0">
            <a:spAutoFit/>
          </a:bodyPr>
          <a:lstStyle/>
          <a:p>
            <a:pPr algn="ctr"/>
            <a:r>
              <a:rPr lang="en-US" sz="1050" dirty="0">
                <a:solidFill>
                  <a:srgbClr val="474746"/>
                </a:solidFill>
              </a:rPr>
              <a:t>Architecture</a:t>
            </a:r>
            <a:endParaRPr lang="en-US" sz="600" dirty="0">
              <a:solidFill>
                <a:srgbClr val="474746"/>
              </a:solidFill>
            </a:endParaRPr>
          </a:p>
          <a:p>
            <a:pPr algn="ctr"/>
            <a:r>
              <a:rPr lang="en-US" sz="1050" dirty="0">
                <a:solidFill>
                  <a:srgbClr val="474746"/>
                </a:solidFill>
              </a:rPr>
              <a:t>Dev / Engineering</a:t>
            </a:r>
            <a:endParaRPr lang="en-US" sz="675" dirty="0">
              <a:solidFill>
                <a:srgbClr val="474746"/>
              </a:solidFill>
            </a:endParaRPr>
          </a:p>
          <a:p>
            <a:pPr algn="ctr"/>
            <a:r>
              <a:rPr lang="en-US" sz="1050" dirty="0">
                <a:solidFill>
                  <a:srgbClr val="474746"/>
                </a:solidFill>
              </a:rPr>
              <a:t>Operations</a:t>
            </a:r>
          </a:p>
        </p:txBody>
      </p:sp>
      <p:sp>
        <p:nvSpPr>
          <p:cNvPr id="43" name="TextBox 42"/>
          <p:cNvSpPr txBox="1"/>
          <p:nvPr/>
        </p:nvSpPr>
        <p:spPr>
          <a:xfrm>
            <a:off x="4119572" y="3802048"/>
            <a:ext cx="1600200" cy="577081"/>
          </a:xfrm>
          <a:prstGeom prst="rect">
            <a:avLst/>
          </a:prstGeom>
          <a:noFill/>
        </p:spPr>
        <p:txBody>
          <a:bodyPr wrap="square" rtlCol="0">
            <a:spAutoFit/>
          </a:bodyPr>
          <a:lstStyle/>
          <a:p>
            <a:pPr algn="ctr"/>
            <a:r>
              <a:rPr lang="en-US" sz="1050" dirty="0">
                <a:solidFill>
                  <a:srgbClr val="474746"/>
                </a:solidFill>
              </a:rPr>
              <a:t>Architecture</a:t>
            </a:r>
            <a:endParaRPr lang="en-US" sz="600" dirty="0">
              <a:solidFill>
                <a:srgbClr val="474746"/>
              </a:solidFill>
            </a:endParaRPr>
          </a:p>
          <a:p>
            <a:pPr algn="ctr"/>
            <a:r>
              <a:rPr lang="en-US" sz="1050" dirty="0">
                <a:solidFill>
                  <a:srgbClr val="474746"/>
                </a:solidFill>
              </a:rPr>
              <a:t>Dev / Engineering</a:t>
            </a:r>
            <a:endParaRPr lang="en-US" sz="675" dirty="0">
              <a:solidFill>
                <a:srgbClr val="474746"/>
              </a:solidFill>
            </a:endParaRPr>
          </a:p>
          <a:p>
            <a:pPr algn="ctr"/>
            <a:r>
              <a:rPr lang="en-US" sz="1050" dirty="0">
                <a:solidFill>
                  <a:srgbClr val="474746"/>
                </a:solidFill>
              </a:rPr>
              <a:t>Operations</a:t>
            </a:r>
          </a:p>
        </p:txBody>
      </p:sp>
      <p:sp>
        <p:nvSpPr>
          <p:cNvPr id="44" name="TextBox 43"/>
          <p:cNvSpPr txBox="1"/>
          <p:nvPr/>
        </p:nvSpPr>
        <p:spPr>
          <a:xfrm>
            <a:off x="6215073" y="3778841"/>
            <a:ext cx="1600200" cy="577081"/>
          </a:xfrm>
          <a:prstGeom prst="rect">
            <a:avLst/>
          </a:prstGeom>
          <a:noFill/>
        </p:spPr>
        <p:txBody>
          <a:bodyPr wrap="square" rtlCol="0">
            <a:spAutoFit/>
          </a:bodyPr>
          <a:lstStyle/>
          <a:p>
            <a:pPr algn="ctr"/>
            <a:r>
              <a:rPr lang="en-US" sz="1050" dirty="0">
                <a:solidFill>
                  <a:srgbClr val="474746"/>
                </a:solidFill>
              </a:rPr>
              <a:t>Architecture</a:t>
            </a:r>
            <a:endParaRPr lang="en-US" sz="600" dirty="0">
              <a:solidFill>
                <a:srgbClr val="474746"/>
              </a:solidFill>
            </a:endParaRPr>
          </a:p>
          <a:p>
            <a:pPr algn="ctr"/>
            <a:r>
              <a:rPr lang="en-US" sz="1050" dirty="0">
                <a:solidFill>
                  <a:srgbClr val="474746"/>
                </a:solidFill>
              </a:rPr>
              <a:t>Dev / Engineering</a:t>
            </a:r>
            <a:endParaRPr lang="en-US" sz="675" dirty="0">
              <a:solidFill>
                <a:srgbClr val="474746"/>
              </a:solidFill>
            </a:endParaRPr>
          </a:p>
          <a:p>
            <a:pPr algn="ctr"/>
            <a:r>
              <a:rPr lang="en-US" sz="1050" dirty="0">
                <a:solidFill>
                  <a:srgbClr val="474746"/>
                </a:solidFill>
              </a:rPr>
              <a:t>Operations</a:t>
            </a:r>
          </a:p>
        </p:txBody>
      </p:sp>
      <p:sp>
        <p:nvSpPr>
          <p:cNvPr id="65" name="TextBox 64"/>
          <p:cNvSpPr txBox="1"/>
          <p:nvPr/>
        </p:nvSpPr>
        <p:spPr>
          <a:xfrm>
            <a:off x="1796978" y="2988557"/>
            <a:ext cx="6297692" cy="323165"/>
          </a:xfrm>
          <a:prstGeom prst="rect">
            <a:avLst/>
          </a:prstGeom>
          <a:noFill/>
        </p:spPr>
        <p:txBody>
          <a:bodyPr wrap="square" rtlCol="0">
            <a:spAutoFit/>
          </a:bodyPr>
          <a:lstStyle/>
          <a:p>
            <a:pPr algn="ctr"/>
            <a:r>
              <a:rPr lang="en-US" sz="1500" b="1" dirty="0">
                <a:solidFill>
                  <a:srgbClr val="F7A028"/>
                </a:solidFill>
              </a:rPr>
              <a:t>Cloud Engineering</a:t>
            </a:r>
          </a:p>
        </p:txBody>
      </p:sp>
      <p:sp>
        <p:nvSpPr>
          <p:cNvPr id="45" name="Left Brace 44"/>
          <p:cNvSpPr/>
          <p:nvPr/>
        </p:nvSpPr>
        <p:spPr>
          <a:xfrm>
            <a:off x="1452572" y="2074832"/>
            <a:ext cx="184151" cy="2483166"/>
          </a:xfrm>
          <a:prstGeom prst="leftBrace">
            <a:avLst/>
          </a:prstGeom>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rgbClr val="474746"/>
              </a:solidFill>
            </a:endParaRPr>
          </a:p>
        </p:txBody>
      </p:sp>
      <p:sp>
        <p:nvSpPr>
          <p:cNvPr id="46" name="TextBox 45"/>
          <p:cNvSpPr txBox="1"/>
          <p:nvPr/>
        </p:nvSpPr>
        <p:spPr>
          <a:xfrm>
            <a:off x="628620" y="3106924"/>
            <a:ext cx="861502" cy="415498"/>
          </a:xfrm>
          <a:prstGeom prst="rect">
            <a:avLst/>
          </a:prstGeom>
          <a:noFill/>
        </p:spPr>
        <p:txBody>
          <a:bodyPr wrap="square" rtlCol="0">
            <a:spAutoFit/>
          </a:bodyPr>
          <a:lstStyle/>
          <a:p>
            <a:pPr algn="r"/>
            <a:r>
              <a:rPr lang="en-US" sz="1050" dirty="0">
                <a:solidFill>
                  <a:srgbClr val="474746"/>
                </a:solidFill>
              </a:rPr>
              <a:t>Cloud Services </a:t>
            </a:r>
          </a:p>
        </p:txBody>
      </p:sp>
      <p:sp>
        <p:nvSpPr>
          <p:cNvPr id="47" name="Rounded Rectangle 46"/>
          <p:cNvSpPr/>
          <p:nvPr/>
        </p:nvSpPr>
        <p:spPr>
          <a:xfrm>
            <a:off x="1788652" y="2984333"/>
            <a:ext cx="6314343" cy="1573665"/>
          </a:xfrm>
          <a:prstGeom prst="roundRect">
            <a:avLst/>
          </a:prstGeom>
          <a:ln cap="rnd">
            <a:solidFill>
              <a:schemeClr val="accent2"/>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solidFill>
                <a:srgbClr val="474746"/>
              </a:solidFill>
            </a:endParaRPr>
          </a:p>
        </p:txBody>
      </p:sp>
      <p:sp>
        <p:nvSpPr>
          <p:cNvPr id="49" name="Title 1"/>
          <p:cNvSpPr txBox="1">
            <a:spLocks/>
          </p:cNvSpPr>
          <p:nvPr/>
        </p:nvSpPr>
        <p:spPr>
          <a:xfrm>
            <a:off x="381000" y="-36789"/>
            <a:ext cx="7886700" cy="8417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AU" sz="3300" b="0" i="0" u="none" strike="noStrike" kern="1200" cap="none" spc="0" normalizeH="0" baseline="0" noProof="0" dirty="0">
                <a:ln>
                  <a:noFill/>
                </a:ln>
                <a:solidFill>
                  <a:sysClr val="windowText" lastClr="000000"/>
                </a:solidFill>
                <a:effectLst/>
                <a:uLnTx/>
                <a:uFillTx/>
                <a:latin typeface="Calibri Light" panose="020F0302020204030204"/>
                <a:ea typeface=""/>
                <a:cs typeface=""/>
              </a:rPr>
              <a:t>Cloud Services Functional</a:t>
            </a:r>
            <a:r>
              <a:rPr kumimoji="0" lang="en-AU" sz="3300" b="0" i="0" u="none" strike="noStrike" kern="1200" cap="none" spc="0" normalizeH="0" noProof="0" dirty="0">
                <a:ln>
                  <a:noFill/>
                </a:ln>
                <a:solidFill>
                  <a:sysClr val="windowText" lastClr="000000"/>
                </a:solidFill>
                <a:effectLst/>
                <a:uLnTx/>
                <a:uFillTx/>
                <a:latin typeface="Calibri Light" panose="020F0302020204030204"/>
                <a:ea typeface=""/>
                <a:cs typeface=""/>
              </a:rPr>
              <a:t> Overview</a:t>
            </a:r>
            <a:endParaRPr kumimoji="0" lang="en-AU" sz="3300" b="0" i="0" u="none" strike="noStrike" kern="1200" cap="none" spc="0" normalizeH="0" baseline="0" noProof="0" dirty="0">
              <a:ln>
                <a:noFill/>
              </a:ln>
              <a:solidFill>
                <a:sysClr val="windowText" lastClr="000000"/>
              </a:solidFill>
              <a:effectLst/>
              <a:uLnTx/>
              <a:uFillTx/>
              <a:latin typeface="Calibri Light" panose="020F0302020204030204"/>
              <a:ea typeface=""/>
              <a:cs typeface=""/>
            </a:endParaRPr>
          </a:p>
        </p:txBody>
      </p:sp>
      <p:sp>
        <p:nvSpPr>
          <p:cNvPr id="48" name="Rectangle 47"/>
          <p:cNvSpPr/>
          <p:nvPr/>
        </p:nvSpPr>
        <p:spPr>
          <a:xfrm>
            <a:off x="2743200" y="728201"/>
            <a:ext cx="4095087" cy="67418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ysClr val="windowText" lastClr="000000"/>
                </a:solidFill>
              </a:rPr>
              <a:t>Business Services</a:t>
            </a:r>
          </a:p>
        </p:txBody>
      </p:sp>
      <p:sp>
        <p:nvSpPr>
          <p:cNvPr id="50" name="Triangle 49"/>
          <p:cNvSpPr/>
          <p:nvPr/>
        </p:nvSpPr>
        <p:spPr>
          <a:xfrm rot="10800000">
            <a:off x="4495800" y="1508132"/>
            <a:ext cx="462349" cy="2534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2715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28950" y="4767263"/>
            <a:ext cx="3086100" cy="273844"/>
          </a:xfrm>
        </p:spPr>
        <p:txBody>
          <a:bodyPr/>
          <a:lstStyle/>
          <a:p>
            <a:r>
              <a:rPr lang="en-US">
                <a:solidFill>
                  <a:prstClr val="black">
                    <a:tint val="75000"/>
                  </a:prstClr>
                </a:solidFill>
              </a:rPr>
              <a:t>Cloud Adoption Framework – People Perspective</a:t>
            </a:r>
            <a:endParaRPr lang="en-US" dirty="0">
              <a:solidFill>
                <a:prstClr val="black">
                  <a:tint val="75000"/>
                </a:prstClr>
              </a:solidFill>
            </a:endParaRPr>
          </a:p>
        </p:txBody>
      </p:sp>
      <p:sp>
        <p:nvSpPr>
          <p:cNvPr id="45" name="Rectangle 44"/>
          <p:cNvSpPr/>
          <p:nvPr/>
        </p:nvSpPr>
        <p:spPr>
          <a:xfrm>
            <a:off x="2311567" y="3496996"/>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sysClr val="windowText" lastClr="000000"/>
                </a:solidFill>
              </a:rPr>
              <a:t>Platform Management</a:t>
            </a:r>
          </a:p>
        </p:txBody>
      </p:sp>
      <p:sp>
        <p:nvSpPr>
          <p:cNvPr id="46" name="Rectangle 45"/>
          <p:cNvSpPr/>
          <p:nvPr/>
        </p:nvSpPr>
        <p:spPr>
          <a:xfrm>
            <a:off x="2311567" y="3836076"/>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a:solidFill>
                  <a:sysClr val="windowText" lastClr="000000"/>
                </a:solidFill>
              </a:rPr>
              <a:t>Shared Application Services</a:t>
            </a:r>
            <a:endParaRPr lang="en-AU" sz="1000" b="1" dirty="0">
              <a:solidFill>
                <a:sysClr val="windowText" lastClr="000000"/>
              </a:solidFill>
            </a:endParaRPr>
          </a:p>
        </p:txBody>
      </p:sp>
      <p:sp>
        <p:nvSpPr>
          <p:cNvPr id="47" name="Rectangle 46"/>
          <p:cNvSpPr/>
          <p:nvPr/>
        </p:nvSpPr>
        <p:spPr>
          <a:xfrm>
            <a:off x="4579430" y="3834091"/>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sysClr val="windowText" lastClr="000000"/>
                </a:solidFill>
              </a:rPr>
              <a:t>IT </a:t>
            </a:r>
            <a:r>
              <a:rPr lang="en-AU" sz="1000" b="1">
                <a:solidFill>
                  <a:sysClr val="windowText" lastClr="000000"/>
                </a:solidFill>
              </a:rPr>
              <a:t>Service Management</a:t>
            </a:r>
            <a:endParaRPr lang="en-AU" sz="1000" b="1" dirty="0">
              <a:solidFill>
                <a:sysClr val="windowText" lastClr="000000"/>
              </a:solidFill>
            </a:endParaRPr>
          </a:p>
        </p:txBody>
      </p:sp>
      <p:sp>
        <p:nvSpPr>
          <p:cNvPr id="48" name="Rectangle 47"/>
          <p:cNvSpPr/>
          <p:nvPr/>
        </p:nvSpPr>
        <p:spPr>
          <a:xfrm>
            <a:off x="2311567" y="4171439"/>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sysClr val="windowText" lastClr="000000"/>
                </a:solidFill>
              </a:rPr>
              <a:t>Cloud Business Office</a:t>
            </a:r>
          </a:p>
        </p:txBody>
      </p:sp>
      <p:sp>
        <p:nvSpPr>
          <p:cNvPr id="49" name="Rectangle 48"/>
          <p:cNvSpPr/>
          <p:nvPr/>
        </p:nvSpPr>
        <p:spPr>
          <a:xfrm>
            <a:off x="4579430" y="4176786"/>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sysClr val="windowText" lastClr="000000"/>
                </a:solidFill>
              </a:rPr>
              <a:t>Support Services</a:t>
            </a:r>
          </a:p>
        </p:txBody>
      </p:sp>
      <p:sp>
        <p:nvSpPr>
          <p:cNvPr id="50" name="Rectangle 49"/>
          <p:cNvSpPr/>
          <p:nvPr/>
        </p:nvSpPr>
        <p:spPr>
          <a:xfrm>
            <a:off x="4579430" y="3491396"/>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sysClr val="windowText" lastClr="000000"/>
                </a:solidFill>
              </a:rPr>
              <a:t>Cloud Service Template</a:t>
            </a:r>
          </a:p>
        </p:txBody>
      </p:sp>
      <p:sp>
        <p:nvSpPr>
          <p:cNvPr id="51" name="Rectangle 50"/>
          <p:cNvSpPr/>
          <p:nvPr/>
        </p:nvSpPr>
        <p:spPr>
          <a:xfrm>
            <a:off x="1828800" y="3002062"/>
            <a:ext cx="5105400" cy="1550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solidFill>
                  <a:sysClr val="windowText" lastClr="000000"/>
                </a:solidFill>
              </a:rPr>
              <a:t>Cloud Service</a:t>
            </a:r>
          </a:p>
        </p:txBody>
      </p:sp>
      <p:sp>
        <p:nvSpPr>
          <p:cNvPr id="54" name="Rectangle 53"/>
          <p:cNvSpPr/>
          <p:nvPr/>
        </p:nvSpPr>
        <p:spPr>
          <a:xfrm>
            <a:off x="1828800" y="1051322"/>
            <a:ext cx="5105400" cy="13479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ysClr val="windowText" lastClr="000000"/>
                </a:solidFill>
              </a:rPr>
              <a:t>Business Services</a:t>
            </a:r>
          </a:p>
          <a:p>
            <a:pPr algn="ctr"/>
            <a:endParaRPr lang="en-AU" dirty="0">
              <a:solidFill>
                <a:sysClr val="windowText" lastClr="000000"/>
              </a:solidFill>
            </a:endParaRPr>
          </a:p>
          <a:p>
            <a:pPr algn="ctr"/>
            <a:endParaRPr lang="en-AU" dirty="0">
              <a:solidFill>
                <a:sysClr val="windowText" lastClr="000000"/>
              </a:solidFill>
            </a:endParaRPr>
          </a:p>
          <a:p>
            <a:pPr algn="ctr"/>
            <a:endParaRPr lang="en-AU" dirty="0">
              <a:solidFill>
                <a:sysClr val="windowText" lastClr="000000"/>
              </a:solidFill>
            </a:endParaRPr>
          </a:p>
        </p:txBody>
      </p:sp>
      <p:sp>
        <p:nvSpPr>
          <p:cNvPr id="55" name="Triangle 54"/>
          <p:cNvSpPr/>
          <p:nvPr/>
        </p:nvSpPr>
        <p:spPr>
          <a:xfrm rot="10800000">
            <a:off x="4114800" y="2524044"/>
            <a:ext cx="533400" cy="40106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prstClr val="white"/>
              </a:solidFill>
            </a:endParaRPr>
          </a:p>
        </p:txBody>
      </p:sp>
      <p:sp>
        <p:nvSpPr>
          <p:cNvPr id="56" name="Title 1"/>
          <p:cNvSpPr txBox="1">
            <a:spLocks/>
          </p:cNvSpPr>
          <p:nvPr/>
        </p:nvSpPr>
        <p:spPr>
          <a:xfrm>
            <a:off x="457200" y="209550"/>
            <a:ext cx="7886700" cy="8417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AU" dirty="0">
                <a:solidFill>
                  <a:prstClr val="black"/>
                </a:solidFill>
              </a:rPr>
              <a:t>Business Applications View</a:t>
            </a:r>
          </a:p>
        </p:txBody>
      </p:sp>
      <p:grpSp>
        <p:nvGrpSpPr>
          <p:cNvPr id="13" name="Group 12"/>
          <p:cNvGrpSpPr/>
          <p:nvPr/>
        </p:nvGrpSpPr>
        <p:grpSpPr>
          <a:xfrm>
            <a:off x="5530063" y="1581640"/>
            <a:ext cx="1066800" cy="685800"/>
            <a:chOff x="7300890" y="1100733"/>
            <a:chExt cx="1066800" cy="685800"/>
          </a:xfrm>
        </p:grpSpPr>
        <p:sp>
          <p:nvSpPr>
            <p:cNvPr id="14" name="Rectangle 13"/>
            <p:cNvSpPr/>
            <p:nvPr/>
          </p:nvSpPr>
          <p:spPr>
            <a:xfrm>
              <a:off x="7300890" y="1100733"/>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000" b="1"/>
                <a:t>Portfolio</a:t>
              </a:r>
            </a:p>
          </p:txBody>
        </p:sp>
        <p:grpSp>
          <p:nvGrpSpPr>
            <p:cNvPr id="15" name="Group 14"/>
            <p:cNvGrpSpPr/>
            <p:nvPr/>
          </p:nvGrpSpPr>
          <p:grpSpPr>
            <a:xfrm>
              <a:off x="7327784" y="1326346"/>
              <a:ext cx="1000170" cy="401856"/>
              <a:chOff x="7834290" y="2193036"/>
              <a:chExt cx="1000170" cy="401856"/>
            </a:xfrm>
          </p:grpSpPr>
          <p:sp>
            <p:nvSpPr>
              <p:cNvPr id="16" name="Rectangle 15"/>
              <p:cNvSpPr/>
              <p:nvPr/>
            </p:nvSpPr>
            <p:spPr>
              <a:xfrm>
                <a:off x="8015310" y="2193036"/>
                <a:ext cx="819150" cy="28984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endParaRPr lang="en-AU" sz="1000" b="1" dirty="0"/>
              </a:p>
            </p:txBody>
          </p:sp>
          <p:sp>
            <p:nvSpPr>
              <p:cNvPr id="17" name="Rectangle 16"/>
              <p:cNvSpPr/>
              <p:nvPr/>
            </p:nvSpPr>
            <p:spPr>
              <a:xfrm>
                <a:off x="7924800" y="2254362"/>
                <a:ext cx="819150" cy="28984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endParaRPr lang="en-AU" sz="1000" b="1" dirty="0"/>
              </a:p>
            </p:txBody>
          </p:sp>
          <p:sp>
            <p:nvSpPr>
              <p:cNvPr id="18" name="Rectangle 17"/>
              <p:cNvSpPr/>
              <p:nvPr/>
            </p:nvSpPr>
            <p:spPr>
              <a:xfrm>
                <a:off x="7834290" y="2305050"/>
                <a:ext cx="819150" cy="28984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AU" sz="1000" b="1"/>
                  <a:t>Application</a:t>
                </a:r>
              </a:p>
            </p:txBody>
          </p:sp>
        </p:grpSp>
      </p:grpSp>
      <p:grpSp>
        <p:nvGrpSpPr>
          <p:cNvPr id="19" name="Group 18"/>
          <p:cNvGrpSpPr/>
          <p:nvPr/>
        </p:nvGrpSpPr>
        <p:grpSpPr>
          <a:xfrm>
            <a:off x="2362200" y="1581150"/>
            <a:ext cx="1066800" cy="685800"/>
            <a:chOff x="7300890" y="1100733"/>
            <a:chExt cx="1066800" cy="685800"/>
          </a:xfrm>
        </p:grpSpPr>
        <p:sp>
          <p:nvSpPr>
            <p:cNvPr id="20" name="Rectangle 19"/>
            <p:cNvSpPr/>
            <p:nvPr/>
          </p:nvSpPr>
          <p:spPr>
            <a:xfrm>
              <a:off x="7300890" y="1100733"/>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000" b="1"/>
                <a:t>Portfolio</a:t>
              </a:r>
            </a:p>
          </p:txBody>
        </p:sp>
        <p:grpSp>
          <p:nvGrpSpPr>
            <p:cNvPr id="21" name="Group 20"/>
            <p:cNvGrpSpPr/>
            <p:nvPr/>
          </p:nvGrpSpPr>
          <p:grpSpPr>
            <a:xfrm>
              <a:off x="7327784" y="1326346"/>
              <a:ext cx="1000170" cy="401856"/>
              <a:chOff x="7834290" y="2193036"/>
              <a:chExt cx="1000170" cy="401856"/>
            </a:xfrm>
          </p:grpSpPr>
          <p:sp>
            <p:nvSpPr>
              <p:cNvPr id="22" name="Rectangle 21"/>
              <p:cNvSpPr/>
              <p:nvPr/>
            </p:nvSpPr>
            <p:spPr>
              <a:xfrm>
                <a:off x="8015310" y="2193036"/>
                <a:ext cx="819150" cy="28984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endParaRPr lang="en-AU" sz="1000" b="1" dirty="0"/>
              </a:p>
            </p:txBody>
          </p:sp>
          <p:sp>
            <p:nvSpPr>
              <p:cNvPr id="23" name="Rectangle 22"/>
              <p:cNvSpPr/>
              <p:nvPr/>
            </p:nvSpPr>
            <p:spPr>
              <a:xfrm>
                <a:off x="7924800" y="2254362"/>
                <a:ext cx="819150" cy="28984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endParaRPr lang="en-AU" sz="1000" b="1" dirty="0"/>
              </a:p>
            </p:txBody>
          </p:sp>
          <p:sp>
            <p:nvSpPr>
              <p:cNvPr id="24" name="Rectangle 23"/>
              <p:cNvSpPr/>
              <p:nvPr/>
            </p:nvSpPr>
            <p:spPr>
              <a:xfrm>
                <a:off x="7834290" y="2305050"/>
                <a:ext cx="819150" cy="28984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AU" sz="1000" b="1"/>
                  <a:t>Application</a:t>
                </a:r>
              </a:p>
            </p:txBody>
          </p:sp>
        </p:grpSp>
      </p:grpSp>
      <p:grpSp>
        <p:nvGrpSpPr>
          <p:cNvPr id="25" name="Group 24"/>
          <p:cNvGrpSpPr/>
          <p:nvPr/>
        </p:nvGrpSpPr>
        <p:grpSpPr>
          <a:xfrm>
            <a:off x="3966167" y="1581150"/>
            <a:ext cx="1066800" cy="685800"/>
            <a:chOff x="7300890" y="1100733"/>
            <a:chExt cx="1066800" cy="685800"/>
          </a:xfrm>
        </p:grpSpPr>
        <p:sp>
          <p:nvSpPr>
            <p:cNvPr id="26" name="Rectangle 25"/>
            <p:cNvSpPr/>
            <p:nvPr/>
          </p:nvSpPr>
          <p:spPr>
            <a:xfrm>
              <a:off x="7300890" y="1100733"/>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000" b="1"/>
                <a:t>Portfolio</a:t>
              </a:r>
            </a:p>
          </p:txBody>
        </p:sp>
        <p:grpSp>
          <p:nvGrpSpPr>
            <p:cNvPr id="27" name="Group 26"/>
            <p:cNvGrpSpPr/>
            <p:nvPr/>
          </p:nvGrpSpPr>
          <p:grpSpPr>
            <a:xfrm>
              <a:off x="7327784" y="1326346"/>
              <a:ext cx="1000170" cy="401856"/>
              <a:chOff x="7834290" y="2193036"/>
              <a:chExt cx="1000170" cy="401856"/>
            </a:xfrm>
          </p:grpSpPr>
          <p:sp>
            <p:nvSpPr>
              <p:cNvPr id="28" name="Rectangle 27"/>
              <p:cNvSpPr/>
              <p:nvPr/>
            </p:nvSpPr>
            <p:spPr>
              <a:xfrm>
                <a:off x="8015310" y="2193036"/>
                <a:ext cx="819150" cy="28984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endParaRPr lang="en-AU" sz="1000" b="1" dirty="0"/>
              </a:p>
            </p:txBody>
          </p:sp>
          <p:sp>
            <p:nvSpPr>
              <p:cNvPr id="29" name="Rectangle 28"/>
              <p:cNvSpPr/>
              <p:nvPr/>
            </p:nvSpPr>
            <p:spPr>
              <a:xfrm>
                <a:off x="7924800" y="2254362"/>
                <a:ext cx="819150" cy="28984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endParaRPr lang="en-AU" sz="1000" b="1" dirty="0"/>
              </a:p>
            </p:txBody>
          </p:sp>
          <p:sp>
            <p:nvSpPr>
              <p:cNvPr id="30" name="Rectangle 29"/>
              <p:cNvSpPr/>
              <p:nvPr/>
            </p:nvSpPr>
            <p:spPr>
              <a:xfrm>
                <a:off x="7834290" y="2305050"/>
                <a:ext cx="819150" cy="28984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AU" sz="1000" b="1" dirty="0"/>
                  <a:t>Application</a:t>
                </a:r>
              </a:p>
            </p:txBody>
          </p:sp>
        </p:grpSp>
      </p:grpSp>
    </p:spTree>
    <p:extLst>
      <p:ext uri="{BB962C8B-B14F-4D97-AF65-F5344CB8AC3E}">
        <p14:creationId xmlns:p14="http://schemas.microsoft.com/office/powerpoint/2010/main" val="211210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28950" y="4767263"/>
            <a:ext cx="3086100" cy="273844"/>
          </a:xfrm>
        </p:spPr>
        <p:txBody>
          <a:bodyPr/>
          <a:lstStyle/>
          <a:p>
            <a:r>
              <a:rPr lang="en-US">
                <a:solidFill>
                  <a:prstClr val="black">
                    <a:tint val="75000"/>
                  </a:prstClr>
                </a:solidFill>
              </a:rPr>
              <a:t>Cloud Adoption Framework – People Perspective</a:t>
            </a:r>
            <a:endParaRPr lang="en-US" dirty="0">
              <a:solidFill>
                <a:prstClr val="black">
                  <a:tint val="75000"/>
                </a:prstClr>
              </a:solidFill>
            </a:endParaRPr>
          </a:p>
        </p:txBody>
      </p:sp>
      <p:sp>
        <p:nvSpPr>
          <p:cNvPr id="45" name="Rectangle 44"/>
          <p:cNvSpPr/>
          <p:nvPr/>
        </p:nvSpPr>
        <p:spPr>
          <a:xfrm>
            <a:off x="2311567" y="3496996"/>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sysClr val="windowText" lastClr="000000"/>
                </a:solidFill>
              </a:rPr>
              <a:t>Platform Management</a:t>
            </a:r>
          </a:p>
        </p:txBody>
      </p:sp>
      <p:sp>
        <p:nvSpPr>
          <p:cNvPr id="46" name="Rectangle 45"/>
          <p:cNvSpPr/>
          <p:nvPr/>
        </p:nvSpPr>
        <p:spPr>
          <a:xfrm>
            <a:off x="2311567" y="3836076"/>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a:solidFill>
                  <a:sysClr val="windowText" lastClr="000000"/>
                </a:solidFill>
              </a:rPr>
              <a:t>Shared Application Services</a:t>
            </a:r>
            <a:endParaRPr lang="en-AU" sz="1000" b="1" dirty="0">
              <a:solidFill>
                <a:sysClr val="windowText" lastClr="000000"/>
              </a:solidFill>
            </a:endParaRPr>
          </a:p>
        </p:txBody>
      </p:sp>
      <p:sp>
        <p:nvSpPr>
          <p:cNvPr id="47" name="Rectangle 46"/>
          <p:cNvSpPr/>
          <p:nvPr/>
        </p:nvSpPr>
        <p:spPr>
          <a:xfrm>
            <a:off x="4579430" y="3834091"/>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sysClr val="windowText" lastClr="000000"/>
                </a:solidFill>
              </a:rPr>
              <a:t>IT </a:t>
            </a:r>
            <a:r>
              <a:rPr lang="en-AU" sz="1000" b="1">
                <a:solidFill>
                  <a:sysClr val="windowText" lastClr="000000"/>
                </a:solidFill>
              </a:rPr>
              <a:t>Service Management</a:t>
            </a:r>
            <a:endParaRPr lang="en-AU" sz="1000" b="1" dirty="0">
              <a:solidFill>
                <a:sysClr val="windowText" lastClr="000000"/>
              </a:solidFill>
            </a:endParaRPr>
          </a:p>
        </p:txBody>
      </p:sp>
      <p:sp>
        <p:nvSpPr>
          <p:cNvPr id="48" name="Rectangle 47"/>
          <p:cNvSpPr/>
          <p:nvPr/>
        </p:nvSpPr>
        <p:spPr>
          <a:xfrm>
            <a:off x="2311567" y="4171439"/>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sysClr val="windowText" lastClr="000000"/>
                </a:solidFill>
              </a:rPr>
              <a:t>Cloud Business Office</a:t>
            </a:r>
          </a:p>
        </p:txBody>
      </p:sp>
      <p:sp>
        <p:nvSpPr>
          <p:cNvPr id="49" name="Rectangle 48"/>
          <p:cNvSpPr/>
          <p:nvPr/>
        </p:nvSpPr>
        <p:spPr>
          <a:xfrm>
            <a:off x="4579430" y="4176786"/>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sysClr val="windowText" lastClr="000000"/>
                </a:solidFill>
              </a:rPr>
              <a:t>Support Services</a:t>
            </a:r>
          </a:p>
        </p:txBody>
      </p:sp>
      <p:sp>
        <p:nvSpPr>
          <p:cNvPr id="50" name="Rectangle 49"/>
          <p:cNvSpPr/>
          <p:nvPr/>
        </p:nvSpPr>
        <p:spPr>
          <a:xfrm>
            <a:off x="4579430" y="3491396"/>
            <a:ext cx="1945162" cy="199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sysClr val="windowText" lastClr="000000"/>
                </a:solidFill>
              </a:rPr>
              <a:t>Cloud Service Template</a:t>
            </a:r>
          </a:p>
        </p:txBody>
      </p:sp>
      <p:sp>
        <p:nvSpPr>
          <p:cNvPr id="51" name="Rectangle 50"/>
          <p:cNvSpPr/>
          <p:nvPr/>
        </p:nvSpPr>
        <p:spPr>
          <a:xfrm>
            <a:off x="1828800" y="3002062"/>
            <a:ext cx="5105400" cy="1550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solidFill>
                  <a:sysClr val="windowText" lastClr="000000"/>
                </a:solidFill>
              </a:rPr>
              <a:t>Cloud Service</a:t>
            </a:r>
          </a:p>
        </p:txBody>
      </p:sp>
      <p:sp>
        <p:nvSpPr>
          <p:cNvPr id="54" name="Rectangle 53"/>
          <p:cNvSpPr/>
          <p:nvPr/>
        </p:nvSpPr>
        <p:spPr>
          <a:xfrm>
            <a:off x="1828800" y="1051322"/>
            <a:ext cx="5105400" cy="13479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ysClr val="windowText" lastClr="000000"/>
                </a:solidFill>
              </a:rPr>
              <a:t>Business Services</a:t>
            </a:r>
          </a:p>
          <a:p>
            <a:pPr algn="ctr"/>
            <a:endParaRPr lang="en-AU" dirty="0">
              <a:solidFill>
                <a:sysClr val="windowText" lastClr="000000"/>
              </a:solidFill>
            </a:endParaRPr>
          </a:p>
          <a:p>
            <a:pPr algn="ctr"/>
            <a:endParaRPr lang="en-AU" dirty="0">
              <a:solidFill>
                <a:sysClr val="windowText" lastClr="000000"/>
              </a:solidFill>
            </a:endParaRPr>
          </a:p>
          <a:p>
            <a:pPr algn="ctr"/>
            <a:endParaRPr lang="en-AU" dirty="0">
              <a:solidFill>
                <a:sysClr val="windowText" lastClr="000000"/>
              </a:solidFill>
            </a:endParaRPr>
          </a:p>
        </p:txBody>
      </p:sp>
      <p:sp>
        <p:nvSpPr>
          <p:cNvPr id="55" name="Triangle 54"/>
          <p:cNvSpPr/>
          <p:nvPr/>
        </p:nvSpPr>
        <p:spPr>
          <a:xfrm rot="10800000">
            <a:off x="4114800" y="2524044"/>
            <a:ext cx="533400" cy="40106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prstClr val="white"/>
              </a:solidFill>
            </a:endParaRPr>
          </a:p>
        </p:txBody>
      </p:sp>
      <p:sp>
        <p:nvSpPr>
          <p:cNvPr id="56" name="Title 1"/>
          <p:cNvSpPr txBox="1">
            <a:spLocks/>
          </p:cNvSpPr>
          <p:nvPr/>
        </p:nvSpPr>
        <p:spPr>
          <a:xfrm>
            <a:off x="457200" y="209550"/>
            <a:ext cx="7886700" cy="8417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AU" dirty="0">
                <a:solidFill>
                  <a:prstClr val="black"/>
                </a:solidFill>
              </a:rPr>
              <a:t>Business Applications View</a:t>
            </a:r>
          </a:p>
        </p:txBody>
      </p:sp>
      <p:grpSp>
        <p:nvGrpSpPr>
          <p:cNvPr id="13" name="Group 12"/>
          <p:cNvGrpSpPr/>
          <p:nvPr/>
        </p:nvGrpSpPr>
        <p:grpSpPr>
          <a:xfrm>
            <a:off x="5530063" y="1581640"/>
            <a:ext cx="1066800" cy="685800"/>
            <a:chOff x="7300890" y="1100733"/>
            <a:chExt cx="1066800" cy="685800"/>
          </a:xfrm>
        </p:grpSpPr>
        <p:sp>
          <p:nvSpPr>
            <p:cNvPr id="14" name="Rectangle 13"/>
            <p:cNvSpPr/>
            <p:nvPr/>
          </p:nvSpPr>
          <p:spPr>
            <a:xfrm>
              <a:off x="7300890" y="1100733"/>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000" b="1"/>
                <a:t>Portfolio</a:t>
              </a:r>
            </a:p>
          </p:txBody>
        </p:sp>
        <p:grpSp>
          <p:nvGrpSpPr>
            <p:cNvPr id="15" name="Group 14"/>
            <p:cNvGrpSpPr/>
            <p:nvPr/>
          </p:nvGrpSpPr>
          <p:grpSpPr>
            <a:xfrm>
              <a:off x="7327784" y="1326346"/>
              <a:ext cx="1000170" cy="401856"/>
              <a:chOff x="7834290" y="2193036"/>
              <a:chExt cx="1000170" cy="401856"/>
            </a:xfrm>
          </p:grpSpPr>
          <p:sp>
            <p:nvSpPr>
              <p:cNvPr id="16" name="Rectangle 15"/>
              <p:cNvSpPr/>
              <p:nvPr/>
            </p:nvSpPr>
            <p:spPr>
              <a:xfrm>
                <a:off x="8015310" y="2193036"/>
                <a:ext cx="819150" cy="28984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endParaRPr lang="en-AU" sz="1000" b="1" dirty="0"/>
              </a:p>
            </p:txBody>
          </p:sp>
          <p:sp>
            <p:nvSpPr>
              <p:cNvPr id="17" name="Rectangle 16"/>
              <p:cNvSpPr/>
              <p:nvPr/>
            </p:nvSpPr>
            <p:spPr>
              <a:xfrm>
                <a:off x="7924800" y="2254362"/>
                <a:ext cx="819150" cy="28984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endParaRPr lang="en-AU" sz="1000" b="1" dirty="0"/>
              </a:p>
            </p:txBody>
          </p:sp>
          <p:sp>
            <p:nvSpPr>
              <p:cNvPr id="18" name="Rectangle 17"/>
              <p:cNvSpPr/>
              <p:nvPr/>
            </p:nvSpPr>
            <p:spPr>
              <a:xfrm>
                <a:off x="7834290" y="2305050"/>
                <a:ext cx="819150" cy="28984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AU" sz="1000" b="1"/>
                  <a:t>Application</a:t>
                </a:r>
              </a:p>
            </p:txBody>
          </p:sp>
        </p:grpSp>
      </p:grpSp>
      <p:grpSp>
        <p:nvGrpSpPr>
          <p:cNvPr id="19" name="Group 18"/>
          <p:cNvGrpSpPr/>
          <p:nvPr/>
        </p:nvGrpSpPr>
        <p:grpSpPr>
          <a:xfrm>
            <a:off x="2362200" y="1581150"/>
            <a:ext cx="1066800" cy="685800"/>
            <a:chOff x="7300890" y="1100733"/>
            <a:chExt cx="1066800" cy="685800"/>
          </a:xfrm>
        </p:grpSpPr>
        <p:sp>
          <p:nvSpPr>
            <p:cNvPr id="20" name="Rectangle 19"/>
            <p:cNvSpPr/>
            <p:nvPr/>
          </p:nvSpPr>
          <p:spPr>
            <a:xfrm>
              <a:off x="7300890" y="1100733"/>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000" b="1"/>
                <a:t>Portfolio</a:t>
              </a:r>
            </a:p>
          </p:txBody>
        </p:sp>
        <p:grpSp>
          <p:nvGrpSpPr>
            <p:cNvPr id="21" name="Group 20"/>
            <p:cNvGrpSpPr/>
            <p:nvPr/>
          </p:nvGrpSpPr>
          <p:grpSpPr>
            <a:xfrm>
              <a:off x="7327784" y="1326346"/>
              <a:ext cx="1000170" cy="401856"/>
              <a:chOff x="7834290" y="2193036"/>
              <a:chExt cx="1000170" cy="401856"/>
            </a:xfrm>
          </p:grpSpPr>
          <p:sp>
            <p:nvSpPr>
              <p:cNvPr id="22" name="Rectangle 21"/>
              <p:cNvSpPr/>
              <p:nvPr/>
            </p:nvSpPr>
            <p:spPr>
              <a:xfrm>
                <a:off x="8015310" y="2193036"/>
                <a:ext cx="819150" cy="28984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endParaRPr lang="en-AU" sz="1000" b="1" dirty="0"/>
              </a:p>
            </p:txBody>
          </p:sp>
          <p:sp>
            <p:nvSpPr>
              <p:cNvPr id="23" name="Rectangle 22"/>
              <p:cNvSpPr/>
              <p:nvPr/>
            </p:nvSpPr>
            <p:spPr>
              <a:xfrm>
                <a:off x="7924800" y="2254362"/>
                <a:ext cx="819150" cy="28984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endParaRPr lang="en-AU" sz="1000" b="1" dirty="0"/>
              </a:p>
            </p:txBody>
          </p:sp>
          <p:sp>
            <p:nvSpPr>
              <p:cNvPr id="24" name="Rectangle 23"/>
              <p:cNvSpPr/>
              <p:nvPr/>
            </p:nvSpPr>
            <p:spPr>
              <a:xfrm>
                <a:off x="7834290" y="2305050"/>
                <a:ext cx="819150" cy="28984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AU" sz="1000" b="1"/>
                  <a:t>Application</a:t>
                </a:r>
              </a:p>
            </p:txBody>
          </p:sp>
        </p:grpSp>
      </p:grpSp>
      <p:grpSp>
        <p:nvGrpSpPr>
          <p:cNvPr id="25" name="Group 24"/>
          <p:cNvGrpSpPr/>
          <p:nvPr/>
        </p:nvGrpSpPr>
        <p:grpSpPr>
          <a:xfrm>
            <a:off x="3966167" y="1581150"/>
            <a:ext cx="1066800" cy="685800"/>
            <a:chOff x="7300890" y="1100733"/>
            <a:chExt cx="1066800" cy="685800"/>
          </a:xfrm>
        </p:grpSpPr>
        <p:sp>
          <p:nvSpPr>
            <p:cNvPr id="26" name="Rectangle 25"/>
            <p:cNvSpPr/>
            <p:nvPr/>
          </p:nvSpPr>
          <p:spPr>
            <a:xfrm>
              <a:off x="7300890" y="1100733"/>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000" b="1"/>
                <a:t>Portfolio</a:t>
              </a:r>
            </a:p>
          </p:txBody>
        </p:sp>
        <p:grpSp>
          <p:nvGrpSpPr>
            <p:cNvPr id="27" name="Group 26"/>
            <p:cNvGrpSpPr/>
            <p:nvPr/>
          </p:nvGrpSpPr>
          <p:grpSpPr>
            <a:xfrm>
              <a:off x="7327784" y="1326346"/>
              <a:ext cx="1000170" cy="401856"/>
              <a:chOff x="7834290" y="2193036"/>
              <a:chExt cx="1000170" cy="401856"/>
            </a:xfrm>
          </p:grpSpPr>
          <p:sp>
            <p:nvSpPr>
              <p:cNvPr id="28" name="Rectangle 27"/>
              <p:cNvSpPr/>
              <p:nvPr/>
            </p:nvSpPr>
            <p:spPr>
              <a:xfrm>
                <a:off x="8015310" y="2193036"/>
                <a:ext cx="819150" cy="28984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endParaRPr lang="en-AU" sz="1000" b="1" dirty="0"/>
              </a:p>
            </p:txBody>
          </p:sp>
          <p:sp>
            <p:nvSpPr>
              <p:cNvPr id="29" name="Rectangle 28"/>
              <p:cNvSpPr/>
              <p:nvPr/>
            </p:nvSpPr>
            <p:spPr>
              <a:xfrm>
                <a:off x="7924800" y="2254362"/>
                <a:ext cx="819150" cy="28984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endParaRPr lang="en-AU" sz="1000" b="1" dirty="0"/>
              </a:p>
            </p:txBody>
          </p:sp>
          <p:sp>
            <p:nvSpPr>
              <p:cNvPr id="30" name="Rectangle 29"/>
              <p:cNvSpPr/>
              <p:nvPr/>
            </p:nvSpPr>
            <p:spPr>
              <a:xfrm>
                <a:off x="7834290" y="2305050"/>
                <a:ext cx="819150" cy="28984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AU" sz="1000" b="1" dirty="0"/>
                  <a:t>Application</a:t>
                </a:r>
              </a:p>
            </p:txBody>
          </p:sp>
        </p:grpSp>
      </p:grpSp>
      <p:sp>
        <p:nvSpPr>
          <p:cNvPr id="31" name="Oval 30"/>
          <p:cNvSpPr/>
          <p:nvPr/>
        </p:nvSpPr>
        <p:spPr>
          <a:xfrm>
            <a:off x="1676400" y="1120568"/>
            <a:ext cx="5486400" cy="13556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319286" y="1996472"/>
            <a:ext cx="1519914" cy="923330"/>
          </a:xfrm>
          <a:prstGeom prst="rect">
            <a:avLst/>
          </a:prstGeom>
          <a:noFill/>
        </p:spPr>
        <p:txBody>
          <a:bodyPr wrap="square" rtlCol="0">
            <a:spAutoFit/>
          </a:bodyPr>
          <a:lstStyle/>
          <a:p>
            <a:r>
              <a:rPr lang="en-US" dirty="0"/>
              <a:t>What does your portfolio look like?  </a:t>
            </a:r>
          </a:p>
        </p:txBody>
      </p:sp>
      <p:cxnSp>
        <p:nvCxnSpPr>
          <p:cNvPr id="33" name="Straight Connector 32"/>
          <p:cNvCxnSpPr/>
          <p:nvPr/>
        </p:nvCxnSpPr>
        <p:spPr>
          <a:xfrm>
            <a:off x="7162800" y="1701672"/>
            <a:ext cx="198706" cy="7564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424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Cloud Adoption Framework – People Perspective</a:t>
            </a:r>
            <a:endParaRPr lang="en-US" dirty="0"/>
          </a:p>
        </p:txBody>
      </p:sp>
      <p:sp>
        <p:nvSpPr>
          <p:cNvPr id="17" name="Title 1"/>
          <p:cNvSpPr txBox="1">
            <a:spLocks/>
          </p:cNvSpPr>
          <p:nvPr/>
        </p:nvSpPr>
        <p:spPr>
          <a:xfrm>
            <a:off x="628650" y="273844"/>
            <a:ext cx="7886700" cy="99417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AU" dirty="0"/>
              <a:t>Typical Enterprise Portfolio Characteristics </a:t>
            </a:r>
          </a:p>
        </p:txBody>
      </p:sp>
      <p:graphicFrame>
        <p:nvGraphicFramePr>
          <p:cNvPr id="50" name="Table 49"/>
          <p:cNvGraphicFramePr>
            <a:graphicFrameLocks noGrp="1"/>
          </p:cNvGraphicFramePr>
          <p:nvPr>
            <p:extLst>
              <p:ext uri="{D42A27DB-BD31-4B8C-83A1-F6EECF244321}">
                <p14:modId xmlns:p14="http://schemas.microsoft.com/office/powerpoint/2010/main" val="1620887747"/>
              </p:ext>
            </p:extLst>
          </p:nvPr>
        </p:nvGraphicFramePr>
        <p:xfrm>
          <a:off x="1295400" y="1268016"/>
          <a:ext cx="7162800" cy="2431494"/>
        </p:xfrm>
        <a:graphic>
          <a:graphicData uri="http://schemas.openxmlformats.org/drawingml/2006/table">
            <a:tbl>
              <a:tblPr firstRow="1" bandRow="1"/>
              <a:tblGrid>
                <a:gridCol w="976745">
                  <a:extLst>
                    <a:ext uri="{9D8B030D-6E8A-4147-A177-3AD203B41FA5}">
                      <a16:colId xmlns:a16="http://schemas.microsoft.com/office/drawing/2014/main" val="20000"/>
                    </a:ext>
                  </a:extLst>
                </a:gridCol>
                <a:gridCol w="2452255">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243445">
                  <a:extLst>
                    <a:ext uri="{9D8B030D-6E8A-4147-A177-3AD203B41FA5}">
                      <a16:colId xmlns:a16="http://schemas.microsoft.com/office/drawing/2014/main" val="20003"/>
                    </a:ext>
                  </a:extLst>
                </a:gridCol>
                <a:gridCol w="813955">
                  <a:extLst>
                    <a:ext uri="{9D8B030D-6E8A-4147-A177-3AD203B41FA5}">
                      <a16:colId xmlns:a16="http://schemas.microsoft.com/office/drawing/2014/main" val="20004"/>
                    </a:ext>
                  </a:extLst>
                </a:gridCol>
              </a:tblGrid>
              <a:tr h="377190">
                <a:tc>
                  <a:txBody>
                    <a:bodyPr/>
                    <a:lstStyle>
                      <a:lvl1pPr marL="0" algn="l" defTabSz="685800" rtl="0" eaLnBrk="1" latinLnBrk="0" hangingPunct="1">
                        <a:defRPr sz="1350" b="1" kern="1200">
                          <a:solidFill>
                            <a:schemeClr val="lt1"/>
                          </a:solidFill>
                          <a:latin typeface="Calibri" panose="020F0502020204030204"/>
                          <a:ea typeface=""/>
                          <a:cs typeface=""/>
                        </a:defRPr>
                      </a:lvl1pPr>
                      <a:lvl2pPr marL="342900" algn="l" defTabSz="685800" rtl="0" eaLnBrk="1" latinLnBrk="0" hangingPunct="1">
                        <a:defRPr sz="1350" b="1" kern="1200">
                          <a:solidFill>
                            <a:schemeClr val="lt1"/>
                          </a:solidFill>
                          <a:latin typeface="Calibri" panose="020F0502020204030204"/>
                          <a:ea typeface=""/>
                          <a:cs typeface=""/>
                        </a:defRPr>
                      </a:lvl2pPr>
                      <a:lvl3pPr marL="685800" algn="l" defTabSz="685800" rtl="0" eaLnBrk="1" latinLnBrk="0" hangingPunct="1">
                        <a:defRPr sz="1350" b="1" kern="1200">
                          <a:solidFill>
                            <a:schemeClr val="lt1"/>
                          </a:solidFill>
                          <a:latin typeface="Calibri" panose="020F0502020204030204"/>
                          <a:ea typeface=""/>
                          <a:cs typeface=""/>
                        </a:defRPr>
                      </a:lvl3pPr>
                      <a:lvl4pPr marL="1028700" algn="l" defTabSz="685800" rtl="0" eaLnBrk="1" latinLnBrk="0" hangingPunct="1">
                        <a:defRPr sz="1350" b="1" kern="1200">
                          <a:solidFill>
                            <a:schemeClr val="lt1"/>
                          </a:solidFill>
                          <a:latin typeface="Calibri" panose="020F0502020204030204"/>
                          <a:ea typeface=""/>
                          <a:cs typeface=""/>
                        </a:defRPr>
                      </a:lvl4pPr>
                      <a:lvl5pPr marL="1371600" algn="l" defTabSz="685800" rtl="0" eaLnBrk="1" latinLnBrk="0" hangingPunct="1">
                        <a:defRPr sz="1350" b="1" kern="1200">
                          <a:solidFill>
                            <a:schemeClr val="lt1"/>
                          </a:solidFill>
                          <a:latin typeface="Calibri" panose="020F0502020204030204"/>
                          <a:ea typeface=""/>
                          <a:cs typeface=""/>
                        </a:defRPr>
                      </a:lvl5pPr>
                      <a:lvl6pPr marL="1714500" algn="l" defTabSz="685800" rtl="0" eaLnBrk="1" latinLnBrk="0" hangingPunct="1">
                        <a:defRPr sz="1350" b="1" kern="1200">
                          <a:solidFill>
                            <a:schemeClr val="lt1"/>
                          </a:solidFill>
                          <a:latin typeface="Calibri" panose="020F0502020204030204"/>
                          <a:ea typeface=""/>
                          <a:cs typeface=""/>
                        </a:defRPr>
                      </a:lvl6pPr>
                      <a:lvl7pPr marL="2057400" algn="l" defTabSz="685800" rtl="0" eaLnBrk="1" latinLnBrk="0" hangingPunct="1">
                        <a:defRPr sz="1350" b="1" kern="1200">
                          <a:solidFill>
                            <a:schemeClr val="lt1"/>
                          </a:solidFill>
                          <a:latin typeface="Calibri" panose="020F0502020204030204"/>
                          <a:ea typeface=""/>
                          <a:cs typeface=""/>
                        </a:defRPr>
                      </a:lvl7pPr>
                      <a:lvl8pPr marL="2400300" algn="l" defTabSz="685800" rtl="0" eaLnBrk="1" latinLnBrk="0" hangingPunct="1">
                        <a:defRPr sz="1350" b="1" kern="1200">
                          <a:solidFill>
                            <a:schemeClr val="lt1"/>
                          </a:solidFill>
                          <a:latin typeface="Calibri" panose="020F0502020204030204"/>
                          <a:ea typeface=""/>
                          <a:cs typeface=""/>
                        </a:defRPr>
                      </a:lvl8pPr>
                      <a:lvl9pPr marL="2743200" algn="l" defTabSz="685800" rtl="0" eaLnBrk="1" latinLnBrk="0" hangingPunct="1">
                        <a:defRPr sz="1350" b="1" kern="1200">
                          <a:solidFill>
                            <a:schemeClr val="lt1"/>
                          </a:solidFill>
                          <a:latin typeface="Calibri" panose="020F0502020204030204"/>
                          <a:ea typeface=""/>
                          <a:cs typeface=""/>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50" dirty="0"/>
                        <a:t>Portfolio</a:t>
                      </a:r>
                      <a:r>
                        <a:rPr lang="en-US" sz="1050" baseline="0" dirty="0"/>
                        <a:t> Tier</a:t>
                      </a:r>
                      <a:endParaRPr lang="en-US" sz="105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685800" rtl="0" eaLnBrk="1" latinLnBrk="0" hangingPunct="1">
                        <a:defRPr sz="1350" b="1" kern="1200">
                          <a:solidFill>
                            <a:schemeClr val="lt1"/>
                          </a:solidFill>
                          <a:latin typeface="Calibri" panose="020F0502020204030204"/>
                          <a:ea typeface=""/>
                          <a:cs typeface=""/>
                        </a:defRPr>
                      </a:lvl1pPr>
                      <a:lvl2pPr marL="342900" algn="l" defTabSz="685800" rtl="0" eaLnBrk="1" latinLnBrk="0" hangingPunct="1">
                        <a:defRPr sz="1350" b="1" kern="1200">
                          <a:solidFill>
                            <a:schemeClr val="lt1"/>
                          </a:solidFill>
                          <a:latin typeface="Calibri" panose="020F0502020204030204"/>
                          <a:ea typeface=""/>
                          <a:cs typeface=""/>
                        </a:defRPr>
                      </a:lvl2pPr>
                      <a:lvl3pPr marL="685800" algn="l" defTabSz="685800" rtl="0" eaLnBrk="1" latinLnBrk="0" hangingPunct="1">
                        <a:defRPr sz="1350" b="1" kern="1200">
                          <a:solidFill>
                            <a:schemeClr val="lt1"/>
                          </a:solidFill>
                          <a:latin typeface="Calibri" panose="020F0502020204030204"/>
                          <a:ea typeface=""/>
                          <a:cs typeface=""/>
                        </a:defRPr>
                      </a:lvl3pPr>
                      <a:lvl4pPr marL="1028700" algn="l" defTabSz="685800" rtl="0" eaLnBrk="1" latinLnBrk="0" hangingPunct="1">
                        <a:defRPr sz="1350" b="1" kern="1200">
                          <a:solidFill>
                            <a:schemeClr val="lt1"/>
                          </a:solidFill>
                          <a:latin typeface="Calibri" panose="020F0502020204030204"/>
                          <a:ea typeface=""/>
                          <a:cs typeface=""/>
                        </a:defRPr>
                      </a:lvl4pPr>
                      <a:lvl5pPr marL="1371600" algn="l" defTabSz="685800" rtl="0" eaLnBrk="1" latinLnBrk="0" hangingPunct="1">
                        <a:defRPr sz="1350" b="1" kern="1200">
                          <a:solidFill>
                            <a:schemeClr val="lt1"/>
                          </a:solidFill>
                          <a:latin typeface="Calibri" panose="020F0502020204030204"/>
                          <a:ea typeface=""/>
                          <a:cs typeface=""/>
                        </a:defRPr>
                      </a:lvl5pPr>
                      <a:lvl6pPr marL="1714500" algn="l" defTabSz="685800" rtl="0" eaLnBrk="1" latinLnBrk="0" hangingPunct="1">
                        <a:defRPr sz="1350" b="1" kern="1200">
                          <a:solidFill>
                            <a:schemeClr val="lt1"/>
                          </a:solidFill>
                          <a:latin typeface="Calibri" panose="020F0502020204030204"/>
                          <a:ea typeface=""/>
                          <a:cs typeface=""/>
                        </a:defRPr>
                      </a:lvl6pPr>
                      <a:lvl7pPr marL="2057400" algn="l" defTabSz="685800" rtl="0" eaLnBrk="1" latinLnBrk="0" hangingPunct="1">
                        <a:defRPr sz="1350" b="1" kern="1200">
                          <a:solidFill>
                            <a:schemeClr val="lt1"/>
                          </a:solidFill>
                          <a:latin typeface="Calibri" panose="020F0502020204030204"/>
                          <a:ea typeface=""/>
                          <a:cs typeface=""/>
                        </a:defRPr>
                      </a:lvl7pPr>
                      <a:lvl8pPr marL="2400300" algn="l" defTabSz="685800" rtl="0" eaLnBrk="1" latinLnBrk="0" hangingPunct="1">
                        <a:defRPr sz="1350" b="1" kern="1200">
                          <a:solidFill>
                            <a:schemeClr val="lt1"/>
                          </a:solidFill>
                          <a:latin typeface="Calibri" panose="020F0502020204030204"/>
                          <a:ea typeface=""/>
                          <a:cs typeface=""/>
                        </a:defRPr>
                      </a:lvl8pPr>
                      <a:lvl9pPr marL="2743200" algn="l" defTabSz="685800" rtl="0" eaLnBrk="1" latinLnBrk="0" hangingPunct="1">
                        <a:defRPr sz="1350" b="1" kern="1200">
                          <a:solidFill>
                            <a:schemeClr val="lt1"/>
                          </a:solidFill>
                          <a:latin typeface="Calibri" panose="020F0502020204030204"/>
                          <a:ea typeface=""/>
                          <a:cs typeface=""/>
                        </a:defRPr>
                      </a:lvl9pPr>
                    </a:lstStyle>
                    <a:p>
                      <a:r>
                        <a:rPr lang="en-US" sz="1050" dirty="0"/>
                        <a:t>Requirements</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685800" rtl="0" eaLnBrk="1" latinLnBrk="0" hangingPunct="1">
                        <a:defRPr sz="1350" b="1" kern="1200">
                          <a:solidFill>
                            <a:schemeClr val="lt1"/>
                          </a:solidFill>
                          <a:latin typeface="Calibri" panose="020F0502020204030204"/>
                          <a:ea typeface=""/>
                          <a:cs typeface=""/>
                        </a:defRPr>
                      </a:lvl1pPr>
                      <a:lvl2pPr marL="342900" algn="l" defTabSz="685800" rtl="0" eaLnBrk="1" latinLnBrk="0" hangingPunct="1">
                        <a:defRPr sz="1350" b="1" kern="1200">
                          <a:solidFill>
                            <a:schemeClr val="lt1"/>
                          </a:solidFill>
                          <a:latin typeface="Calibri" panose="020F0502020204030204"/>
                          <a:ea typeface=""/>
                          <a:cs typeface=""/>
                        </a:defRPr>
                      </a:lvl2pPr>
                      <a:lvl3pPr marL="685800" algn="l" defTabSz="685800" rtl="0" eaLnBrk="1" latinLnBrk="0" hangingPunct="1">
                        <a:defRPr sz="1350" b="1" kern="1200">
                          <a:solidFill>
                            <a:schemeClr val="lt1"/>
                          </a:solidFill>
                          <a:latin typeface="Calibri" panose="020F0502020204030204"/>
                          <a:ea typeface=""/>
                          <a:cs typeface=""/>
                        </a:defRPr>
                      </a:lvl3pPr>
                      <a:lvl4pPr marL="1028700" algn="l" defTabSz="685800" rtl="0" eaLnBrk="1" latinLnBrk="0" hangingPunct="1">
                        <a:defRPr sz="1350" b="1" kern="1200">
                          <a:solidFill>
                            <a:schemeClr val="lt1"/>
                          </a:solidFill>
                          <a:latin typeface="Calibri" panose="020F0502020204030204"/>
                          <a:ea typeface=""/>
                          <a:cs typeface=""/>
                        </a:defRPr>
                      </a:lvl4pPr>
                      <a:lvl5pPr marL="1371600" algn="l" defTabSz="685800" rtl="0" eaLnBrk="1" latinLnBrk="0" hangingPunct="1">
                        <a:defRPr sz="1350" b="1" kern="1200">
                          <a:solidFill>
                            <a:schemeClr val="lt1"/>
                          </a:solidFill>
                          <a:latin typeface="Calibri" panose="020F0502020204030204"/>
                          <a:ea typeface=""/>
                          <a:cs typeface=""/>
                        </a:defRPr>
                      </a:lvl5pPr>
                      <a:lvl6pPr marL="1714500" algn="l" defTabSz="685800" rtl="0" eaLnBrk="1" latinLnBrk="0" hangingPunct="1">
                        <a:defRPr sz="1350" b="1" kern="1200">
                          <a:solidFill>
                            <a:schemeClr val="lt1"/>
                          </a:solidFill>
                          <a:latin typeface="Calibri" panose="020F0502020204030204"/>
                          <a:ea typeface=""/>
                          <a:cs typeface=""/>
                        </a:defRPr>
                      </a:lvl6pPr>
                      <a:lvl7pPr marL="2057400" algn="l" defTabSz="685800" rtl="0" eaLnBrk="1" latinLnBrk="0" hangingPunct="1">
                        <a:defRPr sz="1350" b="1" kern="1200">
                          <a:solidFill>
                            <a:schemeClr val="lt1"/>
                          </a:solidFill>
                          <a:latin typeface="Calibri" panose="020F0502020204030204"/>
                          <a:ea typeface=""/>
                          <a:cs typeface=""/>
                        </a:defRPr>
                      </a:lvl7pPr>
                      <a:lvl8pPr marL="2400300" algn="l" defTabSz="685800" rtl="0" eaLnBrk="1" latinLnBrk="0" hangingPunct="1">
                        <a:defRPr sz="1350" b="1" kern="1200">
                          <a:solidFill>
                            <a:schemeClr val="lt1"/>
                          </a:solidFill>
                          <a:latin typeface="Calibri" panose="020F0502020204030204"/>
                          <a:ea typeface=""/>
                          <a:cs typeface=""/>
                        </a:defRPr>
                      </a:lvl8pPr>
                      <a:lvl9pPr marL="2743200" algn="l" defTabSz="685800" rtl="0" eaLnBrk="1" latinLnBrk="0" hangingPunct="1">
                        <a:defRPr sz="1350" b="1" kern="1200">
                          <a:solidFill>
                            <a:schemeClr val="lt1"/>
                          </a:solidFill>
                          <a:latin typeface="Calibri" panose="020F0502020204030204"/>
                          <a:ea typeface=""/>
                          <a:cs typeface=""/>
                        </a:defRPr>
                      </a:lvl9pPr>
                    </a:lstStyle>
                    <a:p>
                      <a:r>
                        <a:rPr lang="en-US" sz="1050" dirty="0"/>
                        <a:t>Typical Use Cases</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685800" rtl="0" eaLnBrk="1" latinLnBrk="0" hangingPunct="1">
                        <a:defRPr sz="1350" b="1" kern="1200">
                          <a:solidFill>
                            <a:schemeClr val="lt1"/>
                          </a:solidFill>
                          <a:latin typeface="Calibri" panose="020F0502020204030204"/>
                          <a:ea typeface=""/>
                          <a:cs typeface=""/>
                        </a:defRPr>
                      </a:lvl1pPr>
                      <a:lvl2pPr marL="342900" algn="l" defTabSz="685800" rtl="0" eaLnBrk="1" latinLnBrk="0" hangingPunct="1">
                        <a:defRPr sz="1350" b="1" kern="1200">
                          <a:solidFill>
                            <a:schemeClr val="lt1"/>
                          </a:solidFill>
                          <a:latin typeface="Calibri" panose="020F0502020204030204"/>
                          <a:ea typeface=""/>
                          <a:cs typeface=""/>
                        </a:defRPr>
                      </a:lvl2pPr>
                      <a:lvl3pPr marL="685800" algn="l" defTabSz="685800" rtl="0" eaLnBrk="1" latinLnBrk="0" hangingPunct="1">
                        <a:defRPr sz="1350" b="1" kern="1200">
                          <a:solidFill>
                            <a:schemeClr val="lt1"/>
                          </a:solidFill>
                          <a:latin typeface="Calibri" panose="020F0502020204030204"/>
                          <a:ea typeface=""/>
                          <a:cs typeface=""/>
                        </a:defRPr>
                      </a:lvl3pPr>
                      <a:lvl4pPr marL="1028700" algn="l" defTabSz="685800" rtl="0" eaLnBrk="1" latinLnBrk="0" hangingPunct="1">
                        <a:defRPr sz="1350" b="1" kern="1200">
                          <a:solidFill>
                            <a:schemeClr val="lt1"/>
                          </a:solidFill>
                          <a:latin typeface="Calibri" panose="020F0502020204030204"/>
                          <a:ea typeface=""/>
                          <a:cs typeface=""/>
                        </a:defRPr>
                      </a:lvl4pPr>
                      <a:lvl5pPr marL="1371600" algn="l" defTabSz="685800" rtl="0" eaLnBrk="1" latinLnBrk="0" hangingPunct="1">
                        <a:defRPr sz="1350" b="1" kern="1200">
                          <a:solidFill>
                            <a:schemeClr val="lt1"/>
                          </a:solidFill>
                          <a:latin typeface="Calibri" panose="020F0502020204030204"/>
                          <a:ea typeface=""/>
                          <a:cs typeface=""/>
                        </a:defRPr>
                      </a:lvl5pPr>
                      <a:lvl6pPr marL="1714500" algn="l" defTabSz="685800" rtl="0" eaLnBrk="1" latinLnBrk="0" hangingPunct="1">
                        <a:defRPr sz="1350" b="1" kern="1200">
                          <a:solidFill>
                            <a:schemeClr val="lt1"/>
                          </a:solidFill>
                          <a:latin typeface="Calibri" panose="020F0502020204030204"/>
                          <a:ea typeface=""/>
                          <a:cs typeface=""/>
                        </a:defRPr>
                      </a:lvl6pPr>
                      <a:lvl7pPr marL="2057400" algn="l" defTabSz="685800" rtl="0" eaLnBrk="1" latinLnBrk="0" hangingPunct="1">
                        <a:defRPr sz="1350" b="1" kern="1200">
                          <a:solidFill>
                            <a:schemeClr val="lt1"/>
                          </a:solidFill>
                          <a:latin typeface="Calibri" panose="020F0502020204030204"/>
                          <a:ea typeface=""/>
                          <a:cs typeface=""/>
                        </a:defRPr>
                      </a:lvl7pPr>
                      <a:lvl8pPr marL="2400300" algn="l" defTabSz="685800" rtl="0" eaLnBrk="1" latinLnBrk="0" hangingPunct="1">
                        <a:defRPr sz="1350" b="1" kern="1200">
                          <a:solidFill>
                            <a:schemeClr val="lt1"/>
                          </a:solidFill>
                          <a:latin typeface="Calibri" panose="020F0502020204030204"/>
                          <a:ea typeface=""/>
                          <a:cs typeface=""/>
                        </a:defRPr>
                      </a:lvl8pPr>
                      <a:lvl9pPr marL="2743200" algn="l" defTabSz="685800" rtl="0" eaLnBrk="1" latinLnBrk="0" hangingPunct="1">
                        <a:defRPr sz="1350" b="1" kern="1200">
                          <a:solidFill>
                            <a:schemeClr val="lt1"/>
                          </a:solidFill>
                          <a:latin typeface="Calibri" panose="020F0502020204030204"/>
                          <a:ea typeface=""/>
                          <a:cs typeface=""/>
                        </a:defRPr>
                      </a:lvl9pPr>
                    </a:lstStyle>
                    <a:p>
                      <a:r>
                        <a:rPr lang="en-US" sz="1050" dirty="0"/>
                        <a:t>Operating model</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685800" rtl="0" eaLnBrk="1" latinLnBrk="0" hangingPunct="1">
                        <a:defRPr sz="1350" b="1" kern="1200">
                          <a:solidFill>
                            <a:schemeClr val="lt1"/>
                          </a:solidFill>
                          <a:latin typeface="Calibri" panose="020F0502020204030204"/>
                          <a:ea typeface=""/>
                          <a:cs typeface=""/>
                        </a:defRPr>
                      </a:lvl1pPr>
                      <a:lvl2pPr marL="342900" algn="l" defTabSz="685800" rtl="0" eaLnBrk="1" latinLnBrk="0" hangingPunct="1">
                        <a:defRPr sz="1350" b="1" kern="1200">
                          <a:solidFill>
                            <a:schemeClr val="lt1"/>
                          </a:solidFill>
                          <a:latin typeface="Calibri" panose="020F0502020204030204"/>
                          <a:ea typeface=""/>
                          <a:cs typeface=""/>
                        </a:defRPr>
                      </a:lvl2pPr>
                      <a:lvl3pPr marL="685800" algn="l" defTabSz="685800" rtl="0" eaLnBrk="1" latinLnBrk="0" hangingPunct="1">
                        <a:defRPr sz="1350" b="1" kern="1200">
                          <a:solidFill>
                            <a:schemeClr val="lt1"/>
                          </a:solidFill>
                          <a:latin typeface="Calibri" panose="020F0502020204030204"/>
                          <a:ea typeface=""/>
                          <a:cs typeface=""/>
                        </a:defRPr>
                      </a:lvl3pPr>
                      <a:lvl4pPr marL="1028700" algn="l" defTabSz="685800" rtl="0" eaLnBrk="1" latinLnBrk="0" hangingPunct="1">
                        <a:defRPr sz="1350" b="1" kern="1200">
                          <a:solidFill>
                            <a:schemeClr val="lt1"/>
                          </a:solidFill>
                          <a:latin typeface="Calibri" panose="020F0502020204030204"/>
                          <a:ea typeface=""/>
                          <a:cs typeface=""/>
                        </a:defRPr>
                      </a:lvl4pPr>
                      <a:lvl5pPr marL="1371600" algn="l" defTabSz="685800" rtl="0" eaLnBrk="1" latinLnBrk="0" hangingPunct="1">
                        <a:defRPr sz="1350" b="1" kern="1200">
                          <a:solidFill>
                            <a:schemeClr val="lt1"/>
                          </a:solidFill>
                          <a:latin typeface="Calibri" panose="020F0502020204030204"/>
                          <a:ea typeface=""/>
                          <a:cs typeface=""/>
                        </a:defRPr>
                      </a:lvl5pPr>
                      <a:lvl6pPr marL="1714500" algn="l" defTabSz="685800" rtl="0" eaLnBrk="1" latinLnBrk="0" hangingPunct="1">
                        <a:defRPr sz="1350" b="1" kern="1200">
                          <a:solidFill>
                            <a:schemeClr val="lt1"/>
                          </a:solidFill>
                          <a:latin typeface="Calibri" panose="020F0502020204030204"/>
                          <a:ea typeface=""/>
                          <a:cs typeface=""/>
                        </a:defRPr>
                      </a:lvl6pPr>
                      <a:lvl7pPr marL="2057400" algn="l" defTabSz="685800" rtl="0" eaLnBrk="1" latinLnBrk="0" hangingPunct="1">
                        <a:defRPr sz="1350" b="1" kern="1200">
                          <a:solidFill>
                            <a:schemeClr val="lt1"/>
                          </a:solidFill>
                          <a:latin typeface="Calibri" panose="020F0502020204030204"/>
                          <a:ea typeface=""/>
                          <a:cs typeface=""/>
                        </a:defRPr>
                      </a:lvl7pPr>
                      <a:lvl8pPr marL="2400300" algn="l" defTabSz="685800" rtl="0" eaLnBrk="1" latinLnBrk="0" hangingPunct="1">
                        <a:defRPr sz="1350" b="1" kern="1200">
                          <a:solidFill>
                            <a:schemeClr val="lt1"/>
                          </a:solidFill>
                          <a:latin typeface="Calibri" panose="020F0502020204030204"/>
                          <a:ea typeface=""/>
                          <a:cs typeface=""/>
                        </a:defRPr>
                      </a:lvl8pPr>
                      <a:lvl9pPr marL="2743200" algn="l" defTabSz="685800" rtl="0" eaLnBrk="1" latinLnBrk="0" hangingPunct="1">
                        <a:defRPr sz="1350" b="1" kern="1200">
                          <a:solidFill>
                            <a:schemeClr val="lt1"/>
                          </a:solidFill>
                          <a:latin typeface="Calibri" panose="020F0502020204030204"/>
                          <a:ea typeface=""/>
                          <a:cs typeface=""/>
                        </a:defRPr>
                      </a:lvl9pPr>
                    </a:lstStyle>
                    <a:p>
                      <a:r>
                        <a:rPr lang="en-US" sz="1050" baseline="0" dirty="0"/>
                        <a:t>Approx. % Portfolio*</a:t>
                      </a:r>
                      <a:endParaRPr lang="en-US" sz="105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solidFill>
                  </a:tcPr>
                </a:tc>
                <a:extLst>
                  <a:ext uri="{0D108BD9-81ED-4DB2-BD59-A6C34878D82A}">
                    <a16:rowId xmlns:a16="http://schemas.microsoft.com/office/drawing/2014/main" val="10000"/>
                  </a:ext>
                </a:extLst>
              </a:tr>
              <a:tr h="542925">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b="1" dirty="0"/>
                        <a:t>Differentiate </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100" dirty="0"/>
                        <a:t>High rate of change &amp; innovation; Possibly business-critical</a:t>
                      </a:r>
                      <a:r>
                        <a:rPr lang="en-US" sz="1100" baseline="0" dirty="0"/>
                        <a:t>, but not always</a:t>
                      </a:r>
                      <a:endParaRPr lang="en-US" sz="110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100" dirty="0"/>
                        <a:t>Customer-facing</a:t>
                      </a:r>
                      <a:r>
                        <a:rPr lang="en-US" sz="1100" baseline="0" dirty="0"/>
                        <a:t> w</a:t>
                      </a:r>
                      <a:r>
                        <a:rPr lang="en-US" sz="1100" dirty="0"/>
                        <a:t>eb, </a:t>
                      </a:r>
                      <a:r>
                        <a:rPr lang="en-US" sz="1100" dirty="0" err="1"/>
                        <a:t>IoT</a:t>
                      </a:r>
                      <a:r>
                        <a:rPr lang="en-US" sz="1100" dirty="0"/>
                        <a:t>, Big Data, Real-time Analytics, Mobile</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dirty="0"/>
                        <a:t>DevOps</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dirty="0"/>
                        <a:t>~20%</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extLst>
                  <a:ext uri="{0D108BD9-81ED-4DB2-BD59-A6C34878D82A}">
                    <a16:rowId xmlns:a16="http://schemas.microsoft.com/office/drawing/2014/main" val="10001"/>
                  </a:ext>
                </a:extLst>
              </a:tr>
              <a:tr h="548640">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b="1" dirty="0"/>
                        <a:t>Table Stakes</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100" dirty="0"/>
                        <a:t>Business</a:t>
                      </a:r>
                      <a:r>
                        <a:rPr lang="en-US" sz="1100" baseline="0" dirty="0"/>
                        <a:t> critical, but low rate of change. Needs h</a:t>
                      </a:r>
                      <a:r>
                        <a:rPr lang="en-US" sz="1100" dirty="0"/>
                        <a:t>ighest</a:t>
                      </a:r>
                      <a:r>
                        <a:rPr lang="en-US" sz="1100" baseline="0" dirty="0"/>
                        <a:t> </a:t>
                      </a:r>
                      <a:r>
                        <a:rPr lang="en-US" sz="1100" dirty="0"/>
                        <a:t>availability</a:t>
                      </a:r>
                      <a:r>
                        <a:rPr lang="en-US" sz="1100" baseline="0" dirty="0"/>
                        <a:t>, maximum r</a:t>
                      </a:r>
                      <a:r>
                        <a:rPr lang="en-US" sz="1100" dirty="0"/>
                        <a:t>eliability.</a:t>
                      </a:r>
                      <a:r>
                        <a:rPr lang="en-US" sz="1100" baseline="0" dirty="0"/>
                        <a:t> </a:t>
                      </a:r>
                      <a:endParaRPr lang="en-US" sz="110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100" dirty="0"/>
                        <a:t>Business-critical systems of record, ERP, CRM, Legacy</a:t>
                      </a:r>
                      <a:r>
                        <a:rPr lang="en-US" sz="1100" baseline="0" dirty="0"/>
                        <a:t> line-of-business apps</a:t>
                      </a:r>
                      <a:endParaRPr lang="en-US" sz="110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dirty="0"/>
                        <a:t>Steady-state </a:t>
                      </a:r>
                    </a:p>
                    <a:p>
                      <a:r>
                        <a:rPr lang="en-US" sz="1050" dirty="0"/>
                        <a:t>(high automation)</a:t>
                      </a:r>
                      <a:endParaRPr lang="en-US" sz="120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dirty="0"/>
                        <a:t>~30%</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extLst>
                  <a:ext uri="{0D108BD9-81ED-4DB2-BD59-A6C34878D82A}">
                    <a16:rowId xmlns:a16="http://schemas.microsoft.com/office/drawing/2014/main" val="10002"/>
                  </a:ext>
                </a:extLst>
              </a:tr>
              <a:tr h="621744">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b="1" dirty="0"/>
                        <a:t>Craplications </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100" dirty="0"/>
                        <a:t>Low rate of change,</a:t>
                      </a:r>
                      <a:r>
                        <a:rPr lang="en-US" sz="1100" baseline="0" dirty="0"/>
                        <a:t> minimal risk, standard downtime &amp; reliability requirements</a:t>
                      </a:r>
                      <a:endParaRPr lang="en-US" sz="110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100" baseline="0" dirty="0"/>
                        <a:t>Productivity app, </a:t>
                      </a:r>
                    </a:p>
                    <a:p>
                      <a:r>
                        <a:rPr lang="en-US" sz="1100" baseline="0" dirty="0"/>
                        <a:t>Non-Business-critical, </a:t>
                      </a:r>
                      <a:r>
                        <a:rPr lang="en-US" sz="1100" dirty="0"/>
                        <a:t>Small</a:t>
                      </a:r>
                      <a:r>
                        <a:rPr lang="en-US" sz="1100" baseline="0" dirty="0"/>
                        <a:t> Customer-base</a:t>
                      </a:r>
                      <a:endParaRPr lang="en-US" sz="110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dirty="0"/>
                        <a:t>Steady-state </a:t>
                      </a:r>
                    </a:p>
                    <a:p>
                      <a:r>
                        <a:rPr lang="en-US" sz="1050" dirty="0"/>
                        <a:t>(low automation)</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dirty="0"/>
                        <a:t>~50%</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extLst>
                  <a:ext uri="{0D108BD9-81ED-4DB2-BD59-A6C34878D82A}">
                    <a16:rowId xmlns:a16="http://schemas.microsoft.com/office/drawing/2014/main" val="10003"/>
                  </a:ext>
                </a:extLst>
              </a:tr>
              <a:tr h="278130">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endParaRPr lang="en-US" sz="110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gridSpan="4">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pPr algn="r"/>
                      <a:r>
                        <a:rPr lang="en-US" sz="1000" dirty="0"/>
                        <a:t>*by number of applications, not percent of spend</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hMerge="1">
                  <a:txBody>
                    <a:bodyPr/>
                    <a:lstStyle/>
                    <a:p>
                      <a:endParaRPr lang="en-US" sz="1100" dirty="0"/>
                    </a:p>
                  </a:txBody>
                  <a:tcPr marL="68580" marR="68580" marT="34290" marB="34290"/>
                </a:tc>
                <a:tc hMerge="1">
                  <a:txBody>
                    <a:bodyPr/>
                    <a:lstStyle/>
                    <a:p>
                      <a:pPr algn="r"/>
                      <a:endParaRPr lang="en-US" sz="1600" dirty="0"/>
                    </a:p>
                  </a:txBody>
                  <a:tcPr anchor="b">
                    <a:noFill/>
                  </a:tcPr>
                </a:tc>
                <a:tc hMerge="1">
                  <a:txBody>
                    <a:bodyPr/>
                    <a:lstStyle/>
                    <a:p>
                      <a:endParaRPr lang="en-US" sz="1600" dirty="0"/>
                    </a:p>
                  </a:txBody>
                  <a:tcPr anchor="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05418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Cloud Adoption Framework – People Perspective</a:t>
            </a:r>
            <a:endParaRPr lang="en-US" dirty="0"/>
          </a:p>
        </p:txBody>
      </p:sp>
      <p:sp>
        <p:nvSpPr>
          <p:cNvPr id="17" name="Title 1"/>
          <p:cNvSpPr txBox="1">
            <a:spLocks/>
          </p:cNvSpPr>
          <p:nvPr/>
        </p:nvSpPr>
        <p:spPr>
          <a:xfrm>
            <a:off x="628650" y="273844"/>
            <a:ext cx="7886700" cy="99417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AU" dirty="0"/>
              <a:t>Typical Enterprise Portfolio Characteristics </a:t>
            </a:r>
          </a:p>
        </p:txBody>
      </p:sp>
      <p:sp>
        <p:nvSpPr>
          <p:cNvPr id="3" name="TextBox 2"/>
          <p:cNvSpPr txBox="1"/>
          <p:nvPr/>
        </p:nvSpPr>
        <p:spPr>
          <a:xfrm>
            <a:off x="81665" y="1706959"/>
            <a:ext cx="1066800" cy="369332"/>
          </a:xfrm>
          <a:prstGeom prst="rect">
            <a:avLst/>
          </a:prstGeom>
          <a:noFill/>
        </p:spPr>
        <p:txBody>
          <a:bodyPr wrap="square" rtlCol="0">
            <a:spAutoFit/>
          </a:bodyPr>
          <a:lstStyle/>
          <a:p>
            <a:r>
              <a:rPr lang="en-US"/>
              <a:t>Innovate</a:t>
            </a:r>
          </a:p>
        </p:txBody>
      </p:sp>
      <p:sp>
        <p:nvSpPr>
          <p:cNvPr id="51" name="TextBox 50"/>
          <p:cNvSpPr txBox="1"/>
          <p:nvPr/>
        </p:nvSpPr>
        <p:spPr>
          <a:xfrm>
            <a:off x="120390" y="2493686"/>
            <a:ext cx="1066800" cy="923330"/>
          </a:xfrm>
          <a:prstGeom prst="rect">
            <a:avLst/>
          </a:prstGeom>
          <a:noFill/>
        </p:spPr>
        <p:txBody>
          <a:bodyPr wrap="square" rtlCol="0">
            <a:spAutoFit/>
          </a:bodyPr>
          <a:lstStyle/>
          <a:p>
            <a:pPr algn="ctr"/>
            <a:r>
              <a:rPr lang="en-US"/>
              <a:t>Reduce Tech Debt </a:t>
            </a:r>
            <a:endParaRPr lang="en-US" dirty="0"/>
          </a:p>
        </p:txBody>
      </p:sp>
      <p:sp>
        <p:nvSpPr>
          <p:cNvPr id="4" name="Left Brace 3"/>
          <p:cNvSpPr/>
          <p:nvPr/>
        </p:nvSpPr>
        <p:spPr>
          <a:xfrm>
            <a:off x="990600" y="2266950"/>
            <a:ext cx="198119" cy="1371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a:off x="990600" y="1603534"/>
            <a:ext cx="198119" cy="6091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135999960"/>
              </p:ext>
            </p:extLst>
          </p:nvPr>
        </p:nvGraphicFramePr>
        <p:xfrm>
          <a:off x="1295400" y="1268016"/>
          <a:ext cx="7162800" cy="2431494"/>
        </p:xfrm>
        <a:graphic>
          <a:graphicData uri="http://schemas.openxmlformats.org/drawingml/2006/table">
            <a:tbl>
              <a:tblPr firstRow="1" bandRow="1"/>
              <a:tblGrid>
                <a:gridCol w="976745">
                  <a:extLst>
                    <a:ext uri="{9D8B030D-6E8A-4147-A177-3AD203B41FA5}">
                      <a16:colId xmlns:a16="http://schemas.microsoft.com/office/drawing/2014/main" val="20000"/>
                    </a:ext>
                  </a:extLst>
                </a:gridCol>
                <a:gridCol w="2452255">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243445">
                  <a:extLst>
                    <a:ext uri="{9D8B030D-6E8A-4147-A177-3AD203B41FA5}">
                      <a16:colId xmlns:a16="http://schemas.microsoft.com/office/drawing/2014/main" val="20003"/>
                    </a:ext>
                  </a:extLst>
                </a:gridCol>
                <a:gridCol w="813955">
                  <a:extLst>
                    <a:ext uri="{9D8B030D-6E8A-4147-A177-3AD203B41FA5}">
                      <a16:colId xmlns:a16="http://schemas.microsoft.com/office/drawing/2014/main" val="20004"/>
                    </a:ext>
                  </a:extLst>
                </a:gridCol>
              </a:tblGrid>
              <a:tr h="377190">
                <a:tc>
                  <a:txBody>
                    <a:bodyPr/>
                    <a:lstStyle>
                      <a:lvl1pPr marL="0" algn="l" defTabSz="685800" rtl="0" eaLnBrk="1" latinLnBrk="0" hangingPunct="1">
                        <a:defRPr sz="1350" b="1" kern="1200">
                          <a:solidFill>
                            <a:schemeClr val="lt1"/>
                          </a:solidFill>
                          <a:latin typeface="Calibri" panose="020F0502020204030204"/>
                          <a:ea typeface=""/>
                          <a:cs typeface=""/>
                        </a:defRPr>
                      </a:lvl1pPr>
                      <a:lvl2pPr marL="342900" algn="l" defTabSz="685800" rtl="0" eaLnBrk="1" latinLnBrk="0" hangingPunct="1">
                        <a:defRPr sz="1350" b="1" kern="1200">
                          <a:solidFill>
                            <a:schemeClr val="lt1"/>
                          </a:solidFill>
                          <a:latin typeface="Calibri" panose="020F0502020204030204"/>
                          <a:ea typeface=""/>
                          <a:cs typeface=""/>
                        </a:defRPr>
                      </a:lvl2pPr>
                      <a:lvl3pPr marL="685800" algn="l" defTabSz="685800" rtl="0" eaLnBrk="1" latinLnBrk="0" hangingPunct="1">
                        <a:defRPr sz="1350" b="1" kern="1200">
                          <a:solidFill>
                            <a:schemeClr val="lt1"/>
                          </a:solidFill>
                          <a:latin typeface="Calibri" panose="020F0502020204030204"/>
                          <a:ea typeface=""/>
                          <a:cs typeface=""/>
                        </a:defRPr>
                      </a:lvl3pPr>
                      <a:lvl4pPr marL="1028700" algn="l" defTabSz="685800" rtl="0" eaLnBrk="1" latinLnBrk="0" hangingPunct="1">
                        <a:defRPr sz="1350" b="1" kern="1200">
                          <a:solidFill>
                            <a:schemeClr val="lt1"/>
                          </a:solidFill>
                          <a:latin typeface="Calibri" panose="020F0502020204030204"/>
                          <a:ea typeface=""/>
                          <a:cs typeface=""/>
                        </a:defRPr>
                      </a:lvl4pPr>
                      <a:lvl5pPr marL="1371600" algn="l" defTabSz="685800" rtl="0" eaLnBrk="1" latinLnBrk="0" hangingPunct="1">
                        <a:defRPr sz="1350" b="1" kern="1200">
                          <a:solidFill>
                            <a:schemeClr val="lt1"/>
                          </a:solidFill>
                          <a:latin typeface="Calibri" panose="020F0502020204030204"/>
                          <a:ea typeface=""/>
                          <a:cs typeface=""/>
                        </a:defRPr>
                      </a:lvl5pPr>
                      <a:lvl6pPr marL="1714500" algn="l" defTabSz="685800" rtl="0" eaLnBrk="1" latinLnBrk="0" hangingPunct="1">
                        <a:defRPr sz="1350" b="1" kern="1200">
                          <a:solidFill>
                            <a:schemeClr val="lt1"/>
                          </a:solidFill>
                          <a:latin typeface="Calibri" panose="020F0502020204030204"/>
                          <a:ea typeface=""/>
                          <a:cs typeface=""/>
                        </a:defRPr>
                      </a:lvl6pPr>
                      <a:lvl7pPr marL="2057400" algn="l" defTabSz="685800" rtl="0" eaLnBrk="1" latinLnBrk="0" hangingPunct="1">
                        <a:defRPr sz="1350" b="1" kern="1200">
                          <a:solidFill>
                            <a:schemeClr val="lt1"/>
                          </a:solidFill>
                          <a:latin typeface="Calibri" panose="020F0502020204030204"/>
                          <a:ea typeface=""/>
                          <a:cs typeface=""/>
                        </a:defRPr>
                      </a:lvl7pPr>
                      <a:lvl8pPr marL="2400300" algn="l" defTabSz="685800" rtl="0" eaLnBrk="1" latinLnBrk="0" hangingPunct="1">
                        <a:defRPr sz="1350" b="1" kern="1200">
                          <a:solidFill>
                            <a:schemeClr val="lt1"/>
                          </a:solidFill>
                          <a:latin typeface="Calibri" panose="020F0502020204030204"/>
                          <a:ea typeface=""/>
                          <a:cs typeface=""/>
                        </a:defRPr>
                      </a:lvl8pPr>
                      <a:lvl9pPr marL="2743200" algn="l" defTabSz="685800" rtl="0" eaLnBrk="1" latinLnBrk="0" hangingPunct="1">
                        <a:defRPr sz="1350" b="1" kern="1200">
                          <a:solidFill>
                            <a:schemeClr val="lt1"/>
                          </a:solidFill>
                          <a:latin typeface="Calibri" panose="020F0502020204030204"/>
                          <a:ea typeface=""/>
                          <a:cs typeface=""/>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50" dirty="0"/>
                        <a:t>Portfolio</a:t>
                      </a:r>
                      <a:r>
                        <a:rPr lang="en-US" sz="1050" baseline="0" dirty="0"/>
                        <a:t> Tier</a:t>
                      </a:r>
                      <a:endParaRPr lang="en-US" sz="105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685800" rtl="0" eaLnBrk="1" latinLnBrk="0" hangingPunct="1">
                        <a:defRPr sz="1350" b="1" kern="1200">
                          <a:solidFill>
                            <a:schemeClr val="lt1"/>
                          </a:solidFill>
                          <a:latin typeface="Calibri" panose="020F0502020204030204"/>
                          <a:ea typeface=""/>
                          <a:cs typeface=""/>
                        </a:defRPr>
                      </a:lvl1pPr>
                      <a:lvl2pPr marL="342900" algn="l" defTabSz="685800" rtl="0" eaLnBrk="1" latinLnBrk="0" hangingPunct="1">
                        <a:defRPr sz="1350" b="1" kern="1200">
                          <a:solidFill>
                            <a:schemeClr val="lt1"/>
                          </a:solidFill>
                          <a:latin typeface="Calibri" panose="020F0502020204030204"/>
                          <a:ea typeface=""/>
                          <a:cs typeface=""/>
                        </a:defRPr>
                      </a:lvl2pPr>
                      <a:lvl3pPr marL="685800" algn="l" defTabSz="685800" rtl="0" eaLnBrk="1" latinLnBrk="0" hangingPunct="1">
                        <a:defRPr sz="1350" b="1" kern="1200">
                          <a:solidFill>
                            <a:schemeClr val="lt1"/>
                          </a:solidFill>
                          <a:latin typeface="Calibri" panose="020F0502020204030204"/>
                          <a:ea typeface=""/>
                          <a:cs typeface=""/>
                        </a:defRPr>
                      </a:lvl3pPr>
                      <a:lvl4pPr marL="1028700" algn="l" defTabSz="685800" rtl="0" eaLnBrk="1" latinLnBrk="0" hangingPunct="1">
                        <a:defRPr sz="1350" b="1" kern="1200">
                          <a:solidFill>
                            <a:schemeClr val="lt1"/>
                          </a:solidFill>
                          <a:latin typeface="Calibri" panose="020F0502020204030204"/>
                          <a:ea typeface=""/>
                          <a:cs typeface=""/>
                        </a:defRPr>
                      </a:lvl4pPr>
                      <a:lvl5pPr marL="1371600" algn="l" defTabSz="685800" rtl="0" eaLnBrk="1" latinLnBrk="0" hangingPunct="1">
                        <a:defRPr sz="1350" b="1" kern="1200">
                          <a:solidFill>
                            <a:schemeClr val="lt1"/>
                          </a:solidFill>
                          <a:latin typeface="Calibri" panose="020F0502020204030204"/>
                          <a:ea typeface=""/>
                          <a:cs typeface=""/>
                        </a:defRPr>
                      </a:lvl5pPr>
                      <a:lvl6pPr marL="1714500" algn="l" defTabSz="685800" rtl="0" eaLnBrk="1" latinLnBrk="0" hangingPunct="1">
                        <a:defRPr sz="1350" b="1" kern="1200">
                          <a:solidFill>
                            <a:schemeClr val="lt1"/>
                          </a:solidFill>
                          <a:latin typeface="Calibri" panose="020F0502020204030204"/>
                          <a:ea typeface=""/>
                          <a:cs typeface=""/>
                        </a:defRPr>
                      </a:lvl6pPr>
                      <a:lvl7pPr marL="2057400" algn="l" defTabSz="685800" rtl="0" eaLnBrk="1" latinLnBrk="0" hangingPunct="1">
                        <a:defRPr sz="1350" b="1" kern="1200">
                          <a:solidFill>
                            <a:schemeClr val="lt1"/>
                          </a:solidFill>
                          <a:latin typeface="Calibri" panose="020F0502020204030204"/>
                          <a:ea typeface=""/>
                          <a:cs typeface=""/>
                        </a:defRPr>
                      </a:lvl7pPr>
                      <a:lvl8pPr marL="2400300" algn="l" defTabSz="685800" rtl="0" eaLnBrk="1" latinLnBrk="0" hangingPunct="1">
                        <a:defRPr sz="1350" b="1" kern="1200">
                          <a:solidFill>
                            <a:schemeClr val="lt1"/>
                          </a:solidFill>
                          <a:latin typeface="Calibri" panose="020F0502020204030204"/>
                          <a:ea typeface=""/>
                          <a:cs typeface=""/>
                        </a:defRPr>
                      </a:lvl8pPr>
                      <a:lvl9pPr marL="2743200" algn="l" defTabSz="685800" rtl="0" eaLnBrk="1" latinLnBrk="0" hangingPunct="1">
                        <a:defRPr sz="1350" b="1" kern="1200">
                          <a:solidFill>
                            <a:schemeClr val="lt1"/>
                          </a:solidFill>
                          <a:latin typeface="Calibri" panose="020F0502020204030204"/>
                          <a:ea typeface=""/>
                          <a:cs typeface=""/>
                        </a:defRPr>
                      </a:lvl9pPr>
                    </a:lstStyle>
                    <a:p>
                      <a:r>
                        <a:rPr lang="en-US" sz="1050" dirty="0"/>
                        <a:t>Requirements</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685800" rtl="0" eaLnBrk="1" latinLnBrk="0" hangingPunct="1">
                        <a:defRPr sz="1350" b="1" kern="1200">
                          <a:solidFill>
                            <a:schemeClr val="lt1"/>
                          </a:solidFill>
                          <a:latin typeface="Calibri" panose="020F0502020204030204"/>
                          <a:ea typeface=""/>
                          <a:cs typeface=""/>
                        </a:defRPr>
                      </a:lvl1pPr>
                      <a:lvl2pPr marL="342900" algn="l" defTabSz="685800" rtl="0" eaLnBrk="1" latinLnBrk="0" hangingPunct="1">
                        <a:defRPr sz="1350" b="1" kern="1200">
                          <a:solidFill>
                            <a:schemeClr val="lt1"/>
                          </a:solidFill>
                          <a:latin typeface="Calibri" panose="020F0502020204030204"/>
                          <a:ea typeface=""/>
                          <a:cs typeface=""/>
                        </a:defRPr>
                      </a:lvl2pPr>
                      <a:lvl3pPr marL="685800" algn="l" defTabSz="685800" rtl="0" eaLnBrk="1" latinLnBrk="0" hangingPunct="1">
                        <a:defRPr sz="1350" b="1" kern="1200">
                          <a:solidFill>
                            <a:schemeClr val="lt1"/>
                          </a:solidFill>
                          <a:latin typeface="Calibri" panose="020F0502020204030204"/>
                          <a:ea typeface=""/>
                          <a:cs typeface=""/>
                        </a:defRPr>
                      </a:lvl3pPr>
                      <a:lvl4pPr marL="1028700" algn="l" defTabSz="685800" rtl="0" eaLnBrk="1" latinLnBrk="0" hangingPunct="1">
                        <a:defRPr sz="1350" b="1" kern="1200">
                          <a:solidFill>
                            <a:schemeClr val="lt1"/>
                          </a:solidFill>
                          <a:latin typeface="Calibri" panose="020F0502020204030204"/>
                          <a:ea typeface=""/>
                          <a:cs typeface=""/>
                        </a:defRPr>
                      </a:lvl4pPr>
                      <a:lvl5pPr marL="1371600" algn="l" defTabSz="685800" rtl="0" eaLnBrk="1" latinLnBrk="0" hangingPunct="1">
                        <a:defRPr sz="1350" b="1" kern="1200">
                          <a:solidFill>
                            <a:schemeClr val="lt1"/>
                          </a:solidFill>
                          <a:latin typeface="Calibri" panose="020F0502020204030204"/>
                          <a:ea typeface=""/>
                          <a:cs typeface=""/>
                        </a:defRPr>
                      </a:lvl5pPr>
                      <a:lvl6pPr marL="1714500" algn="l" defTabSz="685800" rtl="0" eaLnBrk="1" latinLnBrk="0" hangingPunct="1">
                        <a:defRPr sz="1350" b="1" kern="1200">
                          <a:solidFill>
                            <a:schemeClr val="lt1"/>
                          </a:solidFill>
                          <a:latin typeface="Calibri" panose="020F0502020204030204"/>
                          <a:ea typeface=""/>
                          <a:cs typeface=""/>
                        </a:defRPr>
                      </a:lvl6pPr>
                      <a:lvl7pPr marL="2057400" algn="l" defTabSz="685800" rtl="0" eaLnBrk="1" latinLnBrk="0" hangingPunct="1">
                        <a:defRPr sz="1350" b="1" kern="1200">
                          <a:solidFill>
                            <a:schemeClr val="lt1"/>
                          </a:solidFill>
                          <a:latin typeface="Calibri" panose="020F0502020204030204"/>
                          <a:ea typeface=""/>
                          <a:cs typeface=""/>
                        </a:defRPr>
                      </a:lvl7pPr>
                      <a:lvl8pPr marL="2400300" algn="l" defTabSz="685800" rtl="0" eaLnBrk="1" latinLnBrk="0" hangingPunct="1">
                        <a:defRPr sz="1350" b="1" kern="1200">
                          <a:solidFill>
                            <a:schemeClr val="lt1"/>
                          </a:solidFill>
                          <a:latin typeface="Calibri" panose="020F0502020204030204"/>
                          <a:ea typeface=""/>
                          <a:cs typeface=""/>
                        </a:defRPr>
                      </a:lvl8pPr>
                      <a:lvl9pPr marL="2743200" algn="l" defTabSz="685800" rtl="0" eaLnBrk="1" latinLnBrk="0" hangingPunct="1">
                        <a:defRPr sz="1350" b="1" kern="1200">
                          <a:solidFill>
                            <a:schemeClr val="lt1"/>
                          </a:solidFill>
                          <a:latin typeface="Calibri" panose="020F0502020204030204"/>
                          <a:ea typeface=""/>
                          <a:cs typeface=""/>
                        </a:defRPr>
                      </a:lvl9pPr>
                    </a:lstStyle>
                    <a:p>
                      <a:r>
                        <a:rPr lang="en-US" sz="1050" dirty="0"/>
                        <a:t>Typical Use Cases</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685800" rtl="0" eaLnBrk="1" latinLnBrk="0" hangingPunct="1">
                        <a:defRPr sz="1350" b="1" kern="1200">
                          <a:solidFill>
                            <a:schemeClr val="lt1"/>
                          </a:solidFill>
                          <a:latin typeface="Calibri" panose="020F0502020204030204"/>
                          <a:ea typeface=""/>
                          <a:cs typeface=""/>
                        </a:defRPr>
                      </a:lvl1pPr>
                      <a:lvl2pPr marL="342900" algn="l" defTabSz="685800" rtl="0" eaLnBrk="1" latinLnBrk="0" hangingPunct="1">
                        <a:defRPr sz="1350" b="1" kern="1200">
                          <a:solidFill>
                            <a:schemeClr val="lt1"/>
                          </a:solidFill>
                          <a:latin typeface="Calibri" panose="020F0502020204030204"/>
                          <a:ea typeface=""/>
                          <a:cs typeface=""/>
                        </a:defRPr>
                      </a:lvl2pPr>
                      <a:lvl3pPr marL="685800" algn="l" defTabSz="685800" rtl="0" eaLnBrk="1" latinLnBrk="0" hangingPunct="1">
                        <a:defRPr sz="1350" b="1" kern="1200">
                          <a:solidFill>
                            <a:schemeClr val="lt1"/>
                          </a:solidFill>
                          <a:latin typeface="Calibri" panose="020F0502020204030204"/>
                          <a:ea typeface=""/>
                          <a:cs typeface=""/>
                        </a:defRPr>
                      </a:lvl3pPr>
                      <a:lvl4pPr marL="1028700" algn="l" defTabSz="685800" rtl="0" eaLnBrk="1" latinLnBrk="0" hangingPunct="1">
                        <a:defRPr sz="1350" b="1" kern="1200">
                          <a:solidFill>
                            <a:schemeClr val="lt1"/>
                          </a:solidFill>
                          <a:latin typeface="Calibri" panose="020F0502020204030204"/>
                          <a:ea typeface=""/>
                          <a:cs typeface=""/>
                        </a:defRPr>
                      </a:lvl4pPr>
                      <a:lvl5pPr marL="1371600" algn="l" defTabSz="685800" rtl="0" eaLnBrk="1" latinLnBrk="0" hangingPunct="1">
                        <a:defRPr sz="1350" b="1" kern="1200">
                          <a:solidFill>
                            <a:schemeClr val="lt1"/>
                          </a:solidFill>
                          <a:latin typeface="Calibri" panose="020F0502020204030204"/>
                          <a:ea typeface=""/>
                          <a:cs typeface=""/>
                        </a:defRPr>
                      </a:lvl5pPr>
                      <a:lvl6pPr marL="1714500" algn="l" defTabSz="685800" rtl="0" eaLnBrk="1" latinLnBrk="0" hangingPunct="1">
                        <a:defRPr sz="1350" b="1" kern="1200">
                          <a:solidFill>
                            <a:schemeClr val="lt1"/>
                          </a:solidFill>
                          <a:latin typeface="Calibri" panose="020F0502020204030204"/>
                          <a:ea typeface=""/>
                          <a:cs typeface=""/>
                        </a:defRPr>
                      </a:lvl6pPr>
                      <a:lvl7pPr marL="2057400" algn="l" defTabSz="685800" rtl="0" eaLnBrk="1" latinLnBrk="0" hangingPunct="1">
                        <a:defRPr sz="1350" b="1" kern="1200">
                          <a:solidFill>
                            <a:schemeClr val="lt1"/>
                          </a:solidFill>
                          <a:latin typeface="Calibri" panose="020F0502020204030204"/>
                          <a:ea typeface=""/>
                          <a:cs typeface=""/>
                        </a:defRPr>
                      </a:lvl7pPr>
                      <a:lvl8pPr marL="2400300" algn="l" defTabSz="685800" rtl="0" eaLnBrk="1" latinLnBrk="0" hangingPunct="1">
                        <a:defRPr sz="1350" b="1" kern="1200">
                          <a:solidFill>
                            <a:schemeClr val="lt1"/>
                          </a:solidFill>
                          <a:latin typeface="Calibri" panose="020F0502020204030204"/>
                          <a:ea typeface=""/>
                          <a:cs typeface=""/>
                        </a:defRPr>
                      </a:lvl8pPr>
                      <a:lvl9pPr marL="2743200" algn="l" defTabSz="685800" rtl="0" eaLnBrk="1" latinLnBrk="0" hangingPunct="1">
                        <a:defRPr sz="1350" b="1" kern="1200">
                          <a:solidFill>
                            <a:schemeClr val="lt1"/>
                          </a:solidFill>
                          <a:latin typeface="Calibri" panose="020F0502020204030204"/>
                          <a:ea typeface=""/>
                          <a:cs typeface=""/>
                        </a:defRPr>
                      </a:lvl9pPr>
                    </a:lstStyle>
                    <a:p>
                      <a:r>
                        <a:rPr lang="en-US" sz="1050" dirty="0"/>
                        <a:t>Operating model</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685800" rtl="0" eaLnBrk="1" latinLnBrk="0" hangingPunct="1">
                        <a:defRPr sz="1350" b="1" kern="1200">
                          <a:solidFill>
                            <a:schemeClr val="lt1"/>
                          </a:solidFill>
                          <a:latin typeface="Calibri" panose="020F0502020204030204"/>
                          <a:ea typeface=""/>
                          <a:cs typeface=""/>
                        </a:defRPr>
                      </a:lvl1pPr>
                      <a:lvl2pPr marL="342900" algn="l" defTabSz="685800" rtl="0" eaLnBrk="1" latinLnBrk="0" hangingPunct="1">
                        <a:defRPr sz="1350" b="1" kern="1200">
                          <a:solidFill>
                            <a:schemeClr val="lt1"/>
                          </a:solidFill>
                          <a:latin typeface="Calibri" panose="020F0502020204030204"/>
                          <a:ea typeface=""/>
                          <a:cs typeface=""/>
                        </a:defRPr>
                      </a:lvl2pPr>
                      <a:lvl3pPr marL="685800" algn="l" defTabSz="685800" rtl="0" eaLnBrk="1" latinLnBrk="0" hangingPunct="1">
                        <a:defRPr sz="1350" b="1" kern="1200">
                          <a:solidFill>
                            <a:schemeClr val="lt1"/>
                          </a:solidFill>
                          <a:latin typeface="Calibri" panose="020F0502020204030204"/>
                          <a:ea typeface=""/>
                          <a:cs typeface=""/>
                        </a:defRPr>
                      </a:lvl3pPr>
                      <a:lvl4pPr marL="1028700" algn="l" defTabSz="685800" rtl="0" eaLnBrk="1" latinLnBrk="0" hangingPunct="1">
                        <a:defRPr sz="1350" b="1" kern="1200">
                          <a:solidFill>
                            <a:schemeClr val="lt1"/>
                          </a:solidFill>
                          <a:latin typeface="Calibri" panose="020F0502020204030204"/>
                          <a:ea typeface=""/>
                          <a:cs typeface=""/>
                        </a:defRPr>
                      </a:lvl4pPr>
                      <a:lvl5pPr marL="1371600" algn="l" defTabSz="685800" rtl="0" eaLnBrk="1" latinLnBrk="0" hangingPunct="1">
                        <a:defRPr sz="1350" b="1" kern="1200">
                          <a:solidFill>
                            <a:schemeClr val="lt1"/>
                          </a:solidFill>
                          <a:latin typeface="Calibri" panose="020F0502020204030204"/>
                          <a:ea typeface=""/>
                          <a:cs typeface=""/>
                        </a:defRPr>
                      </a:lvl5pPr>
                      <a:lvl6pPr marL="1714500" algn="l" defTabSz="685800" rtl="0" eaLnBrk="1" latinLnBrk="0" hangingPunct="1">
                        <a:defRPr sz="1350" b="1" kern="1200">
                          <a:solidFill>
                            <a:schemeClr val="lt1"/>
                          </a:solidFill>
                          <a:latin typeface="Calibri" panose="020F0502020204030204"/>
                          <a:ea typeface=""/>
                          <a:cs typeface=""/>
                        </a:defRPr>
                      </a:lvl6pPr>
                      <a:lvl7pPr marL="2057400" algn="l" defTabSz="685800" rtl="0" eaLnBrk="1" latinLnBrk="0" hangingPunct="1">
                        <a:defRPr sz="1350" b="1" kern="1200">
                          <a:solidFill>
                            <a:schemeClr val="lt1"/>
                          </a:solidFill>
                          <a:latin typeface="Calibri" panose="020F0502020204030204"/>
                          <a:ea typeface=""/>
                          <a:cs typeface=""/>
                        </a:defRPr>
                      </a:lvl7pPr>
                      <a:lvl8pPr marL="2400300" algn="l" defTabSz="685800" rtl="0" eaLnBrk="1" latinLnBrk="0" hangingPunct="1">
                        <a:defRPr sz="1350" b="1" kern="1200">
                          <a:solidFill>
                            <a:schemeClr val="lt1"/>
                          </a:solidFill>
                          <a:latin typeface="Calibri" panose="020F0502020204030204"/>
                          <a:ea typeface=""/>
                          <a:cs typeface=""/>
                        </a:defRPr>
                      </a:lvl8pPr>
                      <a:lvl9pPr marL="2743200" algn="l" defTabSz="685800" rtl="0" eaLnBrk="1" latinLnBrk="0" hangingPunct="1">
                        <a:defRPr sz="1350" b="1" kern="1200">
                          <a:solidFill>
                            <a:schemeClr val="lt1"/>
                          </a:solidFill>
                          <a:latin typeface="Calibri" panose="020F0502020204030204"/>
                          <a:ea typeface=""/>
                          <a:cs typeface=""/>
                        </a:defRPr>
                      </a:lvl9pPr>
                    </a:lstStyle>
                    <a:p>
                      <a:r>
                        <a:rPr lang="en-US" sz="1050" baseline="0" dirty="0"/>
                        <a:t>Approx. % Portfolio*</a:t>
                      </a:r>
                      <a:endParaRPr lang="en-US" sz="105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solidFill>
                  </a:tcPr>
                </a:tc>
                <a:extLst>
                  <a:ext uri="{0D108BD9-81ED-4DB2-BD59-A6C34878D82A}">
                    <a16:rowId xmlns:a16="http://schemas.microsoft.com/office/drawing/2014/main" val="10000"/>
                  </a:ext>
                </a:extLst>
              </a:tr>
              <a:tr h="542925">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b="1" dirty="0"/>
                        <a:t>Differentiate </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100" dirty="0"/>
                        <a:t>High rate of change &amp; innovation; Possibly business-critical</a:t>
                      </a:r>
                      <a:r>
                        <a:rPr lang="en-US" sz="1100" baseline="0" dirty="0"/>
                        <a:t>, but not always</a:t>
                      </a:r>
                      <a:endParaRPr lang="en-US" sz="110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100" dirty="0"/>
                        <a:t>Customer-facing</a:t>
                      </a:r>
                      <a:r>
                        <a:rPr lang="en-US" sz="1100" baseline="0" dirty="0"/>
                        <a:t> w</a:t>
                      </a:r>
                      <a:r>
                        <a:rPr lang="en-US" sz="1100" dirty="0"/>
                        <a:t>eb, </a:t>
                      </a:r>
                      <a:r>
                        <a:rPr lang="en-US" sz="1100" dirty="0" err="1"/>
                        <a:t>IoT</a:t>
                      </a:r>
                      <a:r>
                        <a:rPr lang="en-US" sz="1100" dirty="0"/>
                        <a:t>, Big Data, Real-time Analytics, Mobile</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dirty="0"/>
                        <a:t>DevOps</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dirty="0"/>
                        <a:t>~20%</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extLst>
                  <a:ext uri="{0D108BD9-81ED-4DB2-BD59-A6C34878D82A}">
                    <a16:rowId xmlns:a16="http://schemas.microsoft.com/office/drawing/2014/main" val="10001"/>
                  </a:ext>
                </a:extLst>
              </a:tr>
              <a:tr h="548640">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b="1" dirty="0"/>
                        <a:t>Table Stakes</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100" dirty="0"/>
                        <a:t>Business</a:t>
                      </a:r>
                      <a:r>
                        <a:rPr lang="en-US" sz="1100" baseline="0" dirty="0"/>
                        <a:t> critical, but low rate of change. Needs h</a:t>
                      </a:r>
                      <a:r>
                        <a:rPr lang="en-US" sz="1100" dirty="0"/>
                        <a:t>ighest</a:t>
                      </a:r>
                      <a:r>
                        <a:rPr lang="en-US" sz="1100" baseline="0" dirty="0"/>
                        <a:t> </a:t>
                      </a:r>
                      <a:r>
                        <a:rPr lang="en-US" sz="1100" dirty="0"/>
                        <a:t>availability</a:t>
                      </a:r>
                      <a:r>
                        <a:rPr lang="en-US" sz="1100" baseline="0" dirty="0"/>
                        <a:t>, maximum r</a:t>
                      </a:r>
                      <a:r>
                        <a:rPr lang="en-US" sz="1100" dirty="0"/>
                        <a:t>eliability.</a:t>
                      </a:r>
                      <a:r>
                        <a:rPr lang="en-US" sz="1100" baseline="0" dirty="0"/>
                        <a:t> </a:t>
                      </a:r>
                      <a:endParaRPr lang="en-US" sz="110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100" dirty="0"/>
                        <a:t>Business-critical systems of record, ERP, CRM, Legacy</a:t>
                      </a:r>
                      <a:r>
                        <a:rPr lang="en-US" sz="1100" baseline="0" dirty="0"/>
                        <a:t> line-of-business apps</a:t>
                      </a:r>
                      <a:endParaRPr lang="en-US" sz="110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dirty="0"/>
                        <a:t>Steady-state </a:t>
                      </a:r>
                    </a:p>
                    <a:p>
                      <a:r>
                        <a:rPr lang="en-US" sz="1050" dirty="0"/>
                        <a:t>(high automation)</a:t>
                      </a:r>
                      <a:endParaRPr lang="en-US" sz="120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dirty="0"/>
                        <a:t>~30%</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extLst>
                  <a:ext uri="{0D108BD9-81ED-4DB2-BD59-A6C34878D82A}">
                    <a16:rowId xmlns:a16="http://schemas.microsoft.com/office/drawing/2014/main" val="10002"/>
                  </a:ext>
                </a:extLst>
              </a:tr>
              <a:tr h="621744">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b="1" dirty="0"/>
                        <a:t>Craplications </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100" dirty="0"/>
                        <a:t>Low rate of change,</a:t>
                      </a:r>
                      <a:r>
                        <a:rPr lang="en-US" sz="1100" baseline="0" dirty="0"/>
                        <a:t> minimal risk, standard downtime &amp; reliability requirements</a:t>
                      </a:r>
                      <a:endParaRPr lang="en-US" sz="110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100" baseline="0" dirty="0"/>
                        <a:t>Productivity app, </a:t>
                      </a:r>
                    </a:p>
                    <a:p>
                      <a:r>
                        <a:rPr lang="en-US" sz="1100" baseline="0" dirty="0"/>
                        <a:t>Non-Business-critical, </a:t>
                      </a:r>
                      <a:r>
                        <a:rPr lang="en-US" sz="1100" dirty="0"/>
                        <a:t>Small</a:t>
                      </a:r>
                      <a:r>
                        <a:rPr lang="en-US" sz="1100" baseline="0" dirty="0"/>
                        <a:t> Customer-base</a:t>
                      </a:r>
                      <a:endParaRPr lang="en-US" sz="110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dirty="0"/>
                        <a:t>Steady-state </a:t>
                      </a:r>
                    </a:p>
                    <a:p>
                      <a:r>
                        <a:rPr lang="en-US" sz="1050" dirty="0"/>
                        <a:t>(low automation)</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dirty="0"/>
                        <a:t>~50%</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extLst>
                  <a:ext uri="{0D108BD9-81ED-4DB2-BD59-A6C34878D82A}">
                    <a16:rowId xmlns:a16="http://schemas.microsoft.com/office/drawing/2014/main" val="10003"/>
                  </a:ext>
                </a:extLst>
              </a:tr>
              <a:tr h="278130">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endParaRPr lang="en-US" sz="110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gridSpan="4">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pPr algn="r"/>
                      <a:r>
                        <a:rPr lang="en-US" sz="1000" dirty="0"/>
                        <a:t>*by number of applications, not percent of spend</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hMerge="1">
                  <a:txBody>
                    <a:bodyPr/>
                    <a:lstStyle/>
                    <a:p>
                      <a:endParaRPr lang="en-US" sz="1100" dirty="0"/>
                    </a:p>
                  </a:txBody>
                  <a:tcPr marL="68580" marR="68580" marT="34290" marB="34290"/>
                </a:tc>
                <a:tc hMerge="1">
                  <a:txBody>
                    <a:bodyPr/>
                    <a:lstStyle/>
                    <a:p>
                      <a:pPr algn="r"/>
                      <a:endParaRPr lang="en-US" sz="1600" dirty="0"/>
                    </a:p>
                  </a:txBody>
                  <a:tcPr anchor="b">
                    <a:noFill/>
                  </a:tcPr>
                </a:tc>
                <a:tc hMerge="1">
                  <a:txBody>
                    <a:bodyPr/>
                    <a:lstStyle/>
                    <a:p>
                      <a:endParaRPr lang="en-US" sz="1600" dirty="0"/>
                    </a:p>
                  </a:txBody>
                  <a:tcPr anchor="b">
                    <a:noFill/>
                  </a:tcPr>
                </a:tc>
                <a:extLst>
                  <a:ext uri="{0D108BD9-81ED-4DB2-BD59-A6C34878D82A}">
                    <a16:rowId xmlns:a16="http://schemas.microsoft.com/office/drawing/2014/main" val="10004"/>
                  </a:ext>
                </a:extLst>
              </a:tr>
            </a:tbl>
          </a:graphicData>
        </a:graphic>
      </p:graphicFrame>
      <p:sp>
        <p:nvSpPr>
          <p:cNvPr id="6" name="TextBox 5"/>
          <p:cNvSpPr txBox="1"/>
          <p:nvPr/>
        </p:nvSpPr>
        <p:spPr>
          <a:xfrm>
            <a:off x="139752" y="912113"/>
            <a:ext cx="1028075" cy="369332"/>
          </a:xfrm>
          <a:prstGeom prst="rect">
            <a:avLst/>
          </a:prstGeom>
          <a:noFill/>
        </p:spPr>
        <p:txBody>
          <a:bodyPr wrap="square" rtlCol="0">
            <a:spAutoFit/>
          </a:bodyPr>
          <a:lstStyle/>
          <a:p>
            <a:r>
              <a:rPr lang="en-US" u="sng" dirty="0"/>
              <a:t>Reason:  </a:t>
            </a:r>
          </a:p>
        </p:txBody>
      </p:sp>
    </p:spTree>
    <p:extLst>
      <p:ext uri="{BB962C8B-B14F-4D97-AF65-F5344CB8AC3E}">
        <p14:creationId xmlns:p14="http://schemas.microsoft.com/office/powerpoint/2010/main" val="83016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64815" y="495508"/>
            <a:ext cx="6324269" cy="4594902"/>
          </a:xfrm>
          <a:prstGeom prst="rect">
            <a:avLst/>
          </a:prstGeom>
        </p:spPr>
      </p:pic>
      <p:sp>
        <p:nvSpPr>
          <p:cNvPr id="21" name="Title 1"/>
          <p:cNvSpPr txBox="1">
            <a:spLocks/>
          </p:cNvSpPr>
          <p:nvPr/>
        </p:nvSpPr>
        <p:spPr>
          <a:xfrm>
            <a:off x="252592" y="86202"/>
            <a:ext cx="6153978" cy="409306"/>
          </a:xfrm>
          <a:prstGeom prst="rect">
            <a:avLst/>
          </a:prstGeom>
        </p:spPr>
        <p:txBody>
          <a:bodyPr vert="horz" lIns="68580" tIns="34290" rIns="68580" bIns="3429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500">
                <a:solidFill>
                  <a:prstClr val="black"/>
                </a:solidFill>
              </a:rPr>
              <a:t>AWS Cloud Stages of Adoption</a:t>
            </a:r>
            <a:endParaRPr lang="en-US" sz="4500" dirty="0">
              <a:solidFill>
                <a:prstClr val="black"/>
              </a:solidFill>
            </a:endParaRPr>
          </a:p>
        </p:txBody>
      </p:sp>
    </p:spTree>
    <p:extLst>
      <p:ext uri="{BB962C8B-B14F-4D97-AF65-F5344CB8AC3E}">
        <p14:creationId xmlns:p14="http://schemas.microsoft.com/office/powerpoint/2010/main" val="119437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4401" y="193635"/>
            <a:ext cx="5468805" cy="553998"/>
          </a:xfrm>
          <a:prstGeom prst="rect">
            <a:avLst/>
          </a:prstGeom>
          <a:noFill/>
        </p:spPr>
        <p:txBody>
          <a:bodyPr wrap="square" rtlCol="0">
            <a:spAutoFit/>
          </a:bodyPr>
          <a:lstStyle/>
          <a:p>
            <a:pPr defTabSz="685800"/>
            <a:r>
              <a:rPr lang="en-US" sz="3000" dirty="0">
                <a:solidFill>
                  <a:prstClr val="black"/>
                </a:solidFill>
              </a:rPr>
              <a:t>Cost-savings and Innovation ROI</a:t>
            </a:r>
          </a:p>
        </p:txBody>
      </p:sp>
      <p:sp>
        <p:nvSpPr>
          <p:cNvPr id="8" name="TextBox 7"/>
          <p:cNvSpPr txBox="1"/>
          <p:nvPr/>
        </p:nvSpPr>
        <p:spPr>
          <a:xfrm rot="20931931">
            <a:off x="1304879" y="1477957"/>
            <a:ext cx="6333797" cy="369332"/>
          </a:xfrm>
          <a:prstGeom prst="rect">
            <a:avLst/>
          </a:prstGeom>
          <a:noFill/>
        </p:spPr>
        <p:txBody>
          <a:bodyPr wrap="square" rtlCol="0">
            <a:spAutoFit/>
          </a:bodyPr>
          <a:lstStyle/>
          <a:p>
            <a:pPr defTabSz="685800"/>
            <a:r>
              <a:rPr lang="en-US" dirty="0">
                <a:solidFill>
                  <a:prstClr val="black"/>
                </a:solidFill>
              </a:rPr>
              <a:t>Investments into innovative applications increase top line revenue</a:t>
            </a:r>
          </a:p>
        </p:txBody>
      </p:sp>
      <p:cxnSp>
        <p:nvCxnSpPr>
          <p:cNvPr id="11" name="Straight Arrow Connector 10"/>
          <p:cNvCxnSpPr/>
          <p:nvPr/>
        </p:nvCxnSpPr>
        <p:spPr>
          <a:xfrm flipV="1">
            <a:off x="1390390" y="1275957"/>
            <a:ext cx="6162776" cy="118540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rot="492296">
            <a:off x="1384328" y="3318786"/>
            <a:ext cx="6333797" cy="369332"/>
          </a:xfrm>
          <a:prstGeom prst="rect">
            <a:avLst/>
          </a:prstGeom>
          <a:noFill/>
        </p:spPr>
        <p:txBody>
          <a:bodyPr wrap="square" rtlCol="0">
            <a:spAutoFit/>
          </a:bodyPr>
          <a:lstStyle/>
          <a:p>
            <a:pPr defTabSz="685800"/>
            <a:r>
              <a:rPr lang="en-US" dirty="0">
                <a:solidFill>
                  <a:prstClr val="black"/>
                </a:solidFill>
              </a:rPr>
              <a:t>Migration of existing </a:t>
            </a:r>
            <a:r>
              <a:rPr lang="en-US">
                <a:solidFill>
                  <a:prstClr val="black"/>
                </a:solidFill>
              </a:rPr>
              <a:t>applications results </a:t>
            </a:r>
            <a:r>
              <a:rPr lang="en-US" dirty="0">
                <a:solidFill>
                  <a:prstClr val="black"/>
                </a:solidFill>
              </a:rPr>
              <a:t>in cost-savings</a:t>
            </a:r>
          </a:p>
        </p:txBody>
      </p:sp>
      <p:cxnSp>
        <p:nvCxnSpPr>
          <p:cNvPr id="12" name="Straight Arrow Connector 11"/>
          <p:cNvCxnSpPr/>
          <p:nvPr/>
        </p:nvCxnSpPr>
        <p:spPr>
          <a:xfrm>
            <a:off x="1390390" y="3249967"/>
            <a:ext cx="6162776" cy="8882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Up-Down Arrow 12"/>
          <p:cNvSpPr/>
          <p:nvPr/>
        </p:nvSpPr>
        <p:spPr>
          <a:xfrm>
            <a:off x="6224883" y="1868660"/>
            <a:ext cx="582460" cy="1474940"/>
          </a:xfrm>
          <a:prstGeom prst="upDownArrow">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685800"/>
            <a:endParaRPr lang="en-US" sz="1350">
              <a:solidFill>
                <a:prstClr val="black"/>
              </a:solidFill>
            </a:endParaRPr>
          </a:p>
        </p:txBody>
      </p:sp>
      <p:sp>
        <p:nvSpPr>
          <p:cNvPr id="14" name="TextBox 13"/>
          <p:cNvSpPr txBox="1"/>
          <p:nvPr/>
        </p:nvSpPr>
        <p:spPr>
          <a:xfrm>
            <a:off x="6910524" y="2219822"/>
            <a:ext cx="1469964" cy="715581"/>
          </a:xfrm>
          <a:prstGeom prst="rect">
            <a:avLst/>
          </a:prstGeom>
          <a:noFill/>
        </p:spPr>
        <p:txBody>
          <a:bodyPr wrap="square" rtlCol="0">
            <a:spAutoFit/>
          </a:bodyPr>
          <a:lstStyle/>
          <a:p>
            <a:pPr defTabSz="685800"/>
            <a:r>
              <a:rPr lang="en-US" sz="1350">
                <a:solidFill>
                  <a:prstClr val="black"/>
                </a:solidFill>
              </a:rPr>
              <a:t>Continually increasing margins</a:t>
            </a:r>
            <a:endParaRPr lang="en-US" sz="1350" dirty="0">
              <a:solidFill>
                <a:prstClr val="black"/>
              </a:solidFill>
            </a:endParaRPr>
          </a:p>
        </p:txBody>
      </p:sp>
    </p:spTree>
    <p:extLst>
      <p:ext uri="{BB962C8B-B14F-4D97-AF65-F5344CB8AC3E}">
        <p14:creationId xmlns:p14="http://schemas.microsoft.com/office/powerpoint/2010/main" val="368570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796978" y="2113777"/>
            <a:ext cx="6314343" cy="724931"/>
          </a:xfrm>
          <a:prstGeom prst="roundRect">
            <a:avLst/>
          </a:prstGeom>
          <a:ln cap="rnd">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solidFill>
                <a:srgbClr val="474746"/>
              </a:solidFill>
            </a:endParaRPr>
          </a:p>
        </p:txBody>
      </p:sp>
      <p:sp>
        <p:nvSpPr>
          <p:cNvPr id="23" name="TextBox 22"/>
          <p:cNvSpPr txBox="1"/>
          <p:nvPr/>
        </p:nvSpPr>
        <p:spPr>
          <a:xfrm>
            <a:off x="1916121" y="2124844"/>
            <a:ext cx="6007102" cy="300082"/>
          </a:xfrm>
          <a:prstGeom prst="rect">
            <a:avLst/>
          </a:prstGeom>
          <a:noFill/>
        </p:spPr>
        <p:txBody>
          <a:bodyPr wrap="square" rtlCol="0">
            <a:spAutoFit/>
          </a:bodyPr>
          <a:lstStyle/>
          <a:p>
            <a:pPr algn="ctr"/>
            <a:r>
              <a:rPr lang="en-US" sz="1350" b="1" dirty="0">
                <a:solidFill>
                  <a:srgbClr val="F7A028"/>
                </a:solidFill>
              </a:rPr>
              <a:t>Cloud Business Office (CBO)</a:t>
            </a:r>
          </a:p>
        </p:txBody>
      </p:sp>
      <p:sp>
        <p:nvSpPr>
          <p:cNvPr id="24" name="TextBox 23"/>
          <p:cNvSpPr txBox="1"/>
          <p:nvPr/>
        </p:nvSpPr>
        <p:spPr>
          <a:xfrm>
            <a:off x="1916121" y="2349267"/>
            <a:ext cx="6007103" cy="415498"/>
          </a:xfrm>
          <a:prstGeom prst="rect">
            <a:avLst/>
          </a:prstGeom>
          <a:noFill/>
        </p:spPr>
        <p:txBody>
          <a:bodyPr wrap="square" rtlCol="0">
            <a:spAutoFit/>
          </a:bodyPr>
          <a:lstStyle/>
          <a:p>
            <a:pPr algn="ctr"/>
            <a:r>
              <a:rPr lang="en-US" sz="1050" dirty="0">
                <a:solidFill>
                  <a:srgbClr val="474746"/>
                </a:solidFill>
              </a:rPr>
              <a:t>Enterprise Architecture, Training, On-boarding, Finance/Budgets</a:t>
            </a:r>
          </a:p>
          <a:p>
            <a:pPr algn="ctr"/>
            <a:r>
              <a:rPr lang="en-US" sz="1050" dirty="0">
                <a:solidFill>
                  <a:srgbClr val="474746"/>
                </a:solidFill>
              </a:rPr>
              <a:t>Governance, Compliance, Standards, Evangelism </a:t>
            </a:r>
          </a:p>
        </p:txBody>
      </p:sp>
      <p:sp>
        <p:nvSpPr>
          <p:cNvPr id="28" name="Rounded Rectangle 27"/>
          <p:cNvSpPr/>
          <p:nvPr/>
        </p:nvSpPr>
        <p:spPr>
          <a:xfrm>
            <a:off x="1916123" y="3304430"/>
            <a:ext cx="1816101" cy="293322"/>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
        <p:nvSpPr>
          <p:cNvPr id="29" name="Rounded Rectangle 28"/>
          <p:cNvSpPr/>
          <p:nvPr/>
        </p:nvSpPr>
        <p:spPr>
          <a:xfrm>
            <a:off x="4011623" y="3304430"/>
            <a:ext cx="1816101" cy="293322"/>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
        <p:nvSpPr>
          <p:cNvPr id="30" name="Rounded Rectangle 29"/>
          <p:cNvSpPr/>
          <p:nvPr/>
        </p:nvSpPr>
        <p:spPr>
          <a:xfrm>
            <a:off x="6107123" y="3304430"/>
            <a:ext cx="1816101" cy="293322"/>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
        <p:nvSpPr>
          <p:cNvPr id="31" name="Rounded Rectangle 30"/>
          <p:cNvSpPr/>
          <p:nvPr/>
        </p:nvSpPr>
        <p:spPr>
          <a:xfrm>
            <a:off x="1916123" y="3649466"/>
            <a:ext cx="1816101" cy="812205"/>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
        <p:nvSpPr>
          <p:cNvPr id="33" name="Rounded Rectangle 32"/>
          <p:cNvSpPr/>
          <p:nvPr/>
        </p:nvSpPr>
        <p:spPr>
          <a:xfrm>
            <a:off x="4011623" y="3649467"/>
            <a:ext cx="1816101" cy="812204"/>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
        <p:nvSpPr>
          <p:cNvPr id="34" name="Rounded Rectangle 33"/>
          <p:cNvSpPr/>
          <p:nvPr/>
        </p:nvSpPr>
        <p:spPr>
          <a:xfrm>
            <a:off x="6107123" y="3649466"/>
            <a:ext cx="1816101" cy="812204"/>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
        <p:nvSpPr>
          <p:cNvPr id="36" name="TextBox 35"/>
          <p:cNvSpPr txBox="1"/>
          <p:nvPr/>
        </p:nvSpPr>
        <p:spPr>
          <a:xfrm>
            <a:off x="1998673" y="3205150"/>
            <a:ext cx="1549400" cy="300082"/>
          </a:xfrm>
          <a:prstGeom prst="rect">
            <a:avLst/>
          </a:prstGeom>
          <a:noFill/>
        </p:spPr>
        <p:txBody>
          <a:bodyPr wrap="square" rtlCol="0">
            <a:spAutoFit/>
          </a:bodyPr>
          <a:lstStyle/>
          <a:p>
            <a:endParaRPr lang="en-US" sz="1350">
              <a:solidFill>
                <a:srgbClr val="474746"/>
              </a:solidFill>
            </a:endParaRPr>
          </a:p>
        </p:txBody>
      </p:sp>
      <p:sp>
        <p:nvSpPr>
          <p:cNvPr id="38" name="TextBox 37"/>
          <p:cNvSpPr txBox="1"/>
          <p:nvPr/>
        </p:nvSpPr>
        <p:spPr>
          <a:xfrm>
            <a:off x="2190087" y="3304429"/>
            <a:ext cx="1309974" cy="300082"/>
          </a:xfrm>
          <a:prstGeom prst="rect">
            <a:avLst/>
          </a:prstGeom>
          <a:noFill/>
        </p:spPr>
        <p:txBody>
          <a:bodyPr wrap="none" rtlCol="0">
            <a:spAutoFit/>
          </a:bodyPr>
          <a:lstStyle/>
          <a:p>
            <a:r>
              <a:rPr lang="en-US" sz="1350" b="1" dirty="0">
                <a:solidFill>
                  <a:srgbClr val="474746"/>
                </a:solidFill>
              </a:rPr>
              <a:t>Infrastructure</a:t>
            </a:r>
          </a:p>
        </p:txBody>
      </p:sp>
      <p:sp>
        <p:nvSpPr>
          <p:cNvPr id="39" name="TextBox 38"/>
          <p:cNvSpPr txBox="1"/>
          <p:nvPr/>
        </p:nvSpPr>
        <p:spPr>
          <a:xfrm>
            <a:off x="4389106" y="3304429"/>
            <a:ext cx="1098378" cy="300082"/>
          </a:xfrm>
          <a:prstGeom prst="rect">
            <a:avLst/>
          </a:prstGeom>
          <a:noFill/>
        </p:spPr>
        <p:txBody>
          <a:bodyPr wrap="none" rtlCol="0">
            <a:spAutoFit/>
          </a:bodyPr>
          <a:lstStyle/>
          <a:p>
            <a:r>
              <a:rPr lang="en-US" sz="1350" b="1" dirty="0">
                <a:solidFill>
                  <a:srgbClr val="474746"/>
                </a:solidFill>
              </a:rPr>
              <a:t>Operations</a:t>
            </a:r>
          </a:p>
        </p:txBody>
      </p:sp>
      <p:sp>
        <p:nvSpPr>
          <p:cNvPr id="40" name="TextBox 39"/>
          <p:cNvSpPr txBox="1"/>
          <p:nvPr/>
        </p:nvSpPr>
        <p:spPr>
          <a:xfrm>
            <a:off x="6604484" y="3295765"/>
            <a:ext cx="867545" cy="300082"/>
          </a:xfrm>
          <a:prstGeom prst="rect">
            <a:avLst/>
          </a:prstGeom>
          <a:noFill/>
        </p:spPr>
        <p:txBody>
          <a:bodyPr wrap="none" rtlCol="0">
            <a:spAutoFit/>
          </a:bodyPr>
          <a:lstStyle/>
          <a:p>
            <a:r>
              <a:rPr lang="en-US" sz="1350" b="1" dirty="0">
                <a:solidFill>
                  <a:srgbClr val="474746"/>
                </a:solidFill>
              </a:rPr>
              <a:t>Security</a:t>
            </a:r>
          </a:p>
        </p:txBody>
      </p:sp>
      <p:sp>
        <p:nvSpPr>
          <p:cNvPr id="42" name="TextBox 41"/>
          <p:cNvSpPr txBox="1"/>
          <p:nvPr/>
        </p:nvSpPr>
        <p:spPr>
          <a:xfrm>
            <a:off x="2024073" y="3802048"/>
            <a:ext cx="1600200" cy="577081"/>
          </a:xfrm>
          <a:prstGeom prst="rect">
            <a:avLst/>
          </a:prstGeom>
          <a:noFill/>
        </p:spPr>
        <p:txBody>
          <a:bodyPr wrap="square" rtlCol="0">
            <a:spAutoFit/>
          </a:bodyPr>
          <a:lstStyle/>
          <a:p>
            <a:pPr algn="ctr"/>
            <a:r>
              <a:rPr lang="en-US" sz="1050" dirty="0">
                <a:solidFill>
                  <a:srgbClr val="474746"/>
                </a:solidFill>
              </a:rPr>
              <a:t>Architecture</a:t>
            </a:r>
            <a:endParaRPr lang="en-US" sz="600" dirty="0">
              <a:solidFill>
                <a:srgbClr val="474746"/>
              </a:solidFill>
            </a:endParaRPr>
          </a:p>
          <a:p>
            <a:pPr algn="ctr"/>
            <a:r>
              <a:rPr lang="en-US" sz="1050" dirty="0">
                <a:solidFill>
                  <a:srgbClr val="474746"/>
                </a:solidFill>
              </a:rPr>
              <a:t>Dev / Engineering</a:t>
            </a:r>
            <a:endParaRPr lang="en-US" sz="675" dirty="0">
              <a:solidFill>
                <a:srgbClr val="474746"/>
              </a:solidFill>
            </a:endParaRPr>
          </a:p>
          <a:p>
            <a:pPr algn="ctr"/>
            <a:r>
              <a:rPr lang="en-US" sz="1050" dirty="0">
                <a:solidFill>
                  <a:srgbClr val="474746"/>
                </a:solidFill>
              </a:rPr>
              <a:t>Operations</a:t>
            </a:r>
          </a:p>
        </p:txBody>
      </p:sp>
      <p:sp>
        <p:nvSpPr>
          <p:cNvPr id="43" name="TextBox 42"/>
          <p:cNvSpPr txBox="1"/>
          <p:nvPr/>
        </p:nvSpPr>
        <p:spPr>
          <a:xfrm>
            <a:off x="4119572" y="3802048"/>
            <a:ext cx="1600200" cy="577081"/>
          </a:xfrm>
          <a:prstGeom prst="rect">
            <a:avLst/>
          </a:prstGeom>
          <a:noFill/>
        </p:spPr>
        <p:txBody>
          <a:bodyPr wrap="square" rtlCol="0">
            <a:spAutoFit/>
          </a:bodyPr>
          <a:lstStyle/>
          <a:p>
            <a:pPr algn="ctr"/>
            <a:r>
              <a:rPr lang="en-US" sz="1050" dirty="0">
                <a:solidFill>
                  <a:srgbClr val="474746"/>
                </a:solidFill>
              </a:rPr>
              <a:t>Architecture</a:t>
            </a:r>
            <a:endParaRPr lang="en-US" sz="600" dirty="0">
              <a:solidFill>
                <a:srgbClr val="474746"/>
              </a:solidFill>
            </a:endParaRPr>
          </a:p>
          <a:p>
            <a:pPr algn="ctr"/>
            <a:r>
              <a:rPr lang="en-US" sz="1050" dirty="0">
                <a:solidFill>
                  <a:srgbClr val="474746"/>
                </a:solidFill>
              </a:rPr>
              <a:t>Dev / Engineering</a:t>
            </a:r>
            <a:endParaRPr lang="en-US" sz="675" dirty="0">
              <a:solidFill>
                <a:srgbClr val="474746"/>
              </a:solidFill>
            </a:endParaRPr>
          </a:p>
          <a:p>
            <a:pPr algn="ctr"/>
            <a:r>
              <a:rPr lang="en-US" sz="1050" dirty="0">
                <a:solidFill>
                  <a:srgbClr val="474746"/>
                </a:solidFill>
              </a:rPr>
              <a:t>Operations</a:t>
            </a:r>
          </a:p>
        </p:txBody>
      </p:sp>
      <p:sp>
        <p:nvSpPr>
          <p:cNvPr id="44" name="TextBox 43"/>
          <p:cNvSpPr txBox="1"/>
          <p:nvPr/>
        </p:nvSpPr>
        <p:spPr>
          <a:xfrm>
            <a:off x="6215073" y="3778841"/>
            <a:ext cx="1600200" cy="577081"/>
          </a:xfrm>
          <a:prstGeom prst="rect">
            <a:avLst/>
          </a:prstGeom>
          <a:noFill/>
        </p:spPr>
        <p:txBody>
          <a:bodyPr wrap="square" rtlCol="0">
            <a:spAutoFit/>
          </a:bodyPr>
          <a:lstStyle/>
          <a:p>
            <a:pPr algn="ctr"/>
            <a:r>
              <a:rPr lang="en-US" sz="1050" dirty="0">
                <a:solidFill>
                  <a:srgbClr val="474746"/>
                </a:solidFill>
              </a:rPr>
              <a:t>Architecture</a:t>
            </a:r>
            <a:endParaRPr lang="en-US" sz="600" dirty="0">
              <a:solidFill>
                <a:srgbClr val="474746"/>
              </a:solidFill>
            </a:endParaRPr>
          </a:p>
          <a:p>
            <a:pPr algn="ctr"/>
            <a:r>
              <a:rPr lang="en-US" sz="1050" dirty="0">
                <a:solidFill>
                  <a:srgbClr val="474746"/>
                </a:solidFill>
              </a:rPr>
              <a:t>Dev / Engineering</a:t>
            </a:r>
            <a:endParaRPr lang="en-US" sz="675" dirty="0">
              <a:solidFill>
                <a:srgbClr val="474746"/>
              </a:solidFill>
            </a:endParaRPr>
          </a:p>
          <a:p>
            <a:pPr algn="ctr"/>
            <a:r>
              <a:rPr lang="en-US" sz="1050" dirty="0">
                <a:solidFill>
                  <a:srgbClr val="474746"/>
                </a:solidFill>
              </a:rPr>
              <a:t>Operations</a:t>
            </a:r>
          </a:p>
        </p:txBody>
      </p:sp>
      <p:sp>
        <p:nvSpPr>
          <p:cNvPr id="65" name="TextBox 64"/>
          <p:cNvSpPr txBox="1"/>
          <p:nvPr/>
        </p:nvSpPr>
        <p:spPr>
          <a:xfrm>
            <a:off x="1796978" y="3012637"/>
            <a:ext cx="6297692" cy="323165"/>
          </a:xfrm>
          <a:prstGeom prst="rect">
            <a:avLst/>
          </a:prstGeom>
          <a:noFill/>
        </p:spPr>
        <p:txBody>
          <a:bodyPr wrap="square" rtlCol="0">
            <a:spAutoFit/>
          </a:bodyPr>
          <a:lstStyle/>
          <a:p>
            <a:pPr algn="ctr"/>
            <a:r>
              <a:rPr lang="en-US" sz="1500" b="1" dirty="0">
                <a:solidFill>
                  <a:srgbClr val="F7A028"/>
                </a:solidFill>
              </a:rPr>
              <a:t>Cloud Engineering</a:t>
            </a:r>
          </a:p>
        </p:txBody>
      </p:sp>
      <p:sp>
        <p:nvSpPr>
          <p:cNvPr id="58" name="Rounded Rectangle 57"/>
          <p:cNvSpPr/>
          <p:nvPr/>
        </p:nvSpPr>
        <p:spPr>
          <a:xfrm>
            <a:off x="1916121" y="819135"/>
            <a:ext cx="1816101" cy="293322"/>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
        <p:nvSpPr>
          <p:cNvPr id="60" name="Rounded Rectangle 59"/>
          <p:cNvSpPr/>
          <p:nvPr/>
        </p:nvSpPr>
        <p:spPr>
          <a:xfrm>
            <a:off x="1916121" y="1164172"/>
            <a:ext cx="1816101" cy="812205"/>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prstClr val="white"/>
              </a:solidFill>
            </a:endParaRPr>
          </a:p>
        </p:txBody>
      </p:sp>
      <p:sp>
        <p:nvSpPr>
          <p:cNvPr id="61" name="TextBox 60"/>
          <p:cNvSpPr txBox="1"/>
          <p:nvPr/>
        </p:nvSpPr>
        <p:spPr>
          <a:xfrm>
            <a:off x="1916121" y="819135"/>
            <a:ext cx="1816101" cy="300082"/>
          </a:xfrm>
          <a:prstGeom prst="rect">
            <a:avLst/>
          </a:prstGeom>
          <a:noFill/>
        </p:spPr>
        <p:txBody>
          <a:bodyPr wrap="square" rtlCol="0">
            <a:spAutoFit/>
          </a:bodyPr>
          <a:lstStyle/>
          <a:p>
            <a:pPr algn="ctr"/>
            <a:r>
              <a:rPr lang="en-US" sz="1350" b="1">
                <a:solidFill>
                  <a:srgbClr val="474746"/>
                </a:solidFill>
              </a:rPr>
              <a:t>Applications</a:t>
            </a:r>
            <a:endParaRPr lang="en-US" sz="1350" b="1" dirty="0">
              <a:solidFill>
                <a:srgbClr val="474746"/>
              </a:solidFill>
            </a:endParaRPr>
          </a:p>
        </p:txBody>
      </p:sp>
      <p:sp>
        <p:nvSpPr>
          <p:cNvPr id="62" name="TextBox 61"/>
          <p:cNvSpPr txBox="1"/>
          <p:nvPr/>
        </p:nvSpPr>
        <p:spPr>
          <a:xfrm>
            <a:off x="1916121" y="1290709"/>
            <a:ext cx="1816101" cy="577081"/>
          </a:xfrm>
          <a:prstGeom prst="rect">
            <a:avLst/>
          </a:prstGeom>
          <a:noFill/>
        </p:spPr>
        <p:txBody>
          <a:bodyPr wrap="square" rtlCol="0">
            <a:spAutoFit/>
          </a:bodyPr>
          <a:lstStyle/>
          <a:p>
            <a:pPr algn="ctr"/>
            <a:r>
              <a:rPr lang="en-US" sz="1050" dirty="0">
                <a:solidFill>
                  <a:srgbClr val="474746"/>
                </a:solidFill>
              </a:rPr>
              <a:t>Architecture</a:t>
            </a:r>
            <a:endParaRPr lang="en-US" sz="600" dirty="0">
              <a:solidFill>
                <a:srgbClr val="474746"/>
              </a:solidFill>
            </a:endParaRPr>
          </a:p>
          <a:p>
            <a:pPr algn="ctr"/>
            <a:r>
              <a:rPr lang="en-US" sz="1050" dirty="0">
                <a:solidFill>
                  <a:srgbClr val="474746"/>
                </a:solidFill>
              </a:rPr>
              <a:t>Dev / Engineering</a:t>
            </a:r>
            <a:endParaRPr lang="en-US" sz="675" dirty="0">
              <a:solidFill>
                <a:srgbClr val="474746"/>
              </a:solidFill>
            </a:endParaRPr>
          </a:p>
          <a:p>
            <a:pPr algn="ctr"/>
            <a:r>
              <a:rPr lang="en-US" sz="1050" dirty="0">
                <a:solidFill>
                  <a:srgbClr val="474746"/>
                </a:solidFill>
              </a:rPr>
              <a:t>Operations</a:t>
            </a:r>
          </a:p>
        </p:txBody>
      </p:sp>
      <p:sp>
        <p:nvSpPr>
          <p:cNvPr id="64" name="Rounded Rectangle 63"/>
          <p:cNvSpPr/>
          <p:nvPr/>
        </p:nvSpPr>
        <p:spPr>
          <a:xfrm>
            <a:off x="4011623" y="819135"/>
            <a:ext cx="1816101" cy="293322"/>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
        <p:nvSpPr>
          <p:cNvPr id="66" name="Rounded Rectangle 65"/>
          <p:cNvSpPr/>
          <p:nvPr/>
        </p:nvSpPr>
        <p:spPr>
          <a:xfrm>
            <a:off x="4011623" y="1164172"/>
            <a:ext cx="1816101" cy="812205"/>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prstClr val="white"/>
              </a:solidFill>
            </a:endParaRPr>
          </a:p>
        </p:txBody>
      </p:sp>
      <p:sp>
        <p:nvSpPr>
          <p:cNvPr id="67" name="TextBox 66"/>
          <p:cNvSpPr txBox="1"/>
          <p:nvPr/>
        </p:nvSpPr>
        <p:spPr>
          <a:xfrm>
            <a:off x="4011623" y="819135"/>
            <a:ext cx="1816101" cy="300082"/>
          </a:xfrm>
          <a:prstGeom prst="rect">
            <a:avLst/>
          </a:prstGeom>
          <a:noFill/>
        </p:spPr>
        <p:txBody>
          <a:bodyPr wrap="square" rtlCol="0">
            <a:spAutoFit/>
          </a:bodyPr>
          <a:lstStyle/>
          <a:p>
            <a:pPr algn="ctr"/>
            <a:r>
              <a:rPr lang="en-US" sz="1350" b="1">
                <a:solidFill>
                  <a:srgbClr val="474746"/>
                </a:solidFill>
              </a:rPr>
              <a:t>Applications</a:t>
            </a:r>
            <a:endParaRPr lang="en-US" sz="1350" b="1" dirty="0">
              <a:solidFill>
                <a:srgbClr val="474746"/>
              </a:solidFill>
            </a:endParaRPr>
          </a:p>
        </p:txBody>
      </p:sp>
      <p:sp>
        <p:nvSpPr>
          <p:cNvPr id="68" name="TextBox 67"/>
          <p:cNvSpPr txBox="1"/>
          <p:nvPr/>
        </p:nvSpPr>
        <p:spPr>
          <a:xfrm>
            <a:off x="4011623" y="1290709"/>
            <a:ext cx="1816101" cy="577081"/>
          </a:xfrm>
          <a:prstGeom prst="rect">
            <a:avLst/>
          </a:prstGeom>
          <a:noFill/>
        </p:spPr>
        <p:txBody>
          <a:bodyPr wrap="square" rtlCol="0">
            <a:spAutoFit/>
          </a:bodyPr>
          <a:lstStyle/>
          <a:p>
            <a:pPr algn="ctr"/>
            <a:r>
              <a:rPr lang="en-US" sz="1050" dirty="0">
                <a:solidFill>
                  <a:srgbClr val="474746"/>
                </a:solidFill>
              </a:rPr>
              <a:t>Architecture</a:t>
            </a:r>
            <a:endParaRPr lang="en-US" sz="600" dirty="0">
              <a:solidFill>
                <a:srgbClr val="474746"/>
              </a:solidFill>
            </a:endParaRPr>
          </a:p>
          <a:p>
            <a:pPr algn="ctr"/>
            <a:r>
              <a:rPr lang="en-US" sz="1050" dirty="0">
                <a:solidFill>
                  <a:srgbClr val="474746"/>
                </a:solidFill>
              </a:rPr>
              <a:t>Dev / Engineering</a:t>
            </a:r>
            <a:endParaRPr lang="en-US" sz="675" dirty="0">
              <a:solidFill>
                <a:srgbClr val="474746"/>
              </a:solidFill>
            </a:endParaRPr>
          </a:p>
          <a:p>
            <a:pPr algn="ctr"/>
            <a:r>
              <a:rPr lang="en-US" sz="1050" dirty="0">
                <a:solidFill>
                  <a:srgbClr val="474746"/>
                </a:solidFill>
              </a:rPr>
              <a:t>Operations</a:t>
            </a:r>
          </a:p>
        </p:txBody>
      </p:sp>
      <p:sp>
        <p:nvSpPr>
          <p:cNvPr id="73" name="Rounded Rectangle 72"/>
          <p:cNvSpPr/>
          <p:nvPr/>
        </p:nvSpPr>
        <p:spPr>
          <a:xfrm>
            <a:off x="6107123" y="823197"/>
            <a:ext cx="1816101" cy="293322"/>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solidFill>
                <a:prstClr val="white"/>
              </a:solidFill>
            </a:endParaRPr>
          </a:p>
        </p:txBody>
      </p:sp>
      <p:sp>
        <p:nvSpPr>
          <p:cNvPr id="74" name="Rounded Rectangle 73"/>
          <p:cNvSpPr/>
          <p:nvPr/>
        </p:nvSpPr>
        <p:spPr>
          <a:xfrm>
            <a:off x="6107123" y="1168234"/>
            <a:ext cx="1816101" cy="812205"/>
          </a:xfrm>
          <a:prstGeom prst="round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prstClr val="white"/>
              </a:solidFill>
            </a:endParaRPr>
          </a:p>
        </p:txBody>
      </p:sp>
      <p:sp>
        <p:nvSpPr>
          <p:cNvPr id="75" name="TextBox 74"/>
          <p:cNvSpPr txBox="1"/>
          <p:nvPr/>
        </p:nvSpPr>
        <p:spPr>
          <a:xfrm>
            <a:off x="6107123" y="823197"/>
            <a:ext cx="1816101" cy="300082"/>
          </a:xfrm>
          <a:prstGeom prst="rect">
            <a:avLst/>
          </a:prstGeom>
          <a:noFill/>
        </p:spPr>
        <p:txBody>
          <a:bodyPr wrap="square" rtlCol="0">
            <a:spAutoFit/>
          </a:bodyPr>
          <a:lstStyle/>
          <a:p>
            <a:pPr algn="ctr"/>
            <a:r>
              <a:rPr lang="en-US" sz="1350" b="1">
                <a:solidFill>
                  <a:srgbClr val="474746"/>
                </a:solidFill>
              </a:rPr>
              <a:t>Applications</a:t>
            </a:r>
            <a:endParaRPr lang="en-US" sz="1350" b="1" dirty="0">
              <a:solidFill>
                <a:srgbClr val="474746"/>
              </a:solidFill>
            </a:endParaRPr>
          </a:p>
        </p:txBody>
      </p:sp>
      <p:sp>
        <p:nvSpPr>
          <p:cNvPr id="76" name="TextBox 75"/>
          <p:cNvSpPr txBox="1"/>
          <p:nvPr/>
        </p:nvSpPr>
        <p:spPr>
          <a:xfrm>
            <a:off x="6107123" y="1294771"/>
            <a:ext cx="1816101" cy="577081"/>
          </a:xfrm>
          <a:prstGeom prst="rect">
            <a:avLst/>
          </a:prstGeom>
          <a:noFill/>
        </p:spPr>
        <p:txBody>
          <a:bodyPr wrap="square" rtlCol="0">
            <a:spAutoFit/>
          </a:bodyPr>
          <a:lstStyle/>
          <a:p>
            <a:pPr algn="ctr"/>
            <a:r>
              <a:rPr lang="en-US" sz="1050" dirty="0">
                <a:solidFill>
                  <a:srgbClr val="474746"/>
                </a:solidFill>
              </a:rPr>
              <a:t>Architecture</a:t>
            </a:r>
            <a:endParaRPr lang="en-US" sz="600" dirty="0">
              <a:solidFill>
                <a:srgbClr val="474746"/>
              </a:solidFill>
            </a:endParaRPr>
          </a:p>
          <a:p>
            <a:pPr algn="ctr"/>
            <a:r>
              <a:rPr lang="en-US" sz="1050" dirty="0">
                <a:solidFill>
                  <a:srgbClr val="474746"/>
                </a:solidFill>
              </a:rPr>
              <a:t>Dev / Engineering</a:t>
            </a:r>
            <a:endParaRPr lang="en-US" sz="675" dirty="0">
              <a:solidFill>
                <a:srgbClr val="474746"/>
              </a:solidFill>
            </a:endParaRPr>
          </a:p>
          <a:p>
            <a:pPr algn="ctr"/>
            <a:r>
              <a:rPr lang="en-US" sz="1050" dirty="0">
                <a:solidFill>
                  <a:srgbClr val="474746"/>
                </a:solidFill>
              </a:rPr>
              <a:t>Operations</a:t>
            </a:r>
          </a:p>
        </p:txBody>
      </p:sp>
      <p:sp>
        <p:nvSpPr>
          <p:cNvPr id="37" name="Left Brace 36"/>
          <p:cNvSpPr/>
          <p:nvPr/>
        </p:nvSpPr>
        <p:spPr>
          <a:xfrm>
            <a:off x="1459168" y="819135"/>
            <a:ext cx="197135" cy="1157242"/>
          </a:xfrm>
          <a:prstGeom prst="leftBrace">
            <a:avLst/>
          </a:prstGeom>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rgbClr val="474746"/>
              </a:solidFill>
            </a:endParaRPr>
          </a:p>
        </p:txBody>
      </p:sp>
      <p:sp>
        <p:nvSpPr>
          <p:cNvPr id="41" name="TextBox 40"/>
          <p:cNvSpPr txBox="1"/>
          <p:nvPr/>
        </p:nvSpPr>
        <p:spPr>
          <a:xfrm>
            <a:off x="597666" y="1200148"/>
            <a:ext cx="861502" cy="415498"/>
          </a:xfrm>
          <a:prstGeom prst="rect">
            <a:avLst/>
          </a:prstGeom>
          <a:noFill/>
        </p:spPr>
        <p:txBody>
          <a:bodyPr wrap="square" rtlCol="0">
            <a:spAutoFit/>
          </a:bodyPr>
          <a:lstStyle/>
          <a:p>
            <a:pPr algn="r"/>
            <a:r>
              <a:rPr lang="en-US" sz="1050" dirty="0">
                <a:solidFill>
                  <a:srgbClr val="474746"/>
                </a:solidFill>
              </a:rPr>
              <a:t>Business Services </a:t>
            </a:r>
          </a:p>
        </p:txBody>
      </p:sp>
      <p:sp>
        <p:nvSpPr>
          <p:cNvPr id="45" name="Left Brace 44"/>
          <p:cNvSpPr/>
          <p:nvPr/>
        </p:nvSpPr>
        <p:spPr>
          <a:xfrm>
            <a:off x="1452572" y="2074832"/>
            <a:ext cx="184151" cy="2483166"/>
          </a:xfrm>
          <a:prstGeom prst="leftBrace">
            <a:avLst/>
          </a:prstGeom>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rgbClr val="474746"/>
              </a:solidFill>
            </a:endParaRPr>
          </a:p>
        </p:txBody>
      </p:sp>
      <p:sp>
        <p:nvSpPr>
          <p:cNvPr id="46" name="TextBox 45"/>
          <p:cNvSpPr txBox="1"/>
          <p:nvPr/>
        </p:nvSpPr>
        <p:spPr>
          <a:xfrm>
            <a:off x="628620" y="3106924"/>
            <a:ext cx="861502" cy="415498"/>
          </a:xfrm>
          <a:prstGeom prst="rect">
            <a:avLst/>
          </a:prstGeom>
          <a:noFill/>
        </p:spPr>
        <p:txBody>
          <a:bodyPr wrap="square" rtlCol="0">
            <a:spAutoFit/>
          </a:bodyPr>
          <a:lstStyle/>
          <a:p>
            <a:pPr algn="r"/>
            <a:r>
              <a:rPr lang="en-US" sz="1050" dirty="0">
                <a:solidFill>
                  <a:srgbClr val="474746"/>
                </a:solidFill>
              </a:rPr>
              <a:t>Cloud Services </a:t>
            </a:r>
          </a:p>
        </p:txBody>
      </p:sp>
      <p:sp>
        <p:nvSpPr>
          <p:cNvPr id="47" name="Rounded Rectangle 46"/>
          <p:cNvSpPr/>
          <p:nvPr/>
        </p:nvSpPr>
        <p:spPr>
          <a:xfrm>
            <a:off x="1788652" y="2984333"/>
            <a:ext cx="6314343" cy="1573665"/>
          </a:xfrm>
          <a:prstGeom prst="roundRect">
            <a:avLst/>
          </a:prstGeom>
          <a:ln cap="rnd">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solidFill>
                <a:srgbClr val="474746"/>
              </a:solidFill>
            </a:endParaRPr>
          </a:p>
        </p:txBody>
      </p:sp>
      <p:sp>
        <p:nvSpPr>
          <p:cNvPr id="49" name="Title 1"/>
          <p:cNvSpPr txBox="1">
            <a:spLocks/>
          </p:cNvSpPr>
          <p:nvPr/>
        </p:nvSpPr>
        <p:spPr>
          <a:xfrm>
            <a:off x="381000" y="-36789"/>
            <a:ext cx="7886700" cy="8417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AU" sz="3300" b="0" i="0" u="none" strike="noStrike" kern="1200" cap="none" spc="0" normalizeH="0" baseline="0" noProof="0" dirty="0">
                <a:ln>
                  <a:noFill/>
                </a:ln>
                <a:solidFill>
                  <a:sysClr val="windowText" lastClr="000000"/>
                </a:solidFill>
                <a:effectLst/>
                <a:uLnTx/>
                <a:uFillTx/>
                <a:latin typeface="Calibri Light" panose="020F0302020204030204"/>
                <a:ea typeface=""/>
                <a:cs typeface=""/>
              </a:rPr>
              <a:t>Cloud Services Functional</a:t>
            </a:r>
            <a:r>
              <a:rPr kumimoji="0" lang="en-AU" sz="3300" b="0" i="0" u="none" strike="noStrike" kern="1200" cap="none" spc="0" normalizeH="0" noProof="0" dirty="0">
                <a:ln>
                  <a:noFill/>
                </a:ln>
                <a:solidFill>
                  <a:sysClr val="windowText" lastClr="000000"/>
                </a:solidFill>
                <a:effectLst/>
                <a:uLnTx/>
                <a:uFillTx/>
                <a:latin typeface="Calibri Light" panose="020F0302020204030204"/>
                <a:ea typeface=""/>
                <a:cs typeface=""/>
              </a:rPr>
              <a:t> Full View</a:t>
            </a:r>
            <a:endParaRPr kumimoji="0" lang="en-AU" sz="3300" b="0" i="0" u="none" strike="noStrike" kern="1200" cap="none" spc="0" normalizeH="0" baseline="0" noProof="0" dirty="0">
              <a:ln>
                <a:noFill/>
              </a:ln>
              <a:solidFill>
                <a:sysClr val="windowText" lastClr="000000"/>
              </a:solidFill>
              <a:effectLst/>
              <a:uLnTx/>
              <a:uFillTx/>
              <a:latin typeface="Calibri Light" panose="020F0302020204030204"/>
              <a:ea typeface=""/>
              <a:cs typeface=""/>
            </a:endParaRPr>
          </a:p>
        </p:txBody>
      </p:sp>
    </p:spTree>
    <p:extLst>
      <p:ext uri="{BB962C8B-B14F-4D97-AF65-F5344CB8AC3E}">
        <p14:creationId xmlns:p14="http://schemas.microsoft.com/office/powerpoint/2010/main" val="1666971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Model Scenarios</a:t>
            </a:r>
          </a:p>
        </p:txBody>
      </p:sp>
      <p:sp>
        <p:nvSpPr>
          <p:cNvPr id="3" name="Text Placeholder 2"/>
          <p:cNvSpPr>
            <a:spLocks noGrp="1"/>
          </p:cNvSpPr>
          <p:nvPr>
            <p:ph type="body" idx="1"/>
          </p:nvPr>
        </p:nvSpPr>
        <p:spPr/>
        <p:txBody>
          <a:bodyPr/>
          <a:lstStyle/>
          <a:p>
            <a:r>
              <a:rPr lang="en-US" dirty="0"/>
              <a:t>Based on the characteristics of applications in your portfolio, you will most likely select two or more models for operating applications most efficiently</a:t>
            </a:r>
          </a:p>
        </p:txBody>
      </p:sp>
    </p:spTree>
    <p:extLst>
      <p:ext uri="{BB962C8B-B14F-4D97-AF65-F5344CB8AC3E}">
        <p14:creationId xmlns:p14="http://schemas.microsoft.com/office/powerpoint/2010/main" val="278631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731800" y="1409359"/>
            <a:ext cx="4050000" cy="3018938"/>
            <a:chOff x="1100517" y="1384361"/>
            <a:chExt cx="5400000" cy="4025251"/>
          </a:xfrm>
        </p:grpSpPr>
        <p:cxnSp>
          <p:nvCxnSpPr>
            <p:cNvPr id="3" name="Straight Connector 2"/>
            <p:cNvCxnSpPr/>
            <p:nvPr/>
          </p:nvCxnSpPr>
          <p:spPr>
            <a:xfrm flipV="1">
              <a:off x="1100517" y="3159430"/>
              <a:ext cx="5400000" cy="3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3791316" y="1384361"/>
              <a:ext cx="0" cy="40252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066800" y="1917812"/>
            <a:ext cx="1525354" cy="276999"/>
          </a:xfrm>
          <a:prstGeom prst="rect">
            <a:avLst/>
          </a:prstGeom>
          <a:noFill/>
        </p:spPr>
        <p:txBody>
          <a:bodyPr wrap="none" rtlCol="0">
            <a:spAutoFit/>
          </a:bodyPr>
          <a:lstStyle/>
          <a:p>
            <a:r>
              <a:rPr lang="en-AU" sz="1200" dirty="0"/>
              <a:t>Business Applications</a:t>
            </a:r>
          </a:p>
        </p:txBody>
      </p:sp>
      <p:sp>
        <p:nvSpPr>
          <p:cNvPr id="9" name="TextBox 8"/>
          <p:cNvSpPr txBox="1"/>
          <p:nvPr/>
        </p:nvSpPr>
        <p:spPr>
          <a:xfrm>
            <a:off x="1541949" y="3322846"/>
            <a:ext cx="1027654" cy="276999"/>
          </a:xfrm>
          <a:prstGeom prst="rect">
            <a:avLst/>
          </a:prstGeom>
          <a:noFill/>
        </p:spPr>
        <p:txBody>
          <a:bodyPr wrap="none" rtlCol="0">
            <a:spAutoFit/>
          </a:bodyPr>
          <a:lstStyle/>
          <a:p>
            <a:r>
              <a:rPr lang="en-AU" sz="1200"/>
              <a:t>Cloud Service</a:t>
            </a:r>
            <a:endParaRPr lang="en-AU" sz="1200" dirty="0"/>
          </a:p>
        </p:txBody>
      </p:sp>
      <p:sp>
        <p:nvSpPr>
          <p:cNvPr id="10" name="TextBox 9"/>
          <p:cNvSpPr txBox="1"/>
          <p:nvPr/>
        </p:nvSpPr>
        <p:spPr>
          <a:xfrm>
            <a:off x="3378299" y="1071880"/>
            <a:ext cx="604653" cy="276999"/>
          </a:xfrm>
          <a:prstGeom prst="rect">
            <a:avLst/>
          </a:prstGeom>
          <a:noFill/>
        </p:spPr>
        <p:txBody>
          <a:bodyPr wrap="none" rtlCol="0">
            <a:spAutoFit/>
          </a:bodyPr>
          <a:lstStyle/>
          <a:p>
            <a:r>
              <a:rPr lang="en-AU" sz="1200" dirty="0"/>
              <a:t>Design</a:t>
            </a:r>
          </a:p>
        </p:txBody>
      </p:sp>
      <p:sp>
        <p:nvSpPr>
          <p:cNvPr id="11" name="TextBox 10"/>
          <p:cNvSpPr txBox="1"/>
          <p:nvPr/>
        </p:nvSpPr>
        <p:spPr>
          <a:xfrm>
            <a:off x="5426446" y="1047750"/>
            <a:ext cx="693203" cy="276999"/>
          </a:xfrm>
          <a:prstGeom prst="rect">
            <a:avLst/>
          </a:prstGeom>
          <a:noFill/>
        </p:spPr>
        <p:txBody>
          <a:bodyPr wrap="none" rtlCol="0">
            <a:spAutoFit/>
          </a:bodyPr>
          <a:lstStyle/>
          <a:p>
            <a:r>
              <a:rPr lang="en-AU" sz="1200" dirty="0"/>
              <a:t>Operate</a:t>
            </a:r>
          </a:p>
        </p:txBody>
      </p:sp>
      <p:sp>
        <p:nvSpPr>
          <p:cNvPr id="5" name="Footer Placeholder 4"/>
          <p:cNvSpPr>
            <a:spLocks noGrp="1"/>
          </p:cNvSpPr>
          <p:nvPr>
            <p:ph type="ftr" sz="quarter" idx="11"/>
          </p:nvPr>
        </p:nvSpPr>
        <p:spPr/>
        <p:txBody>
          <a:bodyPr/>
          <a:lstStyle/>
          <a:p>
            <a:r>
              <a:rPr lang="en-AU" dirty="0"/>
              <a:t>Cloud Adoption Framework – People Perspective</a:t>
            </a:r>
          </a:p>
        </p:txBody>
      </p:sp>
      <p:sp>
        <p:nvSpPr>
          <p:cNvPr id="42" name="Title 1"/>
          <p:cNvSpPr txBox="1">
            <a:spLocks/>
          </p:cNvSpPr>
          <p:nvPr/>
        </p:nvSpPr>
        <p:spPr>
          <a:xfrm>
            <a:off x="457200" y="317710"/>
            <a:ext cx="7886700" cy="99417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AU" dirty="0"/>
              <a:t>Cloud Operating Model </a:t>
            </a:r>
          </a:p>
        </p:txBody>
      </p:sp>
      <p:sp>
        <p:nvSpPr>
          <p:cNvPr id="24" name="Rectangle 23"/>
          <p:cNvSpPr/>
          <p:nvPr/>
        </p:nvSpPr>
        <p:spPr>
          <a:xfrm>
            <a:off x="4490100" y="2524327"/>
            <a:ext cx="533400" cy="4326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200" b="1"/>
              <a:t>ITSM</a:t>
            </a:r>
          </a:p>
        </p:txBody>
      </p:sp>
      <p:sp>
        <p:nvSpPr>
          <p:cNvPr id="7" name="TextBox 6"/>
          <p:cNvSpPr txBox="1"/>
          <p:nvPr/>
        </p:nvSpPr>
        <p:spPr>
          <a:xfrm>
            <a:off x="3132454" y="1897430"/>
            <a:ext cx="1351652" cy="369332"/>
          </a:xfrm>
          <a:prstGeom prst="rect">
            <a:avLst/>
          </a:prstGeom>
          <a:noFill/>
        </p:spPr>
        <p:txBody>
          <a:bodyPr wrap="none" rtlCol="0">
            <a:spAutoFit/>
          </a:bodyPr>
          <a:lstStyle/>
          <a:p>
            <a:r>
              <a:rPr lang="en-AU"/>
              <a:t>Design Code</a:t>
            </a:r>
            <a:endParaRPr lang="en-AU" dirty="0"/>
          </a:p>
        </p:txBody>
      </p:sp>
      <p:sp>
        <p:nvSpPr>
          <p:cNvPr id="12" name="TextBox 11"/>
          <p:cNvSpPr txBox="1"/>
          <p:nvPr/>
        </p:nvSpPr>
        <p:spPr>
          <a:xfrm>
            <a:off x="2942860" y="3257550"/>
            <a:ext cx="1730840" cy="646331"/>
          </a:xfrm>
          <a:prstGeom prst="rect">
            <a:avLst/>
          </a:prstGeom>
          <a:noFill/>
        </p:spPr>
        <p:txBody>
          <a:bodyPr wrap="square" rtlCol="0">
            <a:spAutoFit/>
          </a:bodyPr>
          <a:lstStyle/>
          <a:p>
            <a:pPr algn="ctr"/>
            <a:r>
              <a:rPr lang="en-AU"/>
              <a:t>Service Presentation</a:t>
            </a:r>
            <a:endParaRPr lang="en-AU" dirty="0"/>
          </a:p>
        </p:txBody>
      </p:sp>
      <p:sp>
        <p:nvSpPr>
          <p:cNvPr id="13" name="TextBox 12"/>
          <p:cNvSpPr txBox="1"/>
          <p:nvPr/>
        </p:nvSpPr>
        <p:spPr>
          <a:xfrm>
            <a:off x="4956569" y="3267770"/>
            <a:ext cx="1825231" cy="646331"/>
          </a:xfrm>
          <a:prstGeom prst="rect">
            <a:avLst/>
          </a:prstGeom>
          <a:noFill/>
        </p:spPr>
        <p:txBody>
          <a:bodyPr wrap="square" rtlCol="0">
            <a:spAutoFit/>
          </a:bodyPr>
          <a:lstStyle/>
          <a:p>
            <a:pPr algn="ctr"/>
            <a:r>
              <a:rPr lang="en-AU" dirty="0"/>
              <a:t>Deploy &amp; Operate Service</a:t>
            </a:r>
          </a:p>
        </p:txBody>
      </p:sp>
      <p:sp>
        <p:nvSpPr>
          <p:cNvPr id="18" name="TextBox 17"/>
          <p:cNvSpPr txBox="1"/>
          <p:nvPr/>
        </p:nvSpPr>
        <p:spPr>
          <a:xfrm>
            <a:off x="4890328" y="1740781"/>
            <a:ext cx="1765437" cy="646331"/>
          </a:xfrm>
          <a:prstGeom prst="rect">
            <a:avLst/>
          </a:prstGeom>
          <a:noFill/>
        </p:spPr>
        <p:txBody>
          <a:bodyPr wrap="square" rtlCol="0">
            <a:spAutoFit/>
          </a:bodyPr>
          <a:lstStyle/>
          <a:p>
            <a:pPr algn="ctr"/>
            <a:r>
              <a:rPr lang="en-AU" dirty="0"/>
              <a:t>Deploy &amp; Operate Code</a:t>
            </a:r>
          </a:p>
        </p:txBody>
      </p:sp>
      <p:sp>
        <p:nvSpPr>
          <p:cNvPr id="14" name="Rectangle 13"/>
          <p:cNvSpPr/>
          <p:nvPr/>
        </p:nvSpPr>
        <p:spPr>
          <a:xfrm>
            <a:off x="3327358" y="2638236"/>
            <a:ext cx="838200" cy="258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CATALOG</a:t>
            </a:r>
          </a:p>
        </p:txBody>
      </p:sp>
      <p:sp>
        <p:nvSpPr>
          <p:cNvPr id="20" name="Rectangle 19"/>
          <p:cNvSpPr/>
          <p:nvPr/>
        </p:nvSpPr>
        <p:spPr>
          <a:xfrm rot="16200000">
            <a:off x="4118625" y="3563220"/>
            <a:ext cx="1276350" cy="258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a:t>ORCHESTRATION</a:t>
            </a:r>
          </a:p>
        </p:txBody>
      </p:sp>
      <p:sp>
        <p:nvSpPr>
          <p:cNvPr id="21" name="Rectangle 20"/>
          <p:cNvSpPr/>
          <p:nvPr/>
        </p:nvSpPr>
        <p:spPr>
          <a:xfrm>
            <a:off x="5212333" y="2624736"/>
            <a:ext cx="1313701" cy="258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t>EVENT / TICKET</a:t>
            </a:r>
          </a:p>
        </p:txBody>
      </p:sp>
      <p:sp>
        <p:nvSpPr>
          <p:cNvPr id="22" name="Rectangle 21"/>
          <p:cNvSpPr/>
          <p:nvPr/>
        </p:nvSpPr>
        <p:spPr>
          <a:xfrm rot="16200000">
            <a:off x="4337700" y="1846377"/>
            <a:ext cx="838200" cy="258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a:t>CHANGE</a:t>
            </a:r>
          </a:p>
        </p:txBody>
      </p:sp>
    </p:spTree>
    <p:extLst>
      <p:ext uri="{BB962C8B-B14F-4D97-AF65-F5344CB8AC3E}">
        <p14:creationId xmlns:p14="http://schemas.microsoft.com/office/powerpoint/2010/main" val="753031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solidFill>
                  <a:prstClr val="black">
                    <a:tint val="75000"/>
                  </a:prstClr>
                </a:solidFill>
              </a:rPr>
              <a:t>Cloud Adoption Framework – People Perspective</a:t>
            </a:r>
            <a:endParaRPr lang="en-US" dirty="0">
              <a:solidFill>
                <a:prstClr val="black">
                  <a:tint val="75000"/>
                </a:prstClr>
              </a:solidFill>
            </a:endParaRPr>
          </a:p>
        </p:txBody>
      </p:sp>
      <p:sp>
        <p:nvSpPr>
          <p:cNvPr id="17" name="Title 1"/>
          <p:cNvSpPr txBox="1">
            <a:spLocks/>
          </p:cNvSpPr>
          <p:nvPr/>
        </p:nvSpPr>
        <p:spPr>
          <a:xfrm>
            <a:off x="628650" y="273844"/>
            <a:ext cx="7886700" cy="99417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AU" dirty="0">
                <a:solidFill>
                  <a:prstClr val="black"/>
                </a:solidFill>
              </a:rPr>
              <a:t>Typical Enterprise Portfolio Characteristics </a:t>
            </a:r>
          </a:p>
        </p:txBody>
      </p:sp>
      <p:sp>
        <p:nvSpPr>
          <p:cNvPr id="3" name="TextBox 2"/>
          <p:cNvSpPr txBox="1"/>
          <p:nvPr/>
        </p:nvSpPr>
        <p:spPr>
          <a:xfrm>
            <a:off x="81665" y="1706959"/>
            <a:ext cx="1066800" cy="369332"/>
          </a:xfrm>
          <a:prstGeom prst="rect">
            <a:avLst/>
          </a:prstGeom>
          <a:noFill/>
        </p:spPr>
        <p:txBody>
          <a:bodyPr wrap="square" rtlCol="0">
            <a:spAutoFit/>
          </a:bodyPr>
          <a:lstStyle/>
          <a:p>
            <a:r>
              <a:rPr lang="en-US">
                <a:solidFill>
                  <a:prstClr val="black"/>
                </a:solidFill>
              </a:rPr>
              <a:t>Innovate</a:t>
            </a:r>
          </a:p>
        </p:txBody>
      </p:sp>
      <p:sp>
        <p:nvSpPr>
          <p:cNvPr id="51" name="TextBox 50"/>
          <p:cNvSpPr txBox="1"/>
          <p:nvPr/>
        </p:nvSpPr>
        <p:spPr>
          <a:xfrm>
            <a:off x="95250" y="2602468"/>
            <a:ext cx="1066800" cy="923330"/>
          </a:xfrm>
          <a:prstGeom prst="rect">
            <a:avLst/>
          </a:prstGeom>
          <a:noFill/>
        </p:spPr>
        <p:txBody>
          <a:bodyPr wrap="square" rtlCol="0">
            <a:spAutoFit/>
          </a:bodyPr>
          <a:lstStyle/>
          <a:p>
            <a:pPr algn="ctr"/>
            <a:r>
              <a:rPr lang="en-US" dirty="0">
                <a:solidFill>
                  <a:prstClr val="black"/>
                </a:solidFill>
              </a:rPr>
              <a:t>Reduce Tech Debt</a:t>
            </a:r>
          </a:p>
        </p:txBody>
      </p:sp>
      <p:sp>
        <p:nvSpPr>
          <p:cNvPr id="4" name="Left Brace 3"/>
          <p:cNvSpPr/>
          <p:nvPr/>
        </p:nvSpPr>
        <p:spPr>
          <a:xfrm>
            <a:off x="990600" y="2266950"/>
            <a:ext cx="198119" cy="1371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 name="Left Brace 4"/>
          <p:cNvSpPr/>
          <p:nvPr/>
        </p:nvSpPr>
        <p:spPr>
          <a:xfrm>
            <a:off x="990600" y="1603534"/>
            <a:ext cx="198119" cy="6091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592886483"/>
              </p:ext>
            </p:extLst>
          </p:nvPr>
        </p:nvGraphicFramePr>
        <p:xfrm>
          <a:off x="1295400" y="1268016"/>
          <a:ext cx="7162800" cy="2431494"/>
        </p:xfrm>
        <a:graphic>
          <a:graphicData uri="http://schemas.openxmlformats.org/drawingml/2006/table">
            <a:tbl>
              <a:tblPr firstRow="1" bandRow="1"/>
              <a:tblGrid>
                <a:gridCol w="976745">
                  <a:extLst>
                    <a:ext uri="{9D8B030D-6E8A-4147-A177-3AD203B41FA5}">
                      <a16:colId xmlns:a16="http://schemas.microsoft.com/office/drawing/2014/main" val="20000"/>
                    </a:ext>
                  </a:extLst>
                </a:gridCol>
                <a:gridCol w="2452255">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243445">
                  <a:extLst>
                    <a:ext uri="{9D8B030D-6E8A-4147-A177-3AD203B41FA5}">
                      <a16:colId xmlns:a16="http://schemas.microsoft.com/office/drawing/2014/main" val="20003"/>
                    </a:ext>
                  </a:extLst>
                </a:gridCol>
                <a:gridCol w="813955">
                  <a:extLst>
                    <a:ext uri="{9D8B030D-6E8A-4147-A177-3AD203B41FA5}">
                      <a16:colId xmlns:a16="http://schemas.microsoft.com/office/drawing/2014/main" val="20004"/>
                    </a:ext>
                  </a:extLst>
                </a:gridCol>
              </a:tblGrid>
              <a:tr h="377190">
                <a:tc>
                  <a:txBody>
                    <a:bodyPr/>
                    <a:lstStyle>
                      <a:lvl1pPr marL="0" algn="l" defTabSz="685800" rtl="0" eaLnBrk="1" latinLnBrk="0" hangingPunct="1">
                        <a:defRPr sz="1350" b="1" kern="1200">
                          <a:solidFill>
                            <a:schemeClr val="lt1"/>
                          </a:solidFill>
                          <a:latin typeface="Calibri" panose="020F0502020204030204"/>
                          <a:ea typeface=""/>
                          <a:cs typeface=""/>
                        </a:defRPr>
                      </a:lvl1pPr>
                      <a:lvl2pPr marL="342900" algn="l" defTabSz="685800" rtl="0" eaLnBrk="1" latinLnBrk="0" hangingPunct="1">
                        <a:defRPr sz="1350" b="1" kern="1200">
                          <a:solidFill>
                            <a:schemeClr val="lt1"/>
                          </a:solidFill>
                          <a:latin typeface="Calibri" panose="020F0502020204030204"/>
                          <a:ea typeface=""/>
                          <a:cs typeface=""/>
                        </a:defRPr>
                      </a:lvl2pPr>
                      <a:lvl3pPr marL="685800" algn="l" defTabSz="685800" rtl="0" eaLnBrk="1" latinLnBrk="0" hangingPunct="1">
                        <a:defRPr sz="1350" b="1" kern="1200">
                          <a:solidFill>
                            <a:schemeClr val="lt1"/>
                          </a:solidFill>
                          <a:latin typeface="Calibri" panose="020F0502020204030204"/>
                          <a:ea typeface=""/>
                          <a:cs typeface=""/>
                        </a:defRPr>
                      </a:lvl3pPr>
                      <a:lvl4pPr marL="1028700" algn="l" defTabSz="685800" rtl="0" eaLnBrk="1" latinLnBrk="0" hangingPunct="1">
                        <a:defRPr sz="1350" b="1" kern="1200">
                          <a:solidFill>
                            <a:schemeClr val="lt1"/>
                          </a:solidFill>
                          <a:latin typeface="Calibri" panose="020F0502020204030204"/>
                          <a:ea typeface=""/>
                          <a:cs typeface=""/>
                        </a:defRPr>
                      </a:lvl4pPr>
                      <a:lvl5pPr marL="1371600" algn="l" defTabSz="685800" rtl="0" eaLnBrk="1" latinLnBrk="0" hangingPunct="1">
                        <a:defRPr sz="1350" b="1" kern="1200">
                          <a:solidFill>
                            <a:schemeClr val="lt1"/>
                          </a:solidFill>
                          <a:latin typeface="Calibri" panose="020F0502020204030204"/>
                          <a:ea typeface=""/>
                          <a:cs typeface=""/>
                        </a:defRPr>
                      </a:lvl5pPr>
                      <a:lvl6pPr marL="1714500" algn="l" defTabSz="685800" rtl="0" eaLnBrk="1" latinLnBrk="0" hangingPunct="1">
                        <a:defRPr sz="1350" b="1" kern="1200">
                          <a:solidFill>
                            <a:schemeClr val="lt1"/>
                          </a:solidFill>
                          <a:latin typeface="Calibri" panose="020F0502020204030204"/>
                          <a:ea typeface=""/>
                          <a:cs typeface=""/>
                        </a:defRPr>
                      </a:lvl6pPr>
                      <a:lvl7pPr marL="2057400" algn="l" defTabSz="685800" rtl="0" eaLnBrk="1" latinLnBrk="0" hangingPunct="1">
                        <a:defRPr sz="1350" b="1" kern="1200">
                          <a:solidFill>
                            <a:schemeClr val="lt1"/>
                          </a:solidFill>
                          <a:latin typeface="Calibri" panose="020F0502020204030204"/>
                          <a:ea typeface=""/>
                          <a:cs typeface=""/>
                        </a:defRPr>
                      </a:lvl7pPr>
                      <a:lvl8pPr marL="2400300" algn="l" defTabSz="685800" rtl="0" eaLnBrk="1" latinLnBrk="0" hangingPunct="1">
                        <a:defRPr sz="1350" b="1" kern="1200">
                          <a:solidFill>
                            <a:schemeClr val="lt1"/>
                          </a:solidFill>
                          <a:latin typeface="Calibri" panose="020F0502020204030204"/>
                          <a:ea typeface=""/>
                          <a:cs typeface=""/>
                        </a:defRPr>
                      </a:lvl8pPr>
                      <a:lvl9pPr marL="2743200" algn="l" defTabSz="685800" rtl="0" eaLnBrk="1" latinLnBrk="0" hangingPunct="1">
                        <a:defRPr sz="1350" b="1" kern="1200">
                          <a:solidFill>
                            <a:schemeClr val="lt1"/>
                          </a:solidFill>
                          <a:latin typeface="Calibri" panose="020F0502020204030204"/>
                          <a:ea typeface=""/>
                          <a:cs typeface=""/>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050" dirty="0"/>
                        <a:t>Portfolio</a:t>
                      </a:r>
                      <a:r>
                        <a:rPr lang="en-US" sz="1050" baseline="0" dirty="0"/>
                        <a:t> Tier</a:t>
                      </a:r>
                      <a:endParaRPr lang="en-US" sz="105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685800" rtl="0" eaLnBrk="1" latinLnBrk="0" hangingPunct="1">
                        <a:defRPr sz="1350" b="1" kern="1200">
                          <a:solidFill>
                            <a:schemeClr val="lt1"/>
                          </a:solidFill>
                          <a:latin typeface="Calibri" panose="020F0502020204030204"/>
                          <a:ea typeface=""/>
                          <a:cs typeface=""/>
                        </a:defRPr>
                      </a:lvl1pPr>
                      <a:lvl2pPr marL="342900" algn="l" defTabSz="685800" rtl="0" eaLnBrk="1" latinLnBrk="0" hangingPunct="1">
                        <a:defRPr sz="1350" b="1" kern="1200">
                          <a:solidFill>
                            <a:schemeClr val="lt1"/>
                          </a:solidFill>
                          <a:latin typeface="Calibri" panose="020F0502020204030204"/>
                          <a:ea typeface=""/>
                          <a:cs typeface=""/>
                        </a:defRPr>
                      </a:lvl2pPr>
                      <a:lvl3pPr marL="685800" algn="l" defTabSz="685800" rtl="0" eaLnBrk="1" latinLnBrk="0" hangingPunct="1">
                        <a:defRPr sz="1350" b="1" kern="1200">
                          <a:solidFill>
                            <a:schemeClr val="lt1"/>
                          </a:solidFill>
                          <a:latin typeface="Calibri" panose="020F0502020204030204"/>
                          <a:ea typeface=""/>
                          <a:cs typeface=""/>
                        </a:defRPr>
                      </a:lvl3pPr>
                      <a:lvl4pPr marL="1028700" algn="l" defTabSz="685800" rtl="0" eaLnBrk="1" latinLnBrk="0" hangingPunct="1">
                        <a:defRPr sz="1350" b="1" kern="1200">
                          <a:solidFill>
                            <a:schemeClr val="lt1"/>
                          </a:solidFill>
                          <a:latin typeface="Calibri" panose="020F0502020204030204"/>
                          <a:ea typeface=""/>
                          <a:cs typeface=""/>
                        </a:defRPr>
                      </a:lvl4pPr>
                      <a:lvl5pPr marL="1371600" algn="l" defTabSz="685800" rtl="0" eaLnBrk="1" latinLnBrk="0" hangingPunct="1">
                        <a:defRPr sz="1350" b="1" kern="1200">
                          <a:solidFill>
                            <a:schemeClr val="lt1"/>
                          </a:solidFill>
                          <a:latin typeface="Calibri" panose="020F0502020204030204"/>
                          <a:ea typeface=""/>
                          <a:cs typeface=""/>
                        </a:defRPr>
                      </a:lvl5pPr>
                      <a:lvl6pPr marL="1714500" algn="l" defTabSz="685800" rtl="0" eaLnBrk="1" latinLnBrk="0" hangingPunct="1">
                        <a:defRPr sz="1350" b="1" kern="1200">
                          <a:solidFill>
                            <a:schemeClr val="lt1"/>
                          </a:solidFill>
                          <a:latin typeface="Calibri" panose="020F0502020204030204"/>
                          <a:ea typeface=""/>
                          <a:cs typeface=""/>
                        </a:defRPr>
                      </a:lvl6pPr>
                      <a:lvl7pPr marL="2057400" algn="l" defTabSz="685800" rtl="0" eaLnBrk="1" latinLnBrk="0" hangingPunct="1">
                        <a:defRPr sz="1350" b="1" kern="1200">
                          <a:solidFill>
                            <a:schemeClr val="lt1"/>
                          </a:solidFill>
                          <a:latin typeface="Calibri" panose="020F0502020204030204"/>
                          <a:ea typeface=""/>
                          <a:cs typeface=""/>
                        </a:defRPr>
                      </a:lvl7pPr>
                      <a:lvl8pPr marL="2400300" algn="l" defTabSz="685800" rtl="0" eaLnBrk="1" latinLnBrk="0" hangingPunct="1">
                        <a:defRPr sz="1350" b="1" kern="1200">
                          <a:solidFill>
                            <a:schemeClr val="lt1"/>
                          </a:solidFill>
                          <a:latin typeface="Calibri" panose="020F0502020204030204"/>
                          <a:ea typeface=""/>
                          <a:cs typeface=""/>
                        </a:defRPr>
                      </a:lvl8pPr>
                      <a:lvl9pPr marL="2743200" algn="l" defTabSz="685800" rtl="0" eaLnBrk="1" latinLnBrk="0" hangingPunct="1">
                        <a:defRPr sz="1350" b="1" kern="1200">
                          <a:solidFill>
                            <a:schemeClr val="lt1"/>
                          </a:solidFill>
                          <a:latin typeface="Calibri" panose="020F0502020204030204"/>
                          <a:ea typeface=""/>
                          <a:cs typeface=""/>
                        </a:defRPr>
                      </a:lvl9pPr>
                    </a:lstStyle>
                    <a:p>
                      <a:r>
                        <a:rPr lang="en-US" sz="1050" dirty="0"/>
                        <a:t>Requirements</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685800" rtl="0" eaLnBrk="1" latinLnBrk="0" hangingPunct="1">
                        <a:defRPr sz="1350" b="1" kern="1200">
                          <a:solidFill>
                            <a:schemeClr val="lt1"/>
                          </a:solidFill>
                          <a:latin typeface="Calibri" panose="020F0502020204030204"/>
                          <a:ea typeface=""/>
                          <a:cs typeface=""/>
                        </a:defRPr>
                      </a:lvl1pPr>
                      <a:lvl2pPr marL="342900" algn="l" defTabSz="685800" rtl="0" eaLnBrk="1" latinLnBrk="0" hangingPunct="1">
                        <a:defRPr sz="1350" b="1" kern="1200">
                          <a:solidFill>
                            <a:schemeClr val="lt1"/>
                          </a:solidFill>
                          <a:latin typeface="Calibri" panose="020F0502020204030204"/>
                          <a:ea typeface=""/>
                          <a:cs typeface=""/>
                        </a:defRPr>
                      </a:lvl2pPr>
                      <a:lvl3pPr marL="685800" algn="l" defTabSz="685800" rtl="0" eaLnBrk="1" latinLnBrk="0" hangingPunct="1">
                        <a:defRPr sz="1350" b="1" kern="1200">
                          <a:solidFill>
                            <a:schemeClr val="lt1"/>
                          </a:solidFill>
                          <a:latin typeface="Calibri" panose="020F0502020204030204"/>
                          <a:ea typeface=""/>
                          <a:cs typeface=""/>
                        </a:defRPr>
                      </a:lvl3pPr>
                      <a:lvl4pPr marL="1028700" algn="l" defTabSz="685800" rtl="0" eaLnBrk="1" latinLnBrk="0" hangingPunct="1">
                        <a:defRPr sz="1350" b="1" kern="1200">
                          <a:solidFill>
                            <a:schemeClr val="lt1"/>
                          </a:solidFill>
                          <a:latin typeface="Calibri" panose="020F0502020204030204"/>
                          <a:ea typeface=""/>
                          <a:cs typeface=""/>
                        </a:defRPr>
                      </a:lvl4pPr>
                      <a:lvl5pPr marL="1371600" algn="l" defTabSz="685800" rtl="0" eaLnBrk="1" latinLnBrk="0" hangingPunct="1">
                        <a:defRPr sz="1350" b="1" kern="1200">
                          <a:solidFill>
                            <a:schemeClr val="lt1"/>
                          </a:solidFill>
                          <a:latin typeface="Calibri" panose="020F0502020204030204"/>
                          <a:ea typeface=""/>
                          <a:cs typeface=""/>
                        </a:defRPr>
                      </a:lvl5pPr>
                      <a:lvl6pPr marL="1714500" algn="l" defTabSz="685800" rtl="0" eaLnBrk="1" latinLnBrk="0" hangingPunct="1">
                        <a:defRPr sz="1350" b="1" kern="1200">
                          <a:solidFill>
                            <a:schemeClr val="lt1"/>
                          </a:solidFill>
                          <a:latin typeface="Calibri" panose="020F0502020204030204"/>
                          <a:ea typeface=""/>
                          <a:cs typeface=""/>
                        </a:defRPr>
                      </a:lvl6pPr>
                      <a:lvl7pPr marL="2057400" algn="l" defTabSz="685800" rtl="0" eaLnBrk="1" latinLnBrk="0" hangingPunct="1">
                        <a:defRPr sz="1350" b="1" kern="1200">
                          <a:solidFill>
                            <a:schemeClr val="lt1"/>
                          </a:solidFill>
                          <a:latin typeface="Calibri" panose="020F0502020204030204"/>
                          <a:ea typeface=""/>
                          <a:cs typeface=""/>
                        </a:defRPr>
                      </a:lvl7pPr>
                      <a:lvl8pPr marL="2400300" algn="l" defTabSz="685800" rtl="0" eaLnBrk="1" latinLnBrk="0" hangingPunct="1">
                        <a:defRPr sz="1350" b="1" kern="1200">
                          <a:solidFill>
                            <a:schemeClr val="lt1"/>
                          </a:solidFill>
                          <a:latin typeface="Calibri" panose="020F0502020204030204"/>
                          <a:ea typeface=""/>
                          <a:cs typeface=""/>
                        </a:defRPr>
                      </a:lvl8pPr>
                      <a:lvl9pPr marL="2743200" algn="l" defTabSz="685800" rtl="0" eaLnBrk="1" latinLnBrk="0" hangingPunct="1">
                        <a:defRPr sz="1350" b="1" kern="1200">
                          <a:solidFill>
                            <a:schemeClr val="lt1"/>
                          </a:solidFill>
                          <a:latin typeface="Calibri" panose="020F0502020204030204"/>
                          <a:ea typeface=""/>
                          <a:cs typeface=""/>
                        </a:defRPr>
                      </a:lvl9pPr>
                    </a:lstStyle>
                    <a:p>
                      <a:r>
                        <a:rPr lang="en-US" sz="1050" dirty="0"/>
                        <a:t>Typical Use Cases</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685800" rtl="0" eaLnBrk="1" latinLnBrk="0" hangingPunct="1">
                        <a:defRPr sz="1350" b="1" kern="1200">
                          <a:solidFill>
                            <a:schemeClr val="lt1"/>
                          </a:solidFill>
                          <a:latin typeface="Calibri" panose="020F0502020204030204"/>
                          <a:ea typeface=""/>
                          <a:cs typeface=""/>
                        </a:defRPr>
                      </a:lvl1pPr>
                      <a:lvl2pPr marL="342900" algn="l" defTabSz="685800" rtl="0" eaLnBrk="1" latinLnBrk="0" hangingPunct="1">
                        <a:defRPr sz="1350" b="1" kern="1200">
                          <a:solidFill>
                            <a:schemeClr val="lt1"/>
                          </a:solidFill>
                          <a:latin typeface="Calibri" panose="020F0502020204030204"/>
                          <a:ea typeface=""/>
                          <a:cs typeface=""/>
                        </a:defRPr>
                      </a:lvl2pPr>
                      <a:lvl3pPr marL="685800" algn="l" defTabSz="685800" rtl="0" eaLnBrk="1" latinLnBrk="0" hangingPunct="1">
                        <a:defRPr sz="1350" b="1" kern="1200">
                          <a:solidFill>
                            <a:schemeClr val="lt1"/>
                          </a:solidFill>
                          <a:latin typeface="Calibri" panose="020F0502020204030204"/>
                          <a:ea typeface=""/>
                          <a:cs typeface=""/>
                        </a:defRPr>
                      </a:lvl3pPr>
                      <a:lvl4pPr marL="1028700" algn="l" defTabSz="685800" rtl="0" eaLnBrk="1" latinLnBrk="0" hangingPunct="1">
                        <a:defRPr sz="1350" b="1" kern="1200">
                          <a:solidFill>
                            <a:schemeClr val="lt1"/>
                          </a:solidFill>
                          <a:latin typeface="Calibri" panose="020F0502020204030204"/>
                          <a:ea typeface=""/>
                          <a:cs typeface=""/>
                        </a:defRPr>
                      </a:lvl4pPr>
                      <a:lvl5pPr marL="1371600" algn="l" defTabSz="685800" rtl="0" eaLnBrk="1" latinLnBrk="0" hangingPunct="1">
                        <a:defRPr sz="1350" b="1" kern="1200">
                          <a:solidFill>
                            <a:schemeClr val="lt1"/>
                          </a:solidFill>
                          <a:latin typeface="Calibri" panose="020F0502020204030204"/>
                          <a:ea typeface=""/>
                          <a:cs typeface=""/>
                        </a:defRPr>
                      </a:lvl5pPr>
                      <a:lvl6pPr marL="1714500" algn="l" defTabSz="685800" rtl="0" eaLnBrk="1" latinLnBrk="0" hangingPunct="1">
                        <a:defRPr sz="1350" b="1" kern="1200">
                          <a:solidFill>
                            <a:schemeClr val="lt1"/>
                          </a:solidFill>
                          <a:latin typeface="Calibri" panose="020F0502020204030204"/>
                          <a:ea typeface=""/>
                          <a:cs typeface=""/>
                        </a:defRPr>
                      </a:lvl6pPr>
                      <a:lvl7pPr marL="2057400" algn="l" defTabSz="685800" rtl="0" eaLnBrk="1" latinLnBrk="0" hangingPunct="1">
                        <a:defRPr sz="1350" b="1" kern="1200">
                          <a:solidFill>
                            <a:schemeClr val="lt1"/>
                          </a:solidFill>
                          <a:latin typeface="Calibri" panose="020F0502020204030204"/>
                          <a:ea typeface=""/>
                          <a:cs typeface=""/>
                        </a:defRPr>
                      </a:lvl7pPr>
                      <a:lvl8pPr marL="2400300" algn="l" defTabSz="685800" rtl="0" eaLnBrk="1" latinLnBrk="0" hangingPunct="1">
                        <a:defRPr sz="1350" b="1" kern="1200">
                          <a:solidFill>
                            <a:schemeClr val="lt1"/>
                          </a:solidFill>
                          <a:latin typeface="Calibri" panose="020F0502020204030204"/>
                          <a:ea typeface=""/>
                          <a:cs typeface=""/>
                        </a:defRPr>
                      </a:lvl8pPr>
                      <a:lvl9pPr marL="2743200" algn="l" defTabSz="685800" rtl="0" eaLnBrk="1" latinLnBrk="0" hangingPunct="1">
                        <a:defRPr sz="1350" b="1" kern="1200">
                          <a:solidFill>
                            <a:schemeClr val="lt1"/>
                          </a:solidFill>
                          <a:latin typeface="Calibri" panose="020F0502020204030204"/>
                          <a:ea typeface=""/>
                          <a:cs typeface=""/>
                        </a:defRPr>
                      </a:lvl9pPr>
                    </a:lstStyle>
                    <a:p>
                      <a:r>
                        <a:rPr lang="en-US" sz="1050" dirty="0"/>
                        <a:t>Operating model</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685800" rtl="0" eaLnBrk="1" latinLnBrk="0" hangingPunct="1">
                        <a:defRPr sz="1350" b="1" kern="1200">
                          <a:solidFill>
                            <a:schemeClr val="lt1"/>
                          </a:solidFill>
                          <a:latin typeface="Calibri" panose="020F0502020204030204"/>
                          <a:ea typeface=""/>
                          <a:cs typeface=""/>
                        </a:defRPr>
                      </a:lvl1pPr>
                      <a:lvl2pPr marL="342900" algn="l" defTabSz="685800" rtl="0" eaLnBrk="1" latinLnBrk="0" hangingPunct="1">
                        <a:defRPr sz="1350" b="1" kern="1200">
                          <a:solidFill>
                            <a:schemeClr val="lt1"/>
                          </a:solidFill>
                          <a:latin typeface="Calibri" panose="020F0502020204030204"/>
                          <a:ea typeface=""/>
                          <a:cs typeface=""/>
                        </a:defRPr>
                      </a:lvl2pPr>
                      <a:lvl3pPr marL="685800" algn="l" defTabSz="685800" rtl="0" eaLnBrk="1" latinLnBrk="0" hangingPunct="1">
                        <a:defRPr sz="1350" b="1" kern="1200">
                          <a:solidFill>
                            <a:schemeClr val="lt1"/>
                          </a:solidFill>
                          <a:latin typeface="Calibri" panose="020F0502020204030204"/>
                          <a:ea typeface=""/>
                          <a:cs typeface=""/>
                        </a:defRPr>
                      </a:lvl3pPr>
                      <a:lvl4pPr marL="1028700" algn="l" defTabSz="685800" rtl="0" eaLnBrk="1" latinLnBrk="0" hangingPunct="1">
                        <a:defRPr sz="1350" b="1" kern="1200">
                          <a:solidFill>
                            <a:schemeClr val="lt1"/>
                          </a:solidFill>
                          <a:latin typeface="Calibri" panose="020F0502020204030204"/>
                          <a:ea typeface=""/>
                          <a:cs typeface=""/>
                        </a:defRPr>
                      </a:lvl4pPr>
                      <a:lvl5pPr marL="1371600" algn="l" defTabSz="685800" rtl="0" eaLnBrk="1" latinLnBrk="0" hangingPunct="1">
                        <a:defRPr sz="1350" b="1" kern="1200">
                          <a:solidFill>
                            <a:schemeClr val="lt1"/>
                          </a:solidFill>
                          <a:latin typeface="Calibri" panose="020F0502020204030204"/>
                          <a:ea typeface=""/>
                          <a:cs typeface=""/>
                        </a:defRPr>
                      </a:lvl5pPr>
                      <a:lvl6pPr marL="1714500" algn="l" defTabSz="685800" rtl="0" eaLnBrk="1" latinLnBrk="0" hangingPunct="1">
                        <a:defRPr sz="1350" b="1" kern="1200">
                          <a:solidFill>
                            <a:schemeClr val="lt1"/>
                          </a:solidFill>
                          <a:latin typeface="Calibri" panose="020F0502020204030204"/>
                          <a:ea typeface=""/>
                          <a:cs typeface=""/>
                        </a:defRPr>
                      </a:lvl6pPr>
                      <a:lvl7pPr marL="2057400" algn="l" defTabSz="685800" rtl="0" eaLnBrk="1" latinLnBrk="0" hangingPunct="1">
                        <a:defRPr sz="1350" b="1" kern="1200">
                          <a:solidFill>
                            <a:schemeClr val="lt1"/>
                          </a:solidFill>
                          <a:latin typeface="Calibri" panose="020F0502020204030204"/>
                          <a:ea typeface=""/>
                          <a:cs typeface=""/>
                        </a:defRPr>
                      </a:lvl7pPr>
                      <a:lvl8pPr marL="2400300" algn="l" defTabSz="685800" rtl="0" eaLnBrk="1" latinLnBrk="0" hangingPunct="1">
                        <a:defRPr sz="1350" b="1" kern="1200">
                          <a:solidFill>
                            <a:schemeClr val="lt1"/>
                          </a:solidFill>
                          <a:latin typeface="Calibri" panose="020F0502020204030204"/>
                          <a:ea typeface=""/>
                          <a:cs typeface=""/>
                        </a:defRPr>
                      </a:lvl8pPr>
                      <a:lvl9pPr marL="2743200" algn="l" defTabSz="685800" rtl="0" eaLnBrk="1" latinLnBrk="0" hangingPunct="1">
                        <a:defRPr sz="1350" b="1" kern="1200">
                          <a:solidFill>
                            <a:schemeClr val="lt1"/>
                          </a:solidFill>
                          <a:latin typeface="Calibri" panose="020F0502020204030204"/>
                          <a:ea typeface=""/>
                          <a:cs typeface=""/>
                        </a:defRPr>
                      </a:lvl9pPr>
                    </a:lstStyle>
                    <a:p>
                      <a:r>
                        <a:rPr lang="en-US" sz="1050" baseline="0" dirty="0"/>
                        <a:t>Approx. % Portfolio*</a:t>
                      </a:r>
                      <a:endParaRPr lang="en-US" sz="105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solidFill>
                  </a:tcPr>
                </a:tc>
                <a:extLst>
                  <a:ext uri="{0D108BD9-81ED-4DB2-BD59-A6C34878D82A}">
                    <a16:rowId xmlns:a16="http://schemas.microsoft.com/office/drawing/2014/main" val="10000"/>
                  </a:ext>
                </a:extLst>
              </a:tr>
              <a:tr h="542925">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b="1" dirty="0"/>
                        <a:t>Differentiate </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100" dirty="0"/>
                        <a:t>High rate of change &amp; innovation; Possibly business-critical</a:t>
                      </a:r>
                      <a:r>
                        <a:rPr lang="en-US" sz="1100" baseline="0" dirty="0"/>
                        <a:t>, but not always</a:t>
                      </a:r>
                      <a:endParaRPr lang="en-US" sz="110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100" dirty="0"/>
                        <a:t>Customer-facing</a:t>
                      </a:r>
                      <a:r>
                        <a:rPr lang="en-US" sz="1100" baseline="0" dirty="0"/>
                        <a:t> w</a:t>
                      </a:r>
                      <a:r>
                        <a:rPr lang="en-US" sz="1100" dirty="0"/>
                        <a:t>eb, </a:t>
                      </a:r>
                      <a:r>
                        <a:rPr lang="en-US" sz="1100" dirty="0" err="1"/>
                        <a:t>IoT</a:t>
                      </a:r>
                      <a:r>
                        <a:rPr lang="en-US" sz="1100" dirty="0"/>
                        <a:t>, Big Data, Real-time Analytics, Mobile</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dirty="0"/>
                        <a:t>DevOps</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dirty="0"/>
                        <a:t>~20%</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extLst>
                  <a:ext uri="{0D108BD9-81ED-4DB2-BD59-A6C34878D82A}">
                    <a16:rowId xmlns:a16="http://schemas.microsoft.com/office/drawing/2014/main" val="10001"/>
                  </a:ext>
                </a:extLst>
              </a:tr>
              <a:tr h="548640">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b="1" dirty="0"/>
                        <a:t>Table Stakes</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100" dirty="0"/>
                        <a:t>Business</a:t>
                      </a:r>
                      <a:r>
                        <a:rPr lang="en-US" sz="1100" baseline="0" dirty="0"/>
                        <a:t> critical, but low rate of change. Needs h</a:t>
                      </a:r>
                      <a:r>
                        <a:rPr lang="en-US" sz="1100" dirty="0"/>
                        <a:t>ighest</a:t>
                      </a:r>
                      <a:r>
                        <a:rPr lang="en-US" sz="1100" baseline="0" dirty="0"/>
                        <a:t> </a:t>
                      </a:r>
                      <a:r>
                        <a:rPr lang="en-US" sz="1100" dirty="0"/>
                        <a:t>availability</a:t>
                      </a:r>
                      <a:r>
                        <a:rPr lang="en-US" sz="1100" baseline="0" dirty="0"/>
                        <a:t>, maximum r</a:t>
                      </a:r>
                      <a:r>
                        <a:rPr lang="en-US" sz="1100" dirty="0"/>
                        <a:t>eliability.</a:t>
                      </a:r>
                      <a:r>
                        <a:rPr lang="en-US" sz="1100" baseline="0" dirty="0"/>
                        <a:t> </a:t>
                      </a:r>
                      <a:endParaRPr lang="en-US" sz="110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100" dirty="0"/>
                        <a:t>Business-critical systems of record, ERP, CRM, Legacy</a:t>
                      </a:r>
                      <a:r>
                        <a:rPr lang="en-US" sz="1100" baseline="0" dirty="0"/>
                        <a:t> line-of-business apps</a:t>
                      </a:r>
                      <a:endParaRPr lang="en-US" sz="110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dirty="0"/>
                        <a:t>Steady-state </a:t>
                      </a:r>
                    </a:p>
                    <a:p>
                      <a:r>
                        <a:rPr lang="en-US" sz="1050" dirty="0"/>
                        <a:t>(high automation)</a:t>
                      </a:r>
                      <a:endParaRPr lang="en-US" sz="120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dirty="0"/>
                        <a:t>~30%</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extLst>
                  <a:ext uri="{0D108BD9-81ED-4DB2-BD59-A6C34878D82A}">
                    <a16:rowId xmlns:a16="http://schemas.microsoft.com/office/drawing/2014/main" val="10002"/>
                  </a:ext>
                </a:extLst>
              </a:tr>
              <a:tr h="621744">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b="1" dirty="0"/>
                        <a:t>Craplications </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100" dirty="0"/>
                        <a:t>Low rate of change,</a:t>
                      </a:r>
                      <a:r>
                        <a:rPr lang="en-US" sz="1100" baseline="0" dirty="0"/>
                        <a:t> minimal risk, standard downtime &amp; reliability requirements</a:t>
                      </a:r>
                      <a:endParaRPr lang="en-US" sz="110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100" baseline="0" dirty="0"/>
                        <a:t>Productivity app, </a:t>
                      </a:r>
                    </a:p>
                    <a:p>
                      <a:r>
                        <a:rPr lang="en-US" sz="1100" baseline="0" dirty="0"/>
                        <a:t>Non-Business-critical, </a:t>
                      </a:r>
                      <a:r>
                        <a:rPr lang="en-US" sz="1100" dirty="0"/>
                        <a:t>Small</a:t>
                      </a:r>
                      <a:r>
                        <a:rPr lang="en-US" sz="1100" baseline="0" dirty="0"/>
                        <a:t> Customer-base</a:t>
                      </a:r>
                      <a:endParaRPr lang="en-US" sz="110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dirty="0"/>
                        <a:t>Steady-state </a:t>
                      </a:r>
                    </a:p>
                    <a:p>
                      <a:r>
                        <a:rPr lang="en-US" sz="1050" dirty="0"/>
                        <a:t>(low automation)</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r>
                        <a:rPr lang="en-US" sz="1200" dirty="0"/>
                        <a:t>~50%</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40000"/>
                      </a:srgbClr>
                    </a:solidFill>
                  </a:tcPr>
                </a:tc>
                <a:extLst>
                  <a:ext uri="{0D108BD9-81ED-4DB2-BD59-A6C34878D82A}">
                    <a16:rowId xmlns:a16="http://schemas.microsoft.com/office/drawing/2014/main" val="10003"/>
                  </a:ext>
                </a:extLst>
              </a:tr>
              <a:tr h="278130">
                <a:tc>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endParaRPr lang="en-US" sz="1100" dirty="0"/>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gridSpan="4">
                  <a:txBody>
                    <a:bodyPr/>
                    <a:lstStyle>
                      <a:lvl1pPr marL="0" algn="l" defTabSz="685800" rtl="0" eaLnBrk="1" latinLnBrk="0" hangingPunct="1">
                        <a:defRPr sz="1350" kern="1200">
                          <a:solidFill>
                            <a:schemeClr val="dk1"/>
                          </a:solidFill>
                          <a:latin typeface="Calibri" panose="020F0502020204030204"/>
                          <a:ea typeface=""/>
                          <a:cs typeface=""/>
                        </a:defRPr>
                      </a:lvl1pPr>
                      <a:lvl2pPr marL="342900" algn="l" defTabSz="685800" rtl="0" eaLnBrk="1" latinLnBrk="0" hangingPunct="1">
                        <a:defRPr sz="1350" kern="1200">
                          <a:solidFill>
                            <a:schemeClr val="dk1"/>
                          </a:solidFill>
                          <a:latin typeface="Calibri" panose="020F0502020204030204"/>
                          <a:ea typeface=""/>
                          <a:cs typeface=""/>
                        </a:defRPr>
                      </a:lvl2pPr>
                      <a:lvl3pPr marL="685800" algn="l" defTabSz="685800" rtl="0" eaLnBrk="1" latinLnBrk="0" hangingPunct="1">
                        <a:defRPr sz="1350" kern="1200">
                          <a:solidFill>
                            <a:schemeClr val="dk1"/>
                          </a:solidFill>
                          <a:latin typeface="Calibri" panose="020F0502020204030204"/>
                          <a:ea typeface=""/>
                          <a:cs typeface=""/>
                        </a:defRPr>
                      </a:lvl3pPr>
                      <a:lvl4pPr marL="1028700" algn="l" defTabSz="685800" rtl="0" eaLnBrk="1" latinLnBrk="0" hangingPunct="1">
                        <a:defRPr sz="1350" kern="1200">
                          <a:solidFill>
                            <a:schemeClr val="dk1"/>
                          </a:solidFill>
                          <a:latin typeface="Calibri" panose="020F0502020204030204"/>
                          <a:ea typeface=""/>
                          <a:cs typeface=""/>
                        </a:defRPr>
                      </a:lvl4pPr>
                      <a:lvl5pPr marL="1371600" algn="l" defTabSz="685800" rtl="0" eaLnBrk="1" latinLnBrk="0" hangingPunct="1">
                        <a:defRPr sz="1350" kern="1200">
                          <a:solidFill>
                            <a:schemeClr val="dk1"/>
                          </a:solidFill>
                          <a:latin typeface="Calibri" panose="020F0502020204030204"/>
                          <a:ea typeface=""/>
                          <a:cs typeface=""/>
                        </a:defRPr>
                      </a:lvl5pPr>
                      <a:lvl6pPr marL="1714500" algn="l" defTabSz="685800" rtl="0" eaLnBrk="1" latinLnBrk="0" hangingPunct="1">
                        <a:defRPr sz="1350" kern="1200">
                          <a:solidFill>
                            <a:schemeClr val="dk1"/>
                          </a:solidFill>
                          <a:latin typeface="Calibri" panose="020F0502020204030204"/>
                          <a:ea typeface=""/>
                          <a:cs typeface=""/>
                        </a:defRPr>
                      </a:lvl6pPr>
                      <a:lvl7pPr marL="2057400" algn="l" defTabSz="685800" rtl="0" eaLnBrk="1" latinLnBrk="0" hangingPunct="1">
                        <a:defRPr sz="1350" kern="1200">
                          <a:solidFill>
                            <a:schemeClr val="dk1"/>
                          </a:solidFill>
                          <a:latin typeface="Calibri" panose="020F0502020204030204"/>
                          <a:ea typeface=""/>
                          <a:cs typeface=""/>
                        </a:defRPr>
                      </a:lvl7pPr>
                      <a:lvl8pPr marL="2400300" algn="l" defTabSz="685800" rtl="0" eaLnBrk="1" latinLnBrk="0" hangingPunct="1">
                        <a:defRPr sz="1350" kern="1200">
                          <a:solidFill>
                            <a:schemeClr val="dk1"/>
                          </a:solidFill>
                          <a:latin typeface="Calibri" panose="020F0502020204030204"/>
                          <a:ea typeface=""/>
                          <a:cs typeface=""/>
                        </a:defRPr>
                      </a:lvl8pPr>
                      <a:lvl9pPr marL="2743200" algn="l" defTabSz="685800" rtl="0" eaLnBrk="1" latinLnBrk="0" hangingPunct="1">
                        <a:defRPr sz="1350" kern="1200">
                          <a:solidFill>
                            <a:schemeClr val="dk1"/>
                          </a:solidFill>
                          <a:latin typeface="Calibri" panose="020F0502020204030204"/>
                          <a:ea typeface=""/>
                          <a:cs typeface=""/>
                        </a:defRPr>
                      </a:lvl9pPr>
                    </a:lstStyle>
                    <a:p>
                      <a:pPr algn="r"/>
                      <a:r>
                        <a:rPr lang="en-US" sz="1000" dirty="0"/>
                        <a:t>*by number of applications, not percent of spend</a:t>
                      </a:r>
                    </a:p>
                  </a:txBody>
                  <a:tcPr marL="68580" marR="68580" marT="34290" marB="3429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hMerge="1">
                  <a:txBody>
                    <a:bodyPr/>
                    <a:lstStyle/>
                    <a:p>
                      <a:endParaRPr lang="en-US" sz="1100" dirty="0"/>
                    </a:p>
                  </a:txBody>
                  <a:tcPr marL="68580" marR="68580" marT="34290" marB="34290"/>
                </a:tc>
                <a:tc hMerge="1">
                  <a:txBody>
                    <a:bodyPr/>
                    <a:lstStyle/>
                    <a:p>
                      <a:pPr algn="r"/>
                      <a:endParaRPr lang="en-US" sz="1600" dirty="0"/>
                    </a:p>
                  </a:txBody>
                  <a:tcPr anchor="b">
                    <a:noFill/>
                  </a:tcPr>
                </a:tc>
                <a:tc hMerge="1">
                  <a:txBody>
                    <a:bodyPr/>
                    <a:lstStyle/>
                    <a:p>
                      <a:endParaRPr lang="en-US" sz="1600" dirty="0"/>
                    </a:p>
                  </a:txBody>
                  <a:tcPr anchor="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46682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19" y="48521"/>
            <a:ext cx="7886700" cy="994172"/>
          </a:xfrm>
        </p:spPr>
        <p:txBody>
          <a:bodyPr/>
          <a:lstStyle/>
          <a:p>
            <a:r>
              <a:rPr lang="en-US" dirty="0"/>
              <a:t>Operating Model Scenarios</a:t>
            </a:r>
            <a:endParaRPr lang="en-US" sz="2000" dirty="0"/>
          </a:p>
        </p:txBody>
      </p:sp>
      <p:sp>
        <p:nvSpPr>
          <p:cNvPr id="6" name="Rounded Rectangle 5"/>
          <p:cNvSpPr/>
          <p:nvPr/>
        </p:nvSpPr>
        <p:spPr>
          <a:xfrm>
            <a:off x="1297929" y="2698528"/>
            <a:ext cx="559447" cy="7318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406" dirty="0">
                <a:solidFill>
                  <a:prstClr val="white"/>
                </a:solidFill>
              </a:rPr>
              <a:t>Apps</a:t>
            </a:r>
          </a:p>
        </p:txBody>
      </p:sp>
      <p:sp>
        <p:nvSpPr>
          <p:cNvPr id="8" name="Rounded Rectangle 7"/>
          <p:cNvSpPr/>
          <p:nvPr/>
        </p:nvSpPr>
        <p:spPr>
          <a:xfrm>
            <a:off x="1290997" y="3566024"/>
            <a:ext cx="575174" cy="7318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406" dirty="0">
                <a:solidFill>
                  <a:prstClr val="white"/>
                </a:solidFill>
              </a:rPr>
              <a:t>Infra</a:t>
            </a:r>
          </a:p>
        </p:txBody>
      </p:sp>
      <p:sp>
        <p:nvSpPr>
          <p:cNvPr id="12" name="Footer Placeholder 11"/>
          <p:cNvSpPr>
            <a:spLocks noGrp="1"/>
          </p:cNvSpPr>
          <p:nvPr>
            <p:ph type="ftr" sz="quarter" idx="11"/>
          </p:nvPr>
        </p:nvSpPr>
        <p:spPr>
          <a:xfrm>
            <a:off x="4171950" y="4767263"/>
            <a:ext cx="3086100" cy="273844"/>
          </a:xfrm>
        </p:spPr>
        <p:txBody>
          <a:bodyPr/>
          <a:lstStyle/>
          <a:p>
            <a:r>
              <a:rPr lang="en-US" dirty="0">
                <a:solidFill>
                  <a:prstClr val="black">
                    <a:tint val="75000"/>
                  </a:prstClr>
                </a:solidFill>
              </a:rPr>
              <a:t>Amazon Confidential</a:t>
            </a:r>
          </a:p>
        </p:txBody>
      </p:sp>
      <p:sp>
        <p:nvSpPr>
          <p:cNvPr id="59" name="Rounded Rectangle 58"/>
          <p:cNvSpPr/>
          <p:nvPr/>
        </p:nvSpPr>
        <p:spPr>
          <a:xfrm>
            <a:off x="3010513" y="2005680"/>
            <a:ext cx="910829" cy="5524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406" dirty="0">
                <a:solidFill>
                  <a:prstClr val="white"/>
                </a:solidFill>
              </a:rPr>
              <a:t>Ops</a:t>
            </a:r>
          </a:p>
        </p:txBody>
      </p:sp>
      <p:sp>
        <p:nvSpPr>
          <p:cNvPr id="60" name="Rounded Rectangle 59"/>
          <p:cNvSpPr/>
          <p:nvPr/>
        </p:nvSpPr>
        <p:spPr>
          <a:xfrm>
            <a:off x="1992528" y="2005681"/>
            <a:ext cx="910829" cy="5524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406" dirty="0">
                <a:solidFill>
                  <a:prstClr val="white"/>
                </a:solidFill>
              </a:rPr>
              <a:t>Design</a:t>
            </a:r>
          </a:p>
        </p:txBody>
      </p:sp>
      <p:sp>
        <p:nvSpPr>
          <p:cNvPr id="61" name="Rounded Rectangle 60"/>
          <p:cNvSpPr/>
          <p:nvPr/>
        </p:nvSpPr>
        <p:spPr>
          <a:xfrm>
            <a:off x="1992529" y="1230940"/>
            <a:ext cx="1928813" cy="62148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406" b="1" dirty="0">
                <a:solidFill>
                  <a:prstClr val="black"/>
                </a:solidFill>
              </a:rPr>
              <a:t>Steady-State</a:t>
            </a:r>
            <a:r>
              <a:rPr lang="en-US" sz="1406" dirty="0">
                <a:solidFill>
                  <a:prstClr val="black"/>
                </a:solidFill>
              </a:rPr>
              <a:t> Applications A</a:t>
            </a:r>
          </a:p>
        </p:txBody>
      </p:sp>
      <p:sp>
        <p:nvSpPr>
          <p:cNvPr id="62" name="Rounded Rectangle 61"/>
          <p:cNvSpPr/>
          <p:nvPr/>
        </p:nvSpPr>
        <p:spPr>
          <a:xfrm>
            <a:off x="1981200" y="2664123"/>
            <a:ext cx="922157" cy="766224"/>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200" dirty="0">
                <a:solidFill>
                  <a:prstClr val="black"/>
                </a:solidFill>
              </a:rPr>
              <a:t>Dev Team / COTS</a:t>
            </a:r>
            <a:r>
              <a:rPr lang="en-US" sz="1100" dirty="0">
                <a:solidFill>
                  <a:prstClr val="black"/>
                </a:solidFill>
              </a:rPr>
              <a:t>**</a:t>
            </a:r>
            <a:endParaRPr lang="en-US" sz="1200" dirty="0">
              <a:solidFill>
                <a:prstClr val="black"/>
              </a:solidFill>
            </a:endParaRPr>
          </a:p>
        </p:txBody>
      </p:sp>
      <p:sp>
        <p:nvSpPr>
          <p:cNvPr id="65" name="Rounded Rectangle 64"/>
          <p:cNvSpPr/>
          <p:nvPr/>
        </p:nvSpPr>
        <p:spPr>
          <a:xfrm>
            <a:off x="3005714" y="2664123"/>
            <a:ext cx="920426" cy="1633719"/>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200" dirty="0">
                <a:solidFill>
                  <a:prstClr val="black"/>
                </a:solidFill>
              </a:rPr>
              <a:t>Managed* Hosting</a:t>
            </a:r>
          </a:p>
        </p:txBody>
      </p:sp>
      <p:sp>
        <p:nvSpPr>
          <p:cNvPr id="38" name="Rounded Rectangle 37"/>
          <p:cNvSpPr/>
          <p:nvPr/>
        </p:nvSpPr>
        <p:spPr>
          <a:xfrm>
            <a:off x="1992528" y="3566023"/>
            <a:ext cx="910829" cy="731819"/>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100" dirty="0">
                <a:solidFill>
                  <a:prstClr val="black"/>
                </a:solidFill>
              </a:rPr>
              <a:t>Cloud Engineering</a:t>
            </a:r>
          </a:p>
        </p:txBody>
      </p:sp>
      <p:sp>
        <p:nvSpPr>
          <p:cNvPr id="3" name="TextBox 2"/>
          <p:cNvSpPr txBox="1"/>
          <p:nvPr/>
        </p:nvSpPr>
        <p:spPr>
          <a:xfrm>
            <a:off x="1371600" y="4527634"/>
            <a:ext cx="6553200" cy="415498"/>
          </a:xfrm>
          <a:prstGeom prst="rect">
            <a:avLst/>
          </a:prstGeom>
          <a:noFill/>
        </p:spPr>
        <p:txBody>
          <a:bodyPr wrap="square" rtlCol="0">
            <a:spAutoFit/>
          </a:bodyPr>
          <a:lstStyle/>
          <a:p>
            <a:r>
              <a:rPr lang="en-US" sz="1050" dirty="0"/>
              <a:t>*Managed is defined as a fully-monitored and supported app/infra stack. Could be outsourced or internal.   </a:t>
            </a:r>
          </a:p>
          <a:p>
            <a:r>
              <a:rPr lang="en-US" sz="1050" dirty="0"/>
              <a:t> **Commercial-off-the-shelf (COTS) software</a:t>
            </a:r>
          </a:p>
        </p:txBody>
      </p:sp>
      <p:sp>
        <p:nvSpPr>
          <p:cNvPr id="45" name="Rounded Rectangle 44"/>
          <p:cNvSpPr/>
          <p:nvPr/>
        </p:nvSpPr>
        <p:spPr>
          <a:xfrm>
            <a:off x="6099571" y="3523466"/>
            <a:ext cx="910829" cy="731819"/>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200" dirty="0">
                <a:solidFill>
                  <a:prstClr val="black"/>
                </a:solidFill>
              </a:rPr>
              <a:t>Managed Infra Ops</a:t>
            </a:r>
          </a:p>
        </p:txBody>
      </p:sp>
      <p:sp>
        <p:nvSpPr>
          <p:cNvPr id="50" name="Rounded Rectangle 49"/>
          <p:cNvSpPr/>
          <p:nvPr/>
        </p:nvSpPr>
        <p:spPr>
          <a:xfrm>
            <a:off x="6099571" y="2668862"/>
            <a:ext cx="910829" cy="731819"/>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200" dirty="0">
                <a:solidFill>
                  <a:prstClr val="black"/>
                </a:solidFill>
              </a:rPr>
              <a:t>Managed App Ops</a:t>
            </a:r>
          </a:p>
        </p:txBody>
      </p:sp>
      <p:sp>
        <p:nvSpPr>
          <p:cNvPr id="55" name="Rounded Rectangle 54"/>
          <p:cNvSpPr/>
          <p:nvPr/>
        </p:nvSpPr>
        <p:spPr>
          <a:xfrm>
            <a:off x="6080296" y="2010357"/>
            <a:ext cx="910829" cy="5524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406" dirty="0">
                <a:solidFill>
                  <a:prstClr val="white"/>
                </a:solidFill>
              </a:rPr>
              <a:t>Ops</a:t>
            </a:r>
          </a:p>
        </p:txBody>
      </p:sp>
      <p:sp>
        <p:nvSpPr>
          <p:cNvPr id="63" name="Rounded Rectangle 62"/>
          <p:cNvSpPr/>
          <p:nvPr/>
        </p:nvSpPr>
        <p:spPr>
          <a:xfrm>
            <a:off x="5062311" y="2010358"/>
            <a:ext cx="910829" cy="5524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406" dirty="0">
                <a:solidFill>
                  <a:prstClr val="white"/>
                </a:solidFill>
              </a:rPr>
              <a:t>Design</a:t>
            </a:r>
          </a:p>
        </p:txBody>
      </p:sp>
      <p:sp>
        <p:nvSpPr>
          <p:cNvPr id="64" name="Rounded Rectangle 63"/>
          <p:cNvSpPr/>
          <p:nvPr/>
        </p:nvSpPr>
        <p:spPr>
          <a:xfrm>
            <a:off x="5062312" y="1235617"/>
            <a:ext cx="1928813" cy="62148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406" b="1" dirty="0">
                <a:solidFill>
                  <a:prstClr val="black"/>
                </a:solidFill>
              </a:rPr>
              <a:t>Steady-State</a:t>
            </a:r>
            <a:r>
              <a:rPr lang="en-US" sz="1406" dirty="0">
                <a:solidFill>
                  <a:prstClr val="black"/>
                </a:solidFill>
              </a:rPr>
              <a:t> Applications B</a:t>
            </a:r>
          </a:p>
        </p:txBody>
      </p:sp>
      <p:sp>
        <p:nvSpPr>
          <p:cNvPr id="66" name="Rounded Rectangle 65"/>
          <p:cNvSpPr/>
          <p:nvPr/>
        </p:nvSpPr>
        <p:spPr>
          <a:xfrm>
            <a:off x="5050983" y="2668800"/>
            <a:ext cx="922157" cy="731881"/>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200" dirty="0">
                <a:solidFill>
                  <a:prstClr val="black"/>
                </a:solidFill>
              </a:rPr>
              <a:t>Dev Team / COTS</a:t>
            </a:r>
          </a:p>
        </p:txBody>
      </p:sp>
      <p:sp>
        <p:nvSpPr>
          <p:cNvPr id="68" name="Rounded Rectangle 67"/>
          <p:cNvSpPr/>
          <p:nvPr/>
        </p:nvSpPr>
        <p:spPr>
          <a:xfrm>
            <a:off x="5050983" y="3523466"/>
            <a:ext cx="910829" cy="731819"/>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100" dirty="0">
                <a:solidFill>
                  <a:prstClr val="black"/>
                </a:solidFill>
              </a:rPr>
              <a:t>Cloud Engineering</a:t>
            </a:r>
          </a:p>
        </p:txBody>
      </p:sp>
      <p:sp>
        <p:nvSpPr>
          <p:cNvPr id="69" name="TextBox 68"/>
          <p:cNvSpPr txBox="1"/>
          <p:nvPr/>
        </p:nvSpPr>
        <p:spPr>
          <a:xfrm>
            <a:off x="4191000" y="3068943"/>
            <a:ext cx="685800"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-Or-</a:t>
            </a:r>
          </a:p>
        </p:txBody>
      </p:sp>
    </p:spTree>
    <p:extLst>
      <p:ext uri="{BB962C8B-B14F-4D97-AF65-F5344CB8AC3E}">
        <p14:creationId xmlns:p14="http://schemas.microsoft.com/office/powerpoint/2010/main" val="1507883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Placeholder for one workflow diagram</a:t>
            </a:r>
          </a:p>
        </p:txBody>
      </p:sp>
    </p:spTree>
    <p:extLst>
      <p:ext uri="{BB962C8B-B14F-4D97-AF65-F5344CB8AC3E}">
        <p14:creationId xmlns:p14="http://schemas.microsoft.com/office/powerpoint/2010/main" val="459075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19" y="48521"/>
            <a:ext cx="7886700" cy="994172"/>
          </a:xfrm>
        </p:spPr>
        <p:txBody>
          <a:bodyPr/>
          <a:lstStyle/>
          <a:p>
            <a:r>
              <a:rPr lang="en-US" dirty="0"/>
              <a:t>Operating Model Scenarios </a:t>
            </a:r>
          </a:p>
        </p:txBody>
      </p:sp>
      <p:sp>
        <p:nvSpPr>
          <p:cNvPr id="4" name="Rounded Rectangle 3"/>
          <p:cNvSpPr/>
          <p:nvPr/>
        </p:nvSpPr>
        <p:spPr>
          <a:xfrm>
            <a:off x="3309790" y="2051090"/>
            <a:ext cx="784324" cy="5524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406" dirty="0">
                <a:solidFill>
                  <a:prstClr val="white"/>
                </a:solidFill>
              </a:rPr>
              <a:t>Ops</a:t>
            </a:r>
          </a:p>
        </p:txBody>
      </p:sp>
      <p:sp>
        <p:nvSpPr>
          <p:cNvPr id="5" name="Rounded Rectangle 4"/>
          <p:cNvSpPr/>
          <p:nvPr/>
        </p:nvSpPr>
        <p:spPr>
          <a:xfrm>
            <a:off x="2437211" y="2051091"/>
            <a:ext cx="784324" cy="5524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125" dirty="0">
                <a:solidFill>
                  <a:prstClr val="white"/>
                </a:solidFill>
              </a:rPr>
              <a:t>Design</a:t>
            </a:r>
          </a:p>
        </p:txBody>
      </p:sp>
      <p:sp>
        <p:nvSpPr>
          <p:cNvPr id="6" name="Rounded Rectangle 5"/>
          <p:cNvSpPr/>
          <p:nvPr/>
        </p:nvSpPr>
        <p:spPr>
          <a:xfrm>
            <a:off x="1770607" y="2743938"/>
            <a:ext cx="559447" cy="7318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406" dirty="0">
                <a:solidFill>
                  <a:prstClr val="white"/>
                </a:solidFill>
              </a:rPr>
              <a:t>Apps</a:t>
            </a:r>
          </a:p>
        </p:txBody>
      </p:sp>
      <p:sp>
        <p:nvSpPr>
          <p:cNvPr id="8" name="Rounded Rectangle 7"/>
          <p:cNvSpPr/>
          <p:nvPr/>
        </p:nvSpPr>
        <p:spPr>
          <a:xfrm>
            <a:off x="1763675" y="3611434"/>
            <a:ext cx="575174" cy="7318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406" dirty="0">
                <a:solidFill>
                  <a:prstClr val="white"/>
                </a:solidFill>
              </a:rPr>
              <a:t>Infra</a:t>
            </a:r>
          </a:p>
        </p:txBody>
      </p:sp>
      <p:sp>
        <p:nvSpPr>
          <p:cNvPr id="12" name="Footer Placeholder 11"/>
          <p:cNvSpPr>
            <a:spLocks noGrp="1"/>
          </p:cNvSpPr>
          <p:nvPr>
            <p:ph type="ftr" sz="quarter" idx="11"/>
          </p:nvPr>
        </p:nvSpPr>
        <p:spPr/>
        <p:txBody>
          <a:bodyPr/>
          <a:lstStyle/>
          <a:p>
            <a:r>
              <a:rPr lang="en-US">
                <a:solidFill>
                  <a:prstClr val="black">
                    <a:tint val="75000"/>
                  </a:prstClr>
                </a:solidFill>
              </a:rPr>
              <a:t>Amazon Confidential</a:t>
            </a:r>
            <a:endParaRPr lang="en-US" dirty="0">
              <a:solidFill>
                <a:prstClr val="black">
                  <a:tint val="75000"/>
                </a:prstClr>
              </a:solidFill>
            </a:endParaRPr>
          </a:p>
        </p:txBody>
      </p:sp>
      <p:sp>
        <p:nvSpPr>
          <p:cNvPr id="34" name="Rounded Rectangle 33"/>
          <p:cNvSpPr/>
          <p:nvPr/>
        </p:nvSpPr>
        <p:spPr>
          <a:xfrm>
            <a:off x="2437210" y="2709533"/>
            <a:ext cx="1660922" cy="1599317"/>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406" dirty="0">
                <a:solidFill>
                  <a:prstClr val="black"/>
                </a:solidFill>
              </a:rPr>
              <a:t>Dev Ops</a:t>
            </a:r>
          </a:p>
        </p:txBody>
      </p:sp>
      <p:sp>
        <p:nvSpPr>
          <p:cNvPr id="46" name="Rounded Rectangle 45"/>
          <p:cNvSpPr/>
          <p:nvPr/>
        </p:nvSpPr>
        <p:spPr>
          <a:xfrm>
            <a:off x="2437210" y="1276350"/>
            <a:ext cx="1660922" cy="62148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406" b="1" dirty="0">
                <a:solidFill>
                  <a:prstClr val="black"/>
                </a:solidFill>
              </a:rPr>
              <a:t>DevOps</a:t>
            </a:r>
            <a:r>
              <a:rPr lang="en-US" sz="1406" dirty="0">
                <a:solidFill>
                  <a:prstClr val="black"/>
                </a:solidFill>
              </a:rPr>
              <a:t> A</a:t>
            </a:r>
          </a:p>
        </p:txBody>
      </p:sp>
      <p:sp>
        <p:nvSpPr>
          <p:cNvPr id="3" name="TextBox 2"/>
          <p:cNvSpPr txBox="1"/>
          <p:nvPr/>
        </p:nvSpPr>
        <p:spPr>
          <a:xfrm>
            <a:off x="4419600" y="3125664"/>
            <a:ext cx="685800"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-Or-</a:t>
            </a:r>
          </a:p>
        </p:txBody>
      </p:sp>
      <p:sp>
        <p:nvSpPr>
          <p:cNvPr id="32" name="Rounded Rectangle 31"/>
          <p:cNvSpPr/>
          <p:nvPr/>
        </p:nvSpPr>
        <p:spPr>
          <a:xfrm>
            <a:off x="6222058" y="2071184"/>
            <a:ext cx="784324" cy="5524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406" dirty="0">
                <a:solidFill>
                  <a:prstClr val="white"/>
                </a:solidFill>
              </a:rPr>
              <a:t>Ops</a:t>
            </a:r>
          </a:p>
        </p:txBody>
      </p:sp>
      <p:sp>
        <p:nvSpPr>
          <p:cNvPr id="33" name="Rounded Rectangle 32"/>
          <p:cNvSpPr/>
          <p:nvPr/>
        </p:nvSpPr>
        <p:spPr>
          <a:xfrm>
            <a:off x="5349479" y="2071185"/>
            <a:ext cx="784324" cy="5524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125" dirty="0">
                <a:solidFill>
                  <a:prstClr val="white"/>
                </a:solidFill>
              </a:rPr>
              <a:t>Design</a:t>
            </a:r>
          </a:p>
        </p:txBody>
      </p:sp>
      <p:sp>
        <p:nvSpPr>
          <p:cNvPr id="38" name="Rounded Rectangle 37"/>
          <p:cNvSpPr/>
          <p:nvPr/>
        </p:nvSpPr>
        <p:spPr>
          <a:xfrm>
            <a:off x="5349478" y="1296444"/>
            <a:ext cx="1660922" cy="62148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406" b="1" dirty="0">
                <a:solidFill>
                  <a:prstClr val="black"/>
                </a:solidFill>
              </a:rPr>
              <a:t>DevOps</a:t>
            </a:r>
            <a:r>
              <a:rPr lang="en-US" sz="1406" dirty="0">
                <a:solidFill>
                  <a:prstClr val="black"/>
                </a:solidFill>
              </a:rPr>
              <a:t> B</a:t>
            </a:r>
          </a:p>
        </p:txBody>
      </p:sp>
      <p:sp>
        <p:nvSpPr>
          <p:cNvPr id="43" name="Rounded Rectangle 42"/>
          <p:cNvSpPr/>
          <p:nvPr/>
        </p:nvSpPr>
        <p:spPr>
          <a:xfrm>
            <a:off x="5349478" y="3577031"/>
            <a:ext cx="914400" cy="731819"/>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100" dirty="0">
                <a:solidFill>
                  <a:prstClr val="black"/>
                </a:solidFill>
              </a:rPr>
              <a:t>Cloud Engineering</a:t>
            </a:r>
          </a:p>
        </p:txBody>
      </p:sp>
      <p:sp>
        <p:nvSpPr>
          <p:cNvPr id="7" name="Freeform 6"/>
          <p:cNvSpPr/>
          <p:nvPr/>
        </p:nvSpPr>
        <p:spPr>
          <a:xfrm>
            <a:off x="5377123" y="2743938"/>
            <a:ext cx="1618878" cy="1601972"/>
          </a:xfrm>
          <a:custGeom>
            <a:avLst/>
            <a:gdLst>
              <a:gd name="connsiteX0" fmla="*/ 2728 w 1519640"/>
              <a:gd name="connsiteY0" fmla="*/ 0 h 1594883"/>
              <a:gd name="connsiteX1" fmla="*/ 1519640 w 1519640"/>
              <a:gd name="connsiteY1" fmla="*/ 0 h 1594883"/>
              <a:gd name="connsiteX2" fmla="*/ 1519640 w 1519640"/>
              <a:gd name="connsiteY2" fmla="*/ 1594883 h 1594883"/>
              <a:gd name="connsiteX3" fmla="*/ 817891 w 1519640"/>
              <a:gd name="connsiteY3" fmla="*/ 1594883 h 1594883"/>
              <a:gd name="connsiteX4" fmla="*/ 817891 w 1519640"/>
              <a:gd name="connsiteY4" fmla="*/ 800986 h 1594883"/>
              <a:gd name="connsiteX5" fmla="*/ 2728 w 1519640"/>
              <a:gd name="connsiteY5" fmla="*/ 800986 h 1594883"/>
              <a:gd name="connsiteX6" fmla="*/ 2728 w 1519640"/>
              <a:gd name="connsiteY6" fmla="*/ 0 h 1594883"/>
              <a:gd name="connsiteX0" fmla="*/ 2728 w 1519640"/>
              <a:gd name="connsiteY0" fmla="*/ 0 h 1594883"/>
              <a:gd name="connsiteX1" fmla="*/ 1519640 w 1519640"/>
              <a:gd name="connsiteY1" fmla="*/ 0 h 1594883"/>
              <a:gd name="connsiteX2" fmla="*/ 1519640 w 1519640"/>
              <a:gd name="connsiteY2" fmla="*/ 1594883 h 1594883"/>
              <a:gd name="connsiteX3" fmla="*/ 817891 w 1519640"/>
              <a:gd name="connsiteY3" fmla="*/ 1594883 h 1594883"/>
              <a:gd name="connsiteX4" fmla="*/ 824979 w 1519640"/>
              <a:gd name="connsiteY4" fmla="*/ 751367 h 1594883"/>
              <a:gd name="connsiteX5" fmla="*/ 2728 w 1519640"/>
              <a:gd name="connsiteY5" fmla="*/ 800986 h 1594883"/>
              <a:gd name="connsiteX6" fmla="*/ 2728 w 1519640"/>
              <a:gd name="connsiteY6" fmla="*/ 0 h 1594883"/>
              <a:gd name="connsiteX0" fmla="*/ 2728 w 1519640"/>
              <a:gd name="connsiteY0" fmla="*/ 0 h 1594883"/>
              <a:gd name="connsiteX1" fmla="*/ 1519640 w 1519640"/>
              <a:gd name="connsiteY1" fmla="*/ 0 h 1594883"/>
              <a:gd name="connsiteX2" fmla="*/ 1519640 w 1519640"/>
              <a:gd name="connsiteY2" fmla="*/ 1594883 h 1594883"/>
              <a:gd name="connsiteX3" fmla="*/ 817891 w 1519640"/>
              <a:gd name="connsiteY3" fmla="*/ 1594883 h 1594883"/>
              <a:gd name="connsiteX4" fmla="*/ 824979 w 1519640"/>
              <a:gd name="connsiteY4" fmla="*/ 751367 h 1594883"/>
              <a:gd name="connsiteX5" fmla="*/ 2728 w 1519640"/>
              <a:gd name="connsiteY5" fmla="*/ 744279 h 1594883"/>
              <a:gd name="connsiteX6" fmla="*/ 2728 w 1519640"/>
              <a:gd name="connsiteY6" fmla="*/ 0 h 1594883"/>
              <a:gd name="connsiteX0" fmla="*/ 2728 w 1519640"/>
              <a:gd name="connsiteY0" fmla="*/ 0 h 1594883"/>
              <a:gd name="connsiteX1" fmla="*/ 1519640 w 1519640"/>
              <a:gd name="connsiteY1" fmla="*/ 0 h 1594883"/>
              <a:gd name="connsiteX2" fmla="*/ 1519640 w 1519640"/>
              <a:gd name="connsiteY2" fmla="*/ 1594883 h 1594883"/>
              <a:gd name="connsiteX3" fmla="*/ 832068 w 1519640"/>
              <a:gd name="connsiteY3" fmla="*/ 1594883 h 1594883"/>
              <a:gd name="connsiteX4" fmla="*/ 824979 w 1519640"/>
              <a:gd name="connsiteY4" fmla="*/ 751367 h 1594883"/>
              <a:gd name="connsiteX5" fmla="*/ 2728 w 1519640"/>
              <a:gd name="connsiteY5" fmla="*/ 744279 h 1594883"/>
              <a:gd name="connsiteX6" fmla="*/ 2728 w 1519640"/>
              <a:gd name="connsiteY6" fmla="*/ 0 h 1594883"/>
              <a:gd name="connsiteX0" fmla="*/ 2728 w 1519640"/>
              <a:gd name="connsiteY0" fmla="*/ 0 h 1601972"/>
              <a:gd name="connsiteX1" fmla="*/ 1519640 w 1519640"/>
              <a:gd name="connsiteY1" fmla="*/ 0 h 1601972"/>
              <a:gd name="connsiteX2" fmla="*/ 1519640 w 1519640"/>
              <a:gd name="connsiteY2" fmla="*/ 1594883 h 1601972"/>
              <a:gd name="connsiteX3" fmla="*/ 817891 w 1519640"/>
              <a:gd name="connsiteY3" fmla="*/ 1601972 h 1601972"/>
              <a:gd name="connsiteX4" fmla="*/ 824979 w 1519640"/>
              <a:gd name="connsiteY4" fmla="*/ 751367 h 1601972"/>
              <a:gd name="connsiteX5" fmla="*/ 2728 w 1519640"/>
              <a:gd name="connsiteY5" fmla="*/ 744279 h 1601972"/>
              <a:gd name="connsiteX6" fmla="*/ 2728 w 1519640"/>
              <a:gd name="connsiteY6" fmla="*/ 0 h 1601972"/>
              <a:gd name="connsiteX0" fmla="*/ 2728 w 1519640"/>
              <a:gd name="connsiteY0" fmla="*/ 0 h 1601972"/>
              <a:gd name="connsiteX1" fmla="*/ 1519640 w 1519640"/>
              <a:gd name="connsiteY1" fmla="*/ 0 h 1601972"/>
              <a:gd name="connsiteX2" fmla="*/ 1519640 w 1519640"/>
              <a:gd name="connsiteY2" fmla="*/ 1594883 h 1601972"/>
              <a:gd name="connsiteX3" fmla="*/ 874598 w 1519640"/>
              <a:gd name="connsiteY3" fmla="*/ 1601972 h 1601972"/>
              <a:gd name="connsiteX4" fmla="*/ 824979 w 1519640"/>
              <a:gd name="connsiteY4" fmla="*/ 751367 h 1601972"/>
              <a:gd name="connsiteX5" fmla="*/ 2728 w 1519640"/>
              <a:gd name="connsiteY5" fmla="*/ 744279 h 1601972"/>
              <a:gd name="connsiteX6" fmla="*/ 2728 w 1519640"/>
              <a:gd name="connsiteY6" fmla="*/ 0 h 1601972"/>
              <a:gd name="connsiteX0" fmla="*/ 2728 w 1519640"/>
              <a:gd name="connsiteY0" fmla="*/ 0 h 1601972"/>
              <a:gd name="connsiteX1" fmla="*/ 1519640 w 1519640"/>
              <a:gd name="connsiteY1" fmla="*/ 0 h 1601972"/>
              <a:gd name="connsiteX2" fmla="*/ 1519640 w 1519640"/>
              <a:gd name="connsiteY2" fmla="*/ 1594883 h 1601972"/>
              <a:gd name="connsiteX3" fmla="*/ 874598 w 1519640"/>
              <a:gd name="connsiteY3" fmla="*/ 1601972 h 1601972"/>
              <a:gd name="connsiteX4" fmla="*/ 881686 w 1519640"/>
              <a:gd name="connsiteY4" fmla="*/ 744279 h 1601972"/>
              <a:gd name="connsiteX5" fmla="*/ 2728 w 1519640"/>
              <a:gd name="connsiteY5" fmla="*/ 744279 h 1601972"/>
              <a:gd name="connsiteX6" fmla="*/ 2728 w 1519640"/>
              <a:gd name="connsiteY6" fmla="*/ 0 h 1601972"/>
              <a:gd name="connsiteX0" fmla="*/ 2728 w 1519640"/>
              <a:gd name="connsiteY0" fmla="*/ 0 h 1601972"/>
              <a:gd name="connsiteX1" fmla="*/ 1519640 w 1519640"/>
              <a:gd name="connsiteY1" fmla="*/ 0 h 1601972"/>
              <a:gd name="connsiteX2" fmla="*/ 1519640 w 1519640"/>
              <a:gd name="connsiteY2" fmla="*/ 1594883 h 1601972"/>
              <a:gd name="connsiteX3" fmla="*/ 874598 w 1519640"/>
              <a:gd name="connsiteY3" fmla="*/ 1601972 h 1601972"/>
              <a:gd name="connsiteX4" fmla="*/ 867509 w 1519640"/>
              <a:gd name="connsiteY4" fmla="*/ 751367 h 1601972"/>
              <a:gd name="connsiteX5" fmla="*/ 2728 w 1519640"/>
              <a:gd name="connsiteY5" fmla="*/ 744279 h 1601972"/>
              <a:gd name="connsiteX6" fmla="*/ 2728 w 1519640"/>
              <a:gd name="connsiteY6" fmla="*/ 0 h 1601972"/>
              <a:gd name="connsiteX0" fmla="*/ 99280 w 1616192"/>
              <a:gd name="connsiteY0" fmla="*/ 0 h 1601972"/>
              <a:gd name="connsiteX1" fmla="*/ 1616192 w 1616192"/>
              <a:gd name="connsiteY1" fmla="*/ 0 h 1601972"/>
              <a:gd name="connsiteX2" fmla="*/ 1616192 w 1616192"/>
              <a:gd name="connsiteY2" fmla="*/ 1594883 h 1601972"/>
              <a:gd name="connsiteX3" fmla="*/ 971150 w 1616192"/>
              <a:gd name="connsiteY3" fmla="*/ 1601972 h 1601972"/>
              <a:gd name="connsiteX4" fmla="*/ 964061 w 1616192"/>
              <a:gd name="connsiteY4" fmla="*/ 751367 h 1601972"/>
              <a:gd name="connsiteX5" fmla="*/ 42 w 1616192"/>
              <a:gd name="connsiteY5" fmla="*/ 751368 h 1601972"/>
              <a:gd name="connsiteX6" fmla="*/ 99280 w 1616192"/>
              <a:gd name="connsiteY6" fmla="*/ 0 h 1601972"/>
              <a:gd name="connsiteX0" fmla="*/ 2728 w 1618878"/>
              <a:gd name="connsiteY0" fmla="*/ 7089 h 1601972"/>
              <a:gd name="connsiteX1" fmla="*/ 1618878 w 1618878"/>
              <a:gd name="connsiteY1" fmla="*/ 0 h 1601972"/>
              <a:gd name="connsiteX2" fmla="*/ 1618878 w 1618878"/>
              <a:gd name="connsiteY2" fmla="*/ 1594883 h 1601972"/>
              <a:gd name="connsiteX3" fmla="*/ 973836 w 1618878"/>
              <a:gd name="connsiteY3" fmla="*/ 1601972 h 1601972"/>
              <a:gd name="connsiteX4" fmla="*/ 966747 w 1618878"/>
              <a:gd name="connsiteY4" fmla="*/ 751367 h 1601972"/>
              <a:gd name="connsiteX5" fmla="*/ 2728 w 1618878"/>
              <a:gd name="connsiteY5" fmla="*/ 751368 h 1601972"/>
              <a:gd name="connsiteX6" fmla="*/ 2728 w 1618878"/>
              <a:gd name="connsiteY6" fmla="*/ 7089 h 1601972"/>
              <a:gd name="connsiteX0" fmla="*/ 2728 w 1618878"/>
              <a:gd name="connsiteY0" fmla="*/ 7089 h 1594883"/>
              <a:gd name="connsiteX1" fmla="*/ 1618878 w 1618878"/>
              <a:gd name="connsiteY1" fmla="*/ 0 h 1594883"/>
              <a:gd name="connsiteX2" fmla="*/ 1618878 w 1618878"/>
              <a:gd name="connsiteY2" fmla="*/ 1594883 h 1594883"/>
              <a:gd name="connsiteX3" fmla="*/ 973836 w 1618878"/>
              <a:gd name="connsiteY3" fmla="*/ 1587795 h 1594883"/>
              <a:gd name="connsiteX4" fmla="*/ 966747 w 1618878"/>
              <a:gd name="connsiteY4" fmla="*/ 751367 h 1594883"/>
              <a:gd name="connsiteX5" fmla="*/ 2728 w 1618878"/>
              <a:gd name="connsiteY5" fmla="*/ 751368 h 1594883"/>
              <a:gd name="connsiteX6" fmla="*/ 2728 w 1618878"/>
              <a:gd name="connsiteY6" fmla="*/ 7089 h 1594883"/>
              <a:gd name="connsiteX0" fmla="*/ 2728 w 1618878"/>
              <a:gd name="connsiteY0" fmla="*/ 7089 h 1601972"/>
              <a:gd name="connsiteX1" fmla="*/ 1618878 w 1618878"/>
              <a:gd name="connsiteY1" fmla="*/ 0 h 1601972"/>
              <a:gd name="connsiteX2" fmla="*/ 1618878 w 1618878"/>
              <a:gd name="connsiteY2" fmla="*/ 1594883 h 1601972"/>
              <a:gd name="connsiteX3" fmla="*/ 973836 w 1618878"/>
              <a:gd name="connsiteY3" fmla="*/ 1601972 h 1601972"/>
              <a:gd name="connsiteX4" fmla="*/ 966747 w 1618878"/>
              <a:gd name="connsiteY4" fmla="*/ 751367 h 1601972"/>
              <a:gd name="connsiteX5" fmla="*/ 2728 w 1618878"/>
              <a:gd name="connsiteY5" fmla="*/ 751368 h 1601972"/>
              <a:gd name="connsiteX6" fmla="*/ 2728 w 1618878"/>
              <a:gd name="connsiteY6" fmla="*/ 7089 h 1601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8878" h="1601972">
                <a:moveTo>
                  <a:pt x="2728" y="7089"/>
                </a:moveTo>
                <a:lnTo>
                  <a:pt x="1618878" y="0"/>
                </a:lnTo>
                <a:lnTo>
                  <a:pt x="1618878" y="1594883"/>
                </a:lnTo>
                <a:lnTo>
                  <a:pt x="973836" y="1601972"/>
                </a:lnTo>
                <a:cubicBezTo>
                  <a:pt x="976199" y="1320800"/>
                  <a:pt x="964384" y="1032539"/>
                  <a:pt x="966747" y="751367"/>
                </a:cubicBezTo>
                <a:lnTo>
                  <a:pt x="2728" y="751368"/>
                </a:lnTo>
                <a:cubicBezTo>
                  <a:pt x="365" y="486735"/>
                  <a:pt x="-1997" y="278810"/>
                  <a:pt x="2728" y="7089"/>
                </a:cubicBezTo>
                <a:close/>
              </a:path>
            </a:pathLst>
          </a:custGeom>
          <a:ln/>
        </p:spPr>
        <p:style>
          <a:lnRef idx="2">
            <a:schemeClr val="accent2"/>
          </a:lnRef>
          <a:fillRef idx="1">
            <a:schemeClr val="lt1"/>
          </a:fillRef>
          <a:effectRef idx="0">
            <a:schemeClr val="accent2"/>
          </a:effectRef>
          <a:fontRef idx="minor">
            <a:schemeClr val="dk1"/>
          </a:fontRef>
        </p:style>
        <p:txBody>
          <a:bodyPr rtlCol="0" anchor="t"/>
          <a:lstStyle/>
          <a:p>
            <a:pPr algn="ctr"/>
            <a:endParaRPr lang="en-US" dirty="0">
              <a:solidFill>
                <a:schemeClr val="tx1"/>
              </a:solidFill>
            </a:endParaRPr>
          </a:p>
          <a:p>
            <a:pPr algn="ctr"/>
            <a:r>
              <a:rPr lang="en-US" sz="1400" dirty="0">
                <a:solidFill>
                  <a:schemeClr val="tx1"/>
                </a:solidFill>
              </a:rPr>
              <a:t>DevOps</a:t>
            </a:r>
          </a:p>
        </p:txBody>
      </p:sp>
    </p:spTree>
    <p:extLst>
      <p:ext uri="{BB962C8B-B14F-4D97-AF65-F5344CB8AC3E}">
        <p14:creationId xmlns:p14="http://schemas.microsoft.com/office/powerpoint/2010/main" val="1919809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latin typeface="+mn-lt"/>
                <a:cs typeface="+mj-cs"/>
              </a:rPr>
              <a:t>Responsible Party per Delivery Model (samples)</a:t>
            </a:r>
          </a:p>
        </p:txBody>
      </p:sp>
      <p:sp>
        <p:nvSpPr>
          <p:cNvPr id="46" name="Rectangle 45"/>
          <p:cNvSpPr/>
          <p:nvPr/>
        </p:nvSpPr>
        <p:spPr>
          <a:xfrm>
            <a:off x="870254" y="1715285"/>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Rectangle 46"/>
          <p:cNvSpPr/>
          <p:nvPr/>
        </p:nvSpPr>
        <p:spPr>
          <a:xfrm>
            <a:off x="1697136" y="1714962"/>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8" name="Rectangle 47"/>
          <p:cNvSpPr/>
          <p:nvPr/>
        </p:nvSpPr>
        <p:spPr>
          <a:xfrm>
            <a:off x="876589" y="2468556"/>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Rectangle 48"/>
          <p:cNvSpPr/>
          <p:nvPr/>
        </p:nvSpPr>
        <p:spPr>
          <a:xfrm>
            <a:off x="1701403" y="2468556"/>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TextBox 35"/>
          <p:cNvSpPr txBox="1"/>
          <p:nvPr/>
        </p:nvSpPr>
        <p:spPr>
          <a:xfrm>
            <a:off x="1792431" y="1382993"/>
            <a:ext cx="547650" cy="369332"/>
          </a:xfrm>
          <a:prstGeom prst="rect">
            <a:avLst/>
          </a:prstGeom>
          <a:noFill/>
        </p:spPr>
        <p:txBody>
          <a:bodyPr wrap="none" rtlCol="0">
            <a:spAutoFit/>
          </a:bodyPr>
          <a:lstStyle/>
          <a:p>
            <a:r>
              <a:rPr lang="en-US" dirty="0">
                <a:solidFill>
                  <a:prstClr val="black"/>
                </a:solidFill>
              </a:rPr>
              <a:t>Ops</a:t>
            </a:r>
          </a:p>
        </p:txBody>
      </p:sp>
      <p:sp>
        <p:nvSpPr>
          <p:cNvPr id="37" name="TextBox 36"/>
          <p:cNvSpPr txBox="1"/>
          <p:nvPr/>
        </p:nvSpPr>
        <p:spPr>
          <a:xfrm>
            <a:off x="895041" y="1385263"/>
            <a:ext cx="816249" cy="369332"/>
          </a:xfrm>
          <a:prstGeom prst="rect">
            <a:avLst/>
          </a:prstGeom>
          <a:noFill/>
        </p:spPr>
        <p:txBody>
          <a:bodyPr wrap="none" rtlCol="0">
            <a:spAutoFit/>
          </a:bodyPr>
          <a:lstStyle/>
          <a:p>
            <a:r>
              <a:rPr lang="en-US">
                <a:solidFill>
                  <a:prstClr val="black"/>
                </a:solidFill>
              </a:rPr>
              <a:t>Design</a:t>
            </a:r>
          </a:p>
        </p:txBody>
      </p:sp>
      <p:sp>
        <p:nvSpPr>
          <p:cNvPr id="38" name="TextBox 37"/>
          <p:cNvSpPr txBox="1"/>
          <p:nvPr/>
        </p:nvSpPr>
        <p:spPr>
          <a:xfrm>
            <a:off x="245568" y="2626384"/>
            <a:ext cx="619721" cy="369332"/>
          </a:xfrm>
          <a:prstGeom prst="rect">
            <a:avLst/>
          </a:prstGeom>
          <a:noFill/>
        </p:spPr>
        <p:txBody>
          <a:bodyPr wrap="none" rtlCol="0">
            <a:spAutoFit/>
          </a:bodyPr>
          <a:lstStyle/>
          <a:p>
            <a:r>
              <a:rPr lang="en-US">
                <a:solidFill>
                  <a:prstClr val="black"/>
                </a:solidFill>
              </a:rPr>
              <a:t>Infra</a:t>
            </a:r>
          </a:p>
        </p:txBody>
      </p:sp>
      <p:sp>
        <p:nvSpPr>
          <p:cNvPr id="39" name="TextBox 38"/>
          <p:cNvSpPr txBox="1"/>
          <p:nvPr/>
        </p:nvSpPr>
        <p:spPr>
          <a:xfrm>
            <a:off x="245568" y="1877010"/>
            <a:ext cx="650243" cy="369332"/>
          </a:xfrm>
          <a:prstGeom prst="rect">
            <a:avLst/>
          </a:prstGeom>
          <a:noFill/>
        </p:spPr>
        <p:txBody>
          <a:bodyPr wrap="none" rtlCol="0">
            <a:spAutoFit/>
          </a:bodyPr>
          <a:lstStyle/>
          <a:p>
            <a:r>
              <a:rPr lang="en-US">
                <a:solidFill>
                  <a:prstClr val="black"/>
                </a:solidFill>
              </a:rPr>
              <a:t>Apps</a:t>
            </a:r>
          </a:p>
        </p:txBody>
      </p:sp>
      <p:sp>
        <p:nvSpPr>
          <p:cNvPr id="40" name="TextBox 39"/>
          <p:cNvSpPr txBox="1"/>
          <p:nvPr/>
        </p:nvSpPr>
        <p:spPr>
          <a:xfrm>
            <a:off x="1845144" y="2687487"/>
            <a:ext cx="437940" cy="276999"/>
          </a:xfrm>
          <a:prstGeom prst="rect">
            <a:avLst/>
          </a:prstGeom>
          <a:noFill/>
        </p:spPr>
        <p:txBody>
          <a:bodyPr wrap="none" rtlCol="0">
            <a:spAutoFit/>
          </a:bodyPr>
          <a:lstStyle/>
          <a:p>
            <a:pPr algn="ctr"/>
            <a:r>
              <a:rPr lang="en-US" sz="1200" dirty="0">
                <a:solidFill>
                  <a:prstClr val="black"/>
                </a:solidFill>
              </a:rPr>
              <a:t>IBM</a:t>
            </a:r>
          </a:p>
        </p:txBody>
      </p:sp>
      <p:sp>
        <p:nvSpPr>
          <p:cNvPr id="41" name="TextBox 40"/>
          <p:cNvSpPr txBox="1"/>
          <p:nvPr/>
        </p:nvSpPr>
        <p:spPr>
          <a:xfrm>
            <a:off x="1707334" y="1959769"/>
            <a:ext cx="820866" cy="276999"/>
          </a:xfrm>
          <a:prstGeom prst="rect">
            <a:avLst/>
          </a:prstGeom>
          <a:noFill/>
        </p:spPr>
        <p:txBody>
          <a:bodyPr wrap="none" rtlCol="0">
            <a:spAutoFit/>
          </a:bodyPr>
          <a:lstStyle/>
          <a:p>
            <a:r>
              <a:rPr lang="en-US" sz="1200">
                <a:solidFill>
                  <a:prstClr val="black"/>
                </a:solidFill>
              </a:rPr>
              <a:t>Accenture</a:t>
            </a:r>
            <a:endParaRPr lang="en-US" sz="1200" dirty="0">
              <a:solidFill>
                <a:prstClr val="black"/>
              </a:solidFill>
            </a:endParaRPr>
          </a:p>
        </p:txBody>
      </p:sp>
      <p:sp>
        <p:nvSpPr>
          <p:cNvPr id="42" name="TextBox 41"/>
          <p:cNvSpPr txBox="1"/>
          <p:nvPr/>
        </p:nvSpPr>
        <p:spPr>
          <a:xfrm>
            <a:off x="978309" y="1916693"/>
            <a:ext cx="635559" cy="461665"/>
          </a:xfrm>
          <a:prstGeom prst="rect">
            <a:avLst/>
          </a:prstGeom>
          <a:noFill/>
        </p:spPr>
        <p:txBody>
          <a:bodyPr wrap="none" rtlCol="0">
            <a:spAutoFit/>
          </a:bodyPr>
          <a:lstStyle/>
          <a:p>
            <a:pPr algn="ctr"/>
            <a:r>
              <a:rPr lang="en-US" sz="1200" dirty="0">
                <a:solidFill>
                  <a:prstClr val="black"/>
                </a:solidFill>
              </a:rPr>
              <a:t>COTS </a:t>
            </a:r>
          </a:p>
          <a:p>
            <a:pPr algn="ctr"/>
            <a:r>
              <a:rPr lang="en-US" sz="1200" dirty="0">
                <a:solidFill>
                  <a:prstClr val="black"/>
                </a:solidFill>
              </a:rPr>
              <a:t>Vendor</a:t>
            </a:r>
          </a:p>
        </p:txBody>
      </p:sp>
      <p:sp>
        <p:nvSpPr>
          <p:cNvPr id="43" name="TextBox 42"/>
          <p:cNvSpPr txBox="1"/>
          <p:nvPr/>
        </p:nvSpPr>
        <p:spPr>
          <a:xfrm>
            <a:off x="1076223" y="2695466"/>
            <a:ext cx="437940" cy="276999"/>
          </a:xfrm>
          <a:prstGeom prst="rect">
            <a:avLst/>
          </a:prstGeom>
          <a:noFill/>
        </p:spPr>
        <p:txBody>
          <a:bodyPr wrap="none" rtlCol="0">
            <a:spAutoFit/>
          </a:bodyPr>
          <a:lstStyle/>
          <a:p>
            <a:pPr algn="ctr"/>
            <a:r>
              <a:rPr lang="en-US" sz="1200" dirty="0">
                <a:solidFill>
                  <a:prstClr val="black"/>
                </a:solidFill>
              </a:rPr>
              <a:t>IBM</a:t>
            </a:r>
          </a:p>
        </p:txBody>
      </p:sp>
      <p:sp>
        <p:nvSpPr>
          <p:cNvPr id="44" name="Rectangle 43"/>
          <p:cNvSpPr/>
          <p:nvPr/>
        </p:nvSpPr>
        <p:spPr>
          <a:xfrm>
            <a:off x="2526594" y="1709484"/>
            <a:ext cx="400101" cy="15054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endParaRPr>
          </a:p>
        </p:txBody>
      </p:sp>
      <p:sp>
        <p:nvSpPr>
          <p:cNvPr id="45" name="TextBox 44"/>
          <p:cNvSpPr txBox="1"/>
          <p:nvPr/>
        </p:nvSpPr>
        <p:spPr>
          <a:xfrm rot="5400000">
            <a:off x="2098202" y="2316253"/>
            <a:ext cx="1257845" cy="338554"/>
          </a:xfrm>
          <a:prstGeom prst="rect">
            <a:avLst/>
          </a:prstGeom>
          <a:noFill/>
        </p:spPr>
        <p:txBody>
          <a:bodyPr wrap="none" rtlCol="0">
            <a:spAutoFit/>
          </a:bodyPr>
          <a:lstStyle/>
          <a:p>
            <a:r>
              <a:rPr lang="en-US" sz="1600" b="1" dirty="0">
                <a:solidFill>
                  <a:prstClr val="black"/>
                </a:solidFill>
              </a:rPr>
              <a:t>Steady-State</a:t>
            </a:r>
            <a:endParaRPr lang="en-US" sz="1200" b="1" dirty="0">
              <a:solidFill>
                <a:prstClr val="black"/>
              </a:solidFill>
            </a:endParaRPr>
          </a:p>
        </p:txBody>
      </p:sp>
      <p:sp>
        <p:nvSpPr>
          <p:cNvPr id="76" name="Rectangle 75"/>
          <p:cNvSpPr/>
          <p:nvPr/>
        </p:nvSpPr>
        <p:spPr>
          <a:xfrm>
            <a:off x="3847372" y="1730222"/>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ectangle 76"/>
          <p:cNvSpPr/>
          <p:nvPr/>
        </p:nvSpPr>
        <p:spPr>
          <a:xfrm>
            <a:off x="4674254" y="1729899"/>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Rectangle 77"/>
          <p:cNvSpPr/>
          <p:nvPr/>
        </p:nvSpPr>
        <p:spPr>
          <a:xfrm>
            <a:off x="3846199" y="2483493"/>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p:nvPr/>
        </p:nvSpPr>
        <p:spPr>
          <a:xfrm>
            <a:off x="4678521" y="2483493"/>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TextBox 79"/>
          <p:cNvSpPr txBox="1"/>
          <p:nvPr/>
        </p:nvSpPr>
        <p:spPr>
          <a:xfrm>
            <a:off x="4762863" y="1415137"/>
            <a:ext cx="547650" cy="369332"/>
          </a:xfrm>
          <a:prstGeom prst="rect">
            <a:avLst/>
          </a:prstGeom>
          <a:noFill/>
        </p:spPr>
        <p:txBody>
          <a:bodyPr wrap="none" rtlCol="0">
            <a:spAutoFit/>
          </a:bodyPr>
          <a:lstStyle/>
          <a:p>
            <a:r>
              <a:rPr lang="en-US" dirty="0">
                <a:solidFill>
                  <a:prstClr val="black"/>
                </a:solidFill>
              </a:rPr>
              <a:t>Ops</a:t>
            </a:r>
          </a:p>
        </p:txBody>
      </p:sp>
      <p:sp>
        <p:nvSpPr>
          <p:cNvPr id="81" name="TextBox 80"/>
          <p:cNvSpPr txBox="1"/>
          <p:nvPr/>
        </p:nvSpPr>
        <p:spPr>
          <a:xfrm>
            <a:off x="3872159" y="1400200"/>
            <a:ext cx="816249" cy="369332"/>
          </a:xfrm>
          <a:prstGeom prst="rect">
            <a:avLst/>
          </a:prstGeom>
          <a:noFill/>
        </p:spPr>
        <p:txBody>
          <a:bodyPr wrap="none" rtlCol="0">
            <a:spAutoFit/>
          </a:bodyPr>
          <a:lstStyle/>
          <a:p>
            <a:r>
              <a:rPr lang="en-US">
                <a:solidFill>
                  <a:prstClr val="black"/>
                </a:solidFill>
              </a:rPr>
              <a:t>Design</a:t>
            </a:r>
          </a:p>
        </p:txBody>
      </p:sp>
      <p:sp>
        <p:nvSpPr>
          <p:cNvPr id="82" name="TextBox 81"/>
          <p:cNvSpPr txBox="1"/>
          <p:nvPr/>
        </p:nvSpPr>
        <p:spPr>
          <a:xfrm>
            <a:off x="3222686" y="2641321"/>
            <a:ext cx="619721" cy="369332"/>
          </a:xfrm>
          <a:prstGeom prst="rect">
            <a:avLst/>
          </a:prstGeom>
          <a:noFill/>
        </p:spPr>
        <p:txBody>
          <a:bodyPr wrap="none" rtlCol="0">
            <a:spAutoFit/>
          </a:bodyPr>
          <a:lstStyle/>
          <a:p>
            <a:r>
              <a:rPr lang="en-US">
                <a:solidFill>
                  <a:prstClr val="black"/>
                </a:solidFill>
              </a:rPr>
              <a:t>Infra</a:t>
            </a:r>
          </a:p>
        </p:txBody>
      </p:sp>
      <p:sp>
        <p:nvSpPr>
          <p:cNvPr id="83" name="TextBox 82"/>
          <p:cNvSpPr txBox="1"/>
          <p:nvPr/>
        </p:nvSpPr>
        <p:spPr>
          <a:xfrm>
            <a:off x="3222686" y="1891947"/>
            <a:ext cx="650243" cy="369332"/>
          </a:xfrm>
          <a:prstGeom prst="rect">
            <a:avLst/>
          </a:prstGeom>
          <a:noFill/>
        </p:spPr>
        <p:txBody>
          <a:bodyPr wrap="none" rtlCol="0">
            <a:spAutoFit/>
          </a:bodyPr>
          <a:lstStyle/>
          <a:p>
            <a:r>
              <a:rPr lang="en-US">
                <a:solidFill>
                  <a:prstClr val="black"/>
                </a:solidFill>
              </a:rPr>
              <a:t>Apps</a:t>
            </a:r>
          </a:p>
        </p:txBody>
      </p:sp>
      <p:sp>
        <p:nvSpPr>
          <p:cNvPr id="84" name="TextBox 83"/>
          <p:cNvSpPr txBox="1"/>
          <p:nvPr/>
        </p:nvSpPr>
        <p:spPr>
          <a:xfrm>
            <a:off x="4716105" y="2697472"/>
            <a:ext cx="723276" cy="276999"/>
          </a:xfrm>
          <a:prstGeom prst="rect">
            <a:avLst/>
          </a:prstGeom>
          <a:noFill/>
        </p:spPr>
        <p:txBody>
          <a:bodyPr wrap="none" rtlCol="0">
            <a:spAutoFit/>
          </a:bodyPr>
          <a:lstStyle/>
          <a:p>
            <a:pPr algn="ctr"/>
            <a:r>
              <a:rPr lang="en-US" sz="1200" dirty="0">
                <a:solidFill>
                  <a:prstClr val="black"/>
                </a:solidFill>
              </a:rPr>
              <a:t>Business</a:t>
            </a:r>
          </a:p>
        </p:txBody>
      </p:sp>
      <p:sp>
        <p:nvSpPr>
          <p:cNvPr id="87" name="TextBox 86"/>
          <p:cNvSpPr txBox="1"/>
          <p:nvPr/>
        </p:nvSpPr>
        <p:spPr>
          <a:xfrm>
            <a:off x="3924743" y="1923597"/>
            <a:ext cx="723275" cy="276999"/>
          </a:xfrm>
          <a:prstGeom prst="rect">
            <a:avLst/>
          </a:prstGeom>
          <a:noFill/>
        </p:spPr>
        <p:txBody>
          <a:bodyPr wrap="none" rtlCol="0">
            <a:spAutoFit/>
          </a:bodyPr>
          <a:lstStyle/>
          <a:p>
            <a:pPr algn="ctr"/>
            <a:r>
              <a:rPr lang="en-US" sz="1200" dirty="0">
                <a:solidFill>
                  <a:prstClr val="black"/>
                </a:solidFill>
              </a:rPr>
              <a:t>Business</a:t>
            </a:r>
          </a:p>
        </p:txBody>
      </p:sp>
      <p:sp>
        <p:nvSpPr>
          <p:cNvPr id="89" name="TextBox 88"/>
          <p:cNvSpPr txBox="1"/>
          <p:nvPr/>
        </p:nvSpPr>
        <p:spPr>
          <a:xfrm>
            <a:off x="4042432" y="2695467"/>
            <a:ext cx="437940" cy="276999"/>
          </a:xfrm>
          <a:prstGeom prst="rect">
            <a:avLst/>
          </a:prstGeom>
          <a:noFill/>
        </p:spPr>
        <p:txBody>
          <a:bodyPr wrap="none" rtlCol="0">
            <a:spAutoFit/>
          </a:bodyPr>
          <a:lstStyle/>
          <a:p>
            <a:pPr algn="ctr"/>
            <a:r>
              <a:rPr lang="en-US" sz="1200" dirty="0">
                <a:solidFill>
                  <a:prstClr val="black"/>
                </a:solidFill>
              </a:rPr>
              <a:t>IBM</a:t>
            </a:r>
          </a:p>
        </p:txBody>
      </p:sp>
      <p:sp>
        <p:nvSpPr>
          <p:cNvPr id="90" name="Rectangle 89"/>
          <p:cNvSpPr/>
          <p:nvPr/>
        </p:nvSpPr>
        <p:spPr>
          <a:xfrm>
            <a:off x="5517159" y="1735996"/>
            <a:ext cx="400101" cy="15054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endParaRPr>
          </a:p>
        </p:txBody>
      </p:sp>
      <p:sp>
        <p:nvSpPr>
          <p:cNvPr id="91" name="TextBox 90"/>
          <p:cNvSpPr txBox="1"/>
          <p:nvPr/>
        </p:nvSpPr>
        <p:spPr>
          <a:xfrm rot="5400000">
            <a:off x="5295165" y="2331190"/>
            <a:ext cx="845040" cy="338554"/>
          </a:xfrm>
          <a:prstGeom prst="rect">
            <a:avLst/>
          </a:prstGeom>
          <a:noFill/>
        </p:spPr>
        <p:txBody>
          <a:bodyPr wrap="none" rtlCol="0">
            <a:spAutoFit/>
          </a:bodyPr>
          <a:lstStyle/>
          <a:p>
            <a:r>
              <a:rPr lang="en-US" sz="1600" b="1" dirty="0">
                <a:solidFill>
                  <a:prstClr val="black"/>
                </a:solidFill>
              </a:rPr>
              <a:t>DevOps</a:t>
            </a:r>
          </a:p>
        </p:txBody>
      </p:sp>
      <p:sp>
        <p:nvSpPr>
          <p:cNvPr id="50" name="Rectangle 49"/>
          <p:cNvSpPr/>
          <p:nvPr/>
        </p:nvSpPr>
        <p:spPr>
          <a:xfrm>
            <a:off x="6859421" y="1752648"/>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Rectangle 50"/>
          <p:cNvSpPr/>
          <p:nvPr/>
        </p:nvSpPr>
        <p:spPr>
          <a:xfrm>
            <a:off x="7686303" y="1752325"/>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Rectangle 51"/>
          <p:cNvSpPr/>
          <p:nvPr/>
        </p:nvSpPr>
        <p:spPr>
          <a:xfrm>
            <a:off x="6852309" y="2505919"/>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Rectangle 52"/>
          <p:cNvSpPr/>
          <p:nvPr/>
        </p:nvSpPr>
        <p:spPr>
          <a:xfrm>
            <a:off x="7690570" y="2505919"/>
            <a:ext cx="830403" cy="7583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TextBox 53"/>
          <p:cNvSpPr txBox="1"/>
          <p:nvPr/>
        </p:nvSpPr>
        <p:spPr>
          <a:xfrm>
            <a:off x="7774912" y="1437563"/>
            <a:ext cx="547650" cy="369332"/>
          </a:xfrm>
          <a:prstGeom prst="rect">
            <a:avLst/>
          </a:prstGeom>
          <a:noFill/>
        </p:spPr>
        <p:txBody>
          <a:bodyPr wrap="none" rtlCol="0">
            <a:spAutoFit/>
          </a:bodyPr>
          <a:lstStyle/>
          <a:p>
            <a:r>
              <a:rPr lang="en-US" dirty="0">
                <a:solidFill>
                  <a:prstClr val="black"/>
                </a:solidFill>
              </a:rPr>
              <a:t>Ops</a:t>
            </a:r>
          </a:p>
        </p:txBody>
      </p:sp>
      <p:sp>
        <p:nvSpPr>
          <p:cNvPr id="55" name="TextBox 54"/>
          <p:cNvSpPr txBox="1"/>
          <p:nvPr/>
        </p:nvSpPr>
        <p:spPr>
          <a:xfrm>
            <a:off x="6884208" y="1422626"/>
            <a:ext cx="816249" cy="369332"/>
          </a:xfrm>
          <a:prstGeom prst="rect">
            <a:avLst/>
          </a:prstGeom>
          <a:noFill/>
        </p:spPr>
        <p:txBody>
          <a:bodyPr wrap="none" rtlCol="0">
            <a:spAutoFit/>
          </a:bodyPr>
          <a:lstStyle/>
          <a:p>
            <a:r>
              <a:rPr lang="en-US">
                <a:solidFill>
                  <a:prstClr val="black"/>
                </a:solidFill>
              </a:rPr>
              <a:t>Design</a:t>
            </a:r>
          </a:p>
        </p:txBody>
      </p:sp>
      <p:sp>
        <p:nvSpPr>
          <p:cNvPr id="56" name="TextBox 55"/>
          <p:cNvSpPr txBox="1"/>
          <p:nvPr/>
        </p:nvSpPr>
        <p:spPr>
          <a:xfrm>
            <a:off x="6234735" y="2663747"/>
            <a:ext cx="619721" cy="369332"/>
          </a:xfrm>
          <a:prstGeom prst="rect">
            <a:avLst/>
          </a:prstGeom>
          <a:noFill/>
        </p:spPr>
        <p:txBody>
          <a:bodyPr wrap="none" rtlCol="0">
            <a:spAutoFit/>
          </a:bodyPr>
          <a:lstStyle/>
          <a:p>
            <a:r>
              <a:rPr lang="en-US">
                <a:solidFill>
                  <a:prstClr val="black"/>
                </a:solidFill>
              </a:rPr>
              <a:t>Infra</a:t>
            </a:r>
          </a:p>
        </p:txBody>
      </p:sp>
      <p:sp>
        <p:nvSpPr>
          <p:cNvPr id="57" name="TextBox 56"/>
          <p:cNvSpPr txBox="1"/>
          <p:nvPr/>
        </p:nvSpPr>
        <p:spPr>
          <a:xfrm>
            <a:off x="6234735" y="1914373"/>
            <a:ext cx="650243" cy="369332"/>
          </a:xfrm>
          <a:prstGeom prst="rect">
            <a:avLst/>
          </a:prstGeom>
          <a:noFill/>
        </p:spPr>
        <p:txBody>
          <a:bodyPr wrap="none" rtlCol="0">
            <a:spAutoFit/>
          </a:bodyPr>
          <a:lstStyle/>
          <a:p>
            <a:r>
              <a:rPr lang="en-US">
                <a:solidFill>
                  <a:prstClr val="black"/>
                </a:solidFill>
              </a:rPr>
              <a:t>Apps</a:t>
            </a:r>
          </a:p>
        </p:txBody>
      </p:sp>
      <p:sp>
        <p:nvSpPr>
          <p:cNvPr id="58" name="TextBox 57"/>
          <p:cNvSpPr txBox="1"/>
          <p:nvPr/>
        </p:nvSpPr>
        <p:spPr>
          <a:xfrm>
            <a:off x="7802527" y="2733172"/>
            <a:ext cx="505267" cy="276999"/>
          </a:xfrm>
          <a:prstGeom prst="rect">
            <a:avLst/>
          </a:prstGeom>
          <a:noFill/>
        </p:spPr>
        <p:txBody>
          <a:bodyPr wrap="none" rtlCol="0">
            <a:spAutoFit/>
          </a:bodyPr>
          <a:lstStyle/>
          <a:p>
            <a:pPr algn="ctr"/>
            <a:r>
              <a:rPr lang="en-US" sz="1200">
                <a:solidFill>
                  <a:prstClr val="black"/>
                </a:solidFill>
              </a:rPr>
              <a:t>nnnn</a:t>
            </a:r>
            <a:endParaRPr lang="en-US" sz="1200" dirty="0">
              <a:solidFill>
                <a:prstClr val="black"/>
              </a:solidFill>
            </a:endParaRPr>
          </a:p>
        </p:txBody>
      </p:sp>
      <p:sp>
        <p:nvSpPr>
          <p:cNvPr id="59" name="TextBox 58"/>
          <p:cNvSpPr txBox="1"/>
          <p:nvPr/>
        </p:nvSpPr>
        <p:spPr>
          <a:xfrm>
            <a:off x="7840312" y="1955617"/>
            <a:ext cx="646331" cy="276999"/>
          </a:xfrm>
          <a:prstGeom prst="rect">
            <a:avLst/>
          </a:prstGeom>
          <a:noFill/>
        </p:spPr>
        <p:txBody>
          <a:bodyPr wrap="none" rtlCol="0">
            <a:spAutoFit/>
          </a:bodyPr>
          <a:lstStyle/>
          <a:p>
            <a:r>
              <a:rPr lang="en-US" sz="1200" dirty="0" err="1">
                <a:solidFill>
                  <a:prstClr val="black"/>
                </a:solidFill>
              </a:rPr>
              <a:t>yyyy</a:t>
            </a:r>
            <a:r>
              <a:rPr lang="en-US" sz="1200" dirty="0">
                <a:solidFill>
                  <a:prstClr val="black"/>
                </a:solidFill>
              </a:rPr>
              <a:t>	</a:t>
            </a:r>
          </a:p>
        </p:txBody>
      </p:sp>
      <p:sp>
        <p:nvSpPr>
          <p:cNvPr id="60" name="TextBox 59"/>
          <p:cNvSpPr txBox="1"/>
          <p:nvPr/>
        </p:nvSpPr>
        <p:spPr>
          <a:xfrm>
            <a:off x="7071445" y="1946023"/>
            <a:ext cx="453970" cy="276999"/>
          </a:xfrm>
          <a:prstGeom prst="rect">
            <a:avLst/>
          </a:prstGeom>
          <a:noFill/>
        </p:spPr>
        <p:txBody>
          <a:bodyPr wrap="none" rtlCol="0">
            <a:spAutoFit/>
          </a:bodyPr>
          <a:lstStyle/>
          <a:p>
            <a:pPr algn="ctr"/>
            <a:r>
              <a:rPr lang="en-US" sz="1200" dirty="0" err="1">
                <a:solidFill>
                  <a:prstClr val="black"/>
                </a:solidFill>
              </a:rPr>
              <a:t>xxxx</a:t>
            </a:r>
            <a:endParaRPr lang="en-US" sz="1200" dirty="0">
              <a:solidFill>
                <a:prstClr val="black"/>
              </a:solidFill>
            </a:endParaRPr>
          </a:p>
        </p:txBody>
      </p:sp>
      <p:sp>
        <p:nvSpPr>
          <p:cNvPr id="61" name="TextBox 60"/>
          <p:cNvSpPr txBox="1"/>
          <p:nvPr/>
        </p:nvSpPr>
        <p:spPr>
          <a:xfrm>
            <a:off x="7045412" y="2733172"/>
            <a:ext cx="440441" cy="276999"/>
          </a:xfrm>
          <a:prstGeom prst="rect">
            <a:avLst/>
          </a:prstGeom>
          <a:noFill/>
        </p:spPr>
        <p:txBody>
          <a:bodyPr wrap="square" rtlCol="0">
            <a:spAutoFit/>
          </a:bodyPr>
          <a:lstStyle/>
          <a:p>
            <a:pPr algn="ctr"/>
            <a:r>
              <a:rPr lang="en-US" sz="1200">
                <a:solidFill>
                  <a:prstClr val="black"/>
                </a:solidFill>
              </a:rPr>
              <a:t>zzzz</a:t>
            </a:r>
            <a:endParaRPr lang="en-US" sz="1200" dirty="0">
              <a:solidFill>
                <a:prstClr val="black"/>
              </a:solidFill>
            </a:endParaRPr>
          </a:p>
        </p:txBody>
      </p:sp>
      <p:sp>
        <p:nvSpPr>
          <p:cNvPr id="62" name="Rectangle 61"/>
          <p:cNvSpPr/>
          <p:nvPr/>
        </p:nvSpPr>
        <p:spPr>
          <a:xfrm>
            <a:off x="8515761" y="1758422"/>
            <a:ext cx="400101" cy="15054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endParaRPr>
          </a:p>
        </p:txBody>
      </p:sp>
      <p:sp>
        <p:nvSpPr>
          <p:cNvPr id="63" name="TextBox 62"/>
          <p:cNvSpPr txBox="1"/>
          <p:nvPr/>
        </p:nvSpPr>
        <p:spPr>
          <a:xfrm rot="5400000">
            <a:off x="8448008" y="2353616"/>
            <a:ext cx="536557" cy="338554"/>
          </a:xfrm>
          <a:prstGeom prst="rect">
            <a:avLst/>
          </a:prstGeom>
          <a:noFill/>
        </p:spPr>
        <p:txBody>
          <a:bodyPr wrap="none" rtlCol="0">
            <a:spAutoFit/>
          </a:bodyPr>
          <a:lstStyle/>
          <a:p>
            <a:r>
              <a:rPr lang="en-US" sz="1600" b="1" dirty="0">
                <a:solidFill>
                  <a:prstClr val="black"/>
                </a:solidFill>
              </a:rPr>
              <a:t>Etc. </a:t>
            </a:r>
          </a:p>
        </p:txBody>
      </p:sp>
      <p:sp>
        <p:nvSpPr>
          <p:cNvPr id="92" name="TextBox 91"/>
          <p:cNvSpPr txBox="1"/>
          <p:nvPr/>
        </p:nvSpPr>
        <p:spPr>
          <a:xfrm>
            <a:off x="4708795" y="1936852"/>
            <a:ext cx="723276" cy="276999"/>
          </a:xfrm>
          <a:prstGeom prst="rect">
            <a:avLst/>
          </a:prstGeom>
          <a:noFill/>
        </p:spPr>
        <p:txBody>
          <a:bodyPr wrap="none" rtlCol="0">
            <a:spAutoFit/>
          </a:bodyPr>
          <a:lstStyle/>
          <a:p>
            <a:pPr algn="ctr"/>
            <a:r>
              <a:rPr lang="en-US" sz="1200" dirty="0">
                <a:solidFill>
                  <a:prstClr val="black"/>
                </a:solidFill>
              </a:rPr>
              <a:t>Business</a:t>
            </a:r>
          </a:p>
        </p:txBody>
      </p:sp>
      <p:sp>
        <p:nvSpPr>
          <p:cNvPr id="3" name="TextBox 2"/>
          <p:cNvSpPr txBox="1"/>
          <p:nvPr/>
        </p:nvSpPr>
        <p:spPr>
          <a:xfrm rot="20650969">
            <a:off x="1211596" y="3285270"/>
            <a:ext cx="6597445" cy="646331"/>
          </a:xfrm>
          <a:prstGeom prst="rect">
            <a:avLst/>
          </a:prstGeom>
          <a:noFill/>
          <a:effectLst>
            <a:outerShdw blurRad="50800" dist="50800" dir="5400000" algn="ctr" rotWithShape="0">
              <a:schemeClr val="bg1">
                <a:lumMod val="50000"/>
                <a:alpha val="59000"/>
              </a:schemeClr>
            </a:outerShdw>
          </a:effectLst>
        </p:spPr>
        <p:txBody>
          <a:bodyPr wrap="square" rtlCol="0">
            <a:spAutoFit/>
          </a:bodyPr>
          <a:lstStyle/>
          <a:p>
            <a:r>
              <a:rPr lang="en-US" sz="3600" dirty="0">
                <a:solidFill>
                  <a:prstClr val="black">
                    <a:alpha val="18000"/>
                  </a:prstClr>
                </a:solidFill>
              </a:rPr>
              <a:t>SAMPLE PARTNERS</a:t>
            </a:r>
          </a:p>
        </p:txBody>
      </p:sp>
    </p:spTree>
    <p:extLst>
      <p:ext uri="{BB962C8B-B14F-4D97-AF65-F5344CB8AC3E}">
        <p14:creationId xmlns:p14="http://schemas.microsoft.com/office/powerpoint/2010/main" val="2069362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6996" y="132554"/>
            <a:ext cx="8257405" cy="923330"/>
          </a:xfrm>
          <a:prstGeom prst="rect">
            <a:avLst/>
          </a:prstGeom>
          <a:noFill/>
        </p:spPr>
        <p:txBody>
          <a:bodyPr wrap="square" rtlCol="0">
            <a:spAutoFit/>
          </a:bodyPr>
          <a:lstStyle/>
          <a:p>
            <a:pPr defTabSz="685800">
              <a:spcBef>
                <a:spcPct val="0"/>
              </a:spcBef>
            </a:pPr>
            <a:r>
              <a:rPr lang="en-US" sz="2400" dirty="0">
                <a:solidFill>
                  <a:prstClr val="black"/>
                </a:solidFill>
                <a:latin typeface="Arial"/>
                <a:cs typeface="Arial"/>
              </a:rPr>
              <a:t>Team Sizing and Efficiency Correlation </a:t>
            </a:r>
          </a:p>
          <a:p>
            <a:pPr defTabSz="457189"/>
            <a:endParaRPr lang="en-US" sz="1500" dirty="0">
              <a:solidFill>
                <a:prstClr val="black"/>
              </a:solidFill>
            </a:endParaRPr>
          </a:p>
          <a:p>
            <a:pPr defTabSz="457189"/>
            <a:r>
              <a:rPr lang="en-US" sz="1500" dirty="0">
                <a:solidFill>
                  <a:prstClr val="black"/>
                </a:solidFill>
              </a:rPr>
              <a:t> </a:t>
            </a: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754" y="1750133"/>
            <a:ext cx="4409778" cy="2599698"/>
          </a:xfrm>
          <a:prstGeom prst="rect">
            <a:avLst/>
          </a:prstGeom>
        </p:spPr>
      </p:pic>
      <p:sp>
        <p:nvSpPr>
          <p:cNvPr id="22" name="TextBox 21"/>
          <p:cNvSpPr txBox="1"/>
          <p:nvPr/>
        </p:nvSpPr>
        <p:spPr>
          <a:xfrm>
            <a:off x="802896" y="2299552"/>
            <a:ext cx="1425640" cy="507831"/>
          </a:xfrm>
          <a:prstGeom prst="rect">
            <a:avLst/>
          </a:prstGeom>
          <a:noFill/>
        </p:spPr>
        <p:txBody>
          <a:bodyPr wrap="square" rtlCol="0">
            <a:spAutoFit/>
          </a:bodyPr>
          <a:lstStyle/>
          <a:p>
            <a:pPr algn="r" defTabSz="457189"/>
            <a:r>
              <a:rPr lang="en-US" sz="900" dirty="0">
                <a:solidFill>
                  <a:prstClr val="black"/>
                </a:solidFill>
              </a:rPr>
              <a:t>Number of </a:t>
            </a:r>
          </a:p>
          <a:p>
            <a:pPr algn="r" defTabSz="457189"/>
            <a:r>
              <a:rPr lang="en-US" sz="900" dirty="0">
                <a:solidFill>
                  <a:prstClr val="black"/>
                </a:solidFill>
              </a:rPr>
              <a:t>Roles, Teams,</a:t>
            </a:r>
          </a:p>
          <a:p>
            <a:pPr algn="r" defTabSz="457189"/>
            <a:r>
              <a:rPr lang="en-US" sz="900" dirty="0">
                <a:solidFill>
                  <a:prstClr val="black"/>
                </a:solidFill>
              </a:rPr>
              <a:t> &amp; Responsibilities</a:t>
            </a:r>
          </a:p>
        </p:txBody>
      </p:sp>
      <p:sp>
        <p:nvSpPr>
          <p:cNvPr id="23" name="TextBox 22"/>
          <p:cNvSpPr txBox="1"/>
          <p:nvPr/>
        </p:nvSpPr>
        <p:spPr>
          <a:xfrm>
            <a:off x="903696" y="3415301"/>
            <a:ext cx="1316498" cy="369332"/>
          </a:xfrm>
          <a:prstGeom prst="rect">
            <a:avLst/>
          </a:prstGeom>
          <a:noFill/>
        </p:spPr>
        <p:txBody>
          <a:bodyPr wrap="square" rtlCol="0">
            <a:spAutoFit/>
          </a:bodyPr>
          <a:lstStyle/>
          <a:p>
            <a:pPr algn="r" defTabSz="457189"/>
            <a:r>
              <a:rPr lang="en-US" sz="900" dirty="0">
                <a:solidFill>
                  <a:prstClr val="black"/>
                </a:solidFill>
              </a:rPr>
              <a:t>Codified processes/</a:t>
            </a:r>
          </a:p>
          <a:p>
            <a:pPr algn="r" defTabSz="457189"/>
            <a:r>
              <a:rPr lang="en-US" sz="900" dirty="0">
                <a:solidFill>
                  <a:prstClr val="black"/>
                </a:solidFill>
              </a:rPr>
              <a:t>Automation efficiencies </a:t>
            </a:r>
          </a:p>
        </p:txBody>
      </p:sp>
      <p:sp>
        <p:nvSpPr>
          <p:cNvPr id="24" name="Oval 23"/>
          <p:cNvSpPr/>
          <p:nvPr/>
        </p:nvSpPr>
        <p:spPr>
          <a:xfrm>
            <a:off x="2864344" y="2173748"/>
            <a:ext cx="510585" cy="17545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sz="1013">
              <a:solidFill>
                <a:prstClr val="white"/>
              </a:solidFill>
            </a:endParaRPr>
          </a:p>
        </p:txBody>
      </p:sp>
      <p:sp>
        <p:nvSpPr>
          <p:cNvPr id="25" name="TextBox 24"/>
          <p:cNvSpPr txBox="1"/>
          <p:nvPr/>
        </p:nvSpPr>
        <p:spPr>
          <a:xfrm>
            <a:off x="3804500" y="819150"/>
            <a:ext cx="1447799" cy="923330"/>
          </a:xfrm>
          <a:prstGeom prst="rect">
            <a:avLst/>
          </a:prstGeom>
          <a:noFill/>
          <a:ln cap="rnd">
            <a:solidFill>
              <a:schemeClr val="bg2"/>
            </a:solidFill>
            <a:bevel/>
          </a:ln>
        </p:spPr>
        <p:txBody>
          <a:bodyPr wrap="square" rtlCol="0">
            <a:spAutoFit/>
          </a:bodyPr>
          <a:lstStyle/>
          <a:p>
            <a:pPr defTabSz="457189"/>
            <a:r>
              <a:rPr lang="en-US" sz="900" dirty="0">
                <a:solidFill>
                  <a:prstClr val="black"/>
                </a:solidFill>
              </a:rPr>
              <a:t>“Forklift, then Refactor” to enables automation to be introduced, enabling Cloud </a:t>
            </a:r>
            <a:r>
              <a:rPr lang="en-US" sz="900" dirty="0" err="1">
                <a:solidFill>
                  <a:prstClr val="black"/>
                </a:solidFill>
              </a:rPr>
              <a:t>Eng</a:t>
            </a:r>
            <a:r>
              <a:rPr lang="en-US" sz="900" dirty="0">
                <a:solidFill>
                  <a:prstClr val="black"/>
                </a:solidFill>
              </a:rPr>
              <a:t> to assist the business with operating “tens” of applications at once</a:t>
            </a:r>
          </a:p>
        </p:txBody>
      </p:sp>
      <p:sp>
        <p:nvSpPr>
          <p:cNvPr id="26" name="Oval 25"/>
          <p:cNvSpPr/>
          <p:nvPr/>
        </p:nvSpPr>
        <p:spPr>
          <a:xfrm>
            <a:off x="5555677" y="2793894"/>
            <a:ext cx="163658" cy="49793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sz="1013">
              <a:solidFill>
                <a:prstClr val="white"/>
              </a:solidFill>
            </a:endParaRPr>
          </a:p>
        </p:txBody>
      </p:sp>
      <p:sp>
        <p:nvSpPr>
          <p:cNvPr id="27" name="TextBox 26"/>
          <p:cNvSpPr txBox="1"/>
          <p:nvPr/>
        </p:nvSpPr>
        <p:spPr>
          <a:xfrm>
            <a:off x="5322998" y="819150"/>
            <a:ext cx="1535002" cy="923330"/>
          </a:xfrm>
          <a:prstGeom prst="rect">
            <a:avLst/>
          </a:prstGeom>
          <a:noFill/>
          <a:ln cap="rnd">
            <a:solidFill>
              <a:schemeClr val="bg2"/>
            </a:solidFill>
            <a:bevel/>
          </a:ln>
        </p:spPr>
        <p:txBody>
          <a:bodyPr wrap="square" rtlCol="0">
            <a:spAutoFit/>
          </a:bodyPr>
          <a:lstStyle/>
          <a:p>
            <a:pPr defTabSz="457189"/>
            <a:r>
              <a:rPr lang="en-US" sz="900" dirty="0">
                <a:solidFill>
                  <a:prstClr val="black"/>
                </a:solidFill>
              </a:rPr>
              <a:t>Optimal for new app dev; “build it / run it” strategy breeds accountability. Cloud </a:t>
            </a:r>
            <a:r>
              <a:rPr lang="en-US" sz="900" dirty="0" err="1">
                <a:solidFill>
                  <a:prstClr val="black"/>
                </a:solidFill>
              </a:rPr>
              <a:t>Eng</a:t>
            </a:r>
            <a:r>
              <a:rPr lang="en-US" sz="900" dirty="0">
                <a:solidFill>
                  <a:prstClr val="black"/>
                </a:solidFill>
              </a:rPr>
              <a:t> can assist business with operating “fleets” of applications at once</a:t>
            </a:r>
          </a:p>
        </p:txBody>
      </p:sp>
      <p:sp>
        <p:nvSpPr>
          <p:cNvPr id="28" name="TextBox 27"/>
          <p:cNvSpPr txBox="1"/>
          <p:nvPr/>
        </p:nvSpPr>
        <p:spPr>
          <a:xfrm>
            <a:off x="5322998" y="2587899"/>
            <a:ext cx="601447" cy="248209"/>
          </a:xfrm>
          <a:prstGeom prst="rect">
            <a:avLst/>
          </a:prstGeom>
          <a:noFill/>
        </p:spPr>
        <p:txBody>
          <a:bodyPr wrap="none" rtlCol="0">
            <a:spAutoFit/>
          </a:bodyPr>
          <a:lstStyle/>
          <a:p>
            <a:pPr defTabSz="457189"/>
            <a:r>
              <a:rPr lang="en-US" sz="1013" b="1" dirty="0">
                <a:solidFill>
                  <a:srgbClr val="00B050"/>
                </a:solidFill>
              </a:rPr>
              <a:t>DevOps</a:t>
            </a:r>
          </a:p>
        </p:txBody>
      </p:sp>
      <p:sp>
        <p:nvSpPr>
          <p:cNvPr id="29" name="Oval 28"/>
          <p:cNvSpPr/>
          <p:nvPr/>
        </p:nvSpPr>
        <p:spPr>
          <a:xfrm>
            <a:off x="4281689" y="2639787"/>
            <a:ext cx="361870" cy="88374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sz="1013">
              <a:solidFill>
                <a:prstClr val="white"/>
              </a:solidFill>
            </a:endParaRPr>
          </a:p>
        </p:txBody>
      </p:sp>
      <p:sp>
        <p:nvSpPr>
          <p:cNvPr id="30" name="TextBox 29"/>
          <p:cNvSpPr txBox="1"/>
          <p:nvPr/>
        </p:nvSpPr>
        <p:spPr>
          <a:xfrm>
            <a:off x="3876059" y="2266655"/>
            <a:ext cx="1173130" cy="404085"/>
          </a:xfrm>
          <a:prstGeom prst="rect">
            <a:avLst/>
          </a:prstGeom>
          <a:noFill/>
        </p:spPr>
        <p:txBody>
          <a:bodyPr wrap="square" rtlCol="0">
            <a:spAutoFit/>
          </a:bodyPr>
          <a:lstStyle/>
          <a:p>
            <a:pPr algn="ctr" defTabSz="457189"/>
            <a:r>
              <a:rPr lang="en-US" sz="1013" b="1" dirty="0">
                <a:solidFill>
                  <a:srgbClr val="FF0000"/>
                </a:solidFill>
              </a:rPr>
              <a:t>Steady–State (high automation)</a:t>
            </a:r>
          </a:p>
        </p:txBody>
      </p:sp>
      <p:sp>
        <p:nvSpPr>
          <p:cNvPr id="31" name="TextBox 30"/>
          <p:cNvSpPr txBox="1"/>
          <p:nvPr/>
        </p:nvSpPr>
        <p:spPr>
          <a:xfrm>
            <a:off x="2756814" y="1803205"/>
            <a:ext cx="1183839" cy="404085"/>
          </a:xfrm>
          <a:prstGeom prst="rect">
            <a:avLst/>
          </a:prstGeom>
          <a:noFill/>
        </p:spPr>
        <p:txBody>
          <a:bodyPr wrap="square" rtlCol="0">
            <a:spAutoFit/>
          </a:bodyPr>
          <a:lstStyle/>
          <a:p>
            <a:pPr algn="ctr" defTabSz="457189"/>
            <a:r>
              <a:rPr lang="en-US" sz="1013" b="1">
                <a:solidFill>
                  <a:srgbClr val="0070C0"/>
                </a:solidFill>
              </a:rPr>
              <a:t>Steady-State </a:t>
            </a:r>
          </a:p>
          <a:p>
            <a:pPr algn="ctr" defTabSz="457189"/>
            <a:r>
              <a:rPr lang="en-US" sz="1013" b="1" dirty="0">
                <a:solidFill>
                  <a:srgbClr val="0070C0"/>
                </a:solidFill>
              </a:rPr>
              <a:t>(low automation)</a:t>
            </a:r>
          </a:p>
        </p:txBody>
      </p:sp>
      <p:sp>
        <p:nvSpPr>
          <p:cNvPr id="32" name="TextBox 31"/>
          <p:cNvSpPr txBox="1"/>
          <p:nvPr/>
        </p:nvSpPr>
        <p:spPr>
          <a:xfrm>
            <a:off x="2104926" y="819151"/>
            <a:ext cx="1628874" cy="923330"/>
          </a:xfrm>
          <a:prstGeom prst="rect">
            <a:avLst/>
          </a:prstGeom>
          <a:noFill/>
          <a:ln cap="rnd">
            <a:solidFill>
              <a:schemeClr val="bg2"/>
            </a:solidFill>
            <a:bevel/>
          </a:ln>
        </p:spPr>
        <p:txBody>
          <a:bodyPr wrap="square" rtlCol="0">
            <a:spAutoFit/>
          </a:bodyPr>
          <a:lstStyle/>
          <a:p>
            <a:pPr defTabSz="457189"/>
            <a:r>
              <a:rPr lang="en-US" sz="900" dirty="0">
                <a:solidFill>
                  <a:prstClr val="black"/>
                </a:solidFill>
              </a:rPr>
              <a:t>Legacy architectures forklifted onto AWS requires similar roles/workforce as </a:t>
            </a:r>
            <a:r>
              <a:rPr lang="en-US" sz="900" dirty="0" err="1">
                <a:solidFill>
                  <a:prstClr val="black"/>
                </a:solidFill>
              </a:rPr>
              <a:t>on-premise</a:t>
            </a:r>
            <a:r>
              <a:rPr lang="en-US" sz="900" dirty="0">
                <a:solidFill>
                  <a:prstClr val="black"/>
                </a:solidFill>
              </a:rPr>
              <a:t>. Lack of automation means Cloud </a:t>
            </a:r>
            <a:r>
              <a:rPr lang="en-US" sz="900" dirty="0" err="1">
                <a:solidFill>
                  <a:prstClr val="black"/>
                </a:solidFill>
              </a:rPr>
              <a:t>Eng</a:t>
            </a:r>
            <a:r>
              <a:rPr lang="en-US" sz="900" dirty="0">
                <a:solidFill>
                  <a:prstClr val="black"/>
                </a:solidFill>
              </a:rPr>
              <a:t> can only manage a “few” apps each.</a:t>
            </a:r>
          </a:p>
        </p:txBody>
      </p:sp>
      <p:sp>
        <p:nvSpPr>
          <p:cNvPr id="33" name="TextBox 32"/>
          <p:cNvSpPr txBox="1"/>
          <p:nvPr/>
        </p:nvSpPr>
        <p:spPr>
          <a:xfrm>
            <a:off x="2693196" y="4366108"/>
            <a:ext cx="1247457" cy="473206"/>
          </a:xfrm>
          <a:prstGeom prst="rect">
            <a:avLst/>
          </a:prstGeom>
          <a:noFill/>
        </p:spPr>
        <p:txBody>
          <a:bodyPr wrap="none" rtlCol="0">
            <a:spAutoFit/>
          </a:bodyPr>
          <a:lstStyle/>
          <a:p>
            <a:pPr defTabSz="457189"/>
            <a:r>
              <a:rPr lang="en-US" sz="825" b="1" dirty="0">
                <a:solidFill>
                  <a:srgbClr val="0070C0"/>
                </a:solidFill>
              </a:rPr>
              <a:t>Cloud Engineer L2</a:t>
            </a:r>
          </a:p>
          <a:p>
            <a:pPr defTabSz="457189"/>
            <a:r>
              <a:rPr lang="en-US" sz="825" b="1" dirty="0">
                <a:solidFill>
                  <a:srgbClr val="0070C0"/>
                </a:solidFill>
              </a:rPr>
              <a:t>Cloud Engineer L1</a:t>
            </a:r>
          </a:p>
          <a:p>
            <a:pPr defTabSz="457189"/>
            <a:r>
              <a:rPr lang="en-US" sz="825" b="1" dirty="0">
                <a:solidFill>
                  <a:srgbClr val="0070C0"/>
                </a:solidFill>
              </a:rPr>
              <a:t>Current Shared Services </a:t>
            </a:r>
          </a:p>
        </p:txBody>
      </p:sp>
      <p:sp>
        <p:nvSpPr>
          <p:cNvPr id="34" name="TextBox 33"/>
          <p:cNvSpPr txBox="1"/>
          <p:nvPr/>
        </p:nvSpPr>
        <p:spPr>
          <a:xfrm>
            <a:off x="3981781" y="4373824"/>
            <a:ext cx="986167" cy="346249"/>
          </a:xfrm>
          <a:prstGeom prst="rect">
            <a:avLst/>
          </a:prstGeom>
          <a:noFill/>
        </p:spPr>
        <p:txBody>
          <a:bodyPr wrap="none" rtlCol="0">
            <a:spAutoFit/>
          </a:bodyPr>
          <a:lstStyle/>
          <a:p>
            <a:pPr defTabSz="457189"/>
            <a:r>
              <a:rPr lang="en-US" sz="825" b="1" dirty="0">
                <a:solidFill>
                  <a:srgbClr val="FF0000"/>
                </a:solidFill>
              </a:rPr>
              <a:t>Cloud Engineer L3 </a:t>
            </a:r>
          </a:p>
          <a:p>
            <a:pPr defTabSz="457189"/>
            <a:r>
              <a:rPr lang="en-US" sz="825" b="1" dirty="0">
                <a:solidFill>
                  <a:srgbClr val="FF0000"/>
                </a:solidFill>
              </a:rPr>
              <a:t>Cloud Engineer L2</a:t>
            </a:r>
          </a:p>
        </p:txBody>
      </p:sp>
      <p:sp>
        <p:nvSpPr>
          <p:cNvPr id="35" name="TextBox 34"/>
          <p:cNvSpPr txBox="1"/>
          <p:nvPr/>
        </p:nvSpPr>
        <p:spPr>
          <a:xfrm>
            <a:off x="6519992" y="2919378"/>
            <a:ext cx="1364733" cy="219291"/>
          </a:xfrm>
          <a:prstGeom prst="rect">
            <a:avLst/>
          </a:prstGeom>
          <a:noFill/>
        </p:spPr>
        <p:txBody>
          <a:bodyPr wrap="square" rtlCol="0">
            <a:spAutoFit/>
          </a:bodyPr>
          <a:lstStyle/>
          <a:p>
            <a:pPr defTabSz="457189"/>
            <a:r>
              <a:rPr lang="en-US" sz="825" dirty="0">
                <a:solidFill>
                  <a:prstClr val="black"/>
                </a:solidFill>
              </a:rPr>
              <a:t>Full automation</a:t>
            </a:r>
          </a:p>
        </p:txBody>
      </p:sp>
      <p:sp>
        <p:nvSpPr>
          <p:cNvPr id="36" name="TextBox 35"/>
          <p:cNvSpPr txBox="1"/>
          <p:nvPr/>
        </p:nvSpPr>
        <p:spPr>
          <a:xfrm>
            <a:off x="5092767" y="4373825"/>
            <a:ext cx="986167" cy="219291"/>
          </a:xfrm>
          <a:prstGeom prst="rect">
            <a:avLst/>
          </a:prstGeom>
          <a:noFill/>
        </p:spPr>
        <p:txBody>
          <a:bodyPr wrap="none" rtlCol="0">
            <a:spAutoFit/>
          </a:bodyPr>
          <a:lstStyle/>
          <a:p>
            <a:pPr defTabSz="457189"/>
            <a:r>
              <a:rPr lang="en-US" sz="825" b="1" dirty="0">
                <a:solidFill>
                  <a:srgbClr val="00B050"/>
                </a:solidFill>
              </a:rPr>
              <a:t>Cloud Engineer L3 </a:t>
            </a:r>
          </a:p>
        </p:txBody>
      </p:sp>
      <p:sp>
        <p:nvSpPr>
          <p:cNvPr id="37" name="Left Brace 36"/>
          <p:cNvSpPr/>
          <p:nvPr/>
        </p:nvSpPr>
        <p:spPr>
          <a:xfrm>
            <a:off x="2468690" y="4403141"/>
            <a:ext cx="240653" cy="365059"/>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342892" hangingPunct="0"/>
            <a:endParaRPr lang="en-US" sz="1013" kern="0">
              <a:solidFill>
                <a:srgbClr val="474746"/>
              </a:solidFill>
              <a:sym typeface="Arial"/>
            </a:endParaRPr>
          </a:p>
        </p:txBody>
      </p:sp>
      <p:sp>
        <p:nvSpPr>
          <p:cNvPr id="38" name="TextBox 37"/>
          <p:cNvSpPr txBox="1"/>
          <p:nvPr/>
        </p:nvSpPr>
        <p:spPr>
          <a:xfrm>
            <a:off x="1196251" y="4424087"/>
            <a:ext cx="1316498" cy="334835"/>
          </a:xfrm>
          <a:prstGeom prst="rect">
            <a:avLst/>
          </a:prstGeom>
          <a:noFill/>
        </p:spPr>
        <p:txBody>
          <a:bodyPr wrap="square" rtlCol="0">
            <a:spAutoFit/>
          </a:bodyPr>
          <a:lstStyle/>
          <a:p>
            <a:pPr algn="r" defTabSz="457189"/>
            <a:r>
              <a:rPr lang="en-US" sz="788" dirty="0">
                <a:solidFill>
                  <a:prstClr val="black"/>
                </a:solidFill>
              </a:rPr>
              <a:t>Roles required </a:t>
            </a:r>
          </a:p>
          <a:p>
            <a:pPr algn="r" defTabSz="457189"/>
            <a:r>
              <a:rPr lang="en-US" sz="788" dirty="0">
                <a:solidFill>
                  <a:prstClr val="black"/>
                </a:solidFill>
              </a:rPr>
              <a:t>to operate</a:t>
            </a:r>
          </a:p>
        </p:txBody>
      </p:sp>
    </p:spTree>
    <p:extLst>
      <p:ext uri="{BB962C8B-B14F-4D97-AF65-F5344CB8AC3E}">
        <p14:creationId xmlns:p14="http://schemas.microsoft.com/office/powerpoint/2010/main" val="139957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64815" y="495508"/>
            <a:ext cx="6324269" cy="4594902"/>
          </a:xfrm>
          <a:prstGeom prst="rect">
            <a:avLst/>
          </a:prstGeom>
        </p:spPr>
      </p:pic>
      <p:sp>
        <p:nvSpPr>
          <p:cNvPr id="21" name="Title 1"/>
          <p:cNvSpPr txBox="1">
            <a:spLocks/>
          </p:cNvSpPr>
          <p:nvPr/>
        </p:nvSpPr>
        <p:spPr>
          <a:xfrm>
            <a:off x="252592" y="86202"/>
            <a:ext cx="6153978" cy="409306"/>
          </a:xfrm>
          <a:prstGeom prst="rect">
            <a:avLst/>
          </a:prstGeom>
        </p:spPr>
        <p:txBody>
          <a:bodyPr vert="horz" lIns="68580" tIns="34290" rIns="68580" bIns="3429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500">
                <a:solidFill>
                  <a:prstClr val="black"/>
                </a:solidFill>
              </a:rPr>
              <a:t>AWS Cloud Stages of Adoption</a:t>
            </a:r>
            <a:endParaRPr lang="en-US" sz="4500" dirty="0">
              <a:solidFill>
                <a:prstClr val="black"/>
              </a:solidFill>
            </a:endParaRPr>
          </a:p>
        </p:txBody>
      </p:sp>
      <p:sp>
        <p:nvSpPr>
          <p:cNvPr id="3" name="Oval 2"/>
          <p:cNvSpPr/>
          <p:nvPr/>
        </p:nvSpPr>
        <p:spPr>
          <a:xfrm rot="21262956">
            <a:off x="1663782" y="3053350"/>
            <a:ext cx="5397068" cy="1563894"/>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3541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a Cloud Team</a:t>
            </a:r>
          </a:p>
        </p:txBody>
      </p:sp>
      <p:sp>
        <p:nvSpPr>
          <p:cNvPr id="3" name="Text Placeholder 2"/>
          <p:cNvSpPr>
            <a:spLocks noGrp="1"/>
          </p:cNvSpPr>
          <p:nvPr>
            <p:ph type="body" idx="1"/>
          </p:nvPr>
        </p:nvSpPr>
        <p:spPr/>
        <p:txBody>
          <a:bodyPr/>
          <a:lstStyle/>
          <a:p>
            <a:r>
              <a:rPr lang="en-US" dirty="0"/>
              <a:t>Customer Org Chart example based on your chosen Operating Model</a:t>
            </a:r>
          </a:p>
        </p:txBody>
      </p:sp>
      <p:sp>
        <p:nvSpPr>
          <p:cNvPr id="4" name="Footer Placeholder 3"/>
          <p:cNvSpPr>
            <a:spLocks noGrp="1"/>
          </p:cNvSpPr>
          <p:nvPr>
            <p:ph type="ftr" sz="quarter" idx="11"/>
          </p:nvPr>
        </p:nvSpPr>
        <p:spPr/>
        <p:txBody>
          <a:bodyPr/>
          <a:lstStyle/>
          <a:p>
            <a:r>
              <a:rPr lang="en-US"/>
              <a:t>Cloud Adoption Framework – People Perspective</a:t>
            </a:r>
            <a:endParaRPr lang="en-US" dirty="0"/>
          </a:p>
        </p:txBody>
      </p:sp>
    </p:spTree>
    <p:extLst>
      <p:ext uri="{BB962C8B-B14F-4D97-AF65-F5344CB8AC3E}">
        <p14:creationId xmlns:p14="http://schemas.microsoft.com/office/powerpoint/2010/main" val="1291115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8"/>
          <p:cNvSpPr>
            <a:spLocks noGrp="1"/>
          </p:cNvSpPr>
          <p:nvPr>
            <p:ph type="title"/>
          </p:nvPr>
        </p:nvSpPr>
        <p:spPr>
          <a:xfrm>
            <a:off x="295407" y="161281"/>
            <a:ext cx="8205304" cy="434892"/>
          </a:xfrm>
        </p:spPr>
        <p:txBody>
          <a:bodyPr/>
          <a:lstStyle/>
          <a:p>
            <a:r>
              <a:rPr lang="en-US" sz="2400" dirty="0"/>
              <a:t>Build with the end in mind</a:t>
            </a:r>
            <a:r>
              <a:rPr lang="is-IS" sz="2400" dirty="0"/>
              <a:t>… </a:t>
            </a:r>
            <a:endParaRPr lang="en-US" sz="2400" b="0" dirty="0"/>
          </a:p>
        </p:txBody>
      </p:sp>
      <p:grpSp>
        <p:nvGrpSpPr>
          <p:cNvPr id="2" name="Group 1"/>
          <p:cNvGrpSpPr/>
          <p:nvPr/>
        </p:nvGrpSpPr>
        <p:grpSpPr>
          <a:xfrm>
            <a:off x="609600" y="1352550"/>
            <a:ext cx="7809328" cy="3367569"/>
            <a:chOff x="3378755" y="2188531"/>
            <a:chExt cx="4552564" cy="2256910"/>
          </a:xfrm>
        </p:grpSpPr>
        <p:sp>
          <p:nvSpPr>
            <p:cNvPr id="8" name="Rectangle 7"/>
            <p:cNvSpPr/>
            <p:nvPr/>
          </p:nvSpPr>
          <p:spPr>
            <a:xfrm>
              <a:off x="4539062" y="2188531"/>
              <a:ext cx="2316940" cy="3474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b="1" dirty="0">
                  <a:solidFill>
                    <a:prstClr val="white"/>
                  </a:solidFill>
                  <a:ea typeface="Arial" charset="0"/>
                  <a:cs typeface="Arial" charset="0"/>
                </a:rPr>
                <a:t>Chief Information Officer</a:t>
              </a:r>
            </a:p>
          </p:txBody>
        </p:sp>
        <p:sp>
          <p:nvSpPr>
            <p:cNvPr id="9" name="Rectangle 8"/>
            <p:cNvSpPr/>
            <p:nvPr/>
          </p:nvSpPr>
          <p:spPr>
            <a:xfrm>
              <a:off x="4539062" y="2721931"/>
              <a:ext cx="2316940" cy="34747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b="1" dirty="0">
                  <a:solidFill>
                    <a:prstClr val="white"/>
                  </a:solidFill>
                  <a:ea typeface="Arial" charset="0"/>
                  <a:cs typeface="Arial" charset="0"/>
                </a:rPr>
                <a:t>Cloud Transformation</a:t>
              </a:r>
            </a:p>
            <a:p>
              <a:pPr algn="ctr" defTabSz="685800"/>
              <a:r>
                <a:rPr lang="en-US" sz="675" dirty="0">
                  <a:solidFill>
                    <a:prstClr val="white"/>
                  </a:solidFill>
                  <a:ea typeface="Arial" charset="0"/>
                  <a:cs typeface="Arial" charset="0"/>
                </a:rPr>
                <a:t>(SVP / VP)</a:t>
              </a:r>
            </a:p>
          </p:txBody>
        </p:sp>
        <p:grpSp>
          <p:nvGrpSpPr>
            <p:cNvPr id="10" name="Group 9"/>
            <p:cNvGrpSpPr/>
            <p:nvPr/>
          </p:nvGrpSpPr>
          <p:grpSpPr>
            <a:xfrm>
              <a:off x="3378755" y="3230118"/>
              <a:ext cx="4552564" cy="1215323"/>
              <a:chOff x="2144315" y="2114550"/>
              <a:chExt cx="4552564" cy="1215323"/>
            </a:xfrm>
          </p:grpSpPr>
          <p:sp>
            <p:nvSpPr>
              <p:cNvPr id="11" name="Rectangle 10"/>
              <p:cNvSpPr/>
              <p:nvPr/>
            </p:nvSpPr>
            <p:spPr>
              <a:xfrm>
                <a:off x="2144315" y="2114550"/>
                <a:ext cx="2553112" cy="810061"/>
              </a:xfrm>
              <a:prstGeom prst="rect">
                <a:avLst/>
              </a:prstGeom>
              <a:noFill/>
              <a:ln>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600" dirty="0">
                  <a:solidFill>
                    <a:prstClr val="white"/>
                  </a:solidFill>
                  <a:ea typeface="Arial" charset="0"/>
                  <a:cs typeface="Arial" charset="0"/>
                </a:endParaRPr>
              </a:p>
            </p:txBody>
          </p:sp>
          <p:sp>
            <p:nvSpPr>
              <p:cNvPr id="12" name="Rectangle 11"/>
              <p:cNvSpPr/>
              <p:nvPr/>
            </p:nvSpPr>
            <p:spPr>
              <a:xfrm>
                <a:off x="4756841" y="2114550"/>
                <a:ext cx="1940038" cy="347472"/>
              </a:xfrm>
              <a:prstGeom prst="rect">
                <a:avLst/>
              </a:prstGeom>
              <a:solidFill>
                <a:srgbClr val="0E8F51"/>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b="1" dirty="0">
                    <a:solidFill>
                      <a:prstClr val="white"/>
                    </a:solidFill>
                    <a:ea typeface="Arial" charset="0"/>
                    <a:cs typeface="Arial" charset="0"/>
                  </a:rPr>
                  <a:t>Cloud Business Office</a:t>
                </a:r>
              </a:p>
              <a:p>
                <a:pPr algn="ctr" defTabSz="685800"/>
                <a:r>
                  <a:rPr lang="en-US" sz="675" dirty="0">
                    <a:solidFill>
                      <a:prstClr val="white"/>
                    </a:solidFill>
                    <a:ea typeface="Arial" charset="0"/>
                    <a:cs typeface="Arial" charset="0"/>
                  </a:rPr>
                  <a:t>(Director)</a:t>
                </a:r>
              </a:p>
            </p:txBody>
          </p:sp>
          <p:sp>
            <p:nvSpPr>
              <p:cNvPr id="13" name="Rectangle 12"/>
              <p:cNvSpPr/>
              <p:nvPr/>
            </p:nvSpPr>
            <p:spPr>
              <a:xfrm>
                <a:off x="2144315" y="2114550"/>
                <a:ext cx="2553112" cy="34747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b="1" dirty="0">
                    <a:solidFill>
                      <a:prstClr val="white"/>
                    </a:solidFill>
                    <a:ea typeface="Arial" charset="0"/>
                    <a:cs typeface="Arial" charset="0"/>
                  </a:rPr>
                  <a:t>Cloud Engineering &amp; Enablement</a:t>
                </a:r>
              </a:p>
              <a:p>
                <a:pPr algn="ctr" defTabSz="685800"/>
                <a:r>
                  <a:rPr lang="en-US" sz="675" dirty="0">
                    <a:solidFill>
                      <a:prstClr val="white"/>
                    </a:solidFill>
                    <a:ea typeface="Arial" charset="0"/>
                    <a:cs typeface="Arial" charset="0"/>
                  </a:rPr>
                  <a:t>(Director)</a:t>
                </a:r>
              </a:p>
            </p:txBody>
          </p:sp>
          <p:sp>
            <p:nvSpPr>
              <p:cNvPr id="14" name="Rectangle 13"/>
              <p:cNvSpPr/>
              <p:nvPr/>
            </p:nvSpPr>
            <p:spPr>
              <a:xfrm>
                <a:off x="5435185" y="2521517"/>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On-Boarding</a:t>
                </a:r>
              </a:p>
            </p:txBody>
          </p:sp>
          <p:sp>
            <p:nvSpPr>
              <p:cNvPr id="15" name="Rectangle 14"/>
              <p:cNvSpPr/>
              <p:nvPr/>
            </p:nvSpPr>
            <p:spPr>
              <a:xfrm>
                <a:off x="5441929" y="2924611"/>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Cost, Value, &amp; Provider Management</a:t>
                </a:r>
              </a:p>
            </p:txBody>
          </p:sp>
          <p:sp>
            <p:nvSpPr>
              <p:cNvPr id="16" name="Rectangle 15"/>
              <p:cNvSpPr/>
              <p:nvPr/>
            </p:nvSpPr>
            <p:spPr>
              <a:xfrm>
                <a:off x="4804889" y="2523034"/>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Architecture &amp; Governance</a:t>
                </a:r>
              </a:p>
            </p:txBody>
          </p:sp>
          <p:sp>
            <p:nvSpPr>
              <p:cNvPr id="17" name="Rectangle 16"/>
              <p:cNvSpPr/>
              <p:nvPr/>
            </p:nvSpPr>
            <p:spPr>
              <a:xfrm>
                <a:off x="6065481" y="2521517"/>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Program Management Office</a:t>
                </a:r>
              </a:p>
            </p:txBody>
          </p:sp>
          <p:sp>
            <p:nvSpPr>
              <p:cNvPr id="18" name="Rectangle 17"/>
              <p:cNvSpPr/>
              <p:nvPr/>
            </p:nvSpPr>
            <p:spPr>
              <a:xfrm>
                <a:off x="4795953" y="2924611"/>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Training &amp; OCM</a:t>
                </a:r>
              </a:p>
            </p:txBody>
          </p:sp>
          <p:sp>
            <p:nvSpPr>
              <p:cNvPr id="19" name="Rectangle 18"/>
              <p:cNvSpPr/>
              <p:nvPr/>
            </p:nvSpPr>
            <p:spPr>
              <a:xfrm>
                <a:off x="6073206" y="2928464"/>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sz="600" b="1" dirty="0">
                    <a:solidFill>
                      <a:prstClr val="white"/>
                    </a:solidFill>
                    <a:ea typeface="Arial" charset="0"/>
                    <a:cs typeface="Arial" charset="0"/>
                  </a:rPr>
                  <a:t>Communication, Community, &amp; Advocacy</a:t>
                </a:r>
              </a:p>
            </p:txBody>
          </p:sp>
          <p:sp>
            <p:nvSpPr>
              <p:cNvPr id="20" name="Rectangle 19"/>
              <p:cNvSpPr/>
              <p:nvPr/>
            </p:nvSpPr>
            <p:spPr>
              <a:xfrm>
                <a:off x="2821972" y="2521517"/>
                <a:ext cx="571863" cy="343118"/>
              </a:xfrm>
              <a:prstGeom prst="rect">
                <a:avLst/>
              </a:prstGeom>
              <a:solidFill>
                <a:srgbClr val="ED9004"/>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Operations</a:t>
                </a:r>
              </a:p>
              <a:p>
                <a:pPr algn="ctr" defTabSz="685800"/>
                <a:r>
                  <a:rPr lang="en-US" sz="600" dirty="0">
                    <a:solidFill>
                      <a:prstClr val="white"/>
                    </a:solidFill>
                    <a:ea typeface="Arial" charset="0"/>
                    <a:cs typeface="Arial" charset="0"/>
                  </a:rPr>
                  <a:t>Engineering</a:t>
                </a:r>
              </a:p>
            </p:txBody>
          </p:sp>
          <p:sp>
            <p:nvSpPr>
              <p:cNvPr id="22" name="Rectangle 21"/>
              <p:cNvSpPr/>
              <p:nvPr/>
            </p:nvSpPr>
            <p:spPr>
              <a:xfrm>
                <a:off x="2196792" y="2521517"/>
                <a:ext cx="571863" cy="343118"/>
              </a:xfrm>
              <a:prstGeom prst="rect">
                <a:avLst/>
              </a:prstGeom>
              <a:solidFill>
                <a:srgbClr val="0054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Infrastructure</a:t>
                </a:r>
              </a:p>
              <a:p>
                <a:pPr algn="ctr" defTabSz="685800"/>
                <a:r>
                  <a:rPr lang="en-US" sz="600" dirty="0">
                    <a:solidFill>
                      <a:prstClr val="white"/>
                    </a:solidFill>
                    <a:ea typeface="Arial" charset="0"/>
                    <a:cs typeface="Arial" charset="0"/>
                  </a:rPr>
                  <a:t>Engineering</a:t>
                </a:r>
              </a:p>
            </p:txBody>
          </p:sp>
          <p:sp>
            <p:nvSpPr>
              <p:cNvPr id="23" name="Rectangle 22"/>
              <p:cNvSpPr/>
              <p:nvPr/>
            </p:nvSpPr>
            <p:spPr>
              <a:xfrm>
                <a:off x="3444447" y="2521517"/>
                <a:ext cx="571863" cy="343118"/>
              </a:xfrm>
              <a:prstGeom prst="rect">
                <a:avLst/>
              </a:prstGeom>
              <a:solidFill>
                <a:srgbClr val="C0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Security</a:t>
                </a:r>
              </a:p>
              <a:p>
                <a:pPr algn="ctr" defTabSz="685800"/>
                <a:r>
                  <a:rPr lang="en-US" sz="600" dirty="0">
                    <a:solidFill>
                      <a:prstClr val="white"/>
                    </a:solidFill>
                    <a:ea typeface="Arial" charset="0"/>
                    <a:cs typeface="Arial" charset="0"/>
                  </a:rPr>
                  <a:t>Engineering</a:t>
                </a:r>
              </a:p>
            </p:txBody>
          </p:sp>
          <p:sp>
            <p:nvSpPr>
              <p:cNvPr id="27" name="Rectangle 26"/>
              <p:cNvSpPr/>
              <p:nvPr/>
            </p:nvSpPr>
            <p:spPr>
              <a:xfrm>
                <a:off x="4066922" y="2521517"/>
                <a:ext cx="571863" cy="343118"/>
              </a:xfrm>
              <a:prstGeom prst="rect">
                <a:avLst/>
              </a:prstGeom>
              <a:solidFill>
                <a:srgbClr val="00206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Migration</a:t>
                </a:r>
              </a:p>
              <a:p>
                <a:pPr algn="ctr" defTabSz="685800"/>
                <a:r>
                  <a:rPr lang="en-US" sz="600" dirty="0">
                    <a:solidFill>
                      <a:prstClr val="white"/>
                    </a:solidFill>
                    <a:ea typeface="Arial" charset="0"/>
                    <a:cs typeface="Arial" charset="0"/>
                  </a:rPr>
                  <a:t>Discovery &amp; Planning</a:t>
                </a:r>
              </a:p>
            </p:txBody>
          </p:sp>
          <p:sp>
            <p:nvSpPr>
              <p:cNvPr id="28" name="Rectangle 27"/>
              <p:cNvSpPr/>
              <p:nvPr/>
            </p:nvSpPr>
            <p:spPr>
              <a:xfrm>
                <a:off x="4756842" y="2114550"/>
                <a:ext cx="1940037" cy="1215323"/>
              </a:xfrm>
              <a:prstGeom prst="rect">
                <a:avLst/>
              </a:prstGeom>
              <a:noFill/>
              <a:ln>
                <a:solidFill>
                  <a:srgbClr val="0E8F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600" dirty="0">
                  <a:solidFill>
                    <a:prstClr val="white"/>
                  </a:solidFill>
                  <a:ea typeface="Arial" charset="0"/>
                  <a:cs typeface="Arial" charset="0"/>
                </a:endParaRPr>
              </a:p>
            </p:txBody>
          </p:sp>
        </p:grpSp>
      </p:grpSp>
      <p:sp>
        <p:nvSpPr>
          <p:cNvPr id="24" name="Content Placeholder 3"/>
          <p:cNvSpPr txBox="1">
            <a:spLocks/>
          </p:cNvSpPr>
          <p:nvPr/>
        </p:nvSpPr>
        <p:spPr>
          <a:xfrm>
            <a:off x="336789" y="517440"/>
            <a:ext cx="8497667" cy="746335"/>
          </a:xfrm>
          <a:prstGeom prst="rect">
            <a:avLst/>
          </a:prstGeom>
        </p:spPr>
        <p:txBody>
          <a:bodyPr vert="horz" lIns="68580" tIns="34290" rIns="68580" bIns="34290" rtlCol="0">
            <a:noAutofit/>
          </a:bodyPr>
          <a:lstStyle>
            <a:lvl1pPr marL="0" indent="0" algn="l" defTabSz="609585" rtl="0" eaLnBrk="1" latinLnBrk="0" hangingPunct="1">
              <a:spcBef>
                <a:spcPct val="20000"/>
              </a:spcBef>
              <a:buFontTx/>
              <a:buNone/>
              <a:defRPr sz="3200" b="0" i="0" kern="1200">
                <a:solidFill>
                  <a:srgbClr val="4D4D4C"/>
                </a:solidFill>
                <a:latin typeface="Arial"/>
                <a:ea typeface="+mn-ea"/>
                <a:cs typeface="Arial"/>
              </a:defRPr>
            </a:lvl1pPr>
            <a:lvl2pPr marL="990575" indent="-380990" algn="l" defTabSz="609585" rtl="0" eaLnBrk="1" latinLnBrk="0" hangingPunct="1">
              <a:spcBef>
                <a:spcPct val="20000"/>
              </a:spcBef>
              <a:buFont typeface="Arial"/>
              <a:buChar char="•"/>
              <a:defRPr sz="2667" b="0" i="0" kern="1200">
                <a:solidFill>
                  <a:srgbClr val="4D4D4C"/>
                </a:solidFill>
                <a:latin typeface="Arial"/>
                <a:ea typeface="+mn-ea"/>
                <a:cs typeface="Arial"/>
              </a:defRPr>
            </a:lvl2pPr>
            <a:lvl3pPr marL="1523962" indent="-304792" algn="l" defTabSz="609585" rtl="0" eaLnBrk="1" latinLnBrk="0" hangingPunct="1">
              <a:spcBef>
                <a:spcPct val="20000"/>
              </a:spcBef>
              <a:buFont typeface="Arial"/>
              <a:buChar char="•"/>
              <a:defRPr sz="2400" b="0" i="0" kern="1200">
                <a:solidFill>
                  <a:srgbClr val="4D4D4C"/>
                </a:solidFill>
                <a:latin typeface="Arial"/>
                <a:ea typeface="+mn-ea"/>
                <a:cs typeface="Arial"/>
              </a:defRPr>
            </a:lvl3pPr>
            <a:lvl4pPr marL="2133547" indent="-304792" algn="l" defTabSz="609585" rtl="0" eaLnBrk="1" latinLnBrk="0" hangingPunct="1">
              <a:spcBef>
                <a:spcPct val="20000"/>
              </a:spcBef>
              <a:buFont typeface="Arial"/>
              <a:buChar char="–"/>
              <a:defRPr sz="2133" b="0" i="0" kern="1200">
                <a:solidFill>
                  <a:srgbClr val="4D4D4C"/>
                </a:solidFill>
                <a:latin typeface="Arial"/>
                <a:ea typeface="+mn-ea"/>
                <a:cs typeface="Arial"/>
              </a:defRPr>
            </a:lvl4pPr>
            <a:lvl5pPr marL="2743131" indent="-304792" algn="l" defTabSz="609585" rtl="0" eaLnBrk="1" latinLnBrk="0" hangingPunct="1">
              <a:spcBef>
                <a:spcPct val="20000"/>
              </a:spcBef>
              <a:buFont typeface="Arial"/>
              <a:buChar char="»"/>
              <a:defRPr sz="2133" b="0" i="0" kern="1200">
                <a:solidFill>
                  <a:srgbClr val="4D4D4C"/>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Bef>
                <a:spcPts val="0"/>
              </a:spcBef>
              <a:spcAft>
                <a:spcPts val="900"/>
              </a:spcAft>
            </a:pPr>
            <a:r>
              <a:rPr lang="en-US" sz="1350" b="1" dirty="0"/>
              <a:t>The Cloud Transformation Organization is a window into the future of the entire organization; creating the foundation for an agile, iterative, and customer-centric operating model to be adopted at scale as applications and their developers become cloud-native.</a:t>
            </a:r>
          </a:p>
        </p:txBody>
      </p:sp>
    </p:spTree>
    <p:extLst>
      <p:ext uri="{BB962C8B-B14F-4D97-AF65-F5344CB8AC3E}">
        <p14:creationId xmlns:p14="http://schemas.microsoft.com/office/powerpoint/2010/main" val="63163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438" y="209037"/>
            <a:ext cx="5930698" cy="545741"/>
          </a:xfrm>
        </p:spPr>
        <p:txBody>
          <a:bodyPr/>
          <a:lstStyle/>
          <a:p>
            <a:r>
              <a:rPr lang="en-US" sz="2000" dirty="0"/>
              <a:t>Staffing a Cloud Transformation</a:t>
            </a:r>
          </a:p>
        </p:txBody>
      </p:sp>
      <p:sp>
        <p:nvSpPr>
          <p:cNvPr id="26" name="Title 1"/>
          <p:cNvSpPr txBox="1">
            <a:spLocks/>
          </p:cNvSpPr>
          <p:nvPr/>
        </p:nvSpPr>
        <p:spPr>
          <a:xfrm>
            <a:off x="767100" y="551500"/>
            <a:ext cx="8070574" cy="360992"/>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i="0" kern="1200">
                <a:solidFill>
                  <a:srgbClr val="4D4D4C"/>
                </a:solidFill>
                <a:latin typeface="Arial"/>
                <a:ea typeface="+mj-ea"/>
                <a:cs typeface="Arial"/>
              </a:defRPr>
            </a:lvl1pPr>
          </a:lstStyle>
          <a:p>
            <a:r>
              <a:rPr lang="en-US" sz="1600" dirty="0">
                <a:latin typeface="Helvetica Neue" charset="0"/>
                <a:ea typeface="Helvetica Neue" charset="0"/>
                <a:cs typeface="Helvetica Neue" charset="0"/>
              </a:rPr>
              <a:t>Product vs. Project – </a:t>
            </a:r>
            <a:r>
              <a:rPr lang="en-US" sz="1600" dirty="0">
                <a:solidFill>
                  <a:srgbClr val="6D6E6D"/>
                </a:solidFill>
                <a:latin typeface="Helvetica Neue" charset="0"/>
                <a:ea typeface="Helvetica Neue" charset="0"/>
                <a:cs typeface="Helvetica Neue" charset="0"/>
              </a:rPr>
              <a:t>Aligning for Outcomes vs. Activities</a:t>
            </a:r>
            <a:endParaRPr lang="en-US" sz="2000" dirty="0">
              <a:solidFill>
                <a:srgbClr val="6D6E6D"/>
              </a:solidFill>
              <a:latin typeface="Helvetica Neue" charset="0"/>
              <a:ea typeface="Helvetica Neue" charset="0"/>
              <a:cs typeface="Helvetica Neue" charset="0"/>
            </a:endParaRPr>
          </a:p>
        </p:txBody>
      </p:sp>
      <p:sp>
        <p:nvSpPr>
          <p:cNvPr id="27" name="Rectangle 26"/>
          <p:cNvSpPr/>
          <p:nvPr/>
        </p:nvSpPr>
        <p:spPr>
          <a:xfrm>
            <a:off x="0" y="6467663"/>
            <a:ext cx="9144000" cy="420624"/>
          </a:xfrm>
          <a:prstGeom prst="rect">
            <a:avLst/>
          </a:prstGeom>
          <a:ln>
            <a:noFill/>
          </a:ln>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defTabSz="685800"/>
            <a:r>
              <a:rPr lang="en-US" i="1" dirty="0">
                <a:solidFill>
                  <a:prstClr val="white"/>
                </a:solidFill>
                <a:cs typeface="Arial" panose="020B0604020202020204" pitchFamily="34" charset="0"/>
              </a:rPr>
              <a:t>Outcome (product) oriented teams incentive ownership and quality via accountability</a:t>
            </a:r>
          </a:p>
        </p:txBody>
      </p:sp>
      <p:pic>
        <p:nvPicPr>
          <p:cNvPr id="28" name="Picture 2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98302" y="1565845"/>
            <a:ext cx="3724608" cy="2444723"/>
          </a:xfrm>
          <a:prstGeom prst="rect">
            <a:avLst/>
          </a:prstGeom>
        </p:spPr>
      </p:pic>
      <p:sp>
        <p:nvSpPr>
          <p:cNvPr id="29" name="Rectangle 28"/>
          <p:cNvSpPr/>
          <p:nvPr/>
        </p:nvSpPr>
        <p:spPr>
          <a:xfrm>
            <a:off x="767101" y="1545977"/>
            <a:ext cx="4317023" cy="2508379"/>
          </a:xfrm>
          <a:prstGeom prst="rect">
            <a:avLst/>
          </a:prstGeom>
        </p:spPr>
        <p:txBody>
          <a:bodyPr wrap="square">
            <a:spAutoFit/>
          </a:bodyPr>
          <a:lstStyle/>
          <a:p>
            <a:pPr marL="174621" indent="-174621" defTabSz="685800">
              <a:spcAft>
                <a:spcPts val="600"/>
              </a:spcAft>
              <a:buFont typeface="Arial" charset="0"/>
              <a:buChar char="•"/>
            </a:pPr>
            <a:r>
              <a:rPr lang="en-US" sz="1100" dirty="0">
                <a:solidFill>
                  <a:srgbClr val="474746"/>
                </a:solidFill>
                <a:latin typeface="Helvetica Neue" charset="0"/>
                <a:ea typeface="Helvetica Neue" charset="0"/>
                <a:cs typeface="Helvetica Neue" charset="0"/>
              </a:rPr>
              <a:t>Outcomes are independently valuable and achievable</a:t>
            </a:r>
          </a:p>
          <a:p>
            <a:pPr marL="174621" indent="-174621" defTabSz="685800">
              <a:spcAft>
                <a:spcPts val="600"/>
              </a:spcAft>
              <a:buFont typeface="Arial" charset="0"/>
              <a:buChar char="•"/>
            </a:pPr>
            <a:r>
              <a:rPr lang="en-US" sz="1100" dirty="0">
                <a:solidFill>
                  <a:srgbClr val="474746"/>
                </a:solidFill>
                <a:latin typeface="Helvetica Neue" charset="0"/>
                <a:ea typeface="Helvetica Neue" charset="0"/>
                <a:cs typeface="Helvetica Neue" charset="0"/>
              </a:rPr>
              <a:t>A greater degree of autonomy can be given to a team that is responsible for an outcome</a:t>
            </a:r>
          </a:p>
          <a:p>
            <a:pPr marL="174621" indent="-174621" defTabSz="685800">
              <a:spcAft>
                <a:spcPts val="600"/>
              </a:spcAft>
              <a:buFont typeface="Arial" charset="0"/>
              <a:buChar char="•"/>
            </a:pPr>
            <a:r>
              <a:rPr lang="en-US" sz="1100" dirty="0">
                <a:solidFill>
                  <a:srgbClr val="474746"/>
                </a:solidFill>
                <a:latin typeface="Helvetica Neue" charset="0"/>
                <a:ea typeface="Helvetica Neue" charset="0"/>
                <a:cs typeface="Helvetica Neue" charset="0"/>
              </a:rPr>
              <a:t>Owning an outcome also gives a team a sense of purpose</a:t>
            </a:r>
          </a:p>
          <a:p>
            <a:pPr marL="174621" indent="-174621" defTabSz="685800">
              <a:spcAft>
                <a:spcPts val="600"/>
              </a:spcAft>
              <a:buFont typeface="Arial" charset="0"/>
              <a:buChar char="•"/>
            </a:pPr>
            <a:r>
              <a:rPr lang="en-US" sz="1100" dirty="0">
                <a:solidFill>
                  <a:srgbClr val="474746"/>
                </a:solidFill>
                <a:latin typeface="Helvetica Neue" charset="0"/>
                <a:ea typeface="Helvetica Neue" charset="0"/>
                <a:cs typeface="Helvetica Neue" charset="0"/>
              </a:rPr>
              <a:t>By contrast, when organized by activity, no single team owns an outcome.</a:t>
            </a:r>
          </a:p>
          <a:p>
            <a:pPr marL="174621" indent="-174621" defTabSz="685800">
              <a:spcAft>
                <a:spcPts val="600"/>
              </a:spcAft>
              <a:buFont typeface="Arial" charset="0"/>
              <a:buChar char="•"/>
            </a:pPr>
            <a:r>
              <a:rPr lang="en-US" sz="1100" dirty="0">
                <a:solidFill>
                  <a:srgbClr val="474746"/>
                </a:solidFill>
                <a:latin typeface="Helvetica Neue" charset="0"/>
                <a:ea typeface="Helvetica Neue" charset="0"/>
                <a:cs typeface="Helvetica Neue" charset="0"/>
              </a:rPr>
              <a:t>Activity-level optimization is a common cause of silos and the lengthening of end-to-end cycle times due to hand-offs between activity centers</a:t>
            </a:r>
          </a:p>
          <a:p>
            <a:pPr marL="174621" indent="-174621" defTabSz="685800">
              <a:spcAft>
                <a:spcPts val="600"/>
              </a:spcAft>
              <a:buFont typeface="Arial" charset="0"/>
              <a:buChar char="•"/>
            </a:pPr>
            <a:r>
              <a:rPr lang="en-US" sz="1100" dirty="0">
                <a:solidFill>
                  <a:srgbClr val="474746"/>
                </a:solidFill>
                <a:latin typeface="Helvetica Neue" charset="0"/>
                <a:ea typeface="Helvetica Neue" charset="0"/>
                <a:cs typeface="Helvetica Neue" charset="0"/>
              </a:rPr>
              <a:t>Expensive handoffs between teams prohibit the organization from working in small batches, and therefore, continuous delivery</a:t>
            </a:r>
          </a:p>
        </p:txBody>
      </p:sp>
      <p:sp>
        <p:nvSpPr>
          <p:cNvPr id="30" name="Rectangle 29"/>
          <p:cNvSpPr/>
          <p:nvPr/>
        </p:nvSpPr>
        <p:spPr>
          <a:xfrm>
            <a:off x="767101" y="887441"/>
            <a:ext cx="7594023" cy="646331"/>
          </a:xfrm>
          <a:prstGeom prst="rect">
            <a:avLst/>
          </a:prstGeom>
        </p:spPr>
        <p:txBody>
          <a:bodyPr wrap="square">
            <a:spAutoFit/>
          </a:bodyPr>
          <a:lstStyle/>
          <a:p>
            <a:pPr defTabSz="685800"/>
            <a:r>
              <a:rPr lang="en-US" b="1" dirty="0">
                <a:solidFill>
                  <a:srgbClr val="ED9004"/>
                </a:solidFill>
                <a:ea typeface="Arial" charset="0"/>
                <a:cs typeface="Arial" charset="0"/>
              </a:rPr>
              <a:t>High-performing, modern IT organizations align around outcomes and autonomy. </a:t>
            </a:r>
            <a:r>
              <a:rPr lang="en-US" dirty="0">
                <a:solidFill>
                  <a:srgbClr val="ED9004"/>
                </a:solidFill>
                <a:ea typeface="Arial" charset="0"/>
                <a:cs typeface="Arial" charset="0"/>
              </a:rPr>
              <a:t>Why is this?</a:t>
            </a:r>
          </a:p>
        </p:txBody>
      </p:sp>
      <p:pic>
        <p:nvPicPr>
          <p:cNvPr id="31" name="Picture 3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30263" y="4045209"/>
            <a:ext cx="5821261" cy="944983"/>
          </a:xfrm>
          <a:prstGeom prst="rect">
            <a:avLst/>
          </a:prstGeom>
        </p:spPr>
      </p:pic>
    </p:spTree>
    <p:extLst>
      <p:ext uri="{BB962C8B-B14F-4D97-AF65-F5344CB8AC3E}">
        <p14:creationId xmlns:p14="http://schemas.microsoft.com/office/powerpoint/2010/main" val="65586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767100" y="551500"/>
            <a:ext cx="8070574" cy="360992"/>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i="0" kern="1200">
                <a:solidFill>
                  <a:srgbClr val="4D4D4C"/>
                </a:solidFill>
                <a:latin typeface="Arial"/>
                <a:ea typeface="+mj-ea"/>
                <a:cs typeface="Arial"/>
              </a:defRPr>
            </a:lvl1pPr>
          </a:lstStyle>
          <a:p>
            <a:r>
              <a:rPr lang="en-US" sz="1600" dirty="0">
                <a:latin typeface="Helvetica Neue" charset="0"/>
                <a:ea typeface="Helvetica Neue" charset="0"/>
                <a:cs typeface="Helvetica Neue" charset="0"/>
              </a:rPr>
              <a:t>Product vs. Project – </a:t>
            </a:r>
            <a:r>
              <a:rPr lang="en-US" sz="1600" dirty="0">
                <a:solidFill>
                  <a:srgbClr val="6D6E6D"/>
                </a:solidFill>
                <a:latin typeface="Helvetica Neue" charset="0"/>
                <a:ea typeface="Helvetica Neue" charset="0"/>
                <a:cs typeface="Helvetica Neue" charset="0"/>
              </a:rPr>
              <a:t>Aligning for Outcomes vs. Activities</a:t>
            </a:r>
            <a:endParaRPr lang="en-US" sz="2000" dirty="0">
              <a:solidFill>
                <a:srgbClr val="6D6E6D"/>
              </a:solidFill>
              <a:latin typeface="Helvetica Neue" charset="0"/>
              <a:ea typeface="Helvetica Neue" charset="0"/>
              <a:cs typeface="Helvetica Neue" charset="0"/>
            </a:endParaRPr>
          </a:p>
        </p:txBody>
      </p:sp>
      <p:sp>
        <p:nvSpPr>
          <p:cNvPr id="30" name="Rectangle 29"/>
          <p:cNvSpPr/>
          <p:nvPr/>
        </p:nvSpPr>
        <p:spPr>
          <a:xfrm>
            <a:off x="767101" y="1450149"/>
            <a:ext cx="7594023" cy="2308324"/>
          </a:xfrm>
          <a:prstGeom prst="rect">
            <a:avLst/>
          </a:prstGeom>
        </p:spPr>
        <p:txBody>
          <a:bodyPr wrap="square">
            <a:spAutoFit/>
          </a:bodyPr>
          <a:lstStyle/>
          <a:p>
            <a:pPr defTabSz="685800"/>
            <a:r>
              <a:rPr lang="en-US" b="1" dirty="0">
                <a:solidFill>
                  <a:srgbClr val="ED9004"/>
                </a:solidFill>
                <a:ea typeface="Arial" charset="0"/>
                <a:cs typeface="Arial" charset="0"/>
              </a:rPr>
              <a:t>The key pivot when transforming from traditional IT to a “Cloud-Native Operating Model” is to adopt a customer-obsessed, product-oriented delivery model across the organization.</a:t>
            </a:r>
          </a:p>
          <a:p>
            <a:pPr defTabSz="685800"/>
            <a:endParaRPr lang="en-US" b="1" dirty="0">
              <a:solidFill>
                <a:srgbClr val="ED9004"/>
              </a:solidFill>
              <a:ea typeface="Arial" charset="0"/>
              <a:cs typeface="Arial" charset="0"/>
            </a:endParaRPr>
          </a:p>
          <a:p>
            <a:pPr defTabSz="685800"/>
            <a:r>
              <a:rPr lang="en-US" b="1" dirty="0">
                <a:solidFill>
                  <a:srgbClr val="999A98"/>
                </a:solidFill>
                <a:ea typeface="Arial" charset="0"/>
                <a:cs typeface="Arial" charset="0"/>
              </a:rPr>
              <a:t>This means organizing around outcomes, not activities.</a:t>
            </a:r>
          </a:p>
          <a:p>
            <a:pPr defTabSz="685800"/>
            <a:endParaRPr lang="en-US" b="1" dirty="0">
              <a:solidFill>
                <a:srgbClr val="ED9004"/>
              </a:solidFill>
              <a:ea typeface="Arial" charset="0"/>
              <a:cs typeface="Arial" charset="0"/>
            </a:endParaRPr>
          </a:p>
          <a:p>
            <a:pPr defTabSz="685800"/>
            <a:r>
              <a:rPr lang="en-US" b="1" dirty="0">
                <a:solidFill>
                  <a:srgbClr val="0C67AE"/>
                </a:solidFill>
                <a:ea typeface="Arial" charset="0"/>
                <a:cs typeface="Arial" charset="0"/>
              </a:rPr>
              <a:t>This includes not only your application teams, but Infrastructure, Operations, and Security as well.</a:t>
            </a:r>
            <a:endParaRPr lang="en-US" dirty="0">
              <a:solidFill>
                <a:srgbClr val="0C67AE"/>
              </a:solidFill>
              <a:ea typeface="Arial" charset="0"/>
              <a:cs typeface="Arial" charset="0"/>
            </a:endParaRPr>
          </a:p>
        </p:txBody>
      </p:sp>
      <p:sp>
        <p:nvSpPr>
          <p:cNvPr id="10" name="Title 1"/>
          <p:cNvSpPr>
            <a:spLocks noGrp="1"/>
          </p:cNvSpPr>
          <p:nvPr>
            <p:ph type="title"/>
          </p:nvPr>
        </p:nvSpPr>
        <p:spPr>
          <a:xfrm>
            <a:off x="465438" y="209037"/>
            <a:ext cx="5930698" cy="545741"/>
          </a:xfrm>
        </p:spPr>
        <p:txBody>
          <a:bodyPr/>
          <a:lstStyle/>
          <a:p>
            <a:r>
              <a:rPr lang="en-US" sz="2000" dirty="0"/>
              <a:t>Staffing a Cloud Transformation</a:t>
            </a:r>
          </a:p>
        </p:txBody>
      </p:sp>
    </p:spTree>
    <p:extLst>
      <p:ext uri="{BB962C8B-B14F-4D97-AF65-F5344CB8AC3E}">
        <p14:creationId xmlns:p14="http://schemas.microsoft.com/office/powerpoint/2010/main" val="659480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1809750"/>
            <a:ext cx="7886700" cy="994172"/>
          </a:xfrm>
        </p:spPr>
        <p:txBody>
          <a:bodyPr/>
          <a:lstStyle/>
          <a:p>
            <a:r>
              <a:rPr lang="en-US" dirty="0"/>
              <a:t>But, where do you start?  </a:t>
            </a:r>
          </a:p>
        </p:txBody>
      </p:sp>
      <p:sp>
        <p:nvSpPr>
          <p:cNvPr id="4" name="Footer Placeholder 3"/>
          <p:cNvSpPr>
            <a:spLocks noGrp="1"/>
          </p:cNvSpPr>
          <p:nvPr>
            <p:ph type="ftr" sz="quarter" idx="11"/>
          </p:nvPr>
        </p:nvSpPr>
        <p:spPr/>
        <p:txBody>
          <a:bodyPr/>
          <a:lstStyle/>
          <a:p>
            <a:r>
              <a:rPr lang="en-US"/>
              <a:t>Cloud Adoption Framework – People Perspective</a:t>
            </a:r>
            <a:endParaRPr lang="en-US" dirty="0"/>
          </a:p>
        </p:txBody>
      </p:sp>
    </p:spTree>
    <p:extLst>
      <p:ext uri="{BB962C8B-B14F-4D97-AF65-F5344CB8AC3E}">
        <p14:creationId xmlns:p14="http://schemas.microsoft.com/office/powerpoint/2010/main" val="741010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573" y="209037"/>
            <a:ext cx="5930698" cy="545741"/>
          </a:xfrm>
        </p:spPr>
        <p:txBody>
          <a:bodyPr/>
          <a:lstStyle/>
          <a:p>
            <a:r>
              <a:rPr lang="en-US" sz="2000" dirty="0"/>
              <a:t>Step One: Launching a Cloud Tiger Team</a:t>
            </a:r>
          </a:p>
        </p:txBody>
      </p:sp>
      <p:sp>
        <p:nvSpPr>
          <p:cNvPr id="8" name="Content Placeholder 3"/>
          <p:cNvSpPr txBox="1">
            <a:spLocks/>
          </p:cNvSpPr>
          <p:nvPr/>
        </p:nvSpPr>
        <p:spPr>
          <a:xfrm>
            <a:off x="754144" y="644202"/>
            <a:ext cx="8237456" cy="819118"/>
          </a:xfrm>
          <a:prstGeom prst="rect">
            <a:avLst/>
          </a:prstGeom>
        </p:spPr>
        <p:txBody>
          <a:bodyPr vert="horz" lIns="91440" tIns="45720" rIns="91440" bIns="45720" rtlCol="0">
            <a:noAutofit/>
          </a:bodyPr>
          <a:lstStyle>
            <a:lvl1pPr marL="0" indent="0" algn="l" defTabSz="457200" rtl="0" eaLnBrk="1" latinLnBrk="0" hangingPunct="1">
              <a:spcBef>
                <a:spcPct val="20000"/>
              </a:spcBef>
              <a:buFontTx/>
              <a:buNone/>
              <a:defRPr sz="2400" b="0" i="0" kern="1200">
                <a:solidFill>
                  <a:srgbClr val="4D4D4C"/>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rgbClr val="4D4D4C"/>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rgbClr val="4D4D4C"/>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rgbClr val="4D4D4C"/>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4D4D4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600"/>
              </a:spcAft>
            </a:pPr>
            <a:r>
              <a:rPr lang="en-US" sz="1600" b="1" dirty="0"/>
              <a:t>The first step in your cloud transformation is to create a small, empowered, and accountable product team – a “Tiger Team” – that owns the outcome of establishing cloud strategy and standards, and migrating the first few applications</a:t>
            </a:r>
          </a:p>
        </p:txBody>
      </p:sp>
      <p:grpSp>
        <p:nvGrpSpPr>
          <p:cNvPr id="25" name="Group 24"/>
          <p:cNvGrpSpPr/>
          <p:nvPr/>
        </p:nvGrpSpPr>
        <p:grpSpPr>
          <a:xfrm>
            <a:off x="1370898" y="1631314"/>
            <a:ext cx="6574720" cy="3200400"/>
            <a:chOff x="1169400" y="1612525"/>
            <a:chExt cx="6574720" cy="3200400"/>
          </a:xfrm>
        </p:grpSpPr>
        <p:grpSp>
          <p:nvGrpSpPr>
            <p:cNvPr id="24" name="Group 23"/>
            <p:cNvGrpSpPr>
              <a:grpSpLocks noChangeAspect="1"/>
            </p:cNvGrpSpPr>
            <p:nvPr/>
          </p:nvGrpSpPr>
          <p:grpSpPr>
            <a:xfrm>
              <a:off x="1169400" y="1612525"/>
              <a:ext cx="3200400" cy="3200400"/>
              <a:chOff x="1150611" y="1612525"/>
              <a:chExt cx="3072056" cy="3072056"/>
            </a:xfrm>
          </p:grpSpPr>
          <p:sp>
            <p:nvSpPr>
              <p:cNvPr id="15" name="Oval 14"/>
              <p:cNvSpPr/>
              <p:nvPr/>
            </p:nvSpPr>
            <p:spPr>
              <a:xfrm>
                <a:off x="1150611" y="1612525"/>
                <a:ext cx="3072056" cy="3072056"/>
              </a:xfrm>
              <a:prstGeom prst="ellipse">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en-US" dirty="0">
                  <a:solidFill>
                    <a:prstClr val="white"/>
                  </a:solidFill>
                </a:endParaRPr>
              </a:p>
            </p:txBody>
          </p:sp>
          <p:sp>
            <p:nvSpPr>
              <p:cNvPr id="10" name="Rectangle 9"/>
              <p:cNvSpPr/>
              <p:nvPr/>
            </p:nvSpPr>
            <p:spPr>
              <a:xfrm>
                <a:off x="2275767" y="2737681"/>
                <a:ext cx="821744" cy="821744"/>
              </a:xfrm>
              <a:prstGeom prst="rect">
                <a:avLst/>
              </a:prstGeom>
              <a:solidFill>
                <a:srgbClr val="0E8F5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r>
                  <a:rPr lang="en-US" sz="900" b="1" dirty="0">
                    <a:solidFill>
                      <a:prstClr val="white"/>
                    </a:solidFill>
                  </a:rPr>
                  <a:t>Cloud Business Office</a:t>
                </a:r>
              </a:p>
            </p:txBody>
          </p:sp>
          <p:sp>
            <p:nvSpPr>
              <p:cNvPr id="11" name="Rectangle 10"/>
              <p:cNvSpPr/>
              <p:nvPr/>
            </p:nvSpPr>
            <p:spPr>
              <a:xfrm>
                <a:off x="2275767" y="1817846"/>
                <a:ext cx="821744" cy="82174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r>
                  <a:rPr lang="en-US" sz="900" b="1" dirty="0">
                    <a:solidFill>
                      <a:prstClr val="white"/>
                    </a:solidFill>
                  </a:rPr>
                  <a:t>Applications</a:t>
                </a:r>
              </a:p>
            </p:txBody>
          </p:sp>
          <p:sp>
            <p:nvSpPr>
              <p:cNvPr id="12" name="Rectangle 11"/>
              <p:cNvSpPr/>
              <p:nvPr/>
            </p:nvSpPr>
            <p:spPr>
              <a:xfrm>
                <a:off x="3199303" y="2737681"/>
                <a:ext cx="821744" cy="821744"/>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r>
                  <a:rPr lang="en-US" sz="900" b="1" dirty="0">
                    <a:solidFill>
                      <a:prstClr val="white"/>
                    </a:solidFill>
                  </a:rPr>
                  <a:t>Security</a:t>
                </a:r>
              </a:p>
            </p:txBody>
          </p:sp>
          <p:sp>
            <p:nvSpPr>
              <p:cNvPr id="13" name="Rectangle 12"/>
              <p:cNvSpPr/>
              <p:nvPr/>
            </p:nvSpPr>
            <p:spPr>
              <a:xfrm>
                <a:off x="1352231" y="2737681"/>
                <a:ext cx="821744" cy="821744"/>
              </a:xfrm>
              <a:prstGeom prst="rect">
                <a:avLst/>
              </a:prstGeom>
              <a:solidFill>
                <a:srgbClr val="00549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r>
                  <a:rPr lang="en-US" sz="900" b="1" dirty="0">
                    <a:solidFill>
                      <a:prstClr val="white"/>
                    </a:solidFill>
                  </a:rPr>
                  <a:t>Infrastructure</a:t>
                </a:r>
              </a:p>
            </p:txBody>
          </p:sp>
          <p:sp>
            <p:nvSpPr>
              <p:cNvPr id="14" name="Rectangle 13"/>
              <p:cNvSpPr/>
              <p:nvPr/>
            </p:nvSpPr>
            <p:spPr>
              <a:xfrm>
                <a:off x="2275767" y="3657516"/>
                <a:ext cx="821744" cy="821744"/>
              </a:xfrm>
              <a:prstGeom prst="rect">
                <a:avLst/>
              </a:prstGeom>
              <a:solidFill>
                <a:srgbClr val="ED900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r>
                  <a:rPr lang="en-US" sz="900" b="1" dirty="0">
                    <a:solidFill>
                      <a:prstClr val="white"/>
                    </a:solidFill>
                  </a:rPr>
                  <a:t>Operations</a:t>
                </a:r>
              </a:p>
            </p:txBody>
          </p:sp>
        </p:grpSp>
        <p:sp>
          <p:nvSpPr>
            <p:cNvPr id="17" name="Rectangle 16"/>
            <p:cNvSpPr>
              <a:spLocks/>
            </p:cNvSpPr>
            <p:nvPr/>
          </p:nvSpPr>
          <p:spPr>
            <a:xfrm>
              <a:off x="4543720" y="1612525"/>
              <a:ext cx="3200400" cy="3200400"/>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685800"/>
              <a:endParaRPr lang="en-US" sz="800" b="1" dirty="0">
                <a:solidFill>
                  <a:srgbClr val="474746"/>
                </a:solidFill>
                <a:latin typeface="Helvetica Neue" charset="0"/>
              </a:endParaRPr>
            </a:p>
            <a:p>
              <a:pPr defTabSz="685800"/>
              <a:endParaRPr lang="en-US" sz="800" b="1" dirty="0">
                <a:solidFill>
                  <a:srgbClr val="474746"/>
                </a:solidFill>
                <a:latin typeface="Helvetica Neue" charset="0"/>
              </a:endParaRPr>
            </a:p>
            <a:p>
              <a:pPr defTabSz="685800">
                <a:spcAft>
                  <a:spcPts val="450"/>
                </a:spcAft>
              </a:pPr>
              <a:br>
                <a:rPr lang="en-US" sz="800" b="1" dirty="0">
                  <a:solidFill>
                    <a:srgbClr val="474746"/>
                  </a:solidFill>
                  <a:latin typeface="Helvetica Neue" charset="0"/>
                </a:rPr>
              </a:br>
              <a:r>
                <a:rPr lang="en-US" sz="800" b="1" dirty="0">
                  <a:solidFill>
                    <a:srgbClr val="474746"/>
                  </a:solidFill>
                  <a:latin typeface="Helvetica Neue" charset="0"/>
                </a:rPr>
                <a:t>A cross-functional product team, representing each of the functional domain that will be embodied in the long-term Cloud Transformation team:</a:t>
              </a:r>
              <a:endParaRPr lang="en-US" sz="800" dirty="0">
                <a:solidFill>
                  <a:srgbClr val="474746"/>
                </a:solidFill>
                <a:latin typeface="Helvetica Neue" charset="0"/>
              </a:endParaRPr>
            </a:p>
            <a:p>
              <a:pPr marL="230183" indent="-112710" defTabSz="685800">
                <a:spcAft>
                  <a:spcPts val="600"/>
                </a:spcAft>
                <a:buFont typeface="Arial" charset="0"/>
                <a:buChar char="•"/>
              </a:pPr>
              <a:r>
                <a:rPr lang="en-US" sz="800" dirty="0">
                  <a:solidFill>
                    <a:srgbClr val="474746"/>
                  </a:solidFill>
                  <a:latin typeface="Helvetica Neue" charset="0"/>
                </a:rPr>
                <a:t>Should be hands-on and capable of addressing the full lifecycle, from architecture to implementation </a:t>
              </a:r>
            </a:p>
            <a:p>
              <a:pPr marL="230183" indent="-112710" defTabSz="685800">
                <a:spcAft>
                  <a:spcPts val="600"/>
                </a:spcAft>
                <a:buFont typeface="Arial" charset="0"/>
                <a:buChar char="•"/>
              </a:pPr>
              <a:r>
                <a:rPr lang="en-US" sz="800" dirty="0">
                  <a:solidFill>
                    <a:srgbClr val="474746"/>
                  </a:solidFill>
                  <a:latin typeface="Helvetica Neue" charset="0"/>
                </a:rPr>
                <a:t>Establishes guiding principles and long-term roadmap for cloud adoption</a:t>
              </a:r>
            </a:p>
            <a:p>
              <a:pPr marL="230183" indent="-112710" defTabSz="685800">
                <a:spcAft>
                  <a:spcPts val="600"/>
                </a:spcAft>
                <a:buFont typeface="Arial" charset="0"/>
                <a:buChar char="•"/>
              </a:pPr>
              <a:r>
                <a:rPr lang="en-US" sz="800" dirty="0">
                  <a:solidFill>
                    <a:srgbClr val="474746"/>
                  </a:solidFill>
                  <a:latin typeface="Helvetica Neue" charset="0"/>
                </a:rPr>
                <a:t>Establishes foundational configurations and standards for technologies and services consumed or deployed</a:t>
              </a:r>
            </a:p>
            <a:p>
              <a:pPr marL="230183" indent="-112710" defTabSz="685800">
                <a:spcAft>
                  <a:spcPts val="600"/>
                </a:spcAft>
                <a:buFont typeface="Arial" charset="0"/>
                <a:buChar char="•"/>
              </a:pPr>
              <a:r>
                <a:rPr lang="en-US" sz="800" dirty="0">
                  <a:solidFill>
                    <a:srgbClr val="474746"/>
                  </a:solidFill>
                  <a:latin typeface="Helvetica Neue" charset="0"/>
                </a:rPr>
                <a:t>Partners with a few, select early-adopters to ensure the voice of the customer is represented even in early iterations and MVPs</a:t>
              </a:r>
            </a:p>
            <a:p>
              <a:pPr marL="230183" indent="-112710" defTabSz="685800">
                <a:spcAft>
                  <a:spcPts val="600"/>
                </a:spcAft>
                <a:buFont typeface="Arial" charset="0"/>
                <a:buChar char="•"/>
              </a:pPr>
              <a:r>
                <a:rPr lang="en-US" sz="800" dirty="0">
                  <a:solidFill>
                    <a:srgbClr val="474746"/>
                  </a:solidFill>
                  <a:latin typeface="Helvetica Neue" charset="0"/>
                </a:rPr>
                <a:t>Delivers MVP cloud service offerings across all CCOE functions and concerns, and take a few, select early-adopting customers into production</a:t>
              </a:r>
            </a:p>
            <a:p>
              <a:pPr defTabSz="685800"/>
              <a:r>
                <a:rPr lang="en-US" sz="800" b="1" dirty="0">
                  <a:solidFill>
                    <a:srgbClr val="474746"/>
                  </a:solidFill>
                  <a:latin typeface="Helvetica Neue" charset="0"/>
                </a:rPr>
                <a:t>Performs the following operational roles for MVP cloud offerings and application customers:</a:t>
              </a:r>
              <a:endParaRPr lang="en-US" sz="800" dirty="0">
                <a:solidFill>
                  <a:srgbClr val="474746"/>
                </a:solidFill>
                <a:latin typeface="Helvetica Neue" charset="0"/>
              </a:endParaRPr>
            </a:p>
          </p:txBody>
        </p:sp>
        <p:sp>
          <p:nvSpPr>
            <p:cNvPr id="18" name="Rectangle 17"/>
            <p:cNvSpPr/>
            <p:nvPr/>
          </p:nvSpPr>
          <p:spPr>
            <a:xfrm>
              <a:off x="4543719" y="1612525"/>
              <a:ext cx="3200401" cy="3168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r>
                <a:rPr lang="en-US" sz="1100" b="1" dirty="0">
                  <a:solidFill>
                    <a:prstClr val="white"/>
                  </a:solidFill>
                  <a:ea typeface="Arial" charset="0"/>
                  <a:cs typeface="Arial" charset="0"/>
                </a:rPr>
                <a:t>Cross-Functional Tiger Team</a:t>
              </a:r>
            </a:p>
          </p:txBody>
        </p:sp>
        <p:sp>
          <p:nvSpPr>
            <p:cNvPr id="19" name="Rectangle 18"/>
            <p:cNvSpPr/>
            <p:nvPr/>
          </p:nvSpPr>
          <p:spPr>
            <a:xfrm>
              <a:off x="4543719" y="4607604"/>
              <a:ext cx="795528" cy="2053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r>
                <a:rPr lang="en-US" sz="700" b="1" dirty="0">
                  <a:solidFill>
                    <a:prstClr val="white"/>
                  </a:solidFill>
                </a:rPr>
                <a:t>Architecture</a:t>
              </a:r>
            </a:p>
          </p:txBody>
        </p:sp>
        <p:sp>
          <p:nvSpPr>
            <p:cNvPr id="20" name="Rectangle 19"/>
            <p:cNvSpPr/>
            <p:nvPr/>
          </p:nvSpPr>
          <p:spPr>
            <a:xfrm>
              <a:off x="5339247" y="4607603"/>
              <a:ext cx="795528" cy="2053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r>
                <a:rPr lang="en-US" sz="700" b="1" dirty="0">
                  <a:solidFill>
                    <a:prstClr val="white"/>
                  </a:solidFill>
                </a:rPr>
                <a:t>Engineering</a:t>
              </a:r>
            </a:p>
          </p:txBody>
        </p:sp>
        <p:sp>
          <p:nvSpPr>
            <p:cNvPr id="21" name="Rectangle 20"/>
            <p:cNvSpPr/>
            <p:nvPr/>
          </p:nvSpPr>
          <p:spPr>
            <a:xfrm>
              <a:off x="6134774" y="4607602"/>
              <a:ext cx="795528" cy="2053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r>
                <a:rPr lang="en-US" sz="700" b="1" dirty="0">
                  <a:solidFill>
                    <a:prstClr val="white"/>
                  </a:solidFill>
                </a:rPr>
                <a:t>Operations</a:t>
              </a:r>
            </a:p>
          </p:txBody>
        </p:sp>
        <p:sp>
          <p:nvSpPr>
            <p:cNvPr id="23" name="Rectangle 22"/>
            <p:cNvSpPr/>
            <p:nvPr/>
          </p:nvSpPr>
          <p:spPr>
            <a:xfrm>
              <a:off x="6930300" y="4607600"/>
              <a:ext cx="813820" cy="2053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r>
                <a:rPr lang="en-US" sz="700" b="1" dirty="0">
                  <a:solidFill>
                    <a:prstClr val="white"/>
                  </a:solidFill>
                </a:rPr>
                <a:t>Support</a:t>
              </a:r>
            </a:p>
          </p:txBody>
        </p:sp>
      </p:grpSp>
    </p:spTree>
    <p:extLst>
      <p:ext uri="{BB962C8B-B14F-4D97-AF65-F5344CB8AC3E}">
        <p14:creationId xmlns:p14="http://schemas.microsoft.com/office/powerpoint/2010/main" val="1872004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p:cNvGraphicFramePr>
            <a:graphicFrameLocks noGrp="1"/>
          </p:cNvGraphicFramePr>
          <p:nvPr/>
        </p:nvGraphicFramePr>
        <p:xfrm>
          <a:off x="3945410" y="1948176"/>
          <a:ext cx="4441330" cy="2707492"/>
        </p:xfrm>
        <a:graphic>
          <a:graphicData uri="http://schemas.openxmlformats.org/drawingml/2006/table">
            <a:tbl>
              <a:tblPr firstRow="1" bandRow="1">
                <a:tableStyleId>{5C22544A-7EE6-4342-B048-85BDC9FD1C3A}</a:tableStyleId>
              </a:tblPr>
              <a:tblGrid>
                <a:gridCol w="639609">
                  <a:extLst>
                    <a:ext uri="{9D8B030D-6E8A-4147-A177-3AD203B41FA5}">
                      <a16:colId xmlns:a16="http://schemas.microsoft.com/office/drawing/2014/main" val="20000"/>
                    </a:ext>
                  </a:extLst>
                </a:gridCol>
                <a:gridCol w="1586987">
                  <a:extLst>
                    <a:ext uri="{9D8B030D-6E8A-4147-A177-3AD203B41FA5}">
                      <a16:colId xmlns:a16="http://schemas.microsoft.com/office/drawing/2014/main" val="20001"/>
                    </a:ext>
                  </a:extLst>
                </a:gridCol>
                <a:gridCol w="637954">
                  <a:extLst>
                    <a:ext uri="{9D8B030D-6E8A-4147-A177-3AD203B41FA5}">
                      <a16:colId xmlns:a16="http://schemas.microsoft.com/office/drawing/2014/main" val="20002"/>
                    </a:ext>
                  </a:extLst>
                </a:gridCol>
                <a:gridCol w="1576780">
                  <a:extLst>
                    <a:ext uri="{9D8B030D-6E8A-4147-A177-3AD203B41FA5}">
                      <a16:colId xmlns:a16="http://schemas.microsoft.com/office/drawing/2014/main" val="20003"/>
                    </a:ext>
                  </a:extLst>
                </a:gridCol>
              </a:tblGrid>
              <a:tr h="892736">
                <a:tc>
                  <a:txBody>
                    <a:bodyPr/>
                    <a:lstStyle/>
                    <a:p>
                      <a:endParaRPr lang="en-US" sz="1400" dirty="0"/>
                    </a:p>
                  </a:txBody>
                  <a:tcPr marL="0" marR="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700" b="1" i="0" u="none" strike="noStrike" kern="1200" cap="none" spc="0" normalizeH="0" baseline="0" noProof="0" dirty="0">
                          <a:ln>
                            <a:noFill/>
                          </a:ln>
                          <a:solidFill>
                            <a:srgbClr val="0E8F51"/>
                          </a:solidFill>
                          <a:effectLst/>
                          <a:uLnTx/>
                          <a:uFillTx/>
                          <a:latin typeface="+mj-lt"/>
                          <a:ea typeface="+mn-ea"/>
                          <a:cs typeface="+mn-cs"/>
                        </a:rPr>
                        <a:t>Product Manager:</a:t>
                      </a:r>
                      <a:r>
                        <a:rPr kumimoji="0" lang="en-US" sz="700" b="0" i="0" u="none" strike="noStrike" kern="1200" cap="none" spc="0" normalizeH="0" baseline="0" noProof="0" dirty="0">
                          <a:ln>
                            <a:noFill/>
                          </a:ln>
                          <a:solidFill>
                            <a:srgbClr val="0E8F51"/>
                          </a:solidFill>
                          <a:effectLst/>
                          <a:uLnTx/>
                          <a:uFillTx/>
                          <a:latin typeface="+mj-lt"/>
                          <a:ea typeface="+mn-ea"/>
                          <a:cs typeface="+mn-cs"/>
                        </a:rPr>
                        <a:t> </a:t>
                      </a:r>
                      <a:r>
                        <a:rPr kumimoji="0" lang="en-US" sz="700" b="0" i="0" u="none" strike="noStrike" kern="1200" cap="none" spc="0" normalizeH="0" baseline="0" noProof="0" dirty="0">
                          <a:ln>
                            <a:noFill/>
                          </a:ln>
                          <a:solidFill>
                            <a:schemeClr val="tx1"/>
                          </a:solidFill>
                          <a:effectLst/>
                          <a:uLnTx/>
                          <a:uFillTx/>
                          <a:latin typeface="+mj-lt"/>
                          <a:ea typeface="+mn-ea"/>
                          <a:cs typeface="+mn-cs"/>
                        </a:rPr>
                        <a:t>Works directly with business and/or development customers to generate and prioritize backlog of services or features to be delivered.</a:t>
                      </a:r>
                    </a:p>
                  </a:txBody>
                  <a:tcPr marL="0" marR="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p>
                  </a:txBody>
                  <a:tcPr marL="0" marR="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700" b="1" i="0" u="none" strike="noStrike" kern="1200" cap="none" spc="0" normalizeH="0" baseline="0" noProof="0" dirty="0">
                          <a:ln>
                            <a:noFill/>
                          </a:ln>
                          <a:solidFill>
                            <a:srgbClr val="0E8F51"/>
                          </a:solidFill>
                          <a:effectLst/>
                          <a:uLnTx/>
                          <a:uFillTx/>
                          <a:latin typeface="+mn-lt"/>
                          <a:ea typeface="+mn-ea"/>
                          <a:cs typeface="+mn-cs"/>
                        </a:rPr>
                        <a:t>Lead Architect: </a:t>
                      </a:r>
                      <a:r>
                        <a:rPr kumimoji="0" lang="en-US" sz="700" b="0" i="0" u="none" strike="noStrike" kern="1200" cap="none" spc="0" normalizeH="0" baseline="0" noProof="0" dirty="0">
                          <a:ln>
                            <a:noFill/>
                          </a:ln>
                          <a:solidFill>
                            <a:schemeClr val="tx1"/>
                          </a:solidFill>
                          <a:effectLst/>
                          <a:uLnTx/>
                          <a:uFillTx/>
                          <a:latin typeface="+mn-lt"/>
                          <a:ea typeface="+mn-ea"/>
                          <a:cs typeface="+mn-cs"/>
                        </a:rPr>
                        <a:t>Accountable for overall cloud technical architecture; partners with Product Manager to translate customer requirements into technical deliverables; establishes technical direction; does technical delivery as well.</a:t>
                      </a:r>
                    </a:p>
                  </a:txBody>
                  <a:tcPr marL="0" marR="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92736">
                <a:tc>
                  <a:txBody>
                    <a:bodyPr/>
                    <a:lstStyle/>
                    <a:p>
                      <a:endParaRPr lang="en-US" sz="1400" dirty="0"/>
                    </a:p>
                  </a:txBody>
                  <a:tcPr marL="0" marR="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700" b="1" i="0" u="none" strike="noStrike" kern="1200" cap="none" spc="0" normalizeH="0" baseline="0" dirty="0">
                          <a:ln>
                            <a:noFill/>
                          </a:ln>
                          <a:solidFill>
                            <a:srgbClr val="005493"/>
                          </a:solidFill>
                          <a:effectLst/>
                          <a:uLnTx/>
                          <a:uFillTx/>
                          <a:latin typeface="+mj-lt"/>
                          <a:ea typeface="+mn-ea"/>
                          <a:cs typeface="+mn-cs"/>
                        </a:rPr>
                        <a:t>Infrastructure Engineers: </a:t>
                      </a:r>
                      <a:r>
                        <a:rPr kumimoji="0" lang="en-US" sz="700" b="0" i="0" u="none" strike="noStrike" kern="1200" cap="none" spc="0" normalizeH="0" baseline="0" dirty="0">
                          <a:ln>
                            <a:noFill/>
                          </a:ln>
                          <a:solidFill>
                            <a:schemeClr val="dk1"/>
                          </a:solidFill>
                          <a:effectLst/>
                          <a:uLnTx/>
                          <a:uFillTx/>
                          <a:latin typeface="+mn-lt"/>
                          <a:ea typeface="+mn-ea"/>
                          <a:cs typeface="+mn-cs"/>
                        </a:rPr>
                        <a:t>Provide i</a:t>
                      </a:r>
                      <a:r>
                        <a:rPr lang="en-US" sz="700" b="0" dirty="0"/>
                        <a:t>ntegrations with corporate</a:t>
                      </a:r>
                      <a:r>
                        <a:rPr lang="en-US" sz="700" b="0" baseline="0" dirty="0"/>
                        <a:t> datacenters</a:t>
                      </a:r>
                      <a:r>
                        <a:rPr kumimoji="0" lang="en-US" sz="700" b="0" i="0" u="none" strike="noStrike" kern="1200" cap="none" spc="0" normalizeH="0" baseline="0" dirty="0">
                          <a:ln>
                            <a:noFill/>
                          </a:ln>
                          <a:solidFill>
                            <a:schemeClr val="tx1"/>
                          </a:solidFill>
                          <a:effectLst/>
                          <a:uLnTx/>
                          <a:uFillTx/>
                          <a:latin typeface="+mj-lt"/>
                          <a:ea typeface="+mn-ea"/>
                          <a:cs typeface="+mn-cs"/>
                        </a:rPr>
                        <a:t>, </a:t>
                      </a:r>
                      <a:r>
                        <a:rPr lang="en-US" sz="700" b="0" dirty="0"/>
                        <a:t>shared cloud infrastructure services,</a:t>
                      </a:r>
                      <a:r>
                        <a:rPr lang="en-US" sz="700" b="0" baseline="0" dirty="0"/>
                        <a:t> and e</a:t>
                      </a:r>
                      <a:r>
                        <a:rPr lang="en-US" sz="700" b="0" kern="1200" dirty="0">
                          <a:solidFill>
                            <a:schemeClr val="tx1"/>
                          </a:solidFill>
                          <a:latin typeface="+mn-lt"/>
                          <a:ea typeface="+mn-ea"/>
                          <a:cs typeface="+mn-cs"/>
                        </a:rPr>
                        <a:t>ngineering and continuous improvement of stacks, templates, images, and other artifacts.</a:t>
                      </a:r>
                      <a:endParaRPr kumimoji="0" lang="en-US" sz="700" b="0" i="0" u="none" strike="noStrike" kern="1200" cap="none" spc="0" normalizeH="0" baseline="0" dirty="0">
                        <a:ln>
                          <a:noFill/>
                        </a:ln>
                        <a:solidFill>
                          <a:schemeClr val="tx1"/>
                        </a:solidFill>
                        <a:effectLst/>
                        <a:uLnTx/>
                        <a:uFillTx/>
                        <a:latin typeface="+mj-lt"/>
                        <a:ea typeface="+mn-ea"/>
                        <a:cs typeface="+mn-cs"/>
                      </a:endParaRPr>
                    </a:p>
                  </a:txBody>
                  <a:tcPr marL="0" marR="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p>
                  </a:txBody>
                  <a:tcPr marL="0" marR="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09585" rtl="0" eaLnBrk="1" fontAlgn="auto" latinLnBrk="0" hangingPunct="1">
                        <a:lnSpc>
                          <a:spcPct val="100000"/>
                        </a:lnSpc>
                        <a:spcBef>
                          <a:spcPts val="0"/>
                        </a:spcBef>
                        <a:spcAft>
                          <a:spcPts val="300"/>
                        </a:spcAft>
                        <a:buClrTx/>
                        <a:buSzTx/>
                        <a:buFont typeface="Arial" charset="0"/>
                        <a:buNone/>
                        <a:tabLst/>
                        <a:defRPr/>
                      </a:pPr>
                      <a:r>
                        <a:rPr lang="en-US" sz="700" b="1" kern="1200" baseline="0" dirty="0">
                          <a:solidFill>
                            <a:srgbClr val="C00000"/>
                          </a:solidFill>
                          <a:latin typeface="+mn-lt"/>
                          <a:ea typeface="+mn-ea"/>
                          <a:cs typeface="+mn-cs"/>
                        </a:rPr>
                        <a:t>Security Engineers: </a:t>
                      </a:r>
                      <a:r>
                        <a:rPr lang="en-US" sz="700" b="0" kern="1200" baseline="0" dirty="0">
                          <a:solidFill>
                            <a:schemeClr val="dk1"/>
                          </a:solidFill>
                          <a:latin typeface="+mn-lt"/>
                          <a:ea typeface="+mn-ea"/>
                          <a:cs typeface="+mn-cs"/>
                        </a:rPr>
                        <a:t>Provide standardized offerings to facilitate ongoing security and compliance within application stacks and the cloud environment overall; </a:t>
                      </a:r>
                      <a:r>
                        <a:rPr lang="en-US" sz="700" b="0" kern="1200" dirty="0">
                          <a:solidFill>
                            <a:schemeClr val="tx1"/>
                          </a:solidFill>
                          <a:latin typeface="+mn-lt"/>
                          <a:ea typeface="+mn-ea"/>
                          <a:cs typeface="+mn-cs"/>
                        </a:rPr>
                        <a:t>Integrates</a:t>
                      </a:r>
                      <a:r>
                        <a:rPr lang="en-US" sz="700" b="0" kern="1200" baseline="0" dirty="0">
                          <a:solidFill>
                            <a:schemeClr val="tx1"/>
                          </a:solidFill>
                          <a:latin typeface="+mn-lt"/>
                          <a:ea typeface="+mn-ea"/>
                          <a:cs typeface="+mn-cs"/>
                        </a:rPr>
                        <a:t> </a:t>
                      </a:r>
                      <a:r>
                        <a:rPr lang="en-US" sz="700" b="0" kern="1200" dirty="0">
                          <a:solidFill>
                            <a:schemeClr val="tx1"/>
                          </a:solidFill>
                          <a:latin typeface="+mn-lt"/>
                          <a:ea typeface="+mn-ea"/>
                          <a:cs typeface="+mn-cs"/>
                        </a:rPr>
                        <a:t>security standards</a:t>
                      </a:r>
                      <a:r>
                        <a:rPr lang="en-US" sz="700" b="0" kern="1200" baseline="0" dirty="0">
                          <a:solidFill>
                            <a:schemeClr val="tx1"/>
                          </a:solidFill>
                          <a:latin typeface="+mn-lt"/>
                          <a:ea typeface="+mn-ea"/>
                          <a:cs typeface="+mn-cs"/>
                        </a:rPr>
                        <a:t> and controls into other cloud team products and offerings.</a:t>
                      </a:r>
                      <a:endParaRPr lang="en-US" sz="700" b="0" kern="1200" baseline="0" dirty="0">
                        <a:solidFill>
                          <a:schemeClr val="dk1"/>
                        </a:solidFill>
                        <a:latin typeface="+mn-lt"/>
                        <a:ea typeface="+mn-ea"/>
                        <a:cs typeface="+mn-cs"/>
                      </a:endParaRPr>
                    </a:p>
                  </a:txBody>
                  <a:tcPr marL="0" marR="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92736">
                <a:tc>
                  <a:txBody>
                    <a:bodyPr/>
                    <a:lstStyle/>
                    <a:p>
                      <a:endParaRPr lang="en-US" sz="1400"/>
                    </a:p>
                  </a:txBody>
                  <a:tcPr marL="0" marR="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609585" rtl="0" eaLnBrk="1" fontAlgn="auto" latinLnBrk="0" hangingPunct="1">
                        <a:lnSpc>
                          <a:spcPct val="100000"/>
                        </a:lnSpc>
                        <a:spcBef>
                          <a:spcPts val="0"/>
                        </a:spcBef>
                        <a:spcAft>
                          <a:spcPts val="300"/>
                        </a:spcAft>
                        <a:buClrTx/>
                        <a:buSzTx/>
                        <a:buFont typeface="Arial" charset="0"/>
                        <a:buNone/>
                        <a:tabLst/>
                        <a:defRPr/>
                      </a:pPr>
                      <a:r>
                        <a:rPr kumimoji="0" lang="en-US" sz="700" b="1" i="0" u="none" strike="noStrike" kern="1200" cap="none" spc="0" normalizeH="0" baseline="0" noProof="0" dirty="0">
                          <a:ln>
                            <a:noFill/>
                          </a:ln>
                          <a:solidFill>
                            <a:srgbClr val="ED9004"/>
                          </a:solidFill>
                          <a:effectLst/>
                          <a:uLnTx/>
                          <a:uFillTx/>
                          <a:latin typeface="+mn-lt"/>
                          <a:ea typeface="+mn-ea"/>
                          <a:cs typeface="+mn-cs"/>
                        </a:rPr>
                        <a:t>Operations Engineers: </a:t>
                      </a:r>
                      <a:r>
                        <a:rPr kumimoji="0" lang="en-US" sz="700" b="0" i="0" u="none" strike="noStrike" kern="1200" cap="none" spc="0" normalizeH="0" baseline="0" noProof="0" dirty="0">
                          <a:ln>
                            <a:noFill/>
                          </a:ln>
                          <a:solidFill>
                            <a:srgbClr val="474746"/>
                          </a:solidFill>
                          <a:effectLst/>
                          <a:uLnTx/>
                          <a:uFillTx/>
                          <a:latin typeface="+mn-lt"/>
                          <a:ea typeface="+mn-ea"/>
                          <a:cs typeface="+mn-cs"/>
                        </a:rPr>
                        <a:t>Provide </a:t>
                      </a:r>
                      <a:r>
                        <a:rPr lang="en-US" sz="700" b="0" dirty="0"/>
                        <a:t>offerings to facilitate the successful</a:t>
                      </a:r>
                      <a:r>
                        <a:rPr lang="en-US" sz="700" b="0" baseline="0" dirty="0"/>
                        <a:t> deployment of stacks: CI/CD, artifact repositories, upgrades &amp; patching; Provide offerings to facilitate ensure operational health of stacks: metrics, logging, alerting, inventory, capacity, and billing/tag management.</a:t>
                      </a:r>
                    </a:p>
                  </a:txBody>
                  <a:tcPr marL="0" marR="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p>
                  </a:txBody>
                  <a:tcPr marL="0" marR="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09585" rtl="0" eaLnBrk="1" fontAlgn="auto" latinLnBrk="0" hangingPunct="1">
                        <a:lnSpc>
                          <a:spcPct val="100000"/>
                        </a:lnSpc>
                        <a:spcBef>
                          <a:spcPts val="0"/>
                        </a:spcBef>
                        <a:spcAft>
                          <a:spcPts val="300"/>
                        </a:spcAft>
                        <a:buClrTx/>
                        <a:buSzTx/>
                        <a:buFont typeface="Arial" charset="0"/>
                        <a:buNone/>
                        <a:tabLst/>
                        <a:defRPr/>
                      </a:pPr>
                      <a:r>
                        <a:rPr kumimoji="0" lang="en-US" sz="700" b="1" i="0" u="none" strike="noStrike" kern="1200" cap="none" spc="0" normalizeH="0" baseline="0" noProof="0" dirty="0">
                          <a:ln>
                            <a:noFill/>
                          </a:ln>
                          <a:solidFill>
                            <a:srgbClr val="797979"/>
                          </a:solidFill>
                          <a:effectLst/>
                          <a:uLnTx/>
                          <a:uFillTx/>
                          <a:latin typeface="+mn-lt"/>
                          <a:ea typeface="+mn-ea"/>
                          <a:cs typeface="+mn-cs"/>
                        </a:rPr>
                        <a:t>Application Engineers:</a:t>
                      </a:r>
                      <a:r>
                        <a:rPr kumimoji="0" lang="en-US" sz="700" b="1" i="0" u="none" strike="noStrike" kern="1200" cap="none" spc="0" normalizeH="0" baseline="0" noProof="0" dirty="0">
                          <a:ln>
                            <a:noFill/>
                          </a:ln>
                          <a:solidFill>
                            <a:srgbClr val="C00000"/>
                          </a:solidFill>
                          <a:effectLst/>
                          <a:uLnTx/>
                          <a:uFillTx/>
                          <a:latin typeface="+mn-lt"/>
                          <a:ea typeface="+mn-ea"/>
                          <a:cs typeface="+mn-cs"/>
                        </a:rPr>
                        <a:t> </a:t>
                      </a:r>
                      <a:r>
                        <a:rPr kumimoji="0" lang="en-US" sz="700" b="0" i="0" u="none" strike="noStrike" kern="1200" cap="none" spc="0" normalizeH="0" baseline="0" noProof="0" dirty="0">
                          <a:ln>
                            <a:noFill/>
                          </a:ln>
                          <a:solidFill>
                            <a:srgbClr val="474746"/>
                          </a:solidFill>
                          <a:effectLst/>
                          <a:uLnTx/>
                          <a:uFillTx/>
                          <a:latin typeface="+mn-lt"/>
                          <a:ea typeface="+mn-ea"/>
                          <a:cs typeface="+mn-cs"/>
                        </a:rPr>
                        <a:t>Work closely with the all members of the Tiger Team to provide the voice of the customer as cloud services are being developed; Early adopter of cloud services and practices who provides continuous feedback to the rest of the product team(s).</a:t>
                      </a:r>
                    </a:p>
                  </a:txBody>
                  <a:tcPr marL="0" marR="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7" name="Content Placeholder 3"/>
          <p:cNvSpPr>
            <a:spLocks noGrp="1"/>
          </p:cNvSpPr>
          <p:nvPr>
            <p:ph idx="1"/>
          </p:nvPr>
        </p:nvSpPr>
        <p:spPr>
          <a:xfrm>
            <a:off x="754144" y="644202"/>
            <a:ext cx="7808226" cy="819118"/>
          </a:xfrm>
        </p:spPr>
        <p:txBody>
          <a:bodyPr/>
          <a:lstStyle/>
          <a:p>
            <a:pPr>
              <a:spcBef>
                <a:spcPts val="0"/>
              </a:spcBef>
              <a:spcAft>
                <a:spcPts val="600"/>
              </a:spcAft>
            </a:pPr>
            <a:r>
              <a:rPr lang="en-US" sz="1600" b="1" dirty="0"/>
              <a:t>The Tiger Team should be empowered, cross-functional, and product-oriented; accountable for delivering their committed outcome end-to-end, and ensuring those outcomes continuously meet and exceed customer expectations</a:t>
            </a:r>
          </a:p>
        </p:txBody>
      </p:sp>
      <p:sp>
        <p:nvSpPr>
          <p:cNvPr id="10" name="Rectangle 9"/>
          <p:cNvSpPr>
            <a:spLocks/>
          </p:cNvSpPr>
          <p:nvPr/>
        </p:nvSpPr>
        <p:spPr>
          <a:xfrm>
            <a:off x="3945410" y="1948176"/>
            <a:ext cx="4441329" cy="2883537"/>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685800">
              <a:spcAft>
                <a:spcPts val="600"/>
              </a:spcAft>
            </a:pPr>
            <a:endParaRPr lang="en-US" sz="800" dirty="0">
              <a:solidFill>
                <a:srgbClr val="474746"/>
              </a:solidFill>
              <a:ea typeface="Arial" charset="0"/>
              <a:cs typeface="Arial" charset="0"/>
            </a:endParaRPr>
          </a:p>
        </p:txBody>
      </p:sp>
      <p:sp>
        <p:nvSpPr>
          <p:cNvPr id="11" name="Rectangle 10"/>
          <p:cNvSpPr/>
          <p:nvPr/>
        </p:nvSpPr>
        <p:spPr>
          <a:xfrm>
            <a:off x="3945410" y="1631314"/>
            <a:ext cx="4441329" cy="316863"/>
          </a:xfrm>
          <a:prstGeom prst="rect">
            <a:avLst/>
          </a:prstGeom>
          <a:solidFill>
            <a:srgbClr val="6D6E6D"/>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r>
              <a:rPr lang="en-US" sz="1100" b="1" dirty="0">
                <a:solidFill>
                  <a:prstClr val="white"/>
                </a:solidFill>
                <a:ea typeface="Arial" charset="0"/>
                <a:cs typeface="Arial" charset="0"/>
              </a:rPr>
              <a:t>Cross-Functional Tiger Team</a:t>
            </a:r>
          </a:p>
        </p:txBody>
      </p:sp>
      <p:sp>
        <p:nvSpPr>
          <p:cNvPr id="12" name="Rectangle 11"/>
          <p:cNvSpPr/>
          <p:nvPr/>
        </p:nvSpPr>
        <p:spPr>
          <a:xfrm>
            <a:off x="3945409" y="4626393"/>
            <a:ext cx="1419704" cy="2053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endParaRPr lang="en-US" sz="700" b="1" dirty="0">
              <a:solidFill>
                <a:prstClr val="white"/>
              </a:solidFill>
            </a:endParaRPr>
          </a:p>
        </p:txBody>
      </p:sp>
      <p:sp>
        <p:nvSpPr>
          <p:cNvPr id="13" name="Rectangle 12"/>
          <p:cNvSpPr/>
          <p:nvPr/>
        </p:nvSpPr>
        <p:spPr>
          <a:xfrm>
            <a:off x="5365113" y="4626392"/>
            <a:ext cx="795528" cy="2053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endParaRPr lang="en-US" sz="700" b="1" dirty="0">
              <a:solidFill>
                <a:prstClr val="white"/>
              </a:solidFill>
            </a:endParaRPr>
          </a:p>
        </p:txBody>
      </p:sp>
      <p:sp>
        <p:nvSpPr>
          <p:cNvPr id="14" name="Rectangle 13"/>
          <p:cNvSpPr/>
          <p:nvPr/>
        </p:nvSpPr>
        <p:spPr>
          <a:xfrm>
            <a:off x="6160640" y="4626391"/>
            <a:ext cx="795528" cy="2053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endParaRPr lang="en-US" sz="700" b="1" dirty="0">
              <a:solidFill>
                <a:prstClr val="white"/>
              </a:solidFill>
            </a:endParaRPr>
          </a:p>
        </p:txBody>
      </p:sp>
      <p:sp>
        <p:nvSpPr>
          <p:cNvPr id="15" name="Rectangle 14"/>
          <p:cNvSpPr/>
          <p:nvPr/>
        </p:nvSpPr>
        <p:spPr>
          <a:xfrm>
            <a:off x="6956166" y="4626389"/>
            <a:ext cx="1430573" cy="2053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endParaRPr lang="en-US" sz="700" b="1" dirty="0">
              <a:solidFill>
                <a:prstClr val="white"/>
              </a:solidFill>
            </a:endParaRPr>
          </a:p>
        </p:txBody>
      </p:sp>
      <p:sp>
        <p:nvSpPr>
          <p:cNvPr id="16" name="Oval 15"/>
          <p:cNvSpPr/>
          <p:nvPr/>
        </p:nvSpPr>
        <p:spPr>
          <a:xfrm>
            <a:off x="683385" y="1631314"/>
            <a:ext cx="3200400" cy="3200400"/>
          </a:xfrm>
          <a:prstGeom prst="ellipse">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en-US" dirty="0">
              <a:solidFill>
                <a:prstClr val="white"/>
              </a:solidFill>
            </a:endParaRPr>
          </a:p>
        </p:txBody>
      </p:sp>
      <p:pic>
        <p:nvPicPr>
          <p:cNvPr id="34" name="Picture 3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8324" y="2007818"/>
            <a:ext cx="269224" cy="685800"/>
          </a:xfrm>
          <a:prstGeom prst="rect">
            <a:avLst/>
          </a:prstGeom>
        </p:spPr>
      </p:pic>
      <p:pic>
        <p:nvPicPr>
          <p:cNvPr id="35" name="Picture 3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78830" y="2902564"/>
            <a:ext cx="269225" cy="685800"/>
          </a:xfrm>
          <a:prstGeom prst="rect">
            <a:avLst/>
          </a:prstGeom>
        </p:spPr>
      </p:pic>
      <p:pic>
        <p:nvPicPr>
          <p:cNvPr id="36" name="Picture 3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978830" y="3787476"/>
            <a:ext cx="269225" cy="685800"/>
          </a:xfrm>
          <a:prstGeom prst="rect">
            <a:avLst/>
          </a:prstGeom>
        </p:spPr>
      </p:pic>
      <p:pic>
        <p:nvPicPr>
          <p:cNvPr id="37" name="Picture 3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07819" y="2887583"/>
            <a:ext cx="269224" cy="685800"/>
          </a:xfrm>
          <a:prstGeom prst="rect">
            <a:avLst/>
          </a:prstGeom>
        </p:spPr>
      </p:pic>
      <p:pic>
        <p:nvPicPr>
          <p:cNvPr id="38" name="Picture 3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207818" y="3785731"/>
            <a:ext cx="269225" cy="685800"/>
          </a:xfrm>
          <a:prstGeom prst="rect">
            <a:avLst/>
          </a:prstGeom>
        </p:spPr>
      </p:pic>
      <p:pic>
        <p:nvPicPr>
          <p:cNvPr id="39" name="Picture 3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58323" y="2902564"/>
            <a:ext cx="269225" cy="685800"/>
          </a:xfrm>
          <a:prstGeom prst="rect">
            <a:avLst/>
          </a:prstGeom>
        </p:spPr>
      </p:pic>
      <p:pic>
        <p:nvPicPr>
          <p:cNvPr id="40" name="Picture 3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71371" y="3780376"/>
            <a:ext cx="269225" cy="685800"/>
          </a:xfrm>
          <a:prstGeom prst="rect">
            <a:avLst/>
          </a:prstGeom>
        </p:spPr>
      </p:pic>
      <p:pic>
        <p:nvPicPr>
          <p:cNvPr id="41" name="Picture 4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504060" y="2885837"/>
            <a:ext cx="269224" cy="685800"/>
          </a:xfrm>
          <a:prstGeom prst="rect">
            <a:avLst/>
          </a:prstGeom>
        </p:spPr>
      </p:pic>
      <p:pic>
        <p:nvPicPr>
          <p:cNvPr id="42" name="Picture 4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510463" y="3785731"/>
            <a:ext cx="269225" cy="685800"/>
          </a:xfrm>
          <a:prstGeom prst="rect">
            <a:avLst/>
          </a:prstGeom>
        </p:spPr>
      </p:pic>
      <p:grpSp>
        <p:nvGrpSpPr>
          <p:cNvPr id="44" name="Group 43"/>
          <p:cNvGrpSpPr/>
          <p:nvPr/>
        </p:nvGrpSpPr>
        <p:grpSpPr>
          <a:xfrm>
            <a:off x="1055512" y="1700491"/>
            <a:ext cx="2465336" cy="2022810"/>
            <a:chOff x="1779146" y="2499712"/>
            <a:chExt cx="2911349" cy="2388764"/>
          </a:xfrm>
        </p:grpSpPr>
        <p:pic>
          <p:nvPicPr>
            <p:cNvPr id="19" name="Picture 1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263292" y="3745476"/>
              <a:ext cx="448707" cy="1143000"/>
            </a:xfrm>
            <a:prstGeom prst="rect">
              <a:avLst/>
            </a:prstGeom>
          </p:spPr>
        </p:pic>
        <p:pic>
          <p:nvPicPr>
            <p:cNvPr id="20" name="Picture 1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753082" y="3737187"/>
              <a:ext cx="448706" cy="1143000"/>
            </a:xfrm>
            <a:prstGeom prst="rect">
              <a:avLst/>
            </a:prstGeom>
          </p:spPr>
        </p:pic>
        <p:pic>
          <p:nvPicPr>
            <p:cNvPr id="24" name="Picture 23"/>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241789" y="3736158"/>
              <a:ext cx="448706" cy="1143000"/>
            </a:xfrm>
            <a:prstGeom prst="rect">
              <a:avLst/>
            </a:prstGeom>
          </p:spPr>
        </p:pic>
        <p:pic>
          <p:nvPicPr>
            <p:cNvPr id="18" name="Picture 17"/>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265841" y="2499712"/>
              <a:ext cx="448707" cy="1143000"/>
            </a:xfrm>
            <a:prstGeom prst="rect">
              <a:avLst/>
            </a:prstGeom>
          </p:spPr>
        </p:pic>
        <p:pic>
          <p:nvPicPr>
            <p:cNvPr id="26" name="Picture 2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747576" y="3745476"/>
              <a:ext cx="448706" cy="1143000"/>
            </a:xfrm>
            <a:prstGeom prst="rect">
              <a:avLst/>
            </a:prstGeom>
          </p:spPr>
        </p:pic>
        <p:pic>
          <p:nvPicPr>
            <p:cNvPr id="28" name="Picture 2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779146" y="3745476"/>
              <a:ext cx="448707" cy="1143000"/>
            </a:xfrm>
            <a:prstGeom prst="rect">
              <a:avLst/>
            </a:prstGeom>
          </p:spPr>
        </p:pic>
        <p:pic>
          <p:nvPicPr>
            <p:cNvPr id="43" name="Picture 42"/>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250341" y="3745474"/>
              <a:ext cx="448706" cy="1143000"/>
            </a:xfrm>
            <a:prstGeom prst="rect">
              <a:avLst/>
            </a:prstGeom>
          </p:spPr>
        </p:pic>
      </p:grpSp>
      <p:pic>
        <p:nvPicPr>
          <p:cNvPr id="45" name="Picture 4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04060" y="1987690"/>
            <a:ext cx="269224" cy="685800"/>
          </a:xfrm>
          <a:prstGeom prst="rect">
            <a:avLst/>
          </a:prstGeom>
        </p:spPr>
      </p:pic>
      <p:sp>
        <p:nvSpPr>
          <p:cNvPr id="47" name="Title 1"/>
          <p:cNvSpPr>
            <a:spLocks noGrp="1"/>
          </p:cNvSpPr>
          <p:nvPr>
            <p:ph type="title"/>
          </p:nvPr>
        </p:nvSpPr>
        <p:spPr>
          <a:xfrm>
            <a:off x="405573" y="209037"/>
            <a:ext cx="5930698" cy="545741"/>
          </a:xfrm>
        </p:spPr>
        <p:txBody>
          <a:bodyPr/>
          <a:lstStyle/>
          <a:p>
            <a:r>
              <a:rPr lang="en-US" sz="2000" dirty="0"/>
              <a:t>Step One: Staffing a Cloud Tiger Team</a:t>
            </a:r>
          </a:p>
        </p:txBody>
      </p:sp>
      <p:sp>
        <p:nvSpPr>
          <p:cNvPr id="2" name="Rectangle 1"/>
          <p:cNvSpPr/>
          <p:nvPr/>
        </p:nvSpPr>
        <p:spPr>
          <a:xfrm>
            <a:off x="1008641" y="2371019"/>
            <a:ext cx="825868" cy="230832"/>
          </a:xfrm>
          <a:prstGeom prst="rect">
            <a:avLst/>
          </a:prstGeom>
        </p:spPr>
        <p:txBody>
          <a:bodyPr wrap="none">
            <a:spAutoFit/>
          </a:bodyPr>
          <a:lstStyle/>
          <a:p>
            <a:pPr algn="ctr" defTabSz="685800"/>
            <a:r>
              <a:rPr lang="en-US" sz="900" b="1">
                <a:solidFill>
                  <a:srgbClr val="474746"/>
                </a:solidFill>
              </a:rPr>
              <a:t>7-10 People</a:t>
            </a:r>
            <a:endParaRPr lang="en-US" sz="900">
              <a:solidFill>
                <a:srgbClr val="474746"/>
              </a:solidFill>
            </a:endParaRPr>
          </a:p>
        </p:txBody>
      </p:sp>
      <p:sp>
        <p:nvSpPr>
          <p:cNvPr id="46" name="Rectangle 45"/>
          <p:cNvSpPr/>
          <p:nvPr/>
        </p:nvSpPr>
        <p:spPr>
          <a:xfrm>
            <a:off x="3115674" y="4591947"/>
            <a:ext cx="668773" cy="369332"/>
          </a:xfrm>
          <a:prstGeom prst="rect">
            <a:avLst/>
          </a:prstGeom>
        </p:spPr>
        <p:txBody>
          <a:bodyPr wrap="none">
            <a:spAutoFit/>
          </a:bodyPr>
          <a:lstStyle/>
          <a:p>
            <a:pPr algn="ctr" defTabSz="685800"/>
            <a:r>
              <a:rPr lang="en-US" sz="900" b="1" dirty="0">
                <a:solidFill>
                  <a:srgbClr val="474746"/>
                </a:solidFill>
              </a:rPr>
              <a:t>= 2 Pizza</a:t>
            </a:r>
          </a:p>
          <a:p>
            <a:pPr algn="ctr" defTabSz="685800"/>
            <a:r>
              <a:rPr lang="en-US" sz="900" b="1" dirty="0">
                <a:solidFill>
                  <a:srgbClr val="474746"/>
                </a:solidFill>
              </a:rPr>
              <a:t>Team</a:t>
            </a:r>
            <a:endParaRPr lang="en-US" sz="900" dirty="0">
              <a:solidFill>
                <a:srgbClr val="474746"/>
              </a:solidFill>
            </a:endParaRPr>
          </a:p>
        </p:txBody>
      </p:sp>
      <p:pic>
        <p:nvPicPr>
          <p:cNvPr id="48" name="Picture 47"/>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859732" y="3802461"/>
            <a:ext cx="379966" cy="967895"/>
          </a:xfrm>
          <a:prstGeom prst="rect">
            <a:avLst/>
          </a:prstGeom>
        </p:spPr>
      </p:pic>
      <p:pic>
        <p:nvPicPr>
          <p:cNvPr id="49" name="Picture 48"/>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292175" y="3802461"/>
            <a:ext cx="379966" cy="967895"/>
          </a:xfrm>
          <a:prstGeom prst="rect">
            <a:avLst/>
          </a:prstGeom>
        </p:spPr>
      </p:pic>
      <p:pic>
        <p:nvPicPr>
          <p:cNvPr id="50" name="Picture 4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880243" y="1705903"/>
            <a:ext cx="379966" cy="967895"/>
          </a:xfrm>
          <a:prstGeom prst="rect">
            <a:avLst/>
          </a:prstGeom>
        </p:spPr>
      </p:pic>
    </p:spTree>
    <p:extLst>
      <p:ext uri="{BB962C8B-B14F-4D97-AF65-F5344CB8AC3E}">
        <p14:creationId xmlns:p14="http://schemas.microsoft.com/office/powerpoint/2010/main" val="2146791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8"/>
          <p:cNvSpPr>
            <a:spLocks noGrp="1"/>
          </p:cNvSpPr>
          <p:nvPr>
            <p:ph type="title"/>
          </p:nvPr>
        </p:nvSpPr>
        <p:spPr>
          <a:xfrm>
            <a:off x="336789" y="161699"/>
            <a:ext cx="8205304" cy="434892"/>
          </a:xfrm>
        </p:spPr>
        <p:txBody>
          <a:bodyPr/>
          <a:lstStyle/>
          <a:p>
            <a:r>
              <a:rPr lang="en-US" sz="2100" dirty="0"/>
              <a:t>Step Two: Building for Cloud Transformation</a:t>
            </a:r>
            <a:endParaRPr lang="en-US" sz="2100" b="0" dirty="0"/>
          </a:p>
        </p:txBody>
      </p:sp>
      <p:grpSp>
        <p:nvGrpSpPr>
          <p:cNvPr id="2" name="Group 1"/>
          <p:cNvGrpSpPr/>
          <p:nvPr/>
        </p:nvGrpSpPr>
        <p:grpSpPr>
          <a:xfrm>
            <a:off x="3492717" y="1490181"/>
            <a:ext cx="5459611" cy="2706574"/>
            <a:chOff x="3378755" y="2188531"/>
            <a:chExt cx="4552564" cy="2256910"/>
          </a:xfrm>
        </p:grpSpPr>
        <p:sp>
          <p:nvSpPr>
            <p:cNvPr id="8" name="Rectangle 7"/>
            <p:cNvSpPr/>
            <p:nvPr/>
          </p:nvSpPr>
          <p:spPr>
            <a:xfrm>
              <a:off x="4539062" y="2188531"/>
              <a:ext cx="2316940" cy="3474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b="1" dirty="0">
                  <a:solidFill>
                    <a:prstClr val="white"/>
                  </a:solidFill>
                  <a:ea typeface="Arial" charset="0"/>
                  <a:cs typeface="Arial" charset="0"/>
                </a:rPr>
                <a:t>Chief Information Officer</a:t>
              </a:r>
            </a:p>
          </p:txBody>
        </p:sp>
        <p:sp>
          <p:nvSpPr>
            <p:cNvPr id="9" name="Rectangle 8"/>
            <p:cNvSpPr/>
            <p:nvPr/>
          </p:nvSpPr>
          <p:spPr>
            <a:xfrm>
              <a:off x="4539062" y="2721931"/>
              <a:ext cx="2316940" cy="34747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b="1" dirty="0">
                  <a:solidFill>
                    <a:prstClr val="white"/>
                  </a:solidFill>
                  <a:ea typeface="Arial" charset="0"/>
                  <a:cs typeface="Arial" charset="0"/>
                </a:rPr>
                <a:t>Cloud Transformation</a:t>
              </a:r>
            </a:p>
            <a:p>
              <a:pPr algn="ctr" defTabSz="685800"/>
              <a:r>
                <a:rPr lang="en-US" sz="675" dirty="0">
                  <a:solidFill>
                    <a:prstClr val="white"/>
                  </a:solidFill>
                  <a:ea typeface="Arial" charset="0"/>
                  <a:cs typeface="Arial" charset="0"/>
                </a:rPr>
                <a:t>(SVP / VP)</a:t>
              </a:r>
            </a:p>
          </p:txBody>
        </p:sp>
        <p:grpSp>
          <p:nvGrpSpPr>
            <p:cNvPr id="10" name="Group 9"/>
            <p:cNvGrpSpPr/>
            <p:nvPr/>
          </p:nvGrpSpPr>
          <p:grpSpPr>
            <a:xfrm>
              <a:off x="3378755" y="3230118"/>
              <a:ext cx="4552564" cy="1215323"/>
              <a:chOff x="2144315" y="2114550"/>
              <a:chExt cx="4552564" cy="1215323"/>
            </a:xfrm>
          </p:grpSpPr>
          <p:sp>
            <p:nvSpPr>
              <p:cNvPr id="11" name="Rectangle 10"/>
              <p:cNvSpPr/>
              <p:nvPr/>
            </p:nvSpPr>
            <p:spPr>
              <a:xfrm>
                <a:off x="2144315" y="2114550"/>
                <a:ext cx="2553112" cy="810061"/>
              </a:xfrm>
              <a:prstGeom prst="rect">
                <a:avLst/>
              </a:prstGeom>
              <a:noFill/>
              <a:ln>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600" dirty="0">
                  <a:solidFill>
                    <a:prstClr val="white"/>
                  </a:solidFill>
                  <a:ea typeface="Arial" charset="0"/>
                  <a:cs typeface="Arial" charset="0"/>
                </a:endParaRPr>
              </a:p>
            </p:txBody>
          </p:sp>
          <p:sp>
            <p:nvSpPr>
              <p:cNvPr id="12" name="Rectangle 11"/>
              <p:cNvSpPr/>
              <p:nvPr/>
            </p:nvSpPr>
            <p:spPr>
              <a:xfrm>
                <a:off x="4756841" y="2114550"/>
                <a:ext cx="1940038" cy="347472"/>
              </a:xfrm>
              <a:prstGeom prst="rect">
                <a:avLst/>
              </a:prstGeom>
              <a:solidFill>
                <a:srgbClr val="0E8F51"/>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b="1" dirty="0">
                    <a:solidFill>
                      <a:prstClr val="white"/>
                    </a:solidFill>
                    <a:ea typeface="Arial" charset="0"/>
                    <a:cs typeface="Arial" charset="0"/>
                  </a:rPr>
                  <a:t>Cloud Business Office</a:t>
                </a:r>
              </a:p>
              <a:p>
                <a:pPr algn="ctr" defTabSz="685800"/>
                <a:r>
                  <a:rPr lang="en-US" sz="675" dirty="0">
                    <a:solidFill>
                      <a:prstClr val="white"/>
                    </a:solidFill>
                    <a:ea typeface="Arial" charset="0"/>
                    <a:cs typeface="Arial" charset="0"/>
                  </a:rPr>
                  <a:t>(Director)</a:t>
                </a:r>
              </a:p>
            </p:txBody>
          </p:sp>
          <p:sp>
            <p:nvSpPr>
              <p:cNvPr id="13" name="Rectangle 12"/>
              <p:cNvSpPr/>
              <p:nvPr/>
            </p:nvSpPr>
            <p:spPr>
              <a:xfrm>
                <a:off x="2144315" y="2114550"/>
                <a:ext cx="2553112" cy="34747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b="1" dirty="0">
                    <a:solidFill>
                      <a:prstClr val="white"/>
                    </a:solidFill>
                    <a:ea typeface="Arial" charset="0"/>
                    <a:cs typeface="Arial" charset="0"/>
                  </a:rPr>
                  <a:t>Cloud Engineering &amp; Enablement</a:t>
                </a:r>
              </a:p>
              <a:p>
                <a:pPr algn="ctr" defTabSz="685800"/>
                <a:r>
                  <a:rPr lang="en-US" sz="675" dirty="0">
                    <a:solidFill>
                      <a:prstClr val="white"/>
                    </a:solidFill>
                    <a:ea typeface="Arial" charset="0"/>
                    <a:cs typeface="Arial" charset="0"/>
                  </a:rPr>
                  <a:t>(Director)</a:t>
                </a:r>
              </a:p>
            </p:txBody>
          </p:sp>
          <p:sp>
            <p:nvSpPr>
              <p:cNvPr id="14" name="Rectangle 13"/>
              <p:cNvSpPr/>
              <p:nvPr/>
            </p:nvSpPr>
            <p:spPr>
              <a:xfrm>
                <a:off x="5435185" y="2521517"/>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On-Boarding</a:t>
                </a:r>
              </a:p>
            </p:txBody>
          </p:sp>
          <p:sp>
            <p:nvSpPr>
              <p:cNvPr id="15" name="Rectangle 14"/>
              <p:cNvSpPr/>
              <p:nvPr/>
            </p:nvSpPr>
            <p:spPr>
              <a:xfrm>
                <a:off x="5441929" y="2924611"/>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Cost, Value, &amp; Provider Management</a:t>
                </a:r>
              </a:p>
            </p:txBody>
          </p:sp>
          <p:sp>
            <p:nvSpPr>
              <p:cNvPr id="16" name="Rectangle 15"/>
              <p:cNvSpPr/>
              <p:nvPr/>
            </p:nvSpPr>
            <p:spPr>
              <a:xfrm>
                <a:off x="4804889" y="2523034"/>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Architecture &amp; Governance</a:t>
                </a:r>
              </a:p>
            </p:txBody>
          </p:sp>
          <p:sp>
            <p:nvSpPr>
              <p:cNvPr id="17" name="Rectangle 16"/>
              <p:cNvSpPr/>
              <p:nvPr/>
            </p:nvSpPr>
            <p:spPr>
              <a:xfrm>
                <a:off x="6065481" y="2521517"/>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Program Management Office</a:t>
                </a:r>
              </a:p>
            </p:txBody>
          </p:sp>
          <p:sp>
            <p:nvSpPr>
              <p:cNvPr id="18" name="Rectangle 17"/>
              <p:cNvSpPr/>
              <p:nvPr/>
            </p:nvSpPr>
            <p:spPr>
              <a:xfrm>
                <a:off x="4795953" y="2924611"/>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Training &amp; OCM</a:t>
                </a:r>
              </a:p>
            </p:txBody>
          </p:sp>
          <p:sp>
            <p:nvSpPr>
              <p:cNvPr id="19" name="Rectangle 18"/>
              <p:cNvSpPr/>
              <p:nvPr/>
            </p:nvSpPr>
            <p:spPr>
              <a:xfrm>
                <a:off x="6073206" y="2928464"/>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sz="600" b="1" dirty="0">
                    <a:solidFill>
                      <a:prstClr val="white"/>
                    </a:solidFill>
                    <a:ea typeface="Arial" charset="0"/>
                    <a:cs typeface="Arial" charset="0"/>
                  </a:rPr>
                  <a:t>Communication, Community, &amp; Advocacy</a:t>
                </a:r>
              </a:p>
            </p:txBody>
          </p:sp>
          <p:sp>
            <p:nvSpPr>
              <p:cNvPr id="20" name="Rectangle 19"/>
              <p:cNvSpPr/>
              <p:nvPr/>
            </p:nvSpPr>
            <p:spPr>
              <a:xfrm>
                <a:off x="2821972" y="2521517"/>
                <a:ext cx="571863" cy="343118"/>
              </a:xfrm>
              <a:prstGeom prst="rect">
                <a:avLst/>
              </a:prstGeom>
              <a:solidFill>
                <a:srgbClr val="ED9004"/>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Operations</a:t>
                </a:r>
              </a:p>
              <a:p>
                <a:pPr algn="ctr" defTabSz="685800"/>
                <a:r>
                  <a:rPr lang="en-US" sz="600" dirty="0">
                    <a:solidFill>
                      <a:prstClr val="white"/>
                    </a:solidFill>
                    <a:ea typeface="Arial" charset="0"/>
                    <a:cs typeface="Arial" charset="0"/>
                  </a:rPr>
                  <a:t>Engineering</a:t>
                </a:r>
              </a:p>
            </p:txBody>
          </p:sp>
          <p:sp>
            <p:nvSpPr>
              <p:cNvPr id="22" name="Rectangle 21"/>
              <p:cNvSpPr/>
              <p:nvPr/>
            </p:nvSpPr>
            <p:spPr>
              <a:xfrm>
                <a:off x="2196792" y="2521517"/>
                <a:ext cx="571863" cy="343118"/>
              </a:xfrm>
              <a:prstGeom prst="rect">
                <a:avLst/>
              </a:prstGeom>
              <a:solidFill>
                <a:srgbClr val="0054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Infrastructure</a:t>
                </a:r>
              </a:p>
              <a:p>
                <a:pPr algn="ctr" defTabSz="685800"/>
                <a:r>
                  <a:rPr lang="en-US" sz="600" dirty="0">
                    <a:solidFill>
                      <a:prstClr val="white"/>
                    </a:solidFill>
                    <a:ea typeface="Arial" charset="0"/>
                    <a:cs typeface="Arial" charset="0"/>
                  </a:rPr>
                  <a:t>Engineering</a:t>
                </a:r>
              </a:p>
            </p:txBody>
          </p:sp>
          <p:sp>
            <p:nvSpPr>
              <p:cNvPr id="23" name="Rectangle 22"/>
              <p:cNvSpPr/>
              <p:nvPr/>
            </p:nvSpPr>
            <p:spPr>
              <a:xfrm>
                <a:off x="3444447" y="2521517"/>
                <a:ext cx="571863" cy="343118"/>
              </a:xfrm>
              <a:prstGeom prst="rect">
                <a:avLst/>
              </a:prstGeom>
              <a:solidFill>
                <a:srgbClr val="C0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Security</a:t>
                </a:r>
              </a:p>
              <a:p>
                <a:pPr algn="ctr" defTabSz="685800"/>
                <a:r>
                  <a:rPr lang="en-US" sz="600" dirty="0">
                    <a:solidFill>
                      <a:prstClr val="white"/>
                    </a:solidFill>
                    <a:ea typeface="Arial" charset="0"/>
                    <a:cs typeface="Arial" charset="0"/>
                  </a:rPr>
                  <a:t>Engineering</a:t>
                </a:r>
              </a:p>
            </p:txBody>
          </p:sp>
          <p:sp>
            <p:nvSpPr>
              <p:cNvPr id="27" name="Rectangle 26"/>
              <p:cNvSpPr/>
              <p:nvPr/>
            </p:nvSpPr>
            <p:spPr>
              <a:xfrm>
                <a:off x="4066922" y="2521517"/>
                <a:ext cx="571863" cy="343118"/>
              </a:xfrm>
              <a:prstGeom prst="rect">
                <a:avLst/>
              </a:prstGeom>
              <a:solidFill>
                <a:srgbClr val="00206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Migration</a:t>
                </a:r>
              </a:p>
              <a:p>
                <a:pPr algn="ctr" defTabSz="685800"/>
                <a:r>
                  <a:rPr lang="en-US" sz="600" dirty="0">
                    <a:solidFill>
                      <a:prstClr val="white"/>
                    </a:solidFill>
                    <a:ea typeface="Arial" charset="0"/>
                    <a:cs typeface="Arial" charset="0"/>
                  </a:rPr>
                  <a:t>Discovery &amp; Planning</a:t>
                </a:r>
              </a:p>
            </p:txBody>
          </p:sp>
          <p:sp>
            <p:nvSpPr>
              <p:cNvPr id="28" name="Rectangle 27"/>
              <p:cNvSpPr/>
              <p:nvPr/>
            </p:nvSpPr>
            <p:spPr>
              <a:xfrm>
                <a:off x="4756842" y="2114550"/>
                <a:ext cx="1940037" cy="1215323"/>
              </a:xfrm>
              <a:prstGeom prst="rect">
                <a:avLst/>
              </a:prstGeom>
              <a:noFill/>
              <a:ln>
                <a:solidFill>
                  <a:srgbClr val="0E8F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600" dirty="0">
                  <a:solidFill>
                    <a:prstClr val="white"/>
                  </a:solidFill>
                  <a:ea typeface="Arial" charset="0"/>
                  <a:cs typeface="Arial" charset="0"/>
                </a:endParaRPr>
              </a:p>
            </p:txBody>
          </p:sp>
        </p:grpSp>
      </p:grpSp>
      <p:sp>
        <p:nvSpPr>
          <p:cNvPr id="24" name="Content Placeholder 3"/>
          <p:cNvSpPr txBox="1">
            <a:spLocks/>
          </p:cNvSpPr>
          <p:nvPr/>
        </p:nvSpPr>
        <p:spPr>
          <a:xfrm>
            <a:off x="336789" y="517441"/>
            <a:ext cx="8497667" cy="369466"/>
          </a:xfrm>
          <a:prstGeom prst="rect">
            <a:avLst/>
          </a:prstGeom>
        </p:spPr>
        <p:txBody>
          <a:bodyPr vert="horz" lIns="68580" tIns="34290" rIns="68580" bIns="34290" rtlCol="0">
            <a:noAutofit/>
          </a:bodyPr>
          <a:lstStyle>
            <a:lvl1pPr marL="0" indent="0" algn="l" defTabSz="609585" rtl="0" eaLnBrk="1" latinLnBrk="0" hangingPunct="1">
              <a:spcBef>
                <a:spcPct val="20000"/>
              </a:spcBef>
              <a:buFontTx/>
              <a:buNone/>
              <a:defRPr sz="3200" b="0" i="0" kern="1200">
                <a:solidFill>
                  <a:srgbClr val="4D4D4C"/>
                </a:solidFill>
                <a:latin typeface="Arial"/>
                <a:ea typeface="+mn-ea"/>
                <a:cs typeface="Arial"/>
              </a:defRPr>
            </a:lvl1pPr>
            <a:lvl2pPr marL="990575" indent="-380990" algn="l" defTabSz="609585" rtl="0" eaLnBrk="1" latinLnBrk="0" hangingPunct="1">
              <a:spcBef>
                <a:spcPct val="20000"/>
              </a:spcBef>
              <a:buFont typeface="Arial"/>
              <a:buChar char="•"/>
              <a:defRPr sz="2667" b="0" i="0" kern="1200">
                <a:solidFill>
                  <a:srgbClr val="4D4D4C"/>
                </a:solidFill>
                <a:latin typeface="Arial"/>
                <a:ea typeface="+mn-ea"/>
                <a:cs typeface="Arial"/>
              </a:defRPr>
            </a:lvl2pPr>
            <a:lvl3pPr marL="1523962" indent="-304792" algn="l" defTabSz="609585" rtl="0" eaLnBrk="1" latinLnBrk="0" hangingPunct="1">
              <a:spcBef>
                <a:spcPct val="20000"/>
              </a:spcBef>
              <a:buFont typeface="Arial"/>
              <a:buChar char="•"/>
              <a:defRPr sz="2400" b="0" i="0" kern="1200">
                <a:solidFill>
                  <a:srgbClr val="4D4D4C"/>
                </a:solidFill>
                <a:latin typeface="Arial"/>
                <a:ea typeface="+mn-ea"/>
                <a:cs typeface="Arial"/>
              </a:defRPr>
            </a:lvl3pPr>
            <a:lvl4pPr marL="2133547" indent="-304792" algn="l" defTabSz="609585" rtl="0" eaLnBrk="1" latinLnBrk="0" hangingPunct="1">
              <a:spcBef>
                <a:spcPct val="20000"/>
              </a:spcBef>
              <a:buFont typeface="Arial"/>
              <a:buChar char="–"/>
              <a:defRPr sz="2133" b="0" i="0" kern="1200">
                <a:solidFill>
                  <a:srgbClr val="4D4D4C"/>
                </a:solidFill>
                <a:latin typeface="Arial"/>
                <a:ea typeface="+mn-ea"/>
                <a:cs typeface="Arial"/>
              </a:defRPr>
            </a:lvl4pPr>
            <a:lvl5pPr marL="2743131" indent="-304792" algn="l" defTabSz="609585" rtl="0" eaLnBrk="1" latinLnBrk="0" hangingPunct="1">
              <a:spcBef>
                <a:spcPct val="20000"/>
              </a:spcBef>
              <a:buFont typeface="Arial"/>
              <a:buChar char="»"/>
              <a:defRPr sz="2133" b="0" i="0" kern="1200">
                <a:solidFill>
                  <a:srgbClr val="4D4D4C"/>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Bef>
                <a:spcPts val="0"/>
              </a:spcBef>
              <a:spcAft>
                <a:spcPts val="900"/>
              </a:spcAft>
            </a:pPr>
            <a:r>
              <a:rPr lang="en-US" sz="1350" b="1" dirty="0"/>
              <a:t>The Cloud Transformation Organization is a window into the future of the entire organization; creating the foundation for an agile, iterative, and customer-centric operating model to be adopted at scale as applications and their developers become cloud-native.</a:t>
            </a:r>
          </a:p>
        </p:txBody>
      </p:sp>
      <p:sp>
        <p:nvSpPr>
          <p:cNvPr id="25" name="Rectangle 24"/>
          <p:cNvSpPr/>
          <p:nvPr/>
        </p:nvSpPr>
        <p:spPr>
          <a:xfrm>
            <a:off x="355749" y="1687534"/>
            <a:ext cx="3048089" cy="3395801"/>
          </a:xfrm>
          <a:prstGeom prst="rect">
            <a:avLst/>
          </a:prstGeom>
        </p:spPr>
        <p:txBody>
          <a:bodyPr wrap="square">
            <a:spAutoFit/>
          </a:bodyPr>
          <a:lstStyle/>
          <a:p>
            <a:pPr marL="128588" indent="-128588" defTabSz="685800">
              <a:spcAft>
                <a:spcPts val="450"/>
              </a:spcAft>
              <a:buFont typeface="Arial" charset="0"/>
              <a:buChar char="•"/>
            </a:pPr>
            <a:r>
              <a:rPr lang="en-US" sz="825" b="1" u="sng" dirty="0">
                <a:solidFill>
                  <a:srgbClr val="0E8F51"/>
                </a:solidFill>
              </a:rPr>
              <a:t>Cloud Business Office </a:t>
            </a:r>
            <a:r>
              <a:rPr lang="en-US" sz="825" dirty="0">
                <a:solidFill>
                  <a:srgbClr val="474746"/>
                </a:solidFill>
              </a:rPr>
              <a:t>serves as a central point of governance across architecture, finance, vendors, and migration projects – while driving the broader transformation through advocacy and community-building, training and certification, and organizational change management</a:t>
            </a:r>
          </a:p>
          <a:p>
            <a:pPr marL="128588" indent="-128588" defTabSz="685800">
              <a:spcAft>
                <a:spcPts val="450"/>
              </a:spcAft>
              <a:buFont typeface="Arial" charset="0"/>
              <a:buChar char="•"/>
            </a:pPr>
            <a:r>
              <a:rPr lang="en-US" sz="825" b="1" u="sng" dirty="0">
                <a:solidFill>
                  <a:srgbClr val="005493"/>
                </a:solidFill>
              </a:rPr>
              <a:t>Cloud Infrastructure</a:t>
            </a:r>
            <a:r>
              <a:rPr lang="en-US" sz="825" u="sng" dirty="0">
                <a:solidFill>
                  <a:srgbClr val="005493"/>
                </a:solidFill>
              </a:rPr>
              <a:t> </a:t>
            </a:r>
            <a:r>
              <a:rPr lang="en-US" sz="825" dirty="0">
                <a:solidFill>
                  <a:srgbClr val="474746"/>
                </a:solidFill>
              </a:rPr>
              <a:t>teams provide common shared infrastructure for all cloud platform consumers, and work across Application Teams, Cloud Engineering Teams, and the Cloud Business Office to offer their required infrastructures as consistent and codified “stacks”.</a:t>
            </a:r>
          </a:p>
          <a:p>
            <a:pPr marL="128588" indent="-128588" defTabSz="685800">
              <a:spcAft>
                <a:spcPts val="450"/>
              </a:spcAft>
              <a:buFont typeface="Arial" charset="0"/>
              <a:buChar char="•"/>
            </a:pPr>
            <a:r>
              <a:rPr lang="en-US" sz="825" b="1" u="sng" dirty="0">
                <a:solidFill>
                  <a:srgbClr val="ED9004"/>
                </a:solidFill>
              </a:rPr>
              <a:t>Cloud Operations</a:t>
            </a:r>
            <a:r>
              <a:rPr lang="en-US" sz="825" u="sng" dirty="0">
                <a:solidFill>
                  <a:srgbClr val="ED9004"/>
                </a:solidFill>
              </a:rPr>
              <a:t> </a:t>
            </a:r>
            <a:r>
              <a:rPr lang="en-US" sz="825" dirty="0">
                <a:solidFill>
                  <a:srgbClr val="474746"/>
                </a:solidFill>
              </a:rPr>
              <a:t>teams are accountable for providing reusable services, tools, processes, and deployment artifacts for Application Teams and Cloud Engineering Teams to successfully manage the operational lifecycle of their stacks.</a:t>
            </a:r>
          </a:p>
          <a:p>
            <a:pPr marL="128588" indent="-128588" defTabSz="685800">
              <a:spcAft>
                <a:spcPts val="450"/>
              </a:spcAft>
              <a:buFont typeface="Arial" charset="0"/>
              <a:buChar char="•"/>
            </a:pPr>
            <a:r>
              <a:rPr lang="en-US" sz="825" b="1" u="sng" dirty="0">
                <a:solidFill>
                  <a:srgbClr val="C00000"/>
                </a:solidFill>
              </a:rPr>
              <a:t>Cloud Security</a:t>
            </a:r>
            <a:r>
              <a:rPr lang="en-US" sz="825" u="sng" dirty="0">
                <a:solidFill>
                  <a:srgbClr val="C00000"/>
                </a:solidFill>
              </a:rPr>
              <a:t> </a:t>
            </a:r>
            <a:r>
              <a:rPr lang="en-US" sz="825" dirty="0">
                <a:solidFill>
                  <a:srgbClr val="474746"/>
                </a:solidFill>
              </a:rPr>
              <a:t>teams are accountable for providing reusable services, tools, processes, and deployment artifacts for Application Teams and Cloud Engineering Teams to successfully ensure the security and compliance of their stacks.</a:t>
            </a:r>
          </a:p>
          <a:p>
            <a:pPr marL="128588" indent="-128588" defTabSz="685800">
              <a:spcAft>
                <a:spcPts val="450"/>
              </a:spcAft>
              <a:buFont typeface="Arial" charset="0"/>
              <a:buChar char="•"/>
            </a:pPr>
            <a:r>
              <a:rPr lang="en-US" sz="825" b="1" u="sng" dirty="0">
                <a:solidFill>
                  <a:srgbClr val="002060"/>
                </a:solidFill>
              </a:rPr>
              <a:t>Cloud Migration </a:t>
            </a:r>
            <a:r>
              <a:rPr lang="en-US" sz="825" dirty="0">
                <a:solidFill>
                  <a:srgbClr val="474746"/>
                </a:solidFill>
              </a:rPr>
              <a:t>teams are dedicated to identifying applications to be migrated to public cloud, as well as planning and executing their migrations.</a:t>
            </a:r>
          </a:p>
        </p:txBody>
      </p:sp>
      <p:sp>
        <p:nvSpPr>
          <p:cNvPr id="26" name="Rectangle 25"/>
          <p:cNvSpPr/>
          <p:nvPr/>
        </p:nvSpPr>
        <p:spPr>
          <a:xfrm>
            <a:off x="355748" y="1259156"/>
            <a:ext cx="3399171" cy="415498"/>
          </a:xfrm>
          <a:prstGeom prst="rect">
            <a:avLst/>
          </a:prstGeom>
        </p:spPr>
        <p:txBody>
          <a:bodyPr wrap="square">
            <a:spAutoFit/>
          </a:bodyPr>
          <a:lstStyle/>
          <a:p>
            <a:pPr defTabSz="685800">
              <a:spcAft>
                <a:spcPts val="900"/>
              </a:spcAft>
            </a:pPr>
            <a:r>
              <a:rPr lang="en-US" sz="1050" b="1" dirty="0">
                <a:solidFill>
                  <a:srgbClr val="474746"/>
                </a:solidFill>
              </a:rPr>
              <a:t>A Cloud Transformation Organization will contain the following teams:</a:t>
            </a:r>
          </a:p>
        </p:txBody>
      </p:sp>
    </p:spTree>
    <p:extLst>
      <p:ext uri="{BB962C8B-B14F-4D97-AF65-F5344CB8AC3E}">
        <p14:creationId xmlns:p14="http://schemas.microsoft.com/office/powerpoint/2010/main" val="1581131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8"/>
          <p:cNvSpPr>
            <a:spLocks noGrp="1"/>
          </p:cNvSpPr>
          <p:nvPr>
            <p:ph type="title"/>
          </p:nvPr>
        </p:nvSpPr>
        <p:spPr>
          <a:xfrm>
            <a:off x="336789" y="161699"/>
            <a:ext cx="8205304" cy="434892"/>
          </a:xfrm>
        </p:spPr>
        <p:txBody>
          <a:bodyPr/>
          <a:lstStyle/>
          <a:p>
            <a:r>
              <a:rPr lang="en-US" sz="2100" dirty="0"/>
              <a:t>Step Two: Building for Cloud Transformation</a:t>
            </a:r>
            <a:endParaRPr lang="en-US" sz="2100" b="0" dirty="0"/>
          </a:p>
        </p:txBody>
      </p:sp>
      <p:grpSp>
        <p:nvGrpSpPr>
          <p:cNvPr id="2" name="Group 1"/>
          <p:cNvGrpSpPr/>
          <p:nvPr/>
        </p:nvGrpSpPr>
        <p:grpSpPr>
          <a:xfrm>
            <a:off x="3492717" y="1490181"/>
            <a:ext cx="5459611" cy="2706574"/>
            <a:chOff x="3378755" y="2188531"/>
            <a:chExt cx="4552564" cy="2256910"/>
          </a:xfrm>
        </p:grpSpPr>
        <p:sp>
          <p:nvSpPr>
            <p:cNvPr id="8" name="Rectangle 7"/>
            <p:cNvSpPr/>
            <p:nvPr/>
          </p:nvSpPr>
          <p:spPr>
            <a:xfrm>
              <a:off x="4539062" y="2188531"/>
              <a:ext cx="2316940" cy="3474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b="1" dirty="0">
                  <a:solidFill>
                    <a:prstClr val="white"/>
                  </a:solidFill>
                  <a:ea typeface="Arial" charset="0"/>
                  <a:cs typeface="Arial" charset="0"/>
                </a:rPr>
                <a:t>Chief Information Officer</a:t>
              </a:r>
            </a:p>
          </p:txBody>
        </p:sp>
        <p:sp>
          <p:nvSpPr>
            <p:cNvPr id="9" name="Rectangle 8"/>
            <p:cNvSpPr/>
            <p:nvPr/>
          </p:nvSpPr>
          <p:spPr>
            <a:xfrm>
              <a:off x="4539062" y="2721931"/>
              <a:ext cx="2316940" cy="34747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b="1" dirty="0">
                  <a:solidFill>
                    <a:prstClr val="white"/>
                  </a:solidFill>
                  <a:ea typeface="Arial" charset="0"/>
                  <a:cs typeface="Arial" charset="0"/>
                </a:rPr>
                <a:t>Cloud Transformation</a:t>
              </a:r>
            </a:p>
            <a:p>
              <a:pPr algn="ctr" defTabSz="685800"/>
              <a:r>
                <a:rPr lang="en-US" sz="675" dirty="0">
                  <a:solidFill>
                    <a:prstClr val="white"/>
                  </a:solidFill>
                  <a:ea typeface="Arial" charset="0"/>
                  <a:cs typeface="Arial" charset="0"/>
                </a:rPr>
                <a:t>(SVP / VP)</a:t>
              </a:r>
            </a:p>
          </p:txBody>
        </p:sp>
        <p:grpSp>
          <p:nvGrpSpPr>
            <p:cNvPr id="10" name="Group 9"/>
            <p:cNvGrpSpPr/>
            <p:nvPr/>
          </p:nvGrpSpPr>
          <p:grpSpPr>
            <a:xfrm>
              <a:off x="3378755" y="3230118"/>
              <a:ext cx="4552564" cy="1215323"/>
              <a:chOff x="2144315" y="2114550"/>
              <a:chExt cx="4552564" cy="1215323"/>
            </a:xfrm>
          </p:grpSpPr>
          <p:sp>
            <p:nvSpPr>
              <p:cNvPr id="11" name="Rectangle 10"/>
              <p:cNvSpPr/>
              <p:nvPr/>
            </p:nvSpPr>
            <p:spPr>
              <a:xfrm>
                <a:off x="2144315" y="2114550"/>
                <a:ext cx="2553112" cy="810061"/>
              </a:xfrm>
              <a:prstGeom prst="rect">
                <a:avLst/>
              </a:prstGeom>
              <a:noFill/>
              <a:ln>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600" dirty="0">
                  <a:solidFill>
                    <a:prstClr val="white"/>
                  </a:solidFill>
                  <a:ea typeface="Arial" charset="0"/>
                  <a:cs typeface="Arial" charset="0"/>
                </a:endParaRPr>
              </a:p>
            </p:txBody>
          </p:sp>
          <p:sp>
            <p:nvSpPr>
              <p:cNvPr id="12" name="Rectangle 11"/>
              <p:cNvSpPr/>
              <p:nvPr/>
            </p:nvSpPr>
            <p:spPr>
              <a:xfrm>
                <a:off x="4756841" y="2114550"/>
                <a:ext cx="1940038" cy="347472"/>
              </a:xfrm>
              <a:prstGeom prst="rect">
                <a:avLst/>
              </a:prstGeom>
              <a:solidFill>
                <a:srgbClr val="0E8F51"/>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b="1" dirty="0">
                    <a:solidFill>
                      <a:prstClr val="white"/>
                    </a:solidFill>
                    <a:ea typeface="Arial" charset="0"/>
                    <a:cs typeface="Arial" charset="0"/>
                  </a:rPr>
                  <a:t>Cloud Business Office</a:t>
                </a:r>
              </a:p>
              <a:p>
                <a:pPr algn="ctr" defTabSz="685800"/>
                <a:r>
                  <a:rPr lang="en-US" sz="675" dirty="0">
                    <a:solidFill>
                      <a:prstClr val="white"/>
                    </a:solidFill>
                    <a:ea typeface="Arial" charset="0"/>
                    <a:cs typeface="Arial" charset="0"/>
                  </a:rPr>
                  <a:t>(Director)</a:t>
                </a:r>
              </a:p>
            </p:txBody>
          </p:sp>
          <p:sp>
            <p:nvSpPr>
              <p:cNvPr id="13" name="Rectangle 12"/>
              <p:cNvSpPr/>
              <p:nvPr/>
            </p:nvSpPr>
            <p:spPr>
              <a:xfrm>
                <a:off x="2144315" y="2114550"/>
                <a:ext cx="2553112" cy="34747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b="1" dirty="0">
                    <a:solidFill>
                      <a:prstClr val="white"/>
                    </a:solidFill>
                    <a:ea typeface="Arial" charset="0"/>
                    <a:cs typeface="Arial" charset="0"/>
                  </a:rPr>
                  <a:t>Cloud Engineering &amp; Enablement</a:t>
                </a:r>
              </a:p>
              <a:p>
                <a:pPr algn="ctr" defTabSz="685800"/>
                <a:r>
                  <a:rPr lang="en-US" sz="675" dirty="0">
                    <a:solidFill>
                      <a:prstClr val="white"/>
                    </a:solidFill>
                    <a:ea typeface="Arial" charset="0"/>
                    <a:cs typeface="Arial" charset="0"/>
                  </a:rPr>
                  <a:t>(Director)</a:t>
                </a:r>
              </a:p>
            </p:txBody>
          </p:sp>
          <p:sp>
            <p:nvSpPr>
              <p:cNvPr id="14" name="Rectangle 13"/>
              <p:cNvSpPr/>
              <p:nvPr/>
            </p:nvSpPr>
            <p:spPr>
              <a:xfrm>
                <a:off x="5435185" y="2521517"/>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On-Boarding</a:t>
                </a:r>
              </a:p>
            </p:txBody>
          </p:sp>
          <p:sp>
            <p:nvSpPr>
              <p:cNvPr id="15" name="Rectangle 14"/>
              <p:cNvSpPr/>
              <p:nvPr/>
            </p:nvSpPr>
            <p:spPr>
              <a:xfrm>
                <a:off x="5441929" y="2924611"/>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Cost, Value, &amp; Provider Management</a:t>
                </a:r>
              </a:p>
            </p:txBody>
          </p:sp>
          <p:sp>
            <p:nvSpPr>
              <p:cNvPr id="16" name="Rectangle 15"/>
              <p:cNvSpPr/>
              <p:nvPr/>
            </p:nvSpPr>
            <p:spPr>
              <a:xfrm>
                <a:off x="4804889" y="2523034"/>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Architecture &amp; Governance</a:t>
                </a:r>
              </a:p>
            </p:txBody>
          </p:sp>
          <p:sp>
            <p:nvSpPr>
              <p:cNvPr id="17" name="Rectangle 16"/>
              <p:cNvSpPr/>
              <p:nvPr/>
            </p:nvSpPr>
            <p:spPr>
              <a:xfrm>
                <a:off x="6065481" y="2521517"/>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Program Management Office</a:t>
                </a:r>
              </a:p>
            </p:txBody>
          </p:sp>
          <p:sp>
            <p:nvSpPr>
              <p:cNvPr id="18" name="Rectangle 17"/>
              <p:cNvSpPr/>
              <p:nvPr/>
            </p:nvSpPr>
            <p:spPr>
              <a:xfrm>
                <a:off x="4795953" y="2924611"/>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Training &amp; OCM</a:t>
                </a:r>
              </a:p>
            </p:txBody>
          </p:sp>
          <p:sp>
            <p:nvSpPr>
              <p:cNvPr id="19" name="Rectangle 18"/>
              <p:cNvSpPr/>
              <p:nvPr/>
            </p:nvSpPr>
            <p:spPr>
              <a:xfrm>
                <a:off x="6073206" y="2928464"/>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sz="600" b="1" dirty="0">
                    <a:solidFill>
                      <a:prstClr val="white"/>
                    </a:solidFill>
                    <a:ea typeface="Arial" charset="0"/>
                    <a:cs typeface="Arial" charset="0"/>
                  </a:rPr>
                  <a:t>Communication, Community, &amp; Advocacy</a:t>
                </a:r>
              </a:p>
            </p:txBody>
          </p:sp>
          <p:sp>
            <p:nvSpPr>
              <p:cNvPr id="20" name="Rectangle 19"/>
              <p:cNvSpPr/>
              <p:nvPr/>
            </p:nvSpPr>
            <p:spPr>
              <a:xfrm>
                <a:off x="2821972" y="2521517"/>
                <a:ext cx="571863" cy="343118"/>
              </a:xfrm>
              <a:prstGeom prst="rect">
                <a:avLst/>
              </a:prstGeom>
              <a:solidFill>
                <a:srgbClr val="ED9004"/>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Operations</a:t>
                </a:r>
              </a:p>
              <a:p>
                <a:pPr algn="ctr" defTabSz="685800"/>
                <a:r>
                  <a:rPr lang="en-US" sz="600" dirty="0">
                    <a:solidFill>
                      <a:prstClr val="white"/>
                    </a:solidFill>
                    <a:ea typeface="Arial" charset="0"/>
                    <a:cs typeface="Arial" charset="0"/>
                  </a:rPr>
                  <a:t>Engineering</a:t>
                </a:r>
              </a:p>
            </p:txBody>
          </p:sp>
          <p:sp>
            <p:nvSpPr>
              <p:cNvPr id="22" name="Rectangle 21"/>
              <p:cNvSpPr/>
              <p:nvPr/>
            </p:nvSpPr>
            <p:spPr>
              <a:xfrm>
                <a:off x="2196792" y="2521517"/>
                <a:ext cx="571863" cy="343118"/>
              </a:xfrm>
              <a:prstGeom prst="rect">
                <a:avLst/>
              </a:prstGeom>
              <a:solidFill>
                <a:srgbClr val="0054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Infrastructure</a:t>
                </a:r>
              </a:p>
              <a:p>
                <a:pPr algn="ctr" defTabSz="685800"/>
                <a:r>
                  <a:rPr lang="en-US" sz="600" dirty="0">
                    <a:solidFill>
                      <a:prstClr val="white"/>
                    </a:solidFill>
                    <a:ea typeface="Arial" charset="0"/>
                    <a:cs typeface="Arial" charset="0"/>
                  </a:rPr>
                  <a:t>Engineering</a:t>
                </a:r>
              </a:p>
            </p:txBody>
          </p:sp>
          <p:sp>
            <p:nvSpPr>
              <p:cNvPr id="23" name="Rectangle 22"/>
              <p:cNvSpPr/>
              <p:nvPr/>
            </p:nvSpPr>
            <p:spPr>
              <a:xfrm>
                <a:off x="3444447" y="2521517"/>
                <a:ext cx="571863" cy="343118"/>
              </a:xfrm>
              <a:prstGeom prst="rect">
                <a:avLst/>
              </a:prstGeom>
              <a:solidFill>
                <a:srgbClr val="C0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Security</a:t>
                </a:r>
              </a:p>
              <a:p>
                <a:pPr algn="ctr" defTabSz="685800"/>
                <a:r>
                  <a:rPr lang="en-US" sz="600" dirty="0">
                    <a:solidFill>
                      <a:prstClr val="white"/>
                    </a:solidFill>
                    <a:ea typeface="Arial" charset="0"/>
                    <a:cs typeface="Arial" charset="0"/>
                  </a:rPr>
                  <a:t>Engineering</a:t>
                </a:r>
              </a:p>
            </p:txBody>
          </p:sp>
          <p:sp>
            <p:nvSpPr>
              <p:cNvPr id="27" name="Rectangle 26"/>
              <p:cNvSpPr/>
              <p:nvPr/>
            </p:nvSpPr>
            <p:spPr>
              <a:xfrm>
                <a:off x="4066922" y="2521517"/>
                <a:ext cx="571863" cy="343118"/>
              </a:xfrm>
              <a:prstGeom prst="rect">
                <a:avLst/>
              </a:prstGeom>
              <a:solidFill>
                <a:srgbClr val="00206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Migration</a:t>
                </a:r>
              </a:p>
              <a:p>
                <a:pPr algn="ctr" defTabSz="685800"/>
                <a:r>
                  <a:rPr lang="en-US" sz="600" dirty="0">
                    <a:solidFill>
                      <a:prstClr val="white"/>
                    </a:solidFill>
                    <a:ea typeface="Arial" charset="0"/>
                    <a:cs typeface="Arial" charset="0"/>
                  </a:rPr>
                  <a:t>Discovery &amp; Planning</a:t>
                </a:r>
              </a:p>
            </p:txBody>
          </p:sp>
          <p:sp>
            <p:nvSpPr>
              <p:cNvPr id="28" name="Rectangle 27"/>
              <p:cNvSpPr/>
              <p:nvPr/>
            </p:nvSpPr>
            <p:spPr>
              <a:xfrm>
                <a:off x="4756842" y="2114550"/>
                <a:ext cx="1940037" cy="1215323"/>
              </a:xfrm>
              <a:prstGeom prst="rect">
                <a:avLst/>
              </a:prstGeom>
              <a:noFill/>
              <a:ln>
                <a:solidFill>
                  <a:srgbClr val="0E8F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600" dirty="0">
                  <a:solidFill>
                    <a:prstClr val="white"/>
                  </a:solidFill>
                  <a:ea typeface="Arial" charset="0"/>
                  <a:cs typeface="Arial" charset="0"/>
                </a:endParaRPr>
              </a:p>
            </p:txBody>
          </p:sp>
        </p:grpSp>
      </p:grpSp>
      <p:sp>
        <p:nvSpPr>
          <p:cNvPr id="31" name="Rectangle 30"/>
          <p:cNvSpPr/>
          <p:nvPr/>
        </p:nvSpPr>
        <p:spPr>
          <a:xfrm>
            <a:off x="391244" y="1490181"/>
            <a:ext cx="3048089" cy="2469907"/>
          </a:xfrm>
          <a:prstGeom prst="rect">
            <a:avLst/>
          </a:prstGeom>
        </p:spPr>
        <p:txBody>
          <a:bodyPr wrap="square">
            <a:spAutoFit/>
          </a:bodyPr>
          <a:lstStyle/>
          <a:p>
            <a:pPr defTabSz="685800">
              <a:spcAft>
                <a:spcPts val="900"/>
              </a:spcAft>
            </a:pPr>
            <a:r>
              <a:rPr lang="en-US" sz="1200" b="1" dirty="0">
                <a:solidFill>
                  <a:srgbClr val="474746"/>
                </a:solidFill>
              </a:rPr>
              <a:t>A dedicated, co-located model enables:</a:t>
            </a:r>
          </a:p>
          <a:p>
            <a:pPr marL="128588" indent="-128588" defTabSz="685800">
              <a:spcAft>
                <a:spcPts val="900"/>
              </a:spcAft>
              <a:buFont typeface="Arial" charset="0"/>
              <a:buChar char="•"/>
            </a:pPr>
            <a:r>
              <a:rPr lang="en-US" sz="1050" dirty="0">
                <a:solidFill>
                  <a:srgbClr val="474746"/>
                </a:solidFill>
              </a:rPr>
              <a:t>Cohesiveness of the end-product and its constituent components and solutions</a:t>
            </a:r>
          </a:p>
          <a:p>
            <a:pPr marL="128588" indent="-128588" defTabSz="685800">
              <a:spcAft>
                <a:spcPts val="900"/>
              </a:spcAft>
              <a:buFont typeface="Arial" charset="0"/>
              <a:buChar char="•"/>
            </a:pPr>
            <a:r>
              <a:rPr lang="en-US" sz="1050" dirty="0">
                <a:solidFill>
                  <a:srgbClr val="474746"/>
                </a:solidFill>
              </a:rPr>
              <a:t>Well-defined ownership and accountability over the entire set of desired outcomes</a:t>
            </a:r>
          </a:p>
          <a:p>
            <a:pPr marL="128588" indent="-128588" defTabSz="685800">
              <a:spcAft>
                <a:spcPts val="900"/>
              </a:spcAft>
              <a:buFont typeface="Arial" charset="0"/>
              <a:buChar char="•"/>
            </a:pPr>
            <a:r>
              <a:rPr lang="en-US" sz="1050" dirty="0">
                <a:solidFill>
                  <a:srgbClr val="474746"/>
                </a:solidFill>
              </a:rPr>
              <a:t>Efficiency of technical delivery and communication</a:t>
            </a:r>
          </a:p>
          <a:p>
            <a:pPr marL="128588" indent="-128588" defTabSz="685800">
              <a:spcAft>
                <a:spcPts val="900"/>
              </a:spcAft>
              <a:buFont typeface="Arial" charset="0"/>
              <a:buChar char="•"/>
            </a:pPr>
            <a:r>
              <a:rPr lang="en-US" sz="1050" dirty="0">
                <a:solidFill>
                  <a:srgbClr val="474746"/>
                </a:solidFill>
              </a:rPr>
              <a:t>Minimized costs and delays associated with context switching across multiple projects</a:t>
            </a:r>
          </a:p>
          <a:p>
            <a:pPr marL="128588" indent="-128588" defTabSz="685800">
              <a:spcAft>
                <a:spcPts val="900"/>
              </a:spcAft>
              <a:buFont typeface="Arial" charset="0"/>
              <a:buChar char="•"/>
            </a:pPr>
            <a:r>
              <a:rPr lang="en-US" sz="1050" dirty="0">
                <a:solidFill>
                  <a:srgbClr val="474746"/>
                </a:solidFill>
              </a:rPr>
              <a:t>Aligned goals and incentives that breakdown in a matrixed model across teams and leaders</a:t>
            </a:r>
          </a:p>
        </p:txBody>
      </p:sp>
      <p:sp>
        <p:nvSpPr>
          <p:cNvPr id="32" name="Content Placeholder 3"/>
          <p:cNvSpPr txBox="1">
            <a:spLocks/>
          </p:cNvSpPr>
          <p:nvPr/>
        </p:nvSpPr>
        <p:spPr>
          <a:xfrm>
            <a:off x="336789" y="517441"/>
            <a:ext cx="8497667" cy="369466"/>
          </a:xfrm>
          <a:prstGeom prst="rect">
            <a:avLst/>
          </a:prstGeom>
        </p:spPr>
        <p:txBody>
          <a:bodyPr vert="horz" lIns="68580" tIns="34290" rIns="68580" bIns="34290" rtlCol="0">
            <a:noAutofit/>
          </a:bodyPr>
          <a:lstStyle>
            <a:lvl1pPr marL="0" indent="0" algn="l" defTabSz="609585" rtl="0" eaLnBrk="1" latinLnBrk="0" hangingPunct="1">
              <a:spcBef>
                <a:spcPct val="20000"/>
              </a:spcBef>
              <a:buFontTx/>
              <a:buNone/>
              <a:defRPr sz="3200" b="0" i="0" kern="1200">
                <a:solidFill>
                  <a:srgbClr val="4D4D4C"/>
                </a:solidFill>
                <a:latin typeface="Arial"/>
                <a:ea typeface="+mn-ea"/>
                <a:cs typeface="Arial"/>
              </a:defRPr>
            </a:lvl1pPr>
            <a:lvl2pPr marL="990575" indent="-380990" algn="l" defTabSz="609585" rtl="0" eaLnBrk="1" latinLnBrk="0" hangingPunct="1">
              <a:spcBef>
                <a:spcPct val="20000"/>
              </a:spcBef>
              <a:buFont typeface="Arial"/>
              <a:buChar char="•"/>
              <a:defRPr sz="2667" b="0" i="0" kern="1200">
                <a:solidFill>
                  <a:srgbClr val="4D4D4C"/>
                </a:solidFill>
                <a:latin typeface="Arial"/>
                <a:ea typeface="+mn-ea"/>
                <a:cs typeface="Arial"/>
              </a:defRPr>
            </a:lvl2pPr>
            <a:lvl3pPr marL="1523962" indent="-304792" algn="l" defTabSz="609585" rtl="0" eaLnBrk="1" latinLnBrk="0" hangingPunct="1">
              <a:spcBef>
                <a:spcPct val="20000"/>
              </a:spcBef>
              <a:buFont typeface="Arial"/>
              <a:buChar char="•"/>
              <a:defRPr sz="2400" b="0" i="0" kern="1200">
                <a:solidFill>
                  <a:srgbClr val="4D4D4C"/>
                </a:solidFill>
                <a:latin typeface="Arial"/>
                <a:ea typeface="+mn-ea"/>
                <a:cs typeface="Arial"/>
              </a:defRPr>
            </a:lvl3pPr>
            <a:lvl4pPr marL="2133547" indent="-304792" algn="l" defTabSz="609585" rtl="0" eaLnBrk="1" latinLnBrk="0" hangingPunct="1">
              <a:spcBef>
                <a:spcPct val="20000"/>
              </a:spcBef>
              <a:buFont typeface="Arial"/>
              <a:buChar char="–"/>
              <a:defRPr sz="2133" b="0" i="0" kern="1200">
                <a:solidFill>
                  <a:srgbClr val="4D4D4C"/>
                </a:solidFill>
                <a:latin typeface="Arial"/>
                <a:ea typeface="+mn-ea"/>
                <a:cs typeface="Arial"/>
              </a:defRPr>
            </a:lvl4pPr>
            <a:lvl5pPr marL="2743131" indent="-304792" algn="l" defTabSz="609585" rtl="0" eaLnBrk="1" latinLnBrk="0" hangingPunct="1">
              <a:spcBef>
                <a:spcPct val="20000"/>
              </a:spcBef>
              <a:buFont typeface="Arial"/>
              <a:buChar char="»"/>
              <a:defRPr sz="2133" b="0" i="0" kern="1200">
                <a:solidFill>
                  <a:srgbClr val="4D4D4C"/>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Bef>
                <a:spcPts val="0"/>
              </a:spcBef>
              <a:spcAft>
                <a:spcPts val="450"/>
              </a:spcAft>
            </a:pPr>
            <a:r>
              <a:rPr lang="en-US" sz="1350" b="1" dirty="0"/>
              <a:t>As your adoption of cloud scales, so will the Tiger Team – an ideal Cloud Transformation organization will be made of empowered and dedicated resources, organized under a single leader, and co-located in a single, physical workspace that promotes transparency and collaboration</a:t>
            </a:r>
          </a:p>
        </p:txBody>
      </p:sp>
    </p:spTree>
    <p:extLst>
      <p:ext uri="{BB962C8B-B14F-4D97-AF65-F5344CB8AC3E}">
        <p14:creationId xmlns:p14="http://schemas.microsoft.com/office/powerpoint/2010/main" val="2006401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8"/>
          <p:cNvSpPr>
            <a:spLocks noGrp="1"/>
          </p:cNvSpPr>
          <p:nvPr>
            <p:ph type="title"/>
          </p:nvPr>
        </p:nvSpPr>
        <p:spPr>
          <a:xfrm>
            <a:off x="336789" y="161699"/>
            <a:ext cx="8205304" cy="434892"/>
          </a:xfrm>
        </p:spPr>
        <p:txBody>
          <a:bodyPr/>
          <a:lstStyle/>
          <a:p>
            <a:r>
              <a:rPr lang="en-US" sz="2100" dirty="0"/>
              <a:t>Step Three: Scaling the Cloud Transformation</a:t>
            </a:r>
            <a:endParaRPr lang="en-US" sz="2100" b="0" dirty="0"/>
          </a:p>
        </p:txBody>
      </p:sp>
      <p:grpSp>
        <p:nvGrpSpPr>
          <p:cNvPr id="2" name="Group 1"/>
          <p:cNvGrpSpPr/>
          <p:nvPr/>
        </p:nvGrpSpPr>
        <p:grpSpPr>
          <a:xfrm>
            <a:off x="3492717" y="1490181"/>
            <a:ext cx="5459611" cy="2706574"/>
            <a:chOff x="3378755" y="2188531"/>
            <a:chExt cx="4552564" cy="2256910"/>
          </a:xfrm>
        </p:grpSpPr>
        <p:sp>
          <p:nvSpPr>
            <p:cNvPr id="8" name="Rectangle 7"/>
            <p:cNvSpPr/>
            <p:nvPr/>
          </p:nvSpPr>
          <p:spPr>
            <a:xfrm>
              <a:off x="4539062" y="2188531"/>
              <a:ext cx="2316940" cy="3474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b="1" dirty="0">
                  <a:solidFill>
                    <a:prstClr val="white"/>
                  </a:solidFill>
                  <a:ea typeface="Arial" charset="0"/>
                  <a:cs typeface="Arial" charset="0"/>
                </a:rPr>
                <a:t>Chief Information Officer</a:t>
              </a:r>
            </a:p>
          </p:txBody>
        </p:sp>
        <p:sp>
          <p:nvSpPr>
            <p:cNvPr id="9" name="Rectangle 8"/>
            <p:cNvSpPr/>
            <p:nvPr/>
          </p:nvSpPr>
          <p:spPr>
            <a:xfrm>
              <a:off x="4539062" y="2721931"/>
              <a:ext cx="2316940" cy="34747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b="1" dirty="0">
                  <a:solidFill>
                    <a:prstClr val="white"/>
                  </a:solidFill>
                  <a:ea typeface="Arial" charset="0"/>
                  <a:cs typeface="Arial" charset="0"/>
                </a:rPr>
                <a:t>Cloud Transformation</a:t>
              </a:r>
            </a:p>
            <a:p>
              <a:pPr algn="ctr" defTabSz="685800"/>
              <a:r>
                <a:rPr lang="en-US" sz="675" dirty="0">
                  <a:solidFill>
                    <a:prstClr val="white"/>
                  </a:solidFill>
                  <a:ea typeface="Arial" charset="0"/>
                  <a:cs typeface="Arial" charset="0"/>
                </a:rPr>
                <a:t>(SVP / VP)</a:t>
              </a:r>
            </a:p>
          </p:txBody>
        </p:sp>
        <p:grpSp>
          <p:nvGrpSpPr>
            <p:cNvPr id="10" name="Group 9"/>
            <p:cNvGrpSpPr/>
            <p:nvPr/>
          </p:nvGrpSpPr>
          <p:grpSpPr>
            <a:xfrm>
              <a:off x="3378755" y="3230118"/>
              <a:ext cx="4552564" cy="1215323"/>
              <a:chOff x="2144315" y="2114550"/>
              <a:chExt cx="4552564" cy="1215323"/>
            </a:xfrm>
          </p:grpSpPr>
          <p:sp>
            <p:nvSpPr>
              <p:cNvPr id="11" name="Rectangle 10"/>
              <p:cNvSpPr/>
              <p:nvPr/>
            </p:nvSpPr>
            <p:spPr>
              <a:xfrm>
                <a:off x="2144315" y="2114550"/>
                <a:ext cx="2553112" cy="1215323"/>
              </a:xfrm>
              <a:prstGeom prst="rect">
                <a:avLst/>
              </a:prstGeom>
              <a:noFill/>
              <a:ln>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600" dirty="0">
                  <a:solidFill>
                    <a:prstClr val="white"/>
                  </a:solidFill>
                  <a:ea typeface="Arial" charset="0"/>
                  <a:cs typeface="Arial" charset="0"/>
                </a:endParaRPr>
              </a:p>
            </p:txBody>
          </p:sp>
          <p:sp>
            <p:nvSpPr>
              <p:cNvPr id="12" name="Rectangle 11"/>
              <p:cNvSpPr/>
              <p:nvPr/>
            </p:nvSpPr>
            <p:spPr>
              <a:xfrm>
                <a:off x="4756841" y="2114550"/>
                <a:ext cx="1940038" cy="347472"/>
              </a:xfrm>
              <a:prstGeom prst="rect">
                <a:avLst/>
              </a:prstGeom>
              <a:solidFill>
                <a:srgbClr val="0E8F51"/>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b="1" dirty="0">
                    <a:solidFill>
                      <a:prstClr val="white"/>
                    </a:solidFill>
                    <a:ea typeface="Arial" charset="0"/>
                    <a:cs typeface="Arial" charset="0"/>
                  </a:rPr>
                  <a:t>Cloud Business Office</a:t>
                </a:r>
              </a:p>
              <a:p>
                <a:pPr algn="ctr" defTabSz="685800"/>
                <a:r>
                  <a:rPr lang="en-US" sz="675" dirty="0">
                    <a:solidFill>
                      <a:prstClr val="white"/>
                    </a:solidFill>
                    <a:ea typeface="Arial" charset="0"/>
                    <a:cs typeface="Arial" charset="0"/>
                  </a:rPr>
                  <a:t>(Director)</a:t>
                </a:r>
              </a:p>
            </p:txBody>
          </p:sp>
          <p:sp>
            <p:nvSpPr>
              <p:cNvPr id="13" name="Rectangle 12"/>
              <p:cNvSpPr/>
              <p:nvPr/>
            </p:nvSpPr>
            <p:spPr>
              <a:xfrm>
                <a:off x="2144315" y="2114550"/>
                <a:ext cx="2553112" cy="34747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b="1" dirty="0">
                    <a:solidFill>
                      <a:prstClr val="white"/>
                    </a:solidFill>
                    <a:ea typeface="Arial" charset="0"/>
                    <a:cs typeface="Arial" charset="0"/>
                  </a:rPr>
                  <a:t>Cloud Engineering &amp; Enablement</a:t>
                </a:r>
              </a:p>
              <a:p>
                <a:pPr algn="ctr" defTabSz="685800"/>
                <a:r>
                  <a:rPr lang="en-US" sz="675" dirty="0">
                    <a:solidFill>
                      <a:prstClr val="white"/>
                    </a:solidFill>
                    <a:ea typeface="Arial" charset="0"/>
                    <a:cs typeface="Arial" charset="0"/>
                  </a:rPr>
                  <a:t>(Director)</a:t>
                </a:r>
              </a:p>
            </p:txBody>
          </p:sp>
          <p:sp>
            <p:nvSpPr>
              <p:cNvPr id="14" name="Rectangle 13"/>
              <p:cNvSpPr/>
              <p:nvPr/>
            </p:nvSpPr>
            <p:spPr>
              <a:xfrm>
                <a:off x="5435185" y="2521517"/>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On-Boarding</a:t>
                </a:r>
              </a:p>
            </p:txBody>
          </p:sp>
          <p:sp>
            <p:nvSpPr>
              <p:cNvPr id="15" name="Rectangle 14"/>
              <p:cNvSpPr/>
              <p:nvPr/>
            </p:nvSpPr>
            <p:spPr>
              <a:xfrm>
                <a:off x="5441929" y="2924611"/>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Cost, Value, &amp; Provider Management</a:t>
                </a:r>
              </a:p>
            </p:txBody>
          </p:sp>
          <p:sp>
            <p:nvSpPr>
              <p:cNvPr id="16" name="Rectangle 15"/>
              <p:cNvSpPr/>
              <p:nvPr/>
            </p:nvSpPr>
            <p:spPr>
              <a:xfrm>
                <a:off x="4804889" y="2523034"/>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Architecture &amp; Governance</a:t>
                </a:r>
              </a:p>
            </p:txBody>
          </p:sp>
          <p:sp>
            <p:nvSpPr>
              <p:cNvPr id="17" name="Rectangle 16"/>
              <p:cNvSpPr/>
              <p:nvPr/>
            </p:nvSpPr>
            <p:spPr>
              <a:xfrm>
                <a:off x="6065481" y="2521517"/>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Program Management Office</a:t>
                </a:r>
              </a:p>
            </p:txBody>
          </p:sp>
          <p:sp>
            <p:nvSpPr>
              <p:cNvPr id="18" name="Rectangle 17"/>
              <p:cNvSpPr/>
              <p:nvPr/>
            </p:nvSpPr>
            <p:spPr>
              <a:xfrm>
                <a:off x="4795953" y="2924611"/>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Training &amp; OCM</a:t>
                </a:r>
              </a:p>
            </p:txBody>
          </p:sp>
          <p:sp>
            <p:nvSpPr>
              <p:cNvPr id="19" name="Rectangle 18"/>
              <p:cNvSpPr/>
              <p:nvPr/>
            </p:nvSpPr>
            <p:spPr>
              <a:xfrm>
                <a:off x="6073206" y="2928464"/>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sz="600" b="1" dirty="0">
                    <a:solidFill>
                      <a:prstClr val="white"/>
                    </a:solidFill>
                    <a:ea typeface="Arial" charset="0"/>
                    <a:cs typeface="Arial" charset="0"/>
                  </a:rPr>
                  <a:t>Communication, Community, &amp; Advocacy</a:t>
                </a:r>
              </a:p>
            </p:txBody>
          </p:sp>
          <p:sp>
            <p:nvSpPr>
              <p:cNvPr id="20" name="Rectangle 19"/>
              <p:cNvSpPr/>
              <p:nvPr/>
            </p:nvSpPr>
            <p:spPr>
              <a:xfrm>
                <a:off x="2821972" y="2521517"/>
                <a:ext cx="571863" cy="343118"/>
              </a:xfrm>
              <a:prstGeom prst="rect">
                <a:avLst/>
              </a:prstGeom>
              <a:solidFill>
                <a:srgbClr val="ED9004"/>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Operations</a:t>
                </a:r>
              </a:p>
              <a:p>
                <a:pPr algn="ctr" defTabSz="685800"/>
                <a:r>
                  <a:rPr lang="en-US" sz="600" dirty="0">
                    <a:solidFill>
                      <a:prstClr val="white"/>
                    </a:solidFill>
                    <a:ea typeface="Arial" charset="0"/>
                    <a:cs typeface="Arial" charset="0"/>
                  </a:rPr>
                  <a:t>Engineering</a:t>
                </a:r>
              </a:p>
            </p:txBody>
          </p:sp>
          <p:sp>
            <p:nvSpPr>
              <p:cNvPr id="21" name="Rectangle 20"/>
              <p:cNvSpPr/>
              <p:nvPr/>
            </p:nvSpPr>
            <p:spPr>
              <a:xfrm>
                <a:off x="2828069" y="2924611"/>
                <a:ext cx="571863" cy="343118"/>
              </a:xfrm>
              <a:prstGeom prst="rect">
                <a:avLst/>
              </a:prstGeom>
              <a:solidFill>
                <a:srgbClr val="ED9004">
                  <a:alpha val="69804"/>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Operations</a:t>
                </a:r>
              </a:p>
              <a:p>
                <a:pPr algn="ctr" defTabSz="685800"/>
                <a:r>
                  <a:rPr lang="en-US" sz="600" dirty="0">
                    <a:solidFill>
                      <a:prstClr val="white"/>
                    </a:solidFill>
                    <a:ea typeface="Arial" charset="0"/>
                    <a:cs typeface="Arial" charset="0"/>
                  </a:rPr>
                  <a:t>Ops &amp; Support</a:t>
                </a:r>
              </a:p>
            </p:txBody>
          </p:sp>
          <p:sp>
            <p:nvSpPr>
              <p:cNvPr id="22" name="Rectangle 21"/>
              <p:cNvSpPr/>
              <p:nvPr/>
            </p:nvSpPr>
            <p:spPr>
              <a:xfrm>
                <a:off x="2196792" y="2521517"/>
                <a:ext cx="571863" cy="343118"/>
              </a:xfrm>
              <a:prstGeom prst="rect">
                <a:avLst/>
              </a:prstGeom>
              <a:solidFill>
                <a:srgbClr val="0054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Infrastructure</a:t>
                </a:r>
              </a:p>
              <a:p>
                <a:pPr algn="ctr" defTabSz="685800"/>
                <a:r>
                  <a:rPr lang="en-US" sz="600" dirty="0">
                    <a:solidFill>
                      <a:prstClr val="white"/>
                    </a:solidFill>
                    <a:ea typeface="Arial" charset="0"/>
                    <a:cs typeface="Arial" charset="0"/>
                  </a:rPr>
                  <a:t>Engineering</a:t>
                </a:r>
              </a:p>
            </p:txBody>
          </p:sp>
          <p:sp>
            <p:nvSpPr>
              <p:cNvPr id="23" name="Rectangle 22"/>
              <p:cNvSpPr/>
              <p:nvPr/>
            </p:nvSpPr>
            <p:spPr>
              <a:xfrm>
                <a:off x="3444447" y="2521517"/>
                <a:ext cx="571863" cy="343118"/>
              </a:xfrm>
              <a:prstGeom prst="rect">
                <a:avLst/>
              </a:prstGeom>
              <a:solidFill>
                <a:srgbClr val="C0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Security</a:t>
                </a:r>
              </a:p>
              <a:p>
                <a:pPr algn="ctr" defTabSz="685800"/>
                <a:r>
                  <a:rPr lang="en-US" sz="600" dirty="0">
                    <a:solidFill>
                      <a:prstClr val="white"/>
                    </a:solidFill>
                    <a:ea typeface="Arial" charset="0"/>
                    <a:cs typeface="Arial" charset="0"/>
                  </a:rPr>
                  <a:t>Engineering</a:t>
                </a:r>
              </a:p>
            </p:txBody>
          </p:sp>
          <p:sp>
            <p:nvSpPr>
              <p:cNvPr id="24" name="Rectangle 23"/>
              <p:cNvSpPr/>
              <p:nvPr/>
            </p:nvSpPr>
            <p:spPr>
              <a:xfrm>
                <a:off x="2196792" y="2924611"/>
                <a:ext cx="571863" cy="343118"/>
              </a:xfrm>
              <a:prstGeom prst="rect">
                <a:avLst/>
              </a:prstGeom>
              <a:solidFill>
                <a:srgbClr val="0054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Infrastructure</a:t>
                </a:r>
              </a:p>
              <a:p>
                <a:pPr algn="ctr" defTabSz="685800"/>
                <a:r>
                  <a:rPr lang="en-US" sz="600" dirty="0">
                    <a:solidFill>
                      <a:prstClr val="white"/>
                    </a:solidFill>
                    <a:ea typeface="Arial" charset="0"/>
                    <a:cs typeface="Arial" charset="0"/>
                  </a:rPr>
                  <a:t>Ops &amp; Support</a:t>
                </a:r>
              </a:p>
            </p:txBody>
          </p:sp>
          <p:sp>
            <p:nvSpPr>
              <p:cNvPr id="25" name="Rectangle 24"/>
              <p:cNvSpPr/>
              <p:nvPr/>
            </p:nvSpPr>
            <p:spPr>
              <a:xfrm>
                <a:off x="3444447" y="2924611"/>
                <a:ext cx="571863" cy="343118"/>
              </a:xfrm>
              <a:prstGeom prst="rect">
                <a:avLst/>
              </a:prstGeom>
              <a:solidFill>
                <a:srgbClr val="C00000">
                  <a:alpha val="65098"/>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Security</a:t>
                </a:r>
              </a:p>
              <a:p>
                <a:pPr algn="ctr" defTabSz="685800"/>
                <a:r>
                  <a:rPr lang="en-US" sz="600" dirty="0">
                    <a:solidFill>
                      <a:prstClr val="white"/>
                    </a:solidFill>
                    <a:ea typeface="Arial" charset="0"/>
                    <a:cs typeface="Arial" charset="0"/>
                  </a:rPr>
                  <a:t>Ops &amp; Support</a:t>
                </a:r>
              </a:p>
            </p:txBody>
          </p:sp>
          <p:sp>
            <p:nvSpPr>
              <p:cNvPr id="26" name="Rectangle 25"/>
              <p:cNvSpPr/>
              <p:nvPr/>
            </p:nvSpPr>
            <p:spPr>
              <a:xfrm>
                <a:off x="4066922" y="2924611"/>
                <a:ext cx="571863" cy="343118"/>
              </a:xfrm>
              <a:prstGeom prst="rect">
                <a:avLst/>
              </a:prstGeom>
              <a:solidFill>
                <a:srgbClr val="00206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Migration </a:t>
                </a:r>
                <a:r>
                  <a:rPr lang="en-US" sz="600" dirty="0">
                    <a:solidFill>
                      <a:prstClr val="white"/>
                    </a:solidFill>
                    <a:ea typeface="Arial" charset="0"/>
                    <a:cs typeface="Arial" charset="0"/>
                  </a:rPr>
                  <a:t>Execution &amp; Transition</a:t>
                </a:r>
              </a:p>
            </p:txBody>
          </p:sp>
          <p:sp>
            <p:nvSpPr>
              <p:cNvPr id="27" name="Rectangle 26"/>
              <p:cNvSpPr/>
              <p:nvPr/>
            </p:nvSpPr>
            <p:spPr>
              <a:xfrm>
                <a:off x="4066922" y="2521517"/>
                <a:ext cx="571863" cy="343118"/>
              </a:xfrm>
              <a:prstGeom prst="rect">
                <a:avLst/>
              </a:prstGeom>
              <a:solidFill>
                <a:srgbClr val="00206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Migration</a:t>
                </a:r>
              </a:p>
              <a:p>
                <a:pPr algn="ctr" defTabSz="685800"/>
                <a:r>
                  <a:rPr lang="en-US" sz="600" dirty="0">
                    <a:solidFill>
                      <a:prstClr val="white"/>
                    </a:solidFill>
                    <a:ea typeface="Arial" charset="0"/>
                    <a:cs typeface="Arial" charset="0"/>
                  </a:rPr>
                  <a:t>Discovery &amp; Planning</a:t>
                </a:r>
              </a:p>
            </p:txBody>
          </p:sp>
          <p:sp>
            <p:nvSpPr>
              <p:cNvPr id="28" name="Rectangle 27"/>
              <p:cNvSpPr/>
              <p:nvPr/>
            </p:nvSpPr>
            <p:spPr>
              <a:xfrm>
                <a:off x="4756842" y="2114550"/>
                <a:ext cx="1940037" cy="1215323"/>
              </a:xfrm>
              <a:prstGeom prst="rect">
                <a:avLst/>
              </a:prstGeom>
              <a:noFill/>
              <a:ln>
                <a:solidFill>
                  <a:srgbClr val="0E8F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600" dirty="0">
                  <a:solidFill>
                    <a:prstClr val="white"/>
                  </a:solidFill>
                  <a:ea typeface="Arial" charset="0"/>
                  <a:cs typeface="Arial" charset="0"/>
                </a:endParaRPr>
              </a:p>
            </p:txBody>
          </p:sp>
        </p:grpSp>
      </p:grpSp>
      <p:sp>
        <p:nvSpPr>
          <p:cNvPr id="31" name="Rectangle 30"/>
          <p:cNvSpPr/>
          <p:nvPr/>
        </p:nvSpPr>
        <p:spPr>
          <a:xfrm>
            <a:off x="391244" y="1490181"/>
            <a:ext cx="3048089" cy="3300904"/>
          </a:xfrm>
          <a:prstGeom prst="rect">
            <a:avLst/>
          </a:prstGeom>
        </p:spPr>
        <p:txBody>
          <a:bodyPr wrap="square">
            <a:spAutoFit/>
          </a:bodyPr>
          <a:lstStyle/>
          <a:p>
            <a:pPr defTabSz="685800">
              <a:spcAft>
                <a:spcPts val="900"/>
              </a:spcAft>
            </a:pPr>
            <a:r>
              <a:rPr lang="en-US" sz="1200" b="1" dirty="0">
                <a:solidFill>
                  <a:srgbClr val="474746"/>
                </a:solidFill>
              </a:rPr>
              <a:t>Adding complimentary resources for operations and support enables:</a:t>
            </a:r>
          </a:p>
          <a:p>
            <a:pPr marL="128588" indent="-128588" defTabSz="685800">
              <a:spcAft>
                <a:spcPts val="900"/>
              </a:spcAft>
              <a:buFont typeface="Arial" charset="0"/>
              <a:buChar char="•"/>
            </a:pPr>
            <a:r>
              <a:rPr lang="en-US" sz="1050" dirty="0">
                <a:solidFill>
                  <a:srgbClr val="474746"/>
                </a:solidFill>
              </a:rPr>
              <a:t>Level 2 support for centrally provided cloud service offerings</a:t>
            </a:r>
          </a:p>
          <a:p>
            <a:pPr marL="128588" indent="-128588" defTabSz="685800">
              <a:spcAft>
                <a:spcPts val="900"/>
              </a:spcAft>
              <a:buFont typeface="Arial" charset="0"/>
              <a:buChar char="•"/>
            </a:pPr>
            <a:r>
              <a:rPr lang="en-US" sz="1050" dirty="0">
                <a:solidFill>
                  <a:srgbClr val="474746"/>
                </a:solidFill>
              </a:rPr>
              <a:t>Level 2 support for steady-state applications that want to realize the operational benefits (cost, availability, security) of the cloud, but can’t justify a full DevOps operating model.</a:t>
            </a:r>
          </a:p>
          <a:p>
            <a:pPr marL="128588" indent="-128588" defTabSz="685800">
              <a:spcAft>
                <a:spcPts val="900"/>
              </a:spcAft>
              <a:buFont typeface="Arial" charset="0"/>
              <a:buChar char="•"/>
            </a:pPr>
            <a:r>
              <a:rPr lang="en-US" sz="1050" dirty="0">
                <a:solidFill>
                  <a:srgbClr val="474746"/>
                </a:solidFill>
              </a:rPr>
              <a:t>Ability to scale pairing and coaching to team application teams to self-service and consume cloud service offerings</a:t>
            </a:r>
          </a:p>
          <a:p>
            <a:pPr marL="128588" indent="-128588" defTabSz="685800">
              <a:spcAft>
                <a:spcPts val="900"/>
              </a:spcAft>
              <a:buFont typeface="Arial" charset="0"/>
              <a:buChar char="•"/>
            </a:pPr>
            <a:r>
              <a:rPr lang="en-US" sz="1050" dirty="0">
                <a:solidFill>
                  <a:srgbClr val="474746"/>
                </a:solidFill>
              </a:rPr>
              <a:t>Rotation between Engineering and Ops teams to ensure cross-training and feeding voice-of-the-customer feedback into product backlogs.</a:t>
            </a:r>
          </a:p>
          <a:p>
            <a:pPr marL="128588" indent="-128588" defTabSz="685800">
              <a:spcAft>
                <a:spcPts val="900"/>
              </a:spcAft>
              <a:buFont typeface="Arial" charset="0"/>
              <a:buChar char="•"/>
            </a:pPr>
            <a:endParaRPr lang="en-US" sz="1050" dirty="0">
              <a:solidFill>
                <a:srgbClr val="474746"/>
              </a:solidFill>
            </a:endParaRPr>
          </a:p>
        </p:txBody>
      </p:sp>
      <p:sp>
        <p:nvSpPr>
          <p:cNvPr id="32" name="Content Placeholder 3"/>
          <p:cNvSpPr txBox="1">
            <a:spLocks/>
          </p:cNvSpPr>
          <p:nvPr/>
        </p:nvSpPr>
        <p:spPr>
          <a:xfrm>
            <a:off x="451089" y="631741"/>
            <a:ext cx="8497667" cy="369466"/>
          </a:xfrm>
          <a:prstGeom prst="rect">
            <a:avLst/>
          </a:prstGeom>
        </p:spPr>
        <p:txBody>
          <a:bodyPr vert="horz" lIns="68580" tIns="34290" rIns="68580" bIns="34290" rtlCol="0">
            <a:noAutofit/>
          </a:bodyPr>
          <a:lstStyle>
            <a:lvl1pPr marL="0" indent="0" algn="l" defTabSz="609585" rtl="0" eaLnBrk="1" latinLnBrk="0" hangingPunct="1">
              <a:spcBef>
                <a:spcPct val="20000"/>
              </a:spcBef>
              <a:buFontTx/>
              <a:buNone/>
              <a:defRPr sz="3200" b="0" i="0" kern="1200">
                <a:solidFill>
                  <a:srgbClr val="4D4D4C"/>
                </a:solidFill>
                <a:latin typeface="Arial"/>
                <a:ea typeface="+mn-ea"/>
                <a:cs typeface="Arial"/>
              </a:defRPr>
            </a:lvl1pPr>
            <a:lvl2pPr marL="990575" indent="-380990" algn="l" defTabSz="609585" rtl="0" eaLnBrk="1" latinLnBrk="0" hangingPunct="1">
              <a:spcBef>
                <a:spcPct val="20000"/>
              </a:spcBef>
              <a:buFont typeface="Arial"/>
              <a:buChar char="•"/>
              <a:defRPr sz="2667" b="0" i="0" kern="1200">
                <a:solidFill>
                  <a:srgbClr val="4D4D4C"/>
                </a:solidFill>
                <a:latin typeface="Arial"/>
                <a:ea typeface="+mn-ea"/>
                <a:cs typeface="Arial"/>
              </a:defRPr>
            </a:lvl2pPr>
            <a:lvl3pPr marL="1523962" indent="-304792" algn="l" defTabSz="609585" rtl="0" eaLnBrk="1" latinLnBrk="0" hangingPunct="1">
              <a:spcBef>
                <a:spcPct val="20000"/>
              </a:spcBef>
              <a:buFont typeface="Arial"/>
              <a:buChar char="•"/>
              <a:defRPr sz="2400" b="0" i="0" kern="1200">
                <a:solidFill>
                  <a:srgbClr val="4D4D4C"/>
                </a:solidFill>
                <a:latin typeface="Arial"/>
                <a:ea typeface="+mn-ea"/>
                <a:cs typeface="Arial"/>
              </a:defRPr>
            </a:lvl3pPr>
            <a:lvl4pPr marL="2133547" indent="-304792" algn="l" defTabSz="609585" rtl="0" eaLnBrk="1" latinLnBrk="0" hangingPunct="1">
              <a:spcBef>
                <a:spcPct val="20000"/>
              </a:spcBef>
              <a:buFont typeface="Arial"/>
              <a:buChar char="–"/>
              <a:defRPr sz="2133" b="0" i="0" kern="1200">
                <a:solidFill>
                  <a:srgbClr val="4D4D4C"/>
                </a:solidFill>
                <a:latin typeface="Arial"/>
                <a:ea typeface="+mn-ea"/>
                <a:cs typeface="Arial"/>
              </a:defRPr>
            </a:lvl4pPr>
            <a:lvl5pPr marL="2743131" indent="-304792" algn="l" defTabSz="609585" rtl="0" eaLnBrk="1" latinLnBrk="0" hangingPunct="1">
              <a:spcBef>
                <a:spcPct val="20000"/>
              </a:spcBef>
              <a:buFont typeface="Arial"/>
              <a:buChar char="»"/>
              <a:defRPr sz="2133" b="0" i="0" kern="1200">
                <a:solidFill>
                  <a:srgbClr val="4D4D4C"/>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Bef>
                <a:spcPts val="0"/>
              </a:spcBef>
              <a:spcAft>
                <a:spcPts val="450"/>
              </a:spcAft>
            </a:pPr>
            <a:r>
              <a:rPr lang="en-US" sz="1350" b="1" dirty="0"/>
              <a:t>As you cloud services offerings expand and mature, you may find that your Cloud Engineering teams are not able to simultaneously keep up with their backlog of new features and enhancements, while also enabling new application teams to adopt the cloud platform and operating model.</a:t>
            </a:r>
          </a:p>
        </p:txBody>
      </p:sp>
    </p:spTree>
    <p:extLst>
      <p:ext uri="{BB962C8B-B14F-4D97-AF65-F5344CB8AC3E}">
        <p14:creationId xmlns:p14="http://schemas.microsoft.com/office/powerpoint/2010/main" val="1071941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Principals &amp; Agenda of this workshop</a:t>
            </a:r>
          </a:p>
        </p:txBody>
      </p:sp>
      <p:sp>
        <p:nvSpPr>
          <p:cNvPr id="3" name="Content Placeholder 2"/>
          <p:cNvSpPr>
            <a:spLocks noGrp="1"/>
          </p:cNvSpPr>
          <p:nvPr>
            <p:ph idx="1"/>
          </p:nvPr>
        </p:nvSpPr>
        <p:spPr>
          <a:xfrm>
            <a:off x="628651" y="1733550"/>
            <a:ext cx="5162550" cy="2819400"/>
          </a:xfrm>
        </p:spPr>
        <p:txBody>
          <a:bodyPr>
            <a:normAutofit/>
          </a:bodyPr>
          <a:lstStyle/>
          <a:p>
            <a:pPr>
              <a:spcBef>
                <a:spcPts val="1350"/>
              </a:spcBef>
            </a:pPr>
            <a:r>
              <a:rPr lang="en-AU" sz="2000" dirty="0"/>
              <a:t>Cannot separate a future-state personnel discussion from a future-state Operating Model discussion</a:t>
            </a:r>
          </a:p>
          <a:p>
            <a:pPr>
              <a:spcBef>
                <a:spcPts val="1350"/>
              </a:spcBef>
            </a:pPr>
            <a:endParaRPr lang="en-AU" sz="2000" dirty="0"/>
          </a:p>
          <a:p>
            <a:pPr>
              <a:spcBef>
                <a:spcPts val="1350"/>
              </a:spcBef>
            </a:pPr>
            <a:r>
              <a:rPr lang="en-AU" sz="2000" dirty="0"/>
              <a:t>Cannot separate a future-state Operating Model discussion from the characteristics of the application in your portfolio</a:t>
            </a:r>
          </a:p>
          <a:p>
            <a:endParaRPr lang="en-AU" sz="1600" dirty="0"/>
          </a:p>
        </p:txBody>
      </p:sp>
      <p:sp>
        <p:nvSpPr>
          <p:cNvPr id="4" name="Footer Placeholder 3"/>
          <p:cNvSpPr>
            <a:spLocks noGrp="1"/>
          </p:cNvSpPr>
          <p:nvPr>
            <p:ph type="ftr" sz="quarter" idx="11"/>
          </p:nvPr>
        </p:nvSpPr>
        <p:spPr>
          <a:xfrm>
            <a:off x="3028950" y="4767263"/>
            <a:ext cx="3086100" cy="273844"/>
          </a:xfrm>
        </p:spPr>
        <p:txBody>
          <a:bodyPr/>
          <a:lstStyle/>
          <a:p>
            <a:r>
              <a:rPr lang="en-US"/>
              <a:t>Cloud Adoption Framework – People Perspective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1221" y="1801416"/>
            <a:ext cx="3212901" cy="2141934"/>
          </a:xfrm>
          <a:prstGeom prst="rect">
            <a:avLst/>
          </a:prstGeom>
        </p:spPr>
      </p:pic>
    </p:spTree>
    <p:extLst>
      <p:ext uri="{BB962C8B-B14F-4D97-AF65-F5344CB8AC3E}">
        <p14:creationId xmlns:p14="http://schemas.microsoft.com/office/powerpoint/2010/main" val="15847230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492717" y="1490181"/>
            <a:ext cx="5459611" cy="2706574"/>
            <a:chOff x="3378755" y="2188531"/>
            <a:chExt cx="4552564" cy="2256910"/>
          </a:xfrm>
        </p:grpSpPr>
        <p:sp>
          <p:nvSpPr>
            <p:cNvPr id="8" name="Rectangle 7"/>
            <p:cNvSpPr/>
            <p:nvPr/>
          </p:nvSpPr>
          <p:spPr>
            <a:xfrm>
              <a:off x="4539062" y="2188531"/>
              <a:ext cx="2316940" cy="3474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b="1" dirty="0">
                  <a:solidFill>
                    <a:prstClr val="white"/>
                  </a:solidFill>
                  <a:ea typeface="Arial" charset="0"/>
                  <a:cs typeface="Arial" charset="0"/>
                </a:rPr>
                <a:t>Chief Information Officer</a:t>
              </a:r>
            </a:p>
          </p:txBody>
        </p:sp>
        <p:sp>
          <p:nvSpPr>
            <p:cNvPr id="9" name="Rectangle 8"/>
            <p:cNvSpPr/>
            <p:nvPr/>
          </p:nvSpPr>
          <p:spPr>
            <a:xfrm>
              <a:off x="4539062" y="2721931"/>
              <a:ext cx="2316940" cy="34747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b="1" dirty="0">
                  <a:solidFill>
                    <a:prstClr val="white"/>
                  </a:solidFill>
                  <a:ea typeface="Arial" charset="0"/>
                  <a:cs typeface="Arial" charset="0"/>
                </a:rPr>
                <a:t>Cloud Transformation</a:t>
              </a:r>
            </a:p>
            <a:p>
              <a:pPr algn="ctr" defTabSz="685800"/>
              <a:r>
                <a:rPr lang="en-US" sz="675" dirty="0">
                  <a:solidFill>
                    <a:prstClr val="white"/>
                  </a:solidFill>
                  <a:ea typeface="Arial" charset="0"/>
                  <a:cs typeface="Arial" charset="0"/>
                </a:rPr>
                <a:t>(SVP / VP)</a:t>
              </a:r>
            </a:p>
          </p:txBody>
        </p:sp>
        <p:grpSp>
          <p:nvGrpSpPr>
            <p:cNvPr id="10" name="Group 9"/>
            <p:cNvGrpSpPr/>
            <p:nvPr/>
          </p:nvGrpSpPr>
          <p:grpSpPr>
            <a:xfrm>
              <a:off x="3378755" y="3230118"/>
              <a:ext cx="4552564" cy="1215323"/>
              <a:chOff x="2144315" y="2114550"/>
              <a:chExt cx="4552564" cy="1215323"/>
            </a:xfrm>
          </p:grpSpPr>
          <p:sp>
            <p:nvSpPr>
              <p:cNvPr id="11" name="Rectangle 10"/>
              <p:cNvSpPr/>
              <p:nvPr/>
            </p:nvSpPr>
            <p:spPr>
              <a:xfrm>
                <a:off x="2144315" y="2114550"/>
                <a:ext cx="2553112" cy="1215323"/>
              </a:xfrm>
              <a:prstGeom prst="rect">
                <a:avLst/>
              </a:prstGeom>
              <a:noFill/>
              <a:ln>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600" dirty="0">
                  <a:solidFill>
                    <a:prstClr val="white"/>
                  </a:solidFill>
                  <a:ea typeface="Arial" charset="0"/>
                  <a:cs typeface="Arial" charset="0"/>
                </a:endParaRPr>
              </a:p>
            </p:txBody>
          </p:sp>
          <p:sp>
            <p:nvSpPr>
              <p:cNvPr id="12" name="Rectangle 11"/>
              <p:cNvSpPr/>
              <p:nvPr/>
            </p:nvSpPr>
            <p:spPr>
              <a:xfrm>
                <a:off x="4756841" y="2114550"/>
                <a:ext cx="1940038" cy="347472"/>
              </a:xfrm>
              <a:prstGeom prst="rect">
                <a:avLst/>
              </a:prstGeom>
              <a:solidFill>
                <a:srgbClr val="0E8F51"/>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b="1" dirty="0">
                    <a:solidFill>
                      <a:prstClr val="white"/>
                    </a:solidFill>
                    <a:ea typeface="Arial" charset="0"/>
                    <a:cs typeface="Arial" charset="0"/>
                  </a:rPr>
                  <a:t>Cloud Business Office</a:t>
                </a:r>
              </a:p>
              <a:p>
                <a:pPr algn="ctr" defTabSz="685800"/>
                <a:r>
                  <a:rPr lang="en-US" sz="675" dirty="0">
                    <a:solidFill>
                      <a:prstClr val="white"/>
                    </a:solidFill>
                    <a:ea typeface="Arial" charset="0"/>
                    <a:cs typeface="Arial" charset="0"/>
                  </a:rPr>
                  <a:t>(Director)</a:t>
                </a:r>
              </a:p>
            </p:txBody>
          </p:sp>
          <p:sp>
            <p:nvSpPr>
              <p:cNvPr id="13" name="Rectangle 12"/>
              <p:cNvSpPr/>
              <p:nvPr/>
            </p:nvSpPr>
            <p:spPr>
              <a:xfrm>
                <a:off x="2144315" y="2114550"/>
                <a:ext cx="2553112" cy="34747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b="1" dirty="0">
                    <a:solidFill>
                      <a:prstClr val="white"/>
                    </a:solidFill>
                    <a:ea typeface="Arial" charset="0"/>
                    <a:cs typeface="Arial" charset="0"/>
                  </a:rPr>
                  <a:t>Cloud Engineering &amp; Enablement</a:t>
                </a:r>
              </a:p>
              <a:p>
                <a:pPr algn="ctr" defTabSz="685800"/>
                <a:r>
                  <a:rPr lang="en-US" sz="675" dirty="0">
                    <a:solidFill>
                      <a:prstClr val="white"/>
                    </a:solidFill>
                    <a:ea typeface="Arial" charset="0"/>
                    <a:cs typeface="Arial" charset="0"/>
                  </a:rPr>
                  <a:t>(Director)</a:t>
                </a:r>
              </a:p>
            </p:txBody>
          </p:sp>
          <p:sp>
            <p:nvSpPr>
              <p:cNvPr id="14" name="Rectangle 13"/>
              <p:cNvSpPr/>
              <p:nvPr/>
            </p:nvSpPr>
            <p:spPr>
              <a:xfrm>
                <a:off x="5435185" y="2521517"/>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On-Boarding</a:t>
                </a:r>
              </a:p>
            </p:txBody>
          </p:sp>
          <p:sp>
            <p:nvSpPr>
              <p:cNvPr id="15" name="Rectangle 14"/>
              <p:cNvSpPr/>
              <p:nvPr/>
            </p:nvSpPr>
            <p:spPr>
              <a:xfrm>
                <a:off x="5441929" y="2924611"/>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Cost, Value, &amp; Provider Management</a:t>
                </a:r>
              </a:p>
            </p:txBody>
          </p:sp>
          <p:sp>
            <p:nvSpPr>
              <p:cNvPr id="16" name="Rectangle 15"/>
              <p:cNvSpPr/>
              <p:nvPr/>
            </p:nvSpPr>
            <p:spPr>
              <a:xfrm>
                <a:off x="4804889" y="2523034"/>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Architecture &amp; Governance</a:t>
                </a:r>
              </a:p>
            </p:txBody>
          </p:sp>
          <p:sp>
            <p:nvSpPr>
              <p:cNvPr id="17" name="Rectangle 16"/>
              <p:cNvSpPr/>
              <p:nvPr/>
            </p:nvSpPr>
            <p:spPr>
              <a:xfrm>
                <a:off x="6065481" y="2521517"/>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Program Management Office</a:t>
                </a:r>
              </a:p>
            </p:txBody>
          </p:sp>
          <p:sp>
            <p:nvSpPr>
              <p:cNvPr id="18" name="Rectangle 17"/>
              <p:cNvSpPr/>
              <p:nvPr/>
            </p:nvSpPr>
            <p:spPr>
              <a:xfrm>
                <a:off x="4795953" y="2924611"/>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Training &amp; OCM</a:t>
                </a:r>
              </a:p>
            </p:txBody>
          </p:sp>
          <p:sp>
            <p:nvSpPr>
              <p:cNvPr id="19" name="Rectangle 18"/>
              <p:cNvSpPr/>
              <p:nvPr/>
            </p:nvSpPr>
            <p:spPr>
              <a:xfrm>
                <a:off x="6073206" y="2928464"/>
                <a:ext cx="571863" cy="343118"/>
              </a:xfrm>
              <a:prstGeom prst="rect">
                <a:avLst/>
              </a:prstGeom>
              <a:solidFill>
                <a:srgbClr val="0E8F51">
                  <a:alpha val="69804"/>
                </a:srgbClr>
              </a:solidFill>
              <a:ln>
                <a:solidFill>
                  <a:srgbClr val="0E8F5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sz="600" b="1" dirty="0">
                    <a:solidFill>
                      <a:prstClr val="white"/>
                    </a:solidFill>
                    <a:ea typeface="Arial" charset="0"/>
                    <a:cs typeface="Arial" charset="0"/>
                  </a:rPr>
                  <a:t>Communication, Community, &amp; Advocacy</a:t>
                </a:r>
              </a:p>
            </p:txBody>
          </p:sp>
          <p:sp>
            <p:nvSpPr>
              <p:cNvPr id="20" name="Rectangle 19"/>
              <p:cNvSpPr/>
              <p:nvPr/>
            </p:nvSpPr>
            <p:spPr>
              <a:xfrm>
                <a:off x="2821972" y="2521517"/>
                <a:ext cx="571863" cy="343118"/>
              </a:xfrm>
              <a:prstGeom prst="rect">
                <a:avLst/>
              </a:prstGeom>
              <a:solidFill>
                <a:srgbClr val="ED9004"/>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Operations</a:t>
                </a:r>
              </a:p>
              <a:p>
                <a:pPr algn="ctr" defTabSz="685800"/>
                <a:r>
                  <a:rPr lang="en-US" sz="600" dirty="0">
                    <a:solidFill>
                      <a:prstClr val="white"/>
                    </a:solidFill>
                    <a:ea typeface="Arial" charset="0"/>
                    <a:cs typeface="Arial" charset="0"/>
                  </a:rPr>
                  <a:t>Engineering</a:t>
                </a:r>
              </a:p>
            </p:txBody>
          </p:sp>
          <p:sp>
            <p:nvSpPr>
              <p:cNvPr id="21" name="Rectangle 20"/>
              <p:cNvSpPr/>
              <p:nvPr/>
            </p:nvSpPr>
            <p:spPr>
              <a:xfrm>
                <a:off x="2828069" y="2924611"/>
                <a:ext cx="571863" cy="343118"/>
              </a:xfrm>
              <a:prstGeom prst="rect">
                <a:avLst/>
              </a:prstGeom>
              <a:solidFill>
                <a:srgbClr val="ED9004">
                  <a:alpha val="69804"/>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Operations</a:t>
                </a:r>
              </a:p>
              <a:p>
                <a:pPr algn="ctr" defTabSz="685800"/>
                <a:r>
                  <a:rPr lang="en-US" sz="600" dirty="0">
                    <a:solidFill>
                      <a:prstClr val="white"/>
                    </a:solidFill>
                    <a:ea typeface="Arial" charset="0"/>
                    <a:cs typeface="Arial" charset="0"/>
                  </a:rPr>
                  <a:t>Ops &amp; Support</a:t>
                </a:r>
              </a:p>
            </p:txBody>
          </p:sp>
          <p:sp>
            <p:nvSpPr>
              <p:cNvPr id="22" name="Rectangle 21"/>
              <p:cNvSpPr/>
              <p:nvPr/>
            </p:nvSpPr>
            <p:spPr>
              <a:xfrm>
                <a:off x="2196792" y="2521517"/>
                <a:ext cx="571863" cy="343118"/>
              </a:xfrm>
              <a:prstGeom prst="rect">
                <a:avLst/>
              </a:prstGeom>
              <a:solidFill>
                <a:srgbClr val="0054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Infrastructure</a:t>
                </a:r>
              </a:p>
              <a:p>
                <a:pPr algn="ctr" defTabSz="685800"/>
                <a:r>
                  <a:rPr lang="en-US" sz="600" dirty="0">
                    <a:solidFill>
                      <a:prstClr val="white"/>
                    </a:solidFill>
                    <a:ea typeface="Arial" charset="0"/>
                    <a:cs typeface="Arial" charset="0"/>
                  </a:rPr>
                  <a:t>Engineering</a:t>
                </a:r>
              </a:p>
            </p:txBody>
          </p:sp>
          <p:sp>
            <p:nvSpPr>
              <p:cNvPr id="23" name="Rectangle 22"/>
              <p:cNvSpPr/>
              <p:nvPr/>
            </p:nvSpPr>
            <p:spPr>
              <a:xfrm>
                <a:off x="3444447" y="2521517"/>
                <a:ext cx="571863" cy="343118"/>
              </a:xfrm>
              <a:prstGeom prst="rect">
                <a:avLst/>
              </a:prstGeom>
              <a:solidFill>
                <a:srgbClr val="C0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Security</a:t>
                </a:r>
              </a:p>
              <a:p>
                <a:pPr algn="ctr" defTabSz="685800"/>
                <a:r>
                  <a:rPr lang="en-US" sz="600" dirty="0">
                    <a:solidFill>
                      <a:prstClr val="white"/>
                    </a:solidFill>
                    <a:ea typeface="Arial" charset="0"/>
                    <a:cs typeface="Arial" charset="0"/>
                  </a:rPr>
                  <a:t>Engineering</a:t>
                </a:r>
              </a:p>
            </p:txBody>
          </p:sp>
          <p:sp>
            <p:nvSpPr>
              <p:cNvPr id="24" name="Rectangle 23"/>
              <p:cNvSpPr/>
              <p:nvPr/>
            </p:nvSpPr>
            <p:spPr>
              <a:xfrm>
                <a:off x="2196792" y="2924611"/>
                <a:ext cx="571863" cy="343118"/>
              </a:xfrm>
              <a:prstGeom prst="rect">
                <a:avLst/>
              </a:prstGeom>
              <a:solidFill>
                <a:srgbClr val="0054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Infrastructure</a:t>
                </a:r>
              </a:p>
              <a:p>
                <a:pPr algn="ctr" defTabSz="685800"/>
                <a:r>
                  <a:rPr lang="en-US" sz="600" dirty="0">
                    <a:solidFill>
                      <a:prstClr val="white"/>
                    </a:solidFill>
                    <a:ea typeface="Arial" charset="0"/>
                    <a:cs typeface="Arial" charset="0"/>
                  </a:rPr>
                  <a:t>Ops &amp; Support</a:t>
                </a:r>
              </a:p>
            </p:txBody>
          </p:sp>
          <p:sp>
            <p:nvSpPr>
              <p:cNvPr id="25" name="Rectangle 24"/>
              <p:cNvSpPr/>
              <p:nvPr/>
            </p:nvSpPr>
            <p:spPr>
              <a:xfrm>
                <a:off x="3444447" y="2924611"/>
                <a:ext cx="571863" cy="343118"/>
              </a:xfrm>
              <a:prstGeom prst="rect">
                <a:avLst/>
              </a:prstGeom>
              <a:solidFill>
                <a:srgbClr val="C00000">
                  <a:alpha val="65098"/>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Security</a:t>
                </a:r>
              </a:p>
              <a:p>
                <a:pPr algn="ctr" defTabSz="685800"/>
                <a:r>
                  <a:rPr lang="en-US" sz="600" dirty="0">
                    <a:solidFill>
                      <a:prstClr val="white"/>
                    </a:solidFill>
                    <a:ea typeface="Arial" charset="0"/>
                    <a:cs typeface="Arial" charset="0"/>
                  </a:rPr>
                  <a:t>Ops &amp; Support</a:t>
                </a:r>
              </a:p>
            </p:txBody>
          </p:sp>
          <p:sp>
            <p:nvSpPr>
              <p:cNvPr id="26" name="Rectangle 25"/>
              <p:cNvSpPr/>
              <p:nvPr/>
            </p:nvSpPr>
            <p:spPr>
              <a:xfrm>
                <a:off x="4066922" y="2924611"/>
                <a:ext cx="571863" cy="343118"/>
              </a:xfrm>
              <a:prstGeom prst="rect">
                <a:avLst/>
              </a:prstGeom>
              <a:solidFill>
                <a:srgbClr val="00206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Migration </a:t>
                </a:r>
                <a:r>
                  <a:rPr lang="en-US" sz="600" dirty="0">
                    <a:solidFill>
                      <a:prstClr val="white"/>
                    </a:solidFill>
                    <a:ea typeface="Arial" charset="0"/>
                    <a:cs typeface="Arial" charset="0"/>
                  </a:rPr>
                  <a:t>Execution &amp; Transition</a:t>
                </a:r>
              </a:p>
            </p:txBody>
          </p:sp>
          <p:sp>
            <p:nvSpPr>
              <p:cNvPr id="27" name="Rectangle 26"/>
              <p:cNvSpPr/>
              <p:nvPr/>
            </p:nvSpPr>
            <p:spPr>
              <a:xfrm>
                <a:off x="4066922" y="2521517"/>
                <a:ext cx="571863" cy="343118"/>
              </a:xfrm>
              <a:prstGeom prst="rect">
                <a:avLst/>
              </a:prstGeom>
              <a:solidFill>
                <a:srgbClr val="00206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00" b="1" dirty="0">
                    <a:solidFill>
                      <a:prstClr val="white"/>
                    </a:solidFill>
                    <a:ea typeface="Arial" charset="0"/>
                    <a:cs typeface="Arial" charset="0"/>
                  </a:rPr>
                  <a:t>Migration</a:t>
                </a:r>
              </a:p>
              <a:p>
                <a:pPr algn="ctr" defTabSz="685800"/>
                <a:r>
                  <a:rPr lang="en-US" sz="600" dirty="0">
                    <a:solidFill>
                      <a:prstClr val="white"/>
                    </a:solidFill>
                    <a:ea typeface="Arial" charset="0"/>
                    <a:cs typeface="Arial" charset="0"/>
                  </a:rPr>
                  <a:t>Discovery &amp; Planning</a:t>
                </a:r>
              </a:p>
            </p:txBody>
          </p:sp>
          <p:sp>
            <p:nvSpPr>
              <p:cNvPr id="28" name="Rectangle 27"/>
              <p:cNvSpPr/>
              <p:nvPr/>
            </p:nvSpPr>
            <p:spPr>
              <a:xfrm>
                <a:off x="4756842" y="2114550"/>
                <a:ext cx="1940037" cy="1215323"/>
              </a:xfrm>
              <a:prstGeom prst="rect">
                <a:avLst/>
              </a:prstGeom>
              <a:noFill/>
              <a:ln>
                <a:solidFill>
                  <a:srgbClr val="0E8F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600" dirty="0">
                  <a:solidFill>
                    <a:prstClr val="white"/>
                  </a:solidFill>
                  <a:ea typeface="Arial" charset="0"/>
                  <a:cs typeface="Arial" charset="0"/>
                </a:endParaRPr>
              </a:p>
            </p:txBody>
          </p:sp>
        </p:grpSp>
      </p:grpSp>
      <p:sp>
        <p:nvSpPr>
          <p:cNvPr id="29" name="Content Placeholder 3"/>
          <p:cNvSpPr txBox="1">
            <a:spLocks/>
          </p:cNvSpPr>
          <p:nvPr/>
        </p:nvSpPr>
        <p:spPr>
          <a:xfrm>
            <a:off x="336789" y="517441"/>
            <a:ext cx="8497667" cy="369466"/>
          </a:xfrm>
          <a:prstGeom prst="rect">
            <a:avLst/>
          </a:prstGeom>
        </p:spPr>
        <p:txBody>
          <a:bodyPr vert="horz" lIns="68580" tIns="34290" rIns="68580" bIns="34290" rtlCol="0">
            <a:noAutofit/>
          </a:bodyPr>
          <a:lstStyle>
            <a:lvl1pPr marL="0" indent="0" algn="l" defTabSz="609585" rtl="0" eaLnBrk="1" latinLnBrk="0" hangingPunct="1">
              <a:spcBef>
                <a:spcPct val="20000"/>
              </a:spcBef>
              <a:buFontTx/>
              <a:buNone/>
              <a:defRPr sz="3200" b="0" i="0" kern="1200">
                <a:solidFill>
                  <a:srgbClr val="4D4D4C"/>
                </a:solidFill>
                <a:latin typeface="Arial"/>
                <a:ea typeface="+mn-ea"/>
                <a:cs typeface="Arial"/>
              </a:defRPr>
            </a:lvl1pPr>
            <a:lvl2pPr marL="990575" indent="-380990" algn="l" defTabSz="609585" rtl="0" eaLnBrk="1" latinLnBrk="0" hangingPunct="1">
              <a:spcBef>
                <a:spcPct val="20000"/>
              </a:spcBef>
              <a:buFont typeface="Arial"/>
              <a:buChar char="•"/>
              <a:defRPr sz="2667" b="0" i="0" kern="1200">
                <a:solidFill>
                  <a:srgbClr val="4D4D4C"/>
                </a:solidFill>
                <a:latin typeface="Arial"/>
                <a:ea typeface="+mn-ea"/>
                <a:cs typeface="Arial"/>
              </a:defRPr>
            </a:lvl2pPr>
            <a:lvl3pPr marL="1523962" indent="-304792" algn="l" defTabSz="609585" rtl="0" eaLnBrk="1" latinLnBrk="0" hangingPunct="1">
              <a:spcBef>
                <a:spcPct val="20000"/>
              </a:spcBef>
              <a:buFont typeface="Arial"/>
              <a:buChar char="•"/>
              <a:defRPr sz="2400" b="0" i="0" kern="1200">
                <a:solidFill>
                  <a:srgbClr val="4D4D4C"/>
                </a:solidFill>
                <a:latin typeface="Arial"/>
                <a:ea typeface="+mn-ea"/>
                <a:cs typeface="Arial"/>
              </a:defRPr>
            </a:lvl3pPr>
            <a:lvl4pPr marL="2133547" indent="-304792" algn="l" defTabSz="609585" rtl="0" eaLnBrk="1" latinLnBrk="0" hangingPunct="1">
              <a:spcBef>
                <a:spcPct val="20000"/>
              </a:spcBef>
              <a:buFont typeface="Arial"/>
              <a:buChar char="–"/>
              <a:defRPr sz="2133" b="0" i="0" kern="1200">
                <a:solidFill>
                  <a:srgbClr val="4D4D4C"/>
                </a:solidFill>
                <a:latin typeface="Arial"/>
                <a:ea typeface="+mn-ea"/>
                <a:cs typeface="Arial"/>
              </a:defRPr>
            </a:lvl4pPr>
            <a:lvl5pPr marL="2743131" indent="-304792" algn="l" defTabSz="609585" rtl="0" eaLnBrk="1" latinLnBrk="0" hangingPunct="1">
              <a:spcBef>
                <a:spcPct val="20000"/>
              </a:spcBef>
              <a:buFont typeface="Arial"/>
              <a:buChar char="»"/>
              <a:defRPr sz="2133" b="0" i="0" kern="1200">
                <a:solidFill>
                  <a:srgbClr val="4D4D4C"/>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Bef>
                <a:spcPts val="0"/>
              </a:spcBef>
              <a:spcAft>
                <a:spcPts val="450"/>
              </a:spcAft>
            </a:pPr>
            <a:r>
              <a:rPr lang="en-US" sz="1350" b="1" dirty="0"/>
              <a:t>Each functional component of the Cloud Transformation org may also need to be scaled, and become composed of multiple, two-pizza product teams, each with their own product manager, lead architect, and engineers</a:t>
            </a:r>
          </a:p>
        </p:txBody>
      </p:sp>
      <p:sp>
        <p:nvSpPr>
          <p:cNvPr id="31" name="Rectangle 30"/>
          <p:cNvSpPr/>
          <p:nvPr/>
        </p:nvSpPr>
        <p:spPr>
          <a:xfrm>
            <a:off x="784005" y="2947644"/>
            <a:ext cx="2251129" cy="1350677"/>
          </a:xfrm>
          <a:prstGeom prst="rect">
            <a:avLst/>
          </a:prstGeom>
          <a:solidFill>
            <a:srgbClr val="00549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a:r>
              <a:rPr lang="en-US" sz="1200" b="1" dirty="0">
                <a:solidFill>
                  <a:prstClr val="white"/>
                </a:solidFill>
                <a:ea typeface="Arial" charset="0"/>
                <a:cs typeface="Arial" charset="0"/>
              </a:rPr>
              <a:t>Infrastructure </a:t>
            </a:r>
            <a:r>
              <a:rPr lang="en-US" sz="1200" dirty="0">
                <a:solidFill>
                  <a:prstClr val="white"/>
                </a:solidFill>
                <a:ea typeface="Arial" charset="0"/>
                <a:cs typeface="Arial" charset="0"/>
              </a:rPr>
              <a:t>Engineering</a:t>
            </a:r>
          </a:p>
        </p:txBody>
      </p:sp>
      <p:sp>
        <p:nvSpPr>
          <p:cNvPr id="32" name="Rectangle 31"/>
          <p:cNvSpPr/>
          <p:nvPr/>
        </p:nvSpPr>
        <p:spPr>
          <a:xfrm>
            <a:off x="784005" y="1407068"/>
            <a:ext cx="2251129" cy="1350677"/>
          </a:xfrm>
          <a:prstGeom prst="rect">
            <a:avLst/>
          </a:prstGeom>
          <a:solidFill>
            <a:srgbClr val="ED9004"/>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a:r>
              <a:rPr lang="en-US" sz="1200" b="1" dirty="0">
                <a:solidFill>
                  <a:prstClr val="white"/>
                </a:solidFill>
                <a:ea typeface="Arial" charset="0"/>
                <a:cs typeface="Arial" charset="0"/>
              </a:rPr>
              <a:t>Operations </a:t>
            </a:r>
            <a:r>
              <a:rPr lang="en-US" sz="1200" dirty="0">
                <a:solidFill>
                  <a:prstClr val="white"/>
                </a:solidFill>
                <a:ea typeface="Arial" charset="0"/>
                <a:cs typeface="Arial" charset="0"/>
              </a:rPr>
              <a:t>Engineering</a:t>
            </a:r>
          </a:p>
        </p:txBody>
      </p:sp>
      <p:cxnSp>
        <p:nvCxnSpPr>
          <p:cNvPr id="7" name="Straight Connector 6"/>
          <p:cNvCxnSpPr/>
          <p:nvPr/>
        </p:nvCxnSpPr>
        <p:spPr>
          <a:xfrm flipH="1" flipV="1">
            <a:off x="3035133" y="2947644"/>
            <a:ext cx="520517" cy="279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035133" y="3628431"/>
            <a:ext cx="520517" cy="6698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3019620" y="2757745"/>
            <a:ext cx="1282528" cy="469599"/>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flipV="1">
            <a:off x="3032942" y="1407068"/>
            <a:ext cx="1939491" cy="1820276"/>
          </a:xfrm>
          <a:prstGeom prst="line">
            <a:avLst/>
          </a:prstGeom>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853068" y="1711063"/>
            <a:ext cx="2110811" cy="243466"/>
          </a:xfrm>
          <a:prstGeom prst="rect">
            <a:avLst/>
          </a:prstGeom>
          <a:solidFill>
            <a:schemeClr val="bg1">
              <a:alpha val="64706"/>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750" b="1" dirty="0">
                <a:solidFill>
                  <a:srgbClr val="474746"/>
                </a:solidFill>
                <a:ea typeface="Arial" charset="0"/>
                <a:cs typeface="Arial" charset="0"/>
              </a:rPr>
              <a:t>Continuous Delivery</a:t>
            </a:r>
            <a:endParaRPr lang="en-US" sz="750" dirty="0">
              <a:solidFill>
                <a:srgbClr val="474746"/>
              </a:solidFill>
              <a:ea typeface="Arial" charset="0"/>
              <a:cs typeface="Arial" charset="0"/>
            </a:endParaRPr>
          </a:p>
        </p:txBody>
      </p:sp>
      <p:sp>
        <p:nvSpPr>
          <p:cNvPr id="43" name="Rectangle 42"/>
          <p:cNvSpPr/>
          <p:nvPr/>
        </p:nvSpPr>
        <p:spPr>
          <a:xfrm>
            <a:off x="853068" y="2022947"/>
            <a:ext cx="2110811" cy="222973"/>
          </a:xfrm>
          <a:prstGeom prst="rect">
            <a:avLst/>
          </a:prstGeom>
          <a:solidFill>
            <a:schemeClr val="bg1">
              <a:alpha val="64706"/>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750" b="1" dirty="0">
                <a:solidFill>
                  <a:srgbClr val="474746"/>
                </a:solidFill>
                <a:ea typeface="Arial" charset="0"/>
                <a:cs typeface="Arial" charset="0"/>
              </a:rPr>
              <a:t>Metrics, Logging, and Reporting</a:t>
            </a:r>
            <a:endParaRPr lang="en-US" sz="750" dirty="0">
              <a:solidFill>
                <a:srgbClr val="474746"/>
              </a:solidFill>
              <a:ea typeface="Arial" charset="0"/>
              <a:cs typeface="Arial" charset="0"/>
            </a:endParaRPr>
          </a:p>
        </p:txBody>
      </p:sp>
      <p:sp>
        <p:nvSpPr>
          <p:cNvPr id="44" name="Rectangle 43"/>
          <p:cNvSpPr/>
          <p:nvPr/>
        </p:nvSpPr>
        <p:spPr>
          <a:xfrm>
            <a:off x="853068" y="2306666"/>
            <a:ext cx="2110811" cy="248227"/>
          </a:xfrm>
          <a:prstGeom prst="rect">
            <a:avLst/>
          </a:prstGeom>
          <a:solidFill>
            <a:schemeClr val="bg1">
              <a:alpha val="64706"/>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750" b="1" dirty="0">
                <a:solidFill>
                  <a:srgbClr val="474746"/>
                </a:solidFill>
                <a:ea typeface="Arial" charset="0"/>
                <a:cs typeface="Arial" charset="0"/>
              </a:rPr>
              <a:t>Inventory, Capacity, and Billing</a:t>
            </a:r>
            <a:endParaRPr lang="en-US" sz="750" dirty="0">
              <a:solidFill>
                <a:srgbClr val="474746"/>
              </a:solidFill>
              <a:ea typeface="Arial" charset="0"/>
              <a:cs typeface="Arial" charset="0"/>
            </a:endParaRPr>
          </a:p>
        </p:txBody>
      </p:sp>
      <p:sp>
        <p:nvSpPr>
          <p:cNvPr id="45" name="Rectangle 44"/>
          <p:cNvSpPr/>
          <p:nvPr/>
        </p:nvSpPr>
        <p:spPr>
          <a:xfrm>
            <a:off x="852925" y="3260032"/>
            <a:ext cx="2110811" cy="243466"/>
          </a:xfrm>
          <a:prstGeom prst="rect">
            <a:avLst/>
          </a:prstGeom>
          <a:solidFill>
            <a:schemeClr val="bg1">
              <a:alpha val="64706"/>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750" b="1" dirty="0">
                <a:solidFill>
                  <a:srgbClr val="474746"/>
                </a:solidFill>
                <a:ea typeface="Arial" charset="0"/>
                <a:cs typeface="Arial" charset="0"/>
              </a:rPr>
              <a:t>Shared Infrastructure (VPN, DX, VPC, DNS)</a:t>
            </a:r>
            <a:endParaRPr lang="en-US" sz="750" dirty="0">
              <a:solidFill>
                <a:srgbClr val="474746"/>
              </a:solidFill>
              <a:ea typeface="Arial" charset="0"/>
              <a:cs typeface="Arial" charset="0"/>
            </a:endParaRPr>
          </a:p>
        </p:txBody>
      </p:sp>
      <p:sp>
        <p:nvSpPr>
          <p:cNvPr id="46" name="Rectangle 45"/>
          <p:cNvSpPr/>
          <p:nvPr/>
        </p:nvSpPr>
        <p:spPr>
          <a:xfrm>
            <a:off x="852925" y="3571916"/>
            <a:ext cx="2110811" cy="222973"/>
          </a:xfrm>
          <a:prstGeom prst="rect">
            <a:avLst/>
          </a:prstGeom>
          <a:solidFill>
            <a:schemeClr val="bg1">
              <a:alpha val="64706"/>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750" b="1" dirty="0">
                <a:solidFill>
                  <a:srgbClr val="474746"/>
                </a:solidFill>
                <a:ea typeface="Arial" charset="0"/>
                <a:cs typeface="Arial" charset="0"/>
              </a:rPr>
              <a:t>Compute, Network, &amp; Storage </a:t>
            </a:r>
            <a:endParaRPr lang="en-US" sz="750" dirty="0">
              <a:solidFill>
                <a:srgbClr val="474746"/>
              </a:solidFill>
              <a:ea typeface="Arial" charset="0"/>
              <a:cs typeface="Arial" charset="0"/>
            </a:endParaRPr>
          </a:p>
        </p:txBody>
      </p:sp>
      <p:sp>
        <p:nvSpPr>
          <p:cNvPr id="47" name="Rectangle 46"/>
          <p:cNvSpPr/>
          <p:nvPr/>
        </p:nvSpPr>
        <p:spPr>
          <a:xfrm>
            <a:off x="852925" y="3855635"/>
            <a:ext cx="2110811" cy="248227"/>
          </a:xfrm>
          <a:prstGeom prst="rect">
            <a:avLst/>
          </a:prstGeom>
          <a:solidFill>
            <a:schemeClr val="bg1">
              <a:alpha val="64706"/>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750" b="1" dirty="0">
                <a:solidFill>
                  <a:srgbClr val="474746"/>
                </a:solidFill>
                <a:ea typeface="Arial" charset="0"/>
                <a:cs typeface="Arial" charset="0"/>
              </a:rPr>
              <a:t>Runtime, Middleware, &amp; Data</a:t>
            </a:r>
            <a:endParaRPr lang="en-US" sz="750" dirty="0">
              <a:solidFill>
                <a:srgbClr val="474746"/>
              </a:solidFill>
              <a:ea typeface="Arial" charset="0"/>
              <a:cs typeface="Arial" charset="0"/>
            </a:endParaRPr>
          </a:p>
        </p:txBody>
      </p:sp>
      <p:sp>
        <p:nvSpPr>
          <p:cNvPr id="49" name="Title 18"/>
          <p:cNvSpPr>
            <a:spLocks noGrp="1"/>
          </p:cNvSpPr>
          <p:nvPr>
            <p:ph type="title"/>
          </p:nvPr>
        </p:nvSpPr>
        <p:spPr>
          <a:xfrm>
            <a:off x="336789" y="161699"/>
            <a:ext cx="8205304" cy="434892"/>
          </a:xfrm>
        </p:spPr>
        <p:txBody>
          <a:bodyPr/>
          <a:lstStyle/>
          <a:p>
            <a:r>
              <a:rPr lang="en-US" sz="2100" dirty="0"/>
              <a:t>Step Three: Scaling the Cloud Transformation</a:t>
            </a:r>
            <a:endParaRPr lang="en-US" sz="2100" b="0" dirty="0"/>
          </a:p>
        </p:txBody>
      </p:sp>
    </p:spTree>
    <p:extLst>
      <p:ext uri="{BB962C8B-B14F-4D97-AF65-F5344CB8AC3E}">
        <p14:creationId xmlns:p14="http://schemas.microsoft.com/office/powerpoint/2010/main" val="368531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819150"/>
            <a:ext cx="7886700" cy="2139553"/>
          </a:xfrm>
        </p:spPr>
        <p:txBody>
          <a:bodyPr/>
          <a:lstStyle/>
          <a:p>
            <a:r>
              <a:rPr lang="en-US" dirty="0"/>
              <a:t>Next Steps</a:t>
            </a:r>
          </a:p>
        </p:txBody>
      </p:sp>
      <p:sp>
        <p:nvSpPr>
          <p:cNvPr id="3" name="Text Placeholder 2"/>
          <p:cNvSpPr>
            <a:spLocks noGrp="1"/>
          </p:cNvSpPr>
          <p:nvPr>
            <p:ph type="body" idx="1"/>
          </p:nvPr>
        </p:nvSpPr>
        <p:spPr>
          <a:xfrm>
            <a:off x="623888" y="3181350"/>
            <a:ext cx="7886700" cy="1385888"/>
          </a:xfrm>
        </p:spPr>
        <p:txBody>
          <a:bodyPr>
            <a:normAutofit fontScale="85000" lnSpcReduction="20000"/>
          </a:bodyPr>
          <a:lstStyle/>
          <a:p>
            <a:r>
              <a:rPr lang="en-US" dirty="0"/>
              <a:t>Cloud Operations Assessment</a:t>
            </a:r>
          </a:p>
          <a:p>
            <a:r>
              <a:rPr lang="en-US" dirty="0"/>
              <a:t>Skills Assessment</a:t>
            </a:r>
          </a:p>
          <a:p>
            <a:r>
              <a:rPr lang="en-US" dirty="0"/>
              <a:t>Cloud Roles Training</a:t>
            </a:r>
          </a:p>
          <a:p>
            <a:r>
              <a:rPr lang="en-US" dirty="0"/>
              <a:t>MRP</a:t>
            </a:r>
          </a:p>
          <a:p>
            <a:r>
              <a:rPr lang="en-US" dirty="0"/>
              <a:t>DevOps Accelerator</a:t>
            </a:r>
          </a:p>
        </p:txBody>
      </p:sp>
      <p:sp>
        <p:nvSpPr>
          <p:cNvPr id="4" name="Footer Placeholder 3"/>
          <p:cNvSpPr>
            <a:spLocks noGrp="1"/>
          </p:cNvSpPr>
          <p:nvPr>
            <p:ph type="ftr" sz="quarter" idx="11"/>
          </p:nvPr>
        </p:nvSpPr>
        <p:spPr/>
        <p:txBody>
          <a:bodyPr/>
          <a:lstStyle/>
          <a:p>
            <a:r>
              <a:rPr lang="en-US"/>
              <a:t>Cloud Adoption Framework – People Perspective</a:t>
            </a:r>
            <a:endParaRPr lang="en-US" dirty="0"/>
          </a:p>
        </p:txBody>
      </p:sp>
    </p:spTree>
    <p:extLst>
      <p:ext uri="{BB962C8B-B14F-4D97-AF65-F5344CB8AC3E}">
        <p14:creationId xmlns:p14="http://schemas.microsoft.com/office/powerpoint/2010/main" val="871879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447800" y="2089778"/>
            <a:ext cx="6172200" cy="2005972"/>
          </a:xfrm>
        </p:spPr>
        <p:txBody>
          <a:bodyPr>
            <a:normAutofit/>
          </a:bodyPr>
          <a:lstStyle/>
          <a:p>
            <a:r>
              <a:rPr lang="en-US" sz="2700" dirty="0">
                <a:solidFill>
                  <a:schemeClr val="tx1"/>
                </a:solidFill>
              </a:rPr>
              <a:t>ProServe Cloud Operations</a:t>
            </a:r>
            <a:endParaRPr lang="en-US" sz="2700" dirty="0"/>
          </a:p>
          <a:p>
            <a:r>
              <a:rPr lang="en-US" sz="2600" b="1" dirty="0"/>
              <a:t>Assessment</a:t>
            </a:r>
            <a:r>
              <a:rPr lang="en-US" sz="2600" dirty="0"/>
              <a:t> </a:t>
            </a:r>
            <a:br>
              <a:rPr lang="en-US" sz="2700" b="1" dirty="0"/>
            </a:br>
            <a:endParaRPr lang="en-US" sz="2700" b="1" dirty="0"/>
          </a:p>
          <a:p>
            <a:r>
              <a:rPr lang="en-US" sz="1900" i="1" dirty="0">
                <a:solidFill>
                  <a:schemeClr val="bg1">
                    <a:lumMod val="75000"/>
                  </a:schemeClr>
                </a:solidFill>
              </a:rPr>
              <a:t>Part of the OI Engagement Workflow</a:t>
            </a:r>
          </a:p>
          <a:p>
            <a:endParaRPr lang="en-US" sz="1300" dirty="0"/>
          </a:p>
        </p:txBody>
      </p:sp>
      <p:grpSp>
        <p:nvGrpSpPr>
          <p:cNvPr id="2" name="Group 1"/>
          <p:cNvGrpSpPr/>
          <p:nvPr/>
        </p:nvGrpSpPr>
        <p:grpSpPr>
          <a:xfrm>
            <a:off x="6858000" y="214532"/>
            <a:ext cx="2057400" cy="1747618"/>
            <a:chOff x="6934200" y="133350"/>
            <a:chExt cx="2057400" cy="1905000"/>
          </a:xfrm>
        </p:grpSpPr>
        <p:sp>
          <p:nvSpPr>
            <p:cNvPr id="29" name="Rounded Rectangle 28"/>
            <p:cNvSpPr/>
            <p:nvPr/>
          </p:nvSpPr>
          <p:spPr>
            <a:xfrm>
              <a:off x="6934200" y="133350"/>
              <a:ext cx="2057400" cy="1905000"/>
            </a:xfrm>
            <a:prstGeom prst="roundRect">
              <a:avLst/>
            </a:prstGeom>
            <a:noFill/>
            <a:ln>
              <a:solidFill>
                <a:srgbClr val="414042"/>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p:nvSpPr>
          <p:spPr>
            <a:xfrm>
              <a:off x="7010400" y="1362729"/>
              <a:ext cx="1905000" cy="570339"/>
            </a:xfrm>
            <a:prstGeom prst="rect">
              <a:avLst/>
            </a:prstGeom>
          </p:spPr>
          <p:txBody>
            <a:bodyPr wrap="square">
              <a:spAutoFit/>
            </a:bodyPr>
            <a:lstStyle/>
            <a:p>
              <a:pPr algn="ctr"/>
              <a:r>
                <a:rPr lang="en-US" sz="1400" dirty="0">
                  <a:solidFill>
                    <a:prstClr val="black"/>
                  </a:solidFill>
                  <a:latin typeface="Arial" charset="0"/>
                  <a:ea typeface="Arial" charset="0"/>
                  <a:cs typeface="Arial" charset="0"/>
                </a:rPr>
                <a:t>ProServe Operations Integration</a:t>
              </a:r>
            </a:p>
          </p:txBody>
        </p:sp>
      </p:grpSp>
      <p:sp>
        <p:nvSpPr>
          <p:cNvPr id="13" name="TextBox 12"/>
          <p:cNvSpPr txBox="1"/>
          <p:nvPr/>
        </p:nvSpPr>
        <p:spPr>
          <a:xfrm>
            <a:off x="399670" y="4836493"/>
            <a:ext cx="7406640" cy="200055"/>
          </a:xfrm>
          <a:prstGeom prst="rect">
            <a:avLst/>
          </a:prstGeom>
          <a:noFill/>
        </p:spPr>
        <p:txBody>
          <a:bodyPr wrap="square" rtlCol="0">
            <a:spAutoFit/>
          </a:bodyPr>
          <a:lstStyle/>
          <a:p>
            <a:r>
              <a:rPr lang="en-US" sz="700" dirty="0">
                <a:gradFill>
                  <a:gsLst>
                    <a:gs pos="0">
                      <a:prstClr val="black"/>
                    </a:gs>
                    <a:gs pos="100000">
                      <a:prstClr val="black"/>
                    </a:gs>
                  </a:gsLst>
                  <a:lin ang="5400000" scaled="1"/>
                </a:gradFill>
              </a:rPr>
              <a:t>© 2017</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3155" y="323959"/>
            <a:ext cx="1007090" cy="1007090"/>
          </a:xfrm>
          <a:prstGeom prst="rect">
            <a:avLst/>
          </a:prstGeom>
        </p:spPr>
      </p:pic>
    </p:spTree>
    <p:extLst>
      <p:ext uri="{BB962C8B-B14F-4D97-AF65-F5344CB8AC3E}">
        <p14:creationId xmlns:p14="http://schemas.microsoft.com/office/powerpoint/2010/main" val="1118661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4" name="Footer Placeholder 3"/>
          <p:cNvSpPr>
            <a:spLocks noGrp="1"/>
          </p:cNvSpPr>
          <p:nvPr>
            <p:ph type="ftr" sz="quarter" idx="11"/>
          </p:nvPr>
        </p:nvSpPr>
        <p:spPr/>
        <p:txBody>
          <a:bodyPr/>
          <a:lstStyle/>
          <a:p>
            <a:r>
              <a:rPr lang="en-US" dirty="0">
                <a:solidFill>
                  <a:prstClr val="black">
                    <a:tint val="75000"/>
                  </a:prstClr>
                </a:solidFill>
              </a:rPr>
              <a:t>Ops Integration Discovery</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7555" y="198445"/>
            <a:ext cx="465445" cy="465445"/>
          </a:xfrm>
          <a:prstGeom prst="rect">
            <a:avLst/>
          </a:prstGeom>
        </p:spPr>
      </p:pic>
      <p:sp>
        <p:nvSpPr>
          <p:cNvPr id="3" name="TextBox 2"/>
          <p:cNvSpPr txBox="1"/>
          <p:nvPr/>
        </p:nvSpPr>
        <p:spPr>
          <a:xfrm>
            <a:off x="657833" y="1200150"/>
            <a:ext cx="7857517" cy="830997"/>
          </a:xfrm>
          <a:prstGeom prst="rect">
            <a:avLst/>
          </a:prstGeom>
          <a:noFill/>
        </p:spPr>
        <p:txBody>
          <a:bodyPr wrap="square" rtlCol="0">
            <a:spAutoFit/>
          </a:bodyPr>
          <a:lstStyle/>
          <a:p>
            <a:r>
              <a:rPr lang="en-AU" sz="1600" dirty="0">
                <a:solidFill>
                  <a:prstClr val="black"/>
                </a:solidFill>
              </a:rPr>
              <a:t>Cadence of engagements performed by AWS ProServe as part of the Cloud Operations Assessment: </a:t>
            </a:r>
          </a:p>
          <a:p>
            <a:endParaRPr lang="en-AU" sz="1600" dirty="0">
              <a:solidFill>
                <a:prstClr val="black"/>
              </a:solidFill>
            </a:endParaRPr>
          </a:p>
        </p:txBody>
      </p:sp>
      <p:sp>
        <p:nvSpPr>
          <p:cNvPr id="6" name="Pentagon 5"/>
          <p:cNvSpPr/>
          <p:nvPr/>
        </p:nvSpPr>
        <p:spPr>
          <a:xfrm>
            <a:off x="781050" y="2686050"/>
            <a:ext cx="1440000" cy="533400"/>
          </a:xfrm>
          <a:prstGeom prst="homePlate">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ysClr val="windowText" lastClr="000000"/>
                </a:solidFill>
              </a:rPr>
              <a:t>Inform</a:t>
            </a:r>
          </a:p>
        </p:txBody>
      </p:sp>
      <p:sp>
        <p:nvSpPr>
          <p:cNvPr id="9" name="Pentagon 8"/>
          <p:cNvSpPr/>
          <p:nvPr/>
        </p:nvSpPr>
        <p:spPr>
          <a:xfrm>
            <a:off x="2879150" y="2686050"/>
            <a:ext cx="1440000" cy="533400"/>
          </a:xfrm>
          <a:prstGeom prst="homePlate">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ysClr val="windowText" lastClr="000000"/>
                </a:solidFill>
              </a:rPr>
              <a:t>Assessment</a:t>
            </a:r>
          </a:p>
        </p:txBody>
      </p:sp>
      <p:sp>
        <p:nvSpPr>
          <p:cNvPr id="10" name="Pentagon 9"/>
          <p:cNvSpPr/>
          <p:nvPr/>
        </p:nvSpPr>
        <p:spPr>
          <a:xfrm>
            <a:off x="4977250" y="2686050"/>
            <a:ext cx="1440000" cy="533400"/>
          </a:xfrm>
          <a:prstGeom prst="homePlate">
            <a:avLst/>
          </a:prstGeom>
          <a:solidFill>
            <a:schemeClr val="accent5">
              <a:lumMod val="20000"/>
              <a:lumOff val="8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AU" sz="1200" dirty="0">
                <a:solidFill>
                  <a:sysClr val="windowText" lastClr="000000"/>
                </a:solidFill>
              </a:rPr>
              <a:t>Cycle 1</a:t>
            </a:r>
          </a:p>
        </p:txBody>
      </p:sp>
      <p:sp>
        <p:nvSpPr>
          <p:cNvPr id="11" name="Pentagon 10"/>
          <p:cNvSpPr/>
          <p:nvPr/>
        </p:nvSpPr>
        <p:spPr>
          <a:xfrm>
            <a:off x="7075350" y="2680108"/>
            <a:ext cx="1440000" cy="533400"/>
          </a:xfrm>
          <a:prstGeom prst="homePlate">
            <a:avLst/>
          </a:prstGeom>
          <a:solidFill>
            <a:schemeClr val="accent6">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ysClr val="windowText" lastClr="000000"/>
                </a:solidFill>
              </a:rPr>
              <a:t>Cycle </a:t>
            </a:r>
            <a:r>
              <a:rPr lang="en-AU" sz="1200" i="1" dirty="0">
                <a:solidFill>
                  <a:sysClr val="windowText" lastClr="000000"/>
                </a:solidFill>
              </a:rPr>
              <a:t>n</a:t>
            </a:r>
          </a:p>
        </p:txBody>
      </p:sp>
      <p:sp>
        <p:nvSpPr>
          <p:cNvPr id="8" name="TextBox 7"/>
          <p:cNvSpPr txBox="1"/>
          <p:nvPr/>
        </p:nvSpPr>
        <p:spPr>
          <a:xfrm>
            <a:off x="688838" y="1901934"/>
            <a:ext cx="3425962" cy="461665"/>
          </a:xfrm>
          <a:prstGeom prst="rect">
            <a:avLst/>
          </a:prstGeom>
          <a:noFill/>
        </p:spPr>
        <p:txBody>
          <a:bodyPr wrap="square" rtlCol="0">
            <a:spAutoFit/>
          </a:bodyPr>
          <a:lstStyle/>
          <a:p>
            <a:r>
              <a:rPr lang="en-AU" sz="800" dirty="0">
                <a:solidFill>
                  <a:prstClr val="black"/>
                </a:solidFill>
              </a:rPr>
              <a:t>Customers obtain information about effective management and operation of cloud environment such as the Cloud Adoption Framework, the Well-Architected Framework and the AWS Managed Service Provider program.</a:t>
            </a:r>
          </a:p>
        </p:txBody>
      </p:sp>
      <p:cxnSp>
        <p:nvCxnSpPr>
          <p:cNvPr id="13" name="Straight Connector 12"/>
          <p:cNvCxnSpPr>
            <a:stCxn id="8" idx="2"/>
            <a:endCxn id="6" idx="0"/>
          </p:cNvCxnSpPr>
          <p:nvPr/>
        </p:nvCxnSpPr>
        <p:spPr>
          <a:xfrm flipH="1">
            <a:off x="1367700" y="2363599"/>
            <a:ext cx="1034119" cy="322451"/>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8838" y="3495151"/>
            <a:ext cx="4797561" cy="954107"/>
          </a:xfrm>
          <a:prstGeom prst="rect">
            <a:avLst/>
          </a:prstGeom>
          <a:noFill/>
        </p:spPr>
        <p:txBody>
          <a:bodyPr wrap="square" rtlCol="0">
            <a:spAutoFit/>
          </a:bodyPr>
          <a:lstStyle/>
          <a:p>
            <a:r>
              <a:rPr lang="en-AU" sz="800" dirty="0">
                <a:solidFill>
                  <a:prstClr val="black"/>
                </a:solidFill>
              </a:rPr>
              <a:t>ProServe OI is engaged to help plan the initial set of operational capabilities needed to support business objectives. The assessment process;</a:t>
            </a:r>
          </a:p>
          <a:p>
            <a:pPr marL="171450" indent="-171450">
              <a:buFont typeface="Arial" charset="0"/>
              <a:buChar char="•"/>
            </a:pPr>
            <a:r>
              <a:rPr lang="en-AU" sz="800" dirty="0">
                <a:solidFill>
                  <a:prstClr val="black"/>
                </a:solidFill>
              </a:rPr>
              <a:t>Ensures the business and service objectives are articulated</a:t>
            </a:r>
          </a:p>
          <a:p>
            <a:pPr marL="171450" indent="-171450">
              <a:buFont typeface="Arial" charset="0"/>
              <a:buChar char="•"/>
            </a:pPr>
            <a:r>
              <a:rPr lang="en-AU" sz="800" dirty="0">
                <a:solidFill>
                  <a:prstClr val="black"/>
                </a:solidFill>
              </a:rPr>
              <a:t>Determines the operational capabilities needed to meet business and service outcomes defined</a:t>
            </a:r>
          </a:p>
          <a:p>
            <a:pPr marL="171450" indent="-171450">
              <a:buFont typeface="Arial" charset="0"/>
              <a:buChar char="•"/>
            </a:pPr>
            <a:r>
              <a:rPr lang="en-AU" sz="800" dirty="0">
                <a:solidFill>
                  <a:prstClr val="black"/>
                </a:solidFill>
              </a:rPr>
              <a:t>Determines the level of business change implied, and the readiness to execute</a:t>
            </a:r>
          </a:p>
          <a:p>
            <a:pPr marL="171450" indent="-171450">
              <a:buFont typeface="Arial" charset="0"/>
              <a:buChar char="•"/>
            </a:pPr>
            <a:r>
              <a:rPr lang="en-AU" sz="800" dirty="0">
                <a:solidFill>
                  <a:prstClr val="black"/>
                </a:solidFill>
              </a:rPr>
              <a:t>Devises a mix of AWS ProServe solutions to deliver the required capabilities</a:t>
            </a:r>
          </a:p>
          <a:p>
            <a:pPr marL="171450" indent="-171450">
              <a:buFont typeface="Arial" charset="0"/>
              <a:buChar char="•"/>
            </a:pPr>
            <a:r>
              <a:rPr lang="en-AU" sz="800" dirty="0">
                <a:solidFill>
                  <a:prstClr val="black"/>
                </a:solidFill>
              </a:rPr>
              <a:t>Defines Cycle 1 wants/needs in the form of user stories (e.g. agile project framework) and prioritizes efforts</a:t>
            </a:r>
          </a:p>
        </p:txBody>
      </p:sp>
      <p:cxnSp>
        <p:nvCxnSpPr>
          <p:cNvPr id="19" name="Straight Connector 18"/>
          <p:cNvCxnSpPr>
            <a:stCxn id="9" idx="2"/>
            <a:endCxn id="18" idx="0"/>
          </p:cNvCxnSpPr>
          <p:nvPr/>
        </p:nvCxnSpPr>
        <p:spPr>
          <a:xfrm flipH="1">
            <a:off x="3087619" y="3219450"/>
            <a:ext cx="378181" cy="275701"/>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343400" y="1681966"/>
            <a:ext cx="4171950" cy="954107"/>
          </a:xfrm>
          <a:prstGeom prst="rect">
            <a:avLst/>
          </a:prstGeom>
          <a:noFill/>
        </p:spPr>
        <p:txBody>
          <a:bodyPr wrap="square" rtlCol="0">
            <a:spAutoFit/>
          </a:bodyPr>
          <a:lstStyle/>
          <a:p>
            <a:r>
              <a:rPr lang="en-AU" sz="800" dirty="0">
                <a:solidFill>
                  <a:prstClr val="black"/>
                </a:solidFill>
              </a:rPr>
              <a:t>ProServe consultants act as part of a joint customer / partner project team to deliver the first cycle (agile delivery construct) user stories. In particular this cycle;</a:t>
            </a:r>
          </a:p>
          <a:p>
            <a:pPr marL="171450" indent="-171450">
              <a:buFont typeface="Arial" charset="0"/>
              <a:buChar char="•"/>
            </a:pPr>
            <a:r>
              <a:rPr lang="en-AU" sz="800" dirty="0">
                <a:solidFill>
                  <a:prstClr val="black"/>
                </a:solidFill>
              </a:rPr>
              <a:t>Once complete, the goal of Cycle 1 is to deliver Minimum Viable Product (MVP) capabilities for supporting required operational service outcomes for production workloads</a:t>
            </a:r>
          </a:p>
          <a:p>
            <a:pPr marL="171450" indent="-171450">
              <a:buFont typeface="Arial" charset="0"/>
              <a:buChar char="•"/>
            </a:pPr>
            <a:r>
              <a:rPr lang="en-AU" sz="800" dirty="0">
                <a:solidFill>
                  <a:prstClr val="black"/>
                </a:solidFill>
              </a:rPr>
              <a:t>User stories for Cycle 1 are usually limited to 12 weeks in delivery duration</a:t>
            </a:r>
          </a:p>
          <a:p>
            <a:pPr marL="171450" indent="-171450">
              <a:buFont typeface="Arial" charset="0"/>
              <a:buChar char="•"/>
            </a:pPr>
            <a:r>
              <a:rPr lang="en-AU" sz="800" dirty="0">
                <a:solidFill>
                  <a:prstClr val="black"/>
                </a:solidFill>
              </a:rPr>
              <a:t>Establishes the feedback mechanism for planning and delivering future cycles</a:t>
            </a:r>
          </a:p>
          <a:p>
            <a:pPr marL="171450" indent="-171450">
              <a:buFont typeface="Arial" charset="0"/>
              <a:buChar char="•"/>
            </a:pPr>
            <a:endParaRPr lang="en-AU" sz="800" dirty="0">
              <a:solidFill>
                <a:prstClr val="black"/>
              </a:solidFill>
            </a:endParaRPr>
          </a:p>
        </p:txBody>
      </p:sp>
      <p:cxnSp>
        <p:nvCxnSpPr>
          <p:cNvPr id="28" name="Straight Connector 27"/>
          <p:cNvCxnSpPr>
            <a:stCxn id="10" idx="0"/>
            <a:endCxn id="27" idx="2"/>
          </p:cNvCxnSpPr>
          <p:nvPr/>
        </p:nvCxnSpPr>
        <p:spPr>
          <a:xfrm flipV="1">
            <a:off x="5563900" y="2485213"/>
            <a:ext cx="865475" cy="200837"/>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078607" y="3618261"/>
            <a:ext cx="2013783" cy="954107"/>
          </a:xfrm>
          <a:prstGeom prst="rect">
            <a:avLst/>
          </a:prstGeom>
          <a:noFill/>
        </p:spPr>
        <p:txBody>
          <a:bodyPr wrap="square" rtlCol="0">
            <a:spAutoFit/>
          </a:bodyPr>
          <a:lstStyle/>
          <a:p>
            <a:r>
              <a:rPr lang="en-AU" sz="800" dirty="0">
                <a:solidFill>
                  <a:prstClr val="black"/>
                </a:solidFill>
              </a:rPr>
              <a:t>Future cycles planned and executed by the the customer and/or AWS partner to enhance the operational outcomes beyond the MVP capabilities.  AWS ProServe usually moves to more of a thought-leader / assurance role in Cycle n.</a:t>
            </a:r>
          </a:p>
          <a:p>
            <a:pPr marL="171450" indent="-171450">
              <a:buFont typeface="Arial" charset="0"/>
              <a:buChar char="•"/>
            </a:pPr>
            <a:endParaRPr lang="en-AU" sz="800" dirty="0">
              <a:solidFill>
                <a:prstClr val="black"/>
              </a:solidFill>
            </a:endParaRPr>
          </a:p>
        </p:txBody>
      </p:sp>
      <p:cxnSp>
        <p:nvCxnSpPr>
          <p:cNvPr id="35" name="Straight Connector 34"/>
          <p:cNvCxnSpPr>
            <a:stCxn id="32" idx="0"/>
            <a:endCxn id="11" idx="2"/>
          </p:cNvCxnSpPr>
          <p:nvPr/>
        </p:nvCxnSpPr>
        <p:spPr>
          <a:xfrm flipV="1">
            <a:off x="7085499" y="3213508"/>
            <a:ext cx="576501" cy="404753"/>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938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628650" y="1200150"/>
          <a:ext cx="5314950" cy="3268980"/>
        </p:xfrm>
        <a:graphic>
          <a:graphicData uri="http://schemas.openxmlformats.org/drawingml/2006/table">
            <a:tbl>
              <a:tblPr firstRow="1" bandRow="1">
                <a:tableStyleId>{5940675A-B579-460E-94D1-54222C63F5DA}</a:tableStyleId>
              </a:tblPr>
              <a:tblGrid>
                <a:gridCol w="465058">
                  <a:extLst>
                    <a:ext uri="{9D8B030D-6E8A-4147-A177-3AD203B41FA5}">
                      <a16:colId xmlns:a16="http://schemas.microsoft.com/office/drawing/2014/main" val="20000"/>
                    </a:ext>
                  </a:extLst>
                </a:gridCol>
                <a:gridCol w="4849892">
                  <a:extLst>
                    <a:ext uri="{9D8B030D-6E8A-4147-A177-3AD203B41FA5}">
                      <a16:colId xmlns:a16="http://schemas.microsoft.com/office/drawing/2014/main" val="20001"/>
                    </a:ext>
                  </a:extLst>
                </a:gridCol>
              </a:tblGrid>
              <a:tr h="294178">
                <a:tc>
                  <a:txBody>
                    <a:bodyPr/>
                    <a:lstStyle/>
                    <a:p>
                      <a:pPr algn="ctr"/>
                      <a:r>
                        <a:rPr lang="en-AU" dirty="0"/>
                        <a:t>Day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dirty="0"/>
                        <a:t>Activity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4178">
                <a:tc>
                  <a:txBody>
                    <a:bodyPr/>
                    <a:lstStyle/>
                    <a:p>
                      <a:pPr algn="ctr"/>
                      <a:r>
                        <a:rPr lang="en-AU" dirty="0"/>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4178">
                <a:tc>
                  <a:txBody>
                    <a:bodyPr/>
                    <a:lstStyle/>
                    <a:p>
                      <a:pPr algn="ctr"/>
                      <a:r>
                        <a:rPr lang="en-AU" dirty="0"/>
                        <a:t>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4178">
                <a:tc>
                  <a:txBody>
                    <a:bodyPr/>
                    <a:lstStyle/>
                    <a:p>
                      <a:pPr algn="ctr"/>
                      <a:r>
                        <a:rPr lang="en-AU" dirty="0"/>
                        <a:t>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94178">
                <a:tc>
                  <a:txBody>
                    <a:bodyPr/>
                    <a:lstStyle/>
                    <a:p>
                      <a:pPr algn="ctr"/>
                      <a:r>
                        <a:rPr lang="en-AU" dirty="0"/>
                        <a:t>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94178">
                <a:tc>
                  <a:txBody>
                    <a:bodyPr/>
                    <a:lstStyle/>
                    <a:p>
                      <a:pPr algn="ctr"/>
                      <a:r>
                        <a:rPr lang="en-AU" dirty="0"/>
                        <a:t>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AU"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94178">
                <a:tc>
                  <a:txBody>
                    <a:bodyPr/>
                    <a:lstStyle/>
                    <a:p>
                      <a:pPr algn="ctr"/>
                      <a:r>
                        <a:rPr lang="en-AU" dirty="0"/>
                        <a:t>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AU"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94178">
                <a:tc>
                  <a:txBody>
                    <a:bodyPr/>
                    <a:lstStyle/>
                    <a:p>
                      <a:pPr algn="ctr"/>
                      <a:r>
                        <a:rPr lang="en-AU" dirty="0"/>
                        <a:t>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AU"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94178">
                <a:tc>
                  <a:txBody>
                    <a:bodyPr/>
                    <a:lstStyle/>
                    <a:p>
                      <a:pPr algn="ctr"/>
                      <a:r>
                        <a:rPr lang="en-AU" dirty="0"/>
                        <a:t>8</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AU"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94178">
                <a:tc>
                  <a:txBody>
                    <a:bodyPr/>
                    <a:lstStyle/>
                    <a:p>
                      <a:pPr algn="ctr"/>
                      <a:r>
                        <a:rPr lang="en-AU" dirty="0"/>
                        <a:t>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AU"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94178">
                <a:tc>
                  <a:txBody>
                    <a:bodyPr/>
                    <a:lstStyle/>
                    <a:p>
                      <a:pPr algn="ctr"/>
                      <a:r>
                        <a:rPr lang="en-AU" dirty="0"/>
                        <a:t>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AU"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2" name="Title 1"/>
          <p:cNvSpPr>
            <a:spLocks noGrp="1"/>
          </p:cNvSpPr>
          <p:nvPr>
            <p:ph type="title"/>
          </p:nvPr>
        </p:nvSpPr>
        <p:spPr/>
        <p:txBody>
          <a:bodyPr/>
          <a:lstStyle/>
          <a:p>
            <a:r>
              <a:rPr lang="en-AU" dirty="0"/>
              <a:t>Assessment Engagement Flow</a:t>
            </a:r>
          </a:p>
        </p:txBody>
      </p:sp>
      <p:sp>
        <p:nvSpPr>
          <p:cNvPr id="4" name="Footer Placeholder 3"/>
          <p:cNvSpPr>
            <a:spLocks noGrp="1"/>
          </p:cNvSpPr>
          <p:nvPr>
            <p:ph type="ftr" sz="quarter" idx="11"/>
          </p:nvPr>
        </p:nvSpPr>
        <p:spPr/>
        <p:txBody>
          <a:bodyPr/>
          <a:lstStyle/>
          <a:p>
            <a:r>
              <a:rPr lang="en-US" dirty="0">
                <a:solidFill>
                  <a:prstClr val="black">
                    <a:tint val="75000"/>
                  </a:prstClr>
                </a:solidFill>
              </a:rPr>
              <a:t>Ops Integration Discovery</a:t>
            </a:r>
          </a:p>
        </p:txBody>
      </p:sp>
      <p:sp>
        <p:nvSpPr>
          <p:cNvPr id="6" name="Rectangle 5"/>
          <p:cNvSpPr/>
          <p:nvPr/>
        </p:nvSpPr>
        <p:spPr>
          <a:xfrm>
            <a:off x="1219200" y="1548848"/>
            <a:ext cx="1371600" cy="194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prstClr val="white"/>
                </a:solidFill>
              </a:rPr>
              <a:t>Sponsor </a:t>
            </a:r>
            <a:r>
              <a:rPr lang="en-AU" sz="1000" b="1" dirty="0" err="1">
                <a:solidFill>
                  <a:prstClr val="white"/>
                </a:solidFill>
              </a:rPr>
              <a:t>Kickoff</a:t>
            </a:r>
            <a:endParaRPr lang="en-AU" sz="1000" b="1" dirty="0">
              <a:solidFill>
                <a:prstClr val="white"/>
              </a:solidFill>
            </a:endParaRPr>
          </a:p>
        </p:txBody>
      </p:sp>
      <p:sp>
        <p:nvSpPr>
          <p:cNvPr id="7" name="Rectangle 6"/>
          <p:cNvSpPr/>
          <p:nvPr/>
        </p:nvSpPr>
        <p:spPr>
          <a:xfrm>
            <a:off x="1225826" y="2726279"/>
            <a:ext cx="2286000" cy="190337"/>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a:solidFill>
                  <a:prstClr val="black"/>
                </a:solidFill>
              </a:rPr>
              <a:t>Workshop 6 : Cloud Operating Model</a:t>
            </a:r>
          </a:p>
        </p:txBody>
      </p:sp>
      <p:sp>
        <p:nvSpPr>
          <p:cNvPr id="9" name="Rectangle 8"/>
          <p:cNvSpPr/>
          <p:nvPr/>
        </p:nvSpPr>
        <p:spPr>
          <a:xfrm>
            <a:off x="2667000" y="1548848"/>
            <a:ext cx="3200400" cy="194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prstClr val="white"/>
                </a:solidFill>
              </a:rPr>
              <a:t>Existing Documentation &amp; Working Setup</a:t>
            </a:r>
          </a:p>
        </p:txBody>
      </p:sp>
      <p:sp>
        <p:nvSpPr>
          <p:cNvPr id="10" name="Rectangle 9"/>
          <p:cNvSpPr/>
          <p:nvPr/>
        </p:nvSpPr>
        <p:spPr>
          <a:xfrm>
            <a:off x="1219200" y="1827550"/>
            <a:ext cx="2286000" cy="19466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a:solidFill>
                  <a:prstClr val="black"/>
                </a:solidFill>
              </a:rPr>
              <a:t>Workshop 1 : Cycle 1 Infrastructure Stories</a:t>
            </a:r>
          </a:p>
        </p:txBody>
      </p:sp>
      <p:sp>
        <p:nvSpPr>
          <p:cNvPr id="11" name="Rectangle 10"/>
          <p:cNvSpPr/>
          <p:nvPr/>
        </p:nvSpPr>
        <p:spPr>
          <a:xfrm>
            <a:off x="1219200" y="2423816"/>
            <a:ext cx="2286000" cy="19466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a:solidFill>
                  <a:prstClr val="black"/>
                </a:solidFill>
              </a:rPr>
              <a:t>Workshop 5 : Sponsor </a:t>
            </a:r>
            <a:r>
              <a:rPr lang="en-AU" sz="800" b="1" dirty="0" err="1">
                <a:solidFill>
                  <a:prstClr val="black"/>
                </a:solidFill>
              </a:rPr>
              <a:t>MoSCoW</a:t>
            </a:r>
            <a:r>
              <a:rPr lang="en-AU" sz="800" b="1" dirty="0">
                <a:solidFill>
                  <a:prstClr val="black"/>
                </a:solidFill>
              </a:rPr>
              <a:t> Grooming</a:t>
            </a:r>
          </a:p>
        </p:txBody>
      </p:sp>
      <p:sp>
        <p:nvSpPr>
          <p:cNvPr id="12" name="Rectangle 11"/>
          <p:cNvSpPr/>
          <p:nvPr/>
        </p:nvSpPr>
        <p:spPr>
          <a:xfrm>
            <a:off x="3581400" y="1829085"/>
            <a:ext cx="2286000" cy="19466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a:solidFill>
                  <a:prstClr val="black"/>
                </a:solidFill>
              </a:rPr>
              <a:t>Workshop 2 : Cycle 1 Application Stories</a:t>
            </a:r>
          </a:p>
        </p:txBody>
      </p:sp>
      <p:sp>
        <p:nvSpPr>
          <p:cNvPr id="13" name="Rectangle 12"/>
          <p:cNvSpPr/>
          <p:nvPr/>
        </p:nvSpPr>
        <p:spPr>
          <a:xfrm>
            <a:off x="1219200" y="2125683"/>
            <a:ext cx="2286000" cy="19466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a:solidFill>
                  <a:prstClr val="black"/>
                </a:solidFill>
              </a:rPr>
              <a:t>Workshop 3 : Cycle 1 Service Outcomes</a:t>
            </a:r>
          </a:p>
        </p:txBody>
      </p:sp>
      <p:sp>
        <p:nvSpPr>
          <p:cNvPr id="14" name="Rectangle 13"/>
          <p:cNvSpPr/>
          <p:nvPr/>
        </p:nvSpPr>
        <p:spPr>
          <a:xfrm>
            <a:off x="3581400" y="2125683"/>
            <a:ext cx="2286000" cy="19466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a:solidFill>
                  <a:prstClr val="black"/>
                </a:solidFill>
              </a:rPr>
              <a:t>Workshop 4 : Cycle 1 Delivery Methodology</a:t>
            </a:r>
          </a:p>
        </p:txBody>
      </p:sp>
      <p:sp>
        <p:nvSpPr>
          <p:cNvPr id="16" name="Rectangle 15"/>
          <p:cNvSpPr/>
          <p:nvPr/>
        </p:nvSpPr>
        <p:spPr>
          <a:xfrm>
            <a:off x="3588026" y="2722736"/>
            <a:ext cx="2286000" cy="190337"/>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a:solidFill>
                  <a:prstClr val="black"/>
                </a:solidFill>
              </a:rPr>
              <a:t>Workshop 7 : Operational Domains</a:t>
            </a:r>
          </a:p>
        </p:txBody>
      </p:sp>
      <p:sp>
        <p:nvSpPr>
          <p:cNvPr id="17" name="Rectangle 16"/>
          <p:cNvSpPr/>
          <p:nvPr/>
        </p:nvSpPr>
        <p:spPr>
          <a:xfrm>
            <a:off x="1225826" y="3024412"/>
            <a:ext cx="2286000" cy="190337"/>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a:solidFill>
                  <a:prstClr val="black"/>
                </a:solidFill>
              </a:rPr>
              <a:t>Workshop 8 </a:t>
            </a:r>
            <a:r>
              <a:rPr lang="en-AU" sz="800" b="1">
                <a:solidFill>
                  <a:prstClr val="black"/>
                </a:solidFill>
              </a:rPr>
              <a:t>: Operational Roles</a:t>
            </a:r>
            <a:endParaRPr lang="en-AU" sz="800" b="1" dirty="0">
              <a:solidFill>
                <a:prstClr val="black"/>
              </a:solidFill>
            </a:endParaRPr>
          </a:p>
        </p:txBody>
      </p:sp>
      <p:sp>
        <p:nvSpPr>
          <p:cNvPr id="18" name="Rectangle 17"/>
          <p:cNvSpPr/>
          <p:nvPr/>
        </p:nvSpPr>
        <p:spPr>
          <a:xfrm>
            <a:off x="3588026" y="3024280"/>
            <a:ext cx="2286000" cy="190337"/>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a:solidFill>
                  <a:prstClr val="black"/>
                </a:solidFill>
              </a:rPr>
              <a:t>Workshop 9 : </a:t>
            </a:r>
            <a:r>
              <a:rPr lang="en-AU" sz="800" b="1">
                <a:solidFill>
                  <a:prstClr val="black"/>
                </a:solidFill>
              </a:rPr>
              <a:t>Migration Health</a:t>
            </a:r>
            <a:endParaRPr lang="en-AU" sz="800" b="1" dirty="0">
              <a:solidFill>
                <a:prstClr val="black"/>
              </a:solidFill>
            </a:endParaRPr>
          </a:p>
        </p:txBody>
      </p:sp>
      <p:sp>
        <p:nvSpPr>
          <p:cNvPr id="19" name="Rectangle 18"/>
          <p:cNvSpPr/>
          <p:nvPr/>
        </p:nvSpPr>
        <p:spPr>
          <a:xfrm>
            <a:off x="1225826" y="3322545"/>
            <a:ext cx="2286000" cy="190337"/>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a:solidFill>
                  <a:prstClr val="black"/>
                </a:solidFill>
              </a:rPr>
              <a:t>Workshop 10 : AWS Solution Health</a:t>
            </a:r>
          </a:p>
        </p:txBody>
      </p:sp>
      <p:sp>
        <p:nvSpPr>
          <p:cNvPr id="20" name="Rectangle 19"/>
          <p:cNvSpPr/>
          <p:nvPr/>
        </p:nvSpPr>
        <p:spPr>
          <a:xfrm>
            <a:off x="3581400" y="3322413"/>
            <a:ext cx="2286000" cy="190337"/>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a:solidFill>
                  <a:prstClr val="black"/>
                </a:solidFill>
              </a:rPr>
              <a:t>Workshop 11 </a:t>
            </a:r>
            <a:r>
              <a:rPr lang="en-AU" sz="800" b="1">
                <a:solidFill>
                  <a:prstClr val="black"/>
                </a:solidFill>
              </a:rPr>
              <a:t>: Operational Tooling</a:t>
            </a:r>
            <a:endParaRPr lang="en-AU" sz="800" b="1" dirty="0">
              <a:solidFill>
                <a:prstClr val="black"/>
              </a:solidFill>
            </a:endParaRPr>
          </a:p>
        </p:txBody>
      </p:sp>
      <p:sp>
        <p:nvSpPr>
          <p:cNvPr id="21" name="Rectangle 20"/>
          <p:cNvSpPr/>
          <p:nvPr/>
        </p:nvSpPr>
        <p:spPr>
          <a:xfrm>
            <a:off x="1219200" y="3620678"/>
            <a:ext cx="2286000" cy="190337"/>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a:solidFill>
                  <a:prstClr val="black"/>
                </a:solidFill>
              </a:rPr>
              <a:t>Workshop 12 </a:t>
            </a:r>
            <a:r>
              <a:rPr lang="en-AU" sz="800" b="1">
                <a:solidFill>
                  <a:prstClr val="black"/>
                </a:solidFill>
              </a:rPr>
              <a:t>: Ability to Execute Change</a:t>
            </a:r>
            <a:endParaRPr lang="en-AU" sz="800" b="1" dirty="0">
              <a:solidFill>
                <a:prstClr val="black"/>
              </a:solidFill>
            </a:endParaRPr>
          </a:p>
        </p:txBody>
      </p:sp>
      <p:sp>
        <p:nvSpPr>
          <p:cNvPr id="22" name="Rectangle 21"/>
          <p:cNvSpPr/>
          <p:nvPr/>
        </p:nvSpPr>
        <p:spPr>
          <a:xfrm>
            <a:off x="1219200" y="4219147"/>
            <a:ext cx="1371600" cy="194667"/>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a:solidFill>
                  <a:prstClr val="white"/>
                </a:solidFill>
              </a:rPr>
              <a:t>Sponsor Presentation</a:t>
            </a:r>
          </a:p>
        </p:txBody>
      </p:sp>
      <p:sp>
        <p:nvSpPr>
          <p:cNvPr id="23" name="Rectangle 22"/>
          <p:cNvSpPr/>
          <p:nvPr/>
        </p:nvSpPr>
        <p:spPr>
          <a:xfrm>
            <a:off x="1219200" y="3919785"/>
            <a:ext cx="2286000" cy="190337"/>
          </a:xfrm>
          <a:prstGeom prst="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a:solidFill>
                  <a:prstClr val="black"/>
                </a:solidFill>
              </a:rPr>
              <a:t>Cycle 1 High-Level Design</a:t>
            </a:r>
            <a:endParaRPr lang="en-AU" sz="800" b="1" dirty="0">
              <a:solidFill>
                <a:prstClr val="black"/>
              </a:solidFill>
            </a:endParaRPr>
          </a:p>
        </p:txBody>
      </p:sp>
      <p:sp>
        <p:nvSpPr>
          <p:cNvPr id="24" name="TextBox 23"/>
          <p:cNvSpPr txBox="1"/>
          <p:nvPr/>
        </p:nvSpPr>
        <p:spPr>
          <a:xfrm>
            <a:off x="6095172" y="1375886"/>
            <a:ext cx="2420178" cy="2723823"/>
          </a:xfrm>
          <a:prstGeom prst="rect">
            <a:avLst/>
          </a:prstGeom>
          <a:noFill/>
        </p:spPr>
        <p:txBody>
          <a:bodyPr wrap="square" rtlCol="0">
            <a:spAutoFit/>
          </a:bodyPr>
          <a:lstStyle/>
          <a:p>
            <a:pPr marL="285750" indent="-285750">
              <a:spcAft>
                <a:spcPts val="600"/>
              </a:spcAft>
              <a:buFont typeface="Arial" charset="0"/>
              <a:buChar char="•"/>
            </a:pPr>
            <a:r>
              <a:rPr lang="en-AU" sz="1200" dirty="0">
                <a:solidFill>
                  <a:prstClr val="black"/>
                </a:solidFill>
              </a:rPr>
              <a:t>Typical Assessment is run over 10 working days (non-consecutive days is okay)</a:t>
            </a:r>
          </a:p>
          <a:p>
            <a:pPr marL="285750" indent="-285750">
              <a:spcAft>
                <a:spcPts val="600"/>
              </a:spcAft>
              <a:buFont typeface="Arial" charset="0"/>
              <a:buChar char="•"/>
            </a:pPr>
            <a:r>
              <a:rPr lang="en-AU" sz="1200" dirty="0">
                <a:solidFill>
                  <a:prstClr val="black"/>
                </a:solidFill>
              </a:rPr>
              <a:t>This can be longer depending the scope of the cloud platform (e.g. multiple locations, multiple cloud platforms, etc.)</a:t>
            </a:r>
          </a:p>
          <a:p>
            <a:pPr marL="285750" indent="-285750">
              <a:spcAft>
                <a:spcPts val="600"/>
              </a:spcAft>
              <a:buFont typeface="Arial" charset="0"/>
              <a:buChar char="•"/>
            </a:pPr>
            <a:r>
              <a:rPr lang="en-AU" sz="1200" dirty="0">
                <a:solidFill>
                  <a:prstClr val="black"/>
                </a:solidFill>
              </a:rPr>
              <a:t>Each workshop is typically 2-3 hours </a:t>
            </a:r>
          </a:p>
          <a:p>
            <a:pPr marL="285750" indent="-285750">
              <a:spcAft>
                <a:spcPts val="600"/>
              </a:spcAft>
              <a:buFont typeface="Arial" charset="0"/>
              <a:buChar char="•"/>
            </a:pPr>
            <a:r>
              <a:rPr lang="en-AU" sz="1200" dirty="0">
                <a:solidFill>
                  <a:prstClr val="black"/>
                </a:solidFill>
              </a:rPr>
              <a:t>Assessment is performed by 1-2 AWS OI resources depending on the maturity of existing planning</a:t>
            </a:r>
          </a:p>
        </p:txBody>
      </p:sp>
      <p:sp>
        <p:nvSpPr>
          <p:cNvPr id="25" name="Rectangle 24"/>
          <p:cNvSpPr/>
          <p:nvPr/>
        </p:nvSpPr>
        <p:spPr>
          <a:xfrm>
            <a:off x="3581400" y="3919784"/>
            <a:ext cx="2286000" cy="190337"/>
          </a:xfrm>
          <a:prstGeom prst="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a:solidFill>
                  <a:prstClr val="black"/>
                </a:solidFill>
              </a:rPr>
              <a:t>Complete Discovery Dashboard </a:t>
            </a:r>
          </a:p>
        </p:txBody>
      </p:sp>
      <p:sp>
        <p:nvSpPr>
          <p:cNvPr id="26" name="Rectangle 25"/>
          <p:cNvSpPr/>
          <p:nvPr/>
        </p:nvSpPr>
        <p:spPr>
          <a:xfrm>
            <a:off x="3581400" y="3620677"/>
            <a:ext cx="2286000" cy="190337"/>
          </a:xfrm>
          <a:prstGeom prst="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a:solidFill>
                  <a:prstClr val="black"/>
                </a:solidFill>
              </a:rPr>
              <a:t>Cycle 1 Product Backlog</a:t>
            </a:r>
          </a:p>
        </p:txBody>
      </p:sp>
    </p:spTree>
    <p:extLst>
      <p:ext uri="{BB962C8B-B14F-4D97-AF65-F5344CB8AC3E}">
        <p14:creationId xmlns:p14="http://schemas.microsoft.com/office/powerpoint/2010/main" val="240652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Sample of Cycle 1 - Infrastructure Stories (Epics)</a:t>
            </a:r>
          </a:p>
        </p:txBody>
      </p:sp>
      <p:sp>
        <p:nvSpPr>
          <p:cNvPr id="4" name="Footer Placeholder 3"/>
          <p:cNvSpPr>
            <a:spLocks noGrp="1"/>
          </p:cNvSpPr>
          <p:nvPr>
            <p:ph type="ftr" sz="quarter" idx="11"/>
          </p:nvPr>
        </p:nvSpPr>
        <p:spPr/>
        <p:txBody>
          <a:bodyPr/>
          <a:lstStyle/>
          <a:p>
            <a:r>
              <a:rPr lang="en-US" dirty="0">
                <a:solidFill>
                  <a:prstClr val="black">
                    <a:tint val="75000"/>
                  </a:prstClr>
                </a:solidFill>
              </a:rPr>
              <a:t>Cloud Operations Assessment - Infrastructure Services</a:t>
            </a:r>
          </a:p>
        </p:txBody>
      </p:sp>
      <p:graphicFrame>
        <p:nvGraphicFramePr>
          <p:cNvPr id="5" name="Table 4"/>
          <p:cNvGraphicFramePr>
            <a:graphicFrameLocks noGrp="1"/>
          </p:cNvGraphicFramePr>
          <p:nvPr/>
        </p:nvGraphicFramePr>
        <p:xfrm>
          <a:off x="638482" y="1251424"/>
          <a:ext cx="7876869" cy="3250770"/>
        </p:xfrm>
        <a:graphic>
          <a:graphicData uri="http://schemas.openxmlformats.org/drawingml/2006/table">
            <a:tbl>
              <a:tblPr firstRow="1" bandRow="1">
                <a:tableStyleId>{5C22544A-7EE6-4342-B048-85BDC9FD1C3A}</a:tableStyleId>
              </a:tblPr>
              <a:tblGrid>
                <a:gridCol w="428318">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5848351">
                  <a:extLst>
                    <a:ext uri="{9D8B030D-6E8A-4147-A177-3AD203B41FA5}">
                      <a16:colId xmlns:a16="http://schemas.microsoft.com/office/drawing/2014/main" val="20002"/>
                    </a:ext>
                  </a:extLst>
                </a:gridCol>
              </a:tblGrid>
              <a:tr h="279357">
                <a:tc>
                  <a:txBody>
                    <a:bodyPr/>
                    <a:lstStyle/>
                    <a:p>
                      <a:pPr algn="ctr"/>
                      <a:r>
                        <a:rPr lang="en-AU" sz="1200" dirty="0"/>
                        <a:t>No.</a:t>
                      </a:r>
                    </a:p>
                  </a:txBody>
                  <a:tcPr/>
                </a:tc>
                <a:tc>
                  <a:txBody>
                    <a:bodyPr/>
                    <a:lstStyle/>
                    <a:p>
                      <a:pPr algn="ctr"/>
                      <a:r>
                        <a:rPr lang="en-AU" sz="1200" dirty="0"/>
                        <a:t>As an</a:t>
                      </a:r>
                    </a:p>
                  </a:txBody>
                  <a:tcPr/>
                </a:tc>
                <a:tc>
                  <a:txBody>
                    <a:bodyPr/>
                    <a:lstStyle/>
                    <a:p>
                      <a:pPr algn="ctr"/>
                      <a:r>
                        <a:rPr lang="en-AU" sz="1200" dirty="0"/>
                        <a:t>I can</a:t>
                      </a:r>
                    </a:p>
                  </a:txBody>
                  <a:tcPr/>
                </a:tc>
                <a:extLst>
                  <a:ext uri="{0D108BD9-81ED-4DB2-BD59-A6C34878D82A}">
                    <a16:rowId xmlns:a16="http://schemas.microsoft.com/office/drawing/2014/main" val="10000"/>
                  </a:ext>
                </a:extLst>
              </a:tr>
              <a:tr h="279357">
                <a:tc>
                  <a:txBody>
                    <a:bodyPr/>
                    <a:lstStyle/>
                    <a:p>
                      <a:pPr algn="ctr"/>
                      <a:r>
                        <a:rPr lang="en-AU" sz="1200" dirty="0"/>
                        <a:t>1</a:t>
                      </a:r>
                    </a:p>
                  </a:txBody>
                  <a:tcPr/>
                </a:tc>
                <a:tc>
                  <a:txBody>
                    <a:bodyPr/>
                    <a:lstStyle/>
                    <a:p>
                      <a:pPr algn="ctr"/>
                      <a:r>
                        <a:rPr lang="en-AU" sz="1200" dirty="0"/>
                        <a:t>Application Developer</a:t>
                      </a:r>
                    </a:p>
                  </a:txBody>
                  <a:tcPr/>
                </a:tc>
                <a:tc>
                  <a:txBody>
                    <a:bodyPr/>
                    <a:lstStyle/>
                    <a:p>
                      <a:pPr algn="ctr"/>
                      <a:r>
                        <a:rPr lang="en-AU" sz="1200" dirty="0"/>
                        <a:t>Order a compliant, fully managed (architecture) stack</a:t>
                      </a:r>
                      <a:r>
                        <a:rPr lang="en-AU" sz="1200" baseline="0" dirty="0"/>
                        <a:t> of AWS infrastructure</a:t>
                      </a:r>
                      <a:endParaRPr lang="en-AU" sz="1200" dirty="0"/>
                    </a:p>
                  </a:txBody>
                  <a:tcPr/>
                </a:tc>
                <a:extLst>
                  <a:ext uri="{0D108BD9-81ED-4DB2-BD59-A6C34878D82A}">
                    <a16:rowId xmlns:a16="http://schemas.microsoft.com/office/drawing/2014/main" val="10001"/>
                  </a:ext>
                </a:extLst>
              </a:tr>
              <a:tr h="279357">
                <a:tc>
                  <a:txBody>
                    <a:bodyPr/>
                    <a:lstStyle/>
                    <a:p>
                      <a:pPr algn="ctr"/>
                      <a:r>
                        <a:rPr lang="en-AU" sz="1200" dirty="0"/>
                        <a:t>2</a:t>
                      </a:r>
                    </a:p>
                  </a:txBody>
                  <a:tcPr/>
                </a:tc>
                <a:tc>
                  <a:txBody>
                    <a:bodyPr/>
                    <a:lstStyle/>
                    <a:p>
                      <a:pPr algn="ctr"/>
                      <a:r>
                        <a:rPr lang="en-AU" sz="1200" dirty="0"/>
                        <a:t>Application Developer</a:t>
                      </a:r>
                    </a:p>
                  </a:txBody>
                  <a:tcPr/>
                </a:tc>
                <a:tc>
                  <a:txBody>
                    <a:bodyPr/>
                    <a:lstStyle/>
                    <a:p>
                      <a:pPr algn="ctr"/>
                      <a:r>
                        <a:rPr lang="en-AU" sz="1200" dirty="0"/>
                        <a:t>Select a compliant, fully managed operating system for use on AWS</a:t>
                      </a:r>
                    </a:p>
                  </a:txBody>
                  <a:tcPr/>
                </a:tc>
                <a:extLst>
                  <a:ext uri="{0D108BD9-81ED-4DB2-BD59-A6C34878D82A}">
                    <a16:rowId xmlns:a16="http://schemas.microsoft.com/office/drawing/2014/main" val="10002"/>
                  </a:ext>
                </a:extLst>
              </a:tr>
              <a:tr h="279357">
                <a:tc>
                  <a:txBody>
                    <a:bodyPr/>
                    <a:lstStyle/>
                    <a:p>
                      <a:pPr algn="ctr"/>
                      <a:r>
                        <a:rPr lang="en-AU" sz="1200" dirty="0"/>
                        <a:t>3</a:t>
                      </a:r>
                    </a:p>
                  </a:txBody>
                  <a:tcPr/>
                </a:tc>
                <a:tc>
                  <a:txBody>
                    <a:bodyPr/>
                    <a:lstStyle/>
                    <a:p>
                      <a:pPr algn="ctr"/>
                      <a:r>
                        <a:rPr lang="en-AU" sz="1200" dirty="0"/>
                        <a:t>Application Developer</a:t>
                      </a:r>
                    </a:p>
                  </a:txBody>
                  <a:tcPr/>
                </a:tc>
                <a:tc>
                  <a:txBody>
                    <a:bodyPr/>
                    <a:lstStyle/>
                    <a:p>
                      <a:pPr algn="ctr"/>
                      <a:r>
                        <a:rPr lang="en-AU" sz="1200" dirty="0"/>
                        <a:t>Configure my application to</a:t>
                      </a:r>
                      <a:r>
                        <a:rPr lang="en-AU" sz="1200" baseline="0" dirty="0"/>
                        <a:t> have access to and from the Internet</a:t>
                      </a:r>
                      <a:endParaRPr lang="en-AU" sz="1200" dirty="0"/>
                    </a:p>
                  </a:txBody>
                  <a:tcPr/>
                </a:tc>
                <a:extLst>
                  <a:ext uri="{0D108BD9-81ED-4DB2-BD59-A6C34878D82A}">
                    <a16:rowId xmlns:a16="http://schemas.microsoft.com/office/drawing/2014/main" val="10003"/>
                  </a:ext>
                </a:extLst>
              </a:tr>
              <a:tr h="279357">
                <a:tc>
                  <a:txBody>
                    <a:bodyPr/>
                    <a:lstStyle/>
                    <a:p>
                      <a:pPr algn="ctr"/>
                      <a:r>
                        <a:rPr lang="en-AU" sz="1200" dirty="0"/>
                        <a:t>4</a:t>
                      </a:r>
                    </a:p>
                  </a:txBody>
                  <a:tcPr/>
                </a:tc>
                <a:tc>
                  <a:txBody>
                    <a:bodyPr/>
                    <a:lstStyle/>
                    <a:p>
                      <a:pPr algn="ctr"/>
                      <a:r>
                        <a:rPr lang="en-AU" sz="1200" dirty="0"/>
                        <a:t>Application Developer</a:t>
                      </a:r>
                    </a:p>
                  </a:txBody>
                  <a:tcPr/>
                </a:tc>
                <a:tc>
                  <a:txBody>
                    <a:bodyPr/>
                    <a:lstStyle/>
                    <a:p>
                      <a:pPr algn="ctr"/>
                      <a:r>
                        <a:rPr lang="en-AU" sz="1200" dirty="0"/>
                        <a:t>Configure my application to be</a:t>
                      </a:r>
                      <a:r>
                        <a:rPr lang="en-AU" sz="1200" baseline="0" dirty="0"/>
                        <a:t> accessible to and from internal network spaces</a:t>
                      </a:r>
                      <a:endParaRPr lang="en-AU" sz="1200" dirty="0"/>
                    </a:p>
                  </a:txBody>
                  <a:tcPr/>
                </a:tc>
                <a:extLst>
                  <a:ext uri="{0D108BD9-81ED-4DB2-BD59-A6C34878D82A}">
                    <a16:rowId xmlns:a16="http://schemas.microsoft.com/office/drawing/2014/main" val="10004"/>
                  </a:ext>
                </a:extLst>
              </a:tr>
              <a:tr h="279357">
                <a:tc>
                  <a:txBody>
                    <a:bodyPr/>
                    <a:lstStyle/>
                    <a:p>
                      <a:pPr algn="ctr"/>
                      <a:r>
                        <a:rPr lang="en-AU" sz="1200" dirty="0"/>
                        <a:t>5</a:t>
                      </a:r>
                    </a:p>
                  </a:txBody>
                  <a:tcPr/>
                </a:tc>
                <a:tc>
                  <a:txBody>
                    <a:bodyPr/>
                    <a:lstStyle/>
                    <a:p>
                      <a:pPr algn="ctr"/>
                      <a:r>
                        <a:rPr lang="en-AU" sz="1200" dirty="0"/>
                        <a:t>Application Support</a:t>
                      </a:r>
                    </a:p>
                  </a:txBody>
                  <a:tcPr/>
                </a:tc>
                <a:tc>
                  <a:txBody>
                    <a:bodyPr/>
                    <a:lstStyle/>
                    <a:p>
                      <a:pPr algn="ctr"/>
                      <a:r>
                        <a:rPr lang="en-AU" sz="1200" dirty="0"/>
                        <a:t>Request my application stack</a:t>
                      </a:r>
                      <a:r>
                        <a:rPr lang="en-AU" sz="1200" baseline="0" dirty="0"/>
                        <a:t> and related data be restored as needed</a:t>
                      </a:r>
                      <a:endParaRPr lang="en-AU" sz="1200" dirty="0"/>
                    </a:p>
                  </a:txBody>
                  <a:tcPr/>
                </a:tc>
                <a:extLst>
                  <a:ext uri="{0D108BD9-81ED-4DB2-BD59-A6C34878D82A}">
                    <a16:rowId xmlns:a16="http://schemas.microsoft.com/office/drawing/2014/main" val="10005"/>
                  </a:ext>
                </a:extLst>
              </a:tr>
              <a:tr h="279357">
                <a:tc>
                  <a:txBody>
                    <a:bodyPr/>
                    <a:lstStyle/>
                    <a:p>
                      <a:pPr algn="ctr"/>
                      <a:r>
                        <a:rPr lang="en-AU" sz="1200" dirty="0"/>
                        <a:t>6</a:t>
                      </a:r>
                    </a:p>
                  </a:txBody>
                  <a:tcPr/>
                </a:tc>
                <a:tc>
                  <a:txBody>
                    <a:bodyPr/>
                    <a:lstStyle/>
                    <a:p>
                      <a:pPr algn="ctr"/>
                      <a:r>
                        <a:rPr lang="en-AU" sz="1200" dirty="0"/>
                        <a:t>Application Support</a:t>
                      </a:r>
                    </a:p>
                  </a:txBody>
                  <a:tcPr/>
                </a:tc>
                <a:tc>
                  <a:txBody>
                    <a:bodyPr/>
                    <a:lstStyle/>
                    <a:p>
                      <a:pPr algn="ctr"/>
                      <a:r>
                        <a:rPr lang="en-AU" sz="1200" dirty="0"/>
                        <a:t>View all</a:t>
                      </a:r>
                      <a:r>
                        <a:rPr lang="en-AU" sz="1200" baseline="0" dirty="0"/>
                        <a:t> events &amp; logs related to my application</a:t>
                      </a:r>
                      <a:endParaRPr lang="en-AU" sz="1200" dirty="0"/>
                    </a:p>
                  </a:txBody>
                  <a:tcPr/>
                </a:tc>
                <a:extLst>
                  <a:ext uri="{0D108BD9-81ED-4DB2-BD59-A6C34878D82A}">
                    <a16:rowId xmlns:a16="http://schemas.microsoft.com/office/drawing/2014/main" val="10006"/>
                  </a:ext>
                </a:extLst>
              </a:tr>
              <a:tr h="279357">
                <a:tc>
                  <a:txBody>
                    <a:bodyPr/>
                    <a:lstStyle/>
                    <a:p>
                      <a:pPr algn="ctr"/>
                      <a:r>
                        <a:rPr lang="en-AU" sz="1200" dirty="0"/>
                        <a:t>7</a:t>
                      </a:r>
                    </a:p>
                  </a:txBody>
                  <a:tcPr/>
                </a:tc>
                <a:tc>
                  <a:txBody>
                    <a:bodyPr/>
                    <a:lstStyle/>
                    <a:p>
                      <a:pPr algn="ctr"/>
                      <a:r>
                        <a:rPr lang="en-AU" sz="1200" dirty="0"/>
                        <a:t>Application Owner</a:t>
                      </a:r>
                    </a:p>
                  </a:txBody>
                  <a:tcPr/>
                </a:tc>
                <a:tc>
                  <a:txBody>
                    <a:bodyPr/>
                    <a:lstStyle/>
                    <a:p>
                      <a:pPr algn="ctr"/>
                      <a:r>
                        <a:rPr lang="en-AU" sz="1200" dirty="0"/>
                        <a:t>Select</a:t>
                      </a:r>
                      <a:r>
                        <a:rPr lang="en-AU" sz="1200" baseline="0" dirty="0"/>
                        <a:t> a defined service level (RPO/RTO/Uptime) for my application</a:t>
                      </a:r>
                      <a:endParaRPr lang="en-AU" sz="1200" dirty="0"/>
                    </a:p>
                  </a:txBody>
                  <a:tcPr/>
                </a:tc>
                <a:extLst>
                  <a:ext uri="{0D108BD9-81ED-4DB2-BD59-A6C34878D82A}">
                    <a16:rowId xmlns:a16="http://schemas.microsoft.com/office/drawing/2014/main" val="10007"/>
                  </a:ext>
                </a:extLst>
              </a:tr>
              <a:tr h="279357">
                <a:tc>
                  <a:txBody>
                    <a:bodyPr/>
                    <a:lstStyle/>
                    <a:p>
                      <a:pPr algn="ctr"/>
                      <a:r>
                        <a:rPr lang="en-AU" sz="1200" dirty="0"/>
                        <a:t>8</a:t>
                      </a:r>
                    </a:p>
                  </a:txBody>
                  <a:tcPr/>
                </a:tc>
                <a:tc>
                  <a:txBody>
                    <a:bodyPr/>
                    <a:lstStyle/>
                    <a:p>
                      <a:pPr algn="ctr"/>
                      <a:r>
                        <a:rPr lang="en-AU" sz="1200" dirty="0"/>
                        <a:t>Application Support</a:t>
                      </a:r>
                    </a:p>
                  </a:txBody>
                  <a:tcPr/>
                </a:tc>
                <a:tc>
                  <a:txBody>
                    <a:bodyPr/>
                    <a:lstStyle/>
                    <a:p>
                      <a:pPr algn="ctr"/>
                      <a:r>
                        <a:rPr lang="en-AU" sz="1200" dirty="0"/>
                        <a:t>Detect</a:t>
                      </a:r>
                      <a:r>
                        <a:rPr lang="en-AU" sz="1200" baseline="0" dirty="0"/>
                        <a:t> an issue occurring within my AWS application stack and be able to engage other teams to support resolution</a:t>
                      </a:r>
                      <a:endParaRPr lang="en-AU" sz="1200" dirty="0"/>
                    </a:p>
                  </a:txBody>
                  <a:tcPr/>
                </a:tc>
                <a:extLst>
                  <a:ext uri="{0D108BD9-81ED-4DB2-BD59-A6C34878D82A}">
                    <a16:rowId xmlns:a16="http://schemas.microsoft.com/office/drawing/2014/main" val="10008"/>
                  </a:ext>
                </a:extLst>
              </a:tr>
              <a:tr h="279357">
                <a:tc>
                  <a:txBody>
                    <a:bodyPr/>
                    <a:lstStyle/>
                    <a:p>
                      <a:pPr algn="ctr"/>
                      <a:r>
                        <a:rPr lang="en-AU" sz="1200" dirty="0"/>
                        <a:t>9</a:t>
                      </a:r>
                    </a:p>
                  </a:txBody>
                  <a:tcPr/>
                </a:tc>
                <a:tc>
                  <a:txBody>
                    <a:bodyPr/>
                    <a:lstStyle/>
                    <a:p>
                      <a:pPr algn="ctr"/>
                      <a:r>
                        <a:rPr lang="en-AU" sz="1200" dirty="0"/>
                        <a:t>Application Developer</a:t>
                      </a:r>
                    </a:p>
                  </a:txBody>
                  <a:tcPr/>
                </a:tc>
                <a:tc>
                  <a:txBody>
                    <a:bodyPr/>
                    <a:lstStyle/>
                    <a:p>
                      <a:pPr algn="ctr"/>
                      <a:r>
                        <a:rPr lang="en-AU" sz="1200" dirty="0"/>
                        <a:t>View the performance</a:t>
                      </a:r>
                      <a:r>
                        <a:rPr lang="en-AU" sz="1200" baseline="0" dirty="0"/>
                        <a:t> metrics for my application stack to determine required changes</a:t>
                      </a:r>
                      <a:endParaRPr lang="en-AU" sz="1200" dirty="0"/>
                    </a:p>
                  </a:txBody>
                  <a:tcPr/>
                </a:tc>
                <a:extLst>
                  <a:ext uri="{0D108BD9-81ED-4DB2-BD59-A6C34878D82A}">
                    <a16:rowId xmlns:a16="http://schemas.microsoft.com/office/drawing/2014/main" val="10009"/>
                  </a:ext>
                </a:extLst>
              </a:tr>
              <a:tr h="279357">
                <a:tc>
                  <a:txBody>
                    <a:bodyPr/>
                    <a:lstStyle/>
                    <a:p>
                      <a:pPr algn="ctr"/>
                      <a:r>
                        <a:rPr lang="en-AU" sz="1200" dirty="0"/>
                        <a:t>10</a:t>
                      </a:r>
                    </a:p>
                  </a:txBody>
                  <a:tcPr/>
                </a:tc>
                <a:tc>
                  <a:txBody>
                    <a:bodyPr/>
                    <a:lstStyle/>
                    <a:p>
                      <a:pPr algn="ctr"/>
                      <a:r>
                        <a:rPr lang="en-AU" sz="1200" dirty="0"/>
                        <a:t>Application Support </a:t>
                      </a:r>
                    </a:p>
                  </a:txBody>
                  <a:tcPr/>
                </a:tc>
                <a:tc>
                  <a:txBody>
                    <a:bodyPr/>
                    <a:lstStyle/>
                    <a:p>
                      <a:pPr algn="ctr"/>
                      <a:r>
                        <a:rPr lang="en-AU" sz="1200" dirty="0"/>
                        <a:t>Ensure no changes are made to the</a:t>
                      </a:r>
                      <a:r>
                        <a:rPr lang="en-AU" sz="1200" baseline="0" dirty="0"/>
                        <a:t> application stack without permission</a:t>
                      </a:r>
                      <a:endParaRPr lang="en-AU" sz="12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184745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Assessment Output</a:t>
            </a:r>
          </a:p>
        </p:txBody>
      </p:sp>
      <p:sp>
        <p:nvSpPr>
          <p:cNvPr id="4" name="Footer Placeholder 3"/>
          <p:cNvSpPr>
            <a:spLocks noGrp="1"/>
          </p:cNvSpPr>
          <p:nvPr>
            <p:ph type="ftr" sz="quarter" idx="11"/>
          </p:nvPr>
        </p:nvSpPr>
        <p:spPr/>
        <p:txBody>
          <a:bodyPr/>
          <a:lstStyle/>
          <a:p>
            <a:r>
              <a:rPr lang="en-US">
                <a:solidFill>
                  <a:prstClr val="black">
                    <a:tint val="75000"/>
                  </a:prstClr>
                </a:solidFill>
              </a:rPr>
              <a:t>Ops Integration Discovery</a:t>
            </a:r>
            <a:endParaRPr lang="en-US" dirty="0">
              <a:solidFill>
                <a:prstClr val="black">
                  <a:tint val="75000"/>
                </a:prstClr>
              </a:solidFill>
            </a:endParaRPr>
          </a:p>
        </p:txBody>
      </p:sp>
      <p:sp>
        <p:nvSpPr>
          <p:cNvPr id="5" name="TextBox 4"/>
          <p:cNvSpPr txBox="1"/>
          <p:nvPr/>
        </p:nvSpPr>
        <p:spPr>
          <a:xfrm>
            <a:off x="628650" y="1200150"/>
            <a:ext cx="5688160" cy="276999"/>
          </a:xfrm>
          <a:prstGeom prst="rect">
            <a:avLst/>
          </a:prstGeom>
          <a:noFill/>
        </p:spPr>
        <p:txBody>
          <a:bodyPr wrap="none" rtlCol="0">
            <a:spAutoFit/>
          </a:bodyPr>
          <a:lstStyle/>
          <a:p>
            <a:r>
              <a:rPr lang="en-AU" sz="1200" dirty="0">
                <a:solidFill>
                  <a:prstClr val="black"/>
                </a:solidFill>
              </a:rPr>
              <a:t>At the conclusion of the Assessment engagement, ProServe provides the customer with;</a:t>
            </a:r>
          </a:p>
        </p:txBody>
      </p:sp>
      <p:sp>
        <p:nvSpPr>
          <p:cNvPr id="6" name="TextBox 5"/>
          <p:cNvSpPr txBox="1"/>
          <p:nvPr/>
        </p:nvSpPr>
        <p:spPr>
          <a:xfrm>
            <a:off x="2590800" y="1642775"/>
            <a:ext cx="3415748" cy="830997"/>
          </a:xfrm>
          <a:prstGeom prst="rect">
            <a:avLst/>
          </a:prstGeom>
          <a:noFill/>
        </p:spPr>
        <p:txBody>
          <a:bodyPr wrap="square" rtlCol="0">
            <a:spAutoFit/>
          </a:bodyPr>
          <a:lstStyle/>
          <a:p>
            <a:r>
              <a:rPr lang="en-AU" sz="1200" b="1" dirty="0">
                <a:solidFill>
                  <a:prstClr val="black"/>
                </a:solidFill>
              </a:rPr>
              <a:t>Cycle 1 “Product” Backlog</a:t>
            </a:r>
          </a:p>
          <a:p>
            <a:r>
              <a:rPr lang="en-AU" sz="1200" dirty="0">
                <a:solidFill>
                  <a:prstClr val="black"/>
                </a:solidFill>
              </a:rPr>
              <a:t>A prioritised list of user stories for the initial release, with the operational requirements for those stories included</a:t>
            </a:r>
          </a:p>
        </p:txBody>
      </p:sp>
      <p:sp>
        <p:nvSpPr>
          <p:cNvPr id="7" name="TextBox 6"/>
          <p:cNvSpPr txBox="1"/>
          <p:nvPr/>
        </p:nvSpPr>
        <p:spPr>
          <a:xfrm>
            <a:off x="4724400" y="2516872"/>
            <a:ext cx="3415748" cy="830997"/>
          </a:xfrm>
          <a:prstGeom prst="rect">
            <a:avLst/>
          </a:prstGeom>
          <a:noFill/>
        </p:spPr>
        <p:txBody>
          <a:bodyPr wrap="square" rtlCol="0">
            <a:spAutoFit/>
          </a:bodyPr>
          <a:lstStyle/>
          <a:p>
            <a:r>
              <a:rPr lang="en-AU" sz="1200" b="1" dirty="0">
                <a:solidFill>
                  <a:prstClr val="black"/>
                </a:solidFill>
              </a:rPr>
              <a:t>Cycle 1 High-level Design</a:t>
            </a:r>
          </a:p>
          <a:p>
            <a:r>
              <a:rPr lang="en-AU" sz="1200" dirty="0">
                <a:solidFill>
                  <a:prstClr val="black"/>
                </a:solidFill>
              </a:rPr>
              <a:t>A brief solution design based upon AWS OI standard package offerings, partner offerings and any existing capabilities being reused</a:t>
            </a:r>
          </a:p>
        </p:txBody>
      </p:sp>
      <p:sp>
        <p:nvSpPr>
          <p:cNvPr id="27" name="TextBox 26"/>
          <p:cNvSpPr txBox="1"/>
          <p:nvPr/>
        </p:nvSpPr>
        <p:spPr>
          <a:xfrm>
            <a:off x="2590800" y="3387159"/>
            <a:ext cx="3415748" cy="830997"/>
          </a:xfrm>
          <a:prstGeom prst="rect">
            <a:avLst/>
          </a:prstGeom>
          <a:noFill/>
        </p:spPr>
        <p:txBody>
          <a:bodyPr wrap="square" rtlCol="0">
            <a:spAutoFit/>
          </a:bodyPr>
          <a:lstStyle/>
          <a:p>
            <a:r>
              <a:rPr lang="en-AU" sz="1200" b="1" dirty="0">
                <a:solidFill>
                  <a:prstClr val="black"/>
                </a:solidFill>
              </a:rPr>
              <a:t>Cycle 1 Delivery Proposal</a:t>
            </a:r>
          </a:p>
          <a:p>
            <a:r>
              <a:rPr lang="en-AU" sz="1200" dirty="0">
                <a:solidFill>
                  <a:prstClr val="black"/>
                </a:solidFill>
              </a:rPr>
              <a:t>A document outlining the delivery team, project roles and responsibilities, potential ProServe SOW and approach to Cycle </a:t>
            </a:r>
            <a:r>
              <a:rPr lang="en-AU" sz="1200" i="1" dirty="0">
                <a:solidFill>
                  <a:prstClr val="black"/>
                </a:solidFill>
              </a:rPr>
              <a:t>n</a:t>
            </a:r>
            <a:r>
              <a:rPr lang="en-AU" sz="1200" dirty="0">
                <a:solidFill>
                  <a:prstClr val="black"/>
                </a:solidFill>
              </a:rPr>
              <a:t> delivery</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6874" y="2570570"/>
            <a:ext cx="723600" cy="723600"/>
          </a:xfrm>
          <a:prstGeom prst="rect">
            <a:avLst/>
          </a:prstGeom>
        </p:spPr>
      </p:pic>
      <p:pic>
        <p:nvPicPr>
          <p:cNvPr id="29" name="Picture 28" descr="Deck_Target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788273"/>
            <a:ext cx="540000" cy="540000"/>
          </a:xfrm>
          <a:prstGeom prst="rect">
            <a:avLst/>
          </a:prstGeom>
        </p:spPr>
      </p:pic>
      <p:pic>
        <p:nvPicPr>
          <p:cNvPr id="30" name="Picture 29" descr="Deck_HandShak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3532657"/>
            <a:ext cx="540000" cy="540000"/>
          </a:xfrm>
          <a:prstGeom prst="rect">
            <a:avLst/>
          </a:prstGeom>
        </p:spPr>
      </p:pic>
    </p:spTree>
    <p:extLst>
      <p:ext uri="{BB962C8B-B14F-4D97-AF65-F5344CB8AC3E}">
        <p14:creationId xmlns:p14="http://schemas.microsoft.com/office/powerpoint/2010/main" val="3292952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Assessment details</a:t>
            </a:r>
          </a:p>
        </p:txBody>
      </p:sp>
      <p:sp>
        <p:nvSpPr>
          <p:cNvPr id="4" name="Footer Placeholder 3"/>
          <p:cNvSpPr>
            <a:spLocks noGrp="1"/>
          </p:cNvSpPr>
          <p:nvPr>
            <p:ph type="ftr" sz="quarter" idx="11"/>
          </p:nvPr>
        </p:nvSpPr>
        <p:spPr/>
        <p:txBody>
          <a:bodyPr/>
          <a:lstStyle/>
          <a:p>
            <a:r>
              <a:rPr lang="en-US">
                <a:solidFill>
                  <a:prstClr val="black">
                    <a:tint val="75000"/>
                  </a:prstClr>
                </a:solidFill>
              </a:rPr>
              <a:t>Ops Integration Discovery</a:t>
            </a:r>
            <a:endParaRPr lang="en-US" dirty="0">
              <a:solidFill>
                <a:prstClr val="black">
                  <a:tint val="75000"/>
                </a:prstClr>
              </a:solidFill>
            </a:endParaRPr>
          </a:p>
        </p:txBody>
      </p:sp>
      <p:graphicFrame>
        <p:nvGraphicFramePr>
          <p:cNvPr id="5" name="Table 4"/>
          <p:cNvGraphicFramePr>
            <a:graphicFrameLocks noGrp="1"/>
          </p:cNvGraphicFramePr>
          <p:nvPr/>
        </p:nvGraphicFramePr>
        <p:xfrm>
          <a:off x="628650" y="1123950"/>
          <a:ext cx="7886700" cy="3327400"/>
        </p:xfrm>
        <a:graphic>
          <a:graphicData uri="http://schemas.openxmlformats.org/drawingml/2006/table">
            <a:tbl>
              <a:tblPr firstRow="1" bandRow="1">
                <a:tableStyleId>{5940675A-B579-460E-94D1-54222C63F5DA}</a:tableStyleId>
              </a:tblPr>
              <a:tblGrid>
                <a:gridCol w="142875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1971675">
                  <a:extLst>
                    <a:ext uri="{9D8B030D-6E8A-4147-A177-3AD203B41FA5}">
                      <a16:colId xmlns:a16="http://schemas.microsoft.com/office/drawing/2014/main" val="20002"/>
                    </a:ext>
                  </a:extLst>
                </a:gridCol>
                <a:gridCol w="1971675">
                  <a:extLst>
                    <a:ext uri="{9D8B030D-6E8A-4147-A177-3AD203B41FA5}">
                      <a16:colId xmlns:a16="http://schemas.microsoft.com/office/drawing/2014/main" val="20003"/>
                    </a:ext>
                  </a:extLst>
                </a:gridCol>
              </a:tblGrid>
              <a:tr h="370840">
                <a:tc>
                  <a:txBody>
                    <a:bodyPr/>
                    <a:lstStyle/>
                    <a:p>
                      <a:pPr algn="ctr"/>
                      <a:r>
                        <a:rPr lang="en-AU" sz="1000" b="1" dirty="0"/>
                        <a:t>Session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AU" sz="1000" b="1" dirty="0"/>
                        <a:t>Description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AU" sz="1000" b="1" dirty="0"/>
                        <a:t>Customer</a:t>
                      </a:r>
                      <a:r>
                        <a:rPr lang="en-AU" sz="1000" b="1" baseline="0" dirty="0"/>
                        <a:t> Attendees</a:t>
                      </a:r>
                      <a:endParaRPr lang="en-AU" sz="1000"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AU" sz="1000" b="1" dirty="0"/>
                        <a:t>Key Data Points</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70840">
                <a:tc>
                  <a:txBody>
                    <a:bodyPr/>
                    <a:lstStyle/>
                    <a:p>
                      <a:r>
                        <a:rPr lang="en-AU" sz="1000" dirty="0">
                          <a:solidFill>
                            <a:schemeClr val="bg1"/>
                          </a:solidFill>
                        </a:rPr>
                        <a:t>Sponsor Kick-off</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CB64C"/>
                    </a:solidFill>
                  </a:tcPr>
                </a:tc>
                <a:tc>
                  <a:txBody>
                    <a:bodyPr/>
                    <a:lstStyle/>
                    <a:p>
                      <a:r>
                        <a:rPr lang="en-AU" sz="1000" dirty="0">
                          <a:solidFill>
                            <a:schemeClr val="bg1"/>
                          </a:solidFill>
                        </a:rPr>
                        <a:t>Initial meeting with the project sponsor to discuss</a:t>
                      </a:r>
                      <a:r>
                        <a:rPr lang="en-AU" sz="1000" baseline="0" dirty="0">
                          <a:solidFill>
                            <a:schemeClr val="bg1"/>
                          </a:solidFill>
                        </a:rPr>
                        <a:t> short, medium and long-term outcomes and specific considerations for the discovery</a:t>
                      </a:r>
                      <a:endParaRPr lang="en-AU" sz="10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CB64C"/>
                    </a:solidFill>
                  </a:tcPr>
                </a:tc>
                <a:tc>
                  <a:txBody>
                    <a:bodyPr/>
                    <a:lstStyle/>
                    <a:p>
                      <a:pPr marL="171450" indent="-171450">
                        <a:buFont typeface="Arial" charset="0"/>
                        <a:buChar char="•"/>
                      </a:pPr>
                      <a:r>
                        <a:rPr lang="en-AU" sz="1000" dirty="0">
                          <a:solidFill>
                            <a:schemeClr val="bg1"/>
                          </a:solidFill>
                        </a:rPr>
                        <a:t>Customer Sponsor</a:t>
                      </a:r>
                    </a:p>
                    <a:p>
                      <a:pPr marL="171450" indent="-171450">
                        <a:buFont typeface="Arial" charset="0"/>
                        <a:buChar char="•"/>
                      </a:pPr>
                      <a:r>
                        <a:rPr lang="en-AU" sz="1000" dirty="0">
                          <a:solidFill>
                            <a:schemeClr val="bg1"/>
                          </a:solidFill>
                        </a:rPr>
                        <a:t>AWS Account Manager</a:t>
                      </a:r>
                    </a:p>
                    <a:p>
                      <a:pPr marL="171450" indent="-171450">
                        <a:buFont typeface="Arial" charset="0"/>
                        <a:buChar char="•"/>
                      </a:pPr>
                      <a:r>
                        <a:rPr lang="en-AU" sz="1000" dirty="0">
                          <a:solidFill>
                            <a:schemeClr val="bg1"/>
                          </a:solidFill>
                        </a:rPr>
                        <a:t>OI</a:t>
                      </a:r>
                      <a:r>
                        <a:rPr lang="en-AU" sz="1000" baseline="0" dirty="0">
                          <a:solidFill>
                            <a:schemeClr val="bg1"/>
                          </a:solidFill>
                        </a:rPr>
                        <a:t> Delivery Lead</a:t>
                      </a:r>
                      <a:endParaRPr lang="en-AU" sz="10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CB64C"/>
                    </a:solidFill>
                  </a:tcPr>
                </a:tc>
                <a:tc>
                  <a:txBody>
                    <a:bodyPr/>
                    <a:lstStyle/>
                    <a:p>
                      <a:pPr marL="171450" indent="-171450">
                        <a:buFont typeface="Arial" charset="0"/>
                        <a:buChar char="•"/>
                      </a:pPr>
                      <a:r>
                        <a:rPr lang="en-AU" sz="1000" dirty="0">
                          <a:solidFill>
                            <a:schemeClr val="bg1"/>
                          </a:solidFill>
                        </a:rPr>
                        <a:t>SOW</a:t>
                      </a:r>
                    </a:p>
                    <a:p>
                      <a:pPr marL="171450" indent="-171450">
                        <a:buFont typeface="Arial" charset="0"/>
                        <a:buChar char="•"/>
                      </a:pPr>
                      <a:r>
                        <a:rPr lang="en-AU" sz="1000" dirty="0">
                          <a:solidFill>
                            <a:schemeClr val="bg1"/>
                          </a:solidFill>
                        </a:rPr>
                        <a:t>Existing AWS usage information &amp;</a:t>
                      </a:r>
                      <a:r>
                        <a:rPr lang="en-AU" sz="1000" baseline="0" dirty="0">
                          <a:solidFill>
                            <a:schemeClr val="bg1"/>
                          </a:solidFill>
                        </a:rPr>
                        <a:t> operational health indicators</a:t>
                      </a:r>
                      <a:endParaRPr lang="en-AU" sz="10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CB64C"/>
                    </a:solidFill>
                  </a:tcPr>
                </a:tc>
                <a:extLst>
                  <a:ext uri="{0D108BD9-81ED-4DB2-BD59-A6C34878D82A}">
                    <a16:rowId xmlns:a16="http://schemas.microsoft.com/office/drawing/2014/main" val="10001"/>
                  </a:ext>
                </a:extLst>
              </a:tr>
              <a:tr h="370840">
                <a:tc>
                  <a:txBody>
                    <a:bodyPr/>
                    <a:lstStyle/>
                    <a:p>
                      <a:r>
                        <a:rPr lang="en-AU" sz="1000" dirty="0">
                          <a:solidFill>
                            <a:schemeClr val="bg1"/>
                          </a:solidFill>
                        </a:rPr>
                        <a:t>Existing Documentation &amp; Working Setup</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CB64C"/>
                    </a:solidFill>
                  </a:tcPr>
                </a:tc>
                <a:tc>
                  <a:txBody>
                    <a:bodyPr/>
                    <a:lstStyle/>
                    <a:p>
                      <a:r>
                        <a:rPr lang="en-AU" sz="1000" dirty="0">
                          <a:solidFill>
                            <a:schemeClr val="bg1"/>
                          </a:solidFill>
                        </a:rPr>
                        <a:t>Review of existing cloud project</a:t>
                      </a:r>
                      <a:r>
                        <a:rPr lang="en-AU" sz="1000" baseline="0" dirty="0">
                          <a:solidFill>
                            <a:schemeClr val="bg1"/>
                          </a:solidFill>
                        </a:rPr>
                        <a:t> documentation (if available) and setup of onsite working area, communication mechanisms etc.</a:t>
                      </a:r>
                      <a:endParaRPr lang="en-AU" sz="10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CB64C"/>
                    </a:solidFill>
                  </a:tcPr>
                </a:tc>
                <a:tc>
                  <a:txBody>
                    <a:bodyPr/>
                    <a:lstStyle/>
                    <a:p>
                      <a:pPr marL="171450" indent="-171450">
                        <a:buFont typeface="Arial" charset="0"/>
                        <a:buChar char="•"/>
                      </a:pPr>
                      <a:r>
                        <a:rPr lang="en-AU" sz="1000" dirty="0">
                          <a:solidFill>
                            <a:schemeClr val="bg1"/>
                          </a:solidFill>
                        </a:rPr>
                        <a:t>Customer Project Lead</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CB64C"/>
                    </a:solidFill>
                  </a:tcPr>
                </a:tc>
                <a:tc>
                  <a:txBody>
                    <a:bodyPr/>
                    <a:lstStyle/>
                    <a:p>
                      <a:pPr marL="171450" indent="-171450">
                        <a:buFont typeface="Arial" charset="0"/>
                        <a:buChar char="•"/>
                      </a:pPr>
                      <a:r>
                        <a:rPr lang="en-AU" sz="1000" dirty="0">
                          <a:solidFill>
                            <a:schemeClr val="bg1"/>
                          </a:solidFill>
                        </a:rPr>
                        <a:t>Existing cloud strategy and usage documentation</a:t>
                      </a:r>
                    </a:p>
                    <a:p>
                      <a:pPr marL="171450" indent="-171450">
                        <a:buFont typeface="Arial" charset="0"/>
                        <a:buChar char="•"/>
                      </a:pPr>
                      <a:r>
                        <a:rPr lang="en-AU" sz="1000" dirty="0">
                          <a:solidFill>
                            <a:schemeClr val="bg1"/>
                          </a:solidFill>
                        </a:rPr>
                        <a:t>Cloud</a:t>
                      </a:r>
                      <a:r>
                        <a:rPr lang="en-AU" sz="1000" baseline="0" dirty="0">
                          <a:solidFill>
                            <a:schemeClr val="bg1"/>
                          </a:solidFill>
                        </a:rPr>
                        <a:t> architecture and configuration documentation</a:t>
                      </a:r>
                      <a:endParaRPr lang="en-AU" sz="10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CB64C"/>
                    </a:solidFill>
                  </a:tcPr>
                </a:tc>
                <a:extLst>
                  <a:ext uri="{0D108BD9-81ED-4DB2-BD59-A6C34878D82A}">
                    <a16:rowId xmlns:a16="http://schemas.microsoft.com/office/drawing/2014/main" val="10002"/>
                  </a:ext>
                </a:extLst>
              </a:tr>
              <a:tr h="370840">
                <a:tc>
                  <a:txBody>
                    <a:bodyPr/>
                    <a:lstStyle/>
                    <a:p>
                      <a:r>
                        <a:rPr lang="en-AU" sz="1000" dirty="0"/>
                        <a:t>Cycle 1 Infrastructure Stories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AU" sz="1000" dirty="0"/>
                        <a:t>Interactive</a:t>
                      </a:r>
                      <a:r>
                        <a:rPr lang="en-AU" sz="1000" baseline="0" dirty="0"/>
                        <a:t> workshop to review and develop Cloud Infrastructure user stories</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charset="0"/>
                        <a:buChar char="•"/>
                      </a:pPr>
                      <a:r>
                        <a:rPr lang="en-AU" sz="1000" dirty="0"/>
                        <a:t>Customer</a:t>
                      </a:r>
                      <a:r>
                        <a:rPr lang="en-AU" sz="1000" baseline="0" dirty="0"/>
                        <a:t> infrastructure representatives – Server, Storage, Network, OS</a:t>
                      </a:r>
                    </a:p>
                    <a:p>
                      <a:pPr marL="171450" indent="-171450">
                        <a:buFont typeface="Arial" charset="0"/>
                        <a:buChar char="•"/>
                      </a:pPr>
                      <a:r>
                        <a:rPr lang="en-AU" sz="1000" baseline="0" dirty="0"/>
                        <a:t>IT operations and governance owners</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charset="0"/>
                        <a:buChar char="•"/>
                      </a:pPr>
                      <a:r>
                        <a:rPr lang="en-AU" sz="1000" baseline="0" dirty="0"/>
                        <a:t>Required Cloud infrastructure capabilities</a:t>
                      </a:r>
                    </a:p>
                    <a:p>
                      <a:pPr marL="171450" indent="-171450">
                        <a:buFont typeface="Arial" charset="0"/>
                        <a:buChar char="•"/>
                      </a:pPr>
                      <a:r>
                        <a:rPr lang="en-AU" sz="1000" baseline="0" dirty="0"/>
                        <a:t>Required Cloud Management interfaces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840">
                <a:tc>
                  <a:txBody>
                    <a:bodyPr/>
                    <a:lstStyle/>
                    <a:p>
                      <a:r>
                        <a:rPr lang="en-AU" sz="1000" dirty="0"/>
                        <a:t>Cycle 1 Application Stories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AU" sz="1000" dirty="0"/>
                        <a:t>Interactive workshop to review and develop Cloud Application user stories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charset="0"/>
                        <a:buChar char="•"/>
                      </a:pPr>
                      <a:r>
                        <a:rPr lang="en-AU" sz="1000" dirty="0"/>
                        <a:t>Owners of applications slated to migrate to Cloud</a:t>
                      </a:r>
                    </a:p>
                    <a:p>
                      <a:pPr marL="171450" indent="-171450">
                        <a:buFont typeface="Arial" charset="0"/>
                        <a:buChar char="•"/>
                      </a:pPr>
                      <a:r>
                        <a:rPr lang="en-AU" sz="1000" dirty="0"/>
                        <a:t>Application</a:t>
                      </a:r>
                      <a:r>
                        <a:rPr lang="en-AU" sz="1000" baseline="0" dirty="0"/>
                        <a:t> release managers</a:t>
                      </a:r>
                    </a:p>
                    <a:p>
                      <a:pPr marL="171450" indent="-171450">
                        <a:buFont typeface="Arial" charset="0"/>
                        <a:buChar char="•"/>
                      </a:pPr>
                      <a:r>
                        <a:rPr lang="en-AU" sz="1000" baseline="0" dirty="0"/>
                        <a:t>Testing managers</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charset="0"/>
                        <a:buChar char="•"/>
                      </a:pPr>
                      <a:r>
                        <a:rPr lang="en-AU" sz="1000" dirty="0"/>
                        <a:t>Required Application Management tooling</a:t>
                      </a:r>
                    </a:p>
                    <a:p>
                      <a:pPr marL="171450" indent="-171450">
                        <a:buFont typeface="Arial" charset="0"/>
                        <a:buChar char="•"/>
                      </a:pPr>
                      <a:r>
                        <a:rPr lang="en-AU" sz="1000" dirty="0"/>
                        <a:t>Required Cloud consumption</a:t>
                      </a:r>
                      <a:r>
                        <a:rPr lang="en-AU" sz="1000" baseline="0" dirty="0"/>
                        <a:t> interfaces</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9783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Assessment details</a:t>
            </a:r>
          </a:p>
        </p:txBody>
      </p:sp>
      <p:sp>
        <p:nvSpPr>
          <p:cNvPr id="4" name="Footer Placeholder 3"/>
          <p:cNvSpPr>
            <a:spLocks noGrp="1"/>
          </p:cNvSpPr>
          <p:nvPr>
            <p:ph type="ftr" sz="quarter" idx="11"/>
          </p:nvPr>
        </p:nvSpPr>
        <p:spPr/>
        <p:txBody>
          <a:bodyPr/>
          <a:lstStyle/>
          <a:p>
            <a:r>
              <a:rPr lang="en-US">
                <a:solidFill>
                  <a:prstClr val="black">
                    <a:tint val="75000"/>
                  </a:prstClr>
                </a:solidFill>
              </a:rPr>
              <a:t>Ops Integration Discovery</a:t>
            </a:r>
            <a:endParaRPr lang="en-US" dirty="0">
              <a:solidFill>
                <a:prstClr val="black">
                  <a:tint val="75000"/>
                </a:prstClr>
              </a:solidFill>
            </a:endParaRPr>
          </a:p>
        </p:txBody>
      </p:sp>
      <p:graphicFrame>
        <p:nvGraphicFramePr>
          <p:cNvPr id="5" name="Table 4"/>
          <p:cNvGraphicFramePr>
            <a:graphicFrameLocks noGrp="1"/>
          </p:cNvGraphicFramePr>
          <p:nvPr/>
        </p:nvGraphicFramePr>
        <p:xfrm>
          <a:off x="628650" y="1123950"/>
          <a:ext cx="7886700" cy="3175000"/>
        </p:xfrm>
        <a:graphic>
          <a:graphicData uri="http://schemas.openxmlformats.org/drawingml/2006/table">
            <a:tbl>
              <a:tblPr firstRow="1" bandRow="1">
                <a:tableStyleId>{5940675A-B579-460E-94D1-54222C63F5DA}</a:tableStyleId>
              </a:tblPr>
              <a:tblGrid>
                <a:gridCol w="142875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1971675">
                  <a:extLst>
                    <a:ext uri="{9D8B030D-6E8A-4147-A177-3AD203B41FA5}">
                      <a16:colId xmlns:a16="http://schemas.microsoft.com/office/drawing/2014/main" val="20002"/>
                    </a:ext>
                  </a:extLst>
                </a:gridCol>
                <a:gridCol w="1971675">
                  <a:extLst>
                    <a:ext uri="{9D8B030D-6E8A-4147-A177-3AD203B41FA5}">
                      <a16:colId xmlns:a16="http://schemas.microsoft.com/office/drawing/2014/main" val="20003"/>
                    </a:ext>
                  </a:extLst>
                </a:gridCol>
              </a:tblGrid>
              <a:tr h="370840">
                <a:tc>
                  <a:txBody>
                    <a:bodyPr/>
                    <a:lstStyle/>
                    <a:p>
                      <a:pPr algn="ctr"/>
                      <a:r>
                        <a:rPr lang="en-AU" sz="1000" b="1" dirty="0"/>
                        <a:t>Session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AU" sz="1000" b="1" dirty="0"/>
                        <a:t>Description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AU" sz="1000" b="1" dirty="0"/>
                        <a:t>Customer</a:t>
                      </a:r>
                      <a:r>
                        <a:rPr lang="en-AU" sz="1000" b="1" baseline="0" dirty="0"/>
                        <a:t> Attendees</a:t>
                      </a:r>
                      <a:endParaRPr lang="en-AU" sz="1000"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AU" sz="1000" b="1" dirty="0"/>
                        <a:t>Key Data Points</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70840">
                <a:tc>
                  <a:txBody>
                    <a:bodyPr/>
                    <a:lstStyle/>
                    <a:p>
                      <a:r>
                        <a:rPr lang="en-AU" sz="1000" dirty="0"/>
                        <a:t>Cycle</a:t>
                      </a:r>
                      <a:r>
                        <a:rPr lang="en-AU" sz="1000" baseline="0" dirty="0"/>
                        <a:t> 1 Service Outcomes</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AU" sz="1000" dirty="0"/>
                        <a:t>Interactive workshop to document the ITSM, Security, Financial and Governance service outcomes which must be delivered by applications operating in AWS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charset="0"/>
                        <a:buChar char="•"/>
                      </a:pPr>
                      <a:r>
                        <a:rPr lang="en-AU" sz="1000" dirty="0"/>
                        <a:t>Representative from customer ITSM,</a:t>
                      </a:r>
                      <a:r>
                        <a:rPr lang="en-AU" sz="1000" baseline="0" dirty="0"/>
                        <a:t> SDM, Security, Business Continuity and Financial management teams</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charset="0"/>
                        <a:buChar char="•"/>
                      </a:pPr>
                      <a:r>
                        <a:rPr lang="en-AU" sz="1000" dirty="0"/>
                        <a:t>Existing IT</a:t>
                      </a:r>
                      <a:r>
                        <a:rPr lang="en-AU" sz="1000" baseline="0" dirty="0"/>
                        <a:t> governance policies, standards and guidelines</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370840">
                <a:tc>
                  <a:txBody>
                    <a:bodyPr/>
                    <a:lstStyle/>
                    <a:p>
                      <a:r>
                        <a:rPr lang="en-AU" sz="1000" dirty="0"/>
                        <a:t>Cycle 1 Delivery Methodology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AU" sz="1000" dirty="0"/>
                        <a:t>Discussion</a:t>
                      </a:r>
                      <a:r>
                        <a:rPr lang="en-AU" sz="1000" baseline="0" dirty="0"/>
                        <a:t> and review with customer  / partner project management and delivery team to agree potential team structure and delivery approach for the Cycle 1 Backlog</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charset="0"/>
                        <a:buChar char="•"/>
                      </a:pPr>
                      <a:r>
                        <a:rPr lang="en-AU" sz="1000" dirty="0"/>
                        <a:t>Customer</a:t>
                      </a:r>
                      <a:r>
                        <a:rPr lang="en-AU" sz="1000" baseline="0" dirty="0"/>
                        <a:t> project manager, Scrum master and project team</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charset="0"/>
                        <a:buChar char="•"/>
                      </a:pPr>
                      <a:r>
                        <a:rPr lang="en-AU" sz="1000" dirty="0"/>
                        <a:t>Project charter and delivery documentation</a:t>
                      </a:r>
                    </a:p>
                    <a:p>
                      <a:pPr marL="171450" indent="-171450">
                        <a:buFont typeface="Arial" charset="0"/>
                        <a:buChar char="•"/>
                      </a:pPr>
                      <a:r>
                        <a:rPr lang="en-AU" sz="1000" dirty="0"/>
                        <a:t>Resource planning</a:t>
                      </a:r>
                    </a:p>
                    <a:p>
                      <a:pPr marL="171450" indent="-171450">
                        <a:buFont typeface="Arial" charset="0"/>
                        <a:buChar char="•"/>
                      </a:pPr>
                      <a:r>
                        <a:rPr lang="en-AU" sz="1000" dirty="0"/>
                        <a:t>Issues and Risks register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370840">
                <a:tc>
                  <a:txBody>
                    <a:bodyPr/>
                    <a:lstStyle/>
                    <a:p>
                      <a:r>
                        <a:rPr lang="en-AU" sz="1000" dirty="0"/>
                        <a:t>Product </a:t>
                      </a:r>
                      <a:r>
                        <a:rPr lang="en-AU" sz="1000" dirty="0" err="1"/>
                        <a:t>MoSCoW</a:t>
                      </a:r>
                      <a:r>
                        <a:rPr lang="en-AU" sz="1000" dirty="0"/>
                        <a:t> prioritisation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AU" sz="1000" dirty="0"/>
                        <a:t>Meeting with the project sponsor to review the output of the backlog</a:t>
                      </a:r>
                      <a:r>
                        <a:rPr lang="en-AU" sz="1000" baseline="0" dirty="0"/>
                        <a:t> workshops, and agree the relative prioritisation</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charset="0"/>
                        <a:buChar char="•"/>
                      </a:pPr>
                      <a:r>
                        <a:rPr lang="en-AU" sz="1000" dirty="0"/>
                        <a:t>Project Sponsor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charset="0"/>
                        <a:buChar char="•"/>
                      </a:pPr>
                      <a:r>
                        <a:rPr lang="en-AU" sz="1000" dirty="0"/>
                        <a:t>Cycle 1 Product Backlog</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70840">
                <a:tc>
                  <a:txBody>
                    <a:bodyPr/>
                    <a:lstStyle/>
                    <a:p>
                      <a:r>
                        <a:rPr lang="en-AU" sz="1000" dirty="0"/>
                        <a:t>Cloud Operating Model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AU" sz="1000" dirty="0"/>
                        <a:t>Workshop to review and agree the planned operating model for the Cloud. The</a:t>
                      </a:r>
                      <a:r>
                        <a:rPr lang="en-AU" sz="1000" baseline="0" dirty="0"/>
                        <a:t> operating model covers the relationship between users, applications, operations and support within the Cloud.</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171450" indent="-171450">
                        <a:buFont typeface="Arial" charset="0"/>
                        <a:buChar char="•"/>
                      </a:pPr>
                      <a:r>
                        <a:rPr lang="en-AU" sz="1000" dirty="0"/>
                        <a:t>Customer enterprise architects, application owners and operations teams.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171450" indent="-171450">
                        <a:buFont typeface="Arial" charset="0"/>
                        <a:buChar char="•"/>
                      </a:pPr>
                      <a:r>
                        <a:rPr lang="en-AU" sz="1000" dirty="0"/>
                        <a:t>Cloud enterprise architecture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883931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Assessment details</a:t>
            </a:r>
          </a:p>
        </p:txBody>
      </p:sp>
      <p:sp>
        <p:nvSpPr>
          <p:cNvPr id="4" name="Footer Placeholder 3"/>
          <p:cNvSpPr>
            <a:spLocks noGrp="1"/>
          </p:cNvSpPr>
          <p:nvPr>
            <p:ph type="ftr" sz="quarter" idx="11"/>
          </p:nvPr>
        </p:nvSpPr>
        <p:spPr/>
        <p:txBody>
          <a:bodyPr/>
          <a:lstStyle/>
          <a:p>
            <a:r>
              <a:rPr lang="en-US">
                <a:solidFill>
                  <a:prstClr val="black">
                    <a:tint val="75000"/>
                  </a:prstClr>
                </a:solidFill>
              </a:rPr>
              <a:t>Ops Integration Discovery</a:t>
            </a:r>
            <a:endParaRPr lang="en-US" dirty="0">
              <a:solidFill>
                <a:prstClr val="black">
                  <a:tint val="75000"/>
                </a:prstClr>
              </a:solidFill>
            </a:endParaRPr>
          </a:p>
        </p:txBody>
      </p:sp>
      <p:graphicFrame>
        <p:nvGraphicFramePr>
          <p:cNvPr id="5" name="Table 4"/>
          <p:cNvGraphicFramePr>
            <a:graphicFrameLocks noGrp="1"/>
          </p:cNvGraphicFramePr>
          <p:nvPr/>
        </p:nvGraphicFramePr>
        <p:xfrm>
          <a:off x="628650" y="1123950"/>
          <a:ext cx="7886700" cy="2870200"/>
        </p:xfrm>
        <a:graphic>
          <a:graphicData uri="http://schemas.openxmlformats.org/drawingml/2006/table">
            <a:tbl>
              <a:tblPr firstRow="1" bandRow="1">
                <a:tableStyleId>{5940675A-B579-460E-94D1-54222C63F5DA}</a:tableStyleId>
              </a:tblPr>
              <a:tblGrid>
                <a:gridCol w="127635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2419350">
                  <a:extLst>
                    <a:ext uri="{9D8B030D-6E8A-4147-A177-3AD203B41FA5}">
                      <a16:colId xmlns:a16="http://schemas.microsoft.com/office/drawing/2014/main" val="20003"/>
                    </a:ext>
                  </a:extLst>
                </a:gridCol>
              </a:tblGrid>
              <a:tr h="370840">
                <a:tc>
                  <a:txBody>
                    <a:bodyPr/>
                    <a:lstStyle/>
                    <a:p>
                      <a:pPr algn="ctr"/>
                      <a:r>
                        <a:rPr lang="en-AU" sz="1000" b="1" dirty="0"/>
                        <a:t>Session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AU" sz="1000" b="1" dirty="0"/>
                        <a:t>Description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AU" sz="1000" b="1" dirty="0"/>
                        <a:t>Customer</a:t>
                      </a:r>
                      <a:r>
                        <a:rPr lang="en-AU" sz="1000" b="1" baseline="0" dirty="0"/>
                        <a:t> Attendees</a:t>
                      </a:r>
                      <a:endParaRPr lang="en-AU" sz="1000"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AU" sz="1000" b="1" dirty="0"/>
                        <a:t>Key Data Points</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70840">
                <a:tc>
                  <a:txBody>
                    <a:bodyPr/>
                    <a:lstStyle/>
                    <a:p>
                      <a:r>
                        <a:rPr lang="en-AU" sz="1000" dirty="0"/>
                        <a:t>Operational Domains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AU" sz="1000" dirty="0"/>
                        <a:t>Workshop to step through and examine the 15 operational domains required for Cloud operations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171450" indent="-171450">
                        <a:buFont typeface="Arial" charset="0"/>
                        <a:buChar char="•"/>
                      </a:pPr>
                      <a:r>
                        <a:rPr lang="en-AU" sz="1000" dirty="0"/>
                        <a:t>IT Service</a:t>
                      </a:r>
                      <a:r>
                        <a:rPr lang="en-AU" sz="1000" baseline="0" dirty="0"/>
                        <a:t> Management, Security Management and Operations resources</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171450" indent="-171450">
                        <a:buFont typeface="Arial" charset="0"/>
                        <a:buChar char="•"/>
                      </a:pPr>
                      <a:r>
                        <a:rPr lang="en-AU" sz="1000" dirty="0"/>
                        <a:t>Cloud Architectures, Operational</a:t>
                      </a:r>
                      <a:r>
                        <a:rPr lang="en-AU" sz="1000" baseline="0" dirty="0"/>
                        <a:t> architectures</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r>
                        <a:rPr lang="en-AU" sz="1000" dirty="0"/>
                        <a:t>Operational Roles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AU" sz="1000" dirty="0"/>
                        <a:t>Workshop to agree the roles and responsibilities (RACIs) for the operational management and support of the cloud platform</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171450" marR="0" indent="-171450" algn="l" defTabSz="685800" rtl="0" eaLnBrk="1" fontAlgn="auto" latinLnBrk="0" hangingPunct="1">
                        <a:lnSpc>
                          <a:spcPct val="100000"/>
                        </a:lnSpc>
                        <a:spcBef>
                          <a:spcPts val="0"/>
                        </a:spcBef>
                        <a:spcAft>
                          <a:spcPts val="0"/>
                        </a:spcAft>
                        <a:buClrTx/>
                        <a:buSzTx/>
                        <a:buFont typeface="Arial" charset="0"/>
                        <a:buChar char="•"/>
                        <a:tabLst/>
                        <a:defRPr/>
                      </a:pPr>
                      <a:r>
                        <a:rPr lang="en-AU" sz="1000" dirty="0"/>
                        <a:t>IT Service</a:t>
                      </a:r>
                      <a:r>
                        <a:rPr lang="en-AU" sz="1000" baseline="0" dirty="0"/>
                        <a:t> Management, Security Management and Operations resources</a:t>
                      </a:r>
                      <a:endParaRPr lang="en-AU" sz="1000" dirty="0"/>
                    </a:p>
                    <a:p>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171450" indent="-171450">
                        <a:buFont typeface="Arial" charset="0"/>
                        <a:buChar char="•"/>
                      </a:pPr>
                      <a:r>
                        <a:rPr lang="en-AU" sz="1000" dirty="0"/>
                        <a:t>Current and planned operational RACIs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370840">
                <a:tc>
                  <a:txBody>
                    <a:bodyPr/>
                    <a:lstStyle/>
                    <a:p>
                      <a:r>
                        <a:rPr lang="en-AU" sz="1000" dirty="0"/>
                        <a:t>Migration Health</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AU" sz="1000" dirty="0"/>
                        <a:t>Workshop to review existing and planned migrations to AWS. Covers</a:t>
                      </a:r>
                      <a:r>
                        <a:rPr lang="en-AU" sz="1000" baseline="0" dirty="0"/>
                        <a:t> operational management and support of workloads during transition. </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171450" indent="-171450">
                        <a:buFont typeface="Arial" charset="0"/>
                        <a:buChar char="•"/>
                      </a:pPr>
                      <a:r>
                        <a:rPr lang="en-AU" sz="1000" dirty="0"/>
                        <a:t>Migration Teams, Cloud Team, Applications which have</a:t>
                      </a:r>
                      <a:r>
                        <a:rPr lang="en-AU" sz="1000" baseline="0" dirty="0"/>
                        <a:t> or are planning to migrate to AWS</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171450" indent="-171450">
                        <a:buFont typeface="Arial" charset="0"/>
                        <a:buChar char="•"/>
                      </a:pPr>
                      <a:r>
                        <a:rPr lang="en-AU" sz="1000" dirty="0"/>
                        <a:t>Migration</a:t>
                      </a:r>
                      <a:r>
                        <a:rPr lang="en-AU" sz="1000" baseline="0" dirty="0"/>
                        <a:t> project planning and project documentation</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370840">
                <a:tc>
                  <a:txBody>
                    <a:bodyPr/>
                    <a:lstStyle/>
                    <a:p>
                      <a:r>
                        <a:rPr lang="en-AU" sz="1000" dirty="0"/>
                        <a:t>AWS Solution Health</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AU" sz="1000" dirty="0"/>
                        <a:t>Workshop to review</a:t>
                      </a:r>
                      <a:r>
                        <a:rPr lang="en-AU" sz="1000" baseline="0" dirty="0"/>
                        <a:t> the health of the AWS solution in relation to best-practices such as Well-Architected</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171450" indent="-171450">
                        <a:buFont typeface="Arial" charset="0"/>
                        <a:buChar char="•"/>
                      </a:pPr>
                      <a:r>
                        <a:rPr lang="en-AU" sz="1000" dirty="0"/>
                        <a:t>Cloud Architects, Application Architects with knowledge of the current</a:t>
                      </a:r>
                      <a:r>
                        <a:rPr lang="en-AU" sz="1000" baseline="0" dirty="0"/>
                        <a:t> AWS configuration</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171450" indent="-171450">
                        <a:buFont typeface="Arial" charset="0"/>
                        <a:buChar char="•"/>
                      </a:pPr>
                      <a:r>
                        <a:rPr lang="en-AU" sz="1000" dirty="0"/>
                        <a:t>Current and planned AWS architecture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09078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Principals &amp; Agenda of this workshop</a:t>
            </a:r>
          </a:p>
        </p:txBody>
      </p:sp>
      <p:sp>
        <p:nvSpPr>
          <p:cNvPr id="4" name="Footer Placeholder 3"/>
          <p:cNvSpPr>
            <a:spLocks noGrp="1"/>
          </p:cNvSpPr>
          <p:nvPr>
            <p:ph type="ftr" sz="quarter" idx="11"/>
          </p:nvPr>
        </p:nvSpPr>
        <p:spPr>
          <a:xfrm>
            <a:off x="3028950" y="4767263"/>
            <a:ext cx="3086100" cy="273844"/>
          </a:xfrm>
        </p:spPr>
        <p:txBody>
          <a:bodyPr/>
          <a:lstStyle/>
          <a:p>
            <a:r>
              <a:rPr lang="en-US"/>
              <a:t>Cloud Adoption Framework – People Perspective</a:t>
            </a:r>
            <a:endParaRPr lang="en-US" dirty="0"/>
          </a:p>
        </p:txBody>
      </p:sp>
      <p:sp>
        <p:nvSpPr>
          <p:cNvPr id="6" name="Rectangle 5"/>
          <p:cNvSpPr/>
          <p:nvPr/>
        </p:nvSpPr>
        <p:spPr>
          <a:xfrm>
            <a:off x="601168" y="1581150"/>
            <a:ext cx="5799632" cy="2913618"/>
          </a:xfrm>
          <a:prstGeom prst="rect">
            <a:avLst/>
          </a:prstGeom>
        </p:spPr>
        <p:txBody>
          <a:bodyPr wrap="square">
            <a:spAutoFit/>
          </a:bodyPr>
          <a:lstStyle/>
          <a:p>
            <a:pPr marL="285750" indent="-285750">
              <a:spcBef>
                <a:spcPts val="1350"/>
              </a:spcBef>
              <a:buFont typeface="Arial" charset="0"/>
              <a:buChar char="•"/>
            </a:pPr>
            <a:r>
              <a:rPr lang="en-AU" sz="2000" dirty="0"/>
              <a:t>What we will cover is a functional overview of our recommended Cloud Operating Models; including, example cloud team structures and workflows</a:t>
            </a:r>
            <a:r>
              <a:rPr lang="is-IS" sz="2000" dirty="0"/>
              <a:t>… </a:t>
            </a:r>
          </a:p>
          <a:p>
            <a:pPr marL="285750" indent="-285750">
              <a:spcBef>
                <a:spcPts val="1350"/>
              </a:spcBef>
              <a:buFont typeface="Arial" charset="0"/>
              <a:buChar char="•"/>
            </a:pPr>
            <a:endParaRPr lang="is-IS" sz="2000" dirty="0"/>
          </a:p>
          <a:p>
            <a:pPr marL="285750" indent="-285750">
              <a:spcBef>
                <a:spcPts val="1350"/>
              </a:spcBef>
              <a:buFont typeface="Arial" charset="0"/>
              <a:buChar char="•"/>
            </a:pPr>
            <a:r>
              <a:rPr lang="is-IS" sz="2000" dirty="0"/>
              <a:t>...We focus on Operating Model first, because it largely deteremines how your people then fill </a:t>
            </a:r>
            <a:r>
              <a:rPr lang="is-IS" sz="2000" u="sng" dirty="0"/>
              <a:t>roles </a:t>
            </a:r>
            <a:r>
              <a:rPr lang="is-IS" sz="2000" dirty="0"/>
              <a:t>that perform the </a:t>
            </a:r>
            <a:r>
              <a:rPr lang="is-IS" sz="2000" u="sng" dirty="0"/>
              <a:t>function</a:t>
            </a:r>
            <a:r>
              <a:rPr lang="is-IS" sz="2000" dirty="0"/>
              <a:t> that provides </a:t>
            </a:r>
            <a:r>
              <a:rPr lang="is-IS" sz="2000" u="sng" dirty="0"/>
              <a:t>capability</a:t>
            </a:r>
            <a:r>
              <a:rPr lang="is-IS" sz="2000" dirty="0"/>
              <a:t> to your business.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1047750"/>
            <a:ext cx="2336800" cy="3505200"/>
          </a:xfrm>
          <a:prstGeom prst="rect">
            <a:avLst/>
          </a:prstGeom>
        </p:spPr>
      </p:pic>
    </p:spTree>
    <p:extLst>
      <p:ext uri="{BB962C8B-B14F-4D97-AF65-F5344CB8AC3E}">
        <p14:creationId xmlns:p14="http://schemas.microsoft.com/office/powerpoint/2010/main" val="3542896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Assessment details</a:t>
            </a:r>
          </a:p>
        </p:txBody>
      </p:sp>
      <p:sp>
        <p:nvSpPr>
          <p:cNvPr id="4" name="Footer Placeholder 3"/>
          <p:cNvSpPr>
            <a:spLocks noGrp="1"/>
          </p:cNvSpPr>
          <p:nvPr>
            <p:ph type="ftr" sz="quarter" idx="11"/>
          </p:nvPr>
        </p:nvSpPr>
        <p:spPr/>
        <p:txBody>
          <a:bodyPr/>
          <a:lstStyle/>
          <a:p>
            <a:r>
              <a:rPr lang="en-US">
                <a:solidFill>
                  <a:prstClr val="black">
                    <a:tint val="75000"/>
                  </a:prstClr>
                </a:solidFill>
              </a:rPr>
              <a:t>Ops Integration Discovery</a:t>
            </a:r>
            <a:endParaRPr lang="en-US" dirty="0">
              <a:solidFill>
                <a:prstClr val="black">
                  <a:tint val="75000"/>
                </a:prstClr>
              </a:solidFill>
            </a:endParaRPr>
          </a:p>
        </p:txBody>
      </p:sp>
      <p:graphicFrame>
        <p:nvGraphicFramePr>
          <p:cNvPr id="5" name="Table 4"/>
          <p:cNvGraphicFramePr>
            <a:graphicFrameLocks noGrp="1"/>
          </p:cNvGraphicFramePr>
          <p:nvPr/>
        </p:nvGraphicFramePr>
        <p:xfrm>
          <a:off x="628650" y="1123950"/>
          <a:ext cx="7886700" cy="2473960"/>
        </p:xfrm>
        <a:graphic>
          <a:graphicData uri="http://schemas.openxmlformats.org/drawingml/2006/table">
            <a:tbl>
              <a:tblPr firstRow="1" bandRow="1">
                <a:tableStyleId>{5940675A-B579-460E-94D1-54222C63F5DA}</a:tableStyleId>
              </a:tblPr>
              <a:tblGrid>
                <a:gridCol w="158115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1971675">
                  <a:extLst>
                    <a:ext uri="{9D8B030D-6E8A-4147-A177-3AD203B41FA5}">
                      <a16:colId xmlns:a16="http://schemas.microsoft.com/office/drawing/2014/main" val="20002"/>
                    </a:ext>
                  </a:extLst>
                </a:gridCol>
                <a:gridCol w="1971675">
                  <a:extLst>
                    <a:ext uri="{9D8B030D-6E8A-4147-A177-3AD203B41FA5}">
                      <a16:colId xmlns:a16="http://schemas.microsoft.com/office/drawing/2014/main" val="20003"/>
                    </a:ext>
                  </a:extLst>
                </a:gridCol>
              </a:tblGrid>
              <a:tr h="370840">
                <a:tc>
                  <a:txBody>
                    <a:bodyPr/>
                    <a:lstStyle/>
                    <a:p>
                      <a:pPr algn="ctr"/>
                      <a:r>
                        <a:rPr lang="en-AU" sz="1000" b="1" dirty="0"/>
                        <a:t>Session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AU" sz="1000" b="1" dirty="0"/>
                        <a:t>Description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AU" sz="1000" b="1" dirty="0"/>
                        <a:t>Customer</a:t>
                      </a:r>
                      <a:r>
                        <a:rPr lang="en-AU" sz="1000" b="1" baseline="0" dirty="0"/>
                        <a:t> Attendees</a:t>
                      </a:r>
                      <a:endParaRPr lang="en-AU" sz="1000"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AU" sz="1000" b="1" dirty="0"/>
                        <a:t>Key Data Points</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70840">
                <a:tc>
                  <a:txBody>
                    <a:bodyPr/>
                    <a:lstStyle/>
                    <a:p>
                      <a:r>
                        <a:rPr lang="en-AU" sz="1000" dirty="0"/>
                        <a:t>Operational Tooling</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AU" sz="1000" dirty="0"/>
                        <a:t>Workshop to review the architecture, use and planning for operational management tooling such as </a:t>
                      </a:r>
                      <a:r>
                        <a:rPr lang="en-AU" sz="1000" dirty="0" err="1"/>
                        <a:t>provisining</a:t>
                      </a:r>
                      <a:r>
                        <a:rPr lang="en-AU" sz="1000" dirty="0"/>
                        <a:t>, ITSM, CMDB</a:t>
                      </a:r>
                      <a:r>
                        <a:rPr lang="en-AU" sz="1000" baseline="0" dirty="0"/>
                        <a:t>, financial management </a:t>
                      </a:r>
                      <a:r>
                        <a:rPr lang="en-AU" sz="1000" baseline="0" dirty="0" err="1"/>
                        <a:t>etc</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171450" indent="-171450">
                        <a:buFont typeface="Arial" charset="0"/>
                        <a:buChar char="•"/>
                      </a:pPr>
                      <a:r>
                        <a:rPr lang="en-AU" sz="1000" dirty="0"/>
                        <a:t>Cloud Architects,</a:t>
                      </a:r>
                      <a:r>
                        <a:rPr lang="en-AU" sz="1000" baseline="0" dirty="0"/>
                        <a:t> ITSM tools owners</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171450" indent="-171450">
                        <a:buFont typeface="Arial" charset="0"/>
                        <a:buChar char="•"/>
                      </a:pPr>
                      <a:r>
                        <a:rPr lang="en-AU" sz="1000" dirty="0"/>
                        <a:t>Current and planned operational</a:t>
                      </a:r>
                      <a:r>
                        <a:rPr lang="en-AU" sz="1000" baseline="0" dirty="0"/>
                        <a:t> tooling documentation</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r>
                        <a:rPr lang="en-AU" sz="1000" dirty="0"/>
                        <a:t>Ability to execute business change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AU" sz="1000" dirty="0"/>
                        <a:t>Workshop to determine</a:t>
                      </a:r>
                      <a:r>
                        <a:rPr lang="en-AU" sz="1000" baseline="0" dirty="0"/>
                        <a:t> ability of customer to implement the business change required if the product backlog is implemented</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171450" indent="-171450">
                        <a:buFont typeface="Arial" charset="0"/>
                        <a:buChar char="•"/>
                      </a:pPr>
                      <a:r>
                        <a:rPr lang="en-AU" sz="1000" dirty="0"/>
                        <a:t>Business</a:t>
                      </a:r>
                      <a:r>
                        <a:rPr lang="en-AU" sz="1000" baseline="0" dirty="0"/>
                        <a:t> Change office</a:t>
                      </a:r>
                    </a:p>
                    <a:p>
                      <a:pPr marL="171450" indent="-171450">
                        <a:buFont typeface="Arial" charset="0"/>
                        <a:buChar char="•"/>
                      </a:pPr>
                      <a:r>
                        <a:rPr lang="en-AU" sz="1000" baseline="0" dirty="0"/>
                        <a:t>Experienced project delivery resources within customer</a:t>
                      </a:r>
                      <a:endParaRPr lang="en-AU" sz="10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171450" indent="-171450">
                        <a:buFont typeface="Arial" charset="0"/>
                        <a:buChar char="•"/>
                      </a:pPr>
                      <a:r>
                        <a:rPr lang="en-AU" sz="1000" dirty="0"/>
                        <a:t>Customer business change strategy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370840">
                <a:tc>
                  <a:txBody>
                    <a:bodyPr/>
                    <a:lstStyle/>
                    <a:p>
                      <a:r>
                        <a:rPr lang="en-AU" sz="1000" dirty="0">
                          <a:solidFill>
                            <a:schemeClr val="bg1"/>
                          </a:solidFill>
                        </a:rPr>
                        <a:t>Sponsor Presentation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CB64C"/>
                    </a:solidFill>
                  </a:tcPr>
                </a:tc>
                <a:tc>
                  <a:txBody>
                    <a:bodyPr/>
                    <a:lstStyle/>
                    <a:p>
                      <a:r>
                        <a:rPr lang="en-AU" sz="1000" dirty="0">
                          <a:solidFill>
                            <a:schemeClr val="bg1"/>
                          </a:solidFill>
                        </a:rPr>
                        <a:t>Presentation of the Discovery output to the project sponsor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CB64C"/>
                    </a:solidFill>
                  </a:tcPr>
                </a:tc>
                <a:tc>
                  <a:txBody>
                    <a:bodyPr/>
                    <a:lstStyle/>
                    <a:p>
                      <a:pPr marL="171450" indent="-171450">
                        <a:buFont typeface="Arial" charset="0"/>
                        <a:buChar char="•"/>
                      </a:pPr>
                      <a:r>
                        <a:rPr lang="en-AU" sz="1000" dirty="0">
                          <a:solidFill>
                            <a:schemeClr val="bg1"/>
                          </a:solidFill>
                        </a:rPr>
                        <a:t>Project sponsor</a:t>
                      </a:r>
                    </a:p>
                    <a:p>
                      <a:pPr marL="171450" indent="-171450">
                        <a:buFont typeface="Arial" charset="0"/>
                        <a:buChar char="•"/>
                      </a:pPr>
                      <a:r>
                        <a:rPr lang="en-AU" sz="1000" dirty="0">
                          <a:solidFill>
                            <a:schemeClr val="bg1"/>
                          </a:solidFill>
                        </a:rPr>
                        <a:t>AWS Account Manager</a:t>
                      </a:r>
                    </a:p>
                    <a:p>
                      <a:pPr marL="171450" indent="-171450">
                        <a:buFont typeface="Arial" charset="0"/>
                        <a:buChar char="•"/>
                      </a:pPr>
                      <a:r>
                        <a:rPr lang="en-AU" sz="1000" dirty="0">
                          <a:solidFill>
                            <a:schemeClr val="bg1"/>
                          </a:solidFill>
                        </a:rPr>
                        <a:t>Project Lead / Manager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CB64C"/>
                    </a:solidFill>
                  </a:tcPr>
                </a:tc>
                <a:tc>
                  <a:txBody>
                    <a:bodyPr/>
                    <a:lstStyle/>
                    <a:p>
                      <a:pPr marL="171450" indent="-171450">
                        <a:buFont typeface="Arial" charset="0"/>
                        <a:buChar char="•"/>
                      </a:pPr>
                      <a:r>
                        <a:rPr lang="en-AU" sz="1000" dirty="0">
                          <a:solidFill>
                            <a:schemeClr val="bg1"/>
                          </a:solidFill>
                        </a:rPr>
                        <a:t>Discovery Dashboard</a:t>
                      </a:r>
                    </a:p>
                    <a:p>
                      <a:pPr marL="171450" indent="-171450">
                        <a:buFont typeface="Arial" charset="0"/>
                        <a:buChar char="•"/>
                      </a:pPr>
                      <a:r>
                        <a:rPr lang="en-AU" sz="1000" dirty="0">
                          <a:solidFill>
                            <a:schemeClr val="bg1"/>
                          </a:solidFill>
                        </a:rPr>
                        <a:t>Cycle</a:t>
                      </a:r>
                      <a:r>
                        <a:rPr lang="en-AU" sz="1000" baseline="0" dirty="0">
                          <a:solidFill>
                            <a:schemeClr val="bg1"/>
                          </a:solidFill>
                        </a:rPr>
                        <a:t> 1 Product Backlog</a:t>
                      </a:r>
                    </a:p>
                    <a:p>
                      <a:pPr marL="171450" indent="-171450">
                        <a:buFont typeface="Arial" charset="0"/>
                        <a:buChar char="•"/>
                      </a:pPr>
                      <a:r>
                        <a:rPr lang="en-AU" sz="1000" baseline="0" dirty="0">
                          <a:solidFill>
                            <a:schemeClr val="bg1"/>
                          </a:solidFill>
                        </a:rPr>
                        <a:t>Cycle 1 High-Level Design</a:t>
                      </a:r>
                    </a:p>
                    <a:p>
                      <a:pPr marL="171450" indent="-171450">
                        <a:buFont typeface="Arial" charset="0"/>
                        <a:buChar char="•"/>
                      </a:pPr>
                      <a:r>
                        <a:rPr lang="en-AU" sz="1000" baseline="0" dirty="0">
                          <a:solidFill>
                            <a:schemeClr val="bg1"/>
                          </a:solidFill>
                        </a:rPr>
                        <a:t>Cycle 1 Delivery Proposal</a:t>
                      </a:r>
                      <a:endParaRPr lang="en-AU" sz="10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CB64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241797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438" y="209037"/>
            <a:ext cx="5930698" cy="545741"/>
          </a:xfrm>
        </p:spPr>
        <p:txBody>
          <a:bodyPr/>
          <a:lstStyle/>
          <a:p>
            <a:r>
              <a:rPr lang="en-US" sz="2000" dirty="0"/>
              <a:t>Staffing for Outcomes</a:t>
            </a:r>
          </a:p>
        </p:txBody>
      </p:sp>
      <p:sp>
        <p:nvSpPr>
          <p:cNvPr id="26" name="Title 1"/>
          <p:cNvSpPr txBox="1">
            <a:spLocks/>
          </p:cNvSpPr>
          <p:nvPr/>
        </p:nvSpPr>
        <p:spPr>
          <a:xfrm>
            <a:off x="767100" y="551500"/>
            <a:ext cx="8070574" cy="360992"/>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i="0" kern="1200">
                <a:solidFill>
                  <a:srgbClr val="4D4D4C"/>
                </a:solidFill>
                <a:latin typeface="Arial"/>
                <a:ea typeface="+mj-ea"/>
                <a:cs typeface="Arial"/>
              </a:defRPr>
            </a:lvl1pPr>
          </a:lstStyle>
          <a:p>
            <a:r>
              <a:rPr lang="en-US" sz="1600" dirty="0">
                <a:latin typeface="Helvetica Neue" charset="0"/>
                <a:ea typeface="Helvetica Neue" charset="0"/>
                <a:cs typeface="Helvetica Neue" charset="0"/>
              </a:rPr>
              <a:t>Product vs. Project – </a:t>
            </a:r>
            <a:r>
              <a:rPr lang="en-US" sz="1600" dirty="0">
                <a:solidFill>
                  <a:srgbClr val="6D6E6D"/>
                </a:solidFill>
                <a:latin typeface="Helvetica Neue" charset="0"/>
                <a:ea typeface="Helvetica Neue" charset="0"/>
                <a:cs typeface="Helvetica Neue" charset="0"/>
              </a:rPr>
              <a:t>Aligning for Outcomes vs. Activities</a:t>
            </a:r>
            <a:endParaRPr lang="en-US" sz="2000" dirty="0">
              <a:solidFill>
                <a:srgbClr val="6D6E6D"/>
              </a:solidFill>
              <a:latin typeface="Helvetica Neue" charset="0"/>
              <a:ea typeface="Helvetica Neue" charset="0"/>
              <a:cs typeface="Helvetica Neue" charset="0"/>
            </a:endParaRPr>
          </a:p>
        </p:txBody>
      </p:sp>
      <p:sp>
        <p:nvSpPr>
          <p:cNvPr id="27" name="Rectangle 26"/>
          <p:cNvSpPr/>
          <p:nvPr/>
        </p:nvSpPr>
        <p:spPr>
          <a:xfrm>
            <a:off x="0" y="6467663"/>
            <a:ext cx="9144000" cy="420624"/>
          </a:xfrm>
          <a:prstGeom prst="rect">
            <a:avLst/>
          </a:prstGeom>
          <a:ln>
            <a:noFill/>
          </a:ln>
        </p:spPr>
        <p:style>
          <a:lnRef idx="1">
            <a:schemeClr val="accent1"/>
          </a:lnRef>
          <a:fillRef idx="3">
            <a:schemeClr val="accent1"/>
          </a:fillRef>
          <a:effectRef idx="2">
            <a:schemeClr val="accent1"/>
          </a:effectRef>
          <a:fontRef idx="minor">
            <a:schemeClr val="lt1"/>
          </a:fontRef>
        </p:style>
        <p:txBody>
          <a:bodyPr lIns="91427" tIns="45713" rIns="91427" bIns="45713" rtlCol="0" anchor="ctr"/>
          <a:lstStyle/>
          <a:p>
            <a:pPr algn="ctr" defTabSz="685800"/>
            <a:r>
              <a:rPr lang="en-US" i="1" dirty="0">
                <a:solidFill>
                  <a:prstClr val="white"/>
                </a:solidFill>
                <a:cs typeface="Arial" panose="020B0604020202020204" pitchFamily="34" charset="0"/>
              </a:rPr>
              <a:t>Outcome (product) oriented teams incentive ownership and quality via accountability</a:t>
            </a:r>
          </a:p>
        </p:txBody>
      </p:sp>
      <p:pic>
        <p:nvPicPr>
          <p:cNvPr id="28" name="Picture 2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98302" y="1759639"/>
            <a:ext cx="3724608" cy="2444723"/>
          </a:xfrm>
          <a:prstGeom prst="rect">
            <a:avLst/>
          </a:prstGeom>
        </p:spPr>
      </p:pic>
      <p:sp>
        <p:nvSpPr>
          <p:cNvPr id="29" name="Rectangle 28"/>
          <p:cNvSpPr/>
          <p:nvPr/>
        </p:nvSpPr>
        <p:spPr>
          <a:xfrm>
            <a:off x="767101" y="1739771"/>
            <a:ext cx="4317023" cy="2508379"/>
          </a:xfrm>
          <a:prstGeom prst="rect">
            <a:avLst/>
          </a:prstGeom>
        </p:spPr>
        <p:txBody>
          <a:bodyPr wrap="square">
            <a:spAutoFit/>
          </a:bodyPr>
          <a:lstStyle/>
          <a:p>
            <a:pPr marL="174621" indent="-174621" defTabSz="685800">
              <a:spcAft>
                <a:spcPts val="600"/>
              </a:spcAft>
              <a:buFont typeface="Arial" charset="0"/>
              <a:buChar char="•"/>
            </a:pPr>
            <a:r>
              <a:rPr lang="en-US" sz="1100" dirty="0">
                <a:solidFill>
                  <a:srgbClr val="474746"/>
                </a:solidFill>
                <a:latin typeface="Helvetica Neue" charset="0"/>
                <a:ea typeface="Helvetica Neue" charset="0"/>
                <a:cs typeface="Helvetica Neue" charset="0"/>
              </a:rPr>
              <a:t>Outcomes are independently valuable and achievable</a:t>
            </a:r>
          </a:p>
          <a:p>
            <a:pPr marL="174621" indent="-174621" defTabSz="685800">
              <a:spcAft>
                <a:spcPts val="600"/>
              </a:spcAft>
              <a:buFont typeface="Arial" charset="0"/>
              <a:buChar char="•"/>
            </a:pPr>
            <a:r>
              <a:rPr lang="en-US" sz="1100" dirty="0">
                <a:solidFill>
                  <a:srgbClr val="474746"/>
                </a:solidFill>
                <a:latin typeface="Helvetica Neue" charset="0"/>
                <a:ea typeface="Helvetica Neue" charset="0"/>
                <a:cs typeface="Helvetica Neue" charset="0"/>
              </a:rPr>
              <a:t>A greater degree of autonomy can be given to a team that is responsible for an outcome</a:t>
            </a:r>
          </a:p>
          <a:p>
            <a:pPr marL="174621" indent="-174621" defTabSz="685800">
              <a:spcAft>
                <a:spcPts val="600"/>
              </a:spcAft>
              <a:buFont typeface="Arial" charset="0"/>
              <a:buChar char="•"/>
            </a:pPr>
            <a:r>
              <a:rPr lang="en-US" sz="1100" dirty="0">
                <a:solidFill>
                  <a:srgbClr val="474746"/>
                </a:solidFill>
                <a:latin typeface="Helvetica Neue" charset="0"/>
                <a:ea typeface="Helvetica Neue" charset="0"/>
                <a:cs typeface="Helvetica Neue" charset="0"/>
              </a:rPr>
              <a:t>Owning an outcome also gives a team a sense of purpose</a:t>
            </a:r>
          </a:p>
          <a:p>
            <a:pPr marL="174621" indent="-174621" defTabSz="685800">
              <a:spcAft>
                <a:spcPts val="600"/>
              </a:spcAft>
              <a:buFont typeface="Arial" charset="0"/>
              <a:buChar char="•"/>
            </a:pPr>
            <a:r>
              <a:rPr lang="en-US" sz="1100" dirty="0">
                <a:solidFill>
                  <a:srgbClr val="474746"/>
                </a:solidFill>
                <a:latin typeface="Helvetica Neue" charset="0"/>
                <a:ea typeface="Helvetica Neue" charset="0"/>
                <a:cs typeface="Helvetica Neue" charset="0"/>
              </a:rPr>
              <a:t>By contrast, when organized by activity, no single team owns an outcome.</a:t>
            </a:r>
          </a:p>
          <a:p>
            <a:pPr marL="174621" indent="-174621" defTabSz="685800">
              <a:spcAft>
                <a:spcPts val="600"/>
              </a:spcAft>
              <a:buFont typeface="Arial" charset="0"/>
              <a:buChar char="•"/>
            </a:pPr>
            <a:r>
              <a:rPr lang="en-US" sz="1100" dirty="0">
                <a:solidFill>
                  <a:srgbClr val="474746"/>
                </a:solidFill>
                <a:latin typeface="Helvetica Neue" charset="0"/>
                <a:ea typeface="Helvetica Neue" charset="0"/>
                <a:cs typeface="Helvetica Neue" charset="0"/>
              </a:rPr>
              <a:t>Activity-level optimization is a common cause of silos and the lengthening of end-to-end cycle times due to hand-offs between activity centers</a:t>
            </a:r>
          </a:p>
          <a:p>
            <a:pPr marL="174621" indent="-174621" defTabSz="685800">
              <a:spcAft>
                <a:spcPts val="600"/>
              </a:spcAft>
              <a:buFont typeface="Arial" charset="0"/>
              <a:buChar char="•"/>
            </a:pPr>
            <a:r>
              <a:rPr lang="en-US" sz="1100" dirty="0">
                <a:solidFill>
                  <a:srgbClr val="474746"/>
                </a:solidFill>
                <a:latin typeface="Helvetica Neue" charset="0"/>
                <a:ea typeface="Helvetica Neue" charset="0"/>
                <a:cs typeface="Helvetica Neue" charset="0"/>
              </a:rPr>
              <a:t>Expensive handoffs between teams prohibit the organization from working in small batches, and therefore, continuous delivery</a:t>
            </a:r>
          </a:p>
        </p:txBody>
      </p:sp>
      <p:sp>
        <p:nvSpPr>
          <p:cNvPr id="30" name="Rectangle 29"/>
          <p:cNvSpPr/>
          <p:nvPr/>
        </p:nvSpPr>
        <p:spPr>
          <a:xfrm>
            <a:off x="767101" y="1081235"/>
            <a:ext cx="7594023" cy="646331"/>
          </a:xfrm>
          <a:prstGeom prst="rect">
            <a:avLst/>
          </a:prstGeom>
        </p:spPr>
        <p:txBody>
          <a:bodyPr wrap="square">
            <a:spAutoFit/>
          </a:bodyPr>
          <a:lstStyle/>
          <a:p>
            <a:pPr defTabSz="685800"/>
            <a:r>
              <a:rPr lang="en-US" b="1" dirty="0">
                <a:solidFill>
                  <a:srgbClr val="ED9004"/>
                </a:solidFill>
                <a:ea typeface="Arial" charset="0"/>
                <a:cs typeface="Arial" charset="0"/>
              </a:rPr>
              <a:t>High-performing, modern IT organizations align around outcomes and autonomy. </a:t>
            </a:r>
            <a:r>
              <a:rPr lang="en-US" dirty="0">
                <a:solidFill>
                  <a:srgbClr val="ED9004"/>
                </a:solidFill>
                <a:ea typeface="Arial" charset="0"/>
                <a:cs typeface="Arial" charset="0"/>
              </a:rPr>
              <a:t>Why is this?</a:t>
            </a:r>
          </a:p>
        </p:txBody>
      </p:sp>
    </p:spTree>
    <p:extLst>
      <p:ext uri="{BB962C8B-B14F-4D97-AF65-F5344CB8AC3E}">
        <p14:creationId xmlns:p14="http://schemas.microsoft.com/office/powerpoint/2010/main" val="18026093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a:spLocks noGrp="1"/>
          </p:cNvSpPr>
          <p:nvPr>
            <p:ph idx="1"/>
          </p:nvPr>
        </p:nvSpPr>
        <p:spPr>
          <a:xfrm>
            <a:off x="754144" y="644202"/>
            <a:ext cx="7808226" cy="819118"/>
          </a:xfrm>
        </p:spPr>
        <p:txBody>
          <a:bodyPr/>
          <a:lstStyle/>
          <a:p>
            <a:pPr>
              <a:spcBef>
                <a:spcPts val="0"/>
              </a:spcBef>
              <a:spcAft>
                <a:spcPts val="1200"/>
              </a:spcAft>
            </a:pPr>
            <a:r>
              <a:rPr lang="en-US" sz="1600" b="1" dirty="0"/>
              <a:t>It’s important to staff the Tiger Team with individuals who embody, represent, and drive the change you want to see realized as your cloud transformation scales across the organization.</a:t>
            </a:r>
          </a:p>
        </p:txBody>
      </p:sp>
      <p:sp>
        <p:nvSpPr>
          <p:cNvPr id="5" name="Rectangle 4"/>
          <p:cNvSpPr/>
          <p:nvPr/>
        </p:nvSpPr>
        <p:spPr>
          <a:xfrm>
            <a:off x="1114816" y="1544739"/>
            <a:ext cx="7045891" cy="3431709"/>
          </a:xfrm>
          <a:prstGeom prst="rect">
            <a:avLst/>
          </a:prstGeom>
        </p:spPr>
        <p:txBody>
          <a:bodyPr wrap="square">
            <a:spAutoFit/>
          </a:bodyPr>
          <a:lstStyle/>
          <a:p>
            <a:pPr marL="342892" indent="-342892" defTabSz="685800">
              <a:spcAft>
                <a:spcPts val="600"/>
              </a:spcAft>
              <a:buFont typeface="+mj-lt"/>
              <a:buAutoNum type="arabicPeriod"/>
            </a:pPr>
            <a:r>
              <a:rPr lang="en-US" sz="1200" b="1" dirty="0">
                <a:solidFill>
                  <a:srgbClr val="474746"/>
                </a:solidFill>
                <a:ea typeface="Calibri" charset="0"/>
                <a:cs typeface="Times New Roman" charset="0"/>
              </a:rPr>
              <a:t>Customer-Obsessed: </a:t>
            </a:r>
            <a:r>
              <a:rPr lang="en-US" sz="1200" dirty="0">
                <a:solidFill>
                  <a:srgbClr val="474746"/>
                </a:solidFill>
                <a:ea typeface="Calibri" charset="0"/>
                <a:cs typeface="Times New Roman" charset="0"/>
              </a:rPr>
              <a:t>Committed to designing and delivering products (outcomes) that reflect customer needs, not personal wants or opinions</a:t>
            </a:r>
          </a:p>
          <a:p>
            <a:pPr marL="342892" indent="-342892" defTabSz="685800">
              <a:spcAft>
                <a:spcPts val="600"/>
              </a:spcAft>
              <a:buFont typeface="+mj-lt"/>
              <a:buAutoNum type="arabicPeriod"/>
            </a:pPr>
            <a:r>
              <a:rPr lang="en-US" sz="1200" b="1" dirty="0">
                <a:solidFill>
                  <a:srgbClr val="474746"/>
                </a:solidFill>
                <a:ea typeface="Calibri" charset="0"/>
                <a:cs typeface="Times New Roman" charset="0"/>
              </a:rPr>
              <a:t>Biased for Action: </a:t>
            </a:r>
            <a:r>
              <a:rPr lang="en-US" sz="1200" dirty="0">
                <a:solidFill>
                  <a:srgbClr val="474746"/>
                </a:solidFill>
                <a:ea typeface="Calibri" charset="0"/>
                <a:cs typeface="Times New Roman" charset="0"/>
              </a:rPr>
              <a:t>Willing to be decisive and hands-on in any aspect of product creation, across its lifecycle; from seeking out customer feedback, to writing code, to deployment, and even being on-call.</a:t>
            </a:r>
            <a:endParaRPr lang="en-US" sz="1200" b="1" dirty="0">
              <a:solidFill>
                <a:srgbClr val="474746"/>
              </a:solidFill>
              <a:ea typeface="Calibri" charset="0"/>
              <a:cs typeface="Times New Roman" charset="0"/>
            </a:endParaRPr>
          </a:p>
          <a:p>
            <a:pPr marL="342892" indent="-342892" defTabSz="685800">
              <a:spcAft>
                <a:spcPts val="600"/>
              </a:spcAft>
              <a:buFont typeface="+mj-lt"/>
              <a:buAutoNum type="arabicPeriod"/>
            </a:pPr>
            <a:r>
              <a:rPr lang="en-US" sz="1200" b="1" dirty="0">
                <a:solidFill>
                  <a:srgbClr val="474746"/>
                </a:solidFill>
                <a:ea typeface="Calibri" charset="0"/>
                <a:cs typeface="Times New Roman" charset="0"/>
              </a:rPr>
              <a:t>Iterative: </a:t>
            </a:r>
            <a:r>
              <a:rPr lang="en-US" sz="1200" dirty="0">
                <a:solidFill>
                  <a:srgbClr val="474746"/>
                </a:solidFill>
                <a:ea typeface="Calibri" charset="0"/>
                <a:cs typeface="Times New Roman" charset="0"/>
              </a:rPr>
              <a:t>Delivers small, continuous improvements to products; delivering and demonstrating value more frequently, avoiding long-term missteps; balances customer priorities with cleaning up technical debt.</a:t>
            </a:r>
          </a:p>
          <a:p>
            <a:pPr marL="342892" indent="-342892" defTabSz="685800">
              <a:spcAft>
                <a:spcPts val="600"/>
              </a:spcAft>
              <a:buFont typeface="+mj-lt"/>
              <a:buAutoNum type="arabicPeriod"/>
            </a:pPr>
            <a:r>
              <a:rPr lang="en-US" sz="1200" b="1" dirty="0">
                <a:solidFill>
                  <a:srgbClr val="474746"/>
                </a:solidFill>
                <a:ea typeface="Calibri" charset="0"/>
                <a:cs typeface="Times New Roman" charset="0"/>
              </a:rPr>
              <a:t>Accountable: </a:t>
            </a:r>
            <a:r>
              <a:rPr lang="en-US" sz="1200" dirty="0">
                <a:solidFill>
                  <a:srgbClr val="474746"/>
                </a:solidFill>
                <a:ea typeface="Calibri" charset="0"/>
                <a:cs typeface="Times New Roman" charset="0"/>
              </a:rPr>
              <a:t>Demonstrates a strong sense of ownership and purpose; being empowered and autonomous demands high levels of accountability to continuously drive product maturity forward while ensuring integration with other products and applications</a:t>
            </a:r>
            <a:endParaRPr lang="en-US" sz="2000" dirty="0">
              <a:solidFill>
                <a:srgbClr val="474746"/>
              </a:solidFill>
              <a:latin typeface="Calibri" charset="0"/>
              <a:ea typeface="Calibri" charset="0"/>
              <a:cs typeface="Times New Roman" charset="0"/>
            </a:endParaRPr>
          </a:p>
          <a:p>
            <a:pPr marL="342892" indent="-342892" defTabSz="685800">
              <a:spcAft>
                <a:spcPts val="600"/>
              </a:spcAft>
              <a:buFont typeface="+mj-lt"/>
              <a:buAutoNum type="arabicPeriod"/>
            </a:pPr>
            <a:r>
              <a:rPr lang="en-US" sz="1200" b="1" dirty="0">
                <a:solidFill>
                  <a:srgbClr val="474746"/>
                </a:solidFill>
                <a:ea typeface="Calibri" charset="0"/>
                <a:cs typeface="Times New Roman" charset="0"/>
              </a:rPr>
              <a:t>Learning: </a:t>
            </a:r>
            <a:r>
              <a:rPr lang="en-US" sz="1200" dirty="0">
                <a:solidFill>
                  <a:srgbClr val="474746"/>
                </a:solidFill>
                <a:ea typeface="Calibri" charset="0"/>
                <a:cs typeface="Times New Roman" charset="0"/>
              </a:rPr>
              <a:t>Deliberately seeks out new ideas and experiences, feedback from customers and peers, while communicating and sharing information proactively. </a:t>
            </a:r>
            <a:endParaRPr lang="en-US" sz="2000" b="1" dirty="0">
              <a:solidFill>
                <a:srgbClr val="474746"/>
              </a:solidFill>
              <a:latin typeface="Calibri" charset="0"/>
              <a:ea typeface="Calibri" charset="0"/>
              <a:cs typeface="Times New Roman" charset="0"/>
            </a:endParaRPr>
          </a:p>
          <a:p>
            <a:pPr marL="342892" indent="-342892" defTabSz="685800">
              <a:spcAft>
                <a:spcPts val="600"/>
              </a:spcAft>
              <a:buFont typeface="+mj-lt"/>
              <a:buAutoNum type="arabicPeriod"/>
            </a:pPr>
            <a:r>
              <a:rPr lang="en-US" sz="1200" b="1" dirty="0">
                <a:solidFill>
                  <a:srgbClr val="474746"/>
                </a:solidFill>
                <a:ea typeface="Calibri" charset="0"/>
                <a:cs typeface="Times New Roman" charset="0"/>
              </a:rPr>
              <a:t>Trusting</a:t>
            </a:r>
            <a:r>
              <a:rPr lang="en-US" sz="1200" dirty="0">
                <a:solidFill>
                  <a:srgbClr val="474746"/>
                </a:solidFill>
                <a:ea typeface="Calibri" charset="0"/>
                <a:cs typeface="Times New Roman" charset="0"/>
              </a:rPr>
              <a:t>: Helps create a culture of trust between customers, teams, and teammates to ensure that information is shared freely, not hidden; creates shared incentives and wins to ensure the best possible outcomes for bother the customer and the team.</a:t>
            </a:r>
            <a:endParaRPr lang="en-US" sz="2000" dirty="0">
              <a:solidFill>
                <a:srgbClr val="474746"/>
              </a:solidFill>
              <a:latin typeface="Calibri" charset="0"/>
              <a:ea typeface="Calibri" charset="0"/>
              <a:cs typeface="Times New Roman" charset="0"/>
            </a:endParaRPr>
          </a:p>
        </p:txBody>
      </p:sp>
      <p:sp>
        <p:nvSpPr>
          <p:cNvPr id="8" name="Title 1"/>
          <p:cNvSpPr>
            <a:spLocks noGrp="1"/>
          </p:cNvSpPr>
          <p:nvPr>
            <p:ph type="title"/>
          </p:nvPr>
        </p:nvSpPr>
        <p:spPr>
          <a:xfrm>
            <a:off x="405573" y="209037"/>
            <a:ext cx="5930698" cy="545741"/>
          </a:xfrm>
        </p:spPr>
        <p:txBody>
          <a:bodyPr/>
          <a:lstStyle/>
          <a:p>
            <a:r>
              <a:rPr lang="en-US" sz="2000" dirty="0"/>
              <a:t>Staffing a Cloud Tiger Team</a:t>
            </a:r>
          </a:p>
        </p:txBody>
      </p:sp>
    </p:spTree>
    <p:extLst>
      <p:ext uri="{BB962C8B-B14F-4D97-AF65-F5344CB8AC3E}">
        <p14:creationId xmlns:p14="http://schemas.microsoft.com/office/powerpoint/2010/main" val="265473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97765" y="1474471"/>
          <a:ext cx="8144329" cy="2947035"/>
        </p:xfrm>
        <a:graphic>
          <a:graphicData uri="http://schemas.openxmlformats.org/drawingml/2006/table">
            <a:tbl>
              <a:tblPr firstRow="1" bandRow="1">
                <a:tableStyleId>{9D7B26C5-4107-4FEC-AEDC-1716B250A1EF}</a:tableStyleId>
              </a:tblPr>
              <a:tblGrid>
                <a:gridCol w="1848156">
                  <a:extLst>
                    <a:ext uri="{9D8B030D-6E8A-4147-A177-3AD203B41FA5}">
                      <a16:colId xmlns:a16="http://schemas.microsoft.com/office/drawing/2014/main" val="20000"/>
                    </a:ext>
                  </a:extLst>
                </a:gridCol>
                <a:gridCol w="6296173">
                  <a:extLst>
                    <a:ext uri="{9D8B030D-6E8A-4147-A177-3AD203B41FA5}">
                      <a16:colId xmlns:a16="http://schemas.microsoft.com/office/drawing/2014/main" val="20001"/>
                    </a:ext>
                  </a:extLst>
                </a:gridCol>
              </a:tblGrid>
              <a:tr h="624568">
                <a:tc>
                  <a:txBody>
                    <a:bodyPr/>
                    <a:lstStyle/>
                    <a:p>
                      <a:r>
                        <a:rPr lang="en-US" sz="1100" dirty="0"/>
                        <a:t>Architecture</a:t>
                      </a:r>
                    </a:p>
                  </a:txBody>
                  <a:tcPr marL="68580" marR="68580" marT="34290" marB="34290"/>
                </a:tc>
                <a:tc>
                  <a:txBody>
                    <a:bodyPr/>
                    <a:lstStyle/>
                    <a:p>
                      <a:pPr marL="0" marR="0" lvl="0" indent="0" algn="l" defTabSz="457200" rtl="0" eaLnBrk="1" fontAlgn="auto" latinLnBrk="0" hangingPunct="1">
                        <a:lnSpc>
                          <a:spcPct val="100000"/>
                        </a:lnSpc>
                        <a:spcBef>
                          <a:spcPts val="0"/>
                        </a:spcBef>
                        <a:spcAft>
                          <a:spcPts val="1200"/>
                        </a:spcAft>
                        <a:buClrTx/>
                        <a:buSzTx/>
                        <a:buFontTx/>
                        <a:buNone/>
                        <a:tabLst/>
                        <a:defRPr/>
                      </a:pPr>
                      <a:r>
                        <a:rPr kumimoji="0" lang="en-US" sz="900" b="0" u="none" strike="noStrike" kern="1200" cap="none" spc="0" normalizeH="0" baseline="0" noProof="0" dirty="0">
                          <a:ln>
                            <a:noFill/>
                          </a:ln>
                          <a:effectLst/>
                          <a:uLnTx/>
                          <a:uFillTx/>
                        </a:rPr>
                        <a:t>Designs standardized and reusable services that enable its development and/or business customers to achieve the organization’s requirements for speed, resiliency, performance, and security; while providing an exceptional automated and self-service customer-experience.</a:t>
                      </a:r>
                      <a:endParaRPr kumimoji="0" lang="en-US" sz="900" b="0" i="0" u="none" strike="noStrike" kern="1200" cap="none" spc="0" normalizeH="0" baseline="0" noProof="0" dirty="0">
                        <a:ln>
                          <a:noFill/>
                        </a:ln>
                        <a:solidFill>
                          <a:srgbClr val="474746"/>
                        </a:solidFill>
                        <a:effectLst/>
                        <a:uLnTx/>
                        <a:uFillTx/>
                        <a:latin typeface="Arial" charset="0"/>
                        <a:ea typeface="Arial" charset="0"/>
                        <a:cs typeface="Arial" charset="0"/>
                      </a:endParaRPr>
                    </a:p>
                  </a:txBody>
                  <a:tcPr marL="68580" marR="68580" marT="34290" marB="171450"/>
                </a:tc>
                <a:extLst>
                  <a:ext uri="{0D108BD9-81ED-4DB2-BD59-A6C34878D82A}">
                    <a16:rowId xmlns:a16="http://schemas.microsoft.com/office/drawing/2014/main" val="10000"/>
                  </a:ext>
                </a:extLst>
              </a:tr>
              <a:tr h="906780">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0" lang="en-US" sz="1100" b="1" u="none" strike="noStrike" kern="1200" cap="none" spc="0" normalizeH="0" baseline="0" noProof="0" dirty="0">
                          <a:ln>
                            <a:noFill/>
                          </a:ln>
                          <a:effectLst/>
                          <a:uLnTx/>
                          <a:uFillTx/>
                        </a:rPr>
                        <a:t>Engineering / Development</a:t>
                      </a:r>
                      <a:endParaRPr lang="en-US" sz="1100" b="1" dirty="0"/>
                    </a:p>
                  </a:txBody>
                  <a:tcPr marL="68580" marR="68580" marT="34290" marB="34290"/>
                </a:tc>
                <a:tc>
                  <a:txBody>
                    <a:bodyPr/>
                    <a:lstStyle/>
                    <a:p>
                      <a:pPr marL="0" marR="0" lvl="0" indent="0" algn="l" defTabSz="457200" rtl="0" eaLnBrk="1" fontAlgn="auto" latinLnBrk="0" hangingPunct="1">
                        <a:lnSpc>
                          <a:spcPct val="100000"/>
                        </a:lnSpc>
                        <a:spcBef>
                          <a:spcPts val="0"/>
                        </a:spcBef>
                        <a:spcAft>
                          <a:spcPts val="1200"/>
                        </a:spcAft>
                        <a:buClrTx/>
                        <a:buSzTx/>
                        <a:buFont typeface="+mj-lt"/>
                        <a:buNone/>
                        <a:tabLst/>
                        <a:defRPr/>
                      </a:pPr>
                      <a:r>
                        <a:rPr kumimoji="0" lang="en-US" sz="900" u="none" strike="noStrike" kern="1200" cap="none" spc="0" normalizeH="0" baseline="0" noProof="0" dirty="0">
                          <a:ln>
                            <a:noFill/>
                          </a:ln>
                          <a:effectLst/>
                          <a:uLnTx/>
                          <a:uFillTx/>
                        </a:rPr>
                        <a:t>Engineers, implements, and continuously improves the quality of standardized and reusable services being offered by the cloud services team to its development and/or business customers.</a:t>
                      </a:r>
                    </a:p>
                    <a:p>
                      <a:pPr marL="0" marR="0" lvl="0" indent="0" algn="l" defTabSz="457200" rtl="0" eaLnBrk="1" fontAlgn="auto" latinLnBrk="0" hangingPunct="1">
                        <a:lnSpc>
                          <a:spcPct val="100000"/>
                        </a:lnSpc>
                        <a:spcBef>
                          <a:spcPts val="0"/>
                        </a:spcBef>
                        <a:spcAft>
                          <a:spcPts val="1200"/>
                        </a:spcAft>
                        <a:buClrTx/>
                        <a:buSzTx/>
                        <a:buFont typeface="+mj-lt"/>
                        <a:buNone/>
                        <a:tabLst/>
                        <a:defRPr/>
                      </a:pPr>
                      <a:r>
                        <a:rPr kumimoji="0" lang="en-US" sz="900" u="none" strike="noStrike" kern="1200" cap="none" spc="0" normalizeH="0" baseline="0" noProof="0" dirty="0">
                          <a:ln>
                            <a:noFill/>
                          </a:ln>
                          <a:effectLst/>
                          <a:uLnTx/>
                          <a:uFillTx/>
                        </a:rPr>
                        <a:t>Provides approved templates, images, and other reusable artifacts to enable consumption of standardized and reusable services by customers.</a:t>
                      </a:r>
                      <a:endParaRPr kumimoji="0" lang="en-US" sz="900" b="0" i="0" u="none" strike="noStrike" kern="1200" cap="none" spc="0" normalizeH="0" baseline="0" noProof="0" dirty="0">
                        <a:ln>
                          <a:noFill/>
                        </a:ln>
                        <a:solidFill>
                          <a:srgbClr val="474746"/>
                        </a:solidFill>
                        <a:effectLst/>
                        <a:uLnTx/>
                        <a:uFillTx/>
                        <a:latin typeface="Arial" charset="0"/>
                        <a:ea typeface="Arial" charset="0"/>
                        <a:cs typeface="Arial" charset="0"/>
                      </a:endParaRPr>
                    </a:p>
                  </a:txBody>
                  <a:tcPr marL="68580" marR="68580" marT="34290" marB="171450"/>
                </a:tc>
                <a:extLst>
                  <a:ext uri="{0D108BD9-81ED-4DB2-BD59-A6C34878D82A}">
                    <a16:rowId xmlns:a16="http://schemas.microsoft.com/office/drawing/2014/main" val="10001"/>
                  </a:ext>
                </a:extLst>
              </a:tr>
              <a:tr h="1415687">
                <a:tc>
                  <a:txBody>
                    <a:bodyPr/>
                    <a:lstStyle/>
                    <a:p>
                      <a:pPr marL="0" marR="0" indent="0" algn="l" defTabSz="609585" rtl="0" eaLnBrk="1" fontAlgn="auto" latinLnBrk="0" hangingPunct="1">
                        <a:lnSpc>
                          <a:spcPct val="100000"/>
                        </a:lnSpc>
                        <a:spcBef>
                          <a:spcPts val="0"/>
                        </a:spcBef>
                        <a:spcAft>
                          <a:spcPts val="1200"/>
                        </a:spcAft>
                        <a:buClrTx/>
                        <a:buSzTx/>
                        <a:buFontTx/>
                        <a:buNone/>
                        <a:tabLst/>
                        <a:defRPr/>
                      </a:pPr>
                      <a:r>
                        <a:rPr kumimoji="0" lang="en-US" sz="1100" b="1" u="none" strike="noStrike" kern="1200" cap="none" spc="0" normalizeH="0" baseline="0" noProof="0" dirty="0">
                          <a:ln>
                            <a:noFill/>
                          </a:ln>
                          <a:effectLst/>
                          <a:uLnTx/>
                          <a:uFillTx/>
                        </a:rPr>
                        <a:t>Operations</a:t>
                      </a:r>
                      <a:endParaRPr lang="en-US" sz="600" b="1" dirty="0"/>
                    </a:p>
                  </a:txBody>
                  <a:tcPr marL="68580" marR="68580" marT="34290" marB="34290"/>
                </a:tc>
                <a:tc>
                  <a:txBody>
                    <a:bodyPr/>
                    <a:lstStyle/>
                    <a:p>
                      <a:pPr marL="0" marR="0" lvl="0" indent="0" algn="l" defTabSz="457200" rtl="0" eaLnBrk="1" fontAlgn="auto" latinLnBrk="0" hangingPunct="1">
                        <a:lnSpc>
                          <a:spcPct val="100000"/>
                        </a:lnSpc>
                        <a:spcBef>
                          <a:spcPts val="0"/>
                        </a:spcBef>
                        <a:spcAft>
                          <a:spcPts val="1200"/>
                        </a:spcAft>
                        <a:buClrTx/>
                        <a:buSzTx/>
                        <a:buFont typeface="+mj-lt"/>
                        <a:buNone/>
                        <a:tabLst/>
                        <a:defRPr/>
                      </a:pPr>
                      <a:r>
                        <a:rPr kumimoji="0" lang="en-US" sz="900" u="none" strike="noStrike" kern="1200" cap="none" spc="0" normalizeH="0" baseline="0" noProof="0" dirty="0">
                          <a:ln>
                            <a:noFill/>
                          </a:ln>
                          <a:effectLst/>
                          <a:uLnTx/>
                          <a:uFillTx/>
                        </a:rPr>
                        <a:t>Partners directly with development and/or business customers to coach them through the successful adoption of the cloud services team’s standardized and reusable services and associated artifacts.</a:t>
                      </a:r>
                    </a:p>
                    <a:p>
                      <a:pPr marL="0" marR="0" lvl="0" indent="0" algn="l" defTabSz="457200" rtl="0" eaLnBrk="1" fontAlgn="auto" latinLnBrk="0" hangingPunct="1">
                        <a:lnSpc>
                          <a:spcPct val="100000"/>
                        </a:lnSpc>
                        <a:spcBef>
                          <a:spcPts val="0"/>
                        </a:spcBef>
                        <a:spcAft>
                          <a:spcPts val="1200"/>
                        </a:spcAft>
                        <a:buClrTx/>
                        <a:buSzTx/>
                        <a:buFont typeface="+mj-lt"/>
                        <a:buNone/>
                        <a:tabLst/>
                        <a:defRPr/>
                      </a:pPr>
                      <a:r>
                        <a:rPr kumimoji="0" lang="en-US" sz="900" u="none" strike="noStrike" kern="1200" cap="none" spc="0" normalizeH="0" baseline="0" noProof="0" dirty="0">
                          <a:ln>
                            <a:noFill/>
                          </a:ln>
                          <a:effectLst/>
                          <a:uLnTx/>
                          <a:uFillTx/>
                        </a:rPr>
                        <a:t>Ensures all services and enablement artifacts are available, secure, and continuously improved throughout their lifecycle; addressing any service issues that impact development and/or business customers </a:t>
                      </a:r>
                    </a:p>
                    <a:p>
                      <a:pPr marL="0" marR="0" lvl="0" indent="0" algn="l" defTabSz="457200" rtl="0" eaLnBrk="1" fontAlgn="auto" latinLnBrk="0" hangingPunct="1">
                        <a:lnSpc>
                          <a:spcPct val="100000"/>
                        </a:lnSpc>
                        <a:spcBef>
                          <a:spcPts val="0"/>
                        </a:spcBef>
                        <a:spcAft>
                          <a:spcPts val="1200"/>
                        </a:spcAft>
                        <a:buClrTx/>
                        <a:buSzTx/>
                        <a:buFont typeface="+mj-lt"/>
                        <a:buNone/>
                        <a:tabLst/>
                        <a:defRPr/>
                      </a:pPr>
                      <a:r>
                        <a:rPr kumimoji="0" lang="en-US" sz="900" u="none" strike="noStrike" kern="1200" cap="none" spc="0" normalizeH="0" baseline="0" noProof="0" dirty="0">
                          <a:ln>
                            <a:noFill/>
                          </a:ln>
                          <a:effectLst/>
                          <a:uLnTx/>
                          <a:uFillTx/>
                        </a:rPr>
                        <a:t>Provides traditional managed operations and support for applications not operating in a full-stack / DevOps operating model</a:t>
                      </a:r>
                      <a:endParaRPr kumimoji="0" lang="en-US" sz="900" b="0" i="0" u="none" strike="noStrike" kern="1200" cap="none" spc="0" normalizeH="0" baseline="0" noProof="0" dirty="0">
                        <a:ln>
                          <a:noFill/>
                        </a:ln>
                        <a:solidFill>
                          <a:srgbClr val="474746"/>
                        </a:solidFill>
                        <a:effectLst/>
                        <a:uLnTx/>
                        <a:uFillTx/>
                        <a:latin typeface="Arial" charset="0"/>
                        <a:ea typeface="Arial" charset="0"/>
                        <a:cs typeface="Arial" charset="0"/>
                      </a:endParaRPr>
                    </a:p>
                  </a:txBody>
                  <a:tcPr marL="68580" marR="68580" marT="34290" marB="171450"/>
                </a:tc>
                <a:extLst>
                  <a:ext uri="{0D108BD9-81ED-4DB2-BD59-A6C34878D82A}">
                    <a16:rowId xmlns:a16="http://schemas.microsoft.com/office/drawing/2014/main" val="10002"/>
                  </a:ext>
                </a:extLst>
              </a:tr>
            </a:tbl>
          </a:graphicData>
        </a:graphic>
      </p:graphicFrame>
      <p:sp>
        <p:nvSpPr>
          <p:cNvPr id="6" name="Title 18"/>
          <p:cNvSpPr>
            <a:spLocks noGrp="1"/>
          </p:cNvSpPr>
          <p:nvPr>
            <p:ph type="title"/>
          </p:nvPr>
        </p:nvSpPr>
        <p:spPr>
          <a:xfrm>
            <a:off x="336789" y="161699"/>
            <a:ext cx="8205304" cy="434892"/>
          </a:xfrm>
        </p:spPr>
        <p:txBody>
          <a:bodyPr/>
          <a:lstStyle/>
          <a:p>
            <a:r>
              <a:rPr lang="en-US" sz="2100" dirty="0"/>
              <a:t>Functional Roles – Common Across All Functions</a:t>
            </a:r>
          </a:p>
        </p:txBody>
      </p:sp>
      <p:sp>
        <p:nvSpPr>
          <p:cNvPr id="7" name="Content Placeholder 3"/>
          <p:cNvSpPr>
            <a:spLocks noGrp="1"/>
          </p:cNvSpPr>
          <p:nvPr>
            <p:ph idx="1"/>
          </p:nvPr>
        </p:nvSpPr>
        <p:spPr>
          <a:xfrm>
            <a:off x="336790" y="596590"/>
            <a:ext cx="8416919" cy="740720"/>
          </a:xfrm>
        </p:spPr>
        <p:txBody>
          <a:bodyPr/>
          <a:lstStyle/>
          <a:p>
            <a:pPr>
              <a:spcBef>
                <a:spcPts val="0"/>
              </a:spcBef>
              <a:spcAft>
                <a:spcPts val="900"/>
              </a:spcAft>
            </a:pPr>
            <a:r>
              <a:rPr lang="en-US" sz="1350" b="1" dirty="0"/>
              <a:t>The following functional roles will be common across all Cloud Engineering teams, and can be co-located within a single team, or across multiple teams, depending on the organization’s operating model</a:t>
            </a:r>
          </a:p>
        </p:txBody>
      </p:sp>
    </p:spTree>
    <p:extLst>
      <p:ext uri="{BB962C8B-B14F-4D97-AF65-F5344CB8AC3E}">
        <p14:creationId xmlns:p14="http://schemas.microsoft.com/office/powerpoint/2010/main" val="5048070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97764" y="1474470"/>
          <a:ext cx="8410180" cy="2819400"/>
        </p:xfrm>
        <a:graphic>
          <a:graphicData uri="http://schemas.openxmlformats.org/drawingml/2006/table">
            <a:tbl>
              <a:tblPr firstRow="1" bandRow="1">
                <a:tableStyleId>{D27102A9-8310-4765-A935-A1911B00CA55}</a:tableStyleId>
              </a:tblPr>
              <a:tblGrid>
                <a:gridCol w="1037583">
                  <a:extLst>
                    <a:ext uri="{9D8B030D-6E8A-4147-A177-3AD203B41FA5}">
                      <a16:colId xmlns:a16="http://schemas.microsoft.com/office/drawing/2014/main" val="20000"/>
                    </a:ext>
                  </a:extLst>
                </a:gridCol>
                <a:gridCol w="3534768">
                  <a:extLst>
                    <a:ext uri="{9D8B030D-6E8A-4147-A177-3AD203B41FA5}">
                      <a16:colId xmlns:a16="http://schemas.microsoft.com/office/drawing/2014/main" val="20001"/>
                    </a:ext>
                  </a:extLst>
                </a:gridCol>
                <a:gridCol w="3837829">
                  <a:extLst>
                    <a:ext uri="{9D8B030D-6E8A-4147-A177-3AD203B41FA5}">
                      <a16:colId xmlns:a16="http://schemas.microsoft.com/office/drawing/2014/main" val="20002"/>
                    </a:ext>
                  </a:extLst>
                </a:gridCol>
              </a:tblGrid>
              <a:tr h="1196340">
                <a:tc>
                  <a:txBody>
                    <a:bodyPr/>
                    <a:lstStyle/>
                    <a:p>
                      <a:r>
                        <a:rPr lang="en-US" sz="900" dirty="0"/>
                        <a:t>Responsibilities</a:t>
                      </a:r>
                    </a:p>
                  </a:txBody>
                  <a:tcPr marL="68580" marR="68580" marT="34290" marB="34290"/>
                </a:tc>
                <a:tc>
                  <a:txBody>
                    <a:bodyPr/>
                    <a:lstStyle/>
                    <a:p>
                      <a:pPr marL="285750" indent="-285750">
                        <a:spcAft>
                          <a:spcPts val="300"/>
                        </a:spcAft>
                        <a:buFont typeface="Arial" charset="0"/>
                        <a:buChar char="•"/>
                      </a:pPr>
                      <a:r>
                        <a:rPr lang="en-US" sz="800" b="0" dirty="0"/>
                        <a:t>Enterprise architecture</a:t>
                      </a:r>
                      <a:r>
                        <a:rPr lang="en-US" sz="800" b="0" baseline="0" dirty="0"/>
                        <a:t> and governance for cloud-native applications &amp; operations</a:t>
                      </a:r>
                    </a:p>
                    <a:p>
                      <a:pPr marL="285750" indent="-285750">
                        <a:spcAft>
                          <a:spcPts val="300"/>
                        </a:spcAft>
                        <a:buFont typeface="Arial" charset="0"/>
                        <a:buChar char="•"/>
                      </a:pPr>
                      <a:r>
                        <a:rPr lang="en-US" sz="800" b="0" baseline="0" dirty="0"/>
                        <a:t>Financial oversight and management of cloud operating budgets and/or chargeback to customers</a:t>
                      </a:r>
                      <a:endParaRPr lang="en-US" sz="800" b="0" dirty="0"/>
                    </a:p>
                    <a:p>
                      <a:pPr marL="285750" marR="0" indent="-285750" algn="l" defTabSz="609585" rtl="0" eaLnBrk="1" fontAlgn="auto" latinLnBrk="0" hangingPunct="1">
                        <a:lnSpc>
                          <a:spcPct val="100000"/>
                        </a:lnSpc>
                        <a:spcBef>
                          <a:spcPts val="0"/>
                        </a:spcBef>
                        <a:spcAft>
                          <a:spcPts val="300"/>
                        </a:spcAft>
                        <a:buClrTx/>
                        <a:buSzTx/>
                        <a:buFont typeface="Arial" charset="0"/>
                        <a:buChar char="•"/>
                        <a:tabLst/>
                        <a:defRPr/>
                      </a:pPr>
                      <a:r>
                        <a:rPr lang="en-US" sz="800" b="0" dirty="0"/>
                        <a:t>On-boarding</a:t>
                      </a:r>
                      <a:r>
                        <a:rPr lang="en-US" sz="800" b="0" baseline="0" dirty="0"/>
                        <a:t> of development teams and architectural alignment of their applications</a:t>
                      </a:r>
                      <a:endParaRPr lang="en-US" sz="800" b="0" dirty="0"/>
                    </a:p>
                    <a:p>
                      <a:pPr marL="285750" indent="-285750">
                        <a:spcAft>
                          <a:spcPts val="300"/>
                        </a:spcAft>
                        <a:buFont typeface="Arial" charset="0"/>
                        <a:buChar char="•"/>
                      </a:pPr>
                      <a:r>
                        <a:rPr lang="en-US" sz="800" b="0" dirty="0"/>
                        <a:t>Selection, on-boarding, and management of cloud service providers</a:t>
                      </a:r>
                    </a:p>
                    <a:p>
                      <a:pPr marL="285750" indent="-285750">
                        <a:spcAft>
                          <a:spcPts val="300"/>
                        </a:spcAft>
                        <a:buFont typeface="Arial" charset="0"/>
                        <a:buChar char="•"/>
                      </a:pPr>
                      <a:r>
                        <a:rPr lang="en-US" sz="800" b="0" baseline="0" dirty="0"/>
                        <a:t>Product management for c</a:t>
                      </a:r>
                      <a:r>
                        <a:rPr lang="en-US" sz="800" b="0" dirty="0"/>
                        <a:t>loud services</a:t>
                      </a:r>
                      <a:r>
                        <a:rPr lang="en-US" sz="800" b="0" baseline="0" dirty="0"/>
                        <a:t> and artifacts</a:t>
                      </a:r>
                    </a:p>
                  </a:txBody>
                  <a:tcPr marL="68580" marR="68580" marT="34290" marB="34290"/>
                </a:tc>
                <a:tc>
                  <a:txBody>
                    <a:bodyPr/>
                    <a:lstStyle/>
                    <a:p>
                      <a:pPr marL="285750" indent="-285750">
                        <a:spcAft>
                          <a:spcPts val="300"/>
                        </a:spcAft>
                        <a:buFont typeface="Arial" charset="0"/>
                        <a:buChar char="•"/>
                      </a:pPr>
                      <a:r>
                        <a:rPr lang="en-US" sz="800" b="0" dirty="0"/>
                        <a:t>Training and</a:t>
                      </a:r>
                      <a:r>
                        <a:rPr lang="en-US" sz="800" b="0" baseline="0" dirty="0"/>
                        <a:t> </a:t>
                      </a:r>
                      <a:r>
                        <a:rPr lang="en-US" sz="800" b="0" dirty="0"/>
                        <a:t>certification for cloud providers,</a:t>
                      </a:r>
                      <a:r>
                        <a:rPr lang="en-US" sz="800" b="0" baseline="0" dirty="0"/>
                        <a:t> </a:t>
                      </a:r>
                      <a:r>
                        <a:rPr lang="en-US" sz="800" b="0" dirty="0"/>
                        <a:t>services,</a:t>
                      </a:r>
                      <a:r>
                        <a:rPr lang="en-US" sz="800" b="0" baseline="0" dirty="0"/>
                        <a:t> and artifacts</a:t>
                      </a:r>
                      <a:endParaRPr lang="en-US" sz="800" b="0" dirty="0"/>
                    </a:p>
                    <a:p>
                      <a:pPr marL="285750" indent="-285750">
                        <a:spcAft>
                          <a:spcPts val="300"/>
                        </a:spcAft>
                        <a:buFont typeface="Arial" charset="0"/>
                        <a:buChar char="•"/>
                      </a:pPr>
                      <a:r>
                        <a:rPr lang="en-US" sz="800" b="0" dirty="0"/>
                        <a:t>Publication and management of enterprise knowledge for providers,</a:t>
                      </a:r>
                      <a:r>
                        <a:rPr lang="en-US" sz="800" b="0" baseline="0" dirty="0"/>
                        <a:t> </a:t>
                      </a:r>
                      <a:r>
                        <a:rPr lang="en-US" sz="800" b="0" dirty="0"/>
                        <a:t>services,</a:t>
                      </a:r>
                      <a:r>
                        <a:rPr lang="en-US" sz="800" b="0" baseline="0" dirty="0"/>
                        <a:t> and artifacts</a:t>
                      </a:r>
                    </a:p>
                    <a:p>
                      <a:pPr marL="285750" indent="-285750">
                        <a:spcAft>
                          <a:spcPts val="300"/>
                        </a:spcAft>
                        <a:buFont typeface="Arial" charset="0"/>
                        <a:buChar char="•"/>
                      </a:pPr>
                      <a:r>
                        <a:rPr lang="en-US" sz="800" b="0" dirty="0"/>
                        <a:t>Management of enterprise stakeholders</a:t>
                      </a:r>
                    </a:p>
                    <a:p>
                      <a:pPr marL="285750" indent="-285750">
                        <a:spcAft>
                          <a:spcPts val="300"/>
                        </a:spcAft>
                        <a:buFont typeface="Arial" charset="0"/>
                        <a:buChar char="•"/>
                      </a:pPr>
                      <a:r>
                        <a:rPr lang="en-US" sz="800" b="0" dirty="0"/>
                        <a:t>Communications across the enterprise</a:t>
                      </a:r>
                    </a:p>
                    <a:p>
                      <a:pPr marL="285750" indent="-285750">
                        <a:spcAft>
                          <a:spcPts val="300"/>
                        </a:spcAft>
                        <a:buFont typeface="Arial" charset="0"/>
                        <a:buChar char="•"/>
                      </a:pPr>
                      <a:r>
                        <a:rPr lang="en-US" sz="800" b="0" baseline="0" dirty="0"/>
                        <a:t>Evangelism and community-building across the enterprise</a:t>
                      </a:r>
                      <a:endParaRPr lang="en-US" sz="800" b="0" dirty="0"/>
                    </a:p>
                    <a:p>
                      <a:pPr marL="285750" indent="-285750">
                        <a:spcAft>
                          <a:spcPts val="300"/>
                        </a:spcAft>
                        <a:buFont typeface="Arial" charset="0"/>
                        <a:buChar char="•"/>
                      </a:pPr>
                      <a:endParaRPr lang="en-US" sz="800" b="0" dirty="0"/>
                    </a:p>
                  </a:txBody>
                  <a:tcPr marL="68580" marR="68580" marT="34290" marB="34290"/>
                </a:tc>
                <a:extLst>
                  <a:ext uri="{0D108BD9-81ED-4DB2-BD59-A6C34878D82A}">
                    <a16:rowId xmlns:a16="http://schemas.microsoft.com/office/drawing/2014/main" val="10000"/>
                  </a:ext>
                </a:extLst>
              </a:tr>
              <a:tr h="830580">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0" lang="en-US" sz="900" b="1" u="none" strike="noStrike" kern="1200" cap="none" spc="0" normalizeH="0" baseline="0" noProof="0" dirty="0">
                          <a:ln>
                            <a:noFill/>
                          </a:ln>
                          <a:effectLst/>
                          <a:uLnTx/>
                          <a:uFillTx/>
                        </a:rPr>
                        <a:t>Activities</a:t>
                      </a:r>
                      <a:endParaRPr lang="en-US" sz="900" b="1" dirty="0"/>
                    </a:p>
                  </a:txBody>
                  <a:tcPr marL="68580" marR="68580" marT="34290" marB="34290"/>
                </a:tc>
                <a:tc>
                  <a:txBody>
                    <a:bodyPr/>
                    <a:lstStyle/>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u="none" strike="noStrike" kern="1200" cap="none" spc="0" normalizeH="0" baseline="0" noProof="0" dirty="0">
                          <a:ln>
                            <a:noFill/>
                          </a:ln>
                          <a:effectLst/>
                          <a:uLnTx/>
                          <a:uFillTx/>
                        </a:rPr>
                        <a:t>Analysis of enterprise application portfolios</a:t>
                      </a:r>
                    </a:p>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u="none" strike="noStrike" kern="1200" cap="none" spc="0" normalizeH="0" baseline="0" noProof="0" dirty="0">
                          <a:ln>
                            <a:noFill/>
                          </a:ln>
                          <a:effectLst/>
                          <a:uLnTx/>
                          <a:uFillTx/>
                        </a:rPr>
                        <a:t>Business case / value analysis / TCO studies</a:t>
                      </a:r>
                    </a:p>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u="none" strike="noStrike" kern="1200" cap="none" spc="0" normalizeH="0" baseline="0" noProof="0" dirty="0">
                          <a:ln>
                            <a:noFill/>
                          </a:ln>
                          <a:effectLst/>
                          <a:uLnTx/>
                          <a:uFillTx/>
                        </a:rPr>
                        <a:t>Migration planning and sequencing</a:t>
                      </a:r>
                    </a:p>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u="none" strike="noStrike" kern="1200" cap="none" spc="0" normalizeH="0" baseline="0" noProof="0" dirty="0">
                          <a:ln>
                            <a:noFill/>
                          </a:ln>
                          <a:effectLst/>
                          <a:uLnTx/>
                          <a:uFillTx/>
                        </a:rPr>
                        <a:t>Architectural consulting for application teams</a:t>
                      </a:r>
                    </a:p>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u="none" strike="noStrike" kern="1200" cap="none" spc="0" normalizeH="0" baseline="0" noProof="0" dirty="0">
                          <a:ln>
                            <a:noFill/>
                          </a:ln>
                          <a:effectLst/>
                          <a:uLnTx/>
                          <a:uFillTx/>
                        </a:rPr>
                        <a:t>Managing relationships with cloud providers</a:t>
                      </a:r>
                      <a:endParaRPr kumimoji="0" lang="en-US" sz="800" b="0" i="0" u="none" strike="noStrike" kern="1200" cap="none" spc="0" normalizeH="0" baseline="0" noProof="0" dirty="0">
                        <a:ln>
                          <a:noFill/>
                        </a:ln>
                        <a:solidFill>
                          <a:srgbClr val="474746"/>
                        </a:solidFill>
                        <a:effectLst/>
                        <a:uLnTx/>
                        <a:uFillTx/>
                        <a:latin typeface="+mn-lt"/>
                        <a:ea typeface="+mn-ea"/>
                        <a:cs typeface="+mn-cs"/>
                      </a:endParaRPr>
                    </a:p>
                  </a:txBody>
                  <a:tcPr marL="68580" marR="68580" marT="34290" marB="34290"/>
                </a:tc>
                <a:tc>
                  <a:txBody>
                    <a:bodyPr/>
                    <a:lstStyle/>
                    <a:p>
                      <a:pPr marL="285750" indent="-285750">
                        <a:spcAft>
                          <a:spcPts val="300"/>
                        </a:spcAft>
                        <a:buFont typeface="Arial" charset="0"/>
                        <a:buChar char="•"/>
                      </a:pPr>
                      <a:r>
                        <a:rPr lang="en-US" sz="800" dirty="0"/>
                        <a:t>Managing relationships</a:t>
                      </a:r>
                      <a:r>
                        <a:rPr lang="en-US" sz="800" baseline="0" dirty="0"/>
                        <a:t> with training partners</a:t>
                      </a:r>
                    </a:p>
                    <a:p>
                      <a:pPr marL="285750" indent="-285750">
                        <a:spcAft>
                          <a:spcPts val="300"/>
                        </a:spcAft>
                        <a:buFont typeface="Arial" charset="0"/>
                        <a:buChar char="•"/>
                      </a:pPr>
                      <a:r>
                        <a:rPr lang="en-US" sz="800" baseline="0" dirty="0"/>
                        <a:t>Reporting/charging back to customers</a:t>
                      </a:r>
                    </a:p>
                    <a:p>
                      <a:pPr marL="285750" indent="-285750">
                        <a:spcAft>
                          <a:spcPts val="300"/>
                        </a:spcAft>
                        <a:buFont typeface="Arial" charset="0"/>
                        <a:buChar char="•"/>
                      </a:pPr>
                      <a:r>
                        <a:rPr lang="en-US" sz="800" baseline="0" dirty="0"/>
                        <a:t>Communications and internal event planning to promote cloud adoption and community building</a:t>
                      </a:r>
                      <a:endParaRPr lang="en-US" sz="800" b="0" dirty="0"/>
                    </a:p>
                  </a:txBody>
                  <a:tcPr marL="68580" marR="68580" marT="34290" marB="34290"/>
                </a:tc>
                <a:extLst>
                  <a:ext uri="{0D108BD9-81ED-4DB2-BD59-A6C34878D82A}">
                    <a16:rowId xmlns:a16="http://schemas.microsoft.com/office/drawing/2014/main" val="10001"/>
                  </a:ext>
                </a:extLst>
              </a:tr>
              <a:tr h="792480">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0" lang="en-US" sz="900" b="1" u="none" strike="noStrike" kern="1200" cap="none" spc="0" normalizeH="0" baseline="0" noProof="0" dirty="0">
                          <a:ln>
                            <a:noFill/>
                          </a:ln>
                          <a:effectLst/>
                          <a:uLnTx/>
                          <a:uFillTx/>
                        </a:rPr>
                        <a:t>Skills</a:t>
                      </a:r>
                      <a:endParaRPr lang="en-US" sz="900" b="1" dirty="0"/>
                    </a:p>
                  </a:txBody>
                  <a:tcPr marL="68580" marR="68580" marT="34290" marB="34290"/>
                </a:tc>
                <a:tc>
                  <a:txBody>
                    <a:bodyPr/>
                    <a:lstStyle/>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u="none" strike="noStrike" kern="1200" cap="none" spc="0" normalizeH="0" baseline="0" noProof="0" dirty="0">
                          <a:ln>
                            <a:noFill/>
                          </a:ln>
                          <a:effectLst/>
                          <a:uLnTx/>
                          <a:uFillTx/>
                        </a:rPr>
                        <a:t>Cloud-native architecture across applications, infrastructure, operations, and security</a:t>
                      </a:r>
                    </a:p>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u="none" strike="noStrike" kern="1200" cap="none" spc="0" normalizeH="0" baseline="0" noProof="0" dirty="0">
                          <a:ln>
                            <a:noFill/>
                          </a:ln>
                          <a:effectLst/>
                          <a:uLnTx/>
                          <a:uFillTx/>
                        </a:rPr>
                        <a:t>Agile product-oriented management practices</a:t>
                      </a:r>
                    </a:p>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u="none" strike="noStrike" kern="1200" cap="none" spc="0" normalizeH="0" baseline="0" noProof="0" dirty="0">
                          <a:ln>
                            <a:noFill/>
                          </a:ln>
                          <a:effectLst/>
                          <a:uLnTx/>
                          <a:uFillTx/>
                        </a:rPr>
                        <a:t>Coaching, training, and development</a:t>
                      </a:r>
                    </a:p>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u="none" strike="noStrike" kern="1200" cap="none" spc="0" normalizeH="0" baseline="0" noProof="0" dirty="0">
                          <a:ln>
                            <a:noFill/>
                          </a:ln>
                          <a:effectLst/>
                          <a:uLnTx/>
                          <a:uFillTx/>
                        </a:rPr>
                        <a:t>Financial management</a:t>
                      </a:r>
                      <a:endParaRPr kumimoji="0" lang="en-US" sz="800" b="0" i="0" u="none" strike="noStrike" kern="1200" cap="none" spc="0" normalizeH="0" baseline="0" noProof="0" dirty="0">
                        <a:ln>
                          <a:noFill/>
                        </a:ln>
                        <a:solidFill>
                          <a:srgbClr val="474746"/>
                        </a:solidFill>
                        <a:effectLst/>
                        <a:uLnTx/>
                        <a:uFillTx/>
                        <a:latin typeface="+mn-lt"/>
                        <a:ea typeface="+mn-ea"/>
                        <a:cs typeface="+mn-cs"/>
                      </a:endParaRPr>
                    </a:p>
                  </a:txBody>
                  <a:tcPr marL="68580" marR="68580" marT="34290" marB="34290"/>
                </a:tc>
                <a:tc>
                  <a:txBody>
                    <a:bodyPr/>
                    <a:lstStyle/>
                    <a:p>
                      <a:pPr marL="285750" indent="-285750">
                        <a:spcAft>
                          <a:spcPts val="300"/>
                        </a:spcAft>
                        <a:buFont typeface="Arial" charset="0"/>
                        <a:buChar char="•"/>
                      </a:pPr>
                      <a:r>
                        <a:rPr lang="en-US" sz="800" dirty="0"/>
                        <a:t>Procurement and contract negotiation</a:t>
                      </a:r>
                    </a:p>
                    <a:p>
                      <a:pPr marL="285750" indent="-285750">
                        <a:spcAft>
                          <a:spcPts val="300"/>
                        </a:spcAft>
                        <a:buFont typeface="Arial" charset="0"/>
                        <a:buChar char="•"/>
                      </a:pPr>
                      <a:r>
                        <a:rPr lang="en-US" sz="800" dirty="0"/>
                        <a:t>Vendor management</a:t>
                      </a:r>
                    </a:p>
                    <a:p>
                      <a:pPr marL="285750" indent="-285750">
                        <a:spcAft>
                          <a:spcPts val="300"/>
                        </a:spcAft>
                        <a:buFont typeface="Arial" charset="0"/>
                        <a:buChar char="•"/>
                      </a:pPr>
                      <a:r>
                        <a:rPr lang="en-US" sz="800" dirty="0"/>
                        <a:t>Organizational</a:t>
                      </a:r>
                      <a:r>
                        <a:rPr lang="en-US" sz="800" baseline="0" dirty="0"/>
                        <a:t> change management</a:t>
                      </a:r>
                    </a:p>
                    <a:p>
                      <a:pPr marL="285750" indent="-285750">
                        <a:spcAft>
                          <a:spcPts val="300"/>
                        </a:spcAft>
                        <a:buFont typeface="Arial" charset="0"/>
                        <a:buChar char="•"/>
                      </a:pPr>
                      <a:r>
                        <a:rPr lang="en-US" sz="800" baseline="0" dirty="0"/>
                        <a:t>Enterprise communications and event planning</a:t>
                      </a:r>
                      <a:endParaRPr lang="en-US" sz="800" b="0" dirty="0"/>
                    </a:p>
                  </a:txBody>
                  <a:tcPr marL="68580" marR="68580" marT="34290" marB="34290"/>
                </a:tc>
                <a:extLst>
                  <a:ext uri="{0D108BD9-81ED-4DB2-BD59-A6C34878D82A}">
                    <a16:rowId xmlns:a16="http://schemas.microsoft.com/office/drawing/2014/main" val="10002"/>
                  </a:ext>
                </a:extLst>
              </a:tr>
            </a:tbl>
          </a:graphicData>
        </a:graphic>
      </p:graphicFrame>
      <p:sp>
        <p:nvSpPr>
          <p:cNvPr id="6" name="Title 18"/>
          <p:cNvSpPr>
            <a:spLocks noGrp="1"/>
          </p:cNvSpPr>
          <p:nvPr>
            <p:ph type="title"/>
          </p:nvPr>
        </p:nvSpPr>
        <p:spPr>
          <a:xfrm>
            <a:off x="336789" y="161699"/>
            <a:ext cx="8205304" cy="434892"/>
          </a:xfrm>
        </p:spPr>
        <p:txBody>
          <a:bodyPr/>
          <a:lstStyle/>
          <a:p>
            <a:r>
              <a:rPr lang="en-US" sz="2100" dirty="0"/>
              <a:t>Functional Domain – Cloud Business Office</a:t>
            </a:r>
          </a:p>
        </p:txBody>
      </p:sp>
      <p:sp>
        <p:nvSpPr>
          <p:cNvPr id="7" name="Content Placeholder 3"/>
          <p:cNvSpPr>
            <a:spLocks noGrp="1"/>
          </p:cNvSpPr>
          <p:nvPr>
            <p:ph idx="1"/>
          </p:nvPr>
        </p:nvSpPr>
        <p:spPr>
          <a:xfrm>
            <a:off x="336790" y="596590"/>
            <a:ext cx="8416919" cy="740720"/>
          </a:xfrm>
        </p:spPr>
        <p:txBody>
          <a:bodyPr/>
          <a:lstStyle/>
          <a:p>
            <a:pPr>
              <a:spcBef>
                <a:spcPts val="0"/>
              </a:spcBef>
              <a:spcAft>
                <a:spcPts val="900"/>
              </a:spcAft>
            </a:pPr>
            <a:r>
              <a:rPr lang="en-US" sz="1350" b="1" dirty="0"/>
              <a:t>The Cloud Business Office serves as a central point of governance across architecture, finance, vendors, and migration projects – while driving the broader transformation through advocacy and community-building, training and certification, and organizational change management</a:t>
            </a:r>
          </a:p>
        </p:txBody>
      </p:sp>
    </p:spTree>
    <p:extLst>
      <p:ext uri="{BB962C8B-B14F-4D97-AF65-F5344CB8AC3E}">
        <p14:creationId xmlns:p14="http://schemas.microsoft.com/office/powerpoint/2010/main" val="18891103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xfrm>
            <a:off x="336789" y="161699"/>
            <a:ext cx="8205304" cy="434892"/>
          </a:xfrm>
        </p:spPr>
        <p:txBody>
          <a:bodyPr/>
          <a:lstStyle/>
          <a:p>
            <a:r>
              <a:rPr lang="en-US" sz="2100" dirty="0"/>
              <a:t>Functional Domain – Infrastructure</a:t>
            </a:r>
          </a:p>
        </p:txBody>
      </p:sp>
      <p:graphicFrame>
        <p:nvGraphicFramePr>
          <p:cNvPr id="5" name="Table 4"/>
          <p:cNvGraphicFramePr>
            <a:graphicFrameLocks noGrp="1"/>
          </p:cNvGraphicFramePr>
          <p:nvPr/>
        </p:nvGraphicFramePr>
        <p:xfrm>
          <a:off x="394336" y="1477531"/>
          <a:ext cx="8147759" cy="3558540"/>
        </p:xfrm>
        <a:graphic>
          <a:graphicData uri="http://schemas.openxmlformats.org/drawingml/2006/table">
            <a:tbl>
              <a:tblPr firstRow="1" bandRow="1">
                <a:tableStyleId>{C083E6E3-FA7D-4D7B-A595-EF9225AFEA82}</a:tableStyleId>
              </a:tblPr>
              <a:tblGrid>
                <a:gridCol w="1051214">
                  <a:extLst>
                    <a:ext uri="{9D8B030D-6E8A-4147-A177-3AD203B41FA5}">
                      <a16:colId xmlns:a16="http://schemas.microsoft.com/office/drawing/2014/main" val="20000"/>
                    </a:ext>
                  </a:extLst>
                </a:gridCol>
                <a:gridCol w="3402416">
                  <a:extLst>
                    <a:ext uri="{9D8B030D-6E8A-4147-A177-3AD203B41FA5}">
                      <a16:colId xmlns:a16="http://schemas.microsoft.com/office/drawing/2014/main" val="20001"/>
                    </a:ext>
                  </a:extLst>
                </a:gridCol>
                <a:gridCol w="3694129">
                  <a:extLst>
                    <a:ext uri="{9D8B030D-6E8A-4147-A177-3AD203B41FA5}">
                      <a16:colId xmlns:a16="http://schemas.microsoft.com/office/drawing/2014/main" val="20002"/>
                    </a:ext>
                  </a:extLst>
                </a:gridCol>
              </a:tblGrid>
              <a:tr h="1112520">
                <a:tc>
                  <a:txBody>
                    <a:bodyPr/>
                    <a:lstStyle/>
                    <a:p>
                      <a:r>
                        <a:rPr lang="en-US" sz="900" dirty="0"/>
                        <a:t>Responsibilities</a:t>
                      </a:r>
                    </a:p>
                  </a:txBody>
                  <a:tcPr marL="68580" marR="68580" marT="34290" marB="34290"/>
                </a:tc>
                <a:tc>
                  <a:txBody>
                    <a:bodyPr/>
                    <a:lstStyle/>
                    <a:p>
                      <a:pPr marL="120650" indent="-120650">
                        <a:spcAft>
                          <a:spcPts val="300"/>
                        </a:spcAft>
                        <a:buFont typeface="Arial" charset="0"/>
                        <a:buChar char="•"/>
                        <a:tabLst/>
                      </a:pPr>
                      <a:r>
                        <a:rPr lang="en-US" sz="800" b="0" dirty="0"/>
                        <a:t>Integration with corporate</a:t>
                      </a:r>
                      <a:r>
                        <a:rPr lang="en-US" sz="800" b="0" baseline="0" dirty="0"/>
                        <a:t> datacenters</a:t>
                      </a:r>
                      <a:r>
                        <a:rPr lang="en-US" sz="800" b="0" dirty="0"/>
                        <a:t> and/or 3rd party infrastructure: VPN, </a:t>
                      </a:r>
                      <a:r>
                        <a:rPr lang="en-US" sz="800" b="0" dirty="0" err="1"/>
                        <a:t>DirectConnect</a:t>
                      </a:r>
                      <a:r>
                        <a:rPr lang="en-US" sz="800" b="0" dirty="0"/>
                        <a:t>, firewalls, </a:t>
                      </a:r>
                      <a:r>
                        <a:rPr lang="en-US" sz="800" b="0" dirty="0" err="1"/>
                        <a:t>etc</a:t>
                      </a:r>
                      <a:r>
                        <a:rPr lang="en-US" sz="800" b="0" dirty="0"/>
                        <a:t>…</a:t>
                      </a:r>
                    </a:p>
                    <a:p>
                      <a:pPr marL="120650" indent="-120650">
                        <a:spcAft>
                          <a:spcPts val="300"/>
                        </a:spcAft>
                        <a:buFont typeface="Arial" charset="0"/>
                        <a:buChar char="•"/>
                        <a:tabLst/>
                      </a:pPr>
                      <a:r>
                        <a:rPr lang="en-US" sz="800" b="0" dirty="0"/>
                        <a:t>Management of shared cloud infrastructure services:</a:t>
                      </a:r>
                    </a:p>
                    <a:p>
                      <a:pPr marL="520700" lvl="1" indent="-119063">
                        <a:spcAft>
                          <a:spcPts val="300"/>
                        </a:spcAft>
                        <a:buFont typeface="Arial" charset="0"/>
                        <a:buChar char="•"/>
                        <a:tabLst/>
                      </a:pPr>
                      <a:r>
                        <a:rPr lang="en-US" sz="800" b="0" dirty="0"/>
                        <a:t>AWS Organizations and Accounts</a:t>
                      </a:r>
                    </a:p>
                    <a:p>
                      <a:pPr marL="520700" lvl="1" indent="-119063">
                        <a:spcAft>
                          <a:spcPts val="300"/>
                        </a:spcAft>
                        <a:buFont typeface="Arial" charset="0"/>
                        <a:buChar char="•"/>
                        <a:tabLst/>
                      </a:pPr>
                      <a:r>
                        <a:rPr lang="en-US" sz="800" b="0" dirty="0"/>
                        <a:t>VPC, IPAM, Security Groups, NACLS, &amp; Routing</a:t>
                      </a:r>
                    </a:p>
                    <a:p>
                      <a:pPr marL="520700" lvl="1" indent="-119063">
                        <a:spcAft>
                          <a:spcPts val="300"/>
                        </a:spcAft>
                        <a:buFont typeface="Arial" charset="0"/>
                        <a:buChar char="•"/>
                        <a:tabLst/>
                      </a:pPr>
                      <a:r>
                        <a:rPr lang="en-US" sz="800" b="0" dirty="0"/>
                        <a:t>Active Directory, Federation, DNS, and others</a:t>
                      </a:r>
                    </a:p>
                    <a:p>
                      <a:pPr marL="120650" lvl="1" indent="-120650" algn="l" defTabSz="609585" rtl="0" eaLnBrk="1" latinLnBrk="0" hangingPunct="1">
                        <a:spcAft>
                          <a:spcPts val="300"/>
                        </a:spcAft>
                        <a:buFont typeface="Arial" charset="0"/>
                        <a:buChar char="•"/>
                        <a:tabLst/>
                      </a:pPr>
                      <a:r>
                        <a:rPr lang="en-US" sz="800" b="0" kern="1200" dirty="0"/>
                        <a:t>Consultation on all aspects of AWS cloud infrastructure offerings.</a:t>
                      </a:r>
                      <a:endParaRPr lang="en-US" sz="800" b="0" kern="1200" dirty="0">
                        <a:solidFill>
                          <a:schemeClr val="tx1"/>
                        </a:solidFill>
                        <a:latin typeface="+mn-lt"/>
                        <a:ea typeface="+mn-ea"/>
                        <a:cs typeface="+mn-cs"/>
                      </a:endParaRPr>
                    </a:p>
                  </a:txBody>
                  <a:tcPr marL="68580" marR="68580" marT="34290" marB="34290"/>
                </a:tc>
                <a:tc>
                  <a:txBody>
                    <a:bodyPr/>
                    <a:lstStyle/>
                    <a:p>
                      <a:pPr marL="120650" indent="-120650" algn="l" defTabSz="609585" rtl="0" eaLnBrk="1" latinLnBrk="0" hangingPunct="1">
                        <a:spcAft>
                          <a:spcPts val="300"/>
                        </a:spcAft>
                        <a:buFont typeface="Arial" charset="0"/>
                        <a:buChar char="•"/>
                        <a:tabLst/>
                      </a:pPr>
                      <a:r>
                        <a:rPr lang="en-US" sz="800" b="0" kern="1200" dirty="0"/>
                        <a:t>Engineering and continuous improvement of stacks, templates, images, and other artifacts to standardize consumption of shared cloud services and delivery of application-specific infrastructure:</a:t>
                      </a:r>
                    </a:p>
                    <a:p>
                      <a:pPr marL="520700" lvl="1" indent="-119063" algn="l" defTabSz="609585" rtl="0" eaLnBrk="1" latinLnBrk="0" hangingPunct="1">
                        <a:spcAft>
                          <a:spcPts val="300"/>
                        </a:spcAft>
                        <a:buFont typeface="Arial" charset="0"/>
                        <a:buChar char="•"/>
                        <a:tabLst/>
                      </a:pPr>
                      <a:r>
                        <a:rPr lang="en-US" sz="800" b="0" kern="1200" dirty="0"/>
                        <a:t>Instance types, machine images, container images, networks, and storage offerings</a:t>
                      </a:r>
                    </a:p>
                    <a:p>
                      <a:pPr marL="520700" lvl="1" indent="-119063" algn="l" defTabSz="609585" rtl="0" eaLnBrk="1" latinLnBrk="0" hangingPunct="1">
                        <a:spcAft>
                          <a:spcPts val="300"/>
                        </a:spcAft>
                        <a:buFont typeface="Arial" charset="0"/>
                        <a:buChar char="•"/>
                        <a:tabLst/>
                      </a:pPr>
                      <a:r>
                        <a:rPr lang="en-US" sz="800" b="0" kern="1200" dirty="0"/>
                        <a:t>Application runtimes, integration middleware, relational databases, NoSQL, and BI environments</a:t>
                      </a:r>
                      <a:endParaRPr lang="en-US" sz="800" b="0" kern="1200" dirty="0">
                        <a:solidFill>
                          <a:schemeClr val="tx1"/>
                        </a:solidFill>
                        <a:latin typeface="+mn-lt"/>
                        <a:ea typeface="+mn-ea"/>
                        <a:cs typeface="+mn-cs"/>
                      </a:endParaRPr>
                    </a:p>
                  </a:txBody>
                  <a:tcPr marL="68580" marR="68580" marT="34290" marB="34290"/>
                </a:tc>
                <a:extLst>
                  <a:ext uri="{0D108BD9-81ED-4DB2-BD59-A6C34878D82A}">
                    <a16:rowId xmlns:a16="http://schemas.microsoft.com/office/drawing/2014/main" val="10000"/>
                  </a:ext>
                </a:extLst>
              </a:tr>
              <a:tr h="1005840">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0" lang="en-US" sz="900" b="1" u="none" strike="noStrike" kern="1200" cap="none" spc="0" normalizeH="0" baseline="0" noProof="0" dirty="0">
                          <a:ln>
                            <a:noFill/>
                          </a:ln>
                          <a:effectLst/>
                          <a:uLnTx/>
                          <a:uFillTx/>
                        </a:rPr>
                        <a:t>Activities</a:t>
                      </a:r>
                      <a:endParaRPr lang="en-US" sz="900" b="1" dirty="0"/>
                    </a:p>
                  </a:txBody>
                  <a:tcPr marL="68580" marR="68580" marT="34290" marB="34290"/>
                </a:tc>
                <a:tc>
                  <a:txBody>
                    <a:bodyPr/>
                    <a:lstStyle/>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u="none" strike="noStrike" kern="1200" cap="none" spc="0" normalizeH="0" baseline="0" noProof="0" dirty="0">
                          <a:ln>
                            <a:noFill/>
                          </a:ln>
                          <a:effectLst/>
                          <a:uLnTx/>
                          <a:uFillTx/>
                        </a:rPr>
                        <a:t>Engineering, management, and support of cloud infrastructure products and stacks</a:t>
                      </a:r>
                    </a:p>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u="none" strike="noStrike" kern="1200" cap="none" spc="0" normalizeH="0" baseline="0" noProof="0" dirty="0">
                          <a:ln>
                            <a:noFill/>
                          </a:ln>
                          <a:effectLst/>
                          <a:uLnTx/>
                          <a:uFillTx/>
                        </a:rPr>
                        <a:t>Partnering with existing enterprise IT organization to integrate cloud infrastructure/network environment with corporate infrastructure / data center environment</a:t>
                      </a:r>
                    </a:p>
                    <a:p>
                      <a:pPr marL="285750" indent="-285750">
                        <a:spcAft>
                          <a:spcPts val="300"/>
                        </a:spcAft>
                        <a:buFont typeface="Arial" charset="0"/>
                        <a:buChar char="•"/>
                      </a:pPr>
                      <a:r>
                        <a:rPr lang="en-US" sz="800" dirty="0"/>
                        <a:t>Hands-on technical coaching</a:t>
                      </a:r>
                      <a:r>
                        <a:rPr lang="en-US" sz="800" baseline="0" dirty="0"/>
                        <a:t> to </a:t>
                      </a:r>
                      <a:r>
                        <a:rPr lang="en-US" sz="800" dirty="0"/>
                        <a:t>accelerate cloud</a:t>
                      </a:r>
                      <a:r>
                        <a:rPr lang="en-US" sz="800" baseline="0" dirty="0"/>
                        <a:t> infrastructure </a:t>
                      </a:r>
                      <a:r>
                        <a:rPr lang="en-US" sz="800" dirty="0"/>
                        <a:t>learnings</a:t>
                      </a:r>
                      <a:r>
                        <a:rPr lang="en-US" sz="800" baseline="0" dirty="0"/>
                        <a:t> </a:t>
                      </a:r>
                      <a:r>
                        <a:rPr lang="en-US" sz="800" dirty="0"/>
                        <a:t>across the organization</a:t>
                      </a:r>
                      <a:endParaRPr kumimoji="0" lang="en-US" sz="800" b="0" i="0" u="none" strike="noStrike" kern="1200" cap="none" spc="0" normalizeH="0" baseline="0" noProof="0" dirty="0">
                        <a:ln>
                          <a:noFill/>
                        </a:ln>
                        <a:solidFill>
                          <a:srgbClr val="474746"/>
                        </a:solidFill>
                        <a:effectLst/>
                        <a:uLnTx/>
                        <a:uFillTx/>
                        <a:latin typeface="+mn-lt"/>
                        <a:ea typeface="+mn-ea"/>
                        <a:cs typeface="+mn-cs"/>
                      </a:endParaRPr>
                    </a:p>
                  </a:txBody>
                  <a:tcPr marL="68580" marR="68580" marT="34290" marB="34290"/>
                </a:tc>
                <a:tc>
                  <a:txBody>
                    <a:bodyPr/>
                    <a:lstStyle/>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u="none" strike="noStrike" kern="1200" cap="none" spc="0" normalizeH="0" baseline="0" noProof="0" dirty="0">
                          <a:ln>
                            <a:noFill/>
                          </a:ln>
                          <a:effectLst/>
                          <a:uLnTx/>
                          <a:uFillTx/>
                        </a:rPr>
                        <a:t>Pair with engineering teams to design and implement codified stacks that meet the needs of their applications</a:t>
                      </a:r>
                    </a:p>
                    <a:p>
                      <a:pPr marL="285750" indent="-285750">
                        <a:spcAft>
                          <a:spcPts val="300"/>
                        </a:spcAft>
                        <a:buFont typeface="Arial" charset="0"/>
                        <a:buChar char="•"/>
                      </a:pPr>
                      <a:r>
                        <a:rPr lang="en-US" sz="800" baseline="0" dirty="0"/>
                        <a:t>Operate and support cloud team products and legacy applications not operating in a full-stack operating model.</a:t>
                      </a:r>
                    </a:p>
                    <a:p>
                      <a:pPr marL="285750" indent="-285750">
                        <a:spcAft>
                          <a:spcPts val="300"/>
                        </a:spcAft>
                        <a:buFont typeface="Arial" charset="0"/>
                        <a:buChar char="•"/>
                      </a:pPr>
                      <a:r>
                        <a:rPr lang="en-US" sz="800" dirty="0"/>
                        <a:t>Drive infrastructure</a:t>
                      </a:r>
                      <a:r>
                        <a:rPr lang="en-US" sz="800" baseline="0" dirty="0"/>
                        <a:t> as code and configuration management c</a:t>
                      </a:r>
                      <a:r>
                        <a:rPr lang="en-US" sz="800" dirty="0"/>
                        <a:t>ommunities of practices across the organization.</a:t>
                      </a:r>
                      <a:endParaRPr lang="en-US" sz="800" b="0" dirty="0"/>
                    </a:p>
                  </a:txBody>
                  <a:tcPr marL="68580" marR="68580" marT="34290" marB="34290"/>
                </a:tc>
                <a:extLst>
                  <a:ext uri="{0D108BD9-81ED-4DB2-BD59-A6C34878D82A}">
                    <a16:rowId xmlns:a16="http://schemas.microsoft.com/office/drawing/2014/main" val="10001"/>
                  </a:ext>
                </a:extLst>
              </a:tr>
              <a:tr h="1440180">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0" lang="en-US" sz="900" b="1" u="none" strike="noStrike" kern="1200" cap="none" spc="0" normalizeH="0" baseline="0" noProof="0" dirty="0">
                          <a:ln>
                            <a:noFill/>
                          </a:ln>
                          <a:effectLst/>
                          <a:uLnTx/>
                          <a:uFillTx/>
                        </a:rPr>
                        <a:t>Skills</a:t>
                      </a:r>
                      <a:endParaRPr lang="en-US" sz="900" b="1" dirty="0"/>
                    </a:p>
                  </a:txBody>
                  <a:tcPr marL="68580" marR="68580" marT="34290" marB="34290"/>
                </a:tc>
                <a:tc>
                  <a:txBody>
                    <a:bodyPr/>
                    <a:lstStyle/>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u="none" strike="noStrike" kern="1200" cap="none" spc="0" normalizeH="0" baseline="0" noProof="0" dirty="0">
                          <a:ln>
                            <a:noFill/>
                          </a:ln>
                          <a:effectLst/>
                          <a:uLnTx/>
                          <a:uFillTx/>
                        </a:rPr>
                        <a:t>Experience with infrastructure-as-a-service platforms: AWS, Google Compute Engine, Azure, Soft Layer, OpenStack, </a:t>
                      </a:r>
                      <a:r>
                        <a:rPr kumimoji="0" lang="en-US" sz="800" u="none" strike="noStrike" kern="1200" cap="none" spc="0" normalizeH="0" baseline="0" noProof="0" dirty="0" err="1">
                          <a:ln>
                            <a:noFill/>
                          </a:ln>
                          <a:effectLst/>
                          <a:uLnTx/>
                          <a:uFillTx/>
                        </a:rPr>
                        <a:t>etc</a:t>
                      </a:r>
                      <a:r>
                        <a:rPr kumimoji="0" lang="en-US" sz="800" u="none" strike="noStrike" kern="1200" cap="none" spc="0" normalizeH="0" baseline="0" noProof="0" dirty="0">
                          <a:ln>
                            <a:noFill/>
                          </a:ln>
                          <a:effectLst/>
                          <a:uLnTx/>
                          <a:uFillTx/>
                        </a:rPr>
                        <a:t>…</a:t>
                      </a:r>
                    </a:p>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u="none" strike="noStrike" kern="1200" cap="none" spc="0" normalizeH="0" baseline="0" noProof="0" dirty="0">
                          <a:ln>
                            <a:noFill/>
                          </a:ln>
                          <a:effectLst/>
                          <a:uLnTx/>
                          <a:uFillTx/>
                        </a:rPr>
                        <a:t>Experience with configuration management and automation tools such as: Chef, Puppet, and </a:t>
                      </a:r>
                      <a:r>
                        <a:rPr kumimoji="0" lang="en-US" sz="800" u="none" strike="noStrike" kern="1200" cap="none" spc="0" normalizeH="0" baseline="0" noProof="0" dirty="0" err="1">
                          <a:ln>
                            <a:noFill/>
                          </a:ln>
                          <a:effectLst/>
                          <a:uLnTx/>
                          <a:uFillTx/>
                        </a:rPr>
                        <a:t>Ansible</a:t>
                      </a:r>
                      <a:endParaRPr kumimoji="0" lang="en-US" sz="800" u="none" strike="noStrike" kern="1200" cap="none" spc="0" normalizeH="0" baseline="0" noProof="0" dirty="0">
                        <a:ln>
                          <a:noFill/>
                        </a:ln>
                        <a:effectLst/>
                        <a:uLnTx/>
                        <a:uFillTx/>
                      </a:endParaRPr>
                    </a:p>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u="none" strike="noStrike" kern="1200" cap="none" spc="0" normalizeH="0" baseline="0" noProof="0" dirty="0">
                          <a:ln>
                            <a:noFill/>
                          </a:ln>
                          <a:effectLst/>
                          <a:uLnTx/>
                          <a:uFillTx/>
                        </a:rPr>
                        <a:t>Experience with orchestration template technologies such as: OpenStack Heat, AWS Cloud Formation, Azure Resource Manager, Google Cloud Deployment Manager, and </a:t>
                      </a:r>
                      <a:r>
                        <a:rPr kumimoji="0" lang="en-US" sz="800" u="none" strike="noStrike" kern="1200" cap="none" spc="0" normalizeH="0" baseline="0" noProof="0" dirty="0" err="1">
                          <a:ln>
                            <a:noFill/>
                          </a:ln>
                          <a:effectLst/>
                          <a:uLnTx/>
                          <a:uFillTx/>
                        </a:rPr>
                        <a:t>Hashicorp</a:t>
                      </a:r>
                      <a:r>
                        <a:rPr kumimoji="0" lang="en-US" sz="800" u="none" strike="noStrike" kern="1200" cap="none" spc="0" normalizeH="0" baseline="0" noProof="0" dirty="0">
                          <a:ln>
                            <a:noFill/>
                          </a:ln>
                          <a:effectLst/>
                          <a:uLnTx/>
                          <a:uFillTx/>
                        </a:rPr>
                        <a:t> Terraform</a:t>
                      </a:r>
                      <a:endParaRPr kumimoji="0" lang="en-US" sz="800" b="0" i="0" u="none" strike="noStrike" kern="1200" cap="none" spc="0" normalizeH="0" baseline="0" noProof="0" dirty="0">
                        <a:ln>
                          <a:noFill/>
                        </a:ln>
                        <a:solidFill>
                          <a:srgbClr val="474746"/>
                        </a:solidFill>
                        <a:effectLst/>
                        <a:uLnTx/>
                        <a:uFillTx/>
                        <a:latin typeface="+mn-lt"/>
                        <a:ea typeface="+mn-ea"/>
                        <a:cs typeface="+mn-cs"/>
                      </a:endParaRPr>
                    </a:p>
                  </a:txBody>
                  <a:tcPr marL="68580" marR="68580" marT="34290" marB="34290"/>
                </a:tc>
                <a:tc>
                  <a:txBody>
                    <a:bodyPr/>
                    <a:lstStyle/>
                    <a:p>
                      <a:pPr marL="520700" marR="0" lvl="1" indent="-119063"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u="none" strike="noStrike" kern="1200" cap="none" spc="0" normalizeH="0" baseline="0" noProof="0" dirty="0">
                          <a:ln>
                            <a:noFill/>
                          </a:ln>
                          <a:effectLst/>
                          <a:uLnTx/>
                          <a:uFillTx/>
                        </a:rPr>
                        <a:t>Experience with containers and container scheduling and management platforms such as: Docker, </a:t>
                      </a:r>
                      <a:r>
                        <a:rPr kumimoji="0" lang="en-US" sz="800" u="none" strike="noStrike" kern="1200" cap="none" spc="0" normalizeH="0" baseline="0" noProof="0" dirty="0" err="1">
                          <a:ln>
                            <a:noFill/>
                          </a:ln>
                          <a:effectLst/>
                          <a:uLnTx/>
                          <a:uFillTx/>
                        </a:rPr>
                        <a:t>rkt</a:t>
                      </a:r>
                      <a:r>
                        <a:rPr kumimoji="0" lang="en-US" sz="800" u="none" strike="noStrike" kern="1200" cap="none" spc="0" normalizeH="0" baseline="0" noProof="0" dirty="0">
                          <a:ln>
                            <a:noFill/>
                          </a:ln>
                          <a:effectLst/>
                          <a:uLnTx/>
                          <a:uFillTx/>
                        </a:rPr>
                        <a:t>, </a:t>
                      </a:r>
                      <a:r>
                        <a:rPr kumimoji="0" lang="en-US" sz="800" u="none" strike="noStrike" kern="1200" cap="none" spc="0" normalizeH="0" baseline="0" noProof="0" dirty="0" err="1">
                          <a:ln>
                            <a:noFill/>
                          </a:ln>
                          <a:effectLst/>
                          <a:uLnTx/>
                          <a:uFillTx/>
                        </a:rPr>
                        <a:t>Mesos</a:t>
                      </a:r>
                      <a:r>
                        <a:rPr kumimoji="0" lang="en-US" sz="800" u="none" strike="noStrike" kern="1200" cap="none" spc="0" normalizeH="0" baseline="0" noProof="0" dirty="0">
                          <a:ln>
                            <a:noFill/>
                          </a:ln>
                          <a:effectLst/>
                          <a:uLnTx/>
                          <a:uFillTx/>
                        </a:rPr>
                        <a:t>, or Kubernetes</a:t>
                      </a:r>
                    </a:p>
                    <a:p>
                      <a:pPr marL="520700" lvl="1" indent="-119063" algn="l" defTabSz="609585" rtl="0" eaLnBrk="1" latinLnBrk="0" hangingPunct="1">
                        <a:spcAft>
                          <a:spcPts val="300"/>
                        </a:spcAft>
                        <a:buFont typeface="Arial" charset="0"/>
                        <a:buChar char="•"/>
                        <a:tabLst/>
                      </a:pPr>
                      <a:r>
                        <a:rPr kumimoji="0" lang="en-US" sz="800" u="none" strike="noStrike" kern="1200" cap="none" spc="0" normalizeH="0" baseline="0" noProof="0" dirty="0">
                          <a:ln>
                            <a:noFill/>
                          </a:ln>
                          <a:effectLst/>
                          <a:uLnTx/>
                          <a:uFillTx/>
                        </a:rPr>
                        <a:t>Experience managing traditional enterprise platforms for compute, </a:t>
                      </a:r>
                      <a:r>
                        <a:rPr lang="en-US" sz="800" kern="1200" dirty="0"/>
                        <a:t>network, and storage</a:t>
                      </a:r>
                    </a:p>
                    <a:p>
                      <a:pPr marL="520700" lvl="1" indent="-119063" algn="l" defTabSz="609585" rtl="0" eaLnBrk="1" latinLnBrk="0" hangingPunct="1">
                        <a:spcAft>
                          <a:spcPts val="300"/>
                        </a:spcAft>
                        <a:buFont typeface="Arial" charset="0"/>
                        <a:buChar char="•"/>
                        <a:tabLst/>
                      </a:pPr>
                      <a:r>
                        <a:rPr lang="en-US" sz="800" kern="1200" dirty="0"/>
                        <a:t>Experience managing traditional enterprise platforms for application runtimes, integration middleware, and relational databases, </a:t>
                      </a:r>
                    </a:p>
                    <a:p>
                      <a:pPr marL="520700" marR="0" lvl="1" indent="-119063" algn="l" defTabSz="609585" rtl="0" eaLnBrk="1" fontAlgn="auto" latinLnBrk="0" hangingPunct="1">
                        <a:lnSpc>
                          <a:spcPct val="100000"/>
                        </a:lnSpc>
                        <a:spcBef>
                          <a:spcPts val="0"/>
                        </a:spcBef>
                        <a:spcAft>
                          <a:spcPts val="300"/>
                        </a:spcAft>
                        <a:buClrTx/>
                        <a:buSzTx/>
                        <a:buFont typeface="Arial" charset="0"/>
                        <a:buChar char="•"/>
                        <a:tabLst/>
                        <a:defRPr/>
                      </a:pPr>
                      <a:r>
                        <a:rPr lang="en-US" sz="800" kern="1200" dirty="0"/>
                        <a:t>Experience with programming and scripting languages: Ruby, Go, Python, Perl, bash, </a:t>
                      </a:r>
                      <a:r>
                        <a:rPr lang="en-US" sz="800" kern="1200" dirty="0" err="1"/>
                        <a:t>ksh</a:t>
                      </a:r>
                      <a:endParaRPr lang="en-US" sz="800" kern="1200" dirty="0"/>
                    </a:p>
                    <a:p>
                      <a:pPr marL="520700" lvl="1" indent="-119063" algn="l" defTabSz="609585" rtl="0" eaLnBrk="1" latinLnBrk="0" hangingPunct="1">
                        <a:spcAft>
                          <a:spcPts val="300"/>
                        </a:spcAft>
                        <a:buFont typeface="Arial" charset="0"/>
                        <a:buChar char="•"/>
                        <a:tabLst/>
                      </a:pPr>
                      <a:r>
                        <a:rPr lang="en-US" sz="800" kern="1200" dirty="0"/>
                        <a:t>Experience with development using </a:t>
                      </a:r>
                      <a:r>
                        <a:rPr lang="en-US" sz="800" kern="1200" dirty="0" err="1"/>
                        <a:t>Github</a:t>
                      </a:r>
                      <a:r>
                        <a:rPr lang="en-US" sz="800" kern="1200" dirty="0"/>
                        <a:t> or </a:t>
                      </a:r>
                      <a:r>
                        <a:rPr lang="en-US" sz="800" kern="1200" dirty="0" err="1"/>
                        <a:t>Bitbucket</a:t>
                      </a:r>
                      <a:endParaRPr lang="en-US" sz="800" b="0" kern="1200" dirty="0">
                        <a:solidFill>
                          <a:schemeClr val="tx1"/>
                        </a:solidFill>
                        <a:latin typeface="+mn-lt"/>
                        <a:ea typeface="+mn-ea"/>
                        <a:cs typeface="+mn-cs"/>
                      </a:endParaRPr>
                    </a:p>
                  </a:txBody>
                  <a:tcPr marL="68580" marR="68580" marT="34290" marB="34290"/>
                </a:tc>
                <a:extLst>
                  <a:ext uri="{0D108BD9-81ED-4DB2-BD59-A6C34878D82A}">
                    <a16:rowId xmlns:a16="http://schemas.microsoft.com/office/drawing/2014/main" val="10002"/>
                  </a:ext>
                </a:extLst>
              </a:tr>
            </a:tbl>
          </a:graphicData>
        </a:graphic>
      </p:graphicFrame>
      <p:sp>
        <p:nvSpPr>
          <p:cNvPr id="4" name="Content Placeholder 3"/>
          <p:cNvSpPr>
            <a:spLocks noGrp="1"/>
          </p:cNvSpPr>
          <p:nvPr>
            <p:ph idx="1"/>
          </p:nvPr>
        </p:nvSpPr>
        <p:spPr>
          <a:xfrm>
            <a:off x="336790" y="596590"/>
            <a:ext cx="8416919" cy="740720"/>
          </a:xfrm>
        </p:spPr>
        <p:txBody>
          <a:bodyPr/>
          <a:lstStyle/>
          <a:p>
            <a:pPr>
              <a:spcBef>
                <a:spcPts val="0"/>
              </a:spcBef>
              <a:spcAft>
                <a:spcPts val="900"/>
              </a:spcAft>
            </a:pPr>
            <a:r>
              <a:rPr lang="en-US" sz="1350" b="1" dirty="0"/>
              <a:t>Infrastructure teams provide common shared infrastructure for all cloud platform consumers, and work across Application Teams, Cloud Engineering Teams, and the Cloud Business Office to offer their required infrastructures as consistent and codified “stacks”.</a:t>
            </a:r>
          </a:p>
        </p:txBody>
      </p:sp>
    </p:spTree>
    <p:extLst>
      <p:ext uri="{BB962C8B-B14F-4D97-AF65-F5344CB8AC3E}">
        <p14:creationId xmlns:p14="http://schemas.microsoft.com/office/powerpoint/2010/main" val="13181269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xfrm>
            <a:off x="336789" y="161699"/>
            <a:ext cx="8205304" cy="434892"/>
          </a:xfrm>
        </p:spPr>
        <p:txBody>
          <a:bodyPr/>
          <a:lstStyle/>
          <a:p>
            <a:r>
              <a:rPr lang="en-US" sz="2100" dirty="0"/>
              <a:t>Functional Domain – Operations</a:t>
            </a:r>
          </a:p>
        </p:txBody>
      </p:sp>
      <p:graphicFrame>
        <p:nvGraphicFramePr>
          <p:cNvPr id="5" name="Table 4"/>
          <p:cNvGraphicFramePr>
            <a:graphicFrameLocks noGrp="1"/>
          </p:cNvGraphicFramePr>
          <p:nvPr/>
        </p:nvGraphicFramePr>
        <p:xfrm>
          <a:off x="394336" y="1323419"/>
          <a:ext cx="8147759" cy="3712845"/>
        </p:xfrm>
        <a:graphic>
          <a:graphicData uri="http://schemas.openxmlformats.org/drawingml/2006/table">
            <a:tbl>
              <a:tblPr firstRow="1" bandRow="1">
                <a:tableStyleId>{3B4B98B0-60AC-42C2-AFA5-B58CD77FA1E5}</a:tableStyleId>
              </a:tblPr>
              <a:tblGrid>
                <a:gridCol w="1051214">
                  <a:extLst>
                    <a:ext uri="{9D8B030D-6E8A-4147-A177-3AD203B41FA5}">
                      <a16:colId xmlns:a16="http://schemas.microsoft.com/office/drawing/2014/main" val="20000"/>
                    </a:ext>
                  </a:extLst>
                </a:gridCol>
                <a:gridCol w="3402416">
                  <a:extLst>
                    <a:ext uri="{9D8B030D-6E8A-4147-A177-3AD203B41FA5}">
                      <a16:colId xmlns:a16="http://schemas.microsoft.com/office/drawing/2014/main" val="20001"/>
                    </a:ext>
                  </a:extLst>
                </a:gridCol>
                <a:gridCol w="3694129">
                  <a:extLst>
                    <a:ext uri="{9D8B030D-6E8A-4147-A177-3AD203B41FA5}">
                      <a16:colId xmlns:a16="http://schemas.microsoft.com/office/drawing/2014/main" val="20002"/>
                    </a:ext>
                  </a:extLst>
                </a:gridCol>
              </a:tblGrid>
              <a:tr h="1234440">
                <a:tc>
                  <a:txBody>
                    <a:bodyPr/>
                    <a:lstStyle/>
                    <a:p>
                      <a:r>
                        <a:rPr lang="en-US" sz="900" dirty="0"/>
                        <a:t>Responsibilities</a:t>
                      </a:r>
                    </a:p>
                  </a:txBody>
                  <a:tcPr marL="68580" marR="68580" marT="34290" marB="34290"/>
                </a:tc>
                <a:tc>
                  <a:txBody>
                    <a:bodyPr/>
                    <a:lstStyle/>
                    <a:p>
                      <a:pPr marL="120650" indent="-120650">
                        <a:spcAft>
                          <a:spcPts val="300"/>
                        </a:spcAft>
                        <a:buFont typeface="Arial" charset="0"/>
                        <a:buChar char="•"/>
                        <a:tabLst/>
                      </a:pPr>
                      <a:r>
                        <a:rPr lang="en-US" sz="800" b="0" dirty="0"/>
                        <a:t>Providing standardized offerings to facilitate the successful</a:t>
                      </a:r>
                      <a:r>
                        <a:rPr lang="en-US" sz="800" b="0" baseline="0" dirty="0"/>
                        <a:t> deployment of stacks:</a:t>
                      </a:r>
                      <a:endParaRPr lang="en-US" sz="800" b="0" dirty="0"/>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Continuous build, test, integration, and deployment platforms and pipelines</a:t>
                      </a:r>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Repositories &amp; registries for build/deployment artifacts</a:t>
                      </a:r>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Automated testing frameworks for applications and infrastructure</a:t>
                      </a:r>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Automated processes for upgrades &amp; patching (blue/green)</a:t>
                      </a:r>
                    </a:p>
                  </a:txBody>
                  <a:tcPr marL="68580" marR="68580" marT="34290" marB="34290"/>
                </a:tc>
                <a:tc>
                  <a:txBody>
                    <a:bodyPr/>
                    <a:lstStyle/>
                    <a:p>
                      <a:pPr marL="120650" indent="-120650"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Providing</a:t>
                      </a:r>
                      <a:r>
                        <a:rPr lang="en-US" sz="800" b="0" kern="1200" baseline="0" dirty="0">
                          <a:solidFill>
                            <a:schemeClr val="tx1"/>
                          </a:solidFill>
                          <a:latin typeface="+mn-lt"/>
                          <a:ea typeface="+mn-ea"/>
                          <a:cs typeface="+mn-cs"/>
                        </a:rPr>
                        <a:t> standardized offerings to facilitate ensure operational health of stacks throughout their </a:t>
                      </a:r>
                      <a:r>
                        <a:rPr lang="en-US" sz="800" b="0" kern="1200" baseline="0">
                          <a:solidFill>
                            <a:schemeClr val="tx1"/>
                          </a:solidFill>
                          <a:latin typeface="+mn-lt"/>
                          <a:ea typeface="+mn-ea"/>
                          <a:cs typeface="+mn-cs"/>
                        </a:rPr>
                        <a:t>lifecycle:</a:t>
                      </a:r>
                      <a:endParaRPr lang="en-US" sz="800" b="0" kern="1200">
                        <a:solidFill>
                          <a:schemeClr val="tx1"/>
                        </a:solidFill>
                        <a:latin typeface="+mn-lt"/>
                        <a:ea typeface="+mn-ea"/>
                        <a:cs typeface="+mn-cs"/>
                      </a:endParaRPr>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Metrics collection,</a:t>
                      </a:r>
                      <a:r>
                        <a:rPr lang="en-US" sz="800" b="0" kern="1200" baseline="0" dirty="0">
                          <a:solidFill>
                            <a:schemeClr val="tx1"/>
                          </a:solidFill>
                          <a:latin typeface="+mn-lt"/>
                          <a:ea typeface="+mn-ea"/>
                          <a:cs typeface="+mn-cs"/>
                        </a:rPr>
                        <a:t> aggregation, and visualization</a:t>
                      </a:r>
                      <a:endParaRPr lang="en-US" sz="800" b="0" kern="1200" dirty="0">
                        <a:solidFill>
                          <a:schemeClr val="tx1"/>
                        </a:solidFill>
                        <a:latin typeface="+mn-lt"/>
                        <a:ea typeface="+mn-ea"/>
                        <a:cs typeface="+mn-cs"/>
                      </a:endParaRPr>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Log collection, aggregation,</a:t>
                      </a:r>
                      <a:r>
                        <a:rPr lang="en-US" sz="800" b="0" kern="1200" baseline="0" dirty="0">
                          <a:solidFill>
                            <a:schemeClr val="tx1"/>
                          </a:solidFill>
                          <a:latin typeface="+mn-lt"/>
                          <a:ea typeface="+mn-ea"/>
                          <a:cs typeface="+mn-cs"/>
                        </a:rPr>
                        <a:t> and correlation</a:t>
                      </a:r>
                    </a:p>
                    <a:p>
                      <a:pPr marL="520700" lvl="1" indent="-119063" algn="l" defTabSz="609585" rtl="0" eaLnBrk="1" latinLnBrk="0" hangingPunct="1">
                        <a:spcAft>
                          <a:spcPts val="300"/>
                        </a:spcAft>
                        <a:buFont typeface="Arial" charset="0"/>
                        <a:buChar char="•"/>
                        <a:tabLst/>
                      </a:pPr>
                      <a:r>
                        <a:rPr lang="en-US" sz="800" b="0" kern="1200" baseline="0" dirty="0">
                          <a:solidFill>
                            <a:schemeClr val="tx1"/>
                          </a:solidFill>
                          <a:latin typeface="+mn-lt"/>
                          <a:ea typeface="+mn-ea"/>
                          <a:cs typeface="+mn-cs"/>
                        </a:rPr>
                        <a:t>Event management and routing</a:t>
                      </a:r>
                    </a:p>
                    <a:p>
                      <a:pPr marL="520700" lvl="1" indent="-119063" algn="l" defTabSz="609585" rtl="0" eaLnBrk="1" latinLnBrk="0" hangingPunct="1">
                        <a:spcAft>
                          <a:spcPts val="300"/>
                        </a:spcAft>
                        <a:buFont typeface="Arial" charset="0"/>
                        <a:buChar char="•"/>
                        <a:tabLst/>
                      </a:pPr>
                      <a:r>
                        <a:rPr lang="en-US" sz="800" b="0" kern="1200" baseline="0" dirty="0">
                          <a:solidFill>
                            <a:schemeClr val="tx1"/>
                          </a:solidFill>
                          <a:latin typeface="+mn-lt"/>
                          <a:ea typeface="+mn-ea"/>
                          <a:cs typeface="+mn-cs"/>
                        </a:rPr>
                        <a:t>Inventory, capacity, and billing/tag management</a:t>
                      </a:r>
                    </a:p>
                    <a:p>
                      <a:pPr marL="520700" lvl="1" indent="-119063" algn="l" defTabSz="609585" rtl="0" eaLnBrk="1" latinLnBrk="0" hangingPunct="1">
                        <a:spcAft>
                          <a:spcPts val="300"/>
                        </a:spcAft>
                        <a:buFont typeface="Arial" charset="0"/>
                        <a:buChar char="•"/>
                        <a:tabLst/>
                      </a:pPr>
                      <a:r>
                        <a:rPr lang="en-US" sz="800" b="0" kern="1200" baseline="0" dirty="0">
                          <a:solidFill>
                            <a:schemeClr val="tx1"/>
                          </a:solidFill>
                          <a:latin typeface="+mn-lt"/>
                          <a:ea typeface="+mn-ea"/>
                          <a:cs typeface="+mn-cs"/>
                        </a:rPr>
                        <a:t>Clean up and decommissioning of unused or uncompliant resources</a:t>
                      </a:r>
                      <a:endParaRPr lang="en-US" sz="800" b="0" kern="1200" dirty="0">
                        <a:solidFill>
                          <a:schemeClr val="tx1"/>
                        </a:solidFill>
                        <a:latin typeface="+mn-lt"/>
                        <a:ea typeface="+mn-ea"/>
                        <a:cs typeface="+mn-cs"/>
                      </a:endParaRPr>
                    </a:p>
                  </a:txBody>
                  <a:tcPr marL="68580" marR="68580" marT="34290" marB="34290"/>
                </a:tc>
                <a:extLst>
                  <a:ext uri="{0D108BD9-81ED-4DB2-BD59-A6C34878D82A}">
                    <a16:rowId xmlns:a16="http://schemas.microsoft.com/office/drawing/2014/main" val="10000"/>
                  </a:ext>
                </a:extLst>
              </a:tr>
              <a:tr h="1160145">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474746"/>
                          </a:solidFill>
                          <a:effectLst/>
                          <a:uLnTx/>
                          <a:uFillTx/>
                          <a:latin typeface="+mn-lt"/>
                          <a:ea typeface="+mn-ea"/>
                          <a:cs typeface="+mn-cs"/>
                        </a:rPr>
                        <a:t>Activities</a:t>
                      </a:r>
                      <a:endParaRPr lang="en-US" sz="900" dirty="0"/>
                    </a:p>
                  </a:txBody>
                  <a:tcPr marL="68580" marR="68580" marT="34290" marB="34290"/>
                </a:tc>
                <a:tc>
                  <a:txBody>
                    <a:bodyPr/>
                    <a:lstStyle/>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b="0" i="0" u="none" strike="noStrike" kern="1200" cap="none" spc="0" normalizeH="0" baseline="0" noProof="0" dirty="0">
                          <a:ln>
                            <a:noFill/>
                          </a:ln>
                          <a:solidFill>
                            <a:srgbClr val="474746"/>
                          </a:solidFill>
                          <a:effectLst/>
                          <a:uLnTx/>
                          <a:uFillTx/>
                          <a:latin typeface="+mn-lt"/>
                          <a:ea typeface="+mn-ea"/>
                          <a:cs typeface="+mn-cs"/>
                        </a:rPr>
                        <a:t>Engineer, manage, and support cloud operations products</a:t>
                      </a:r>
                    </a:p>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b="0" i="0" u="none" strike="noStrike" kern="1200" cap="none" spc="0" normalizeH="0" baseline="0" noProof="0" dirty="0">
                          <a:ln>
                            <a:noFill/>
                          </a:ln>
                          <a:solidFill>
                            <a:srgbClr val="474746"/>
                          </a:solidFill>
                          <a:effectLst/>
                          <a:uLnTx/>
                          <a:uFillTx/>
                          <a:latin typeface="+mn-lt"/>
                          <a:ea typeface="+mn-ea"/>
                          <a:cs typeface="+mn-cs"/>
                        </a:rPr>
                        <a:t>Collection of metrics and generation of relevant reporting mechanisms to assess and communicate health/success of cloud platform and its application customers</a:t>
                      </a:r>
                    </a:p>
                    <a:p>
                      <a:pPr marL="285750" indent="-285750">
                        <a:spcAft>
                          <a:spcPts val="300"/>
                        </a:spcAft>
                        <a:buFont typeface="Arial" charset="0"/>
                        <a:buChar char="•"/>
                      </a:pPr>
                      <a:r>
                        <a:rPr lang="en-US" sz="800" b="0" dirty="0"/>
                        <a:t>Hands-on technical coaching</a:t>
                      </a:r>
                      <a:r>
                        <a:rPr lang="en-US" sz="800" b="0" baseline="0" dirty="0"/>
                        <a:t> to </a:t>
                      </a:r>
                      <a:r>
                        <a:rPr lang="en-US" sz="800" b="0" dirty="0"/>
                        <a:t>accelerate cloud</a:t>
                      </a:r>
                      <a:r>
                        <a:rPr lang="en-US" sz="800" b="0" baseline="0" dirty="0"/>
                        <a:t> operations </a:t>
                      </a:r>
                      <a:r>
                        <a:rPr lang="en-US" sz="800" b="0" dirty="0"/>
                        <a:t>learnings</a:t>
                      </a:r>
                      <a:r>
                        <a:rPr lang="en-US" sz="800" b="0" baseline="0" dirty="0"/>
                        <a:t> </a:t>
                      </a:r>
                      <a:r>
                        <a:rPr lang="en-US" sz="800" b="0" dirty="0"/>
                        <a:t>across the organization</a:t>
                      </a:r>
                    </a:p>
                  </a:txBody>
                  <a:tcPr marL="68580" marR="68580" marT="34290" marB="34290"/>
                </a:tc>
                <a:tc>
                  <a:txBody>
                    <a:bodyPr/>
                    <a:lstStyle/>
                    <a:p>
                      <a:pPr marL="285750" indent="-285750">
                        <a:spcAft>
                          <a:spcPts val="300"/>
                        </a:spcAft>
                        <a:buFont typeface="Arial" charset="0"/>
                        <a:buChar char="•"/>
                      </a:pPr>
                      <a:r>
                        <a:rPr lang="en-US" sz="800" b="0" dirty="0"/>
                        <a:t>Pair</a:t>
                      </a:r>
                      <a:r>
                        <a:rPr lang="en-US" sz="800" b="0" baseline="0" dirty="0"/>
                        <a:t> </a:t>
                      </a:r>
                      <a:r>
                        <a:rPr lang="en-US" sz="800" b="0" dirty="0"/>
                        <a:t>with application teams to design and implement continuous testing</a:t>
                      </a:r>
                      <a:r>
                        <a:rPr lang="en-US" sz="800" b="0" baseline="0" dirty="0"/>
                        <a:t> and delivery </a:t>
                      </a:r>
                      <a:r>
                        <a:rPr lang="en-US" sz="800" b="0" dirty="0"/>
                        <a:t>practices</a:t>
                      </a:r>
                      <a:r>
                        <a:rPr lang="en-US" sz="800" b="0" baseline="0" dirty="0"/>
                        <a:t> practices within their applications</a:t>
                      </a:r>
                    </a:p>
                    <a:p>
                      <a:pPr marL="285750" marR="0" indent="-285750" algn="l" defTabSz="609585" rtl="0" eaLnBrk="1" fontAlgn="auto" latinLnBrk="0" hangingPunct="1">
                        <a:lnSpc>
                          <a:spcPct val="100000"/>
                        </a:lnSpc>
                        <a:spcBef>
                          <a:spcPts val="0"/>
                        </a:spcBef>
                        <a:spcAft>
                          <a:spcPts val="300"/>
                        </a:spcAft>
                        <a:buClrTx/>
                        <a:buSzTx/>
                        <a:buFont typeface="Arial" charset="0"/>
                        <a:buChar char="•"/>
                        <a:tabLst/>
                        <a:defRPr/>
                      </a:pPr>
                      <a:r>
                        <a:rPr lang="en-US" sz="800" b="0" dirty="0"/>
                        <a:t>Pair</a:t>
                      </a:r>
                      <a:r>
                        <a:rPr lang="en-US" sz="800" b="0" baseline="0" dirty="0"/>
                        <a:t> </a:t>
                      </a:r>
                      <a:r>
                        <a:rPr lang="en-US" sz="800" b="0" dirty="0"/>
                        <a:t>with application teams to design and implement practices that</a:t>
                      </a:r>
                      <a:r>
                        <a:rPr lang="en-US" sz="800" b="0" baseline="0" dirty="0"/>
                        <a:t> </a:t>
                      </a:r>
                      <a:r>
                        <a:rPr lang="en-US" sz="800" b="0" dirty="0"/>
                        <a:t>ensure</a:t>
                      </a:r>
                      <a:r>
                        <a:rPr lang="en-US" sz="800" b="0" baseline="0" dirty="0"/>
                        <a:t> their operational health &amp; excellence</a:t>
                      </a:r>
                    </a:p>
                    <a:p>
                      <a:pPr marL="285750" indent="-285750">
                        <a:spcAft>
                          <a:spcPts val="300"/>
                        </a:spcAft>
                        <a:buFont typeface="Arial" charset="0"/>
                        <a:buChar char="•"/>
                      </a:pPr>
                      <a:r>
                        <a:rPr lang="en-US" sz="800" b="0" baseline="0" dirty="0"/>
                        <a:t>Operate and support cloud team products </a:t>
                      </a:r>
                      <a:r>
                        <a:rPr lang="en-US" sz="800" b="1" baseline="0" dirty="0"/>
                        <a:t>and</a:t>
                      </a:r>
                      <a:r>
                        <a:rPr lang="en-US" sz="800" b="0" baseline="0" dirty="0"/>
                        <a:t> legacy applications not operating in a full-stack operating model.</a:t>
                      </a:r>
                    </a:p>
                    <a:p>
                      <a:pPr marL="285750" indent="-285750">
                        <a:spcAft>
                          <a:spcPts val="300"/>
                        </a:spcAft>
                        <a:buFont typeface="Arial" charset="0"/>
                        <a:buChar char="•"/>
                      </a:pPr>
                      <a:r>
                        <a:rPr lang="en-US" sz="800" b="0" dirty="0"/>
                        <a:t>Drive continuous</a:t>
                      </a:r>
                      <a:r>
                        <a:rPr lang="en-US" sz="800" b="0" baseline="0" dirty="0"/>
                        <a:t> delivery and full-stack operations c</a:t>
                      </a:r>
                      <a:r>
                        <a:rPr lang="en-US" sz="800" b="0" dirty="0"/>
                        <a:t>ommunities of practices across the organization. </a:t>
                      </a:r>
                    </a:p>
                  </a:txBody>
                  <a:tcPr marL="68580" marR="68580" marT="34290" marB="34290"/>
                </a:tc>
                <a:extLst>
                  <a:ext uri="{0D108BD9-81ED-4DB2-BD59-A6C34878D82A}">
                    <a16:rowId xmlns:a16="http://schemas.microsoft.com/office/drawing/2014/main" val="10001"/>
                  </a:ext>
                </a:extLst>
              </a:tr>
              <a:tr h="1318260">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474746"/>
                          </a:solidFill>
                          <a:effectLst/>
                          <a:uLnTx/>
                          <a:uFillTx/>
                          <a:latin typeface="+mn-lt"/>
                          <a:ea typeface="+mn-ea"/>
                          <a:cs typeface="+mn-cs"/>
                        </a:rPr>
                        <a:t>Skills</a:t>
                      </a:r>
                      <a:endParaRPr lang="en-US" sz="900" dirty="0"/>
                    </a:p>
                  </a:txBody>
                  <a:tcPr marL="68580" marR="68580" marT="34290" marB="34290"/>
                </a:tc>
                <a:tc>
                  <a:txBody>
                    <a:bodyPr/>
                    <a:lstStyle/>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b="0" i="0" u="none" strike="noStrike" kern="1200" cap="none" spc="0" normalizeH="0" baseline="0" noProof="0" dirty="0">
                          <a:ln>
                            <a:noFill/>
                          </a:ln>
                          <a:solidFill>
                            <a:srgbClr val="474746"/>
                          </a:solidFill>
                          <a:effectLst/>
                          <a:uLnTx/>
                          <a:uFillTx/>
                          <a:latin typeface="+mn-lt"/>
                          <a:ea typeface="+mn-ea"/>
                          <a:cs typeface="+mn-cs"/>
                        </a:rPr>
                        <a:t>Experience with continuous integration and deployment technologies</a:t>
                      </a:r>
                    </a:p>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b="0" i="0" u="none" strike="noStrike" kern="1200" cap="none" spc="0" normalizeH="0" baseline="0" noProof="0" dirty="0">
                          <a:ln>
                            <a:noFill/>
                          </a:ln>
                          <a:solidFill>
                            <a:srgbClr val="474746"/>
                          </a:solidFill>
                          <a:effectLst/>
                          <a:uLnTx/>
                          <a:uFillTx/>
                          <a:latin typeface="+mn-lt"/>
                          <a:ea typeface="+mn-ea"/>
                          <a:cs typeface="+mn-cs"/>
                        </a:rPr>
                        <a:t>Experience with test-driven development frameworks for application and infrastructure code</a:t>
                      </a:r>
                    </a:p>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b="0" i="0" u="none" strike="noStrike" kern="1200" cap="none" spc="0" normalizeH="0" baseline="0" noProof="0" dirty="0">
                          <a:ln>
                            <a:noFill/>
                          </a:ln>
                          <a:solidFill>
                            <a:srgbClr val="474746"/>
                          </a:solidFill>
                          <a:effectLst/>
                          <a:uLnTx/>
                          <a:uFillTx/>
                          <a:latin typeface="+mn-lt"/>
                          <a:ea typeface="+mn-ea"/>
                          <a:cs typeface="+mn-cs"/>
                        </a:rPr>
                        <a:t>Experience with configuration management and automation tools such as: Chef, Puppet, and </a:t>
                      </a:r>
                      <a:r>
                        <a:rPr kumimoji="0" lang="en-US" sz="800" b="0" i="0" u="none" strike="noStrike" kern="1200" cap="none" spc="0" normalizeH="0" baseline="0" noProof="0" dirty="0" err="1">
                          <a:ln>
                            <a:noFill/>
                          </a:ln>
                          <a:solidFill>
                            <a:srgbClr val="474746"/>
                          </a:solidFill>
                          <a:effectLst/>
                          <a:uLnTx/>
                          <a:uFillTx/>
                          <a:latin typeface="+mn-lt"/>
                          <a:ea typeface="+mn-ea"/>
                          <a:cs typeface="+mn-cs"/>
                        </a:rPr>
                        <a:t>Ansible</a:t>
                      </a:r>
                      <a:endParaRPr kumimoji="0" lang="en-US" sz="800" b="0" i="0" u="none" strike="noStrike" kern="1200" cap="none" spc="0" normalizeH="0" baseline="0" noProof="0" dirty="0">
                        <a:ln>
                          <a:noFill/>
                        </a:ln>
                        <a:solidFill>
                          <a:srgbClr val="474746"/>
                        </a:solidFill>
                        <a:effectLst/>
                        <a:uLnTx/>
                        <a:uFillTx/>
                        <a:latin typeface="+mn-lt"/>
                        <a:ea typeface="+mn-ea"/>
                        <a:cs typeface="+mn-cs"/>
                      </a:endParaRPr>
                    </a:p>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b="0" i="0" u="none" strike="noStrike" kern="1200" cap="none" spc="0" normalizeH="0" baseline="0" noProof="0" dirty="0">
                          <a:ln>
                            <a:noFill/>
                          </a:ln>
                          <a:solidFill>
                            <a:srgbClr val="474746"/>
                          </a:solidFill>
                          <a:effectLst/>
                          <a:uLnTx/>
                          <a:uFillTx/>
                          <a:latin typeface="+mn-lt"/>
                          <a:ea typeface="+mn-ea"/>
                          <a:cs typeface="+mn-cs"/>
                        </a:rPr>
                        <a:t>Experience with infrastructure-as-a-service platforms</a:t>
                      </a:r>
                    </a:p>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lang="en-US" sz="800" b="0" kern="1200" dirty="0">
                          <a:solidFill>
                            <a:schemeClr val="tx1"/>
                          </a:solidFill>
                          <a:latin typeface="+mn-lt"/>
                          <a:ea typeface="+mn-ea"/>
                          <a:cs typeface="+mn-cs"/>
                        </a:rPr>
                        <a:t>Experience with orchestration template technologies</a:t>
                      </a:r>
                      <a:endParaRPr kumimoji="0" lang="en-US" sz="800" b="0" i="0" u="none" strike="noStrike" kern="1200" cap="none" spc="0" normalizeH="0" baseline="0" noProof="0" dirty="0">
                        <a:ln>
                          <a:noFill/>
                        </a:ln>
                        <a:solidFill>
                          <a:srgbClr val="474746"/>
                        </a:solidFill>
                        <a:effectLst/>
                        <a:uLnTx/>
                        <a:uFillTx/>
                        <a:latin typeface="+mn-lt"/>
                        <a:ea typeface="+mn-ea"/>
                        <a:cs typeface="+mn-cs"/>
                      </a:endParaRPr>
                    </a:p>
                  </a:txBody>
                  <a:tcPr marL="68580" marR="68580" marT="34290" marB="34290"/>
                </a:tc>
                <a:tc>
                  <a:txBody>
                    <a:bodyPr/>
                    <a:lstStyle/>
                    <a:p>
                      <a:pPr marL="520700" marR="0" lvl="1" indent="-119063"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b="0" i="0" u="none" strike="noStrike" kern="1200" cap="none" spc="0" normalizeH="0" baseline="0" noProof="0" dirty="0">
                          <a:ln>
                            <a:noFill/>
                          </a:ln>
                          <a:solidFill>
                            <a:srgbClr val="474746"/>
                          </a:solidFill>
                          <a:effectLst/>
                          <a:uLnTx/>
                          <a:uFillTx/>
                          <a:latin typeface="+mn-lt"/>
                          <a:ea typeface="+mn-ea"/>
                          <a:cs typeface="+mn-cs"/>
                        </a:rPr>
                        <a:t>Understanding of automation practices throughout the development, build, and deployment phases of the application life-cycle </a:t>
                      </a:r>
                      <a:endParaRPr kumimoji="0" lang="en-US" sz="800" b="0" i="0" u="none" strike="noStrike" kern="1200" cap="none" spc="0" normalizeH="0" baseline="0" dirty="0">
                        <a:ln>
                          <a:noFill/>
                        </a:ln>
                        <a:solidFill>
                          <a:srgbClr val="474746"/>
                        </a:solidFill>
                        <a:effectLst/>
                        <a:uLnTx/>
                        <a:uFillTx/>
                        <a:latin typeface="+mn-lt"/>
                        <a:ea typeface="+mn-ea"/>
                        <a:cs typeface="+mn-cs"/>
                      </a:endParaRPr>
                    </a:p>
                    <a:p>
                      <a:pPr marL="520700" marR="0" lvl="1" indent="-119063"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b="0" i="0" u="none" strike="noStrike" kern="1200" cap="none" spc="0" normalizeH="0" baseline="0" dirty="0">
                          <a:ln>
                            <a:noFill/>
                          </a:ln>
                          <a:solidFill>
                            <a:srgbClr val="474746"/>
                          </a:solidFill>
                          <a:effectLst/>
                          <a:uLnTx/>
                          <a:uFillTx/>
                          <a:latin typeface="+mn-lt"/>
                          <a:ea typeface="+mn-ea"/>
                          <a:cs typeface="+mn-cs"/>
                        </a:rPr>
                        <a:t>Experience with tooling to support monitoring, telemetry, logging, and reporting/</a:t>
                      </a:r>
                      <a:r>
                        <a:rPr kumimoji="0" lang="en-US" sz="800" b="0" i="0" u="none" strike="noStrike" kern="1200" cap="none" spc="0" normalizeH="0" baseline="0" dirty="0" err="1">
                          <a:ln>
                            <a:noFill/>
                          </a:ln>
                          <a:solidFill>
                            <a:srgbClr val="474746"/>
                          </a:solidFill>
                          <a:effectLst/>
                          <a:uLnTx/>
                          <a:uFillTx/>
                          <a:latin typeface="+mn-lt"/>
                          <a:ea typeface="+mn-ea"/>
                          <a:cs typeface="+mn-cs"/>
                        </a:rPr>
                        <a:t>dashboarding</a:t>
                      </a:r>
                      <a:r>
                        <a:rPr kumimoji="0" lang="en-US" sz="800" b="0" i="0" u="none" strike="noStrike" kern="1200" cap="none" spc="0" normalizeH="0" baseline="0" dirty="0">
                          <a:ln>
                            <a:noFill/>
                          </a:ln>
                          <a:solidFill>
                            <a:srgbClr val="474746"/>
                          </a:solidFill>
                          <a:effectLst/>
                          <a:uLnTx/>
                          <a:uFillTx/>
                          <a:latin typeface="+mn-lt"/>
                          <a:ea typeface="+mn-ea"/>
                          <a:cs typeface="+mn-cs"/>
                        </a:rPr>
                        <a:t>, and continuous delivery technologies</a:t>
                      </a:r>
                      <a:endParaRPr lang="en-US" sz="800" b="0" kern="1200" dirty="0">
                        <a:solidFill>
                          <a:schemeClr val="tx1"/>
                        </a:solidFill>
                        <a:latin typeface="+mn-lt"/>
                        <a:ea typeface="+mn-ea"/>
                        <a:cs typeface="+mn-cs"/>
                      </a:endParaRPr>
                    </a:p>
                    <a:p>
                      <a:pPr marL="520700" marR="0" lvl="1" indent="-119063" algn="l" defTabSz="609585" rtl="0" eaLnBrk="1" fontAlgn="auto" latinLnBrk="0" hangingPunct="1">
                        <a:lnSpc>
                          <a:spcPct val="100000"/>
                        </a:lnSpc>
                        <a:spcBef>
                          <a:spcPts val="0"/>
                        </a:spcBef>
                        <a:spcAft>
                          <a:spcPts val="300"/>
                        </a:spcAft>
                        <a:buClrTx/>
                        <a:buSzTx/>
                        <a:buFont typeface="Arial" charset="0"/>
                        <a:buChar char="•"/>
                        <a:tabLst/>
                        <a:defRPr/>
                      </a:pPr>
                      <a:r>
                        <a:rPr lang="en-US" sz="800" b="0" kern="1200" dirty="0">
                          <a:solidFill>
                            <a:schemeClr val="tx1"/>
                          </a:solidFill>
                          <a:latin typeface="+mn-lt"/>
                          <a:ea typeface="+mn-ea"/>
                          <a:cs typeface="+mn-cs"/>
                        </a:rPr>
                        <a:t>Experience with programming and scripting languages: Ruby, Go, Python, Perl, bash, </a:t>
                      </a:r>
                      <a:r>
                        <a:rPr lang="en-US" sz="800" b="0" kern="1200" dirty="0" err="1">
                          <a:solidFill>
                            <a:schemeClr val="tx1"/>
                          </a:solidFill>
                          <a:latin typeface="+mn-lt"/>
                          <a:ea typeface="+mn-ea"/>
                          <a:cs typeface="+mn-cs"/>
                        </a:rPr>
                        <a:t>ksh</a:t>
                      </a:r>
                      <a:endParaRPr lang="en-US" sz="800" b="0" kern="1200" dirty="0">
                        <a:solidFill>
                          <a:schemeClr val="tx1"/>
                        </a:solidFill>
                        <a:latin typeface="+mn-lt"/>
                        <a:ea typeface="+mn-ea"/>
                        <a:cs typeface="+mn-cs"/>
                      </a:endParaRPr>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Experience with development using </a:t>
                      </a:r>
                      <a:r>
                        <a:rPr lang="en-US" sz="800" b="0" kern="1200" dirty="0" err="1">
                          <a:solidFill>
                            <a:schemeClr val="tx1"/>
                          </a:solidFill>
                          <a:latin typeface="+mn-lt"/>
                          <a:ea typeface="+mn-ea"/>
                          <a:cs typeface="+mn-cs"/>
                        </a:rPr>
                        <a:t>Github</a:t>
                      </a:r>
                      <a:r>
                        <a:rPr lang="en-US" sz="800" b="0" kern="1200" dirty="0">
                          <a:solidFill>
                            <a:schemeClr val="tx1"/>
                          </a:solidFill>
                          <a:latin typeface="+mn-lt"/>
                          <a:ea typeface="+mn-ea"/>
                          <a:cs typeface="+mn-cs"/>
                        </a:rPr>
                        <a:t> or </a:t>
                      </a:r>
                      <a:r>
                        <a:rPr lang="en-US" sz="800" b="0" kern="1200" dirty="0" err="1">
                          <a:solidFill>
                            <a:schemeClr val="tx1"/>
                          </a:solidFill>
                          <a:latin typeface="+mn-lt"/>
                          <a:ea typeface="+mn-ea"/>
                          <a:cs typeface="+mn-cs"/>
                        </a:rPr>
                        <a:t>Bitbucket</a:t>
                      </a:r>
                      <a:endParaRPr lang="en-US" sz="800" b="0" kern="1200" dirty="0">
                        <a:solidFill>
                          <a:schemeClr val="tx1"/>
                        </a:solidFill>
                        <a:latin typeface="+mn-lt"/>
                        <a:ea typeface="+mn-ea"/>
                        <a:cs typeface="+mn-cs"/>
                      </a:endParaRPr>
                    </a:p>
                    <a:p>
                      <a:pPr marL="285750" indent="-285750">
                        <a:spcAft>
                          <a:spcPts val="300"/>
                        </a:spcAft>
                        <a:buFont typeface="Arial" charset="0"/>
                        <a:buChar char="•"/>
                      </a:pPr>
                      <a:endParaRPr lang="en-US" sz="800" b="0" dirty="0"/>
                    </a:p>
                  </a:txBody>
                  <a:tcPr marL="68580" marR="68580" marT="34290" marB="34290"/>
                </a:tc>
                <a:extLst>
                  <a:ext uri="{0D108BD9-81ED-4DB2-BD59-A6C34878D82A}">
                    <a16:rowId xmlns:a16="http://schemas.microsoft.com/office/drawing/2014/main" val="10002"/>
                  </a:ext>
                </a:extLst>
              </a:tr>
            </a:tbl>
          </a:graphicData>
        </a:graphic>
      </p:graphicFrame>
      <p:sp>
        <p:nvSpPr>
          <p:cNvPr id="4" name="Content Placeholder 3"/>
          <p:cNvSpPr>
            <a:spLocks noGrp="1"/>
          </p:cNvSpPr>
          <p:nvPr>
            <p:ph idx="1"/>
          </p:nvPr>
        </p:nvSpPr>
        <p:spPr>
          <a:xfrm>
            <a:off x="336790" y="596592"/>
            <a:ext cx="8416919" cy="446048"/>
          </a:xfrm>
        </p:spPr>
        <p:txBody>
          <a:bodyPr/>
          <a:lstStyle/>
          <a:p>
            <a:pPr>
              <a:spcBef>
                <a:spcPts val="0"/>
              </a:spcBef>
              <a:spcAft>
                <a:spcPts val="900"/>
              </a:spcAft>
            </a:pPr>
            <a:r>
              <a:rPr lang="en-US" sz="1350" b="1" dirty="0"/>
              <a:t>Operations teams are accountable for providing reusable services, tools, processes, and deployment artifacts for Application Teams and Cloud Engineering Teams to successfully manage the operational lifecycle of their stacks.</a:t>
            </a:r>
          </a:p>
        </p:txBody>
      </p:sp>
    </p:spTree>
    <p:extLst>
      <p:ext uri="{BB962C8B-B14F-4D97-AF65-F5344CB8AC3E}">
        <p14:creationId xmlns:p14="http://schemas.microsoft.com/office/powerpoint/2010/main" val="11206236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xfrm>
            <a:off x="336789" y="161699"/>
            <a:ext cx="8205304" cy="434892"/>
          </a:xfrm>
        </p:spPr>
        <p:txBody>
          <a:bodyPr/>
          <a:lstStyle/>
          <a:p>
            <a:r>
              <a:rPr lang="en-US" sz="2100" dirty="0"/>
              <a:t>Functional Domain – Security</a:t>
            </a:r>
          </a:p>
        </p:txBody>
      </p:sp>
      <p:graphicFrame>
        <p:nvGraphicFramePr>
          <p:cNvPr id="5" name="Table 4"/>
          <p:cNvGraphicFramePr>
            <a:graphicFrameLocks noGrp="1"/>
          </p:cNvGraphicFramePr>
          <p:nvPr/>
        </p:nvGraphicFramePr>
        <p:xfrm>
          <a:off x="394336" y="1323594"/>
          <a:ext cx="8147759" cy="3669030"/>
        </p:xfrm>
        <a:graphic>
          <a:graphicData uri="http://schemas.openxmlformats.org/drawingml/2006/table">
            <a:tbl>
              <a:tblPr firstRow="1" bandRow="1">
                <a:tableStyleId>{3B4B98B0-60AC-42C2-AFA5-B58CD77FA1E5}</a:tableStyleId>
              </a:tblPr>
              <a:tblGrid>
                <a:gridCol w="1051214">
                  <a:extLst>
                    <a:ext uri="{9D8B030D-6E8A-4147-A177-3AD203B41FA5}">
                      <a16:colId xmlns:a16="http://schemas.microsoft.com/office/drawing/2014/main" val="20000"/>
                    </a:ext>
                  </a:extLst>
                </a:gridCol>
                <a:gridCol w="3402416">
                  <a:extLst>
                    <a:ext uri="{9D8B030D-6E8A-4147-A177-3AD203B41FA5}">
                      <a16:colId xmlns:a16="http://schemas.microsoft.com/office/drawing/2014/main" val="20001"/>
                    </a:ext>
                  </a:extLst>
                </a:gridCol>
                <a:gridCol w="3694129">
                  <a:extLst>
                    <a:ext uri="{9D8B030D-6E8A-4147-A177-3AD203B41FA5}">
                      <a16:colId xmlns:a16="http://schemas.microsoft.com/office/drawing/2014/main" val="20002"/>
                    </a:ext>
                  </a:extLst>
                </a:gridCol>
              </a:tblGrid>
              <a:tr h="1752600">
                <a:tc>
                  <a:txBody>
                    <a:bodyPr/>
                    <a:lstStyle/>
                    <a:p>
                      <a:r>
                        <a:rPr lang="en-US" sz="900" dirty="0"/>
                        <a:t>Responsibilities</a:t>
                      </a:r>
                    </a:p>
                  </a:txBody>
                  <a:tcPr marL="68580" marR="68580" marT="34290" marB="34290">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marL="120650" indent="-120650">
                        <a:spcAft>
                          <a:spcPts val="300"/>
                        </a:spcAft>
                        <a:buFont typeface="Arial" charset="0"/>
                        <a:buChar char="•"/>
                        <a:tabLst/>
                      </a:pPr>
                      <a:r>
                        <a:rPr lang="en-US" sz="800" b="0" dirty="0"/>
                        <a:t>Providing standardized offerings to facilitate the successful</a:t>
                      </a:r>
                      <a:r>
                        <a:rPr lang="en-US" sz="800" b="0" baseline="0" dirty="0"/>
                        <a:t> secure access to stacks and the cloud environment overall</a:t>
                      </a:r>
                      <a:endParaRPr lang="en-US" sz="800" b="0" dirty="0"/>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Identity and Access Management</a:t>
                      </a:r>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Identity Federation / SSO</a:t>
                      </a:r>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SEIM and Audit Logging (CloudTrail &amp; </a:t>
                      </a:r>
                      <a:r>
                        <a:rPr lang="en-US" sz="800" b="0" kern="1200" dirty="0" err="1">
                          <a:solidFill>
                            <a:schemeClr val="tx1"/>
                          </a:solidFill>
                          <a:latin typeface="+mn-lt"/>
                          <a:ea typeface="+mn-ea"/>
                          <a:cs typeface="+mn-cs"/>
                        </a:rPr>
                        <a:t>Config</a:t>
                      </a:r>
                      <a:r>
                        <a:rPr lang="en-US" sz="800" b="0" kern="1200" dirty="0">
                          <a:solidFill>
                            <a:schemeClr val="tx1"/>
                          </a:solidFill>
                          <a:latin typeface="+mn-lt"/>
                          <a:ea typeface="+mn-ea"/>
                          <a:cs typeface="+mn-cs"/>
                        </a:rPr>
                        <a:t>)</a:t>
                      </a:r>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Threat and Vulnerability Detection &amp; Remediation</a:t>
                      </a:r>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Management of Security Groups and ACLs</a:t>
                      </a:r>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Perimeter security with WAF and Shield DDoS</a:t>
                      </a:r>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Data-in-Transit / Certificate Management</a:t>
                      </a:r>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Data-at-Rest / Key/Secret Management</a:t>
                      </a:r>
                    </a:p>
                    <a:p>
                      <a:pPr marL="520700" marR="0" lvl="1" indent="-119063" algn="l" defTabSz="609585" rtl="0" eaLnBrk="1" fontAlgn="auto" latinLnBrk="0" hangingPunct="1">
                        <a:lnSpc>
                          <a:spcPct val="100000"/>
                        </a:lnSpc>
                        <a:spcBef>
                          <a:spcPts val="0"/>
                        </a:spcBef>
                        <a:spcAft>
                          <a:spcPts val="300"/>
                        </a:spcAft>
                        <a:buClrTx/>
                        <a:buSzTx/>
                        <a:buFont typeface="Arial" charset="0"/>
                        <a:buChar char="•"/>
                        <a:tabLst/>
                        <a:defRPr/>
                      </a:pPr>
                      <a:r>
                        <a:rPr lang="en-US" sz="800" b="0" kern="1200" dirty="0">
                          <a:solidFill>
                            <a:schemeClr val="tx1"/>
                          </a:solidFill>
                          <a:latin typeface="+mn-lt"/>
                          <a:ea typeface="+mn-ea"/>
                          <a:cs typeface="+mn-cs"/>
                        </a:rPr>
                        <a:t>Cloud provider</a:t>
                      </a:r>
                      <a:r>
                        <a:rPr lang="en-US" sz="800" b="0" kern="1200" baseline="0" dirty="0">
                          <a:solidFill>
                            <a:schemeClr val="tx1"/>
                          </a:solidFill>
                          <a:latin typeface="+mn-lt"/>
                          <a:ea typeface="+mn-ea"/>
                          <a:cs typeface="+mn-cs"/>
                        </a:rPr>
                        <a:t> control-plane (console) audit and compliance</a:t>
                      </a:r>
                    </a:p>
                  </a:txBody>
                  <a:tcPr marL="68580" marR="68580" marT="34290" marB="34290">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marL="120650" indent="-120650"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Integration</a:t>
                      </a:r>
                      <a:r>
                        <a:rPr lang="en-US" sz="800" b="0" kern="1200" baseline="0" dirty="0">
                          <a:solidFill>
                            <a:schemeClr val="tx1"/>
                          </a:solidFill>
                          <a:latin typeface="+mn-lt"/>
                          <a:ea typeface="+mn-ea"/>
                          <a:cs typeface="+mn-cs"/>
                        </a:rPr>
                        <a:t> of </a:t>
                      </a:r>
                      <a:r>
                        <a:rPr lang="en-US" sz="800" b="0" kern="1200" dirty="0">
                          <a:solidFill>
                            <a:schemeClr val="tx1"/>
                          </a:solidFill>
                          <a:latin typeface="+mn-lt"/>
                          <a:ea typeface="+mn-ea"/>
                          <a:cs typeface="+mn-cs"/>
                        </a:rPr>
                        <a:t>security standards</a:t>
                      </a:r>
                      <a:r>
                        <a:rPr lang="en-US" sz="800" b="0" kern="1200" baseline="0" dirty="0">
                          <a:solidFill>
                            <a:schemeClr val="tx1"/>
                          </a:solidFill>
                          <a:latin typeface="+mn-lt"/>
                          <a:ea typeface="+mn-ea"/>
                          <a:cs typeface="+mn-cs"/>
                        </a:rPr>
                        <a:t> and controls into other cloud team products and offerings:</a:t>
                      </a:r>
                      <a:endParaRPr lang="en-US" sz="800" b="0" kern="1200" dirty="0">
                        <a:solidFill>
                          <a:schemeClr val="tx1"/>
                        </a:solidFill>
                        <a:latin typeface="+mn-lt"/>
                        <a:ea typeface="+mn-ea"/>
                        <a:cs typeface="+mn-cs"/>
                      </a:endParaRPr>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Continuous build, test, integration, and deployment platforms and pipelines</a:t>
                      </a:r>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Repositories &amp; registries for build/deployment artifacts</a:t>
                      </a:r>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Automated testing frameworks for applications and infrastructure</a:t>
                      </a:r>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Automated processes for upgrades &amp; patching (blue/green)</a:t>
                      </a:r>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Metrics collection, aggregation, and visualization</a:t>
                      </a:r>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Log collection, aggregation,</a:t>
                      </a:r>
                      <a:r>
                        <a:rPr lang="en-US" sz="800" b="0" kern="1200" baseline="0" dirty="0">
                          <a:solidFill>
                            <a:schemeClr val="tx1"/>
                          </a:solidFill>
                          <a:latin typeface="+mn-lt"/>
                          <a:ea typeface="+mn-ea"/>
                          <a:cs typeface="+mn-cs"/>
                        </a:rPr>
                        <a:t> and correlation</a:t>
                      </a:r>
                    </a:p>
                    <a:p>
                      <a:pPr marL="520700" lvl="1" indent="-119063" algn="l" defTabSz="609585" rtl="0" eaLnBrk="1" latinLnBrk="0" hangingPunct="1">
                        <a:spcAft>
                          <a:spcPts val="300"/>
                        </a:spcAft>
                        <a:buFont typeface="Arial" charset="0"/>
                        <a:buChar char="•"/>
                        <a:tabLst/>
                      </a:pPr>
                      <a:r>
                        <a:rPr lang="en-US" sz="800" b="0" kern="1200" baseline="0" dirty="0">
                          <a:solidFill>
                            <a:schemeClr val="tx1"/>
                          </a:solidFill>
                          <a:latin typeface="+mn-lt"/>
                          <a:ea typeface="+mn-ea"/>
                          <a:cs typeface="+mn-cs"/>
                        </a:rPr>
                        <a:t>Event management and routing</a:t>
                      </a:r>
                    </a:p>
                    <a:p>
                      <a:pPr marL="520700" lvl="1" indent="-119063" algn="l" defTabSz="609585" rtl="0" eaLnBrk="1" latinLnBrk="0" hangingPunct="1">
                        <a:spcAft>
                          <a:spcPts val="300"/>
                        </a:spcAft>
                        <a:buFont typeface="Arial" charset="0"/>
                        <a:buChar char="•"/>
                        <a:tabLst/>
                      </a:pPr>
                      <a:r>
                        <a:rPr lang="en-US" sz="800" b="0" kern="1200" baseline="0" dirty="0">
                          <a:solidFill>
                            <a:schemeClr val="tx1"/>
                          </a:solidFill>
                          <a:latin typeface="+mn-lt"/>
                          <a:ea typeface="+mn-ea"/>
                          <a:cs typeface="+mn-cs"/>
                        </a:rPr>
                        <a:t>Inventory, capacity, and billing/tag management</a:t>
                      </a:r>
                    </a:p>
                  </a:txBody>
                  <a:tcPr marL="68580" marR="68580" marT="34290" marB="34290">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0"/>
                  </a:ext>
                </a:extLst>
              </a:tr>
              <a:tr h="880110">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474746"/>
                          </a:solidFill>
                          <a:effectLst/>
                          <a:uLnTx/>
                          <a:uFillTx/>
                          <a:latin typeface="+mn-lt"/>
                          <a:ea typeface="+mn-ea"/>
                          <a:cs typeface="+mn-cs"/>
                        </a:rPr>
                        <a:t>Activities</a:t>
                      </a:r>
                      <a:endParaRPr lang="en-US" sz="900" dirty="0"/>
                    </a:p>
                  </a:txBody>
                  <a:tcPr marL="68580" marR="68580" marT="34290" marB="34290">
                    <a:lnT w="12700" cap="flat" cmpd="sng" algn="ctr">
                      <a:solidFill>
                        <a:srgbClr val="C00000"/>
                      </a:solidFill>
                      <a:prstDash val="solid"/>
                      <a:round/>
                      <a:headEnd type="none" w="med" len="med"/>
                      <a:tailEnd type="none" w="med" len="med"/>
                    </a:lnT>
                    <a:solidFill>
                      <a:srgbClr val="FFB8B7"/>
                    </a:solidFill>
                  </a:tcPr>
                </a:tc>
                <a:tc>
                  <a:txBody>
                    <a:bodyPr/>
                    <a:lstStyle/>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b="0" i="0" u="none" strike="noStrike" kern="1200" cap="none" spc="0" normalizeH="0" baseline="0" noProof="0" dirty="0">
                          <a:ln>
                            <a:noFill/>
                          </a:ln>
                          <a:solidFill>
                            <a:srgbClr val="474746"/>
                          </a:solidFill>
                          <a:effectLst/>
                          <a:uLnTx/>
                          <a:uFillTx/>
                          <a:latin typeface="+mn-lt"/>
                          <a:ea typeface="+mn-ea"/>
                          <a:cs typeface="+mn-cs"/>
                        </a:rPr>
                        <a:t>Engineer, manage, and support cloud security products</a:t>
                      </a:r>
                    </a:p>
                    <a:p>
                      <a:pPr marL="285750" indent="-285750">
                        <a:spcAft>
                          <a:spcPts val="300"/>
                        </a:spcAft>
                        <a:buFont typeface="Arial" charset="0"/>
                        <a:buChar char="•"/>
                      </a:pPr>
                      <a:r>
                        <a:rPr lang="en-US" sz="800" b="0" dirty="0"/>
                        <a:t>Hands-on technical coaching</a:t>
                      </a:r>
                      <a:r>
                        <a:rPr lang="en-US" sz="800" b="0" baseline="0" dirty="0"/>
                        <a:t> to </a:t>
                      </a:r>
                      <a:r>
                        <a:rPr lang="en-US" sz="800" b="0" dirty="0"/>
                        <a:t>accelerate cloud</a:t>
                      </a:r>
                      <a:r>
                        <a:rPr lang="en-US" sz="800" b="0" baseline="0" dirty="0"/>
                        <a:t> security </a:t>
                      </a:r>
                      <a:r>
                        <a:rPr lang="en-US" sz="800" b="0" dirty="0"/>
                        <a:t>learning</a:t>
                      </a:r>
                      <a:r>
                        <a:rPr lang="en-US" sz="800" b="0" baseline="0" dirty="0"/>
                        <a:t> </a:t>
                      </a:r>
                      <a:r>
                        <a:rPr lang="en-US" sz="800" b="0" dirty="0"/>
                        <a:t>across the organization</a:t>
                      </a:r>
                    </a:p>
                    <a:p>
                      <a:pPr marL="285750" indent="-285750">
                        <a:spcAft>
                          <a:spcPts val="300"/>
                        </a:spcAft>
                        <a:buFont typeface="Arial" charset="0"/>
                        <a:buChar char="•"/>
                      </a:pPr>
                      <a:r>
                        <a:rPr lang="en-US" sz="800" b="0" dirty="0"/>
                        <a:t>Pair</a:t>
                      </a:r>
                      <a:r>
                        <a:rPr lang="en-US" sz="800" b="0" baseline="0" dirty="0"/>
                        <a:t> </a:t>
                      </a:r>
                      <a:r>
                        <a:rPr lang="en-US" sz="800" b="0" dirty="0"/>
                        <a:t>with application teams to design and implement secure</a:t>
                      </a:r>
                      <a:r>
                        <a:rPr lang="en-US" sz="800" b="0" baseline="0" dirty="0"/>
                        <a:t> coding and continuous security practices within their applications</a:t>
                      </a:r>
                      <a:endParaRPr lang="en-US" sz="800" b="0" dirty="0"/>
                    </a:p>
                  </a:txBody>
                  <a:tcPr marL="68580" marR="68580" marT="34290" marB="34290">
                    <a:lnT w="12700" cap="flat" cmpd="sng" algn="ctr">
                      <a:solidFill>
                        <a:srgbClr val="C00000"/>
                      </a:solidFill>
                      <a:prstDash val="solid"/>
                      <a:round/>
                      <a:headEnd type="none" w="med" len="med"/>
                      <a:tailEnd type="none" w="med" len="med"/>
                    </a:lnT>
                    <a:solidFill>
                      <a:srgbClr val="FFB8B7"/>
                    </a:solidFill>
                  </a:tcPr>
                </a:tc>
                <a:tc>
                  <a:txBody>
                    <a:bodyPr/>
                    <a:lstStyle/>
                    <a:p>
                      <a:pPr marL="285750" indent="-285750">
                        <a:spcAft>
                          <a:spcPts val="300"/>
                        </a:spcAft>
                        <a:buFont typeface="Arial" charset="0"/>
                        <a:buChar char="•"/>
                      </a:pPr>
                      <a:r>
                        <a:rPr lang="en-US" sz="800" b="0" baseline="0" dirty="0"/>
                        <a:t>Perform regular testing and scanning of cloud products and application customers to ensure compliance with overall security standards</a:t>
                      </a:r>
                    </a:p>
                    <a:p>
                      <a:pPr marL="285750" indent="-285750">
                        <a:spcAft>
                          <a:spcPts val="300"/>
                        </a:spcAft>
                        <a:buFont typeface="Arial" charset="0"/>
                        <a:buChar char="•"/>
                      </a:pPr>
                      <a:r>
                        <a:rPr lang="en-US" sz="800" b="0" baseline="0" dirty="0"/>
                        <a:t>Operate and support cloud team products </a:t>
                      </a:r>
                      <a:r>
                        <a:rPr lang="en-US" sz="800" b="1" baseline="0" dirty="0"/>
                        <a:t>and</a:t>
                      </a:r>
                      <a:r>
                        <a:rPr lang="en-US" sz="800" b="0" baseline="0" dirty="0"/>
                        <a:t> legacy applications not operating in a full-stack operating model.</a:t>
                      </a:r>
                    </a:p>
                    <a:p>
                      <a:pPr marL="285750" indent="-285750">
                        <a:spcAft>
                          <a:spcPts val="300"/>
                        </a:spcAft>
                        <a:buFont typeface="Arial" charset="0"/>
                        <a:buChar char="•"/>
                      </a:pPr>
                      <a:r>
                        <a:rPr lang="en-US" sz="800" b="0" dirty="0"/>
                        <a:t>Creation of continuous</a:t>
                      </a:r>
                      <a:r>
                        <a:rPr lang="en-US" sz="800" b="0" baseline="0" dirty="0"/>
                        <a:t> security </a:t>
                      </a:r>
                      <a:r>
                        <a:rPr lang="en-US" sz="800" b="0" dirty="0"/>
                        <a:t>communities of practices across the organization. </a:t>
                      </a:r>
                    </a:p>
                  </a:txBody>
                  <a:tcPr marL="68580" marR="68580" marT="34290" marB="34290">
                    <a:lnT w="12700" cap="flat" cmpd="sng" algn="ctr">
                      <a:solidFill>
                        <a:srgbClr val="C00000"/>
                      </a:solidFill>
                      <a:prstDash val="solid"/>
                      <a:round/>
                      <a:headEnd type="none" w="med" len="med"/>
                      <a:tailEnd type="none" w="med" len="med"/>
                    </a:lnT>
                    <a:solidFill>
                      <a:srgbClr val="FFB8B7"/>
                    </a:solidFill>
                  </a:tcPr>
                </a:tc>
                <a:extLst>
                  <a:ext uri="{0D108BD9-81ED-4DB2-BD59-A6C34878D82A}">
                    <a16:rowId xmlns:a16="http://schemas.microsoft.com/office/drawing/2014/main" val="10001"/>
                  </a:ext>
                </a:extLst>
              </a:tr>
              <a:tr h="1036320">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474746"/>
                          </a:solidFill>
                          <a:effectLst/>
                          <a:uLnTx/>
                          <a:uFillTx/>
                          <a:latin typeface="+mn-lt"/>
                          <a:ea typeface="+mn-ea"/>
                          <a:cs typeface="+mn-cs"/>
                        </a:rPr>
                        <a:t>Skills</a:t>
                      </a:r>
                      <a:endParaRPr lang="en-US" sz="900" dirty="0"/>
                    </a:p>
                  </a:txBody>
                  <a:tcPr marL="68580" marR="68580" marT="34290" marB="34290">
                    <a:lnB w="12700" cap="flat" cmpd="sng" algn="ctr">
                      <a:solidFill>
                        <a:srgbClr val="C00000"/>
                      </a:solidFill>
                      <a:prstDash val="solid"/>
                      <a:round/>
                      <a:headEnd type="none" w="med" len="med"/>
                      <a:tailEnd type="none" w="med" len="med"/>
                    </a:lnB>
                  </a:tcPr>
                </a:tc>
                <a:tc>
                  <a:txBody>
                    <a:bodyPr/>
                    <a:lstStyle/>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b="0" i="0" u="none" strike="noStrike" kern="1200" cap="none" spc="0" normalizeH="0" baseline="0" dirty="0">
                          <a:ln>
                            <a:noFill/>
                          </a:ln>
                          <a:solidFill>
                            <a:srgbClr val="474746"/>
                          </a:solidFill>
                          <a:effectLst/>
                          <a:uLnTx/>
                          <a:uFillTx/>
                          <a:latin typeface="+mn-lt"/>
                          <a:ea typeface="+mn-ea"/>
                          <a:cs typeface="+mn-cs"/>
                        </a:rPr>
                        <a:t>Experience with continuous security practices, including: threat modeling, threat and vulnerability management, secure coding practices, and automated penetration testing.</a:t>
                      </a:r>
                    </a:p>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b="0" i="0" u="none" strike="noStrike" kern="1200" cap="none" spc="0" normalizeH="0" baseline="0" dirty="0">
                          <a:ln>
                            <a:noFill/>
                          </a:ln>
                          <a:solidFill>
                            <a:srgbClr val="474746"/>
                          </a:solidFill>
                          <a:effectLst/>
                          <a:uLnTx/>
                          <a:uFillTx/>
                          <a:latin typeface="+mn-lt"/>
                          <a:ea typeface="+mn-ea"/>
                          <a:cs typeface="+mn-cs"/>
                        </a:rPr>
                        <a:t>Experience with network / perimeter security platforms</a:t>
                      </a:r>
                    </a:p>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b="0" i="0" u="none" strike="noStrike" kern="1200" cap="none" spc="0" normalizeH="0" baseline="0" dirty="0">
                          <a:ln>
                            <a:noFill/>
                          </a:ln>
                          <a:solidFill>
                            <a:srgbClr val="474746"/>
                          </a:solidFill>
                          <a:effectLst/>
                          <a:uLnTx/>
                          <a:uFillTx/>
                          <a:latin typeface="+mn-lt"/>
                          <a:ea typeface="+mn-ea"/>
                          <a:cs typeface="+mn-cs"/>
                        </a:rPr>
                        <a:t>Experience with encryption in-flight and at-rest practices, as well as certificate and secrets management</a:t>
                      </a:r>
                    </a:p>
                    <a:p>
                      <a:pPr marL="285750" marR="0" lvl="0" indent="-285750"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b="0" i="0" u="none" strike="noStrike" kern="1200" cap="none" spc="0" normalizeH="0" baseline="0" dirty="0">
                          <a:ln>
                            <a:noFill/>
                          </a:ln>
                          <a:solidFill>
                            <a:srgbClr val="474746"/>
                          </a:solidFill>
                          <a:effectLst/>
                          <a:uLnTx/>
                          <a:uFillTx/>
                          <a:latin typeface="+mn-lt"/>
                          <a:ea typeface="+mn-ea"/>
                          <a:cs typeface="+mn-cs"/>
                        </a:rPr>
                        <a:t>Experience with security event &amp; incident management (SEIM)</a:t>
                      </a:r>
                    </a:p>
                  </a:txBody>
                  <a:tcPr marL="68580" marR="68580" marT="34290" marB="34290">
                    <a:lnB w="12700" cap="flat" cmpd="sng" algn="ctr">
                      <a:solidFill>
                        <a:srgbClr val="C00000"/>
                      </a:solidFill>
                      <a:prstDash val="solid"/>
                      <a:round/>
                      <a:headEnd type="none" w="med" len="med"/>
                      <a:tailEnd type="none" w="med" len="med"/>
                    </a:lnB>
                  </a:tcPr>
                </a:tc>
                <a:tc>
                  <a:txBody>
                    <a:bodyPr/>
                    <a:lstStyle/>
                    <a:p>
                      <a:pPr marL="520700" marR="0" lvl="1" indent="-119063" algn="l" defTabSz="609585" rtl="0" eaLnBrk="1" fontAlgn="auto" latinLnBrk="0" hangingPunct="1">
                        <a:lnSpc>
                          <a:spcPct val="100000"/>
                        </a:lnSpc>
                        <a:spcBef>
                          <a:spcPts val="0"/>
                        </a:spcBef>
                        <a:spcAft>
                          <a:spcPts val="300"/>
                        </a:spcAft>
                        <a:buClrTx/>
                        <a:buSzTx/>
                        <a:buFont typeface="Arial" charset="0"/>
                        <a:buChar char="•"/>
                        <a:tabLst/>
                        <a:defRPr/>
                      </a:pPr>
                      <a:r>
                        <a:rPr kumimoji="0" lang="en-US" sz="800" b="0" i="0" u="none" strike="noStrike" kern="1200" cap="none" spc="0" normalizeH="0" baseline="0" dirty="0">
                          <a:ln>
                            <a:noFill/>
                          </a:ln>
                          <a:solidFill>
                            <a:srgbClr val="474746"/>
                          </a:solidFill>
                          <a:effectLst/>
                          <a:uLnTx/>
                          <a:uFillTx/>
                          <a:latin typeface="+mn-lt"/>
                          <a:ea typeface="+mn-ea"/>
                          <a:cs typeface="+mn-cs"/>
                        </a:rPr>
                        <a:t>Experience with infrastructure automation, infrastructure as code, automated application deployment, monitoring/telemetry, logging, reporting/</a:t>
                      </a:r>
                      <a:r>
                        <a:rPr kumimoji="0" lang="en-US" sz="800" b="0" i="0" u="none" strike="noStrike" kern="1200" cap="none" spc="0" normalizeH="0" baseline="0" dirty="0" err="1">
                          <a:ln>
                            <a:noFill/>
                          </a:ln>
                          <a:solidFill>
                            <a:srgbClr val="474746"/>
                          </a:solidFill>
                          <a:effectLst/>
                          <a:uLnTx/>
                          <a:uFillTx/>
                          <a:latin typeface="+mn-lt"/>
                          <a:ea typeface="+mn-ea"/>
                          <a:cs typeface="+mn-cs"/>
                        </a:rPr>
                        <a:t>dashboarding</a:t>
                      </a:r>
                      <a:r>
                        <a:rPr kumimoji="0" lang="en-US" sz="800" b="0" i="0" u="none" strike="noStrike" kern="1200" cap="none" spc="0" normalizeH="0" baseline="0" dirty="0">
                          <a:ln>
                            <a:noFill/>
                          </a:ln>
                          <a:solidFill>
                            <a:srgbClr val="474746"/>
                          </a:solidFill>
                          <a:effectLst/>
                          <a:uLnTx/>
                          <a:uFillTx/>
                          <a:latin typeface="+mn-lt"/>
                          <a:ea typeface="+mn-ea"/>
                          <a:cs typeface="+mn-cs"/>
                        </a:rPr>
                        <a:t>, and continuous delivery technologies</a:t>
                      </a:r>
                      <a:endParaRPr lang="en-US" sz="800" b="0" kern="1200" dirty="0">
                        <a:solidFill>
                          <a:schemeClr val="tx1"/>
                        </a:solidFill>
                        <a:latin typeface="+mn-lt"/>
                        <a:ea typeface="+mn-ea"/>
                        <a:cs typeface="+mn-cs"/>
                      </a:endParaRPr>
                    </a:p>
                    <a:p>
                      <a:pPr marL="520700" marR="0" lvl="1" indent="-119063" algn="l" defTabSz="609585" rtl="0" eaLnBrk="1" fontAlgn="auto" latinLnBrk="0" hangingPunct="1">
                        <a:lnSpc>
                          <a:spcPct val="100000"/>
                        </a:lnSpc>
                        <a:spcBef>
                          <a:spcPts val="0"/>
                        </a:spcBef>
                        <a:spcAft>
                          <a:spcPts val="300"/>
                        </a:spcAft>
                        <a:buClrTx/>
                        <a:buSzTx/>
                        <a:buFont typeface="Arial" charset="0"/>
                        <a:buChar char="•"/>
                        <a:tabLst/>
                        <a:defRPr/>
                      </a:pPr>
                      <a:r>
                        <a:rPr lang="en-US" sz="800" b="0" kern="1200" dirty="0">
                          <a:solidFill>
                            <a:schemeClr val="tx1"/>
                          </a:solidFill>
                          <a:latin typeface="+mn-lt"/>
                          <a:ea typeface="+mn-ea"/>
                          <a:cs typeface="+mn-cs"/>
                        </a:rPr>
                        <a:t>Experience with orchestration template technologies</a:t>
                      </a:r>
                    </a:p>
                    <a:p>
                      <a:pPr marL="520700" marR="0" lvl="1" indent="-119063" algn="l" defTabSz="609585" rtl="0" eaLnBrk="1" fontAlgn="auto" latinLnBrk="0" hangingPunct="1">
                        <a:lnSpc>
                          <a:spcPct val="100000"/>
                        </a:lnSpc>
                        <a:spcBef>
                          <a:spcPts val="0"/>
                        </a:spcBef>
                        <a:spcAft>
                          <a:spcPts val="300"/>
                        </a:spcAft>
                        <a:buClrTx/>
                        <a:buSzTx/>
                        <a:buFont typeface="Arial" charset="0"/>
                        <a:buChar char="•"/>
                        <a:tabLst/>
                        <a:defRPr/>
                      </a:pPr>
                      <a:r>
                        <a:rPr lang="en-US" sz="800" b="0" kern="1200" dirty="0">
                          <a:solidFill>
                            <a:schemeClr val="tx1"/>
                          </a:solidFill>
                          <a:latin typeface="+mn-lt"/>
                          <a:ea typeface="+mn-ea"/>
                          <a:cs typeface="+mn-cs"/>
                        </a:rPr>
                        <a:t>Experience with programming and scripting languages: Ruby, Go, Python, Perl, bash, </a:t>
                      </a:r>
                      <a:r>
                        <a:rPr lang="en-US" sz="800" b="0" kern="1200" dirty="0" err="1">
                          <a:solidFill>
                            <a:schemeClr val="tx1"/>
                          </a:solidFill>
                          <a:latin typeface="+mn-lt"/>
                          <a:ea typeface="+mn-ea"/>
                          <a:cs typeface="+mn-cs"/>
                        </a:rPr>
                        <a:t>ksh</a:t>
                      </a:r>
                      <a:endParaRPr lang="en-US" sz="800" b="0" kern="1200" dirty="0">
                        <a:solidFill>
                          <a:schemeClr val="tx1"/>
                        </a:solidFill>
                        <a:latin typeface="+mn-lt"/>
                        <a:ea typeface="+mn-ea"/>
                        <a:cs typeface="+mn-cs"/>
                      </a:endParaRPr>
                    </a:p>
                    <a:p>
                      <a:pPr marL="520700" lvl="1" indent="-119063" algn="l" defTabSz="609585" rtl="0" eaLnBrk="1" latinLnBrk="0" hangingPunct="1">
                        <a:spcAft>
                          <a:spcPts val="300"/>
                        </a:spcAft>
                        <a:buFont typeface="Arial" charset="0"/>
                        <a:buChar char="•"/>
                        <a:tabLst/>
                      </a:pPr>
                      <a:r>
                        <a:rPr lang="en-US" sz="800" b="0" kern="1200" dirty="0">
                          <a:solidFill>
                            <a:schemeClr val="tx1"/>
                          </a:solidFill>
                          <a:latin typeface="+mn-lt"/>
                          <a:ea typeface="+mn-ea"/>
                          <a:cs typeface="+mn-cs"/>
                        </a:rPr>
                        <a:t>Experience with development using </a:t>
                      </a:r>
                      <a:r>
                        <a:rPr lang="en-US" sz="800" b="0" kern="1200" dirty="0" err="1">
                          <a:solidFill>
                            <a:schemeClr val="tx1"/>
                          </a:solidFill>
                          <a:latin typeface="+mn-lt"/>
                          <a:ea typeface="+mn-ea"/>
                          <a:cs typeface="+mn-cs"/>
                        </a:rPr>
                        <a:t>Github</a:t>
                      </a:r>
                      <a:r>
                        <a:rPr lang="en-US" sz="800" b="0" kern="1200" dirty="0">
                          <a:solidFill>
                            <a:schemeClr val="tx1"/>
                          </a:solidFill>
                          <a:latin typeface="+mn-lt"/>
                          <a:ea typeface="+mn-ea"/>
                          <a:cs typeface="+mn-cs"/>
                        </a:rPr>
                        <a:t> or </a:t>
                      </a:r>
                      <a:r>
                        <a:rPr lang="en-US" sz="800" b="0" kern="1200" dirty="0" err="1">
                          <a:solidFill>
                            <a:schemeClr val="tx1"/>
                          </a:solidFill>
                          <a:latin typeface="+mn-lt"/>
                          <a:ea typeface="+mn-ea"/>
                          <a:cs typeface="+mn-cs"/>
                        </a:rPr>
                        <a:t>Bitbucket</a:t>
                      </a:r>
                      <a:endParaRPr lang="en-US" sz="800" b="0" kern="1200" dirty="0">
                        <a:solidFill>
                          <a:schemeClr val="tx1"/>
                        </a:solidFill>
                        <a:latin typeface="+mn-lt"/>
                        <a:ea typeface="+mn-ea"/>
                        <a:cs typeface="+mn-cs"/>
                      </a:endParaRPr>
                    </a:p>
                  </a:txBody>
                  <a:tcPr marL="68580" marR="68580" marT="34290" marB="34290">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Content Placeholder 3"/>
          <p:cNvSpPr>
            <a:spLocks noGrp="1"/>
          </p:cNvSpPr>
          <p:nvPr>
            <p:ph idx="1"/>
          </p:nvPr>
        </p:nvSpPr>
        <p:spPr>
          <a:xfrm>
            <a:off x="336790" y="596592"/>
            <a:ext cx="8416919" cy="446048"/>
          </a:xfrm>
        </p:spPr>
        <p:txBody>
          <a:bodyPr/>
          <a:lstStyle/>
          <a:p>
            <a:pPr>
              <a:spcBef>
                <a:spcPts val="0"/>
              </a:spcBef>
              <a:spcAft>
                <a:spcPts val="900"/>
              </a:spcAft>
            </a:pPr>
            <a:r>
              <a:rPr lang="en-US" sz="1350" b="1" dirty="0"/>
              <a:t>Security teams are accountable for providing reusable services, tools, processes, and deployment artifacts for Application Teams and Cloud Engineering Teams to successfully ensure the security and compliance of their stacks.</a:t>
            </a:r>
          </a:p>
        </p:txBody>
      </p:sp>
    </p:spTree>
    <p:extLst>
      <p:ext uri="{BB962C8B-B14F-4D97-AF65-F5344CB8AC3E}">
        <p14:creationId xmlns:p14="http://schemas.microsoft.com/office/powerpoint/2010/main" val="135205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1444"/>
            <a:ext cx="8515350" cy="994172"/>
          </a:xfrm>
        </p:spPr>
        <p:txBody>
          <a:bodyPr>
            <a:normAutofit fontScale="90000"/>
          </a:bodyPr>
          <a:lstStyle/>
          <a:p>
            <a:r>
              <a:rPr lang="en-US" dirty="0"/>
              <a:t>Key characteristics </a:t>
            </a:r>
            <a:r>
              <a:rPr lang="en-US"/>
              <a:t>of successful cloud transformations </a:t>
            </a:r>
            <a:endParaRPr lang="en-US" dirty="0"/>
          </a:p>
        </p:txBody>
      </p:sp>
      <p:sp>
        <p:nvSpPr>
          <p:cNvPr id="3" name="Content Placeholder 2"/>
          <p:cNvSpPr>
            <a:spLocks noGrp="1"/>
          </p:cNvSpPr>
          <p:nvPr>
            <p:ph idx="1"/>
          </p:nvPr>
        </p:nvSpPr>
        <p:spPr>
          <a:xfrm>
            <a:off x="628650" y="1369219"/>
            <a:ext cx="8439150" cy="3263504"/>
          </a:xfrm>
        </p:spPr>
        <p:txBody>
          <a:bodyPr/>
          <a:lstStyle/>
          <a:p>
            <a:pPr marL="457200" indent="-457200" defTabSz="914400">
              <a:lnSpc>
                <a:spcPct val="100000"/>
              </a:lnSpc>
              <a:spcBef>
                <a:spcPts val="0"/>
              </a:spcBef>
              <a:spcAft>
                <a:spcPts val="1800"/>
              </a:spcAft>
              <a:buFont typeface="+mj-lt"/>
              <a:buAutoNum type="arabicPeriod"/>
            </a:pPr>
            <a:r>
              <a:rPr lang="en-US" sz="2000" dirty="0"/>
              <a:t>Near constant CHANGE of applications, IT systems, and even business direction is the new normal.  Your chosen Cloud Operating Model needs to not only support change, but enable it.   </a:t>
            </a:r>
          </a:p>
        </p:txBody>
      </p:sp>
      <p:sp>
        <p:nvSpPr>
          <p:cNvPr id="4" name="Footer Placeholder 3"/>
          <p:cNvSpPr>
            <a:spLocks noGrp="1"/>
          </p:cNvSpPr>
          <p:nvPr>
            <p:ph type="ftr" sz="quarter" idx="11"/>
          </p:nvPr>
        </p:nvSpPr>
        <p:spPr/>
        <p:txBody>
          <a:bodyPr/>
          <a:lstStyle/>
          <a:p>
            <a:r>
              <a:rPr lang="en-US"/>
              <a:t>Cloud Adoption Framework – People Perspective</a:t>
            </a:r>
            <a:endParaRPr lang="en-US" dirty="0"/>
          </a:p>
        </p:txBody>
      </p:sp>
    </p:spTree>
    <p:extLst>
      <p:ext uri="{BB962C8B-B14F-4D97-AF65-F5344CB8AC3E}">
        <p14:creationId xmlns:p14="http://schemas.microsoft.com/office/powerpoint/2010/main" val="1230362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1444"/>
            <a:ext cx="8515350" cy="994172"/>
          </a:xfrm>
        </p:spPr>
        <p:txBody>
          <a:bodyPr>
            <a:normAutofit fontScale="90000"/>
          </a:bodyPr>
          <a:lstStyle/>
          <a:p>
            <a:r>
              <a:rPr lang="en-US" dirty="0"/>
              <a:t>Key characteristics </a:t>
            </a:r>
            <a:r>
              <a:rPr lang="en-US"/>
              <a:t>of successful cloud transformations </a:t>
            </a:r>
            <a:endParaRPr lang="en-US" dirty="0"/>
          </a:p>
        </p:txBody>
      </p:sp>
      <p:sp>
        <p:nvSpPr>
          <p:cNvPr id="3" name="Content Placeholder 2"/>
          <p:cNvSpPr>
            <a:spLocks noGrp="1"/>
          </p:cNvSpPr>
          <p:nvPr>
            <p:ph idx="1"/>
          </p:nvPr>
        </p:nvSpPr>
        <p:spPr>
          <a:xfrm>
            <a:off x="628650" y="1369219"/>
            <a:ext cx="8439150" cy="3263504"/>
          </a:xfrm>
        </p:spPr>
        <p:txBody>
          <a:bodyPr/>
          <a:lstStyle/>
          <a:p>
            <a:pPr marL="457200" indent="-457200" defTabSz="914400">
              <a:lnSpc>
                <a:spcPct val="100000"/>
              </a:lnSpc>
              <a:spcBef>
                <a:spcPts val="0"/>
              </a:spcBef>
              <a:spcAft>
                <a:spcPts val="1800"/>
              </a:spcAft>
              <a:buFont typeface="+mj-lt"/>
              <a:buAutoNum type="arabicPeriod"/>
            </a:pPr>
            <a:r>
              <a:rPr lang="en-US" sz="2000" dirty="0"/>
              <a:t>Near constant CHANGE of applications, IT systems, and even business direction is the new normal.  Your chosen Cloud Operating Model needs to not only support change, but enable it.   </a:t>
            </a:r>
          </a:p>
          <a:p>
            <a:pPr marL="457200" indent="-457200" defTabSz="914400">
              <a:lnSpc>
                <a:spcPct val="100000"/>
              </a:lnSpc>
              <a:spcBef>
                <a:spcPts val="0"/>
              </a:spcBef>
              <a:spcAft>
                <a:spcPts val="1800"/>
              </a:spcAft>
              <a:buFont typeface="+mj-lt"/>
              <a:buAutoNum type="arabicPeriod"/>
            </a:pPr>
            <a:r>
              <a:rPr lang="en-US" sz="2000" dirty="0"/>
              <a:t>Business Application owners are ultimately responsible for their applications</a:t>
            </a:r>
            <a:r>
              <a:rPr lang="is-IS" sz="2000" dirty="0"/>
              <a:t>... but, they will have a lot of help.  </a:t>
            </a:r>
          </a:p>
        </p:txBody>
      </p:sp>
      <p:sp>
        <p:nvSpPr>
          <p:cNvPr id="4" name="Footer Placeholder 3"/>
          <p:cNvSpPr>
            <a:spLocks noGrp="1"/>
          </p:cNvSpPr>
          <p:nvPr>
            <p:ph type="ftr" sz="quarter" idx="11"/>
          </p:nvPr>
        </p:nvSpPr>
        <p:spPr/>
        <p:txBody>
          <a:bodyPr/>
          <a:lstStyle/>
          <a:p>
            <a:r>
              <a:rPr lang="en-US"/>
              <a:t>Cloud Adoption Framework – People Perspective</a:t>
            </a:r>
            <a:endParaRPr lang="en-US" dirty="0"/>
          </a:p>
        </p:txBody>
      </p:sp>
    </p:spTree>
    <p:extLst>
      <p:ext uri="{BB962C8B-B14F-4D97-AF65-F5344CB8AC3E}">
        <p14:creationId xmlns:p14="http://schemas.microsoft.com/office/powerpoint/2010/main" val="1140968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1444"/>
            <a:ext cx="8515350" cy="994172"/>
          </a:xfrm>
        </p:spPr>
        <p:txBody>
          <a:bodyPr>
            <a:normAutofit fontScale="90000"/>
          </a:bodyPr>
          <a:lstStyle/>
          <a:p>
            <a:r>
              <a:rPr lang="en-US" dirty="0"/>
              <a:t>Key characteristics </a:t>
            </a:r>
            <a:r>
              <a:rPr lang="en-US"/>
              <a:t>of successful cloud transformations </a:t>
            </a:r>
            <a:endParaRPr lang="en-US" dirty="0"/>
          </a:p>
        </p:txBody>
      </p:sp>
      <p:sp>
        <p:nvSpPr>
          <p:cNvPr id="3" name="Content Placeholder 2"/>
          <p:cNvSpPr>
            <a:spLocks noGrp="1"/>
          </p:cNvSpPr>
          <p:nvPr>
            <p:ph idx="1"/>
          </p:nvPr>
        </p:nvSpPr>
        <p:spPr>
          <a:xfrm>
            <a:off x="628650" y="1369219"/>
            <a:ext cx="8439150" cy="3263504"/>
          </a:xfrm>
        </p:spPr>
        <p:txBody>
          <a:bodyPr/>
          <a:lstStyle/>
          <a:p>
            <a:pPr marL="457200" indent="-457200" defTabSz="914400">
              <a:lnSpc>
                <a:spcPct val="100000"/>
              </a:lnSpc>
              <a:spcBef>
                <a:spcPts val="0"/>
              </a:spcBef>
              <a:spcAft>
                <a:spcPts val="1800"/>
              </a:spcAft>
              <a:buFont typeface="+mj-lt"/>
              <a:buAutoNum type="arabicPeriod"/>
            </a:pPr>
            <a:r>
              <a:rPr lang="en-US" sz="2000" dirty="0"/>
              <a:t>Near constant CHANGE of applications, IT systems, and even business direction is the new normal.  Your chosen Cloud Operating Model needs to not only support change, but enable it.   </a:t>
            </a:r>
          </a:p>
          <a:p>
            <a:pPr marL="457200" indent="-457200" defTabSz="914400">
              <a:lnSpc>
                <a:spcPct val="100000"/>
              </a:lnSpc>
              <a:spcBef>
                <a:spcPts val="0"/>
              </a:spcBef>
              <a:spcAft>
                <a:spcPts val="1800"/>
              </a:spcAft>
              <a:buFont typeface="+mj-lt"/>
              <a:buAutoNum type="arabicPeriod"/>
            </a:pPr>
            <a:r>
              <a:rPr lang="en-US" sz="2000" dirty="0"/>
              <a:t>Business Application owners are ultimately responsible for their applications</a:t>
            </a:r>
            <a:r>
              <a:rPr lang="is-IS" sz="2000" dirty="0"/>
              <a:t>... but, they will have a lot of help.  </a:t>
            </a:r>
          </a:p>
          <a:p>
            <a:pPr marL="457200" indent="-457200" defTabSz="914400">
              <a:lnSpc>
                <a:spcPct val="100000"/>
              </a:lnSpc>
              <a:spcBef>
                <a:spcPts val="0"/>
              </a:spcBef>
              <a:spcAft>
                <a:spcPts val="1800"/>
              </a:spcAft>
              <a:buFont typeface="+mj-lt"/>
              <a:buAutoNum type="arabicPeriod"/>
            </a:pPr>
            <a:r>
              <a:rPr lang="is-IS" sz="2000" dirty="0"/>
              <a:t>Your Cloud Service should be treated as a “product”, built with agile methodologies, small dedicated teams, and a healthy customer feedback mechanism.</a:t>
            </a:r>
          </a:p>
          <a:p>
            <a:pPr defTabSz="914400">
              <a:lnSpc>
                <a:spcPct val="100000"/>
              </a:lnSpc>
              <a:spcBef>
                <a:spcPts val="0"/>
              </a:spcBef>
            </a:pPr>
            <a:endParaRPr lang="en-US" dirty="0"/>
          </a:p>
        </p:txBody>
      </p:sp>
      <p:sp>
        <p:nvSpPr>
          <p:cNvPr id="4" name="Footer Placeholder 3"/>
          <p:cNvSpPr>
            <a:spLocks noGrp="1"/>
          </p:cNvSpPr>
          <p:nvPr>
            <p:ph type="ftr" sz="quarter" idx="11"/>
          </p:nvPr>
        </p:nvSpPr>
        <p:spPr/>
        <p:txBody>
          <a:bodyPr/>
          <a:lstStyle/>
          <a:p>
            <a:r>
              <a:rPr lang="en-US"/>
              <a:t>Cloud Adoption Framework – People Perspective</a:t>
            </a:r>
            <a:endParaRPr lang="en-US" dirty="0"/>
          </a:p>
        </p:txBody>
      </p:sp>
    </p:spTree>
    <p:extLst>
      <p:ext uri="{BB962C8B-B14F-4D97-AF65-F5344CB8AC3E}">
        <p14:creationId xmlns:p14="http://schemas.microsoft.com/office/powerpoint/2010/main" val="176782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Operating Model</a:t>
            </a:r>
          </a:p>
        </p:txBody>
      </p:sp>
      <p:sp>
        <p:nvSpPr>
          <p:cNvPr id="3" name="Text Placeholder 2"/>
          <p:cNvSpPr>
            <a:spLocks noGrp="1"/>
          </p:cNvSpPr>
          <p:nvPr>
            <p:ph type="body" idx="1"/>
          </p:nvPr>
        </p:nvSpPr>
        <p:spPr/>
        <p:txBody>
          <a:bodyPr/>
          <a:lstStyle/>
          <a:p>
            <a:r>
              <a:rPr lang="en-US" dirty="0"/>
              <a:t>Overview</a:t>
            </a:r>
          </a:p>
        </p:txBody>
      </p:sp>
      <p:sp>
        <p:nvSpPr>
          <p:cNvPr id="4" name="Footer Placeholder 3"/>
          <p:cNvSpPr>
            <a:spLocks noGrp="1"/>
          </p:cNvSpPr>
          <p:nvPr>
            <p:ph type="ftr" sz="quarter" idx="11"/>
          </p:nvPr>
        </p:nvSpPr>
        <p:spPr/>
        <p:txBody>
          <a:bodyPr/>
          <a:lstStyle/>
          <a:p>
            <a:r>
              <a:rPr lang="en-US"/>
              <a:t>Cloud Adoption Framework – People Perspective</a:t>
            </a:r>
            <a:endParaRPr lang="en-US" dirty="0"/>
          </a:p>
        </p:txBody>
      </p:sp>
    </p:spTree>
    <p:extLst>
      <p:ext uri="{BB962C8B-B14F-4D97-AF65-F5344CB8AC3E}">
        <p14:creationId xmlns:p14="http://schemas.microsoft.com/office/powerpoint/2010/main" val="944060699"/>
      </p:ext>
    </p:extLst>
  </p:cSld>
  <p:clrMapOvr>
    <a:masterClrMapping/>
  </p:clrMapOvr>
</p:sld>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3_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4_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4.xml><?xml version="1.0" encoding="utf-8"?>
<a:theme xmlns:a="http://schemas.openxmlformats.org/drawingml/2006/main" name="1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7.xml><?xml version="1.0" encoding="utf-8"?>
<a:theme xmlns:a="http://schemas.openxmlformats.org/drawingml/2006/main" name="10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8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2_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194352</TotalTime>
  <Words>8830</Words>
  <Application>Microsoft Macintosh PowerPoint</Application>
  <PresentationFormat>On-screen Show (16:9)</PresentationFormat>
  <Paragraphs>1034</Paragraphs>
  <Slides>57</Slides>
  <Notes>36</Notes>
  <HiddenSlides>0</HiddenSlides>
  <MMClips>0</MMClips>
  <ScaleCrop>false</ScaleCrop>
  <HeadingPairs>
    <vt:vector size="6" baseType="variant">
      <vt:variant>
        <vt:lpstr>Fonts Used</vt:lpstr>
      </vt:variant>
      <vt:variant>
        <vt:i4>5</vt:i4>
      </vt:variant>
      <vt:variant>
        <vt:lpstr>Theme</vt:lpstr>
      </vt:variant>
      <vt:variant>
        <vt:i4>12</vt:i4>
      </vt:variant>
      <vt:variant>
        <vt:lpstr>Slide Titles</vt:lpstr>
      </vt:variant>
      <vt:variant>
        <vt:i4>57</vt:i4>
      </vt:variant>
    </vt:vector>
  </HeadingPairs>
  <TitlesOfParts>
    <vt:vector size="74" baseType="lpstr">
      <vt:lpstr>Arial</vt:lpstr>
      <vt:lpstr>Calibri</vt:lpstr>
      <vt:lpstr>Calibri Light</vt:lpstr>
      <vt:lpstr>Helvetica Neue</vt:lpstr>
      <vt:lpstr>Lucida Console</vt:lpstr>
      <vt:lpstr>Office Theme</vt:lpstr>
      <vt:lpstr>1_Office Theme</vt:lpstr>
      <vt:lpstr>1_DeckTemplate-AWS</vt:lpstr>
      <vt:lpstr>16_Office Theme</vt:lpstr>
      <vt:lpstr>13_Office Theme</vt:lpstr>
      <vt:lpstr>2_DeckTemplate-AWS</vt:lpstr>
      <vt:lpstr>10_Office Theme</vt:lpstr>
      <vt:lpstr>18_Office Theme</vt:lpstr>
      <vt:lpstr>2_Office Theme</vt:lpstr>
      <vt:lpstr>3_Office Theme</vt:lpstr>
      <vt:lpstr>4_Office Theme</vt:lpstr>
      <vt:lpstr>DeckTemplate-AWS</vt:lpstr>
      <vt:lpstr>PowerPoint Presentation</vt:lpstr>
      <vt:lpstr>PowerPoint Presentation</vt:lpstr>
      <vt:lpstr>PowerPoint Presentation</vt:lpstr>
      <vt:lpstr>Principals &amp; Agenda of this workshop</vt:lpstr>
      <vt:lpstr>Principals &amp; Agenda of this workshop</vt:lpstr>
      <vt:lpstr>Key characteristics of successful cloud transformations </vt:lpstr>
      <vt:lpstr>Key characteristics of successful cloud transformations </vt:lpstr>
      <vt:lpstr>Key characteristics of successful cloud transformations </vt:lpstr>
      <vt:lpstr>Cloud Operating Model</vt:lpstr>
      <vt:lpstr>PowerPoint Presentation</vt:lpstr>
      <vt:lpstr>Why is a Cloud Operating Model important?</vt:lpstr>
      <vt:lpstr>Cloud Operating Model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Operating Model Scenarios</vt:lpstr>
      <vt:lpstr>PowerPoint Presentation</vt:lpstr>
      <vt:lpstr>PowerPoint Presentation</vt:lpstr>
      <vt:lpstr>Operating Model Scenarios</vt:lpstr>
      <vt:lpstr>Placeholder for one workflow diagram</vt:lpstr>
      <vt:lpstr>Operating Model Scenarios </vt:lpstr>
      <vt:lpstr>Responsible Party per Delivery Model (samples)</vt:lpstr>
      <vt:lpstr>PowerPoint Presentation</vt:lpstr>
      <vt:lpstr>Organizing a Cloud Team</vt:lpstr>
      <vt:lpstr>Build with the end in mind… </vt:lpstr>
      <vt:lpstr>Staffing a Cloud Transformation</vt:lpstr>
      <vt:lpstr>Staffing a Cloud Transformation</vt:lpstr>
      <vt:lpstr>But, where do you start?  </vt:lpstr>
      <vt:lpstr>Step One: Launching a Cloud Tiger Team</vt:lpstr>
      <vt:lpstr>Step One: Staffing a Cloud Tiger Team</vt:lpstr>
      <vt:lpstr>Step Two: Building for Cloud Transformation</vt:lpstr>
      <vt:lpstr>Step Two: Building for Cloud Transformation</vt:lpstr>
      <vt:lpstr>Step Three: Scaling the Cloud Transformation</vt:lpstr>
      <vt:lpstr>Step Three: Scaling the Cloud Transformation</vt:lpstr>
      <vt:lpstr>Next Steps</vt:lpstr>
      <vt:lpstr>PowerPoint Presentation</vt:lpstr>
      <vt:lpstr>Introduction</vt:lpstr>
      <vt:lpstr>Assessment Engagement Flow</vt:lpstr>
      <vt:lpstr>Sample of Cycle 1 - Infrastructure Stories (Epics)</vt:lpstr>
      <vt:lpstr>Assessment Output</vt:lpstr>
      <vt:lpstr>Assessment details</vt:lpstr>
      <vt:lpstr>Assessment details</vt:lpstr>
      <vt:lpstr>Assessment details</vt:lpstr>
      <vt:lpstr>Assessment details</vt:lpstr>
      <vt:lpstr>Staffing for Outcomes</vt:lpstr>
      <vt:lpstr>Staffing a Cloud Tiger Team</vt:lpstr>
      <vt:lpstr>Functional Roles – Common Across All Functions</vt:lpstr>
      <vt:lpstr>Functional Domain – Cloud Business Office</vt:lpstr>
      <vt:lpstr>Functional Domain – Infrastructure</vt:lpstr>
      <vt:lpstr>Functional Domain – Operations</vt:lpstr>
      <vt:lpstr>Functional Domain – Security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Thanh Nguyen</cp:lastModifiedBy>
  <cp:revision>1511</cp:revision>
  <dcterms:created xsi:type="dcterms:W3CDTF">2012-12-27T19:47:40Z</dcterms:created>
  <dcterms:modified xsi:type="dcterms:W3CDTF">2024-06-21T10:27:03Z</dcterms:modified>
  <cp:category/>
</cp:coreProperties>
</file>