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theme/theme9.xml" ContentType="application/vnd.openxmlformats-officedocument.theme+xml"/>
  <Override PartName="/ppt/slideLayouts/slideLayout27.xml" ContentType="application/vnd.openxmlformats-officedocument.presentationml.slideLayout+xml"/>
  <Override PartName="/ppt/theme/theme10.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1.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6.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7.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8.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9.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20.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21.xml" ContentType="application/vnd.openxmlformats-officedocument.theme+xml"/>
  <Override PartName="/ppt/slideLayouts/slideLayout163.xml" ContentType="application/vnd.openxmlformats-officedocument.presentationml.slideLayout+xml"/>
  <Override PartName="/ppt/theme/theme22.xml" ContentType="application/vnd.openxmlformats-officedocument.theme+xml"/>
  <Override PartName="/ppt/slideLayouts/slideLayout164.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94" r:id="rId5"/>
    <p:sldMasterId id="2147483696" r:id="rId6"/>
    <p:sldMasterId id="2147483698" r:id="rId7"/>
    <p:sldMasterId id="2147483702" r:id="rId8"/>
    <p:sldMasterId id="2147483704" r:id="rId9"/>
    <p:sldMasterId id="2147483706" r:id="rId10"/>
    <p:sldMasterId id="2147483708" r:id="rId11"/>
    <p:sldMasterId id="2147483710" r:id="rId12"/>
    <p:sldMasterId id="2147483722" r:id="rId13"/>
    <p:sldMasterId id="2147483727" r:id="rId14"/>
    <p:sldMasterId id="2147483739" r:id="rId15"/>
    <p:sldMasterId id="2147483751" r:id="rId16"/>
    <p:sldMasterId id="2147483768" r:id="rId17"/>
    <p:sldMasterId id="2147483784" r:id="rId18"/>
    <p:sldMasterId id="2147483796" r:id="rId19"/>
    <p:sldMasterId id="2147483808" r:id="rId20"/>
    <p:sldMasterId id="2147483820" r:id="rId21"/>
    <p:sldMasterId id="2147483832" r:id="rId22"/>
    <p:sldMasterId id="2147483844" r:id="rId23"/>
    <p:sldMasterId id="2147483861" r:id="rId24"/>
    <p:sldMasterId id="2147483873" r:id="rId25"/>
    <p:sldMasterId id="2147483875" r:id="rId26"/>
  </p:sldMasterIdLst>
  <p:notesMasterIdLst>
    <p:notesMasterId r:id="rId94"/>
  </p:notesMasterIdLst>
  <p:sldIdLst>
    <p:sldId id="288" r:id="rId27"/>
    <p:sldId id="344" r:id="rId28"/>
    <p:sldId id="343" r:id="rId29"/>
    <p:sldId id="408" r:id="rId30"/>
    <p:sldId id="354" r:id="rId31"/>
    <p:sldId id="356" r:id="rId32"/>
    <p:sldId id="409" r:id="rId33"/>
    <p:sldId id="357" r:id="rId34"/>
    <p:sldId id="397" r:id="rId35"/>
    <p:sldId id="367" r:id="rId36"/>
    <p:sldId id="365" r:id="rId37"/>
    <p:sldId id="341" r:id="rId38"/>
    <p:sldId id="342" r:id="rId39"/>
    <p:sldId id="385" r:id="rId40"/>
    <p:sldId id="360" r:id="rId41"/>
    <p:sldId id="300" r:id="rId42"/>
    <p:sldId id="301" r:id="rId43"/>
    <p:sldId id="303" r:id="rId44"/>
    <p:sldId id="304" r:id="rId45"/>
    <p:sldId id="305" r:id="rId46"/>
    <p:sldId id="315" r:id="rId47"/>
    <p:sldId id="316" r:id="rId48"/>
    <p:sldId id="320" r:id="rId49"/>
    <p:sldId id="352" r:id="rId50"/>
    <p:sldId id="327" r:id="rId51"/>
    <p:sldId id="328" r:id="rId52"/>
    <p:sldId id="330" r:id="rId53"/>
    <p:sldId id="331" r:id="rId54"/>
    <p:sldId id="332" r:id="rId55"/>
    <p:sldId id="333" r:id="rId56"/>
    <p:sldId id="334" r:id="rId57"/>
    <p:sldId id="393" r:id="rId58"/>
    <p:sldId id="392" r:id="rId59"/>
    <p:sldId id="391" r:id="rId60"/>
    <p:sldId id="340" r:id="rId61"/>
    <p:sldId id="325" r:id="rId62"/>
    <p:sldId id="395" r:id="rId63"/>
    <p:sldId id="398" r:id="rId64"/>
    <p:sldId id="407" r:id="rId65"/>
    <p:sldId id="399" r:id="rId66"/>
    <p:sldId id="400" r:id="rId67"/>
    <p:sldId id="401" r:id="rId68"/>
    <p:sldId id="402" r:id="rId69"/>
    <p:sldId id="403" r:id="rId70"/>
    <p:sldId id="404" r:id="rId71"/>
    <p:sldId id="405" r:id="rId72"/>
    <p:sldId id="406" r:id="rId73"/>
    <p:sldId id="373" r:id="rId74"/>
    <p:sldId id="374" r:id="rId75"/>
    <p:sldId id="396" r:id="rId76"/>
    <p:sldId id="377" r:id="rId77"/>
    <p:sldId id="378" r:id="rId78"/>
    <p:sldId id="384" r:id="rId79"/>
    <p:sldId id="394" r:id="rId80"/>
    <p:sldId id="370" r:id="rId81"/>
    <p:sldId id="379" r:id="rId82"/>
    <p:sldId id="380" r:id="rId83"/>
    <p:sldId id="381" r:id="rId84"/>
    <p:sldId id="382" r:id="rId85"/>
    <p:sldId id="383" r:id="rId86"/>
    <p:sldId id="376" r:id="rId87"/>
    <p:sldId id="386" r:id="rId88"/>
    <p:sldId id="387" r:id="rId89"/>
    <p:sldId id="388" r:id="rId90"/>
    <p:sldId id="389" r:id="rId91"/>
    <p:sldId id="390" r:id="rId92"/>
    <p:sldId id="371" r:id="rId9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353461-0743-8740-8116-D3C0D6EA21A6}">
          <p14:sldIdLst>
            <p14:sldId id="288"/>
            <p14:sldId id="344"/>
            <p14:sldId id="343"/>
            <p14:sldId id="408"/>
            <p14:sldId id="354"/>
            <p14:sldId id="356"/>
            <p14:sldId id="409"/>
            <p14:sldId id="357"/>
            <p14:sldId id="397"/>
            <p14:sldId id="367"/>
            <p14:sldId id="365"/>
            <p14:sldId id="341"/>
            <p14:sldId id="342"/>
            <p14:sldId id="385"/>
          </p14:sldIdLst>
        </p14:section>
        <p14:section name="How they do it: IaC" id="{B96876A5-6983-8A47-A168-B6FDD5F69AD0}">
          <p14:sldIdLst>
            <p14:sldId id="360"/>
            <p14:sldId id="300"/>
            <p14:sldId id="301"/>
            <p14:sldId id="303"/>
            <p14:sldId id="304"/>
            <p14:sldId id="305"/>
            <p14:sldId id="315"/>
            <p14:sldId id="316"/>
            <p14:sldId id="320"/>
          </p14:sldIdLst>
        </p14:section>
        <p14:section name="Team Structure" id="{5FFCC790-0D25-0546-BB3B-A3890689A70B}">
          <p14:sldIdLst>
            <p14:sldId id="352"/>
            <p14:sldId id="327"/>
            <p14:sldId id="328"/>
            <p14:sldId id="330"/>
            <p14:sldId id="331"/>
            <p14:sldId id="332"/>
            <p14:sldId id="333"/>
            <p14:sldId id="334"/>
            <p14:sldId id="393"/>
            <p14:sldId id="392"/>
            <p14:sldId id="391"/>
            <p14:sldId id="340"/>
            <p14:sldId id="325"/>
            <p14:sldId id="395"/>
          </p14:sldIdLst>
        </p14:section>
        <p14:section name="Ops/support view" id="{09FB8484-7999-DB4D-AFDA-01C4122A845E}">
          <p14:sldIdLst>
            <p14:sldId id="398"/>
            <p14:sldId id="407"/>
            <p14:sldId id="399"/>
            <p14:sldId id="400"/>
            <p14:sldId id="401"/>
            <p14:sldId id="402"/>
            <p14:sldId id="403"/>
            <p14:sldId id="404"/>
            <p14:sldId id="405"/>
            <p14:sldId id="406"/>
          </p14:sldIdLst>
        </p14:section>
        <p14:section name="DevOps Team Types" id="{0BE1501D-F25E-114A-BC68-D1CC0FB9873B}">
          <p14:sldIdLst>
            <p14:sldId id="373"/>
            <p14:sldId id="374"/>
          </p14:sldIdLst>
        </p14:section>
        <p14:section name="Backup/Builder Slides" id="{5CB331DC-C77A-2A49-8834-8FF8102DA2F9}">
          <p14:sldIdLst>
            <p14:sldId id="396"/>
            <p14:sldId id="377"/>
            <p14:sldId id="378"/>
            <p14:sldId id="384"/>
            <p14:sldId id="394"/>
            <p14:sldId id="370"/>
            <p14:sldId id="379"/>
            <p14:sldId id="380"/>
            <p14:sldId id="381"/>
            <p14:sldId id="382"/>
            <p14:sldId id="383"/>
            <p14:sldId id="376"/>
            <p14:sldId id="386"/>
            <p14:sldId id="387"/>
            <p14:sldId id="388"/>
            <p14:sldId id="389"/>
            <p14:sldId id="390"/>
            <p14:sldId id="371"/>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0" autoAdjust="0"/>
    <p:restoredTop sz="95442" autoAdjust="0"/>
  </p:normalViewPr>
  <p:slideViewPr>
    <p:cSldViewPr snapToGrid="0" showGuides="1">
      <p:cViewPr varScale="1">
        <p:scale>
          <a:sx n="157" d="100"/>
          <a:sy n="157" d="100"/>
        </p:scale>
        <p:origin x="584"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42" Type="http://schemas.openxmlformats.org/officeDocument/2006/relationships/slide" Target="slides/slide16.xml"/><Relationship Id="rId47" Type="http://schemas.openxmlformats.org/officeDocument/2006/relationships/slide" Target="slides/slide21.xml"/><Relationship Id="rId63" Type="http://schemas.openxmlformats.org/officeDocument/2006/relationships/slide" Target="slides/slide37.xml"/><Relationship Id="rId68" Type="http://schemas.openxmlformats.org/officeDocument/2006/relationships/slide" Target="slides/slide42.xml"/><Relationship Id="rId84" Type="http://schemas.openxmlformats.org/officeDocument/2006/relationships/slide" Target="slides/slide58.xml"/><Relationship Id="rId89" Type="http://schemas.openxmlformats.org/officeDocument/2006/relationships/slide" Target="slides/slide63.xml"/><Relationship Id="rId16" Type="http://schemas.openxmlformats.org/officeDocument/2006/relationships/slideMaster" Target="slideMasters/slideMaster13.xml"/><Relationship Id="rId11" Type="http://schemas.openxmlformats.org/officeDocument/2006/relationships/slideMaster" Target="slideMasters/slideMaster8.xml"/><Relationship Id="rId32" Type="http://schemas.openxmlformats.org/officeDocument/2006/relationships/slide" Target="slides/slide6.xml"/><Relationship Id="rId37" Type="http://schemas.openxmlformats.org/officeDocument/2006/relationships/slide" Target="slides/slide11.xml"/><Relationship Id="rId53" Type="http://schemas.openxmlformats.org/officeDocument/2006/relationships/slide" Target="slides/slide27.xml"/><Relationship Id="rId58" Type="http://schemas.openxmlformats.org/officeDocument/2006/relationships/slide" Target="slides/slide32.xml"/><Relationship Id="rId74" Type="http://schemas.openxmlformats.org/officeDocument/2006/relationships/slide" Target="slides/slide48.xml"/><Relationship Id="rId79" Type="http://schemas.openxmlformats.org/officeDocument/2006/relationships/slide" Target="slides/slide53.xml"/><Relationship Id="rId5" Type="http://schemas.openxmlformats.org/officeDocument/2006/relationships/slideMaster" Target="slideMasters/slideMaster2.xml"/><Relationship Id="rId90" Type="http://schemas.openxmlformats.org/officeDocument/2006/relationships/slide" Target="slides/slide64.xml"/><Relationship Id="rId95" Type="http://schemas.openxmlformats.org/officeDocument/2006/relationships/commentAuthors" Target="commentAuthors.xml"/><Relationship Id="rId22" Type="http://schemas.openxmlformats.org/officeDocument/2006/relationships/slideMaster" Target="slideMasters/slideMaster19.xml"/><Relationship Id="rId27" Type="http://schemas.openxmlformats.org/officeDocument/2006/relationships/slide" Target="slides/slide1.xml"/><Relationship Id="rId43" Type="http://schemas.openxmlformats.org/officeDocument/2006/relationships/slide" Target="slides/slide17.xml"/><Relationship Id="rId48" Type="http://schemas.openxmlformats.org/officeDocument/2006/relationships/slide" Target="slides/slide22.xml"/><Relationship Id="rId64" Type="http://schemas.openxmlformats.org/officeDocument/2006/relationships/slide" Target="slides/slide38.xml"/><Relationship Id="rId69" Type="http://schemas.openxmlformats.org/officeDocument/2006/relationships/slide" Target="slides/slide43.xml"/><Relationship Id="rId80" Type="http://schemas.openxmlformats.org/officeDocument/2006/relationships/slide" Target="slides/slide54.xml"/><Relationship Id="rId85" Type="http://schemas.openxmlformats.org/officeDocument/2006/relationships/slide" Target="slides/slide59.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59" Type="http://schemas.openxmlformats.org/officeDocument/2006/relationships/slide" Target="slides/slide33.xml"/><Relationship Id="rId67" Type="http://schemas.openxmlformats.org/officeDocument/2006/relationships/slide" Target="slides/slide41.xml"/><Relationship Id="rId20" Type="http://schemas.openxmlformats.org/officeDocument/2006/relationships/slideMaster" Target="slideMasters/slideMaster17.xml"/><Relationship Id="rId41" Type="http://schemas.openxmlformats.org/officeDocument/2006/relationships/slide" Target="slides/slide15.xml"/><Relationship Id="rId54" Type="http://schemas.openxmlformats.org/officeDocument/2006/relationships/slide" Target="slides/slide28.xml"/><Relationship Id="rId62" Type="http://schemas.openxmlformats.org/officeDocument/2006/relationships/slide" Target="slides/slide36.xml"/><Relationship Id="rId70" Type="http://schemas.openxmlformats.org/officeDocument/2006/relationships/slide" Target="slides/slide44.xml"/><Relationship Id="rId75" Type="http://schemas.openxmlformats.org/officeDocument/2006/relationships/slide" Target="slides/slide49.xml"/><Relationship Id="rId83" Type="http://schemas.openxmlformats.org/officeDocument/2006/relationships/slide" Target="slides/slide57.xml"/><Relationship Id="rId88" Type="http://schemas.openxmlformats.org/officeDocument/2006/relationships/slide" Target="slides/slide62.xml"/><Relationship Id="rId91" Type="http://schemas.openxmlformats.org/officeDocument/2006/relationships/slide" Target="slides/slide65.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slide" Target="slides/slide23.xml"/><Relationship Id="rId57" Type="http://schemas.openxmlformats.org/officeDocument/2006/relationships/slide" Target="slides/slide31.xml"/><Relationship Id="rId10" Type="http://schemas.openxmlformats.org/officeDocument/2006/relationships/slideMaster" Target="slideMasters/slideMaster7.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slide" Target="slides/slide26.xml"/><Relationship Id="rId60" Type="http://schemas.openxmlformats.org/officeDocument/2006/relationships/slide" Target="slides/slide34.xml"/><Relationship Id="rId65" Type="http://schemas.openxmlformats.org/officeDocument/2006/relationships/slide" Target="slides/slide39.xml"/><Relationship Id="rId73" Type="http://schemas.openxmlformats.org/officeDocument/2006/relationships/slide" Target="slides/slide47.xml"/><Relationship Id="rId78" Type="http://schemas.openxmlformats.org/officeDocument/2006/relationships/slide" Target="slides/slide52.xml"/><Relationship Id="rId81" Type="http://schemas.openxmlformats.org/officeDocument/2006/relationships/slide" Target="slides/slide55.xml"/><Relationship Id="rId86" Type="http://schemas.openxmlformats.org/officeDocument/2006/relationships/slide" Target="slides/slide60.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3.xml"/><Relationship Id="rId34" Type="http://schemas.openxmlformats.org/officeDocument/2006/relationships/slide" Target="slides/slide8.xml"/><Relationship Id="rId50" Type="http://schemas.openxmlformats.org/officeDocument/2006/relationships/slide" Target="slides/slide24.xml"/><Relationship Id="rId55" Type="http://schemas.openxmlformats.org/officeDocument/2006/relationships/slide" Target="slides/slide29.xml"/><Relationship Id="rId76" Type="http://schemas.openxmlformats.org/officeDocument/2006/relationships/slide" Target="slides/slide50.xml"/><Relationship Id="rId97"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45.xml"/><Relationship Id="rId92"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3.xml"/><Relationship Id="rId24" Type="http://schemas.openxmlformats.org/officeDocument/2006/relationships/slideMaster" Target="slideMasters/slideMaster21.xml"/><Relationship Id="rId40" Type="http://schemas.openxmlformats.org/officeDocument/2006/relationships/slide" Target="slides/slide14.xml"/><Relationship Id="rId45" Type="http://schemas.openxmlformats.org/officeDocument/2006/relationships/slide" Target="slides/slide19.xml"/><Relationship Id="rId66" Type="http://schemas.openxmlformats.org/officeDocument/2006/relationships/slide" Target="slides/slide40.xml"/><Relationship Id="rId87" Type="http://schemas.openxmlformats.org/officeDocument/2006/relationships/slide" Target="slides/slide61.xml"/><Relationship Id="rId61" Type="http://schemas.openxmlformats.org/officeDocument/2006/relationships/slide" Target="slides/slide35.xml"/><Relationship Id="rId82" Type="http://schemas.openxmlformats.org/officeDocument/2006/relationships/slide" Target="slides/slide56.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 Target="slides/slide4.xml"/><Relationship Id="rId35" Type="http://schemas.openxmlformats.org/officeDocument/2006/relationships/slide" Target="slides/slide9.xml"/><Relationship Id="rId56" Type="http://schemas.openxmlformats.org/officeDocument/2006/relationships/slide" Target="slides/slide30.xml"/><Relationship Id="rId77" Type="http://schemas.openxmlformats.org/officeDocument/2006/relationships/slide" Target="slides/slide51.xml"/><Relationship Id="rId8" Type="http://schemas.openxmlformats.org/officeDocument/2006/relationships/slideMaster" Target="slideMasters/slideMaster5.xml"/><Relationship Id="rId51" Type="http://schemas.openxmlformats.org/officeDocument/2006/relationships/slide" Target="slides/slide25.xml"/><Relationship Id="rId72" Type="http://schemas.openxmlformats.org/officeDocument/2006/relationships/slide" Target="slides/slide46.xml"/><Relationship Id="rId93" Type="http://schemas.openxmlformats.org/officeDocument/2006/relationships/slide" Target="slides/slide67.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29476-9CC1-0344-8DD1-C8D987B0CD98}"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CD4AEAE4-348D-C445-83C2-B0CFEFE19725}">
      <dgm:prSet phldrT="[Text]"/>
      <dgm:spPr>
        <a:gradFill rotWithShape="0">
          <a:gsLst>
            <a:gs pos="0">
              <a:srgbClr val="00B0F0"/>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r>
            <a:rPr lang="en-US" dirty="0"/>
            <a:t>Cloud Adoption Simulation Workshop</a:t>
          </a:r>
        </a:p>
      </dgm:t>
    </dgm:pt>
    <dgm:pt modelId="{B3407043-1B1C-CC4D-AB4A-ED195ECA79DD}" type="parTrans" cxnId="{FF0B3A19-1283-8848-B4DD-8E0C975E126D}">
      <dgm:prSet/>
      <dgm:spPr/>
      <dgm:t>
        <a:bodyPr/>
        <a:lstStyle/>
        <a:p>
          <a:endParaRPr lang="en-US"/>
        </a:p>
      </dgm:t>
    </dgm:pt>
    <dgm:pt modelId="{57AB1CB0-4EBB-D640-96D2-F1B9DCCE72A9}" type="sibTrans" cxnId="{FF0B3A19-1283-8848-B4DD-8E0C975E126D}">
      <dgm:prSet/>
      <dgm:spPr/>
      <dgm:t>
        <a:bodyPr/>
        <a:lstStyle/>
        <a:p>
          <a:endParaRPr lang="en-US"/>
        </a:p>
      </dgm:t>
    </dgm:pt>
    <dgm:pt modelId="{26976B77-329D-EF4B-909C-A11A007520C9}">
      <dgm:prSet phldrT="[Text]"/>
      <dgm:spPr/>
      <dgm:t>
        <a:bodyPr/>
        <a:lstStyle/>
        <a:p>
          <a:r>
            <a:rPr lang="en-US" dirty="0"/>
            <a:t>Security Strategy Workshop</a:t>
          </a:r>
        </a:p>
      </dgm:t>
    </dgm:pt>
    <dgm:pt modelId="{0DB83098-0461-DA41-B6DB-446EE50241EC}" type="parTrans" cxnId="{7B93FE0C-DC3E-FA43-B5D8-9C8DA5D73D65}">
      <dgm:prSet/>
      <dgm:spPr/>
      <dgm:t>
        <a:bodyPr/>
        <a:lstStyle/>
        <a:p>
          <a:endParaRPr lang="en-US"/>
        </a:p>
      </dgm:t>
    </dgm:pt>
    <dgm:pt modelId="{E2458285-37CF-ED42-A3DB-BF0C64F4C52A}" type="sibTrans" cxnId="{7B93FE0C-DC3E-FA43-B5D8-9C8DA5D73D65}">
      <dgm:prSet/>
      <dgm:spPr/>
      <dgm:t>
        <a:bodyPr/>
        <a:lstStyle/>
        <a:p>
          <a:endParaRPr lang="en-US"/>
        </a:p>
      </dgm:t>
    </dgm:pt>
    <dgm:pt modelId="{491BF6EB-8708-FD45-BB50-07F05FB691AD}">
      <dgm:prSet phldrT="[Text]"/>
      <dgm:spPr/>
      <dgm:t>
        <a:bodyPr/>
        <a:lstStyle/>
        <a:p>
          <a:r>
            <a:rPr lang="en-US" dirty="0"/>
            <a:t>AWS Platform</a:t>
          </a:r>
        </a:p>
        <a:p>
          <a:r>
            <a:rPr lang="en-US" dirty="0"/>
            <a:t>Jumpstart</a:t>
          </a:r>
        </a:p>
      </dgm:t>
    </dgm:pt>
    <dgm:pt modelId="{859D22BD-C633-A440-860A-C1D52B6C2992}" type="parTrans" cxnId="{3DE0B751-5FFA-7D4E-83DA-F79B39A109B5}">
      <dgm:prSet/>
      <dgm:spPr/>
      <dgm:t>
        <a:bodyPr/>
        <a:lstStyle/>
        <a:p>
          <a:endParaRPr lang="en-US"/>
        </a:p>
      </dgm:t>
    </dgm:pt>
    <dgm:pt modelId="{E3DB8739-155F-1A48-A0F5-B0EB0F950099}" type="sibTrans" cxnId="{3DE0B751-5FFA-7D4E-83DA-F79B39A109B5}">
      <dgm:prSet/>
      <dgm:spPr/>
      <dgm:t>
        <a:bodyPr/>
        <a:lstStyle/>
        <a:p>
          <a:endParaRPr lang="en-US"/>
        </a:p>
      </dgm:t>
    </dgm:pt>
    <dgm:pt modelId="{CA74E7EF-66F6-5547-9B78-6F528EBB8AB6}">
      <dgm:prSet phldrT="[Text]"/>
      <dgm:spPr/>
      <dgm:t>
        <a:bodyPr/>
        <a:lstStyle/>
        <a:p>
          <a:r>
            <a:rPr lang="en-US" dirty="0"/>
            <a:t>Portfolio Prioritization</a:t>
          </a:r>
        </a:p>
      </dgm:t>
    </dgm:pt>
    <dgm:pt modelId="{903105DA-BA51-D144-950F-FCA2DA4CFE7C}" type="parTrans" cxnId="{B860D7F1-0F27-624A-B22F-1B6BC97A5AF9}">
      <dgm:prSet/>
      <dgm:spPr/>
      <dgm:t>
        <a:bodyPr/>
        <a:lstStyle/>
        <a:p>
          <a:endParaRPr lang="en-US"/>
        </a:p>
      </dgm:t>
    </dgm:pt>
    <dgm:pt modelId="{2362DDD4-B24C-1040-AF1D-7A8D45314249}" type="sibTrans" cxnId="{B860D7F1-0F27-624A-B22F-1B6BC97A5AF9}">
      <dgm:prSet/>
      <dgm:spPr/>
      <dgm:t>
        <a:bodyPr/>
        <a:lstStyle/>
        <a:p>
          <a:endParaRPr lang="en-US"/>
        </a:p>
      </dgm:t>
    </dgm:pt>
    <dgm:pt modelId="{C1D154E6-80F2-544A-B384-13EB2AAD6534}">
      <dgm:prSet/>
      <dgm:spPr/>
      <dgm:t>
        <a:bodyPr/>
        <a:lstStyle/>
        <a:p>
          <a:r>
            <a:rPr lang="en-US" dirty="0"/>
            <a:t>Skills Assessment &amp; Tiger Team</a:t>
          </a:r>
        </a:p>
      </dgm:t>
    </dgm:pt>
    <dgm:pt modelId="{A9ECE0A7-91E3-4441-8EF7-C14944938DBA}" type="parTrans" cxnId="{E4BE0290-6403-7046-AEAD-5E81ECD05139}">
      <dgm:prSet/>
      <dgm:spPr/>
      <dgm:t>
        <a:bodyPr/>
        <a:lstStyle/>
        <a:p>
          <a:endParaRPr lang="en-US"/>
        </a:p>
      </dgm:t>
    </dgm:pt>
    <dgm:pt modelId="{BFC1A436-9E84-264F-B1A8-CCAD4AB91BCA}" type="sibTrans" cxnId="{E4BE0290-6403-7046-AEAD-5E81ECD05139}">
      <dgm:prSet/>
      <dgm:spPr/>
      <dgm:t>
        <a:bodyPr/>
        <a:lstStyle/>
        <a:p>
          <a:endParaRPr lang="en-US"/>
        </a:p>
      </dgm:t>
    </dgm:pt>
    <dgm:pt modelId="{D8762430-E8ED-8448-82B1-00BE653E51A4}" type="pres">
      <dgm:prSet presAssocID="{87229476-9CC1-0344-8DD1-C8D987B0CD98}" presName="cycle" presStyleCnt="0">
        <dgm:presLayoutVars>
          <dgm:dir/>
          <dgm:resizeHandles val="exact"/>
        </dgm:presLayoutVars>
      </dgm:prSet>
      <dgm:spPr/>
    </dgm:pt>
    <dgm:pt modelId="{30FE24A4-0BF8-4C4F-8839-FD1FB896FF48}" type="pres">
      <dgm:prSet presAssocID="{CD4AEAE4-348D-C445-83C2-B0CFEFE19725}" presName="node" presStyleLbl="node1" presStyleIdx="0" presStyleCnt="5">
        <dgm:presLayoutVars>
          <dgm:bulletEnabled val="1"/>
        </dgm:presLayoutVars>
      </dgm:prSet>
      <dgm:spPr/>
    </dgm:pt>
    <dgm:pt modelId="{29504F48-5A88-A941-8845-26F6E3F24CB7}" type="pres">
      <dgm:prSet presAssocID="{CD4AEAE4-348D-C445-83C2-B0CFEFE19725}" presName="spNode" presStyleCnt="0"/>
      <dgm:spPr/>
    </dgm:pt>
    <dgm:pt modelId="{60875212-74DE-2747-83C6-12C87B1B329E}" type="pres">
      <dgm:prSet presAssocID="{57AB1CB0-4EBB-D640-96D2-F1B9DCCE72A9}" presName="sibTrans" presStyleLbl="sibTrans1D1" presStyleIdx="0" presStyleCnt="5"/>
      <dgm:spPr/>
    </dgm:pt>
    <dgm:pt modelId="{C23EA101-A410-6344-BF77-612167CCDE33}" type="pres">
      <dgm:prSet presAssocID="{26976B77-329D-EF4B-909C-A11A007520C9}" presName="node" presStyleLbl="node1" presStyleIdx="1" presStyleCnt="5">
        <dgm:presLayoutVars>
          <dgm:bulletEnabled val="1"/>
        </dgm:presLayoutVars>
      </dgm:prSet>
      <dgm:spPr/>
    </dgm:pt>
    <dgm:pt modelId="{B42721B3-71A4-6E4D-898C-408088CE46B7}" type="pres">
      <dgm:prSet presAssocID="{26976B77-329D-EF4B-909C-A11A007520C9}" presName="spNode" presStyleCnt="0"/>
      <dgm:spPr/>
    </dgm:pt>
    <dgm:pt modelId="{9A0272E8-F301-B441-AB37-C6C411BAC50B}" type="pres">
      <dgm:prSet presAssocID="{E2458285-37CF-ED42-A3DB-BF0C64F4C52A}" presName="sibTrans" presStyleLbl="sibTrans1D1" presStyleIdx="1" presStyleCnt="5"/>
      <dgm:spPr/>
    </dgm:pt>
    <dgm:pt modelId="{A850A26C-748D-C642-BC53-92E0A8F24D8D}" type="pres">
      <dgm:prSet presAssocID="{491BF6EB-8708-FD45-BB50-07F05FB691AD}" presName="node" presStyleLbl="node1" presStyleIdx="2" presStyleCnt="5">
        <dgm:presLayoutVars>
          <dgm:bulletEnabled val="1"/>
        </dgm:presLayoutVars>
      </dgm:prSet>
      <dgm:spPr/>
    </dgm:pt>
    <dgm:pt modelId="{CF72DEFD-D2AD-6442-9155-95EB3F5A36BB}" type="pres">
      <dgm:prSet presAssocID="{491BF6EB-8708-FD45-BB50-07F05FB691AD}" presName="spNode" presStyleCnt="0"/>
      <dgm:spPr/>
    </dgm:pt>
    <dgm:pt modelId="{47E225EB-46F6-064A-B559-A586744486F5}" type="pres">
      <dgm:prSet presAssocID="{E3DB8739-155F-1A48-A0F5-B0EB0F950099}" presName="sibTrans" presStyleLbl="sibTrans1D1" presStyleIdx="2" presStyleCnt="5"/>
      <dgm:spPr/>
    </dgm:pt>
    <dgm:pt modelId="{2A4938C3-C62D-214E-86BB-417DE30B5294}" type="pres">
      <dgm:prSet presAssocID="{CA74E7EF-66F6-5547-9B78-6F528EBB8AB6}" presName="node" presStyleLbl="node1" presStyleIdx="3" presStyleCnt="5">
        <dgm:presLayoutVars>
          <dgm:bulletEnabled val="1"/>
        </dgm:presLayoutVars>
      </dgm:prSet>
      <dgm:spPr/>
    </dgm:pt>
    <dgm:pt modelId="{928035E8-D407-2047-8528-01AFF9BCC766}" type="pres">
      <dgm:prSet presAssocID="{CA74E7EF-66F6-5547-9B78-6F528EBB8AB6}" presName="spNode" presStyleCnt="0"/>
      <dgm:spPr/>
    </dgm:pt>
    <dgm:pt modelId="{7D1844D7-CB5B-014B-809B-02AD92FA9CC9}" type="pres">
      <dgm:prSet presAssocID="{2362DDD4-B24C-1040-AF1D-7A8D45314249}" presName="sibTrans" presStyleLbl="sibTrans1D1" presStyleIdx="3" presStyleCnt="5"/>
      <dgm:spPr/>
    </dgm:pt>
    <dgm:pt modelId="{D8CD36B6-DFBC-A04E-B5DF-E92CF2CBE888}" type="pres">
      <dgm:prSet presAssocID="{C1D154E6-80F2-544A-B384-13EB2AAD6534}" presName="node" presStyleLbl="node1" presStyleIdx="4" presStyleCnt="5">
        <dgm:presLayoutVars>
          <dgm:bulletEnabled val="1"/>
        </dgm:presLayoutVars>
      </dgm:prSet>
      <dgm:spPr/>
    </dgm:pt>
    <dgm:pt modelId="{F5C197CB-77FF-144C-B1FE-4713936C9868}" type="pres">
      <dgm:prSet presAssocID="{C1D154E6-80F2-544A-B384-13EB2AAD6534}" presName="spNode" presStyleCnt="0"/>
      <dgm:spPr/>
    </dgm:pt>
    <dgm:pt modelId="{12BB87B6-CD43-4848-A17D-8D260E4C90C7}" type="pres">
      <dgm:prSet presAssocID="{BFC1A436-9E84-264F-B1A8-CCAD4AB91BCA}" presName="sibTrans" presStyleLbl="sibTrans1D1" presStyleIdx="4" presStyleCnt="5"/>
      <dgm:spPr/>
    </dgm:pt>
  </dgm:ptLst>
  <dgm:cxnLst>
    <dgm:cxn modelId="{7B93FE0C-DC3E-FA43-B5D8-9C8DA5D73D65}" srcId="{87229476-9CC1-0344-8DD1-C8D987B0CD98}" destId="{26976B77-329D-EF4B-909C-A11A007520C9}" srcOrd="1" destOrd="0" parTransId="{0DB83098-0461-DA41-B6DB-446EE50241EC}" sibTransId="{E2458285-37CF-ED42-A3DB-BF0C64F4C52A}"/>
    <dgm:cxn modelId="{FF0B3A19-1283-8848-B4DD-8E0C975E126D}" srcId="{87229476-9CC1-0344-8DD1-C8D987B0CD98}" destId="{CD4AEAE4-348D-C445-83C2-B0CFEFE19725}" srcOrd="0" destOrd="0" parTransId="{B3407043-1B1C-CC4D-AB4A-ED195ECA79DD}" sibTransId="{57AB1CB0-4EBB-D640-96D2-F1B9DCCE72A9}"/>
    <dgm:cxn modelId="{B60A9A2B-181F-A14B-86C7-79742CEDCA92}" type="presOf" srcId="{BFC1A436-9E84-264F-B1A8-CCAD4AB91BCA}" destId="{12BB87B6-CD43-4848-A17D-8D260E4C90C7}" srcOrd="0" destOrd="0" presId="urn:microsoft.com/office/officeart/2005/8/layout/cycle6"/>
    <dgm:cxn modelId="{652C2C50-49FB-4842-84E1-51D832F35099}" type="presOf" srcId="{CA74E7EF-66F6-5547-9B78-6F528EBB8AB6}" destId="{2A4938C3-C62D-214E-86BB-417DE30B5294}" srcOrd="0" destOrd="0" presId="urn:microsoft.com/office/officeart/2005/8/layout/cycle6"/>
    <dgm:cxn modelId="{3DE0B751-5FFA-7D4E-83DA-F79B39A109B5}" srcId="{87229476-9CC1-0344-8DD1-C8D987B0CD98}" destId="{491BF6EB-8708-FD45-BB50-07F05FB691AD}" srcOrd="2" destOrd="0" parTransId="{859D22BD-C633-A440-860A-C1D52B6C2992}" sibTransId="{E3DB8739-155F-1A48-A0F5-B0EB0F950099}"/>
    <dgm:cxn modelId="{348C5C6E-9502-6846-A698-78984D32918C}" type="presOf" srcId="{26976B77-329D-EF4B-909C-A11A007520C9}" destId="{C23EA101-A410-6344-BF77-612167CCDE33}" srcOrd="0" destOrd="0" presId="urn:microsoft.com/office/officeart/2005/8/layout/cycle6"/>
    <dgm:cxn modelId="{DF37E480-E47A-D143-8383-A759BB205007}" type="presOf" srcId="{CD4AEAE4-348D-C445-83C2-B0CFEFE19725}" destId="{30FE24A4-0BF8-4C4F-8839-FD1FB896FF48}" srcOrd="0" destOrd="0" presId="urn:microsoft.com/office/officeart/2005/8/layout/cycle6"/>
    <dgm:cxn modelId="{CA73D389-3895-7245-8911-6B204B9992D7}" type="presOf" srcId="{2362DDD4-B24C-1040-AF1D-7A8D45314249}" destId="{7D1844D7-CB5B-014B-809B-02AD92FA9CC9}" srcOrd="0" destOrd="0" presId="urn:microsoft.com/office/officeart/2005/8/layout/cycle6"/>
    <dgm:cxn modelId="{FAEEE789-CEB8-6149-8FF7-7BCD559479A4}" type="presOf" srcId="{E2458285-37CF-ED42-A3DB-BF0C64F4C52A}" destId="{9A0272E8-F301-B441-AB37-C6C411BAC50B}" srcOrd="0" destOrd="0" presId="urn:microsoft.com/office/officeart/2005/8/layout/cycle6"/>
    <dgm:cxn modelId="{AAC43C8B-0EBB-C24D-BC05-9966C231B181}" type="presOf" srcId="{57AB1CB0-4EBB-D640-96D2-F1B9DCCE72A9}" destId="{60875212-74DE-2747-83C6-12C87B1B329E}" srcOrd="0" destOrd="0" presId="urn:microsoft.com/office/officeart/2005/8/layout/cycle6"/>
    <dgm:cxn modelId="{E4BE0290-6403-7046-AEAD-5E81ECD05139}" srcId="{87229476-9CC1-0344-8DD1-C8D987B0CD98}" destId="{C1D154E6-80F2-544A-B384-13EB2AAD6534}" srcOrd="4" destOrd="0" parTransId="{A9ECE0A7-91E3-4441-8EF7-C14944938DBA}" sibTransId="{BFC1A436-9E84-264F-B1A8-CCAD4AB91BCA}"/>
    <dgm:cxn modelId="{28FA13A1-42BD-4C42-AA39-AD52CBE4C165}" type="presOf" srcId="{E3DB8739-155F-1A48-A0F5-B0EB0F950099}" destId="{47E225EB-46F6-064A-B559-A586744486F5}" srcOrd="0" destOrd="0" presId="urn:microsoft.com/office/officeart/2005/8/layout/cycle6"/>
    <dgm:cxn modelId="{E19119AD-50DF-9E48-89DC-FFD5748C319F}" type="presOf" srcId="{C1D154E6-80F2-544A-B384-13EB2AAD6534}" destId="{D8CD36B6-DFBC-A04E-B5DF-E92CF2CBE888}" srcOrd="0" destOrd="0" presId="urn:microsoft.com/office/officeart/2005/8/layout/cycle6"/>
    <dgm:cxn modelId="{D0D79AB0-69C8-DB4D-96A5-30BF908422D3}" type="presOf" srcId="{491BF6EB-8708-FD45-BB50-07F05FB691AD}" destId="{A850A26C-748D-C642-BC53-92E0A8F24D8D}" srcOrd="0" destOrd="0" presId="urn:microsoft.com/office/officeart/2005/8/layout/cycle6"/>
    <dgm:cxn modelId="{2FE995E2-0580-E44B-946A-D23E9060F7C4}" type="presOf" srcId="{87229476-9CC1-0344-8DD1-C8D987B0CD98}" destId="{D8762430-E8ED-8448-82B1-00BE653E51A4}" srcOrd="0" destOrd="0" presId="urn:microsoft.com/office/officeart/2005/8/layout/cycle6"/>
    <dgm:cxn modelId="{B860D7F1-0F27-624A-B22F-1B6BC97A5AF9}" srcId="{87229476-9CC1-0344-8DD1-C8D987B0CD98}" destId="{CA74E7EF-66F6-5547-9B78-6F528EBB8AB6}" srcOrd="3" destOrd="0" parTransId="{903105DA-BA51-D144-950F-FCA2DA4CFE7C}" sibTransId="{2362DDD4-B24C-1040-AF1D-7A8D45314249}"/>
    <dgm:cxn modelId="{1BB98AE7-BDBD-9E43-86C4-47F1FE480F1D}" type="presParOf" srcId="{D8762430-E8ED-8448-82B1-00BE653E51A4}" destId="{30FE24A4-0BF8-4C4F-8839-FD1FB896FF48}" srcOrd="0" destOrd="0" presId="urn:microsoft.com/office/officeart/2005/8/layout/cycle6"/>
    <dgm:cxn modelId="{36A3B6B2-DAE2-714D-87C0-0FFBA87E64ED}" type="presParOf" srcId="{D8762430-E8ED-8448-82B1-00BE653E51A4}" destId="{29504F48-5A88-A941-8845-26F6E3F24CB7}" srcOrd="1" destOrd="0" presId="urn:microsoft.com/office/officeart/2005/8/layout/cycle6"/>
    <dgm:cxn modelId="{07B9E728-859B-3041-896B-BCFAC1098C75}" type="presParOf" srcId="{D8762430-E8ED-8448-82B1-00BE653E51A4}" destId="{60875212-74DE-2747-83C6-12C87B1B329E}" srcOrd="2" destOrd="0" presId="urn:microsoft.com/office/officeart/2005/8/layout/cycle6"/>
    <dgm:cxn modelId="{94C1DE35-B967-B448-B9D0-8ED458EE7E4B}" type="presParOf" srcId="{D8762430-E8ED-8448-82B1-00BE653E51A4}" destId="{C23EA101-A410-6344-BF77-612167CCDE33}" srcOrd="3" destOrd="0" presId="urn:microsoft.com/office/officeart/2005/8/layout/cycle6"/>
    <dgm:cxn modelId="{4177807C-088E-DE45-ABD8-404F9BCC9641}" type="presParOf" srcId="{D8762430-E8ED-8448-82B1-00BE653E51A4}" destId="{B42721B3-71A4-6E4D-898C-408088CE46B7}" srcOrd="4" destOrd="0" presId="urn:microsoft.com/office/officeart/2005/8/layout/cycle6"/>
    <dgm:cxn modelId="{B9F7C34C-E88F-F44D-BEA9-E8B1DB7B29AE}" type="presParOf" srcId="{D8762430-E8ED-8448-82B1-00BE653E51A4}" destId="{9A0272E8-F301-B441-AB37-C6C411BAC50B}" srcOrd="5" destOrd="0" presId="urn:microsoft.com/office/officeart/2005/8/layout/cycle6"/>
    <dgm:cxn modelId="{4EF397D1-BD04-B644-9A64-4DF5DCFBFC8E}" type="presParOf" srcId="{D8762430-E8ED-8448-82B1-00BE653E51A4}" destId="{A850A26C-748D-C642-BC53-92E0A8F24D8D}" srcOrd="6" destOrd="0" presId="urn:microsoft.com/office/officeart/2005/8/layout/cycle6"/>
    <dgm:cxn modelId="{D4341214-6888-C248-8D0D-8813A48EFCD4}" type="presParOf" srcId="{D8762430-E8ED-8448-82B1-00BE653E51A4}" destId="{CF72DEFD-D2AD-6442-9155-95EB3F5A36BB}" srcOrd="7" destOrd="0" presId="urn:microsoft.com/office/officeart/2005/8/layout/cycle6"/>
    <dgm:cxn modelId="{24AFA5F6-ED5A-9A47-B6D0-84D678196444}" type="presParOf" srcId="{D8762430-E8ED-8448-82B1-00BE653E51A4}" destId="{47E225EB-46F6-064A-B559-A586744486F5}" srcOrd="8" destOrd="0" presId="urn:microsoft.com/office/officeart/2005/8/layout/cycle6"/>
    <dgm:cxn modelId="{BDB2FF30-7C39-E544-B9B3-5F9CBAEE11F1}" type="presParOf" srcId="{D8762430-E8ED-8448-82B1-00BE653E51A4}" destId="{2A4938C3-C62D-214E-86BB-417DE30B5294}" srcOrd="9" destOrd="0" presId="urn:microsoft.com/office/officeart/2005/8/layout/cycle6"/>
    <dgm:cxn modelId="{AB78F908-15A3-A04F-8818-76D02682DB24}" type="presParOf" srcId="{D8762430-E8ED-8448-82B1-00BE653E51A4}" destId="{928035E8-D407-2047-8528-01AFF9BCC766}" srcOrd="10" destOrd="0" presId="urn:microsoft.com/office/officeart/2005/8/layout/cycle6"/>
    <dgm:cxn modelId="{958F58B5-9796-6F49-ACA1-B0D46425C18C}" type="presParOf" srcId="{D8762430-E8ED-8448-82B1-00BE653E51A4}" destId="{7D1844D7-CB5B-014B-809B-02AD92FA9CC9}" srcOrd="11" destOrd="0" presId="urn:microsoft.com/office/officeart/2005/8/layout/cycle6"/>
    <dgm:cxn modelId="{4A3B1105-4169-AF49-936F-3631AD89B642}" type="presParOf" srcId="{D8762430-E8ED-8448-82B1-00BE653E51A4}" destId="{D8CD36B6-DFBC-A04E-B5DF-E92CF2CBE888}" srcOrd="12" destOrd="0" presId="urn:microsoft.com/office/officeart/2005/8/layout/cycle6"/>
    <dgm:cxn modelId="{BA161888-3FF0-BF49-8761-A9F9EA020269}" type="presParOf" srcId="{D8762430-E8ED-8448-82B1-00BE653E51A4}" destId="{F5C197CB-77FF-144C-B1FE-4713936C9868}" srcOrd="13" destOrd="0" presId="urn:microsoft.com/office/officeart/2005/8/layout/cycle6"/>
    <dgm:cxn modelId="{7153067C-4104-D146-9191-8A905F72B934}" type="presParOf" srcId="{D8762430-E8ED-8448-82B1-00BE653E51A4}" destId="{12BB87B6-CD43-4848-A17D-8D260E4C90C7}"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29476-9CC1-0344-8DD1-C8D987B0CD98}"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CD4AEAE4-348D-C445-83C2-B0CFEFE19725}">
      <dgm:prSet phldrT="[Text]" custT="1"/>
      <dgm:spPr>
        <a:gradFill rotWithShape="0">
          <a:gsLst>
            <a:gs pos="0">
              <a:srgbClr val="00B0F0"/>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r>
            <a:rPr lang="en-US" sz="1100" dirty="0"/>
            <a:t>Cloud Team (COE) Design</a:t>
          </a:r>
        </a:p>
      </dgm:t>
    </dgm:pt>
    <dgm:pt modelId="{B3407043-1B1C-CC4D-AB4A-ED195ECA79DD}" type="parTrans" cxnId="{FF0B3A19-1283-8848-B4DD-8E0C975E126D}">
      <dgm:prSet/>
      <dgm:spPr/>
      <dgm:t>
        <a:bodyPr/>
        <a:lstStyle/>
        <a:p>
          <a:endParaRPr lang="en-US" sz="2400"/>
        </a:p>
      </dgm:t>
    </dgm:pt>
    <dgm:pt modelId="{57AB1CB0-4EBB-D640-96D2-F1B9DCCE72A9}" type="sibTrans" cxnId="{FF0B3A19-1283-8848-B4DD-8E0C975E126D}">
      <dgm:prSet/>
      <dgm:spPr/>
      <dgm:t>
        <a:bodyPr/>
        <a:lstStyle/>
        <a:p>
          <a:endParaRPr lang="en-US" sz="2400"/>
        </a:p>
      </dgm:t>
    </dgm:pt>
    <dgm:pt modelId="{26976B77-329D-EF4B-909C-A11A007520C9}">
      <dgm:prSet phldrT="[Text]" custT="1"/>
      <dgm:spPr/>
      <dgm:t>
        <a:bodyPr/>
        <a:lstStyle/>
        <a:p>
          <a:r>
            <a:rPr lang="en-US" sz="1100" dirty="0"/>
            <a:t>Security Playbook &amp; Runbook</a:t>
          </a:r>
        </a:p>
      </dgm:t>
    </dgm:pt>
    <dgm:pt modelId="{0DB83098-0461-DA41-B6DB-446EE50241EC}" type="parTrans" cxnId="{7B93FE0C-DC3E-FA43-B5D8-9C8DA5D73D65}">
      <dgm:prSet/>
      <dgm:spPr/>
      <dgm:t>
        <a:bodyPr/>
        <a:lstStyle/>
        <a:p>
          <a:endParaRPr lang="en-US" sz="2400"/>
        </a:p>
      </dgm:t>
    </dgm:pt>
    <dgm:pt modelId="{E2458285-37CF-ED42-A3DB-BF0C64F4C52A}" type="sibTrans" cxnId="{7B93FE0C-DC3E-FA43-B5D8-9C8DA5D73D65}">
      <dgm:prSet/>
      <dgm:spPr/>
      <dgm:t>
        <a:bodyPr/>
        <a:lstStyle/>
        <a:p>
          <a:endParaRPr lang="en-US" sz="2400"/>
        </a:p>
      </dgm:t>
    </dgm:pt>
    <dgm:pt modelId="{491BF6EB-8708-FD45-BB50-07F05FB691AD}">
      <dgm:prSet phldrT="[Text]" custT="1"/>
      <dgm:spPr/>
      <dgm:t>
        <a:bodyPr/>
        <a:lstStyle/>
        <a:p>
          <a:r>
            <a:rPr lang="en-US" sz="1100" dirty="0"/>
            <a:t>Pilot</a:t>
          </a:r>
          <a:r>
            <a:rPr lang="en-US" sz="1100" baseline="0" dirty="0"/>
            <a:t> Migrations &amp; Artifacts</a:t>
          </a:r>
          <a:endParaRPr lang="en-US" sz="1100" dirty="0"/>
        </a:p>
      </dgm:t>
    </dgm:pt>
    <dgm:pt modelId="{859D22BD-C633-A440-860A-C1D52B6C2992}" type="parTrans" cxnId="{3DE0B751-5FFA-7D4E-83DA-F79B39A109B5}">
      <dgm:prSet/>
      <dgm:spPr/>
      <dgm:t>
        <a:bodyPr/>
        <a:lstStyle/>
        <a:p>
          <a:endParaRPr lang="en-US" sz="2400"/>
        </a:p>
      </dgm:t>
    </dgm:pt>
    <dgm:pt modelId="{E3DB8739-155F-1A48-A0F5-B0EB0F950099}" type="sibTrans" cxnId="{3DE0B751-5FFA-7D4E-83DA-F79B39A109B5}">
      <dgm:prSet/>
      <dgm:spPr/>
      <dgm:t>
        <a:bodyPr/>
        <a:lstStyle/>
        <a:p>
          <a:endParaRPr lang="en-US" sz="2400"/>
        </a:p>
      </dgm:t>
    </dgm:pt>
    <dgm:pt modelId="{CA74E7EF-66F6-5547-9B78-6F528EBB8AB6}">
      <dgm:prSet phldrT="[Text]" custT="1"/>
      <dgm:spPr/>
      <dgm:t>
        <a:bodyPr/>
        <a:lstStyle/>
        <a:p>
          <a:r>
            <a:rPr lang="en-US" sz="1100" dirty="0"/>
            <a:t>Training &amp; Certification</a:t>
          </a:r>
          <a:r>
            <a:rPr lang="en-US" sz="1100" baseline="0" dirty="0"/>
            <a:t> </a:t>
          </a:r>
          <a:r>
            <a:rPr lang="en-US" sz="1100" dirty="0"/>
            <a:t>Plan</a:t>
          </a:r>
        </a:p>
      </dgm:t>
    </dgm:pt>
    <dgm:pt modelId="{903105DA-BA51-D144-950F-FCA2DA4CFE7C}" type="parTrans" cxnId="{B860D7F1-0F27-624A-B22F-1B6BC97A5AF9}">
      <dgm:prSet/>
      <dgm:spPr/>
      <dgm:t>
        <a:bodyPr/>
        <a:lstStyle/>
        <a:p>
          <a:endParaRPr lang="en-US" sz="2400"/>
        </a:p>
      </dgm:t>
    </dgm:pt>
    <dgm:pt modelId="{2362DDD4-B24C-1040-AF1D-7A8D45314249}" type="sibTrans" cxnId="{B860D7F1-0F27-624A-B22F-1B6BC97A5AF9}">
      <dgm:prSet/>
      <dgm:spPr/>
      <dgm:t>
        <a:bodyPr/>
        <a:lstStyle/>
        <a:p>
          <a:endParaRPr lang="en-US" sz="2400"/>
        </a:p>
      </dgm:t>
    </dgm:pt>
    <dgm:pt modelId="{C1D154E6-80F2-544A-B384-13EB2AAD6534}">
      <dgm:prSet custT="1"/>
      <dgm:spPr/>
      <dgm:t>
        <a:bodyPr/>
        <a:lstStyle/>
        <a:p>
          <a:r>
            <a:rPr lang="en-US" sz="1100" dirty="0"/>
            <a:t>Cloud Operations Playbook &amp; Runbook</a:t>
          </a:r>
        </a:p>
      </dgm:t>
    </dgm:pt>
    <dgm:pt modelId="{A9ECE0A7-91E3-4441-8EF7-C14944938DBA}" type="parTrans" cxnId="{E4BE0290-6403-7046-AEAD-5E81ECD05139}">
      <dgm:prSet/>
      <dgm:spPr/>
      <dgm:t>
        <a:bodyPr/>
        <a:lstStyle/>
        <a:p>
          <a:endParaRPr lang="en-US" sz="2400"/>
        </a:p>
      </dgm:t>
    </dgm:pt>
    <dgm:pt modelId="{BFC1A436-9E84-264F-B1A8-CCAD4AB91BCA}" type="sibTrans" cxnId="{E4BE0290-6403-7046-AEAD-5E81ECD05139}">
      <dgm:prSet/>
      <dgm:spPr/>
      <dgm:t>
        <a:bodyPr/>
        <a:lstStyle/>
        <a:p>
          <a:endParaRPr lang="en-US" sz="2400"/>
        </a:p>
      </dgm:t>
    </dgm:pt>
    <dgm:pt modelId="{D8762430-E8ED-8448-82B1-00BE653E51A4}" type="pres">
      <dgm:prSet presAssocID="{87229476-9CC1-0344-8DD1-C8D987B0CD98}" presName="cycle" presStyleCnt="0">
        <dgm:presLayoutVars>
          <dgm:dir/>
          <dgm:resizeHandles val="exact"/>
        </dgm:presLayoutVars>
      </dgm:prSet>
      <dgm:spPr/>
    </dgm:pt>
    <dgm:pt modelId="{30FE24A4-0BF8-4C4F-8839-FD1FB896FF48}" type="pres">
      <dgm:prSet presAssocID="{CD4AEAE4-348D-C445-83C2-B0CFEFE19725}" presName="node" presStyleLbl="node1" presStyleIdx="0" presStyleCnt="5">
        <dgm:presLayoutVars>
          <dgm:bulletEnabled val="1"/>
        </dgm:presLayoutVars>
      </dgm:prSet>
      <dgm:spPr/>
    </dgm:pt>
    <dgm:pt modelId="{29504F48-5A88-A941-8845-26F6E3F24CB7}" type="pres">
      <dgm:prSet presAssocID="{CD4AEAE4-348D-C445-83C2-B0CFEFE19725}" presName="spNode" presStyleCnt="0"/>
      <dgm:spPr/>
    </dgm:pt>
    <dgm:pt modelId="{60875212-74DE-2747-83C6-12C87B1B329E}" type="pres">
      <dgm:prSet presAssocID="{57AB1CB0-4EBB-D640-96D2-F1B9DCCE72A9}" presName="sibTrans" presStyleLbl="sibTrans1D1" presStyleIdx="0" presStyleCnt="5"/>
      <dgm:spPr/>
    </dgm:pt>
    <dgm:pt modelId="{C23EA101-A410-6344-BF77-612167CCDE33}" type="pres">
      <dgm:prSet presAssocID="{26976B77-329D-EF4B-909C-A11A007520C9}" presName="node" presStyleLbl="node1" presStyleIdx="1" presStyleCnt="5">
        <dgm:presLayoutVars>
          <dgm:bulletEnabled val="1"/>
        </dgm:presLayoutVars>
      </dgm:prSet>
      <dgm:spPr/>
    </dgm:pt>
    <dgm:pt modelId="{B42721B3-71A4-6E4D-898C-408088CE46B7}" type="pres">
      <dgm:prSet presAssocID="{26976B77-329D-EF4B-909C-A11A007520C9}" presName="spNode" presStyleCnt="0"/>
      <dgm:spPr/>
    </dgm:pt>
    <dgm:pt modelId="{9A0272E8-F301-B441-AB37-C6C411BAC50B}" type="pres">
      <dgm:prSet presAssocID="{E2458285-37CF-ED42-A3DB-BF0C64F4C52A}" presName="sibTrans" presStyleLbl="sibTrans1D1" presStyleIdx="1" presStyleCnt="5"/>
      <dgm:spPr/>
    </dgm:pt>
    <dgm:pt modelId="{A850A26C-748D-C642-BC53-92E0A8F24D8D}" type="pres">
      <dgm:prSet presAssocID="{491BF6EB-8708-FD45-BB50-07F05FB691AD}" presName="node" presStyleLbl="node1" presStyleIdx="2" presStyleCnt="5">
        <dgm:presLayoutVars>
          <dgm:bulletEnabled val="1"/>
        </dgm:presLayoutVars>
      </dgm:prSet>
      <dgm:spPr/>
    </dgm:pt>
    <dgm:pt modelId="{CF72DEFD-D2AD-6442-9155-95EB3F5A36BB}" type="pres">
      <dgm:prSet presAssocID="{491BF6EB-8708-FD45-BB50-07F05FB691AD}" presName="spNode" presStyleCnt="0"/>
      <dgm:spPr/>
    </dgm:pt>
    <dgm:pt modelId="{47E225EB-46F6-064A-B559-A586744486F5}" type="pres">
      <dgm:prSet presAssocID="{E3DB8739-155F-1A48-A0F5-B0EB0F950099}" presName="sibTrans" presStyleLbl="sibTrans1D1" presStyleIdx="2" presStyleCnt="5"/>
      <dgm:spPr/>
    </dgm:pt>
    <dgm:pt modelId="{2A4938C3-C62D-214E-86BB-417DE30B5294}" type="pres">
      <dgm:prSet presAssocID="{CA74E7EF-66F6-5547-9B78-6F528EBB8AB6}" presName="node" presStyleLbl="node1" presStyleIdx="3" presStyleCnt="5">
        <dgm:presLayoutVars>
          <dgm:bulletEnabled val="1"/>
        </dgm:presLayoutVars>
      </dgm:prSet>
      <dgm:spPr/>
    </dgm:pt>
    <dgm:pt modelId="{928035E8-D407-2047-8528-01AFF9BCC766}" type="pres">
      <dgm:prSet presAssocID="{CA74E7EF-66F6-5547-9B78-6F528EBB8AB6}" presName="spNode" presStyleCnt="0"/>
      <dgm:spPr/>
    </dgm:pt>
    <dgm:pt modelId="{7D1844D7-CB5B-014B-809B-02AD92FA9CC9}" type="pres">
      <dgm:prSet presAssocID="{2362DDD4-B24C-1040-AF1D-7A8D45314249}" presName="sibTrans" presStyleLbl="sibTrans1D1" presStyleIdx="3" presStyleCnt="5"/>
      <dgm:spPr/>
    </dgm:pt>
    <dgm:pt modelId="{D8CD36B6-DFBC-A04E-B5DF-E92CF2CBE888}" type="pres">
      <dgm:prSet presAssocID="{C1D154E6-80F2-544A-B384-13EB2AAD6534}" presName="node" presStyleLbl="node1" presStyleIdx="4" presStyleCnt="5">
        <dgm:presLayoutVars>
          <dgm:bulletEnabled val="1"/>
        </dgm:presLayoutVars>
      </dgm:prSet>
      <dgm:spPr/>
    </dgm:pt>
    <dgm:pt modelId="{F5C197CB-77FF-144C-B1FE-4713936C9868}" type="pres">
      <dgm:prSet presAssocID="{C1D154E6-80F2-544A-B384-13EB2AAD6534}" presName="spNode" presStyleCnt="0"/>
      <dgm:spPr/>
    </dgm:pt>
    <dgm:pt modelId="{12BB87B6-CD43-4848-A17D-8D260E4C90C7}" type="pres">
      <dgm:prSet presAssocID="{BFC1A436-9E84-264F-B1A8-CCAD4AB91BCA}" presName="sibTrans" presStyleLbl="sibTrans1D1" presStyleIdx="4" presStyleCnt="5"/>
      <dgm:spPr/>
    </dgm:pt>
  </dgm:ptLst>
  <dgm:cxnLst>
    <dgm:cxn modelId="{7B93FE0C-DC3E-FA43-B5D8-9C8DA5D73D65}" srcId="{87229476-9CC1-0344-8DD1-C8D987B0CD98}" destId="{26976B77-329D-EF4B-909C-A11A007520C9}" srcOrd="1" destOrd="0" parTransId="{0DB83098-0461-DA41-B6DB-446EE50241EC}" sibTransId="{E2458285-37CF-ED42-A3DB-BF0C64F4C52A}"/>
    <dgm:cxn modelId="{B635D211-E3F1-E94E-8731-556B78B42992}" type="presOf" srcId="{E2458285-37CF-ED42-A3DB-BF0C64F4C52A}" destId="{9A0272E8-F301-B441-AB37-C6C411BAC50B}" srcOrd="0" destOrd="0" presId="urn:microsoft.com/office/officeart/2005/8/layout/cycle6"/>
    <dgm:cxn modelId="{FF0B3A19-1283-8848-B4DD-8E0C975E126D}" srcId="{87229476-9CC1-0344-8DD1-C8D987B0CD98}" destId="{CD4AEAE4-348D-C445-83C2-B0CFEFE19725}" srcOrd="0" destOrd="0" parTransId="{B3407043-1B1C-CC4D-AB4A-ED195ECA79DD}" sibTransId="{57AB1CB0-4EBB-D640-96D2-F1B9DCCE72A9}"/>
    <dgm:cxn modelId="{97B7F748-40C5-3F4C-A79D-8207EAA89C47}" type="presOf" srcId="{C1D154E6-80F2-544A-B384-13EB2AAD6534}" destId="{D8CD36B6-DFBC-A04E-B5DF-E92CF2CBE888}" srcOrd="0" destOrd="0" presId="urn:microsoft.com/office/officeart/2005/8/layout/cycle6"/>
    <dgm:cxn modelId="{3DE0B751-5FFA-7D4E-83DA-F79B39A109B5}" srcId="{87229476-9CC1-0344-8DD1-C8D987B0CD98}" destId="{491BF6EB-8708-FD45-BB50-07F05FB691AD}" srcOrd="2" destOrd="0" parTransId="{859D22BD-C633-A440-860A-C1D52B6C2992}" sibTransId="{E3DB8739-155F-1A48-A0F5-B0EB0F950099}"/>
    <dgm:cxn modelId="{6C54B967-D880-A949-ACC0-F1C8E8836281}" type="presOf" srcId="{491BF6EB-8708-FD45-BB50-07F05FB691AD}" destId="{A850A26C-748D-C642-BC53-92E0A8F24D8D}" srcOrd="0" destOrd="0" presId="urn:microsoft.com/office/officeart/2005/8/layout/cycle6"/>
    <dgm:cxn modelId="{0C66D577-D219-F144-B90A-1A9EA24C42B0}" type="presOf" srcId="{CD4AEAE4-348D-C445-83C2-B0CFEFE19725}" destId="{30FE24A4-0BF8-4C4F-8839-FD1FB896FF48}" srcOrd="0" destOrd="0" presId="urn:microsoft.com/office/officeart/2005/8/layout/cycle6"/>
    <dgm:cxn modelId="{5AE8267F-257B-A144-A159-CE71A3E22494}" type="presOf" srcId="{E3DB8739-155F-1A48-A0F5-B0EB0F950099}" destId="{47E225EB-46F6-064A-B559-A586744486F5}" srcOrd="0" destOrd="0" presId="urn:microsoft.com/office/officeart/2005/8/layout/cycle6"/>
    <dgm:cxn modelId="{9A691489-9AEA-9043-8233-232709A863D9}" type="presOf" srcId="{57AB1CB0-4EBB-D640-96D2-F1B9DCCE72A9}" destId="{60875212-74DE-2747-83C6-12C87B1B329E}" srcOrd="0" destOrd="0" presId="urn:microsoft.com/office/officeart/2005/8/layout/cycle6"/>
    <dgm:cxn modelId="{5CE3298F-D71B-AB41-89FD-A86D4CADD4AA}" type="presOf" srcId="{BFC1A436-9E84-264F-B1A8-CCAD4AB91BCA}" destId="{12BB87B6-CD43-4848-A17D-8D260E4C90C7}" srcOrd="0" destOrd="0" presId="urn:microsoft.com/office/officeart/2005/8/layout/cycle6"/>
    <dgm:cxn modelId="{E4BE0290-6403-7046-AEAD-5E81ECD05139}" srcId="{87229476-9CC1-0344-8DD1-C8D987B0CD98}" destId="{C1D154E6-80F2-544A-B384-13EB2AAD6534}" srcOrd="4" destOrd="0" parTransId="{A9ECE0A7-91E3-4441-8EF7-C14944938DBA}" sibTransId="{BFC1A436-9E84-264F-B1A8-CCAD4AB91BCA}"/>
    <dgm:cxn modelId="{69208190-8F88-7E49-BCBF-8452DE27217D}" type="presOf" srcId="{2362DDD4-B24C-1040-AF1D-7A8D45314249}" destId="{7D1844D7-CB5B-014B-809B-02AD92FA9CC9}" srcOrd="0" destOrd="0" presId="urn:microsoft.com/office/officeart/2005/8/layout/cycle6"/>
    <dgm:cxn modelId="{2A91B191-A60E-8045-AC37-2271821FEEEA}" type="presOf" srcId="{26976B77-329D-EF4B-909C-A11A007520C9}" destId="{C23EA101-A410-6344-BF77-612167CCDE33}" srcOrd="0" destOrd="0" presId="urn:microsoft.com/office/officeart/2005/8/layout/cycle6"/>
    <dgm:cxn modelId="{4D0773CC-A4B8-CE42-AABE-E04D7DB4BA90}" type="presOf" srcId="{87229476-9CC1-0344-8DD1-C8D987B0CD98}" destId="{D8762430-E8ED-8448-82B1-00BE653E51A4}" srcOrd="0" destOrd="0" presId="urn:microsoft.com/office/officeart/2005/8/layout/cycle6"/>
    <dgm:cxn modelId="{278894F1-CDFC-7E4D-9C24-8141956F8CCE}" type="presOf" srcId="{CA74E7EF-66F6-5547-9B78-6F528EBB8AB6}" destId="{2A4938C3-C62D-214E-86BB-417DE30B5294}" srcOrd="0" destOrd="0" presId="urn:microsoft.com/office/officeart/2005/8/layout/cycle6"/>
    <dgm:cxn modelId="{B860D7F1-0F27-624A-B22F-1B6BC97A5AF9}" srcId="{87229476-9CC1-0344-8DD1-C8D987B0CD98}" destId="{CA74E7EF-66F6-5547-9B78-6F528EBB8AB6}" srcOrd="3" destOrd="0" parTransId="{903105DA-BA51-D144-950F-FCA2DA4CFE7C}" sibTransId="{2362DDD4-B24C-1040-AF1D-7A8D45314249}"/>
    <dgm:cxn modelId="{BE2FF815-D9D2-4945-BF47-7247BC8D8DD0}" type="presParOf" srcId="{D8762430-E8ED-8448-82B1-00BE653E51A4}" destId="{30FE24A4-0BF8-4C4F-8839-FD1FB896FF48}" srcOrd="0" destOrd="0" presId="urn:microsoft.com/office/officeart/2005/8/layout/cycle6"/>
    <dgm:cxn modelId="{9A7453BB-F434-4344-92BA-D34A1ADF5FC3}" type="presParOf" srcId="{D8762430-E8ED-8448-82B1-00BE653E51A4}" destId="{29504F48-5A88-A941-8845-26F6E3F24CB7}" srcOrd="1" destOrd="0" presId="urn:microsoft.com/office/officeart/2005/8/layout/cycle6"/>
    <dgm:cxn modelId="{A6317B4A-C5CD-F04D-B445-2D87421EF368}" type="presParOf" srcId="{D8762430-E8ED-8448-82B1-00BE653E51A4}" destId="{60875212-74DE-2747-83C6-12C87B1B329E}" srcOrd="2" destOrd="0" presId="urn:microsoft.com/office/officeart/2005/8/layout/cycle6"/>
    <dgm:cxn modelId="{5BC001EE-2A58-7545-8742-C3C74B1357F4}" type="presParOf" srcId="{D8762430-E8ED-8448-82B1-00BE653E51A4}" destId="{C23EA101-A410-6344-BF77-612167CCDE33}" srcOrd="3" destOrd="0" presId="urn:microsoft.com/office/officeart/2005/8/layout/cycle6"/>
    <dgm:cxn modelId="{F58CBA8A-5286-2B46-84EC-1D01E17D7FBD}" type="presParOf" srcId="{D8762430-E8ED-8448-82B1-00BE653E51A4}" destId="{B42721B3-71A4-6E4D-898C-408088CE46B7}" srcOrd="4" destOrd="0" presId="urn:microsoft.com/office/officeart/2005/8/layout/cycle6"/>
    <dgm:cxn modelId="{7E0B9A8C-58B7-5E44-81D2-9429CD8B2EE5}" type="presParOf" srcId="{D8762430-E8ED-8448-82B1-00BE653E51A4}" destId="{9A0272E8-F301-B441-AB37-C6C411BAC50B}" srcOrd="5" destOrd="0" presId="urn:microsoft.com/office/officeart/2005/8/layout/cycle6"/>
    <dgm:cxn modelId="{A86FE5D3-05C2-5F45-BA3B-70566BCAAFC0}" type="presParOf" srcId="{D8762430-E8ED-8448-82B1-00BE653E51A4}" destId="{A850A26C-748D-C642-BC53-92E0A8F24D8D}" srcOrd="6" destOrd="0" presId="urn:microsoft.com/office/officeart/2005/8/layout/cycle6"/>
    <dgm:cxn modelId="{5F3FFC29-91AC-7042-9A4B-01E2BC1132BE}" type="presParOf" srcId="{D8762430-E8ED-8448-82B1-00BE653E51A4}" destId="{CF72DEFD-D2AD-6442-9155-95EB3F5A36BB}" srcOrd="7" destOrd="0" presId="urn:microsoft.com/office/officeart/2005/8/layout/cycle6"/>
    <dgm:cxn modelId="{8547C9BE-5A80-9540-82EC-7A3CE2999AC3}" type="presParOf" srcId="{D8762430-E8ED-8448-82B1-00BE653E51A4}" destId="{47E225EB-46F6-064A-B559-A586744486F5}" srcOrd="8" destOrd="0" presId="urn:microsoft.com/office/officeart/2005/8/layout/cycle6"/>
    <dgm:cxn modelId="{10888C52-83FC-7B49-8EF4-EEE3E3945636}" type="presParOf" srcId="{D8762430-E8ED-8448-82B1-00BE653E51A4}" destId="{2A4938C3-C62D-214E-86BB-417DE30B5294}" srcOrd="9" destOrd="0" presId="urn:microsoft.com/office/officeart/2005/8/layout/cycle6"/>
    <dgm:cxn modelId="{1864DEF6-BB3A-9042-BC86-073154E66357}" type="presParOf" srcId="{D8762430-E8ED-8448-82B1-00BE653E51A4}" destId="{928035E8-D407-2047-8528-01AFF9BCC766}" srcOrd="10" destOrd="0" presId="urn:microsoft.com/office/officeart/2005/8/layout/cycle6"/>
    <dgm:cxn modelId="{83B2CB8A-E6D8-D840-AADD-FF6B00658C78}" type="presParOf" srcId="{D8762430-E8ED-8448-82B1-00BE653E51A4}" destId="{7D1844D7-CB5B-014B-809B-02AD92FA9CC9}" srcOrd="11" destOrd="0" presId="urn:microsoft.com/office/officeart/2005/8/layout/cycle6"/>
    <dgm:cxn modelId="{F6CE18E0-C394-3540-8283-28D3639C0FF1}" type="presParOf" srcId="{D8762430-E8ED-8448-82B1-00BE653E51A4}" destId="{D8CD36B6-DFBC-A04E-B5DF-E92CF2CBE888}" srcOrd="12" destOrd="0" presId="urn:microsoft.com/office/officeart/2005/8/layout/cycle6"/>
    <dgm:cxn modelId="{21251CC9-7503-E74B-8E55-04463F26D2A7}" type="presParOf" srcId="{D8762430-E8ED-8448-82B1-00BE653E51A4}" destId="{F5C197CB-77FF-144C-B1FE-4713936C9868}" srcOrd="13" destOrd="0" presId="urn:microsoft.com/office/officeart/2005/8/layout/cycle6"/>
    <dgm:cxn modelId="{5274F847-65C2-DB40-9E95-5D33E5224D1E}" type="presParOf" srcId="{D8762430-E8ED-8448-82B1-00BE653E51A4}" destId="{12BB87B6-CD43-4848-A17D-8D260E4C90C7}"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8E0D54-3707-CF4D-A3EA-1665B5D2D64E}"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C478CE47-A8A7-914F-8F2E-5DAAA7C14030}">
      <dgm:prSet phldrT="[Text]"/>
      <dgm:spPr/>
      <dgm:t>
        <a:bodyPr/>
        <a:lstStyle/>
        <a:p>
          <a:r>
            <a:rPr lang="en-US" dirty="0"/>
            <a:t>Product Owner/Manager</a:t>
          </a:r>
        </a:p>
      </dgm:t>
    </dgm:pt>
    <dgm:pt modelId="{8BE8A58F-C153-1342-BD3F-E43933E2A037}" type="parTrans" cxnId="{4FCB6725-644E-D74B-AD02-7FFE39C9774A}">
      <dgm:prSet/>
      <dgm:spPr/>
      <dgm:t>
        <a:bodyPr/>
        <a:lstStyle/>
        <a:p>
          <a:endParaRPr lang="en-US"/>
        </a:p>
      </dgm:t>
    </dgm:pt>
    <dgm:pt modelId="{82D80FAD-F53C-5246-93AB-345DFBA3C3EA}" type="sibTrans" cxnId="{4FCB6725-644E-D74B-AD02-7FFE39C9774A}">
      <dgm:prSet/>
      <dgm:spPr/>
      <dgm:t>
        <a:bodyPr/>
        <a:lstStyle/>
        <a:p>
          <a:endParaRPr lang="en-US"/>
        </a:p>
      </dgm:t>
    </dgm:pt>
    <dgm:pt modelId="{6B526786-DE6F-CD43-AF3A-18C948ADAA44}">
      <dgm:prSet phldrT="[Text]"/>
      <dgm:spPr/>
      <dgm:t>
        <a:bodyPr/>
        <a:lstStyle/>
        <a:p>
          <a:r>
            <a:rPr lang="en-US" dirty="0"/>
            <a:t>Development Team</a:t>
          </a:r>
        </a:p>
      </dgm:t>
    </dgm:pt>
    <dgm:pt modelId="{080FDBB8-C03B-8147-8D84-BF5A67CE4EB3}" type="parTrans" cxnId="{B16C85F5-FC33-E244-953A-D1CE3C3C6241}">
      <dgm:prSet/>
      <dgm:spPr/>
      <dgm:t>
        <a:bodyPr/>
        <a:lstStyle/>
        <a:p>
          <a:endParaRPr lang="en-US"/>
        </a:p>
      </dgm:t>
    </dgm:pt>
    <dgm:pt modelId="{B2EB41D9-0250-F645-8771-C0D7069A0419}" type="sibTrans" cxnId="{B16C85F5-FC33-E244-953A-D1CE3C3C6241}">
      <dgm:prSet/>
      <dgm:spPr/>
      <dgm:t>
        <a:bodyPr/>
        <a:lstStyle/>
        <a:p>
          <a:endParaRPr lang="en-US"/>
        </a:p>
      </dgm:t>
    </dgm:pt>
    <dgm:pt modelId="{C7891B68-9DF0-994E-85CE-4DEEE012AC29}">
      <dgm:prSet phldrT="[Text]"/>
      <dgm:spPr/>
      <dgm:t>
        <a:bodyPr/>
        <a:lstStyle/>
        <a:p>
          <a:r>
            <a:rPr lang="en-US" dirty="0"/>
            <a:t>Scrum</a:t>
          </a:r>
          <a:r>
            <a:rPr lang="en-US" baseline="0" dirty="0"/>
            <a:t> Master</a:t>
          </a:r>
          <a:endParaRPr lang="en-US" dirty="0"/>
        </a:p>
      </dgm:t>
    </dgm:pt>
    <dgm:pt modelId="{04A1454F-A3C5-6040-90A1-6BCEE3809361}" type="parTrans" cxnId="{275F0360-095E-FF4E-B1DB-29A383E3105A}">
      <dgm:prSet/>
      <dgm:spPr/>
      <dgm:t>
        <a:bodyPr/>
        <a:lstStyle/>
        <a:p>
          <a:endParaRPr lang="en-US"/>
        </a:p>
      </dgm:t>
    </dgm:pt>
    <dgm:pt modelId="{26AF81DF-6F58-F747-BA62-1910E772AC05}" type="sibTrans" cxnId="{275F0360-095E-FF4E-B1DB-29A383E3105A}">
      <dgm:prSet/>
      <dgm:spPr/>
      <dgm:t>
        <a:bodyPr/>
        <a:lstStyle/>
        <a:p>
          <a:endParaRPr lang="en-US"/>
        </a:p>
      </dgm:t>
    </dgm:pt>
    <dgm:pt modelId="{5D1FFE68-2DD6-3A46-8195-B52A389F7F1E}">
      <dgm:prSet phldrT="[Text]"/>
      <dgm:spPr/>
      <dgm:t>
        <a:bodyPr/>
        <a:lstStyle/>
        <a:p>
          <a:r>
            <a:rPr lang="en-US" dirty="0"/>
            <a:t>Developer(Architect, UI/Web, Middle Tier, Database, QA)</a:t>
          </a:r>
        </a:p>
      </dgm:t>
    </dgm:pt>
    <dgm:pt modelId="{954D5D86-C90B-C44E-9737-AF6CDD3A4EE6}" type="parTrans" cxnId="{58BBEF77-A7CB-B941-BAC8-0E7ACA41C875}">
      <dgm:prSet/>
      <dgm:spPr/>
      <dgm:t>
        <a:bodyPr/>
        <a:lstStyle/>
        <a:p>
          <a:endParaRPr lang="en-US"/>
        </a:p>
      </dgm:t>
    </dgm:pt>
    <dgm:pt modelId="{E2BECBC6-E9E9-3046-AA68-8F178534834D}" type="sibTrans" cxnId="{58BBEF77-A7CB-B941-BAC8-0E7ACA41C875}">
      <dgm:prSet/>
      <dgm:spPr/>
      <dgm:t>
        <a:bodyPr/>
        <a:lstStyle/>
        <a:p>
          <a:endParaRPr lang="en-US"/>
        </a:p>
      </dgm:t>
    </dgm:pt>
    <dgm:pt modelId="{6D5FD1D6-601B-D44C-8DC7-9C63BB891BF4}" type="pres">
      <dgm:prSet presAssocID="{738E0D54-3707-CF4D-A3EA-1665B5D2D64E}" presName="hierChild1" presStyleCnt="0">
        <dgm:presLayoutVars>
          <dgm:orgChart val="1"/>
          <dgm:chPref val="1"/>
          <dgm:dir/>
          <dgm:animOne val="branch"/>
          <dgm:animLvl val="lvl"/>
          <dgm:resizeHandles/>
        </dgm:presLayoutVars>
      </dgm:prSet>
      <dgm:spPr/>
    </dgm:pt>
    <dgm:pt modelId="{4BF5E62F-7760-CB43-AA73-9C3EC387B2AA}" type="pres">
      <dgm:prSet presAssocID="{C478CE47-A8A7-914F-8F2E-5DAAA7C14030}" presName="hierRoot1" presStyleCnt="0">
        <dgm:presLayoutVars>
          <dgm:hierBranch val="init"/>
        </dgm:presLayoutVars>
      </dgm:prSet>
      <dgm:spPr/>
    </dgm:pt>
    <dgm:pt modelId="{8C2214BD-616F-F74A-99E1-3ADED3A17AEA}" type="pres">
      <dgm:prSet presAssocID="{C478CE47-A8A7-914F-8F2E-5DAAA7C14030}" presName="rootComposite1" presStyleCnt="0"/>
      <dgm:spPr/>
    </dgm:pt>
    <dgm:pt modelId="{A98125ED-6B1C-354F-937E-E95A2A73AE1D}" type="pres">
      <dgm:prSet presAssocID="{C478CE47-A8A7-914F-8F2E-5DAAA7C14030}" presName="rootText1" presStyleLbl="node0" presStyleIdx="0" presStyleCnt="1">
        <dgm:presLayoutVars>
          <dgm:chPref val="3"/>
        </dgm:presLayoutVars>
      </dgm:prSet>
      <dgm:spPr/>
    </dgm:pt>
    <dgm:pt modelId="{3BA3CD30-4FAC-5E4A-A562-030FC613D59C}" type="pres">
      <dgm:prSet presAssocID="{C478CE47-A8A7-914F-8F2E-5DAAA7C14030}" presName="rootConnector1" presStyleLbl="node1" presStyleIdx="0" presStyleCnt="0"/>
      <dgm:spPr/>
    </dgm:pt>
    <dgm:pt modelId="{B30DAC13-FD99-1241-BFF2-6F433DBBAA42}" type="pres">
      <dgm:prSet presAssocID="{C478CE47-A8A7-914F-8F2E-5DAAA7C14030}" presName="hierChild2" presStyleCnt="0"/>
      <dgm:spPr/>
    </dgm:pt>
    <dgm:pt modelId="{EE3F37B7-398B-6943-A433-B1D2B52D1759}" type="pres">
      <dgm:prSet presAssocID="{04A1454F-A3C5-6040-90A1-6BCEE3809361}" presName="Name37" presStyleLbl="parChTrans1D2" presStyleIdx="0" presStyleCnt="2"/>
      <dgm:spPr/>
    </dgm:pt>
    <dgm:pt modelId="{4CF3DA9A-C597-CF4C-ACB6-D8B2A5E53E93}" type="pres">
      <dgm:prSet presAssocID="{C7891B68-9DF0-994E-85CE-4DEEE012AC29}" presName="hierRoot2" presStyleCnt="0">
        <dgm:presLayoutVars>
          <dgm:hierBranch val="init"/>
        </dgm:presLayoutVars>
      </dgm:prSet>
      <dgm:spPr/>
    </dgm:pt>
    <dgm:pt modelId="{A8D05EDE-5C0A-7148-AA56-1D2F881306B5}" type="pres">
      <dgm:prSet presAssocID="{C7891B68-9DF0-994E-85CE-4DEEE012AC29}" presName="rootComposite" presStyleCnt="0"/>
      <dgm:spPr/>
    </dgm:pt>
    <dgm:pt modelId="{89F86DE3-28AE-DC45-B544-EC361ED8C111}" type="pres">
      <dgm:prSet presAssocID="{C7891B68-9DF0-994E-85CE-4DEEE012AC29}" presName="rootText" presStyleLbl="node2" presStyleIdx="0" presStyleCnt="2">
        <dgm:presLayoutVars>
          <dgm:chPref val="3"/>
        </dgm:presLayoutVars>
      </dgm:prSet>
      <dgm:spPr/>
    </dgm:pt>
    <dgm:pt modelId="{60495A62-A4E3-C749-8862-6EAD3371FC44}" type="pres">
      <dgm:prSet presAssocID="{C7891B68-9DF0-994E-85CE-4DEEE012AC29}" presName="rootConnector" presStyleLbl="node2" presStyleIdx="0" presStyleCnt="2"/>
      <dgm:spPr/>
    </dgm:pt>
    <dgm:pt modelId="{48DEA83E-F69B-4848-9EF0-F9D6D3BEB002}" type="pres">
      <dgm:prSet presAssocID="{C7891B68-9DF0-994E-85CE-4DEEE012AC29}" presName="hierChild4" presStyleCnt="0"/>
      <dgm:spPr/>
    </dgm:pt>
    <dgm:pt modelId="{792D9DFE-714A-404D-A302-E33E4DBD4D9C}" type="pres">
      <dgm:prSet presAssocID="{C7891B68-9DF0-994E-85CE-4DEEE012AC29}" presName="hierChild5" presStyleCnt="0"/>
      <dgm:spPr/>
    </dgm:pt>
    <dgm:pt modelId="{94F45599-7DAD-3C48-8BC0-171D00A60072}" type="pres">
      <dgm:prSet presAssocID="{080FDBB8-C03B-8147-8D84-BF5A67CE4EB3}" presName="Name37" presStyleLbl="parChTrans1D2" presStyleIdx="1" presStyleCnt="2"/>
      <dgm:spPr/>
    </dgm:pt>
    <dgm:pt modelId="{7350618E-44F0-C742-ADEC-D726B081E885}" type="pres">
      <dgm:prSet presAssocID="{6B526786-DE6F-CD43-AF3A-18C948ADAA44}" presName="hierRoot2" presStyleCnt="0">
        <dgm:presLayoutVars>
          <dgm:hierBranch val="init"/>
        </dgm:presLayoutVars>
      </dgm:prSet>
      <dgm:spPr/>
    </dgm:pt>
    <dgm:pt modelId="{EA9918BA-2333-C84F-8A53-7BB330AE0293}" type="pres">
      <dgm:prSet presAssocID="{6B526786-DE6F-CD43-AF3A-18C948ADAA44}" presName="rootComposite" presStyleCnt="0"/>
      <dgm:spPr/>
    </dgm:pt>
    <dgm:pt modelId="{09AF1963-8299-0743-AD1D-DE035B9A9AE6}" type="pres">
      <dgm:prSet presAssocID="{6B526786-DE6F-CD43-AF3A-18C948ADAA44}" presName="rootText" presStyleLbl="node2" presStyleIdx="1" presStyleCnt="2">
        <dgm:presLayoutVars>
          <dgm:chPref val="3"/>
        </dgm:presLayoutVars>
      </dgm:prSet>
      <dgm:spPr/>
    </dgm:pt>
    <dgm:pt modelId="{18626E2F-3EC5-A442-916B-5FCFBFA650C7}" type="pres">
      <dgm:prSet presAssocID="{6B526786-DE6F-CD43-AF3A-18C948ADAA44}" presName="rootConnector" presStyleLbl="node2" presStyleIdx="1" presStyleCnt="2"/>
      <dgm:spPr/>
    </dgm:pt>
    <dgm:pt modelId="{43FF90E6-7BB4-3B46-90A2-0A2AFF0C38A7}" type="pres">
      <dgm:prSet presAssocID="{6B526786-DE6F-CD43-AF3A-18C948ADAA44}" presName="hierChild4" presStyleCnt="0"/>
      <dgm:spPr/>
    </dgm:pt>
    <dgm:pt modelId="{9931F82A-521C-6F41-B473-7413531AC484}" type="pres">
      <dgm:prSet presAssocID="{954D5D86-C90B-C44E-9737-AF6CDD3A4EE6}" presName="Name37" presStyleLbl="parChTrans1D3" presStyleIdx="0" presStyleCnt="1"/>
      <dgm:spPr/>
    </dgm:pt>
    <dgm:pt modelId="{3347C99C-5479-7B4F-BAA4-AFE3D77FCB72}" type="pres">
      <dgm:prSet presAssocID="{5D1FFE68-2DD6-3A46-8195-B52A389F7F1E}" presName="hierRoot2" presStyleCnt="0">
        <dgm:presLayoutVars>
          <dgm:hierBranch val="init"/>
        </dgm:presLayoutVars>
      </dgm:prSet>
      <dgm:spPr/>
    </dgm:pt>
    <dgm:pt modelId="{00CF2285-2588-BA4B-85AA-D34070AD56A1}" type="pres">
      <dgm:prSet presAssocID="{5D1FFE68-2DD6-3A46-8195-B52A389F7F1E}" presName="rootComposite" presStyleCnt="0"/>
      <dgm:spPr/>
    </dgm:pt>
    <dgm:pt modelId="{3508D147-2628-BC46-B7A0-7AA95E9352A8}" type="pres">
      <dgm:prSet presAssocID="{5D1FFE68-2DD6-3A46-8195-B52A389F7F1E}" presName="rootText" presStyleLbl="node3" presStyleIdx="0" presStyleCnt="1">
        <dgm:presLayoutVars>
          <dgm:chPref val="3"/>
        </dgm:presLayoutVars>
      </dgm:prSet>
      <dgm:spPr/>
    </dgm:pt>
    <dgm:pt modelId="{4889AD28-B325-9645-9864-2FEAE2C45E5F}" type="pres">
      <dgm:prSet presAssocID="{5D1FFE68-2DD6-3A46-8195-B52A389F7F1E}" presName="rootConnector" presStyleLbl="node3" presStyleIdx="0" presStyleCnt="1"/>
      <dgm:spPr/>
    </dgm:pt>
    <dgm:pt modelId="{77601905-F961-B84F-A532-AD3D2C721A01}" type="pres">
      <dgm:prSet presAssocID="{5D1FFE68-2DD6-3A46-8195-B52A389F7F1E}" presName="hierChild4" presStyleCnt="0"/>
      <dgm:spPr/>
    </dgm:pt>
    <dgm:pt modelId="{AE98AEAE-A4A1-5A4A-86BA-CFD2A5B24729}" type="pres">
      <dgm:prSet presAssocID="{5D1FFE68-2DD6-3A46-8195-B52A389F7F1E}" presName="hierChild5" presStyleCnt="0"/>
      <dgm:spPr/>
    </dgm:pt>
    <dgm:pt modelId="{78C4054F-F521-2044-B605-1BBCBC19DEFA}" type="pres">
      <dgm:prSet presAssocID="{6B526786-DE6F-CD43-AF3A-18C948ADAA44}" presName="hierChild5" presStyleCnt="0"/>
      <dgm:spPr/>
    </dgm:pt>
    <dgm:pt modelId="{F2CE8075-86FC-734D-AE21-9F5788A875C2}" type="pres">
      <dgm:prSet presAssocID="{C478CE47-A8A7-914F-8F2E-5DAAA7C14030}" presName="hierChild3" presStyleCnt="0"/>
      <dgm:spPr/>
    </dgm:pt>
  </dgm:ptLst>
  <dgm:cxnLst>
    <dgm:cxn modelId="{612A0B01-F5A8-4244-AA1D-722C2BBB4474}" type="presOf" srcId="{6B526786-DE6F-CD43-AF3A-18C948ADAA44}" destId="{18626E2F-3EC5-A442-916B-5FCFBFA650C7}" srcOrd="1" destOrd="0" presId="urn:microsoft.com/office/officeart/2005/8/layout/orgChart1"/>
    <dgm:cxn modelId="{4FCB6725-644E-D74B-AD02-7FFE39C9774A}" srcId="{738E0D54-3707-CF4D-A3EA-1665B5D2D64E}" destId="{C478CE47-A8A7-914F-8F2E-5DAAA7C14030}" srcOrd="0" destOrd="0" parTransId="{8BE8A58F-C153-1342-BD3F-E43933E2A037}" sibTransId="{82D80FAD-F53C-5246-93AB-345DFBA3C3EA}"/>
    <dgm:cxn modelId="{F0661D52-AED7-0445-A906-A16B0A83661D}" type="presOf" srcId="{C7891B68-9DF0-994E-85CE-4DEEE012AC29}" destId="{60495A62-A4E3-C749-8862-6EAD3371FC44}" srcOrd="1" destOrd="0" presId="urn:microsoft.com/office/officeart/2005/8/layout/orgChart1"/>
    <dgm:cxn modelId="{275F0360-095E-FF4E-B1DB-29A383E3105A}" srcId="{C478CE47-A8A7-914F-8F2E-5DAAA7C14030}" destId="{C7891B68-9DF0-994E-85CE-4DEEE012AC29}" srcOrd="0" destOrd="0" parTransId="{04A1454F-A3C5-6040-90A1-6BCEE3809361}" sibTransId="{26AF81DF-6F58-F747-BA62-1910E772AC05}"/>
    <dgm:cxn modelId="{058C2464-4051-3D4A-BC07-0005BA6EEE71}" type="presOf" srcId="{C478CE47-A8A7-914F-8F2E-5DAAA7C14030}" destId="{3BA3CD30-4FAC-5E4A-A562-030FC613D59C}" srcOrd="1" destOrd="0" presId="urn:microsoft.com/office/officeart/2005/8/layout/orgChart1"/>
    <dgm:cxn modelId="{66784D68-1D27-D547-B480-16865FC78ADA}" type="presOf" srcId="{6B526786-DE6F-CD43-AF3A-18C948ADAA44}" destId="{09AF1963-8299-0743-AD1D-DE035B9A9AE6}" srcOrd="0" destOrd="0" presId="urn:microsoft.com/office/officeart/2005/8/layout/orgChart1"/>
    <dgm:cxn modelId="{5E88EE6E-F950-6147-B09C-E7E3D3F0BCFA}" type="presOf" srcId="{738E0D54-3707-CF4D-A3EA-1665B5D2D64E}" destId="{6D5FD1D6-601B-D44C-8DC7-9C63BB891BF4}" srcOrd="0" destOrd="0" presId="urn:microsoft.com/office/officeart/2005/8/layout/orgChart1"/>
    <dgm:cxn modelId="{2A4E0C6F-1304-C547-9EEA-0548F4298635}" type="presOf" srcId="{954D5D86-C90B-C44E-9737-AF6CDD3A4EE6}" destId="{9931F82A-521C-6F41-B473-7413531AC484}" srcOrd="0" destOrd="0" presId="urn:microsoft.com/office/officeart/2005/8/layout/orgChart1"/>
    <dgm:cxn modelId="{84864971-F9F6-C142-A1EA-C11973A7A129}" type="presOf" srcId="{C7891B68-9DF0-994E-85CE-4DEEE012AC29}" destId="{89F86DE3-28AE-DC45-B544-EC361ED8C111}" srcOrd="0" destOrd="0" presId="urn:microsoft.com/office/officeart/2005/8/layout/orgChart1"/>
    <dgm:cxn modelId="{C10C2377-1A61-214C-B07D-6CAD1595DE5E}" type="presOf" srcId="{04A1454F-A3C5-6040-90A1-6BCEE3809361}" destId="{EE3F37B7-398B-6943-A433-B1D2B52D1759}" srcOrd="0" destOrd="0" presId="urn:microsoft.com/office/officeart/2005/8/layout/orgChart1"/>
    <dgm:cxn modelId="{58BBEF77-A7CB-B941-BAC8-0E7ACA41C875}" srcId="{6B526786-DE6F-CD43-AF3A-18C948ADAA44}" destId="{5D1FFE68-2DD6-3A46-8195-B52A389F7F1E}" srcOrd="0" destOrd="0" parTransId="{954D5D86-C90B-C44E-9737-AF6CDD3A4EE6}" sibTransId="{E2BECBC6-E9E9-3046-AA68-8F178534834D}"/>
    <dgm:cxn modelId="{004C4378-8262-3144-B82B-16EC6249981B}" type="presOf" srcId="{5D1FFE68-2DD6-3A46-8195-B52A389F7F1E}" destId="{4889AD28-B325-9645-9864-2FEAE2C45E5F}" srcOrd="1" destOrd="0" presId="urn:microsoft.com/office/officeart/2005/8/layout/orgChart1"/>
    <dgm:cxn modelId="{EC5A0A84-381A-FB4E-81B2-06471545F69C}" type="presOf" srcId="{5D1FFE68-2DD6-3A46-8195-B52A389F7F1E}" destId="{3508D147-2628-BC46-B7A0-7AA95E9352A8}" srcOrd="0" destOrd="0" presId="urn:microsoft.com/office/officeart/2005/8/layout/orgChart1"/>
    <dgm:cxn modelId="{841118EA-4C09-4249-9A97-3D2942CAFA1E}" type="presOf" srcId="{C478CE47-A8A7-914F-8F2E-5DAAA7C14030}" destId="{A98125ED-6B1C-354F-937E-E95A2A73AE1D}" srcOrd="0" destOrd="0" presId="urn:microsoft.com/office/officeart/2005/8/layout/orgChart1"/>
    <dgm:cxn modelId="{B16C85F5-FC33-E244-953A-D1CE3C3C6241}" srcId="{C478CE47-A8A7-914F-8F2E-5DAAA7C14030}" destId="{6B526786-DE6F-CD43-AF3A-18C948ADAA44}" srcOrd="1" destOrd="0" parTransId="{080FDBB8-C03B-8147-8D84-BF5A67CE4EB3}" sibTransId="{B2EB41D9-0250-F645-8771-C0D7069A0419}"/>
    <dgm:cxn modelId="{5A6EA7FD-9B81-E54E-89DF-44DA9B1E4AA5}" type="presOf" srcId="{080FDBB8-C03B-8147-8D84-BF5A67CE4EB3}" destId="{94F45599-7DAD-3C48-8BC0-171D00A60072}" srcOrd="0" destOrd="0" presId="urn:microsoft.com/office/officeart/2005/8/layout/orgChart1"/>
    <dgm:cxn modelId="{EEE6F3DC-CFBD-124B-A24D-1A54F0E28990}" type="presParOf" srcId="{6D5FD1D6-601B-D44C-8DC7-9C63BB891BF4}" destId="{4BF5E62F-7760-CB43-AA73-9C3EC387B2AA}" srcOrd="0" destOrd="0" presId="urn:microsoft.com/office/officeart/2005/8/layout/orgChart1"/>
    <dgm:cxn modelId="{80B30F9D-D4C5-B741-BADA-41F17812D6A7}" type="presParOf" srcId="{4BF5E62F-7760-CB43-AA73-9C3EC387B2AA}" destId="{8C2214BD-616F-F74A-99E1-3ADED3A17AEA}" srcOrd="0" destOrd="0" presId="urn:microsoft.com/office/officeart/2005/8/layout/orgChart1"/>
    <dgm:cxn modelId="{4DE9D042-3BD7-954F-8086-EE32D656963F}" type="presParOf" srcId="{8C2214BD-616F-F74A-99E1-3ADED3A17AEA}" destId="{A98125ED-6B1C-354F-937E-E95A2A73AE1D}" srcOrd="0" destOrd="0" presId="urn:microsoft.com/office/officeart/2005/8/layout/orgChart1"/>
    <dgm:cxn modelId="{1DF20EC6-ADAC-C940-AA2E-1C4FA1888D10}" type="presParOf" srcId="{8C2214BD-616F-F74A-99E1-3ADED3A17AEA}" destId="{3BA3CD30-4FAC-5E4A-A562-030FC613D59C}" srcOrd="1" destOrd="0" presId="urn:microsoft.com/office/officeart/2005/8/layout/orgChart1"/>
    <dgm:cxn modelId="{360CB4BB-7821-C647-9BEA-A7061CEEBC9B}" type="presParOf" srcId="{4BF5E62F-7760-CB43-AA73-9C3EC387B2AA}" destId="{B30DAC13-FD99-1241-BFF2-6F433DBBAA42}" srcOrd="1" destOrd="0" presId="urn:microsoft.com/office/officeart/2005/8/layout/orgChart1"/>
    <dgm:cxn modelId="{84C62E4E-8312-FF41-B904-21FED56CCAE9}" type="presParOf" srcId="{B30DAC13-FD99-1241-BFF2-6F433DBBAA42}" destId="{EE3F37B7-398B-6943-A433-B1D2B52D1759}" srcOrd="0" destOrd="0" presId="urn:microsoft.com/office/officeart/2005/8/layout/orgChart1"/>
    <dgm:cxn modelId="{660690C7-FEA5-024A-B28D-B0E49AF4E7E8}" type="presParOf" srcId="{B30DAC13-FD99-1241-BFF2-6F433DBBAA42}" destId="{4CF3DA9A-C597-CF4C-ACB6-D8B2A5E53E93}" srcOrd="1" destOrd="0" presId="urn:microsoft.com/office/officeart/2005/8/layout/orgChart1"/>
    <dgm:cxn modelId="{20A174F3-4001-9141-AB02-CF6EFAAC00C9}" type="presParOf" srcId="{4CF3DA9A-C597-CF4C-ACB6-D8B2A5E53E93}" destId="{A8D05EDE-5C0A-7148-AA56-1D2F881306B5}" srcOrd="0" destOrd="0" presId="urn:microsoft.com/office/officeart/2005/8/layout/orgChart1"/>
    <dgm:cxn modelId="{7C3C5BB2-D29E-2E47-8E03-A861202D01E9}" type="presParOf" srcId="{A8D05EDE-5C0A-7148-AA56-1D2F881306B5}" destId="{89F86DE3-28AE-DC45-B544-EC361ED8C111}" srcOrd="0" destOrd="0" presId="urn:microsoft.com/office/officeart/2005/8/layout/orgChart1"/>
    <dgm:cxn modelId="{B79F2D51-C502-B446-9044-BD78C0C4C0F9}" type="presParOf" srcId="{A8D05EDE-5C0A-7148-AA56-1D2F881306B5}" destId="{60495A62-A4E3-C749-8862-6EAD3371FC44}" srcOrd="1" destOrd="0" presId="urn:microsoft.com/office/officeart/2005/8/layout/orgChart1"/>
    <dgm:cxn modelId="{D6AFBA52-4F77-1648-ACEE-8B6A68FD7494}" type="presParOf" srcId="{4CF3DA9A-C597-CF4C-ACB6-D8B2A5E53E93}" destId="{48DEA83E-F69B-4848-9EF0-F9D6D3BEB002}" srcOrd="1" destOrd="0" presId="urn:microsoft.com/office/officeart/2005/8/layout/orgChart1"/>
    <dgm:cxn modelId="{FCF4B1B8-D818-8D45-BCE2-D6394AC75FD8}" type="presParOf" srcId="{4CF3DA9A-C597-CF4C-ACB6-D8B2A5E53E93}" destId="{792D9DFE-714A-404D-A302-E33E4DBD4D9C}" srcOrd="2" destOrd="0" presId="urn:microsoft.com/office/officeart/2005/8/layout/orgChart1"/>
    <dgm:cxn modelId="{11432959-08D7-B54C-ACBF-4589D0593DE6}" type="presParOf" srcId="{B30DAC13-FD99-1241-BFF2-6F433DBBAA42}" destId="{94F45599-7DAD-3C48-8BC0-171D00A60072}" srcOrd="2" destOrd="0" presId="urn:microsoft.com/office/officeart/2005/8/layout/orgChart1"/>
    <dgm:cxn modelId="{01FDD68B-10A8-0B44-A4DE-8C0139173DA8}" type="presParOf" srcId="{B30DAC13-FD99-1241-BFF2-6F433DBBAA42}" destId="{7350618E-44F0-C742-ADEC-D726B081E885}" srcOrd="3" destOrd="0" presId="urn:microsoft.com/office/officeart/2005/8/layout/orgChart1"/>
    <dgm:cxn modelId="{04AC4A80-0F9F-B340-9F3D-B1D0D9D95256}" type="presParOf" srcId="{7350618E-44F0-C742-ADEC-D726B081E885}" destId="{EA9918BA-2333-C84F-8A53-7BB330AE0293}" srcOrd="0" destOrd="0" presId="urn:microsoft.com/office/officeart/2005/8/layout/orgChart1"/>
    <dgm:cxn modelId="{625C6752-F5F7-5E4F-A24A-4BEE669D6659}" type="presParOf" srcId="{EA9918BA-2333-C84F-8A53-7BB330AE0293}" destId="{09AF1963-8299-0743-AD1D-DE035B9A9AE6}" srcOrd="0" destOrd="0" presId="urn:microsoft.com/office/officeart/2005/8/layout/orgChart1"/>
    <dgm:cxn modelId="{50244188-BAAB-4443-A1F9-5536DF364EEE}" type="presParOf" srcId="{EA9918BA-2333-C84F-8A53-7BB330AE0293}" destId="{18626E2F-3EC5-A442-916B-5FCFBFA650C7}" srcOrd="1" destOrd="0" presId="urn:microsoft.com/office/officeart/2005/8/layout/orgChart1"/>
    <dgm:cxn modelId="{19DCE7D1-4634-2641-B022-97B053B27314}" type="presParOf" srcId="{7350618E-44F0-C742-ADEC-D726B081E885}" destId="{43FF90E6-7BB4-3B46-90A2-0A2AFF0C38A7}" srcOrd="1" destOrd="0" presId="urn:microsoft.com/office/officeart/2005/8/layout/orgChart1"/>
    <dgm:cxn modelId="{71BC5A8B-1AFF-6C48-ADB1-1BD835018D46}" type="presParOf" srcId="{43FF90E6-7BB4-3B46-90A2-0A2AFF0C38A7}" destId="{9931F82A-521C-6F41-B473-7413531AC484}" srcOrd="0" destOrd="0" presId="urn:microsoft.com/office/officeart/2005/8/layout/orgChart1"/>
    <dgm:cxn modelId="{164F8826-634C-5840-97E2-0217CF50B2CB}" type="presParOf" srcId="{43FF90E6-7BB4-3B46-90A2-0A2AFF0C38A7}" destId="{3347C99C-5479-7B4F-BAA4-AFE3D77FCB72}" srcOrd="1" destOrd="0" presId="urn:microsoft.com/office/officeart/2005/8/layout/orgChart1"/>
    <dgm:cxn modelId="{30910D0D-D512-4C4F-9180-6C660BB30FC1}" type="presParOf" srcId="{3347C99C-5479-7B4F-BAA4-AFE3D77FCB72}" destId="{00CF2285-2588-BA4B-85AA-D34070AD56A1}" srcOrd="0" destOrd="0" presId="urn:microsoft.com/office/officeart/2005/8/layout/orgChart1"/>
    <dgm:cxn modelId="{999CAE2F-E57B-B248-ABC7-E3CC1A0C8BA3}" type="presParOf" srcId="{00CF2285-2588-BA4B-85AA-D34070AD56A1}" destId="{3508D147-2628-BC46-B7A0-7AA95E9352A8}" srcOrd="0" destOrd="0" presId="urn:microsoft.com/office/officeart/2005/8/layout/orgChart1"/>
    <dgm:cxn modelId="{9792DF04-4A67-3E47-AF34-18F3AD42746A}" type="presParOf" srcId="{00CF2285-2588-BA4B-85AA-D34070AD56A1}" destId="{4889AD28-B325-9645-9864-2FEAE2C45E5F}" srcOrd="1" destOrd="0" presId="urn:microsoft.com/office/officeart/2005/8/layout/orgChart1"/>
    <dgm:cxn modelId="{03773856-D0BE-DC47-B059-BA17F21EAB69}" type="presParOf" srcId="{3347C99C-5479-7B4F-BAA4-AFE3D77FCB72}" destId="{77601905-F961-B84F-A532-AD3D2C721A01}" srcOrd="1" destOrd="0" presId="urn:microsoft.com/office/officeart/2005/8/layout/orgChart1"/>
    <dgm:cxn modelId="{62FAA400-82D5-2C49-A6E1-ED0FBCC0A2F7}" type="presParOf" srcId="{3347C99C-5479-7B4F-BAA4-AFE3D77FCB72}" destId="{AE98AEAE-A4A1-5A4A-86BA-CFD2A5B24729}" srcOrd="2" destOrd="0" presId="urn:microsoft.com/office/officeart/2005/8/layout/orgChart1"/>
    <dgm:cxn modelId="{A3D20CD7-3725-FF44-A312-9C6584548311}" type="presParOf" srcId="{7350618E-44F0-C742-ADEC-D726B081E885}" destId="{78C4054F-F521-2044-B605-1BBCBC19DEFA}" srcOrd="2" destOrd="0" presId="urn:microsoft.com/office/officeart/2005/8/layout/orgChart1"/>
    <dgm:cxn modelId="{42692DB1-0E70-9440-B8A5-387A57FEBAAE}" type="presParOf" srcId="{4BF5E62F-7760-CB43-AA73-9C3EC387B2AA}" destId="{F2CE8075-86FC-734D-AE21-9F5788A875C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8E0D54-3707-CF4D-A3EA-1665B5D2D64E}"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6B526786-DE6F-CD43-AF3A-18C948ADAA44}">
      <dgm:prSet phldrT="[Text]"/>
      <dgm:spPr/>
      <dgm:t>
        <a:bodyPr/>
        <a:lstStyle/>
        <a:p>
          <a:r>
            <a:rPr lang="en-US" dirty="0"/>
            <a:t>Incident, Change, Release</a:t>
          </a:r>
        </a:p>
      </dgm:t>
    </dgm:pt>
    <dgm:pt modelId="{080FDBB8-C03B-8147-8D84-BF5A67CE4EB3}" type="parTrans" cxnId="{B16C85F5-FC33-E244-953A-D1CE3C3C6241}">
      <dgm:prSet/>
      <dgm:spPr/>
      <dgm:t>
        <a:bodyPr/>
        <a:lstStyle/>
        <a:p>
          <a:endParaRPr lang="en-US"/>
        </a:p>
      </dgm:t>
    </dgm:pt>
    <dgm:pt modelId="{B2EB41D9-0250-F645-8771-C0D7069A0419}" type="sibTrans" cxnId="{B16C85F5-FC33-E244-953A-D1CE3C3C6241}">
      <dgm:prSet/>
      <dgm:spPr/>
      <dgm:t>
        <a:bodyPr/>
        <a:lstStyle/>
        <a:p>
          <a:endParaRPr lang="en-US"/>
        </a:p>
      </dgm:t>
    </dgm:pt>
    <dgm:pt modelId="{EB7049E5-D429-2444-84CE-E0832AE93BC3}">
      <dgm:prSet phldrT="[Text]"/>
      <dgm:spPr/>
      <dgm:t>
        <a:bodyPr/>
        <a:lstStyle/>
        <a:p>
          <a:r>
            <a:rPr lang="en-US" dirty="0" err="1"/>
            <a:t>SecOps</a:t>
          </a:r>
          <a:endParaRPr lang="en-US" dirty="0"/>
        </a:p>
      </dgm:t>
    </dgm:pt>
    <dgm:pt modelId="{060C08AF-24F3-3547-B5BC-6912AD6306C5}" type="parTrans" cxnId="{667AFE64-662F-6441-9310-E48E7FFCE6D8}">
      <dgm:prSet/>
      <dgm:spPr/>
      <dgm:t>
        <a:bodyPr/>
        <a:lstStyle/>
        <a:p>
          <a:endParaRPr lang="en-US"/>
        </a:p>
      </dgm:t>
    </dgm:pt>
    <dgm:pt modelId="{84E664A3-F5EE-7C49-8D70-4559ADA84366}" type="sibTrans" cxnId="{667AFE64-662F-6441-9310-E48E7FFCE6D8}">
      <dgm:prSet/>
      <dgm:spPr/>
      <dgm:t>
        <a:bodyPr/>
        <a:lstStyle/>
        <a:p>
          <a:endParaRPr lang="en-US"/>
        </a:p>
      </dgm:t>
    </dgm:pt>
    <dgm:pt modelId="{19E3C6ED-0738-D549-9B00-0427EC28CD6C}">
      <dgm:prSet phldrT="[Text]"/>
      <dgm:spPr/>
      <dgm:t>
        <a:bodyPr/>
        <a:lstStyle/>
        <a:p>
          <a:r>
            <a:rPr lang="en-US" dirty="0"/>
            <a:t>Operations</a:t>
          </a:r>
        </a:p>
      </dgm:t>
    </dgm:pt>
    <dgm:pt modelId="{508887A5-A112-5048-9C8E-E2939E5F9DF0}" type="parTrans" cxnId="{E8926EFA-8E5E-8D43-B877-3161468688D0}">
      <dgm:prSet/>
      <dgm:spPr/>
      <dgm:t>
        <a:bodyPr/>
        <a:lstStyle/>
        <a:p>
          <a:endParaRPr lang="en-US"/>
        </a:p>
      </dgm:t>
    </dgm:pt>
    <dgm:pt modelId="{24E6DC87-0E8C-3D44-965E-0A5483FA20F0}" type="sibTrans" cxnId="{E8926EFA-8E5E-8D43-B877-3161468688D0}">
      <dgm:prSet/>
      <dgm:spPr/>
      <dgm:t>
        <a:bodyPr/>
        <a:lstStyle/>
        <a:p>
          <a:endParaRPr lang="en-US"/>
        </a:p>
      </dgm:t>
    </dgm:pt>
    <dgm:pt modelId="{515C2E7C-C7AD-3A49-A9D7-61ECBA4C0778}">
      <dgm:prSet phldrT="[Text]"/>
      <dgm:spPr/>
      <dgm:t>
        <a:bodyPr/>
        <a:lstStyle/>
        <a:p>
          <a:r>
            <a:rPr lang="en-US" dirty="0"/>
            <a:t>Database</a:t>
          </a:r>
        </a:p>
      </dgm:t>
    </dgm:pt>
    <dgm:pt modelId="{5D114A02-33E6-8044-B16D-AF1D42976081}" type="parTrans" cxnId="{B20BF39C-EBDD-FE4C-A332-18EDFAAE99EC}">
      <dgm:prSet/>
      <dgm:spPr/>
      <dgm:t>
        <a:bodyPr/>
        <a:lstStyle/>
        <a:p>
          <a:endParaRPr lang="en-US"/>
        </a:p>
      </dgm:t>
    </dgm:pt>
    <dgm:pt modelId="{74645ABD-D180-F84C-AD93-2E84F5DECA2E}" type="sibTrans" cxnId="{B20BF39C-EBDD-FE4C-A332-18EDFAAE99EC}">
      <dgm:prSet/>
      <dgm:spPr/>
      <dgm:t>
        <a:bodyPr/>
        <a:lstStyle/>
        <a:p>
          <a:endParaRPr lang="en-US"/>
        </a:p>
      </dgm:t>
    </dgm:pt>
    <dgm:pt modelId="{F99144AD-0786-3B42-8F18-CD2193D86DEA}">
      <dgm:prSet phldrT="[Text]"/>
      <dgm:spPr/>
      <dgm:t>
        <a:bodyPr/>
        <a:lstStyle/>
        <a:p>
          <a:r>
            <a:rPr lang="en-US" dirty="0"/>
            <a:t>Network</a:t>
          </a:r>
        </a:p>
      </dgm:t>
    </dgm:pt>
    <dgm:pt modelId="{A3C4791F-47CC-584A-B5BA-A665318FE342}" type="parTrans" cxnId="{9F658BA5-BB2B-BA46-9004-9093EF36B039}">
      <dgm:prSet/>
      <dgm:spPr/>
      <dgm:t>
        <a:bodyPr/>
        <a:lstStyle/>
        <a:p>
          <a:endParaRPr lang="en-US"/>
        </a:p>
      </dgm:t>
    </dgm:pt>
    <dgm:pt modelId="{8CEFEADA-8BAA-D745-8812-CFCE58A91FFE}" type="sibTrans" cxnId="{9F658BA5-BB2B-BA46-9004-9093EF36B039}">
      <dgm:prSet/>
      <dgm:spPr/>
      <dgm:t>
        <a:bodyPr/>
        <a:lstStyle/>
        <a:p>
          <a:endParaRPr lang="en-US"/>
        </a:p>
      </dgm:t>
    </dgm:pt>
    <dgm:pt modelId="{8C178206-58BE-BA41-A718-99514675B331}">
      <dgm:prSet phldrT="[Text]"/>
      <dgm:spPr/>
      <dgm:t>
        <a:bodyPr/>
        <a:lstStyle/>
        <a:p>
          <a:r>
            <a:rPr lang="en-US" dirty="0"/>
            <a:t>Compute</a:t>
          </a:r>
        </a:p>
      </dgm:t>
    </dgm:pt>
    <dgm:pt modelId="{9ADFD6DD-6314-464B-9092-A3B2BC5DB0CC}" type="parTrans" cxnId="{ED820C51-6A6F-EE4D-BB87-BD3B0225B40E}">
      <dgm:prSet/>
      <dgm:spPr/>
      <dgm:t>
        <a:bodyPr/>
        <a:lstStyle/>
        <a:p>
          <a:endParaRPr lang="en-US"/>
        </a:p>
      </dgm:t>
    </dgm:pt>
    <dgm:pt modelId="{69CEB9C4-CDBB-7541-A12B-9C0F60697E99}" type="sibTrans" cxnId="{ED820C51-6A6F-EE4D-BB87-BD3B0225B40E}">
      <dgm:prSet/>
      <dgm:spPr/>
      <dgm:t>
        <a:bodyPr/>
        <a:lstStyle/>
        <a:p>
          <a:endParaRPr lang="en-US"/>
        </a:p>
      </dgm:t>
    </dgm:pt>
    <dgm:pt modelId="{8F657D7C-FBB2-3441-9053-290F7F31CB91}">
      <dgm:prSet phldrT="[Text]"/>
      <dgm:spPr/>
      <dgm:t>
        <a:bodyPr/>
        <a:lstStyle/>
        <a:p>
          <a:r>
            <a:rPr lang="en-US" dirty="0"/>
            <a:t>Storage</a:t>
          </a:r>
        </a:p>
      </dgm:t>
    </dgm:pt>
    <dgm:pt modelId="{A54FEDBD-80CC-4E4E-8008-D0AB9400BEEF}" type="parTrans" cxnId="{B480FB6B-60AA-7249-9699-18B2541CF18A}">
      <dgm:prSet/>
      <dgm:spPr/>
      <dgm:t>
        <a:bodyPr/>
        <a:lstStyle/>
        <a:p>
          <a:endParaRPr lang="en-US"/>
        </a:p>
      </dgm:t>
    </dgm:pt>
    <dgm:pt modelId="{9310BB33-798F-6440-AA79-25CEE907FBE5}" type="sibTrans" cxnId="{B480FB6B-60AA-7249-9699-18B2541CF18A}">
      <dgm:prSet/>
      <dgm:spPr/>
      <dgm:t>
        <a:bodyPr/>
        <a:lstStyle/>
        <a:p>
          <a:endParaRPr lang="en-US"/>
        </a:p>
      </dgm:t>
    </dgm:pt>
    <dgm:pt modelId="{C7891B68-9DF0-994E-85CE-4DEEE012AC29}">
      <dgm:prSet phldrT="[Text]"/>
      <dgm:spPr/>
      <dgm:t>
        <a:bodyPr/>
        <a:lstStyle/>
        <a:p>
          <a:r>
            <a:rPr lang="en-US" dirty="0"/>
            <a:t>NOC/OC/T1/T2</a:t>
          </a:r>
        </a:p>
      </dgm:t>
    </dgm:pt>
    <dgm:pt modelId="{04A1454F-A3C5-6040-90A1-6BCEE3809361}" type="parTrans" cxnId="{275F0360-095E-FF4E-B1DB-29A383E3105A}">
      <dgm:prSet/>
      <dgm:spPr/>
      <dgm:t>
        <a:bodyPr/>
        <a:lstStyle/>
        <a:p>
          <a:endParaRPr lang="en-US"/>
        </a:p>
      </dgm:t>
    </dgm:pt>
    <dgm:pt modelId="{26AF81DF-6F58-F747-BA62-1910E772AC05}" type="sibTrans" cxnId="{275F0360-095E-FF4E-B1DB-29A383E3105A}">
      <dgm:prSet/>
      <dgm:spPr/>
      <dgm:t>
        <a:bodyPr/>
        <a:lstStyle/>
        <a:p>
          <a:endParaRPr lang="en-US"/>
        </a:p>
      </dgm:t>
    </dgm:pt>
    <dgm:pt modelId="{C478CE47-A8A7-914F-8F2E-5DAAA7C14030}">
      <dgm:prSet phldrT="[Text]"/>
      <dgm:spPr/>
      <dgm:t>
        <a:bodyPr/>
        <a:lstStyle/>
        <a:p>
          <a:r>
            <a:rPr lang="en-US" dirty="0"/>
            <a:t>Operations</a:t>
          </a:r>
        </a:p>
      </dgm:t>
    </dgm:pt>
    <dgm:pt modelId="{82D80FAD-F53C-5246-93AB-345DFBA3C3EA}" type="sibTrans" cxnId="{4FCB6725-644E-D74B-AD02-7FFE39C9774A}">
      <dgm:prSet/>
      <dgm:spPr/>
      <dgm:t>
        <a:bodyPr/>
        <a:lstStyle/>
        <a:p>
          <a:endParaRPr lang="en-US"/>
        </a:p>
      </dgm:t>
    </dgm:pt>
    <dgm:pt modelId="{8BE8A58F-C153-1342-BD3F-E43933E2A037}" type="parTrans" cxnId="{4FCB6725-644E-D74B-AD02-7FFE39C9774A}">
      <dgm:prSet/>
      <dgm:spPr/>
      <dgm:t>
        <a:bodyPr/>
        <a:lstStyle/>
        <a:p>
          <a:endParaRPr lang="en-US"/>
        </a:p>
      </dgm:t>
    </dgm:pt>
    <dgm:pt modelId="{6D5FD1D6-601B-D44C-8DC7-9C63BB891BF4}" type="pres">
      <dgm:prSet presAssocID="{738E0D54-3707-CF4D-A3EA-1665B5D2D64E}" presName="hierChild1" presStyleCnt="0">
        <dgm:presLayoutVars>
          <dgm:orgChart val="1"/>
          <dgm:chPref val="1"/>
          <dgm:dir/>
          <dgm:animOne val="branch"/>
          <dgm:animLvl val="lvl"/>
          <dgm:resizeHandles/>
        </dgm:presLayoutVars>
      </dgm:prSet>
      <dgm:spPr/>
    </dgm:pt>
    <dgm:pt modelId="{4BF5E62F-7760-CB43-AA73-9C3EC387B2AA}" type="pres">
      <dgm:prSet presAssocID="{C478CE47-A8A7-914F-8F2E-5DAAA7C14030}" presName="hierRoot1" presStyleCnt="0">
        <dgm:presLayoutVars>
          <dgm:hierBranch val="init"/>
        </dgm:presLayoutVars>
      </dgm:prSet>
      <dgm:spPr/>
    </dgm:pt>
    <dgm:pt modelId="{8C2214BD-616F-F74A-99E1-3ADED3A17AEA}" type="pres">
      <dgm:prSet presAssocID="{C478CE47-A8A7-914F-8F2E-5DAAA7C14030}" presName="rootComposite1" presStyleCnt="0"/>
      <dgm:spPr/>
    </dgm:pt>
    <dgm:pt modelId="{A98125ED-6B1C-354F-937E-E95A2A73AE1D}" type="pres">
      <dgm:prSet presAssocID="{C478CE47-A8A7-914F-8F2E-5DAAA7C14030}" presName="rootText1" presStyleLbl="node0" presStyleIdx="0" presStyleCnt="1" custLinFactNeighborY="2891">
        <dgm:presLayoutVars>
          <dgm:chPref val="3"/>
        </dgm:presLayoutVars>
      </dgm:prSet>
      <dgm:spPr/>
    </dgm:pt>
    <dgm:pt modelId="{3BA3CD30-4FAC-5E4A-A562-030FC613D59C}" type="pres">
      <dgm:prSet presAssocID="{C478CE47-A8A7-914F-8F2E-5DAAA7C14030}" presName="rootConnector1" presStyleLbl="node1" presStyleIdx="0" presStyleCnt="0"/>
      <dgm:spPr/>
    </dgm:pt>
    <dgm:pt modelId="{B30DAC13-FD99-1241-BFF2-6F433DBBAA42}" type="pres">
      <dgm:prSet presAssocID="{C478CE47-A8A7-914F-8F2E-5DAAA7C14030}" presName="hierChild2" presStyleCnt="0"/>
      <dgm:spPr/>
    </dgm:pt>
    <dgm:pt modelId="{EE3F37B7-398B-6943-A433-B1D2B52D1759}" type="pres">
      <dgm:prSet presAssocID="{04A1454F-A3C5-6040-90A1-6BCEE3809361}" presName="Name37" presStyleLbl="parChTrans1D2" presStyleIdx="0" presStyleCnt="4"/>
      <dgm:spPr/>
    </dgm:pt>
    <dgm:pt modelId="{4CF3DA9A-C597-CF4C-ACB6-D8B2A5E53E93}" type="pres">
      <dgm:prSet presAssocID="{C7891B68-9DF0-994E-85CE-4DEEE012AC29}" presName="hierRoot2" presStyleCnt="0">
        <dgm:presLayoutVars>
          <dgm:hierBranch val="init"/>
        </dgm:presLayoutVars>
      </dgm:prSet>
      <dgm:spPr/>
    </dgm:pt>
    <dgm:pt modelId="{A8D05EDE-5C0A-7148-AA56-1D2F881306B5}" type="pres">
      <dgm:prSet presAssocID="{C7891B68-9DF0-994E-85CE-4DEEE012AC29}" presName="rootComposite" presStyleCnt="0"/>
      <dgm:spPr/>
    </dgm:pt>
    <dgm:pt modelId="{89F86DE3-28AE-DC45-B544-EC361ED8C111}" type="pres">
      <dgm:prSet presAssocID="{C7891B68-9DF0-994E-85CE-4DEEE012AC29}" presName="rootText" presStyleLbl="node2" presStyleIdx="0" presStyleCnt="4">
        <dgm:presLayoutVars>
          <dgm:chPref val="3"/>
        </dgm:presLayoutVars>
      </dgm:prSet>
      <dgm:spPr/>
    </dgm:pt>
    <dgm:pt modelId="{60495A62-A4E3-C749-8862-6EAD3371FC44}" type="pres">
      <dgm:prSet presAssocID="{C7891B68-9DF0-994E-85CE-4DEEE012AC29}" presName="rootConnector" presStyleLbl="node2" presStyleIdx="0" presStyleCnt="4"/>
      <dgm:spPr/>
    </dgm:pt>
    <dgm:pt modelId="{48DEA83E-F69B-4848-9EF0-F9D6D3BEB002}" type="pres">
      <dgm:prSet presAssocID="{C7891B68-9DF0-994E-85CE-4DEEE012AC29}" presName="hierChild4" presStyleCnt="0"/>
      <dgm:spPr/>
    </dgm:pt>
    <dgm:pt modelId="{792D9DFE-714A-404D-A302-E33E4DBD4D9C}" type="pres">
      <dgm:prSet presAssocID="{C7891B68-9DF0-994E-85CE-4DEEE012AC29}" presName="hierChild5" presStyleCnt="0"/>
      <dgm:spPr/>
    </dgm:pt>
    <dgm:pt modelId="{94F45599-7DAD-3C48-8BC0-171D00A60072}" type="pres">
      <dgm:prSet presAssocID="{080FDBB8-C03B-8147-8D84-BF5A67CE4EB3}" presName="Name37" presStyleLbl="parChTrans1D2" presStyleIdx="1" presStyleCnt="4"/>
      <dgm:spPr/>
    </dgm:pt>
    <dgm:pt modelId="{7350618E-44F0-C742-ADEC-D726B081E885}" type="pres">
      <dgm:prSet presAssocID="{6B526786-DE6F-CD43-AF3A-18C948ADAA44}" presName="hierRoot2" presStyleCnt="0">
        <dgm:presLayoutVars>
          <dgm:hierBranch val="init"/>
        </dgm:presLayoutVars>
      </dgm:prSet>
      <dgm:spPr/>
    </dgm:pt>
    <dgm:pt modelId="{EA9918BA-2333-C84F-8A53-7BB330AE0293}" type="pres">
      <dgm:prSet presAssocID="{6B526786-DE6F-CD43-AF3A-18C948ADAA44}" presName="rootComposite" presStyleCnt="0"/>
      <dgm:spPr/>
    </dgm:pt>
    <dgm:pt modelId="{09AF1963-8299-0743-AD1D-DE035B9A9AE6}" type="pres">
      <dgm:prSet presAssocID="{6B526786-DE6F-CD43-AF3A-18C948ADAA44}" presName="rootText" presStyleLbl="node2" presStyleIdx="1" presStyleCnt="4">
        <dgm:presLayoutVars>
          <dgm:chPref val="3"/>
        </dgm:presLayoutVars>
      </dgm:prSet>
      <dgm:spPr/>
    </dgm:pt>
    <dgm:pt modelId="{18626E2F-3EC5-A442-916B-5FCFBFA650C7}" type="pres">
      <dgm:prSet presAssocID="{6B526786-DE6F-CD43-AF3A-18C948ADAA44}" presName="rootConnector" presStyleLbl="node2" presStyleIdx="1" presStyleCnt="4"/>
      <dgm:spPr/>
    </dgm:pt>
    <dgm:pt modelId="{43FF90E6-7BB4-3B46-90A2-0A2AFF0C38A7}" type="pres">
      <dgm:prSet presAssocID="{6B526786-DE6F-CD43-AF3A-18C948ADAA44}" presName="hierChild4" presStyleCnt="0"/>
      <dgm:spPr/>
    </dgm:pt>
    <dgm:pt modelId="{78C4054F-F521-2044-B605-1BBCBC19DEFA}" type="pres">
      <dgm:prSet presAssocID="{6B526786-DE6F-CD43-AF3A-18C948ADAA44}" presName="hierChild5" presStyleCnt="0"/>
      <dgm:spPr/>
    </dgm:pt>
    <dgm:pt modelId="{CCE26E55-0C3A-9A49-BC81-988FF4604064}" type="pres">
      <dgm:prSet presAssocID="{060C08AF-24F3-3547-B5BC-6912AD6306C5}" presName="Name37" presStyleLbl="parChTrans1D2" presStyleIdx="2" presStyleCnt="4"/>
      <dgm:spPr/>
    </dgm:pt>
    <dgm:pt modelId="{1B501A5A-83F9-7242-B092-FE26DDC67561}" type="pres">
      <dgm:prSet presAssocID="{EB7049E5-D429-2444-84CE-E0832AE93BC3}" presName="hierRoot2" presStyleCnt="0">
        <dgm:presLayoutVars>
          <dgm:hierBranch val="init"/>
        </dgm:presLayoutVars>
      </dgm:prSet>
      <dgm:spPr/>
    </dgm:pt>
    <dgm:pt modelId="{FD80DC45-192A-D242-9596-FB20188C3ACD}" type="pres">
      <dgm:prSet presAssocID="{EB7049E5-D429-2444-84CE-E0832AE93BC3}" presName="rootComposite" presStyleCnt="0"/>
      <dgm:spPr/>
    </dgm:pt>
    <dgm:pt modelId="{899B728C-44BD-5944-AA20-B97FAD7EC6CE}" type="pres">
      <dgm:prSet presAssocID="{EB7049E5-D429-2444-84CE-E0832AE93BC3}" presName="rootText" presStyleLbl="node2" presStyleIdx="2" presStyleCnt="4">
        <dgm:presLayoutVars>
          <dgm:chPref val="3"/>
        </dgm:presLayoutVars>
      </dgm:prSet>
      <dgm:spPr/>
    </dgm:pt>
    <dgm:pt modelId="{B58544E9-F4C8-474C-B925-8D34460D6305}" type="pres">
      <dgm:prSet presAssocID="{EB7049E5-D429-2444-84CE-E0832AE93BC3}" presName="rootConnector" presStyleLbl="node2" presStyleIdx="2" presStyleCnt="4"/>
      <dgm:spPr/>
    </dgm:pt>
    <dgm:pt modelId="{94241A45-172E-4742-9F0D-335568927A6B}" type="pres">
      <dgm:prSet presAssocID="{EB7049E5-D429-2444-84CE-E0832AE93BC3}" presName="hierChild4" presStyleCnt="0"/>
      <dgm:spPr/>
    </dgm:pt>
    <dgm:pt modelId="{27464DCF-E928-F044-B88C-682A87671AD0}" type="pres">
      <dgm:prSet presAssocID="{EB7049E5-D429-2444-84CE-E0832AE93BC3}" presName="hierChild5" presStyleCnt="0"/>
      <dgm:spPr/>
    </dgm:pt>
    <dgm:pt modelId="{5A18D1D0-A6D3-4748-9C59-A413A9B793BB}" type="pres">
      <dgm:prSet presAssocID="{508887A5-A112-5048-9C8E-E2939E5F9DF0}" presName="Name37" presStyleLbl="parChTrans1D2" presStyleIdx="3" presStyleCnt="4"/>
      <dgm:spPr/>
    </dgm:pt>
    <dgm:pt modelId="{A1E0266F-52D7-8344-829A-84CFB849060F}" type="pres">
      <dgm:prSet presAssocID="{19E3C6ED-0738-D549-9B00-0427EC28CD6C}" presName="hierRoot2" presStyleCnt="0">
        <dgm:presLayoutVars>
          <dgm:hierBranch val="init"/>
        </dgm:presLayoutVars>
      </dgm:prSet>
      <dgm:spPr/>
    </dgm:pt>
    <dgm:pt modelId="{22B41514-B95D-6F4E-8BA7-57AC4EEC6E7E}" type="pres">
      <dgm:prSet presAssocID="{19E3C6ED-0738-D549-9B00-0427EC28CD6C}" presName="rootComposite" presStyleCnt="0"/>
      <dgm:spPr/>
    </dgm:pt>
    <dgm:pt modelId="{25E229DE-B8E6-7F42-80DD-EC32CC2A9774}" type="pres">
      <dgm:prSet presAssocID="{19E3C6ED-0738-D549-9B00-0427EC28CD6C}" presName="rootText" presStyleLbl="node2" presStyleIdx="3" presStyleCnt="4">
        <dgm:presLayoutVars>
          <dgm:chPref val="3"/>
        </dgm:presLayoutVars>
      </dgm:prSet>
      <dgm:spPr/>
    </dgm:pt>
    <dgm:pt modelId="{EB0D5AD8-E2D4-524A-81F8-8D2FA31477E1}" type="pres">
      <dgm:prSet presAssocID="{19E3C6ED-0738-D549-9B00-0427EC28CD6C}" presName="rootConnector" presStyleLbl="node2" presStyleIdx="3" presStyleCnt="4"/>
      <dgm:spPr/>
    </dgm:pt>
    <dgm:pt modelId="{43353CD5-6C7A-D348-BA1D-5F09CFD1BD04}" type="pres">
      <dgm:prSet presAssocID="{19E3C6ED-0738-D549-9B00-0427EC28CD6C}" presName="hierChild4" presStyleCnt="0"/>
      <dgm:spPr/>
    </dgm:pt>
    <dgm:pt modelId="{0963D6BF-D07A-514B-ADBC-8534D2D417A7}" type="pres">
      <dgm:prSet presAssocID="{5D114A02-33E6-8044-B16D-AF1D42976081}" presName="Name37" presStyleLbl="parChTrans1D3" presStyleIdx="0" presStyleCnt="4"/>
      <dgm:spPr/>
    </dgm:pt>
    <dgm:pt modelId="{072050B3-D1BD-BD49-852D-53F26FA7E0D6}" type="pres">
      <dgm:prSet presAssocID="{515C2E7C-C7AD-3A49-A9D7-61ECBA4C0778}" presName="hierRoot2" presStyleCnt="0">
        <dgm:presLayoutVars>
          <dgm:hierBranch val="init"/>
        </dgm:presLayoutVars>
      </dgm:prSet>
      <dgm:spPr/>
    </dgm:pt>
    <dgm:pt modelId="{5DCE8B17-A156-234E-B4A4-4057FD5BA549}" type="pres">
      <dgm:prSet presAssocID="{515C2E7C-C7AD-3A49-A9D7-61ECBA4C0778}" presName="rootComposite" presStyleCnt="0"/>
      <dgm:spPr/>
    </dgm:pt>
    <dgm:pt modelId="{86ABA2BB-6CBA-EF44-A74D-B71721F6D39E}" type="pres">
      <dgm:prSet presAssocID="{515C2E7C-C7AD-3A49-A9D7-61ECBA4C0778}" presName="rootText" presStyleLbl="node3" presStyleIdx="0" presStyleCnt="4">
        <dgm:presLayoutVars>
          <dgm:chPref val="3"/>
        </dgm:presLayoutVars>
      </dgm:prSet>
      <dgm:spPr/>
    </dgm:pt>
    <dgm:pt modelId="{5E69EB9D-A86D-C044-BF1B-D5DEF5B4F8F6}" type="pres">
      <dgm:prSet presAssocID="{515C2E7C-C7AD-3A49-A9D7-61ECBA4C0778}" presName="rootConnector" presStyleLbl="node3" presStyleIdx="0" presStyleCnt="4"/>
      <dgm:spPr/>
    </dgm:pt>
    <dgm:pt modelId="{98CD2977-3C29-F94A-A823-BB10FA335760}" type="pres">
      <dgm:prSet presAssocID="{515C2E7C-C7AD-3A49-A9D7-61ECBA4C0778}" presName="hierChild4" presStyleCnt="0"/>
      <dgm:spPr/>
    </dgm:pt>
    <dgm:pt modelId="{44E116B6-07C1-A74E-AEA7-48E7B62A6EFB}" type="pres">
      <dgm:prSet presAssocID="{515C2E7C-C7AD-3A49-A9D7-61ECBA4C0778}" presName="hierChild5" presStyleCnt="0"/>
      <dgm:spPr/>
    </dgm:pt>
    <dgm:pt modelId="{1B03D2B5-6D0F-874B-87B7-58E12F0C2290}" type="pres">
      <dgm:prSet presAssocID="{A3C4791F-47CC-584A-B5BA-A665318FE342}" presName="Name37" presStyleLbl="parChTrans1D3" presStyleIdx="1" presStyleCnt="4"/>
      <dgm:spPr/>
    </dgm:pt>
    <dgm:pt modelId="{941E0D9E-2246-FF45-BA64-3727CE817C98}" type="pres">
      <dgm:prSet presAssocID="{F99144AD-0786-3B42-8F18-CD2193D86DEA}" presName="hierRoot2" presStyleCnt="0">
        <dgm:presLayoutVars>
          <dgm:hierBranch val="init"/>
        </dgm:presLayoutVars>
      </dgm:prSet>
      <dgm:spPr/>
    </dgm:pt>
    <dgm:pt modelId="{7D5C8F09-AB14-7544-80E5-6478CC2C195C}" type="pres">
      <dgm:prSet presAssocID="{F99144AD-0786-3B42-8F18-CD2193D86DEA}" presName="rootComposite" presStyleCnt="0"/>
      <dgm:spPr/>
    </dgm:pt>
    <dgm:pt modelId="{F2619AB5-946D-CD46-8B6F-3FE59065003D}" type="pres">
      <dgm:prSet presAssocID="{F99144AD-0786-3B42-8F18-CD2193D86DEA}" presName="rootText" presStyleLbl="node3" presStyleIdx="1" presStyleCnt="4">
        <dgm:presLayoutVars>
          <dgm:chPref val="3"/>
        </dgm:presLayoutVars>
      </dgm:prSet>
      <dgm:spPr/>
    </dgm:pt>
    <dgm:pt modelId="{313C2E69-DD75-6A42-8CE7-D92A45149AAB}" type="pres">
      <dgm:prSet presAssocID="{F99144AD-0786-3B42-8F18-CD2193D86DEA}" presName="rootConnector" presStyleLbl="node3" presStyleIdx="1" presStyleCnt="4"/>
      <dgm:spPr/>
    </dgm:pt>
    <dgm:pt modelId="{6FE4BC8C-762D-154E-9C61-147FBD91AB93}" type="pres">
      <dgm:prSet presAssocID="{F99144AD-0786-3B42-8F18-CD2193D86DEA}" presName="hierChild4" presStyleCnt="0"/>
      <dgm:spPr/>
    </dgm:pt>
    <dgm:pt modelId="{29D984E4-23D6-0A44-866A-F31957CC5351}" type="pres">
      <dgm:prSet presAssocID="{F99144AD-0786-3B42-8F18-CD2193D86DEA}" presName="hierChild5" presStyleCnt="0"/>
      <dgm:spPr/>
    </dgm:pt>
    <dgm:pt modelId="{ECA1312B-C6FE-9643-B31D-9445D54F2F3C}" type="pres">
      <dgm:prSet presAssocID="{9ADFD6DD-6314-464B-9092-A3B2BC5DB0CC}" presName="Name37" presStyleLbl="parChTrans1D3" presStyleIdx="2" presStyleCnt="4"/>
      <dgm:spPr/>
    </dgm:pt>
    <dgm:pt modelId="{D9920384-3545-844C-8DBE-8D7A914967E2}" type="pres">
      <dgm:prSet presAssocID="{8C178206-58BE-BA41-A718-99514675B331}" presName="hierRoot2" presStyleCnt="0">
        <dgm:presLayoutVars>
          <dgm:hierBranch val="init"/>
        </dgm:presLayoutVars>
      </dgm:prSet>
      <dgm:spPr/>
    </dgm:pt>
    <dgm:pt modelId="{95E900D4-6BA7-AA42-9178-1B23A17E95F2}" type="pres">
      <dgm:prSet presAssocID="{8C178206-58BE-BA41-A718-99514675B331}" presName="rootComposite" presStyleCnt="0"/>
      <dgm:spPr/>
    </dgm:pt>
    <dgm:pt modelId="{81346B8B-E616-844B-BE4F-D51B39BEEB36}" type="pres">
      <dgm:prSet presAssocID="{8C178206-58BE-BA41-A718-99514675B331}" presName="rootText" presStyleLbl="node3" presStyleIdx="2" presStyleCnt="4" custLinFactX="-39013" custLinFactY="-100000" custLinFactNeighborX="-100000" custLinFactNeighborY="-184394">
        <dgm:presLayoutVars>
          <dgm:chPref val="3"/>
        </dgm:presLayoutVars>
      </dgm:prSet>
      <dgm:spPr/>
    </dgm:pt>
    <dgm:pt modelId="{C26BCCD9-F9AE-C24C-818A-4183B0BA2827}" type="pres">
      <dgm:prSet presAssocID="{8C178206-58BE-BA41-A718-99514675B331}" presName="rootConnector" presStyleLbl="node3" presStyleIdx="2" presStyleCnt="4"/>
      <dgm:spPr/>
    </dgm:pt>
    <dgm:pt modelId="{2E6096F5-768F-1946-AB1A-4E4F40057A19}" type="pres">
      <dgm:prSet presAssocID="{8C178206-58BE-BA41-A718-99514675B331}" presName="hierChild4" presStyleCnt="0"/>
      <dgm:spPr/>
    </dgm:pt>
    <dgm:pt modelId="{2F55DA6E-9AB0-F24A-AC02-F7ABF7DFFAB5}" type="pres">
      <dgm:prSet presAssocID="{8C178206-58BE-BA41-A718-99514675B331}" presName="hierChild5" presStyleCnt="0"/>
      <dgm:spPr/>
    </dgm:pt>
    <dgm:pt modelId="{9B571062-C108-0349-96CA-C55A780B43D9}" type="pres">
      <dgm:prSet presAssocID="{A54FEDBD-80CC-4E4E-8008-D0AB9400BEEF}" presName="Name37" presStyleLbl="parChTrans1D3" presStyleIdx="3" presStyleCnt="4"/>
      <dgm:spPr/>
    </dgm:pt>
    <dgm:pt modelId="{54502FEC-571D-DF42-A55D-8E2959C3DA3B}" type="pres">
      <dgm:prSet presAssocID="{8F657D7C-FBB2-3441-9053-290F7F31CB91}" presName="hierRoot2" presStyleCnt="0">
        <dgm:presLayoutVars>
          <dgm:hierBranch val="init"/>
        </dgm:presLayoutVars>
      </dgm:prSet>
      <dgm:spPr/>
    </dgm:pt>
    <dgm:pt modelId="{5EA6EBE1-A001-0242-8E90-FE41A58C89DD}" type="pres">
      <dgm:prSet presAssocID="{8F657D7C-FBB2-3441-9053-290F7F31CB91}" presName="rootComposite" presStyleCnt="0"/>
      <dgm:spPr/>
    </dgm:pt>
    <dgm:pt modelId="{43CA2747-350D-F043-AF60-DC1547634409}" type="pres">
      <dgm:prSet presAssocID="{8F657D7C-FBB2-3441-9053-290F7F31CB91}" presName="rootText" presStyleLbl="node3" presStyleIdx="3" presStyleCnt="4" custLinFactX="-39013" custLinFactY="-100000" custLinFactNeighborX="-100000" custLinFactNeighborY="-184237">
        <dgm:presLayoutVars>
          <dgm:chPref val="3"/>
        </dgm:presLayoutVars>
      </dgm:prSet>
      <dgm:spPr/>
    </dgm:pt>
    <dgm:pt modelId="{547D9160-071C-9C49-9F17-1D89D5339783}" type="pres">
      <dgm:prSet presAssocID="{8F657D7C-FBB2-3441-9053-290F7F31CB91}" presName="rootConnector" presStyleLbl="node3" presStyleIdx="3" presStyleCnt="4"/>
      <dgm:spPr/>
    </dgm:pt>
    <dgm:pt modelId="{A99DDAA1-1287-0E41-BAEA-487F3BC2CD38}" type="pres">
      <dgm:prSet presAssocID="{8F657D7C-FBB2-3441-9053-290F7F31CB91}" presName="hierChild4" presStyleCnt="0"/>
      <dgm:spPr/>
    </dgm:pt>
    <dgm:pt modelId="{ED454B7C-9E9E-EC4D-9FB0-62B4D34BBA4F}" type="pres">
      <dgm:prSet presAssocID="{8F657D7C-FBB2-3441-9053-290F7F31CB91}" presName="hierChild5" presStyleCnt="0"/>
      <dgm:spPr/>
    </dgm:pt>
    <dgm:pt modelId="{8B033BA3-9EEE-2D4F-BF46-D8E07B8C599C}" type="pres">
      <dgm:prSet presAssocID="{19E3C6ED-0738-D549-9B00-0427EC28CD6C}" presName="hierChild5" presStyleCnt="0"/>
      <dgm:spPr/>
    </dgm:pt>
    <dgm:pt modelId="{F2CE8075-86FC-734D-AE21-9F5788A875C2}" type="pres">
      <dgm:prSet presAssocID="{C478CE47-A8A7-914F-8F2E-5DAAA7C14030}" presName="hierChild3" presStyleCnt="0"/>
      <dgm:spPr/>
    </dgm:pt>
  </dgm:ptLst>
  <dgm:cxnLst>
    <dgm:cxn modelId="{3F606907-AECF-E14C-8FF5-D7566DE841FB}" type="presOf" srcId="{515C2E7C-C7AD-3A49-A9D7-61ECBA4C0778}" destId="{86ABA2BB-6CBA-EF44-A74D-B71721F6D39E}" srcOrd="0" destOrd="0" presId="urn:microsoft.com/office/officeart/2005/8/layout/orgChart1"/>
    <dgm:cxn modelId="{91C6CA1B-9A82-7149-B79F-B02399D0CD00}" type="presOf" srcId="{04A1454F-A3C5-6040-90A1-6BCEE3809361}" destId="{EE3F37B7-398B-6943-A433-B1D2B52D1759}" srcOrd="0" destOrd="0" presId="urn:microsoft.com/office/officeart/2005/8/layout/orgChart1"/>
    <dgm:cxn modelId="{666A2F1D-3CBE-0942-A00A-2CC262B9FCEB}" type="presOf" srcId="{080FDBB8-C03B-8147-8D84-BF5A67CE4EB3}" destId="{94F45599-7DAD-3C48-8BC0-171D00A60072}" srcOrd="0" destOrd="0" presId="urn:microsoft.com/office/officeart/2005/8/layout/orgChart1"/>
    <dgm:cxn modelId="{91040C1E-6639-D046-9064-48E5068E12BC}" type="presOf" srcId="{8C178206-58BE-BA41-A718-99514675B331}" destId="{C26BCCD9-F9AE-C24C-818A-4183B0BA2827}" srcOrd="1" destOrd="0" presId="urn:microsoft.com/office/officeart/2005/8/layout/orgChart1"/>
    <dgm:cxn modelId="{4FCB6725-644E-D74B-AD02-7FFE39C9774A}" srcId="{738E0D54-3707-CF4D-A3EA-1665B5D2D64E}" destId="{C478CE47-A8A7-914F-8F2E-5DAAA7C14030}" srcOrd="0" destOrd="0" parTransId="{8BE8A58F-C153-1342-BD3F-E43933E2A037}" sibTransId="{82D80FAD-F53C-5246-93AB-345DFBA3C3EA}"/>
    <dgm:cxn modelId="{0ABD9428-8808-0D41-A96C-C13E12F423F3}" type="presOf" srcId="{9ADFD6DD-6314-464B-9092-A3B2BC5DB0CC}" destId="{ECA1312B-C6FE-9643-B31D-9445D54F2F3C}" srcOrd="0" destOrd="0" presId="urn:microsoft.com/office/officeart/2005/8/layout/orgChart1"/>
    <dgm:cxn modelId="{230D682B-5977-3E4E-B801-FC792D3FE8ED}" type="presOf" srcId="{F99144AD-0786-3B42-8F18-CD2193D86DEA}" destId="{313C2E69-DD75-6A42-8CE7-D92A45149AAB}" srcOrd="1" destOrd="0" presId="urn:microsoft.com/office/officeart/2005/8/layout/orgChart1"/>
    <dgm:cxn modelId="{CF786D2E-9835-D849-80F7-568E0F99B9B5}" type="presOf" srcId="{5D114A02-33E6-8044-B16D-AF1D42976081}" destId="{0963D6BF-D07A-514B-ADBC-8534D2D417A7}" srcOrd="0" destOrd="0" presId="urn:microsoft.com/office/officeart/2005/8/layout/orgChart1"/>
    <dgm:cxn modelId="{DADF7634-9E2F-0448-90FF-675416E04183}" type="presOf" srcId="{A54FEDBD-80CC-4E4E-8008-D0AB9400BEEF}" destId="{9B571062-C108-0349-96CA-C55A780B43D9}" srcOrd="0" destOrd="0" presId="urn:microsoft.com/office/officeart/2005/8/layout/orgChart1"/>
    <dgm:cxn modelId="{92B5CF3B-9747-214B-A362-51D93D402969}" type="presOf" srcId="{8F657D7C-FBB2-3441-9053-290F7F31CB91}" destId="{43CA2747-350D-F043-AF60-DC1547634409}" srcOrd="0" destOrd="0" presId="urn:microsoft.com/office/officeart/2005/8/layout/orgChart1"/>
    <dgm:cxn modelId="{8067273F-451C-6E4E-9620-038B26BB4930}" type="presOf" srcId="{EB7049E5-D429-2444-84CE-E0832AE93BC3}" destId="{899B728C-44BD-5944-AA20-B97FAD7EC6CE}" srcOrd="0" destOrd="0" presId="urn:microsoft.com/office/officeart/2005/8/layout/orgChart1"/>
    <dgm:cxn modelId="{ED820C51-6A6F-EE4D-BB87-BD3B0225B40E}" srcId="{19E3C6ED-0738-D549-9B00-0427EC28CD6C}" destId="{8C178206-58BE-BA41-A718-99514675B331}" srcOrd="2" destOrd="0" parTransId="{9ADFD6DD-6314-464B-9092-A3B2BC5DB0CC}" sibTransId="{69CEB9C4-CDBB-7541-A12B-9C0F60697E99}"/>
    <dgm:cxn modelId="{92330F5C-2E54-1443-81E1-51196A30649B}" type="presOf" srcId="{6B526786-DE6F-CD43-AF3A-18C948ADAA44}" destId="{18626E2F-3EC5-A442-916B-5FCFBFA650C7}" srcOrd="1" destOrd="0" presId="urn:microsoft.com/office/officeart/2005/8/layout/orgChart1"/>
    <dgm:cxn modelId="{275F0360-095E-FF4E-B1DB-29A383E3105A}" srcId="{C478CE47-A8A7-914F-8F2E-5DAAA7C14030}" destId="{C7891B68-9DF0-994E-85CE-4DEEE012AC29}" srcOrd="0" destOrd="0" parTransId="{04A1454F-A3C5-6040-90A1-6BCEE3809361}" sibTransId="{26AF81DF-6F58-F747-BA62-1910E772AC05}"/>
    <dgm:cxn modelId="{1B0D9960-EF04-EC49-B493-9FBCBC9EF182}" type="presOf" srcId="{8F657D7C-FBB2-3441-9053-290F7F31CB91}" destId="{547D9160-071C-9C49-9F17-1D89D5339783}" srcOrd="1" destOrd="0" presId="urn:microsoft.com/office/officeart/2005/8/layout/orgChart1"/>
    <dgm:cxn modelId="{1444B063-F64D-0B4C-87BF-447DBF9ED2AE}" type="presOf" srcId="{C478CE47-A8A7-914F-8F2E-5DAAA7C14030}" destId="{A98125ED-6B1C-354F-937E-E95A2A73AE1D}" srcOrd="0" destOrd="0" presId="urn:microsoft.com/office/officeart/2005/8/layout/orgChart1"/>
    <dgm:cxn modelId="{667AFE64-662F-6441-9310-E48E7FFCE6D8}" srcId="{C478CE47-A8A7-914F-8F2E-5DAAA7C14030}" destId="{EB7049E5-D429-2444-84CE-E0832AE93BC3}" srcOrd="2" destOrd="0" parTransId="{060C08AF-24F3-3547-B5BC-6912AD6306C5}" sibTransId="{84E664A3-F5EE-7C49-8D70-4559ADA84366}"/>
    <dgm:cxn modelId="{F8A86D65-7FC8-724A-AA8D-08285037DB95}" type="presOf" srcId="{515C2E7C-C7AD-3A49-A9D7-61ECBA4C0778}" destId="{5E69EB9D-A86D-C044-BF1B-D5DEF5B4F8F6}" srcOrd="1" destOrd="0" presId="urn:microsoft.com/office/officeart/2005/8/layout/orgChart1"/>
    <dgm:cxn modelId="{D4999D66-63A6-EE47-A551-5C5E98141C7D}" type="presOf" srcId="{19E3C6ED-0738-D549-9B00-0427EC28CD6C}" destId="{EB0D5AD8-E2D4-524A-81F8-8D2FA31477E1}" srcOrd="1" destOrd="0" presId="urn:microsoft.com/office/officeart/2005/8/layout/orgChart1"/>
    <dgm:cxn modelId="{B480FB6B-60AA-7249-9699-18B2541CF18A}" srcId="{19E3C6ED-0738-D549-9B00-0427EC28CD6C}" destId="{8F657D7C-FBB2-3441-9053-290F7F31CB91}" srcOrd="3" destOrd="0" parTransId="{A54FEDBD-80CC-4E4E-8008-D0AB9400BEEF}" sibTransId="{9310BB33-798F-6440-AA79-25CEE907FBE5}"/>
    <dgm:cxn modelId="{B2AB2777-2D81-0E4D-9326-60E00C84522C}" type="presOf" srcId="{6B526786-DE6F-CD43-AF3A-18C948ADAA44}" destId="{09AF1963-8299-0743-AD1D-DE035B9A9AE6}" srcOrd="0" destOrd="0" presId="urn:microsoft.com/office/officeart/2005/8/layout/orgChart1"/>
    <dgm:cxn modelId="{F7397A7A-A1A4-944F-A6D5-3ECAA97984E6}" type="presOf" srcId="{508887A5-A112-5048-9C8E-E2939E5F9DF0}" destId="{5A18D1D0-A6D3-4748-9C59-A413A9B793BB}" srcOrd="0" destOrd="0" presId="urn:microsoft.com/office/officeart/2005/8/layout/orgChart1"/>
    <dgm:cxn modelId="{98CCFF89-8811-F242-9FAF-2CC8FFF5CB88}" type="presOf" srcId="{19E3C6ED-0738-D549-9B00-0427EC28CD6C}" destId="{25E229DE-B8E6-7F42-80DD-EC32CC2A9774}" srcOrd="0" destOrd="0" presId="urn:microsoft.com/office/officeart/2005/8/layout/orgChart1"/>
    <dgm:cxn modelId="{DF153597-BACA-A744-993D-32EFBD2E54C4}" type="presOf" srcId="{C478CE47-A8A7-914F-8F2E-5DAAA7C14030}" destId="{3BA3CD30-4FAC-5E4A-A562-030FC613D59C}" srcOrd="1" destOrd="0" presId="urn:microsoft.com/office/officeart/2005/8/layout/orgChart1"/>
    <dgm:cxn modelId="{B20BF39C-EBDD-FE4C-A332-18EDFAAE99EC}" srcId="{19E3C6ED-0738-D549-9B00-0427EC28CD6C}" destId="{515C2E7C-C7AD-3A49-A9D7-61ECBA4C0778}" srcOrd="0" destOrd="0" parTransId="{5D114A02-33E6-8044-B16D-AF1D42976081}" sibTransId="{74645ABD-D180-F84C-AD93-2E84F5DECA2E}"/>
    <dgm:cxn modelId="{B9CD1D9E-CFC7-F04A-9608-AF6D248F2F08}" type="presOf" srcId="{A3C4791F-47CC-584A-B5BA-A665318FE342}" destId="{1B03D2B5-6D0F-874B-87B7-58E12F0C2290}" srcOrd="0" destOrd="0" presId="urn:microsoft.com/office/officeart/2005/8/layout/orgChart1"/>
    <dgm:cxn modelId="{62A75DA1-3B18-0B4C-AF6B-D933D746AA93}" type="presOf" srcId="{C7891B68-9DF0-994E-85CE-4DEEE012AC29}" destId="{60495A62-A4E3-C749-8862-6EAD3371FC44}" srcOrd="1" destOrd="0" presId="urn:microsoft.com/office/officeart/2005/8/layout/orgChart1"/>
    <dgm:cxn modelId="{9F658BA5-BB2B-BA46-9004-9093EF36B039}" srcId="{19E3C6ED-0738-D549-9B00-0427EC28CD6C}" destId="{F99144AD-0786-3B42-8F18-CD2193D86DEA}" srcOrd="1" destOrd="0" parTransId="{A3C4791F-47CC-584A-B5BA-A665318FE342}" sibTransId="{8CEFEADA-8BAA-D745-8812-CFCE58A91FFE}"/>
    <dgm:cxn modelId="{EE52C8C9-F0C4-4F43-B15B-262897E23F5C}" type="presOf" srcId="{F99144AD-0786-3B42-8F18-CD2193D86DEA}" destId="{F2619AB5-946D-CD46-8B6F-3FE59065003D}" srcOrd="0" destOrd="0" presId="urn:microsoft.com/office/officeart/2005/8/layout/orgChart1"/>
    <dgm:cxn modelId="{DDFD8ECF-EB5C-3043-8487-0F92398E9BC7}" type="presOf" srcId="{8C178206-58BE-BA41-A718-99514675B331}" destId="{81346B8B-E616-844B-BE4F-D51B39BEEB36}" srcOrd="0" destOrd="0" presId="urn:microsoft.com/office/officeart/2005/8/layout/orgChart1"/>
    <dgm:cxn modelId="{025AEFD5-9ED8-A74A-9EA3-9D07238D18D3}" type="presOf" srcId="{C7891B68-9DF0-994E-85CE-4DEEE012AC29}" destId="{89F86DE3-28AE-DC45-B544-EC361ED8C111}" srcOrd="0" destOrd="0" presId="urn:microsoft.com/office/officeart/2005/8/layout/orgChart1"/>
    <dgm:cxn modelId="{0D6834E7-90D0-6E42-84A8-31FEB416B25C}" type="presOf" srcId="{060C08AF-24F3-3547-B5BC-6912AD6306C5}" destId="{CCE26E55-0C3A-9A49-BC81-988FF4604064}" srcOrd="0" destOrd="0" presId="urn:microsoft.com/office/officeart/2005/8/layout/orgChart1"/>
    <dgm:cxn modelId="{7C4530EE-8CC7-9645-B91C-27FE9E0B609A}" type="presOf" srcId="{EB7049E5-D429-2444-84CE-E0832AE93BC3}" destId="{B58544E9-F4C8-474C-B925-8D34460D6305}" srcOrd="1" destOrd="0" presId="urn:microsoft.com/office/officeart/2005/8/layout/orgChart1"/>
    <dgm:cxn modelId="{968225F3-B88A-8F4F-BCCF-D41E45C65350}" type="presOf" srcId="{738E0D54-3707-CF4D-A3EA-1665B5D2D64E}" destId="{6D5FD1D6-601B-D44C-8DC7-9C63BB891BF4}" srcOrd="0" destOrd="0" presId="urn:microsoft.com/office/officeart/2005/8/layout/orgChart1"/>
    <dgm:cxn modelId="{B16C85F5-FC33-E244-953A-D1CE3C3C6241}" srcId="{C478CE47-A8A7-914F-8F2E-5DAAA7C14030}" destId="{6B526786-DE6F-CD43-AF3A-18C948ADAA44}" srcOrd="1" destOrd="0" parTransId="{080FDBB8-C03B-8147-8D84-BF5A67CE4EB3}" sibTransId="{B2EB41D9-0250-F645-8771-C0D7069A0419}"/>
    <dgm:cxn modelId="{E8926EFA-8E5E-8D43-B877-3161468688D0}" srcId="{C478CE47-A8A7-914F-8F2E-5DAAA7C14030}" destId="{19E3C6ED-0738-D549-9B00-0427EC28CD6C}" srcOrd="3" destOrd="0" parTransId="{508887A5-A112-5048-9C8E-E2939E5F9DF0}" sibTransId="{24E6DC87-0E8C-3D44-965E-0A5483FA20F0}"/>
    <dgm:cxn modelId="{8294E8EE-01F2-E746-8234-1196F725F382}" type="presParOf" srcId="{6D5FD1D6-601B-D44C-8DC7-9C63BB891BF4}" destId="{4BF5E62F-7760-CB43-AA73-9C3EC387B2AA}" srcOrd="0" destOrd="0" presId="urn:microsoft.com/office/officeart/2005/8/layout/orgChart1"/>
    <dgm:cxn modelId="{9814FF6A-2446-CC43-AD6D-6D2744037F03}" type="presParOf" srcId="{4BF5E62F-7760-CB43-AA73-9C3EC387B2AA}" destId="{8C2214BD-616F-F74A-99E1-3ADED3A17AEA}" srcOrd="0" destOrd="0" presId="urn:microsoft.com/office/officeart/2005/8/layout/orgChart1"/>
    <dgm:cxn modelId="{89DF85DB-3C01-5642-BE9B-26E34D93C557}" type="presParOf" srcId="{8C2214BD-616F-F74A-99E1-3ADED3A17AEA}" destId="{A98125ED-6B1C-354F-937E-E95A2A73AE1D}" srcOrd="0" destOrd="0" presId="urn:microsoft.com/office/officeart/2005/8/layout/orgChart1"/>
    <dgm:cxn modelId="{EB021F4D-F337-DD41-80C3-E4BB4E19B950}" type="presParOf" srcId="{8C2214BD-616F-F74A-99E1-3ADED3A17AEA}" destId="{3BA3CD30-4FAC-5E4A-A562-030FC613D59C}" srcOrd="1" destOrd="0" presId="urn:microsoft.com/office/officeart/2005/8/layout/orgChart1"/>
    <dgm:cxn modelId="{2F088584-91E0-A345-ADBB-3FCB2E91203D}" type="presParOf" srcId="{4BF5E62F-7760-CB43-AA73-9C3EC387B2AA}" destId="{B30DAC13-FD99-1241-BFF2-6F433DBBAA42}" srcOrd="1" destOrd="0" presId="urn:microsoft.com/office/officeart/2005/8/layout/orgChart1"/>
    <dgm:cxn modelId="{E6D67C6A-A4AD-5243-8B43-9924F4591370}" type="presParOf" srcId="{B30DAC13-FD99-1241-BFF2-6F433DBBAA42}" destId="{EE3F37B7-398B-6943-A433-B1D2B52D1759}" srcOrd="0" destOrd="0" presId="urn:microsoft.com/office/officeart/2005/8/layout/orgChart1"/>
    <dgm:cxn modelId="{07C6BB13-1800-7049-BDD7-E6FEF890D579}" type="presParOf" srcId="{B30DAC13-FD99-1241-BFF2-6F433DBBAA42}" destId="{4CF3DA9A-C597-CF4C-ACB6-D8B2A5E53E93}" srcOrd="1" destOrd="0" presId="urn:microsoft.com/office/officeart/2005/8/layout/orgChart1"/>
    <dgm:cxn modelId="{F33CEA8F-2BE2-CA4F-BC6C-347DC97B8179}" type="presParOf" srcId="{4CF3DA9A-C597-CF4C-ACB6-D8B2A5E53E93}" destId="{A8D05EDE-5C0A-7148-AA56-1D2F881306B5}" srcOrd="0" destOrd="0" presId="urn:microsoft.com/office/officeart/2005/8/layout/orgChart1"/>
    <dgm:cxn modelId="{009F8971-CF99-1F4F-AAAF-E527ABFE6D7D}" type="presParOf" srcId="{A8D05EDE-5C0A-7148-AA56-1D2F881306B5}" destId="{89F86DE3-28AE-DC45-B544-EC361ED8C111}" srcOrd="0" destOrd="0" presId="urn:microsoft.com/office/officeart/2005/8/layout/orgChart1"/>
    <dgm:cxn modelId="{FA5E9C82-48A7-9647-A11C-7CDFC1272107}" type="presParOf" srcId="{A8D05EDE-5C0A-7148-AA56-1D2F881306B5}" destId="{60495A62-A4E3-C749-8862-6EAD3371FC44}" srcOrd="1" destOrd="0" presId="urn:microsoft.com/office/officeart/2005/8/layout/orgChart1"/>
    <dgm:cxn modelId="{8D3B2D33-2DD8-0441-8371-940F8C760B2C}" type="presParOf" srcId="{4CF3DA9A-C597-CF4C-ACB6-D8B2A5E53E93}" destId="{48DEA83E-F69B-4848-9EF0-F9D6D3BEB002}" srcOrd="1" destOrd="0" presId="urn:microsoft.com/office/officeart/2005/8/layout/orgChart1"/>
    <dgm:cxn modelId="{81DC84E3-25DC-1A4C-8E07-28C3C8D8BF35}" type="presParOf" srcId="{4CF3DA9A-C597-CF4C-ACB6-D8B2A5E53E93}" destId="{792D9DFE-714A-404D-A302-E33E4DBD4D9C}" srcOrd="2" destOrd="0" presId="urn:microsoft.com/office/officeart/2005/8/layout/orgChart1"/>
    <dgm:cxn modelId="{A79DDDA3-49FD-E64D-B0D8-D1BC50F32F5B}" type="presParOf" srcId="{B30DAC13-FD99-1241-BFF2-6F433DBBAA42}" destId="{94F45599-7DAD-3C48-8BC0-171D00A60072}" srcOrd="2" destOrd="0" presId="urn:microsoft.com/office/officeart/2005/8/layout/orgChart1"/>
    <dgm:cxn modelId="{CE339C94-4911-5B4B-A398-8DB75A5CFC05}" type="presParOf" srcId="{B30DAC13-FD99-1241-BFF2-6F433DBBAA42}" destId="{7350618E-44F0-C742-ADEC-D726B081E885}" srcOrd="3" destOrd="0" presId="urn:microsoft.com/office/officeart/2005/8/layout/orgChart1"/>
    <dgm:cxn modelId="{45F88657-9C8A-754F-973B-3366D4F0AA43}" type="presParOf" srcId="{7350618E-44F0-C742-ADEC-D726B081E885}" destId="{EA9918BA-2333-C84F-8A53-7BB330AE0293}" srcOrd="0" destOrd="0" presId="urn:microsoft.com/office/officeart/2005/8/layout/orgChart1"/>
    <dgm:cxn modelId="{1AB0E116-AB05-A44E-907C-99514A88AD1B}" type="presParOf" srcId="{EA9918BA-2333-C84F-8A53-7BB330AE0293}" destId="{09AF1963-8299-0743-AD1D-DE035B9A9AE6}" srcOrd="0" destOrd="0" presId="urn:microsoft.com/office/officeart/2005/8/layout/orgChart1"/>
    <dgm:cxn modelId="{916EAA94-37EA-5A4E-A1C1-924F2F9A72C5}" type="presParOf" srcId="{EA9918BA-2333-C84F-8A53-7BB330AE0293}" destId="{18626E2F-3EC5-A442-916B-5FCFBFA650C7}" srcOrd="1" destOrd="0" presId="urn:microsoft.com/office/officeart/2005/8/layout/orgChart1"/>
    <dgm:cxn modelId="{9102A110-662E-194E-9778-9843EE53E370}" type="presParOf" srcId="{7350618E-44F0-C742-ADEC-D726B081E885}" destId="{43FF90E6-7BB4-3B46-90A2-0A2AFF0C38A7}" srcOrd="1" destOrd="0" presId="urn:microsoft.com/office/officeart/2005/8/layout/orgChart1"/>
    <dgm:cxn modelId="{24018274-74BA-B147-873B-E821F6E04DA1}" type="presParOf" srcId="{7350618E-44F0-C742-ADEC-D726B081E885}" destId="{78C4054F-F521-2044-B605-1BBCBC19DEFA}" srcOrd="2" destOrd="0" presId="urn:microsoft.com/office/officeart/2005/8/layout/orgChart1"/>
    <dgm:cxn modelId="{091B92B2-C556-7B43-88D4-1520EF94F4A5}" type="presParOf" srcId="{B30DAC13-FD99-1241-BFF2-6F433DBBAA42}" destId="{CCE26E55-0C3A-9A49-BC81-988FF4604064}" srcOrd="4" destOrd="0" presId="urn:microsoft.com/office/officeart/2005/8/layout/orgChart1"/>
    <dgm:cxn modelId="{FAA85FA5-0EE6-354A-ADD7-16CF94682DE8}" type="presParOf" srcId="{B30DAC13-FD99-1241-BFF2-6F433DBBAA42}" destId="{1B501A5A-83F9-7242-B092-FE26DDC67561}" srcOrd="5" destOrd="0" presId="urn:microsoft.com/office/officeart/2005/8/layout/orgChart1"/>
    <dgm:cxn modelId="{F6B82E18-8A76-A947-8EE6-0D2900DAB62F}" type="presParOf" srcId="{1B501A5A-83F9-7242-B092-FE26DDC67561}" destId="{FD80DC45-192A-D242-9596-FB20188C3ACD}" srcOrd="0" destOrd="0" presId="urn:microsoft.com/office/officeart/2005/8/layout/orgChart1"/>
    <dgm:cxn modelId="{AADFA7BB-515D-CA4F-9713-2D808FFD1688}" type="presParOf" srcId="{FD80DC45-192A-D242-9596-FB20188C3ACD}" destId="{899B728C-44BD-5944-AA20-B97FAD7EC6CE}" srcOrd="0" destOrd="0" presId="urn:microsoft.com/office/officeart/2005/8/layout/orgChart1"/>
    <dgm:cxn modelId="{9CC2572A-89B7-5342-814A-319BBD6FAF53}" type="presParOf" srcId="{FD80DC45-192A-D242-9596-FB20188C3ACD}" destId="{B58544E9-F4C8-474C-B925-8D34460D6305}" srcOrd="1" destOrd="0" presId="urn:microsoft.com/office/officeart/2005/8/layout/orgChart1"/>
    <dgm:cxn modelId="{582B0E04-4908-504A-9A1B-13B601250B1B}" type="presParOf" srcId="{1B501A5A-83F9-7242-B092-FE26DDC67561}" destId="{94241A45-172E-4742-9F0D-335568927A6B}" srcOrd="1" destOrd="0" presId="urn:microsoft.com/office/officeart/2005/8/layout/orgChart1"/>
    <dgm:cxn modelId="{19711111-418F-7A4A-A178-BAEC3F17CBE8}" type="presParOf" srcId="{1B501A5A-83F9-7242-B092-FE26DDC67561}" destId="{27464DCF-E928-F044-B88C-682A87671AD0}" srcOrd="2" destOrd="0" presId="urn:microsoft.com/office/officeart/2005/8/layout/orgChart1"/>
    <dgm:cxn modelId="{80C795ED-BF01-3340-B25B-BE87D363E94F}" type="presParOf" srcId="{B30DAC13-FD99-1241-BFF2-6F433DBBAA42}" destId="{5A18D1D0-A6D3-4748-9C59-A413A9B793BB}" srcOrd="6" destOrd="0" presId="urn:microsoft.com/office/officeart/2005/8/layout/orgChart1"/>
    <dgm:cxn modelId="{5A224808-B205-A34C-9F36-A9C5DF64C0E7}" type="presParOf" srcId="{B30DAC13-FD99-1241-BFF2-6F433DBBAA42}" destId="{A1E0266F-52D7-8344-829A-84CFB849060F}" srcOrd="7" destOrd="0" presId="urn:microsoft.com/office/officeart/2005/8/layout/orgChart1"/>
    <dgm:cxn modelId="{C3264F79-3F1D-D548-AA24-78C62FBD577D}" type="presParOf" srcId="{A1E0266F-52D7-8344-829A-84CFB849060F}" destId="{22B41514-B95D-6F4E-8BA7-57AC4EEC6E7E}" srcOrd="0" destOrd="0" presId="urn:microsoft.com/office/officeart/2005/8/layout/orgChart1"/>
    <dgm:cxn modelId="{576302CC-6B7C-C74A-9D3B-AB437A60EEDF}" type="presParOf" srcId="{22B41514-B95D-6F4E-8BA7-57AC4EEC6E7E}" destId="{25E229DE-B8E6-7F42-80DD-EC32CC2A9774}" srcOrd="0" destOrd="0" presId="urn:microsoft.com/office/officeart/2005/8/layout/orgChart1"/>
    <dgm:cxn modelId="{BBB1E2F1-464D-914B-88E0-52D486705318}" type="presParOf" srcId="{22B41514-B95D-6F4E-8BA7-57AC4EEC6E7E}" destId="{EB0D5AD8-E2D4-524A-81F8-8D2FA31477E1}" srcOrd="1" destOrd="0" presId="urn:microsoft.com/office/officeart/2005/8/layout/orgChart1"/>
    <dgm:cxn modelId="{5E55D15C-299F-2244-BA3D-23934D4D10F2}" type="presParOf" srcId="{A1E0266F-52D7-8344-829A-84CFB849060F}" destId="{43353CD5-6C7A-D348-BA1D-5F09CFD1BD04}" srcOrd="1" destOrd="0" presId="urn:microsoft.com/office/officeart/2005/8/layout/orgChart1"/>
    <dgm:cxn modelId="{E2889088-D1C7-F04C-8B97-ED8FCEEF0880}" type="presParOf" srcId="{43353CD5-6C7A-D348-BA1D-5F09CFD1BD04}" destId="{0963D6BF-D07A-514B-ADBC-8534D2D417A7}" srcOrd="0" destOrd="0" presId="urn:microsoft.com/office/officeart/2005/8/layout/orgChart1"/>
    <dgm:cxn modelId="{D9E6A2A1-35D5-6044-A727-A47D02D1C7CA}" type="presParOf" srcId="{43353CD5-6C7A-D348-BA1D-5F09CFD1BD04}" destId="{072050B3-D1BD-BD49-852D-53F26FA7E0D6}" srcOrd="1" destOrd="0" presId="urn:microsoft.com/office/officeart/2005/8/layout/orgChart1"/>
    <dgm:cxn modelId="{620149AE-4F20-6A41-A849-92B2AA64474E}" type="presParOf" srcId="{072050B3-D1BD-BD49-852D-53F26FA7E0D6}" destId="{5DCE8B17-A156-234E-B4A4-4057FD5BA549}" srcOrd="0" destOrd="0" presId="urn:microsoft.com/office/officeart/2005/8/layout/orgChart1"/>
    <dgm:cxn modelId="{4BBFEA50-107C-EC41-A2D8-C6ECE9837450}" type="presParOf" srcId="{5DCE8B17-A156-234E-B4A4-4057FD5BA549}" destId="{86ABA2BB-6CBA-EF44-A74D-B71721F6D39E}" srcOrd="0" destOrd="0" presId="urn:microsoft.com/office/officeart/2005/8/layout/orgChart1"/>
    <dgm:cxn modelId="{A0B5F4E2-A06D-A947-B9A8-C40F24A92242}" type="presParOf" srcId="{5DCE8B17-A156-234E-B4A4-4057FD5BA549}" destId="{5E69EB9D-A86D-C044-BF1B-D5DEF5B4F8F6}" srcOrd="1" destOrd="0" presId="urn:microsoft.com/office/officeart/2005/8/layout/orgChart1"/>
    <dgm:cxn modelId="{F6831A23-16A9-B24D-AF68-8F05F5682089}" type="presParOf" srcId="{072050B3-D1BD-BD49-852D-53F26FA7E0D6}" destId="{98CD2977-3C29-F94A-A823-BB10FA335760}" srcOrd="1" destOrd="0" presId="urn:microsoft.com/office/officeart/2005/8/layout/orgChart1"/>
    <dgm:cxn modelId="{BFD6203E-7850-CE44-B9D7-CE2A84B37ED3}" type="presParOf" srcId="{072050B3-D1BD-BD49-852D-53F26FA7E0D6}" destId="{44E116B6-07C1-A74E-AEA7-48E7B62A6EFB}" srcOrd="2" destOrd="0" presId="urn:microsoft.com/office/officeart/2005/8/layout/orgChart1"/>
    <dgm:cxn modelId="{58E9B8AB-B3DF-DA43-9131-0615CF383C91}" type="presParOf" srcId="{43353CD5-6C7A-D348-BA1D-5F09CFD1BD04}" destId="{1B03D2B5-6D0F-874B-87B7-58E12F0C2290}" srcOrd="2" destOrd="0" presId="urn:microsoft.com/office/officeart/2005/8/layout/orgChart1"/>
    <dgm:cxn modelId="{BB56C907-1FD6-1741-860F-D922C9007AE8}" type="presParOf" srcId="{43353CD5-6C7A-D348-BA1D-5F09CFD1BD04}" destId="{941E0D9E-2246-FF45-BA64-3727CE817C98}" srcOrd="3" destOrd="0" presId="urn:microsoft.com/office/officeart/2005/8/layout/orgChart1"/>
    <dgm:cxn modelId="{A299E147-398F-9241-8319-747DC2E3B274}" type="presParOf" srcId="{941E0D9E-2246-FF45-BA64-3727CE817C98}" destId="{7D5C8F09-AB14-7544-80E5-6478CC2C195C}" srcOrd="0" destOrd="0" presId="urn:microsoft.com/office/officeart/2005/8/layout/orgChart1"/>
    <dgm:cxn modelId="{E2A3D29B-A8AA-4441-893E-FDA340A53541}" type="presParOf" srcId="{7D5C8F09-AB14-7544-80E5-6478CC2C195C}" destId="{F2619AB5-946D-CD46-8B6F-3FE59065003D}" srcOrd="0" destOrd="0" presId="urn:microsoft.com/office/officeart/2005/8/layout/orgChart1"/>
    <dgm:cxn modelId="{08720939-6450-A24B-8F13-642A35012CE5}" type="presParOf" srcId="{7D5C8F09-AB14-7544-80E5-6478CC2C195C}" destId="{313C2E69-DD75-6A42-8CE7-D92A45149AAB}" srcOrd="1" destOrd="0" presId="urn:microsoft.com/office/officeart/2005/8/layout/orgChart1"/>
    <dgm:cxn modelId="{14B0F3D1-4FA7-2A4C-B13C-88188765BFA5}" type="presParOf" srcId="{941E0D9E-2246-FF45-BA64-3727CE817C98}" destId="{6FE4BC8C-762D-154E-9C61-147FBD91AB93}" srcOrd="1" destOrd="0" presId="urn:microsoft.com/office/officeart/2005/8/layout/orgChart1"/>
    <dgm:cxn modelId="{5DF1567A-03DC-1643-8B5A-52A2B5685119}" type="presParOf" srcId="{941E0D9E-2246-FF45-BA64-3727CE817C98}" destId="{29D984E4-23D6-0A44-866A-F31957CC5351}" srcOrd="2" destOrd="0" presId="urn:microsoft.com/office/officeart/2005/8/layout/orgChart1"/>
    <dgm:cxn modelId="{AD28AE61-0D1C-024A-BE4C-3850C295829B}" type="presParOf" srcId="{43353CD5-6C7A-D348-BA1D-5F09CFD1BD04}" destId="{ECA1312B-C6FE-9643-B31D-9445D54F2F3C}" srcOrd="4" destOrd="0" presId="urn:microsoft.com/office/officeart/2005/8/layout/orgChart1"/>
    <dgm:cxn modelId="{04EFD711-A2EB-734E-991D-AA23BE6EFA79}" type="presParOf" srcId="{43353CD5-6C7A-D348-BA1D-5F09CFD1BD04}" destId="{D9920384-3545-844C-8DBE-8D7A914967E2}" srcOrd="5" destOrd="0" presId="urn:microsoft.com/office/officeart/2005/8/layout/orgChart1"/>
    <dgm:cxn modelId="{B20B8E09-B1CC-384E-B4E0-CC0358137A80}" type="presParOf" srcId="{D9920384-3545-844C-8DBE-8D7A914967E2}" destId="{95E900D4-6BA7-AA42-9178-1B23A17E95F2}" srcOrd="0" destOrd="0" presId="urn:microsoft.com/office/officeart/2005/8/layout/orgChart1"/>
    <dgm:cxn modelId="{149356AF-EC90-F642-8D68-76AF8871C909}" type="presParOf" srcId="{95E900D4-6BA7-AA42-9178-1B23A17E95F2}" destId="{81346B8B-E616-844B-BE4F-D51B39BEEB36}" srcOrd="0" destOrd="0" presId="urn:microsoft.com/office/officeart/2005/8/layout/orgChart1"/>
    <dgm:cxn modelId="{441BECBC-4485-8E44-8E7B-7302782996FA}" type="presParOf" srcId="{95E900D4-6BA7-AA42-9178-1B23A17E95F2}" destId="{C26BCCD9-F9AE-C24C-818A-4183B0BA2827}" srcOrd="1" destOrd="0" presId="urn:microsoft.com/office/officeart/2005/8/layout/orgChart1"/>
    <dgm:cxn modelId="{C3C94177-CD4E-3E41-86B5-F7A99049DB70}" type="presParOf" srcId="{D9920384-3545-844C-8DBE-8D7A914967E2}" destId="{2E6096F5-768F-1946-AB1A-4E4F40057A19}" srcOrd="1" destOrd="0" presId="urn:microsoft.com/office/officeart/2005/8/layout/orgChart1"/>
    <dgm:cxn modelId="{76C5BD10-0129-1F43-A138-E37E9DBC0391}" type="presParOf" srcId="{D9920384-3545-844C-8DBE-8D7A914967E2}" destId="{2F55DA6E-9AB0-F24A-AC02-F7ABF7DFFAB5}" srcOrd="2" destOrd="0" presId="urn:microsoft.com/office/officeart/2005/8/layout/orgChart1"/>
    <dgm:cxn modelId="{5A8154A5-1A71-F54D-8781-C6439CCE9DC1}" type="presParOf" srcId="{43353CD5-6C7A-D348-BA1D-5F09CFD1BD04}" destId="{9B571062-C108-0349-96CA-C55A780B43D9}" srcOrd="6" destOrd="0" presId="urn:microsoft.com/office/officeart/2005/8/layout/orgChart1"/>
    <dgm:cxn modelId="{9CCC2D39-B285-5045-9A0A-A6E988D04C3C}" type="presParOf" srcId="{43353CD5-6C7A-D348-BA1D-5F09CFD1BD04}" destId="{54502FEC-571D-DF42-A55D-8E2959C3DA3B}" srcOrd="7" destOrd="0" presId="urn:microsoft.com/office/officeart/2005/8/layout/orgChart1"/>
    <dgm:cxn modelId="{F837F621-37A0-BC4D-8F09-B322BE41BCA4}" type="presParOf" srcId="{54502FEC-571D-DF42-A55D-8E2959C3DA3B}" destId="{5EA6EBE1-A001-0242-8E90-FE41A58C89DD}" srcOrd="0" destOrd="0" presId="urn:microsoft.com/office/officeart/2005/8/layout/orgChart1"/>
    <dgm:cxn modelId="{3BD8553A-9D17-4345-A5AF-9B3C57516BB6}" type="presParOf" srcId="{5EA6EBE1-A001-0242-8E90-FE41A58C89DD}" destId="{43CA2747-350D-F043-AF60-DC1547634409}" srcOrd="0" destOrd="0" presId="urn:microsoft.com/office/officeart/2005/8/layout/orgChart1"/>
    <dgm:cxn modelId="{EBB78991-2EB6-3D45-ADC7-95766CFA111A}" type="presParOf" srcId="{5EA6EBE1-A001-0242-8E90-FE41A58C89DD}" destId="{547D9160-071C-9C49-9F17-1D89D5339783}" srcOrd="1" destOrd="0" presId="urn:microsoft.com/office/officeart/2005/8/layout/orgChart1"/>
    <dgm:cxn modelId="{F026BD49-FADD-B24B-8EB5-01E4B6DE0165}" type="presParOf" srcId="{54502FEC-571D-DF42-A55D-8E2959C3DA3B}" destId="{A99DDAA1-1287-0E41-BAEA-487F3BC2CD38}" srcOrd="1" destOrd="0" presId="urn:microsoft.com/office/officeart/2005/8/layout/orgChart1"/>
    <dgm:cxn modelId="{FBCAD338-DF1B-744D-80EA-BDCE94F98239}" type="presParOf" srcId="{54502FEC-571D-DF42-A55D-8E2959C3DA3B}" destId="{ED454B7C-9E9E-EC4D-9FB0-62B4D34BBA4F}" srcOrd="2" destOrd="0" presId="urn:microsoft.com/office/officeart/2005/8/layout/orgChart1"/>
    <dgm:cxn modelId="{0E878896-DB4F-D24A-B4A3-A043A46E5E49}" type="presParOf" srcId="{A1E0266F-52D7-8344-829A-84CFB849060F}" destId="{8B033BA3-9EEE-2D4F-BF46-D8E07B8C599C}" srcOrd="2" destOrd="0" presId="urn:microsoft.com/office/officeart/2005/8/layout/orgChart1"/>
    <dgm:cxn modelId="{81DEA797-0EC6-EC48-B1A3-A43D0EAB55A7}" type="presParOf" srcId="{4BF5E62F-7760-CB43-AA73-9C3EC387B2AA}" destId="{F2CE8075-86FC-734D-AE21-9F5788A875C2}"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E24A4-0BF8-4C4F-8839-FD1FB896FF48}">
      <dsp:nvSpPr>
        <dsp:cNvPr id="0" name=""/>
        <dsp:cNvSpPr/>
      </dsp:nvSpPr>
      <dsp:spPr>
        <a:xfrm>
          <a:off x="1677358" y="633"/>
          <a:ext cx="1129917" cy="734446"/>
        </a:xfrm>
        <a:prstGeom prst="roundRect">
          <a:avLst/>
        </a:prstGeom>
        <a:gradFill rotWithShape="0">
          <a:gsLst>
            <a:gs pos="0">
              <a:srgbClr val="00B0F0"/>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Cloud Adoption Simulation Workshop</a:t>
          </a:r>
        </a:p>
      </dsp:txBody>
      <dsp:txXfrm>
        <a:off x="1713211" y="36486"/>
        <a:ext cx="1058211" cy="662740"/>
      </dsp:txXfrm>
    </dsp:sp>
    <dsp:sp modelId="{60875212-74DE-2747-83C6-12C87B1B329E}">
      <dsp:nvSpPr>
        <dsp:cNvPr id="0" name=""/>
        <dsp:cNvSpPr/>
      </dsp:nvSpPr>
      <dsp:spPr>
        <a:xfrm>
          <a:off x="772093" y="367856"/>
          <a:ext cx="2940447" cy="2940447"/>
        </a:xfrm>
        <a:custGeom>
          <a:avLst/>
          <a:gdLst/>
          <a:ahLst/>
          <a:cxnLst/>
          <a:rect l="0" t="0" r="0" b="0"/>
          <a:pathLst>
            <a:path>
              <a:moveTo>
                <a:pt x="2042980" y="116153"/>
              </a:moveTo>
              <a:arcTo wR="1470223" hR="1470223" stAng="17575670" swAng="19662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23EA101-A410-6344-BF77-612167CCDE33}">
      <dsp:nvSpPr>
        <dsp:cNvPr id="0" name=""/>
        <dsp:cNvSpPr/>
      </dsp:nvSpPr>
      <dsp:spPr>
        <a:xfrm>
          <a:off x="3075624" y="101653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Security Strategy Workshop</a:t>
          </a:r>
        </a:p>
      </dsp:txBody>
      <dsp:txXfrm>
        <a:off x="3111477" y="1052385"/>
        <a:ext cx="1058211" cy="662740"/>
      </dsp:txXfrm>
    </dsp:sp>
    <dsp:sp modelId="{9A0272E8-F301-B441-AB37-C6C411BAC50B}">
      <dsp:nvSpPr>
        <dsp:cNvPr id="0" name=""/>
        <dsp:cNvSpPr/>
      </dsp:nvSpPr>
      <dsp:spPr>
        <a:xfrm>
          <a:off x="772093" y="367856"/>
          <a:ext cx="2940447" cy="2940447"/>
        </a:xfrm>
        <a:custGeom>
          <a:avLst/>
          <a:gdLst/>
          <a:ahLst/>
          <a:cxnLst/>
          <a:rect l="0" t="0" r="0" b="0"/>
          <a:pathLst>
            <a:path>
              <a:moveTo>
                <a:pt x="2938393" y="1392535"/>
              </a:moveTo>
              <a:arcTo wR="1470223" hR="1470223" stAng="21418261" swAng="21999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50A26C-748D-C642-BC53-92E0A8F24D8D}">
      <dsp:nvSpPr>
        <dsp:cNvPr id="0" name=""/>
        <dsp:cNvSpPr/>
      </dsp:nvSpPr>
      <dsp:spPr>
        <a:xfrm>
          <a:off x="2541534" y="266029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AWS Platform</a:t>
          </a:r>
        </a:p>
        <a:p>
          <a:pPr marL="0" lvl="0" indent="0" algn="ctr" defTabSz="533400">
            <a:lnSpc>
              <a:spcPct val="90000"/>
            </a:lnSpc>
            <a:spcBef>
              <a:spcPct val="0"/>
            </a:spcBef>
            <a:spcAft>
              <a:spcPct val="35000"/>
            </a:spcAft>
            <a:buNone/>
          </a:pPr>
          <a:r>
            <a:rPr lang="en-US" sz="1200" kern="1200" dirty="0"/>
            <a:t>Jumpstart</a:t>
          </a:r>
        </a:p>
      </dsp:txBody>
      <dsp:txXfrm>
        <a:off x="2577387" y="2696145"/>
        <a:ext cx="1058211" cy="662740"/>
      </dsp:txXfrm>
    </dsp:sp>
    <dsp:sp modelId="{47E225EB-46F6-064A-B559-A586744486F5}">
      <dsp:nvSpPr>
        <dsp:cNvPr id="0" name=""/>
        <dsp:cNvSpPr/>
      </dsp:nvSpPr>
      <dsp:spPr>
        <a:xfrm>
          <a:off x="772093" y="367856"/>
          <a:ext cx="2940447" cy="2940447"/>
        </a:xfrm>
        <a:custGeom>
          <a:avLst/>
          <a:gdLst/>
          <a:ahLst/>
          <a:cxnLst/>
          <a:rect l="0" t="0" r="0" b="0"/>
          <a:pathLst>
            <a:path>
              <a:moveTo>
                <a:pt x="1763578" y="2910883"/>
              </a:moveTo>
              <a:arcTo wR="1470223" hR="1470223" stAng="4709428" swAng="138114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4938C3-C62D-214E-86BB-417DE30B5294}">
      <dsp:nvSpPr>
        <dsp:cNvPr id="0" name=""/>
        <dsp:cNvSpPr/>
      </dsp:nvSpPr>
      <dsp:spPr>
        <a:xfrm>
          <a:off x="813182" y="266029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Portfolio Prioritization</a:t>
          </a:r>
        </a:p>
      </dsp:txBody>
      <dsp:txXfrm>
        <a:off x="849035" y="2696145"/>
        <a:ext cx="1058211" cy="662740"/>
      </dsp:txXfrm>
    </dsp:sp>
    <dsp:sp modelId="{7D1844D7-CB5B-014B-809B-02AD92FA9CC9}">
      <dsp:nvSpPr>
        <dsp:cNvPr id="0" name=""/>
        <dsp:cNvSpPr/>
      </dsp:nvSpPr>
      <dsp:spPr>
        <a:xfrm>
          <a:off x="772093" y="367856"/>
          <a:ext cx="2940447" cy="2940447"/>
        </a:xfrm>
        <a:custGeom>
          <a:avLst/>
          <a:gdLst/>
          <a:ahLst/>
          <a:cxnLst/>
          <a:rect l="0" t="0" r="0" b="0"/>
          <a:pathLst>
            <a:path>
              <a:moveTo>
                <a:pt x="246155" y="2284603"/>
              </a:moveTo>
              <a:arcTo wR="1470223" hR="1470223" stAng="8781835" swAng="21999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8CD36B6-DFBC-A04E-B5DF-E92CF2CBE888}">
      <dsp:nvSpPr>
        <dsp:cNvPr id="0" name=""/>
        <dsp:cNvSpPr/>
      </dsp:nvSpPr>
      <dsp:spPr>
        <a:xfrm>
          <a:off x="279092" y="101653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Skills Assessment &amp; Tiger Team</a:t>
          </a:r>
        </a:p>
      </dsp:txBody>
      <dsp:txXfrm>
        <a:off x="314945" y="1052385"/>
        <a:ext cx="1058211" cy="662740"/>
      </dsp:txXfrm>
    </dsp:sp>
    <dsp:sp modelId="{12BB87B6-CD43-4848-A17D-8D260E4C90C7}">
      <dsp:nvSpPr>
        <dsp:cNvPr id="0" name=""/>
        <dsp:cNvSpPr/>
      </dsp:nvSpPr>
      <dsp:spPr>
        <a:xfrm>
          <a:off x="772093" y="367856"/>
          <a:ext cx="2940447" cy="2940447"/>
        </a:xfrm>
        <a:custGeom>
          <a:avLst/>
          <a:gdLst/>
          <a:ahLst/>
          <a:cxnLst/>
          <a:rect l="0" t="0" r="0" b="0"/>
          <a:pathLst>
            <a:path>
              <a:moveTo>
                <a:pt x="255700" y="641676"/>
              </a:moveTo>
              <a:arcTo wR="1470223" hR="1470223" stAng="12858107" swAng="19662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E24A4-0BF8-4C4F-8839-FD1FB896FF48}">
      <dsp:nvSpPr>
        <dsp:cNvPr id="0" name=""/>
        <dsp:cNvSpPr/>
      </dsp:nvSpPr>
      <dsp:spPr>
        <a:xfrm>
          <a:off x="1677358" y="633"/>
          <a:ext cx="1129917" cy="734446"/>
        </a:xfrm>
        <a:prstGeom prst="roundRect">
          <a:avLst/>
        </a:prstGeom>
        <a:gradFill rotWithShape="0">
          <a:gsLst>
            <a:gs pos="0">
              <a:srgbClr val="00B0F0"/>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Cloud Team (COE) Design</a:t>
          </a:r>
        </a:p>
      </dsp:txBody>
      <dsp:txXfrm>
        <a:off x="1713211" y="36486"/>
        <a:ext cx="1058211" cy="662740"/>
      </dsp:txXfrm>
    </dsp:sp>
    <dsp:sp modelId="{60875212-74DE-2747-83C6-12C87B1B329E}">
      <dsp:nvSpPr>
        <dsp:cNvPr id="0" name=""/>
        <dsp:cNvSpPr/>
      </dsp:nvSpPr>
      <dsp:spPr>
        <a:xfrm>
          <a:off x="772093" y="367856"/>
          <a:ext cx="2940447" cy="2940447"/>
        </a:xfrm>
        <a:custGeom>
          <a:avLst/>
          <a:gdLst/>
          <a:ahLst/>
          <a:cxnLst/>
          <a:rect l="0" t="0" r="0" b="0"/>
          <a:pathLst>
            <a:path>
              <a:moveTo>
                <a:pt x="2042980" y="116153"/>
              </a:moveTo>
              <a:arcTo wR="1470223" hR="1470223" stAng="17575670" swAng="19662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23EA101-A410-6344-BF77-612167CCDE33}">
      <dsp:nvSpPr>
        <dsp:cNvPr id="0" name=""/>
        <dsp:cNvSpPr/>
      </dsp:nvSpPr>
      <dsp:spPr>
        <a:xfrm>
          <a:off x="3075624" y="101653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Security Playbook &amp; Runbook</a:t>
          </a:r>
        </a:p>
      </dsp:txBody>
      <dsp:txXfrm>
        <a:off x="3111477" y="1052385"/>
        <a:ext cx="1058211" cy="662740"/>
      </dsp:txXfrm>
    </dsp:sp>
    <dsp:sp modelId="{9A0272E8-F301-B441-AB37-C6C411BAC50B}">
      <dsp:nvSpPr>
        <dsp:cNvPr id="0" name=""/>
        <dsp:cNvSpPr/>
      </dsp:nvSpPr>
      <dsp:spPr>
        <a:xfrm>
          <a:off x="772093" y="367856"/>
          <a:ext cx="2940447" cy="2940447"/>
        </a:xfrm>
        <a:custGeom>
          <a:avLst/>
          <a:gdLst/>
          <a:ahLst/>
          <a:cxnLst/>
          <a:rect l="0" t="0" r="0" b="0"/>
          <a:pathLst>
            <a:path>
              <a:moveTo>
                <a:pt x="2938393" y="1392535"/>
              </a:moveTo>
              <a:arcTo wR="1470223" hR="1470223" stAng="21418261" swAng="21999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50A26C-748D-C642-BC53-92E0A8F24D8D}">
      <dsp:nvSpPr>
        <dsp:cNvPr id="0" name=""/>
        <dsp:cNvSpPr/>
      </dsp:nvSpPr>
      <dsp:spPr>
        <a:xfrm>
          <a:off x="2541534" y="266029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Pilot</a:t>
          </a:r>
          <a:r>
            <a:rPr lang="en-US" sz="1100" kern="1200" baseline="0" dirty="0"/>
            <a:t> Migrations &amp; Artifacts</a:t>
          </a:r>
          <a:endParaRPr lang="en-US" sz="1100" kern="1200" dirty="0"/>
        </a:p>
      </dsp:txBody>
      <dsp:txXfrm>
        <a:off x="2577387" y="2696145"/>
        <a:ext cx="1058211" cy="662740"/>
      </dsp:txXfrm>
    </dsp:sp>
    <dsp:sp modelId="{47E225EB-46F6-064A-B559-A586744486F5}">
      <dsp:nvSpPr>
        <dsp:cNvPr id="0" name=""/>
        <dsp:cNvSpPr/>
      </dsp:nvSpPr>
      <dsp:spPr>
        <a:xfrm>
          <a:off x="772093" y="367856"/>
          <a:ext cx="2940447" cy="2940447"/>
        </a:xfrm>
        <a:custGeom>
          <a:avLst/>
          <a:gdLst/>
          <a:ahLst/>
          <a:cxnLst/>
          <a:rect l="0" t="0" r="0" b="0"/>
          <a:pathLst>
            <a:path>
              <a:moveTo>
                <a:pt x="1763578" y="2910883"/>
              </a:moveTo>
              <a:arcTo wR="1470223" hR="1470223" stAng="4709428" swAng="138114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4938C3-C62D-214E-86BB-417DE30B5294}">
      <dsp:nvSpPr>
        <dsp:cNvPr id="0" name=""/>
        <dsp:cNvSpPr/>
      </dsp:nvSpPr>
      <dsp:spPr>
        <a:xfrm>
          <a:off x="813182" y="266029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Training &amp; Certification</a:t>
          </a:r>
          <a:r>
            <a:rPr lang="en-US" sz="1100" kern="1200" baseline="0" dirty="0"/>
            <a:t> </a:t>
          </a:r>
          <a:r>
            <a:rPr lang="en-US" sz="1100" kern="1200" dirty="0"/>
            <a:t>Plan</a:t>
          </a:r>
        </a:p>
      </dsp:txBody>
      <dsp:txXfrm>
        <a:off x="849035" y="2696145"/>
        <a:ext cx="1058211" cy="662740"/>
      </dsp:txXfrm>
    </dsp:sp>
    <dsp:sp modelId="{7D1844D7-CB5B-014B-809B-02AD92FA9CC9}">
      <dsp:nvSpPr>
        <dsp:cNvPr id="0" name=""/>
        <dsp:cNvSpPr/>
      </dsp:nvSpPr>
      <dsp:spPr>
        <a:xfrm>
          <a:off x="772093" y="367856"/>
          <a:ext cx="2940447" cy="2940447"/>
        </a:xfrm>
        <a:custGeom>
          <a:avLst/>
          <a:gdLst/>
          <a:ahLst/>
          <a:cxnLst/>
          <a:rect l="0" t="0" r="0" b="0"/>
          <a:pathLst>
            <a:path>
              <a:moveTo>
                <a:pt x="246155" y="2284603"/>
              </a:moveTo>
              <a:arcTo wR="1470223" hR="1470223" stAng="8781835" swAng="21999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8CD36B6-DFBC-A04E-B5DF-E92CF2CBE888}">
      <dsp:nvSpPr>
        <dsp:cNvPr id="0" name=""/>
        <dsp:cNvSpPr/>
      </dsp:nvSpPr>
      <dsp:spPr>
        <a:xfrm>
          <a:off x="279092" y="1016532"/>
          <a:ext cx="1129917" cy="73444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Cloud Operations Playbook &amp; Runbook</a:t>
          </a:r>
        </a:p>
      </dsp:txBody>
      <dsp:txXfrm>
        <a:off x="314945" y="1052385"/>
        <a:ext cx="1058211" cy="662740"/>
      </dsp:txXfrm>
    </dsp:sp>
    <dsp:sp modelId="{12BB87B6-CD43-4848-A17D-8D260E4C90C7}">
      <dsp:nvSpPr>
        <dsp:cNvPr id="0" name=""/>
        <dsp:cNvSpPr/>
      </dsp:nvSpPr>
      <dsp:spPr>
        <a:xfrm>
          <a:off x="772093" y="367856"/>
          <a:ext cx="2940447" cy="2940447"/>
        </a:xfrm>
        <a:custGeom>
          <a:avLst/>
          <a:gdLst/>
          <a:ahLst/>
          <a:cxnLst/>
          <a:rect l="0" t="0" r="0" b="0"/>
          <a:pathLst>
            <a:path>
              <a:moveTo>
                <a:pt x="255700" y="641676"/>
              </a:moveTo>
              <a:arcTo wR="1470223" hR="1470223" stAng="12858107" swAng="19662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1F82A-521C-6F41-B473-7413531AC484}">
      <dsp:nvSpPr>
        <dsp:cNvPr id="0" name=""/>
        <dsp:cNvSpPr/>
      </dsp:nvSpPr>
      <dsp:spPr>
        <a:xfrm>
          <a:off x="2080202" y="1529378"/>
          <a:ext cx="189528" cy="581221"/>
        </a:xfrm>
        <a:custGeom>
          <a:avLst/>
          <a:gdLst/>
          <a:ahLst/>
          <a:cxnLst/>
          <a:rect l="0" t="0" r="0" b="0"/>
          <a:pathLst>
            <a:path>
              <a:moveTo>
                <a:pt x="0" y="0"/>
              </a:moveTo>
              <a:lnTo>
                <a:pt x="0" y="581221"/>
              </a:lnTo>
              <a:lnTo>
                <a:pt x="189528" y="58122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F45599-7DAD-3C48-8BC0-171D00A60072}">
      <dsp:nvSpPr>
        <dsp:cNvPr id="0" name=""/>
        <dsp:cNvSpPr/>
      </dsp:nvSpPr>
      <dsp:spPr>
        <a:xfrm>
          <a:off x="1821179" y="632275"/>
          <a:ext cx="764432" cy="265340"/>
        </a:xfrm>
        <a:custGeom>
          <a:avLst/>
          <a:gdLst/>
          <a:ahLst/>
          <a:cxnLst/>
          <a:rect l="0" t="0" r="0" b="0"/>
          <a:pathLst>
            <a:path>
              <a:moveTo>
                <a:pt x="0" y="0"/>
              </a:moveTo>
              <a:lnTo>
                <a:pt x="0" y="132670"/>
              </a:lnTo>
              <a:lnTo>
                <a:pt x="764432" y="132670"/>
              </a:lnTo>
              <a:lnTo>
                <a:pt x="764432" y="26534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F37B7-398B-6943-A433-B1D2B52D1759}">
      <dsp:nvSpPr>
        <dsp:cNvPr id="0" name=""/>
        <dsp:cNvSpPr/>
      </dsp:nvSpPr>
      <dsp:spPr>
        <a:xfrm>
          <a:off x="1056746" y="632275"/>
          <a:ext cx="764432" cy="265340"/>
        </a:xfrm>
        <a:custGeom>
          <a:avLst/>
          <a:gdLst/>
          <a:ahLst/>
          <a:cxnLst/>
          <a:rect l="0" t="0" r="0" b="0"/>
          <a:pathLst>
            <a:path>
              <a:moveTo>
                <a:pt x="764432" y="0"/>
              </a:moveTo>
              <a:lnTo>
                <a:pt x="764432" y="132670"/>
              </a:lnTo>
              <a:lnTo>
                <a:pt x="0" y="132670"/>
              </a:lnTo>
              <a:lnTo>
                <a:pt x="0" y="26534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8125ED-6B1C-354F-937E-E95A2A73AE1D}">
      <dsp:nvSpPr>
        <dsp:cNvPr id="0" name=""/>
        <dsp:cNvSpPr/>
      </dsp:nvSpPr>
      <dsp:spPr>
        <a:xfrm>
          <a:off x="1189417" y="512"/>
          <a:ext cx="1263525" cy="6317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Product Owner/Manager</a:t>
          </a:r>
        </a:p>
      </dsp:txBody>
      <dsp:txXfrm>
        <a:off x="1189417" y="512"/>
        <a:ext cx="1263525" cy="631762"/>
      </dsp:txXfrm>
    </dsp:sp>
    <dsp:sp modelId="{89F86DE3-28AE-DC45-B544-EC361ED8C111}">
      <dsp:nvSpPr>
        <dsp:cNvPr id="0" name=""/>
        <dsp:cNvSpPr/>
      </dsp:nvSpPr>
      <dsp:spPr>
        <a:xfrm>
          <a:off x="424984" y="897615"/>
          <a:ext cx="1263525" cy="6317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Scrum</a:t>
          </a:r>
          <a:r>
            <a:rPr lang="en-US" sz="1100" kern="1200" baseline="0" dirty="0"/>
            <a:t> Master</a:t>
          </a:r>
          <a:endParaRPr lang="en-US" sz="1100" kern="1200" dirty="0"/>
        </a:p>
      </dsp:txBody>
      <dsp:txXfrm>
        <a:off x="424984" y="897615"/>
        <a:ext cx="1263525" cy="631762"/>
      </dsp:txXfrm>
    </dsp:sp>
    <dsp:sp modelId="{09AF1963-8299-0743-AD1D-DE035B9A9AE6}">
      <dsp:nvSpPr>
        <dsp:cNvPr id="0" name=""/>
        <dsp:cNvSpPr/>
      </dsp:nvSpPr>
      <dsp:spPr>
        <a:xfrm>
          <a:off x="1953849" y="897615"/>
          <a:ext cx="1263525" cy="6317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Development Team</a:t>
          </a:r>
        </a:p>
      </dsp:txBody>
      <dsp:txXfrm>
        <a:off x="1953849" y="897615"/>
        <a:ext cx="1263525" cy="631762"/>
      </dsp:txXfrm>
    </dsp:sp>
    <dsp:sp modelId="{3508D147-2628-BC46-B7A0-7AA95E9352A8}">
      <dsp:nvSpPr>
        <dsp:cNvPr id="0" name=""/>
        <dsp:cNvSpPr/>
      </dsp:nvSpPr>
      <dsp:spPr>
        <a:xfrm>
          <a:off x="2269731" y="1794718"/>
          <a:ext cx="1263525" cy="63176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Developer(Architect, UI/Web, Middle Tier, Database, QA)</a:t>
          </a:r>
        </a:p>
      </dsp:txBody>
      <dsp:txXfrm>
        <a:off x="2269731" y="1794718"/>
        <a:ext cx="1263525" cy="6317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71062-C108-0349-96CA-C55A780B43D9}">
      <dsp:nvSpPr>
        <dsp:cNvPr id="0" name=""/>
        <dsp:cNvSpPr/>
      </dsp:nvSpPr>
      <dsp:spPr>
        <a:xfrm>
          <a:off x="5274104" y="1135328"/>
          <a:ext cx="225094" cy="1095628"/>
        </a:xfrm>
        <a:custGeom>
          <a:avLst/>
          <a:gdLst/>
          <a:ahLst/>
          <a:cxnLst/>
          <a:rect l="0" t="0" r="0" b="0"/>
          <a:pathLst>
            <a:path>
              <a:moveTo>
                <a:pt x="225094" y="0"/>
              </a:moveTo>
              <a:lnTo>
                <a:pt x="225094" y="1095628"/>
              </a:lnTo>
              <a:lnTo>
                <a:pt x="0" y="109562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A1312B-C6FE-9643-B31D-9445D54F2F3C}">
      <dsp:nvSpPr>
        <dsp:cNvPr id="0" name=""/>
        <dsp:cNvSpPr/>
      </dsp:nvSpPr>
      <dsp:spPr>
        <a:xfrm>
          <a:off x="5274104" y="1135328"/>
          <a:ext cx="225094" cy="429350"/>
        </a:xfrm>
        <a:custGeom>
          <a:avLst/>
          <a:gdLst/>
          <a:ahLst/>
          <a:cxnLst/>
          <a:rect l="0" t="0" r="0" b="0"/>
          <a:pathLst>
            <a:path>
              <a:moveTo>
                <a:pt x="225094" y="0"/>
              </a:moveTo>
              <a:lnTo>
                <a:pt x="225094" y="429350"/>
              </a:lnTo>
              <a:lnTo>
                <a:pt x="0" y="42935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03D2B5-6D0F-874B-87B7-58E12F0C2290}">
      <dsp:nvSpPr>
        <dsp:cNvPr id="0" name=""/>
        <dsp:cNvSpPr/>
      </dsp:nvSpPr>
      <dsp:spPr>
        <a:xfrm>
          <a:off x="5499198" y="1135328"/>
          <a:ext cx="140607" cy="1096739"/>
        </a:xfrm>
        <a:custGeom>
          <a:avLst/>
          <a:gdLst/>
          <a:ahLst/>
          <a:cxnLst/>
          <a:rect l="0" t="0" r="0" b="0"/>
          <a:pathLst>
            <a:path>
              <a:moveTo>
                <a:pt x="0" y="0"/>
              </a:moveTo>
              <a:lnTo>
                <a:pt x="0" y="1096739"/>
              </a:lnTo>
              <a:lnTo>
                <a:pt x="140607" y="109673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63D6BF-D07A-514B-ADBC-8534D2D417A7}">
      <dsp:nvSpPr>
        <dsp:cNvPr id="0" name=""/>
        <dsp:cNvSpPr/>
      </dsp:nvSpPr>
      <dsp:spPr>
        <a:xfrm>
          <a:off x="5499198" y="1135328"/>
          <a:ext cx="140607" cy="431196"/>
        </a:xfrm>
        <a:custGeom>
          <a:avLst/>
          <a:gdLst/>
          <a:ahLst/>
          <a:cxnLst/>
          <a:rect l="0" t="0" r="0" b="0"/>
          <a:pathLst>
            <a:path>
              <a:moveTo>
                <a:pt x="0" y="0"/>
              </a:moveTo>
              <a:lnTo>
                <a:pt x="0" y="431196"/>
              </a:lnTo>
              <a:lnTo>
                <a:pt x="140607" y="43119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18D1D0-A6D3-4748-9C59-A413A9B793BB}">
      <dsp:nvSpPr>
        <dsp:cNvPr id="0" name=""/>
        <dsp:cNvSpPr/>
      </dsp:nvSpPr>
      <dsp:spPr>
        <a:xfrm>
          <a:off x="4172799" y="483335"/>
          <a:ext cx="1701352" cy="183300"/>
        </a:xfrm>
        <a:custGeom>
          <a:avLst/>
          <a:gdLst/>
          <a:ahLst/>
          <a:cxnLst/>
          <a:rect l="0" t="0" r="0" b="0"/>
          <a:pathLst>
            <a:path>
              <a:moveTo>
                <a:pt x="0" y="0"/>
              </a:moveTo>
              <a:lnTo>
                <a:pt x="0" y="84875"/>
              </a:lnTo>
              <a:lnTo>
                <a:pt x="1701352" y="84875"/>
              </a:lnTo>
              <a:lnTo>
                <a:pt x="1701352" y="183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E26E55-0C3A-9A49-BC81-988FF4604064}">
      <dsp:nvSpPr>
        <dsp:cNvPr id="0" name=""/>
        <dsp:cNvSpPr/>
      </dsp:nvSpPr>
      <dsp:spPr>
        <a:xfrm>
          <a:off x="4172799" y="483335"/>
          <a:ext cx="567117" cy="183300"/>
        </a:xfrm>
        <a:custGeom>
          <a:avLst/>
          <a:gdLst/>
          <a:ahLst/>
          <a:cxnLst/>
          <a:rect l="0" t="0" r="0" b="0"/>
          <a:pathLst>
            <a:path>
              <a:moveTo>
                <a:pt x="0" y="0"/>
              </a:moveTo>
              <a:lnTo>
                <a:pt x="0" y="84875"/>
              </a:lnTo>
              <a:lnTo>
                <a:pt x="567117" y="84875"/>
              </a:lnTo>
              <a:lnTo>
                <a:pt x="567117" y="183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F45599-7DAD-3C48-8BC0-171D00A60072}">
      <dsp:nvSpPr>
        <dsp:cNvPr id="0" name=""/>
        <dsp:cNvSpPr/>
      </dsp:nvSpPr>
      <dsp:spPr>
        <a:xfrm>
          <a:off x="3605682" y="483335"/>
          <a:ext cx="567117" cy="183300"/>
        </a:xfrm>
        <a:custGeom>
          <a:avLst/>
          <a:gdLst/>
          <a:ahLst/>
          <a:cxnLst/>
          <a:rect l="0" t="0" r="0" b="0"/>
          <a:pathLst>
            <a:path>
              <a:moveTo>
                <a:pt x="567117" y="0"/>
              </a:moveTo>
              <a:lnTo>
                <a:pt x="567117" y="84875"/>
              </a:lnTo>
              <a:lnTo>
                <a:pt x="0" y="84875"/>
              </a:lnTo>
              <a:lnTo>
                <a:pt x="0" y="183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F37B7-398B-6943-A433-B1D2B52D1759}">
      <dsp:nvSpPr>
        <dsp:cNvPr id="0" name=""/>
        <dsp:cNvSpPr/>
      </dsp:nvSpPr>
      <dsp:spPr>
        <a:xfrm>
          <a:off x="2471447" y="483335"/>
          <a:ext cx="1701352" cy="183300"/>
        </a:xfrm>
        <a:custGeom>
          <a:avLst/>
          <a:gdLst/>
          <a:ahLst/>
          <a:cxnLst/>
          <a:rect l="0" t="0" r="0" b="0"/>
          <a:pathLst>
            <a:path>
              <a:moveTo>
                <a:pt x="1701352" y="0"/>
              </a:moveTo>
              <a:lnTo>
                <a:pt x="1701352" y="84875"/>
              </a:lnTo>
              <a:lnTo>
                <a:pt x="0" y="84875"/>
              </a:lnTo>
              <a:lnTo>
                <a:pt x="0" y="1833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8125ED-6B1C-354F-937E-E95A2A73AE1D}">
      <dsp:nvSpPr>
        <dsp:cNvPr id="0" name=""/>
        <dsp:cNvSpPr/>
      </dsp:nvSpPr>
      <dsp:spPr>
        <a:xfrm>
          <a:off x="3704107" y="14643"/>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Operations</a:t>
          </a:r>
        </a:p>
      </dsp:txBody>
      <dsp:txXfrm>
        <a:off x="3704107" y="14643"/>
        <a:ext cx="937384" cy="468692"/>
      </dsp:txXfrm>
    </dsp:sp>
    <dsp:sp modelId="{89F86DE3-28AE-DC45-B544-EC361ED8C111}">
      <dsp:nvSpPr>
        <dsp:cNvPr id="0" name=""/>
        <dsp:cNvSpPr/>
      </dsp:nvSpPr>
      <dsp:spPr>
        <a:xfrm>
          <a:off x="2002755" y="666636"/>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NOC/OC/T1/T2</a:t>
          </a:r>
        </a:p>
      </dsp:txBody>
      <dsp:txXfrm>
        <a:off x="2002755" y="666636"/>
        <a:ext cx="937384" cy="468692"/>
      </dsp:txXfrm>
    </dsp:sp>
    <dsp:sp modelId="{09AF1963-8299-0743-AD1D-DE035B9A9AE6}">
      <dsp:nvSpPr>
        <dsp:cNvPr id="0" name=""/>
        <dsp:cNvSpPr/>
      </dsp:nvSpPr>
      <dsp:spPr>
        <a:xfrm>
          <a:off x="3136990" y="666636"/>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Incident, Change, Release</a:t>
          </a:r>
        </a:p>
      </dsp:txBody>
      <dsp:txXfrm>
        <a:off x="3136990" y="666636"/>
        <a:ext cx="937384" cy="468692"/>
      </dsp:txXfrm>
    </dsp:sp>
    <dsp:sp modelId="{899B728C-44BD-5944-AA20-B97FAD7EC6CE}">
      <dsp:nvSpPr>
        <dsp:cNvPr id="0" name=""/>
        <dsp:cNvSpPr/>
      </dsp:nvSpPr>
      <dsp:spPr>
        <a:xfrm>
          <a:off x="4271225" y="666636"/>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SecOps</a:t>
          </a:r>
          <a:endParaRPr lang="en-US" sz="1000" kern="1200" dirty="0"/>
        </a:p>
      </dsp:txBody>
      <dsp:txXfrm>
        <a:off x="4271225" y="666636"/>
        <a:ext cx="937384" cy="468692"/>
      </dsp:txXfrm>
    </dsp:sp>
    <dsp:sp modelId="{25E229DE-B8E6-7F42-80DD-EC32CC2A9774}">
      <dsp:nvSpPr>
        <dsp:cNvPr id="0" name=""/>
        <dsp:cNvSpPr/>
      </dsp:nvSpPr>
      <dsp:spPr>
        <a:xfrm>
          <a:off x="5405460" y="666636"/>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Operations</a:t>
          </a:r>
        </a:p>
      </dsp:txBody>
      <dsp:txXfrm>
        <a:off x="5405460" y="666636"/>
        <a:ext cx="937384" cy="468692"/>
      </dsp:txXfrm>
    </dsp:sp>
    <dsp:sp modelId="{86ABA2BB-6CBA-EF44-A74D-B71721F6D39E}">
      <dsp:nvSpPr>
        <dsp:cNvPr id="0" name=""/>
        <dsp:cNvSpPr/>
      </dsp:nvSpPr>
      <dsp:spPr>
        <a:xfrm>
          <a:off x="5639806" y="1332179"/>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Database</a:t>
          </a:r>
        </a:p>
      </dsp:txBody>
      <dsp:txXfrm>
        <a:off x="5639806" y="1332179"/>
        <a:ext cx="937384" cy="468692"/>
      </dsp:txXfrm>
    </dsp:sp>
    <dsp:sp modelId="{F2619AB5-946D-CD46-8B6F-3FE59065003D}">
      <dsp:nvSpPr>
        <dsp:cNvPr id="0" name=""/>
        <dsp:cNvSpPr/>
      </dsp:nvSpPr>
      <dsp:spPr>
        <a:xfrm>
          <a:off x="5639806" y="1997721"/>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Network</a:t>
          </a:r>
        </a:p>
      </dsp:txBody>
      <dsp:txXfrm>
        <a:off x="5639806" y="1997721"/>
        <a:ext cx="937384" cy="468692"/>
      </dsp:txXfrm>
    </dsp:sp>
    <dsp:sp modelId="{81346B8B-E616-844B-BE4F-D51B39BEEB36}">
      <dsp:nvSpPr>
        <dsp:cNvPr id="0" name=""/>
        <dsp:cNvSpPr/>
      </dsp:nvSpPr>
      <dsp:spPr>
        <a:xfrm>
          <a:off x="4336720" y="1330332"/>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Compute</a:t>
          </a:r>
        </a:p>
      </dsp:txBody>
      <dsp:txXfrm>
        <a:off x="4336720" y="1330332"/>
        <a:ext cx="937384" cy="468692"/>
      </dsp:txXfrm>
    </dsp:sp>
    <dsp:sp modelId="{43CA2747-350D-F043-AF60-DC1547634409}">
      <dsp:nvSpPr>
        <dsp:cNvPr id="0" name=""/>
        <dsp:cNvSpPr/>
      </dsp:nvSpPr>
      <dsp:spPr>
        <a:xfrm>
          <a:off x="4336720" y="1996611"/>
          <a:ext cx="937384" cy="4686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Storage</a:t>
          </a:r>
        </a:p>
      </dsp:txBody>
      <dsp:txXfrm>
        <a:off x="4336720" y="1996611"/>
        <a:ext cx="937384" cy="46869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594959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are the 15 functions that every cloud operations team needs to cover </a:t>
            </a:r>
            <a:r>
              <a:rPr lang="is-IS" baseline="0" dirty="0"/>
              <a:t>…</a:t>
            </a:r>
            <a:r>
              <a:rPr lang="en-US" baseline="0" dirty="0"/>
              <a:t>we’ve aligned this to ITIL and tooling responsibility between Dev and Ops.  </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t>11</a:t>
            </a:fld>
            <a:endParaRPr lang="en-US"/>
          </a:p>
        </p:txBody>
      </p:sp>
    </p:spTree>
    <p:extLst>
      <p:ext uri="{BB962C8B-B14F-4D97-AF65-F5344CB8AC3E}">
        <p14:creationId xmlns:p14="http://schemas.microsoft.com/office/powerpoint/2010/main" val="147789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combination of both approaches (cost-savings</a:t>
            </a:r>
            <a:r>
              <a:rPr lang="en-US" baseline="0" dirty="0"/>
              <a:t> and innovation) are key to driving top line revenue up and IT cost down… increasing total operating margin and making your company stronger and not just cheaper.  </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9492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baseline="0" dirty="0"/>
              <a:t> World</a:t>
            </a:r>
            <a:r>
              <a:rPr lang="is-IS" baseline="0" dirty="0"/>
              <a:t>… </a:t>
            </a:r>
            <a:r>
              <a:rPr lang="en-US" dirty="0"/>
              <a:t>Using code to automate these</a:t>
            </a:r>
            <a:r>
              <a:rPr lang="en-US" baseline="0" dirty="0"/>
              <a:t> process and have the different layers interact with each other.  </a:t>
            </a:r>
          </a:p>
          <a:p>
            <a:r>
              <a:rPr lang="en-US" baseline="0" dirty="0"/>
              <a:t>Because every layer is talking in code, you can automate more instead of relying on an individual software package to complete/manage one operational task</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4131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simplified into 3 layers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6991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missing anything?  What tools are you using to accomplish</a:t>
            </a:r>
            <a:r>
              <a:rPr lang="en-US" baseline="0" dirty="0"/>
              <a:t> this?  How are the different layers interacting with each other?  </a:t>
            </a:r>
            <a:r>
              <a:rPr lang="en-US" dirty="0"/>
              <a:t>Manual effort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1611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do these things as</a:t>
            </a:r>
            <a:r>
              <a:rPr lang="en-US" baseline="0" dirty="0"/>
              <a:t> infrastructure of code</a:t>
            </a:r>
            <a:r>
              <a:rPr lang="is-IS" baseline="0" dirty="0"/>
              <a:t>… </a:t>
            </a:r>
            <a:r>
              <a:rPr lang="en-US" dirty="0"/>
              <a:t>New school tools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410546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school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979718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keep this</a:t>
            </a:r>
            <a:r>
              <a:rPr lang="en-US" baseline="0" dirty="0"/>
              <a:t> simple and walk through a transformation step by step… </a:t>
            </a:r>
          </a:p>
          <a:p>
            <a:r>
              <a:rPr lang="en-US" baseline="0" dirty="0"/>
              <a:t>(this slide is about what the central IT org wants to move to the cloud )</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4247988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600" dirty="0"/>
              <a:t>IT Steps:  </a:t>
            </a:r>
          </a:p>
          <a:p>
            <a:pPr marL="342900" indent="-342900">
              <a:spcAft>
                <a:spcPts val="600"/>
              </a:spcAft>
              <a:buFont typeface="Arial" panose="020B0604020202020204" pitchFamily="34" charset="0"/>
              <a:buChar char="•"/>
            </a:pPr>
            <a:r>
              <a:rPr lang="en-US" sz="1200" dirty="0"/>
              <a:t>Gather leading cloud talent; including architecture, security, and operations into one team</a:t>
            </a:r>
          </a:p>
          <a:p>
            <a:pPr marL="342900" indent="-342900">
              <a:spcAft>
                <a:spcPts val="600"/>
              </a:spcAft>
              <a:buFont typeface="Arial" panose="020B0604020202020204" pitchFamily="34" charset="0"/>
              <a:buChar char="•"/>
            </a:pPr>
            <a:r>
              <a:rPr lang="en-US" sz="1200" dirty="0"/>
              <a:t>If cloud talent gaps exist or additional training is needed, consider using a vendor-partner to fill gaps and empower team; however, note that long-term knowledge ownership by your organization is key</a:t>
            </a:r>
          </a:p>
          <a:p>
            <a:pPr marL="342900" indent="-342900">
              <a:spcAft>
                <a:spcPts val="600"/>
              </a:spcAft>
              <a:buFont typeface="Arial" panose="020B0604020202020204" pitchFamily="34" charset="0"/>
              <a:buChar char="•"/>
            </a:pPr>
            <a:r>
              <a:rPr lang="en-US" sz="1200" dirty="0"/>
              <a:t>CTT becomes source of truth for recommended cloud architecture, operations automation, and governance </a:t>
            </a:r>
          </a:p>
          <a:p>
            <a:pPr>
              <a:spcAft>
                <a:spcPts val="600"/>
              </a:spcAft>
            </a:pPr>
            <a:r>
              <a:rPr lang="en-US" sz="1600" dirty="0"/>
              <a:t>BU Steps: </a:t>
            </a:r>
          </a:p>
          <a:p>
            <a:pPr marL="285750" indent="-285750">
              <a:spcAft>
                <a:spcPts val="600"/>
              </a:spcAft>
              <a:buFont typeface="Arial" panose="020B0604020202020204" pitchFamily="34" charset="0"/>
              <a:buChar char="•"/>
            </a:pPr>
            <a:r>
              <a:rPr lang="en-US" sz="1200" dirty="0"/>
              <a:t>BU ready, willing, and able to adopt Cloud with assistance of the CTT</a:t>
            </a:r>
          </a:p>
          <a:p>
            <a:pPr marL="285750" indent="-285750">
              <a:spcAft>
                <a:spcPts val="600"/>
              </a:spcAft>
              <a:buFont typeface="Arial" panose="020B0604020202020204" pitchFamily="34" charset="0"/>
              <a:buChar char="•"/>
            </a:pPr>
            <a:r>
              <a:rPr lang="en-US" sz="1200" dirty="0"/>
              <a:t>BU’s Dev Team’s should have apps that can benefit from advantages of cloud and be able to identify their primary goal</a:t>
            </a:r>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15187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Architects com</a:t>
            </a:r>
            <a:r>
              <a:rPr lang="en-US" baseline="0" dirty="0"/>
              <a:t>e from EA org – receive AWS training</a:t>
            </a:r>
          </a:p>
          <a:p>
            <a:r>
              <a:rPr lang="en-US" baseline="0" dirty="0"/>
              <a:t>Cloud Security Leads come from Security team – receive AWS ProServe Security Workshop</a:t>
            </a:r>
          </a:p>
          <a:p>
            <a:r>
              <a:rPr lang="en-US" baseline="0" dirty="0"/>
              <a:t>OE – needs scripting and cloud knowledge. A little harder to find, but we can provide a sample job description and temporary job fulfillment (</a:t>
            </a:r>
            <a:r>
              <a:rPr lang="en-US" baseline="0"/>
              <a:t>AWS ProServe)</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9119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MESSGE: Through</a:t>
            </a:r>
            <a:r>
              <a:rPr lang="en-US" baseline="0" dirty="0"/>
              <a:t> our experience of advising  and guiding complex enterprises through their transformations, we’ve identified a common set of ”stages” each progressed through . We’ve outlined the Enterprise Personalities and associated stance on cloud adoption on each.</a:t>
            </a:r>
            <a:endParaRPr lang="en-US" dirty="0"/>
          </a:p>
        </p:txBody>
      </p:sp>
      <p:sp>
        <p:nvSpPr>
          <p:cNvPr id="4" name="Slide Number Placeholder 3"/>
          <p:cNvSpPr>
            <a:spLocks noGrp="1"/>
          </p:cNvSpPr>
          <p:nvPr>
            <p:ph type="sldNum" sz="quarter" idx="10"/>
          </p:nvPr>
        </p:nvSpPr>
        <p:spPr/>
        <p:txBody>
          <a:bodyPr/>
          <a:lstStyle/>
          <a:p>
            <a:fld id="{9F16BC48-DF05-9D4C-865B-4C18F4112658}" type="slidenum">
              <a:rPr lang="en-US" smtClean="0"/>
              <a:t>2</a:t>
            </a:fld>
            <a:endParaRPr lang="en-US"/>
          </a:p>
        </p:txBody>
      </p:sp>
    </p:spTree>
    <p:extLst>
      <p:ext uri="{BB962C8B-B14F-4D97-AF65-F5344CB8AC3E}">
        <p14:creationId xmlns:p14="http://schemas.microsoft.com/office/powerpoint/2010/main" val="366720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600" dirty="0"/>
              <a:t>IT Steps:  </a:t>
            </a:r>
          </a:p>
          <a:p>
            <a:pPr marL="342900" indent="-342900">
              <a:spcAft>
                <a:spcPts val="600"/>
              </a:spcAft>
              <a:buFont typeface="Arial" panose="020B0604020202020204" pitchFamily="34" charset="0"/>
              <a:buChar char="•"/>
            </a:pPr>
            <a:r>
              <a:rPr lang="en-US" sz="1200" dirty="0"/>
              <a:t>CTT engages and embeds temporarily in Dev Team to provide hands-on cloud expertise</a:t>
            </a:r>
          </a:p>
          <a:p>
            <a:pPr marL="342900" indent="-342900">
              <a:spcAft>
                <a:spcPts val="600"/>
              </a:spcAft>
              <a:buFont typeface="Arial" panose="020B0604020202020204" pitchFamily="34" charset="0"/>
              <a:buChar char="•"/>
            </a:pPr>
            <a:r>
              <a:rPr lang="en-US" sz="1200" dirty="0"/>
              <a:t>CTT remains embedded in Dev Team until desired level of maturity (aka “good production hygiene”) is reached as measured by DevOps scorecard</a:t>
            </a:r>
          </a:p>
          <a:p>
            <a:pPr>
              <a:spcAft>
                <a:spcPts val="600"/>
              </a:spcAft>
            </a:pPr>
            <a:r>
              <a:rPr lang="en-US" sz="1600" dirty="0"/>
              <a:t>BU Steps: </a:t>
            </a:r>
          </a:p>
          <a:p>
            <a:pPr marL="285750" indent="-285750">
              <a:spcAft>
                <a:spcPts val="600"/>
              </a:spcAft>
              <a:buFont typeface="Arial" panose="020B0604020202020204" pitchFamily="34" charset="0"/>
              <a:buChar char="•"/>
            </a:pPr>
            <a:r>
              <a:rPr lang="en-US" sz="1200" dirty="0"/>
              <a:t>CTT helps BU (possible just a few Dev Teams) becomes self-sufficient with Cloud architecture, security,</a:t>
            </a:r>
            <a:r>
              <a:rPr lang="en-US" sz="1200" baseline="0" dirty="0"/>
              <a:t> provisioning, and operations</a:t>
            </a:r>
            <a:endParaRPr lang="en-US" sz="1200" dirty="0"/>
          </a:p>
          <a:p>
            <a:pPr marL="285750" indent="-285750">
              <a:spcAft>
                <a:spcPts val="600"/>
              </a:spcAft>
              <a:buFont typeface="Arial" panose="020B0604020202020204" pitchFamily="34" charset="0"/>
              <a:buChar char="•"/>
            </a:pPr>
            <a:r>
              <a:rPr lang="en-US" sz="1200" dirty="0"/>
              <a:t>Can use “Good</a:t>
            </a:r>
            <a:r>
              <a:rPr lang="en-US" sz="1200" baseline="0" dirty="0"/>
              <a:t> Production Hygiene”</a:t>
            </a:r>
            <a:r>
              <a:rPr lang="en-US" sz="1200" dirty="0"/>
              <a:t> scorecard” to gauge maturity</a:t>
            </a:r>
          </a:p>
          <a:p>
            <a:pPr marL="285750" indent="-285750">
              <a:spcAft>
                <a:spcPts val="600"/>
              </a:spcAft>
              <a:buFont typeface="Arial" panose="020B0604020202020204" pitchFamily="34" charset="0"/>
              <a:buChar char="•"/>
            </a:pPr>
            <a:r>
              <a:rPr lang="en-US" sz="1200" dirty="0"/>
              <a:t>Once satisfied, the BU</a:t>
            </a:r>
            <a:r>
              <a:rPr lang="en-US" sz="1200" baseline="0" dirty="0"/>
              <a:t> </a:t>
            </a:r>
            <a:r>
              <a:rPr lang="en-US" sz="1200" dirty="0"/>
              <a:t>no longer needs hands-on help, the CTT is released to go help another BU</a:t>
            </a:r>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3172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600" dirty="0"/>
              <a:t>IT Steps:  </a:t>
            </a:r>
          </a:p>
          <a:p>
            <a:pPr marL="342900" indent="-342900">
              <a:spcAft>
                <a:spcPts val="600"/>
              </a:spcAft>
              <a:buFont typeface="Arial" panose="020B0604020202020204" pitchFamily="34" charset="0"/>
              <a:buChar char="•"/>
            </a:pPr>
            <a:r>
              <a:rPr lang="en-US" sz="1200" dirty="0"/>
              <a:t>CTT engages and embeds temporarily in Dev Team to provide hands-on cloud expertise</a:t>
            </a:r>
          </a:p>
          <a:p>
            <a:pPr marL="342900" indent="-342900">
              <a:spcAft>
                <a:spcPts val="600"/>
              </a:spcAft>
              <a:buFont typeface="Arial" panose="020B0604020202020204" pitchFamily="34" charset="0"/>
              <a:buChar char="•"/>
            </a:pPr>
            <a:r>
              <a:rPr lang="en-US" sz="1200" dirty="0"/>
              <a:t>CTT remains embedded in Dev Team until desired level of maturity (aka “good production hygiene”) is reached as measured by DevOps scorecard</a:t>
            </a:r>
          </a:p>
          <a:p>
            <a:pPr>
              <a:spcAft>
                <a:spcPts val="600"/>
              </a:spcAft>
            </a:pPr>
            <a:r>
              <a:rPr lang="en-US" sz="1600" dirty="0"/>
              <a:t>Dev Team Steps: </a:t>
            </a:r>
          </a:p>
          <a:p>
            <a:pPr marL="285750" indent="-285750">
              <a:spcAft>
                <a:spcPts val="600"/>
              </a:spcAft>
              <a:buFont typeface="Arial" panose="020B0604020202020204" pitchFamily="34" charset="0"/>
              <a:buChar char="•"/>
            </a:pPr>
            <a:r>
              <a:rPr lang="en-US" sz="1200" dirty="0"/>
              <a:t>CTT helps Dev Team becomes self-sufficient </a:t>
            </a:r>
          </a:p>
          <a:p>
            <a:pPr marL="285750" indent="-285750">
              <a:spcAft>
                <a:spcPts val="600"/>
              </a:spcAft>
              <a:buFont typeface="Arial" panose="020B0604020202020204" pitchFamily="34" charset="0"/>
              <a:buChar char="•"/>
            </a:pPr>
            <a:r>
              <a:rPr lang="en-US" sz="1200" dirty="0"/>
              <a:t>Use “DevOps scorecard” to gauge maturity</a:t>
            </a:r>
          </a:p>
          <a:p>
            <a:pPr marL="285750" indent="-285750">
              <a:spcAft>
                <a:spcPts val="600"/>
              </a:spcAft>
              <a:buFont typeface="Arial" panose="020B0604020202020204" pitchFamily="34" charset="0"/>
              <a:buChar char="•"/>
            </a:pPr>
            <a:r>
              <a:rPr lang="en-US" sz="1200" dirty="0"/>
              <a:t>Once satisfied, Dev Team no longer needs hands-on help, the CTT is released to go help another Dev Team</a:t>
            </a:r>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422346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600" dirty="0"/>
              <a:t>IT Steps:  </a:t>
            </a:r>
          </a:p>
          <a:p>
            <a:pPr marL="342900" indent="-342900">
              <a:spcAft>
                <a:spcPts val="600"/>
              </a:spcAft>
              <a:buFont typeface="Arial" panose="020B0604020202020204" pitchFamily="34" charset="0"/>
              <a:buChar char="•"/>
            </a:pPr>
            <a:r>
              <a:rPr lang="en-US" sz="1200" dirty="0"/>
              <a:t>Once released by Dev Team #1, CTT engages with next ready, willing, and able Dev Team.</a:t>
            </a:r>
          </a:p>
          <a:p>
            <a:pPr>
              <a:spcAft>
                <a:spcPts val="600"/>
              </a:spcAft>
            </a:pPr>
            <a:r>
              <a:rPr lang="en-US" sz="1600" dirty="0"/>
              <a:t>Dev Team Steps:  </a:t>
            </a:r>
          </a:p>
          <a:p>
            <a:pPr marL="342900" indent="-342900">
              <a:spcAft>
                <a:spcPts val="600"/>
              </a:spcAft>
              <a:buFont typeface="Arial" panose="020B0604020202020204" pitchFamily="34" charset="0"/>
              <a:buChar char="•"/>
            </a:pPr>
            <a:r>
              <a:rPr lang="en-US" sz="1200" dirty="0"/>
              <a:t>Dev Teams are cloud-enabled by CTT, continually assess themselves against the scorecard until desired level of maturity is reached (not always L5-Advanced)</a:t>
            </a:r>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18784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Where do you staff the COE from? </a:t>
            </a:r>
            <a:r>
              <a:rPr lang="en-US" sz="1200" baseline="0" dirty="0"/>
              <a:t> Staff </a:t>
            </a:r>
            <a:r>
              <a:rPr lang="en-US" sz="1200" dirty="0"/>
              <a:t>from Shared Services,</a:t>
            </a:r>
            <a:r>
              <a:rPr lang="en-US" sz="1200" baseline="0" dirty="0"/>
              <a:t> EA and even from the BU’s align with their specialty in the COE as cloud adoption grows.  For some roles, additional training will be needed, for others, there will be a direct path. </a:t>
            </a:r>
            <a:endParaRPr lang="en-US" sz="1200" dirty="0"/>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541512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Where do you staff the COE from? </a:t>
            </a:r>
            <a:r>
              <a:rPr lang="en-US" sz="1200" baseline="0" dirty="0"/>
              <a:t> Staff </a:t>
            </a:r>
            <a:r>
              <a:rPr lang="en-US" sz="1200" dirty="0"/>
              <a:t>from Shared Services,</a:t>
            </a:r>
            <a:r>
              <a:rPr lang="en-US" sz="1200" baseline="0" dirty="0"/>
              <a:t> EA and even from the BU’s align with their specialty in the COE as cloud adoption grows.  For some roles, additional training will be needed, for others, there will be a direct path. </a:t>
            </a:r>
            <a:endParaRPr lang="en-US" sz="1200" dirty="0"/>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034316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Where do you staff the COE from? </a:t>
            </a:r>
            <a:r>
              <a:rPr lang="en-US" sz="1200" baseline="0" dirty="0"/>
              <a:t> Staff </a:t>
            </a:r>
            <a:r>
              <a:rPr lang="en-US" sz="1200" dirty="0"/>
              <a:t>from Shared Services,</a:t>
            </a:r>
            <a:r>
              <a:rPr lang="en-US" sz="1200" baseline="0" dirty="0"/>
              <a:t> EA and even from the BU’s align with their specialty in the COE as cloud adoption grows.  For some roles, additional training will be needed, for others, there will be a direct path. </a:t>
            </a:r>
            <a:endParaRPr lang="en-US" sz="1200" dirty="0"/>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1228552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Blue lines are ideas,</a:t>
            </a:r>
            <a:r>
              <a:rPr lang="en-US" sz="1200" baseline="0" dirty="0"/>
              <a:t> not people. </a:t>
            </a:r>
            <a:r>
              <a:rPr lang="en-US" sz="1200" dirty="0"/>
              <a:t>Where do you staff the COE from? </a:t>
            </a:r>
            <a:r>
              <a:rPr lang="en-US" sz="1200" baseline="0" dirty="0"/>
              <a:t> Staff </a:t>
            </a:r>
            <a:r>
              <a:rPr lang="en-US" sz="1200" dirty="0"/>
              <a:t>from Shared Services,</a:t>
            </a:r>
            <a:r>
              <a:rPr lang="en-US" sz="1200" baseline="0" dirty="0"/>
              <a:t> EA and even from the BU’s align with their specialty in the COE as cloud adoption grows.  For some roles, additional training will be needed, for others, there will be a direct path. </a:t>
            </a:r>
            <a:endParaRPr lang="en-US" sz="1200" dirty="0"/>
          </a:p>
          <a:p>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99360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on this subject provided</a:t>
            </a:r>
            <a:r>
              <a:rPr lang="en-US" baseline="0" dirty="0"/>
              <a:t> in the backup slides.  There is a slide where we’ve aligned this to ITIL and tooling responsibility between Dev and Ops.  </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t>36</a:t>
            </a:fld>
            <a:endParaRPr lang="en-US"/>
          </a:p>
        </p:txBody>
      </p:sp>
    </p:spTree>
    <p:extLst>
      <p:ext uri="{BB962C8B-B14F-4D97-AF65-F5344CB8AC3E}">
        <p14:creationId xmlns:p14="http://schemas.microsoft.com/office/powerpoint/2010/main" val="3030980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Building Capabilities and Capacity</a:t>
            </a:r>
          </a:p>
          <a:p>
            <a:pPr lvl="1"/>
            <a:r>
              <a:rPr lang="en-US" sz="2400" dirty="0"/>
              <a:t>Design, Build, and Operate</a:t>
            </a:r>
          </a:p>
          <a:p>
            <a:r>
              <a:rPr lang="en-US" sz="2800" dirty="0"/>
              <a:t>Joint Customers and/or Internal Readiness</a:t>
            </a:r>
          </a:p>
          <a:p>
            <a:r>
              <a:rPr lang="en-US" sz="2800" dirty="0"/>
              <a:t>Value to Partners with Customers</a:t>
            </a:r>
          </a:p>
          <a:p>
            <a:pPr lvl="1"/>
            <a:r>
              <a:rPr lang="en-US" sz="2400" dirty="0"/>
              <a:t>Look Bigger, Be Better, Go Faster</a:t>
            </a:r>
          </a:p>
          <a:p>
            <a:r>
              <a:rPr lang="en-US" sz="2800" dirty="0"/>
              <a:t>Pro Services goals and priorities</a:t>
            </a:r>
          </a:p>
          <a:p>
            <a:pPr lvl="1"/>
            <a:r>
              <a:rPr lang="en-US" sz="2400" dirty="0"/>
              <a:t>Enterprise adoption, references, </a:t>
            </a:r>
            <a:r>
              <a:rPr lang="en-US" sz="2400" dirty="0" err="1"/>
              <a:t>reusables</a:t>
            </a:r>
            <a:r>
              <a:rPr lang="en-US" sz="2400" dirty="0"/>
              <a:t>, &amp; partners</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5" tIns="45718" rIns="91435" bIns="45718"/>
          <a:lstStyle/>
          <a:p>
            <a:fld id="{6084C64C-36AA-B241-8161-12A4A41F8A4E}"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142944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half is app dev</a:t>
            </a:r>
          </a:p>
          <a:p>
            <a:r>
              <a:rPr lang="en-US" dirty="0"/>
              <a:t>Automation</a:t>
            </a:r>
            <a:r>
              <a:rPr lang="en-US" baseline="0" dirty="0"/>
              <a:t> checklist defines “what good looks like”</a:t>
            </a:r>
            <a:r>
              <a:rPr lang="is-IS" baseline="0" dirty="0"/>
              <a:t>… across the run ops swim lane options (IaaS, Automated Efficiency, DevOps) </a:t>
            </a:r>
          </a:p>
          <a:p>
            <a:r>
              <a:rPr lang="is-IS" baseline="0" dirty="0"/>
              <a:t>Once deterimined what swim lane app goes in... </a:t>
            </a:r>
            <a:r>
              <a:rPr lang="en-US" baseline="0" dirty="0"/>
              <a:t>T</a:t>
            </a:r>
            <a:r>
              <a:rPr lang="is-IS" baseline="0" dirty="0"/>
              <a:t>hen Run Ops model and cost is assigned (IaaS- $$$, Automated Efficency- $$, DevOps- $) </a:t>
            </a:r>
          </a:p>
          <a:p>
            <a:r>
              <a:rPr lang="is-IS" baseline="0" dirty="0"/>
              <a:t>“You’re either going to pay for humans or you’re going to pay to build automation... </a:t>
            </a:r>
            <a:r>
              <a:rPr lang="en-US" baseline="0" dirty="0"/>
              <a:t>O</a:t>
            </a:r>
            <a:r>
              <a:rPr lang="is-IS" baseline="0" dirty="0"/>
              <a:t>nly one is near infinitely repeatable.” </a:t>
            </a:r>
            <a:endParaRPr lang="en-US" dirty="0"/>
          </a:p>
        </p:txBody>
      </p:sp>
      <p:sp>
        <p:nvSpPr>
          <p:cNvPr id="4" name="Slide Number Placeholder 3"/>
          <p:cNvSpPr>
            <a:spLocks noGrp="1"/>
          </p:cNvSpPr>
          <p:nvPr>
            <p:ph type="sldNum" sz="quarter" idx="10"/>
          </p:nvPr>
        </p:nvSpPr>
        <p:spPr/>
        <p:txBody>
          <a:bodyPr/>
          <a:lstStyle/>
          <a:p>
            <a:fld id="{F11FEF55-30A7-1841-873D-AD69B60C1EB8}"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0430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MESSAGE: Transformation by way of cloud adoption will require maturity across a spectrum of areas, beyond Technology.  Our CAF provides a balanced approach to transformation and the ”levers” of maturity that will need to be pulled to be successful</a:t>
            </a:r>
            <a:endParaRPr lang="en-US" dirty="0"/>
          </a:p>
        </p:txBody>
      </p:sp>
      <p:sp>
        <p:nvSpPr>
          <p:cNvPr id="4" name="Slide Number Placeholder 3"/>
          <p:cNvSpPr>
            <a:spLocks noGrp="1"/>
          </p:cNvSpPr>
          <p:nvPr>
            <p:ph type="sldNum" sz="quarter" idx="10"/>
          </p:nvPr>
        </p:nvSpPr>
        <p:spPr/>
        <p:txBody>
          <a:bodyPr/>
          <a:lstStyle/>
          <a:p>
            <a:fld id="{B0187CA1-731B-41B1-BC56-DACC3C3180A1}" type="slidenum">
              <a:rPr lang="en-US" smtClean="0"/>
              <a:t>3</a:t>
            </a:fld>
            <a:endParaRPr lang="en-US" dirty="0"/>
          </a:p>
        </p:txBody>
      </p:sp>
    </p:spTree>
    <p:extLst>
      <p:ext uri="{BB962C8B-B14F-4D97-AF65-F5344CB8AC3E}">
        <p14:creationId xmlns:p14="http://schemas.microsoft.com/office/powerpoint/2010/main" val="1837699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FEF55-30A7-1841-873D-AD69B60C1EB8}"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053212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a:t>
            </a:r>
            <a:r>
              <a:rPr lang="en-US" baseline="0" dirty="0"/>
              <a:t> level RACI defines responsible party and who will participate across time.  SAMPLE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656985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a:t>
            </a:r>
            <a:r>
              <a:rPr lang="en-US" baseline="0" dirty="0"/>
              <a:t> want to run on AWS. the app team (Code and </a:t>
            </a:r>
            <a:r>
              <a:rPr lang="en-US" baseline="0" dirty="0" err="1"/>
              <a:t>config</a:t>
            </a:r>
            <a:r>
              <a:rPr lang="en-US" baseline="0" dirty="0"/>
              <a:t>) take code and </a:t>
            </a:r>
            <a:r>
              <a:rPr lang="en-US" baseline="0" dirty="0" err="1"/>
              <a:t>config</a:t>
            </a:r>
            <a:r>
              <a:rPr lang="en-US" baseline="0" dirty="0"/>
              <a:t> and apply to </a:t>
            </a:r>
            <a:r>
              <a:rPr lang="en-US" baseline="0" dirty="0" err="1"/>
              <a:t>aws</a:t>
            </a:r>
            <a:r>
              <a:rPr lang="en-US" baseline="0" dirty="0"/>
              <a:t> infra managed by sentinel</a:t>
            </a:r>
          </a:p>
          <a:p>
            <a:r>
              <a:rPr lang="en-US" baseline="0" dirty="0"/>
              <a:t>Code application Lifecycle Dev test and prod.</a:t>
            </a:r>
          </a:p>
          <a:p>
            <a:endParaRPr lang="en-US" baseline="0" dirty="0"/>
          </a:p>
          <a:p>
            <a:r>
              <a:rPr lang="en-US" baseline="0" dirty="0"/>
              <a:t>When launching infra, you launch a stack, not just an instance (Templates for stacks include things like security groups, </a:t>
            </a:r>
            <a:r>
              <a:rPr lang="en-US" baseline="0" dirty="0" err="1"/>
              <a:t>vpc</a:t>
            </a:r>
            <a:r>
              <a:rPr lang="en-US" baseline="0" dirty="0"/>
              <a:t>, account, </a:t>
            </a:r>
          </a:p>
          <a:p>
            <a:r>
              <a:rPr lang="en-US" baseline="0" dirty="0"/>
              <a:t>Attached code to template (landscapes)</a:t>
            </a:r>
          </a:p>
          <a:p>
            <a:endParaRPr lang="en-US" baseline="0" dirty="0"/>
          </a:p>
          <a:p>
            <a:endParaRPr lang="en-US" baseline="0" dirty="0"/>
          </a:p>
          <a:p>
            <a:r>
              <a:rPr lang="en-US" baseline="0" dirty="0"/>
              <a:t>CCOE – team that does the infra design and determines how the whole system should work.</a:t>
            </a:r>
          </a:p>
          <a:p>
            <a:endParaRPr lang="en-US" baseline="0" dirty="0"/>
          </a:p>
          <a:p>
            <a:r>
              <a:rPr lang="en-US" baseline="0" dirty="0"/>
              <a:t>Scaling </a:t>
            </a:r>
            <a:r>
              <a:rPr lang="en-US" baseline="0" dirty="0" err="1"/>
              <a:t>ent</a:t>
            </a:r>
            <a:r>
              <a:rPr lang="en-US" baseline="0" dirty="0"/>
              <a:t> ops assumes two things</a:t>
            </a:r>
          </a:p>
          <a:p>
            <a:pPr marL="228600" indent="-228600">
              <a:buAutoNum type="arabicParenR"/>
            </a:pPr>
            <a:r>
              <a:rPr lang="en-US" baseline="0" dirty="0"/>
              <a:t>Customer wants to change operate model</a:t>
            </a:r>
          </a:p>
          <a:p>
            <a:pPr marL="228600" indent="-228600">
              <a:buAutoNum type="arabicParenR"/>
            </a:pPr>
            <a:r>
              <a:rPr lang="en-US" baseline="0" dirty="0"/>
              <a:t> customer using basic AWS services - not designed to support lambda/ multi-platform</a:t>
            </a:r>
          </a:p>
          <a:p>
            <a:pPr marL="228600" indent="-228600">
              <a:buAutoNum type="arabicParen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256517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how those different team types fit together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27852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how those different team types fit together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605385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136610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and incorrect, keeping for historical purposes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67</a:t>
            </a:fld>
            <a:endParaRPr lang="en-US" dirty="0"/>
          </a:p>
        </p:txBody>
      </p:sp>
    </p:spTree>
    <p:extLst>
      <p:ext uri="{BB962C8B-B14F-4D97-AF65-F5344CB8AC3E}">
        <p14:creationId xmlns:p14="http://schemas.microsoft.com/office/powerpoint/2010/main" val="73552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987BD-FCF1-484E-91E1-3800A40CA4A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4696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MESSAGE: through</a:t>
            </a:r>
            <a:r>
              <a:rPr lang="en-US" baseline="0" dirty="0"/>
              <a:t> our work with large enterprises, we’ve been able to develop prescriptive first steps to adopting cloud.  These are the fundamental actions and groundwork that need to be laid to set an organization’s path to successful cloud adoption and transformation. This package of services is designed to move a customer from the PROJECT stage to the FOUNDATION stage of adoption. </a:t>
            </a:r>
            <a:endParaRPr lang="en-US" dirty="0"/>
          </a:p>
        </p:txBody>
      </p:sp>
      <p:sp>
        <p:nvSpPr>
          <p:cNvPr id="4" name="Slide Number Placeholder 3"/>
          <p:cNvSpPr>
            <a:spLocks noGrp="1"/>
          </p:cNvSpPr>
          <p:nvPr>
            <p:ph type="sldNum" sz="quarter" idx="10"/>
          </p:nvPr>
        </p:nvSpPr>
        <p:spPr/>
        <p:txBody>
          <a:bodyPr/>
          <a:lstStyle/>
          <a:p>
            <a:fld id="{9F16BC48-DF05-9D4C-865B-4C18F411265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3708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This package of services is designed to move a customer from the FOUNDATION stage to the MIGRATION stage of adoption.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753385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987BD-FCF1-484E-91E1-3800A40CA4A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8844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reached a Foundational level of maturity,</a:t>
            </a:r>
            <a:r>
              <a:rPr lang="en-US" baseline="0" dirty="0"/>
              <a:t> you are able to execute the migration strategy that fits your business best.  This is an example of our recommended migration factory for customers desiring to move applications to cloud at scale and velocity.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2429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t>
            </a:r>
            <a:r>
              <a:rPr lang="is-IS" baseline="0" dirty="0"/>
              <a:t>cloud operations team has to be ready to run these apps.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60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7" name="Group 6"/>
          <p:cNvGrpSpPr/>
          <p:nvPr userDrawn="1"/>
        </p:nvGrpSpPr>
        <p:grpSpPr>
          <a:xfrm>
            <a:off x="8458201" y="-19050"/>
            <a:ext cx="696710" cy="696710"/>
            <a:chOff x="6781800" y="81250"/>
            <a:chExt cx="696710" cy="696710"/>
          </a:xfrm>
        </p:grpSpPr>
        <p:pic>
          <p:nvPicPr>
            <p:cNvPr id="8" name="Picture 7"/>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9" name="Rectangle 8"/>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grpSp>
        <p:nvGrpSpPr>
          <p:cNvPr id="10" name="Group 9"/>
          <p:cNvGrpSpPr/>
          <p:nvPr userDrawn="1"/>
        </p:nvGrpSpPr>
        <p:grpSpPr>
          <a:xfrm>
            <a:off x="8458201" y="-19050"/>
            <a:ext cx="696710" cy="696710"/>
            <a:chOff x="6781800" y="81250"/>
            <a:chExt cx="696710" cy="696710"/>
          </a:xfrm>
        </p:grpSpPr>
        <p:pic>
          <p:nvPicPr>
            <p:cNvPr id="11" name="Picture 10"/>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2" name="Rectangle 11"/>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6" name="Group 5"/>
          <p:cNvGrpSpPr/>
          <p:nvPr userDrawn="1"/>
        </p:nvGrpSpPr>
        <p:grpSpPr>
          <a:xfrm>
            <a:off x="8458201" y="-19050"/>
            <a:ext cx="696710" cy="696710"/>
            <a:chOff x="6781800" y="81250"/>
            <a:chExt cx="696710" cy="696710"/>
          </a:xfrm>
        </p:grpSpPr>
        <p:pic>
          <p:nvPicPr>
            <p:cNvPr id="7" name="Picture 6"/>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8" name="Rectangle 7"/>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5" name="Group 4"/>
          <p:cNvGrpSpPr/>
          <p:nvPr userDrawn="1"/>
        </p:nvGrpSpPr>
        <p:grpSpPr>
          <a:xfrm>
            <a:off x="8458201" y="-19050"/>
            <a:ext cx="696710" cy="696710"/>
            <a:chOff x="6781800" y="81250"/>
            <a:chExt cx="696710" cy="696710"/>
          </a:xfrm>
        </p:grpSpPr>
        <p:pic>
          <p:nvPicPr>
            <p:cNvPr id="6" name="Picture 5"/>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7" name="Rectangle 6"/>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7" name="Group 6"/>
          <p:cNvGrpSpPr/>
          <p:nvPr userDrawn="1"/>
        </p:nvGrpSpPr>
        <p:grpSpPr>
          <a:xfrm>
            <a:off x="8458201" y="-19050"/>
            <a:ext cx="696710" cy="696710"/>
            <a:chOff x="6781800" y="81250"/>
            <a:chExt cx="696710" cy="696710"/>
          </a:xfrm>
        </p:grpSpPr>
        <p:pic>
          <p:nvPicPr>
            <p:cNvPr id="8" name="Picture 7"/>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9" name="Rectangle 8"/>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grpSp>
        <p:nvGrpSpPr>
          <p:cNvPr id="10" name="Group 9"/>
          <p:cNvGrpSpPr/>
          <p:nvPr userDrawn="1"/>
        </p:nvGrpSpPr>
        <p:grpSpPr>
          <a:xfrm>
            <a:off x="8458201" y="-19050"/>
            <a:ext cx="696710" cy="696710"/>
            <a:chOff x="6781800" y="81250"/>
            <a:chExt cx="696710" cy="696710"/>
          </a:xfrm>
        </p:grpSpPr>
        <p:pic>
          <p:nvPicPr>
            <p:cNvPr id="11" name="Picture 10"/>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2" name="Rectangle 11"/>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6" name="Group 5"/>
          <p:cNvGrpSpPr/>
          <p:nvPr userDrawn="1"/>
        </p:nvGrpSpPr>
        <p:grpSpPr>
          <a:xfrm>
            <a:off x="8458201" y="-19050"/>
            <a:ext cx="696710" cy="696710"/>
            <a:chOff x="6781800" y="81250"/>
            <a:chExt cx="696710" cy="696710"/>
          </a:xfrm>
        </p:grpSpPr>
        <p:pic>
          <p:nvPicPr>
            <p:cNvPr id="7" name="Picture 6"/>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8" name="Rectangle 7"/>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5" name="Group 4"/>
          <p:cNvGrpSpPr/>
          <p:nvPr userDrawn="1"/>
        </p:nvGrpSpPr>
        <p:grpSpPr>
          <a:xfrm>
            <a:off x="8458201" y="-19050"/>
            <a:ext cx="696710" cy="696710"/>
            <a:chOff x="6781800" y="81250"/>
            <a:chExt cx="696710" cy="696710"/>
          </a:xfrm>
        </p:grpSpPr>
        <p:pic>
          <p:nvPicPr>
            <p:cNvPr id="6" name="Picture 5"/>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7" name="Rectangle 6"/>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90F5F66-E9DC-BE45-853A-1CA88B8417E5}"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F83CE-ED42-744C-8C8F-C6B1BB0D9B8D}"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9CE77-9628-ED43-BC4D-AA44592FDBF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74FB6B-7B3C-5649-A1BB-6B31F5055A7C}"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D4333-184C-9A44-961F-83E13BC0C355}"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533B7E-CA59-0048-8237-6E17884519DC}"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64E60-B40B-E344-91B0-71A286E295FB}"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CC3E9-8DBE-1747-B431-3AAFDA0DCF2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2D65B-6033-5B40-A82A-1C1174FD0BB6}"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6E2A5-269D-224B-9915-FB2F86A494B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630BC-B11C-D04F-8D81-947895C8A98D}"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900" y="3482771"/>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900"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900" y="1250572"/>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900" y="2000919"/>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pPr defTabSz="457189"/>
            <a:r>
              <a:rPr lang="en-US" sz="700" dirty="0">
                <a:solidFill>
                  <a:srgbClr val="999A98">
                    <a:lumMod val="60000"/>
                    <a:lumOff val="40000"/>
                  </a:srgbClr>
                </a:solidFill>
              </a:rPr>
              <a:t>© 2015, Amazon Web Services, Inc. or its Affiliates. All rights reserved.</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31" indent="-285743">
              <a:buFont typeface="Arial"/>
              <a:buChar char="•"/>
              <a:defRPr>
                <a:solidFill>
                  <a:srgbClr val="4D4D4C"/>
                </a:solidFill>
              </a:defRPr>
            </a:lvl2pPr>
            <a:lvl3pPr marL="1142972" indent="-228594">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9"/>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189" indent="0">
              <a:buNone/>
              <a:defRPr>
                <a:latin typeface="Lucida Console" panose="020B0609040504020204" pitchFamily="49" charset="0"/>
              </a:defRPr>
            </a:lvl2pPr>
            <a:lvl3pPr marL="914378" indent="0">
              <a:buNone/>
              <a:defRPr>
                <a:latin typeface="Lucida Console" panose="020B0609040504020204" pitchFamily="49" charset="0"/>
              </a:defRPr>
            </a:lvl3pPr>
            <a:lvl4pPr marL="1371566" indent="0">
              <a:buNone/>
              <a:defRPr>
                <a:latin typeface="Lucida Console" panose="020B0609040504020204" pitchFamily="49" charset="0"/>
              </a:defRPr>
            </a:lvl4pPr>
            <a:lvl5pPr marL="1828754"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4"/>
            <a:ext cx="4040188" cy="479822"/>
          </a:xfrm>
        </p:spPr>
        <p:txBody>
          <a:bodyPr anchor="b">
            <a:no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70" y="1008054"/>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70"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9"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2"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6"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3"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8"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3"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8"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1" y="4639760"/>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prstClr val="white"/>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60" y="1674429"/>
            <a:ext cx="6069541" cy="1250668"/>
          </a:xfrm>
        </p:spPr>
        <p:txBody>
          <a:bodyPr anchor="ctr" anchorCtr="0">
            <a:noAutofit/>
          </a:bodyPr>
          <a:lstStyle>
            <a:lvl1pPr>
              <a:defRPr sz="3000"/>
            </a:lvl1pPr>
          </a:lstStyle>
          <a:p>
            <a:r>
              <a:rPr lang="en-US"/>
              <a:t>Click to edit Master title style</a:t>
            </a:r>
            <a:endParaRPr 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2"/>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900" y="3482771"/>
            <a:ext cx="3683000" cy="433387"/>
          </a:xfrm>
        </p:spPr>
        <p:txBody>
          <a:bodyPr>
            <a:normAutofit/>
          </a:bodyPr>
          <a:lstStyle>
            <a:lvl1pPr marL="0" indent="0" algn="l">
              <a:buNone/>
              <a:defRPr sz="1600" baseline="0"/>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01142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9775391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01142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a:xfrm>
            <a:off x="6350" y="4927475"/>
            <a:ext cx="9144000" cy="21544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solidFill>
                  <a:srgbClr val="474746"/>
                </a:solidFill>
                <a:latin typeface="Calibri Light" panose="020F0302020204030204" pitchFamily="34" charset="0"/>
                <a:ea typeface="Calibri" panose="020F0502020204030204" pitchFamily="34" charset="0"/>
                <a:cs typeface="Times New Roman" panose="02020603050405020304" pitchFamily="18" charset="0"/>
              </a:rPr>
              <a:t>©2016, Amazon Web Services, Inc. or its affiliates. All rights reserved</a:t>
            </a:r>
            <a:endParaRPr lang="en-US" sz="800" dirty="0">
              <a:solidFill>
                <a:srgbClr val="474746"/>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Architecture Diagram">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611243" y="4767264"/>
            <a:ext cx="1075558" cy="273844"/>
          </a:xfrm>
          <a:prstGeom prst="rect">
            <a:avLst/>
          </a:prstGeom>
        </p:spPr>
        <p:txBody>
          <a:bodyPr/>
          <a:lstStyle/>
          <a:p>
            <a:pPr defTabSz="457178"/>
            <a:fld id="{3A1EFB8B-DBDB-A54E-A5A1-DDD955ECEF68}" type="slidenum">
              <a:rPr lang="en-US" smtClean="0">
                <a:solidFill>
                  <a:prstClr val="black"/>
                </a:solidFill>
              </a:rPr>
              <a:pPr defTabSz="457178"/>
              <a:t>‹#›</a:t>
            </a:fld>
            <a:endParaRPr lang="en-US" dirty="0">
              <a:solidFill>
                <a:prstClr val="black"/>
              </a:solidFill>
            </a:endParaRPr>
          </a:p>
        </p:txBody>
      </p:sp>
      <p:sp>
        <p:nvSpPr>
          <p:cNvPr id="4" name="Title 1"/>
          <p:cNvSpPr>
            <a:spLocks noGrp="1"/>
          </p:cNvSpPr>
          <p:nvPr>
            <p:ph type="title"/>
          </p:nvPr>
        </p:nvSpPr>
        <p:spPr>
          <a:xfrm>
            <a:off x="457200" y="205983"/>
            <a:ext cx="8229600" cy="525142"/>
          </a:xfrm>
        </p:spPr>
        <p:txBody>
          <a:bodyPr/>
          <a:lstStyle/>
          <a:p>
            <a:r>
              <a:rPr lang="en-US"/>
              <a:t>Click to edit Master title style</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rchitecture Diagram">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611243" y="4767264"/>
            <a:ext cx="1075558" cy="273844"/>
          </a:xfrm>
          <a:prstGeom prst="rect">
            <a:avLst/>
          </a:prstGeom>
        </p:spPr>
        <p:txBody>
          <a:bodyPr/>
          <a:lstStyle/>
          <a:p>
            <a:pPr defTabSz="457189"/>
            <a:fld id="{3A1EFB8B-DBDB-A54E-A5A1-DDD955ECEF68}" type="slidenum">
              <a:rPr lang="en-US" smtClean="0">
                <a:solidFill>
                  <a:prstClr val="black"/>
                </a:solidFill>
              </a:rPr>
              <a:pPr defTabSz="457189"/>
              <a:t>‹#›</a:t>
            </a:fld>
            <a:endParaRPr lang="en-US" dirty="0">
              <a:solidFill>
                <a:prstClr val="black"/>
              </a:solidFill>
            </a:endParaRPr>
          </a:p>
        </p:txBody>
      </p:sp>
      <p:sp>
        <p:nvSpPr>
          <p:cNvPr id="4" name="Title 1"/>
          <p:cNvSpPr>
            <a:spLocks noGrp="1"/>
          </p:cNvSpPr>
          <p:nvPr>
            <p:ph type="title"/>
          </p:nvPr>
        </p:nvSpPr>
        <p:spPr>
          <a:xfrm>
            <a:off x="457200" y="205982"/>
            <a:ext cx="8229600" cy="525142"/>
          </a:xfrm>
        </p:spPr>
        <p:txBody>
          <a:bodyPr/>
          <a:lstStyle/>
          <a:p>
            <a:r>
              <a:rPr lang="en-US"/>
              <a:t>Click to edit Master title style</a:t>
            </a:r>
          </a:p>
        </p:txBody>
      </p:sp>
    </p:spTree>
    <p:extLst>
      <p:ext uri="{BB962C8B-B14F-4D97-AF65-F5344CB8AC3E}">
        <p14:creationId xmlns:p14="http://schemas.microsoft.com/office/powerpoint/2010/main" val="109081606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5C413-D7AF-4F71-939A-A00CC806D1D5}"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68DC7D-B62A-43BC-A9A9-F16AD5BFD49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28905C6-6CF2-4FC3-A734-B4726AA5371E}"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838897-0D49-4D03-A662-2A85B8DF76D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28905C6-6CF2-4FC3-A734-B4726AA5371E}"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838897-0D49-4D03-A662-2A85B8DF76D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0277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0DECC-A1CD-3A45-A319-FA5814899B6D}" type="datetimeFigureOut">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defTabSz="457189"/>
            <a:fld id="{BA8F736F-EF12-B249-AF0D-385560EED91F}" type="slidenum">
              <a:rPr lang="en-US" smtClean="0">
                <a:solidFill>
                  <a:prstClr val="black"/>
                </a:solidFill>
              </a:rPr>
              <a:pPr defTabSz="457189"/>
              <a:t>‹#›</a:t>
            </a:fld>
            <a:endParaRPr lang="en-US">
              <a:solidFill>
                <a:prstClr val="black"/>
              </a:solidFill>
            </a:endParaRPr>
          </a:p>
        </p:txBody>
      </p:sp>
    </p:spTree>
    <p:extLst>
      <p:ext uri="{BB962C8B-B14F-4D97-AF65-F5344CB8AC3E}">
        <p14:creationId xmlns:p14="http://schemas.microsoft.com/office/powerpoint/2010/main" val="1544831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A2729-FDBC-4825-8572-303C694EBD78}"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94C2FDD-C19E-4304-9261-11958D9C544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412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2871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0447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5395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4301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393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9319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2025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55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1728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7" name="Group 6"/>
          <p:cNvGrpSpPr/>
          <p:nvPr userDrawn="1"/>
        </p:nvGrpSpPr>
        <p:grpSpPr>
          <a:xfrm>
            <a:off x="8458200" y="-19050"/>
            <a:ext cx="696710" cy="696710"/>
            <a:chOff x="6781800" y="81250"/>
            <a:chExt cx="696710" cy="696710"/>
          </a:xfrm>
        </p:grpSpPr>
        <p:pic>
          <p:nvPicPr>
            <p:cNvPr id="8" name="Picture 7"/>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9" name="Rectangle 8"/>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192409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09735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grpSp>
        <p:nvGrpSpPr>
          <p:cNvPr id="8" name="Group 7"/>
          <p:cNvGrpSpPr/>
          <p:nvPr userDrawn="1"/>
        </p:nvGrpSpPr>
        <p:grpSpPr>
          <a:xfrm>
            <a:off x="8458200"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21103306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grpSp>
        <p:nvGrpSpPr>
          <p:cNvPr id="10" name="Group 9"/>
          <p:cNvGrpSpPr/>
          <p:nvPr userDrawn="1"/>
        </p:nvGrpSpPr>
        <p:grpSpPr>
          <a:xfrm>
            <a:off x="8458200" y="-19050"/>
            <a:ext cx="696710" cy="696710"/>
            <a:chOff x="6781800" y="81250"/>
            <a:chExt cx="696710" cy="696710"/>
          </a:xfrm>
        </p:grpSpPr>
        <p:pic>
          <p:nvPicPr>
            <p:cNvPr id="11" name="Picture 10"/>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2" name="Rectangle 11"/>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14243949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6" name="Group 5"/>
          <p:cNvGrpSpPr/>
          <p:nvPr userDrawn="1"/>
        </p:nvGrpSpPr>
        <p:grpSpPr>
          <a:xfrm>
            <a:off x="8458200" y="-19050"/>
            <a:ext cx="696710" cy="696710"/>
            <a:chOff x="6781800" y="81250"/>
            <a:chExt cx="696710" cy="696710"/>
          </a:xfrm>
        </p:grpSpPr>
        <p:pic>
          <p:nvPicPr>
            <p:cNvPr id="7" name="Picture 6"/>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8" name="Rectangle 7"/>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1199037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5" name="Group 4"/>
          <p:cNvGrpSpPr/>
          <p:nvPr userDrawn="1"/>
        </p:nvGrpSpPr>
        <p:grpSpPr>
          <a:xfrm>
            <a:off x="8458200" y="-19050"/>
            <a:ext cx="696710" cy="696710"/>
            <a:chOff x="6781800" y="81250"/>
            <a:chExt cx="696710" cy="696710"/>
          </a:xfrm>
        </p:grpSpPr>
        <p:pic>
          <p:nvPicPr>
            <p:cNvPr id="6" name="Picture 5"/>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7" name="Rectangle 6"/>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11451464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0"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5136084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0"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a:r>
                <a:rPr lang="en-US" sz="1400" b="1" dirty="0">
                  <a:solidFill>
                    <a:prstClr val="black"/>
                  </a:solidFill>
                  <a:latin typeface="Arial" charset="0"/>
                  <a:ea typeface="Arial" charset="0"/>
                  <a:cs typeface="Arial" charset="0"/>
                </a:rPr>
                <a:t>PSOI</a:t>
              </a:r>
            </a:p>
          </p:txBody>
        </p:sp>
      </p:grpSp>
    </p:spTree>
    <p:extLst>
      <p:ext uri="{BB962C8B-B14F-4D97-AF65-F5344CB8AC3E}">
        <p14:creationId xmlns:p14="http://schemas.microsoft.com/office/powerpoint/2010/main" val="588124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7529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249690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20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931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72522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5795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279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59162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05819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5832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29346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0801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78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900" y="3482771"/>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900"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900" y="1250572"/>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900" y="2000919"/>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pPr defTabSz="457189"/>
            <a:r>
              <a:rPr lang="en-US" sz="700" dirty="0">
                <a:solidFill>
                  <a:srgbClr val="999A98">
                    <a:lumMod val="60000"/>
                    <a:lumOff val="40000"/>
                  </a:srgbClr>
                </a:solidFill>
              </a:rPr>
              <a:t>© 2015, Amazon Web Services, Inc. or its Affiliates. All rights reserved.</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31" indent="-285743">
              <a:buFont typeface="Arial"/>
              <a:buChar char="•"/>
              <a:defRPr>
                <a:solidFill>
                  <a:srgbClr val="4D4D4C"/>
                </a:solidFill>
              </a:defRPr>
            </a:lvl2pPr>
            <a:lvl3pPr marL="1142972" indent="-228594">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9"/>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189" indent="0">
              <a:buNone/>
              <a:defRPr>
                <a:latin typeface="Lucida Console" panose="020B0609040504020204" pitchFamily="49" charset="0"/>
              </a:defRPr>
            </a:lvl2pPr>
            <a:lvl3pPr marL="914378" indent="0">
              <a:buNone/>
              <a:defRPr>
                <a:latin typeface="Lucida Console" panose="020B0609040504020204" pitchFamily="49" charset="0"/>
              </a:defRPr>
            </a:lvl3pPr>
            <a:lvl4pPr marL="1371566" indent="0">
              <a:buNone/>
              <a:defRPr>
                <a:latin typeface="Lucida Console" panose="020B0609040504020204" pitchFamily="49" charset="0"/>
              </a:defRPr>
            </a:lvl4pPr>
            <a:lvl5pPr marL="1828754"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4"/>
            <a:ext cx="4040188" cy="479822"/>
          </a:xfrm>
        </p:spPr>
        <p:txBody>
          <a:bodyPr anchor="b">
            <a:no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70" y="1008054"/>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70"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9"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2"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6"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3"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8"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3"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8"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3"/>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1" y="4639760"/>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60" y="1674429"/>
            <a:ext cx="6069541" cy="1250668"/>
          </a:xfrm>
        </p:spPr>
        <p:txBody>
          <a:bodyPr anchor="ctr" anchorCtr="0">
            <a:noAutofit/>
          </a:bodyPr>
          <a:lstStyle>
            <a:lvl1pPr>
              <a:defRPr sz="3000"/>
            </a:lvl1pPr>
          </a:lstStyle>
          <a:p>
            <a:r>
              <a:rPr lang="en-US"/>
              <a:t>Click to edit Master title style</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2"/>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900" y="3482771"/>
            <a:ext cx="3683000" cy="433387"/>
          </a:xfrm>
        </p:spPr>
        <p:txBody>
          <a:bodyPr>
            <a:normAutofit/>
          </a:bodyPr>
          <a:lstStyle>
            <a:lvl1pPr marL="0" indent="0" algn="l">
              <a:buNone/>
              <a:defRPr sz="1600" baseline="0"/>
            </a:lvl1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01142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a:xfrm>
            <a:off x="6350" y="4927475"/>
            <a:ext cx="9144000" cy="21544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solidFill>
                  <a:srgbClr val="474746"/>
                </a:solidFill>
                <a:latin typeface="Calibri Light" panose="020F0302020204030204" pitchFamily="34" charset="0"/>
                <a:ea typeface="Calibri" panose="020F0502020204030204" pitchFamily="34" charset="0"/>
                <a:cs typeface="Times New Roman" panose="02020603050405020304" pitchFamily="18" charset="0"/>
              </a:rPr>
              <a:t>©2016, Amazon Web Services, Inc. or its affiliates. All rights reserved</a:t>
            </a:r>
            <a:endParaRPr lang="en-US" sz="800" dirty="0">
              <a:solidFill>
                <a:srgbClr val="474746"/>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Architecture Diagram">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611243" y="4767264"/>
            <a:ext cx="1075558" cy="273844"/>
          </a:xfrm>
          <a:prstGeom prst="rect">
            <a:avLst/>
          </a:prstGeom>
        </p:spPr>
        <p:txBody>
          <a:bodyPr/>
          <a:lstStyle/>
          <a:p>
            <a:pPr defTabSz="457178"/>
            <a:fld id="{3A1EFB8B-DBDB-A54E-A5A1-DDD955ECEF68}" type="slidenum">
              <a:rPr lang="en-US" smtClean="0">
                <a:solidFill>
                  <a:prstClr val="black"/>
                </a:solidFill>
              </a:rPr>
              <a:pPr defTabSz="457178"/>
              <a:t>‹#›</a:t>
            </a:fld>
            <a:endParaRPr lang="en-US" dirty="0">
              <a:solidFill>
                <a:prstClr val="black"/>
              </a:solidFill>
            </a:endParaRPr>
          </a:p>
        </p:txBody>
      </p:sp>
      <p:sp>
        <p:nvSpPr>
          <p:cNvPr id="4" name="Title 1"/>
          <p:cNvSpPr>
            <a:spLocks noGrp="1"/>
          </p:cNvSpPr>
          <p:nvPr>
            <p:ph type="title"/>
          </p:nvPr>
        </p:nvSpPr>
        <p:spPr>
          <a:xfrm>
            <a:off x="457200" y="205983"/>
            <a:ext cx="8229600" cy="525142"/>
          </a:xfrm>
        </p:spPr>
        <p:txBody>
          <a:bodyPr/>
          <a:lstStyle/>
          <a:p>
            <a:r>
              <a:rPr lang="en-US"/>
              <a:t>Click to edit Master title style</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4" y="169606"/>
            <a:ext cx="8208961" cy="4625420"/>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defTabSz="685800"/>
              <a:r>
                <a:rPr lang="en-GB" sz="1350" dirty="0">
                  <a:solidFill>
                    <a:srgbClr val="595959"/>
                  </a:solidFill>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defTabSz="685800"/>
              <a:endParaRPr lang="en-GB" sz="1350" dirty="0">
                <a:solidFill>
                  <a:srgbClr val="595959"/>
                </a:solidFill>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defTabSz="685800"/>
              <a:endParaRPr lang="en-GB" sz="1350" dirty="0">
                <a:solidFill>
                  <a:srgbClr val="595959"/>
                </a:solidFill>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050635"/>
            <a:ext cx="5694536" cy="9045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697782" y="2138400"/>
            <a:ext cx="2700000" cy="1215000"/>
          </a:xfrm>
        </p:spPr>
        <p:txBody>
          <a:bodyPr/>
          <a:lstStyle>
            <a:lvl1pPr marL="0" indent="0">
              <a:spcBef>
                <a:spcPct val="0"/>
              </a:spcBef>
              <a:buFont typeface="Wingdings" pitchFamily="2" charset="2"/>
              <a:buNone/>
              <a:defRPr sz="1200" b="0" baseline="0">
                <a:solidFill>
                  <a:schemeClr val="tx1"/>
                </a:solidFill>
                <a:latin typeface="+mn-lt"/>
                <a:cs typeface="Arial" pitchFamily="34" charset="0"/>
              </a:defRPr>
            </a:lvl1pPr>
          </a:lstStyle>
          <a:p>
            <a:r>
              <a:rPr lang="en-US" dirty="0"/>
              <a:t>Click to edit Master subtitle style</a:t>
            </a:r>
            <a:endParaRPr lang="en-GB" dirty="0"/>
          </a:p>
        </p:txBody>
      </p:sp>
      <p:sp>
        <p:nvSpPr>
          <p:cNvPr id="32" name="Text Placeholder 31"/>
          <p:cNvSpPr>
            <a:spLocks noGrp="1"/>
          </p:cNvSpPr>
          <p:nvPr>
            <p:ph type="body" sz="quarter" idx="10" hasCustomPrompt="1"/>
          </p:nvPr>
        </p:nvSpPr>
        <p:spPr>
          <a:xfrm>
            <a:off x="1578064" y="4051884"/>
            <a:ext cx="5857896" cy="147341"/>
          </a:xfrm>
        </p:spPr>
        <p:txBody>
          <a:bodyPr anchor="t" anchorCtr="0"/>
          <a:lstStyle>
            <a:lvl1pPr>
              <a:buNone/>
              <a:defRPr sz="900">
                <a:latin typeface="+mn-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578064" y="4220656"/>
            <a:ext cx="5857896" cy="147341"/>
          </a:xfrm>
        </p:spPr>
        <p:txBody>
          <a:bodyPr anchor="t" anchorCtr="0"/>
          <a:lstStyle>
            <a:lvl1pPr>
              <a:buNone/>
              <a:defRPr sz="9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p:nvSpPr>
        <p:spPr bwMode="auto">
          <a:xfrm>
            <a:off x="468000"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Shell</a:t>
            </a:r>
          </a:p>
        </p:txBody>
      </p:sp>
      <p:sp>
        <p:nvSpPr>
          <p:cNvPr id="25"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120799"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27" name="Rectangle 5"/>
          <p:cNvSpPr>
            <a:spLocks noGrp="1" noChangeArrowheads="1"/>
          </p:cNvSpPr>
          <p:nvPr>
            <p:ph type="ftr" sz="quarter" idx="3"/>
          </p:nvPr>
        </p:nvSpPr>
        <p:spPr bwMode="auto">
          <a:xfrm>
            <a:off x="3164400"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GB" dirty="0">
              <a:solidFill>
                <a:srgbClr val="595959"/>
              </a:solidFill>
            </a:endParaRP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171450"/>
            <a:ext cx="8675688" cy="387350"/>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31436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906512" y="984151"/>
            <a:ext cx="7770763" cy="3803353"/>
          </a:xfrm>
        </p:spPr>
        <p:txBody>
          <a:bodyPr/>
          <a:lstStyle>
            <a:lvl1pPr marL="0" indent="0" defTabSz="201216">
              <a:lnSpc>
                <a:spcPct val="120000"/>
              </a:lnSpc>
              <a:spcBef>
                <a:spcPts val="0"/>
              </a:spcBef>
              <a:defRPr/>
            </a:lvl1pPr>
            <a:lvl2pPr marL="203597" indent="-203597" defTabSz="201216">
              <a:lnSpc>
                <a:spcPct val="120000"/>
              </a:lnSpc>
              <a:spcBef>
                <a:spcPts val="0"/>
              </a:spcBef>
              <a:defRPr/>
            </a:lvl2pPr>
            <a:lvl3pPr marL="338138" indent="-135731" defTabSz="201216">
              <a:lnSpc>
                <a:spcPct val="120000"/>
              </a:lnSpc>
              <a:spcBef>
                <a:spcPts val="0"/>
              </a:spcBef>
              <a:buClr>
                <a:schemeClr val="tx1"/>
              </a:buClr>
              <a:buSzPct val="75000"/>
              <a:buFont typeface="Wingdings" pitchFamily="2" charset="2"/>
              <a:buChar char=""/>
              <a:defRPr sz="1500"/>
            </a:lvl3pPr>
            <a:lvl4pPr defTabSz="201216">
              <a:lnSpc>
                <a:spcPct val="120000"/>
              </a:lnSpc>
              <a:spcBef>
                <a:spcPts val="0"/>
              </a:spcBef>
              <a:buClr>
                <a:schemeClr val="tx1"/>
              </a:buClr>
              <a:buSzPct val="75000"/>
              <a:buFont typeface="Wingdings" pitchFamily="2" charset="2"/>
              <a:buChar char=""/>
              <a:defRPr sz="1200"/>
            </a:lvl4pPr>
            <a:lvl5pPr defTabSz="201216">
              <a:lnSpc>
                <a:spcPct val="120000"/>
              </a:lnSpc>
              <a:spcBef>
                <a:spcPts val="0"/>
              </a:spcBef>
              <a:buClr>
                <a:schemeClr val="tx1"/>
              </a:buClr>
              <a:buSzPct val="75000"/>
              <a:buFont typeface="Wingdings" pitchFamily="2" charset="2"/>
              <a:buChar char=""/>
              <a:defRPr sz="1050"/>
            </a:lvl5pPr>
            <a:lvl6pPr defTabSz="201216">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6"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171450"/>
            <a:ext cx="8675688" cy="670322"/>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5562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984151"/>
            <a:ext cx="7766050" cy="3803352"/>
          </a:xfrm>
        </p:spPr>
        <p:txBody>
          <a:bodyPr/>
          <a:lstStyle>
            <a:lvl1pPr marL="0" indent="0" defTabSz="201216">
              <a:lnSpc>
                <a:spcPct val="120000"/>
              </a:lnSpc>
              <a:spcBef>
                <a:spcPts val="0"/>
              </a:spcBef>
              <a:defRPr/>
            </a:lvl1pPr>
            <a:lvl2pPr marL="203597" indent="-203597" defTabSz="201216">
              <a:lnSpc>
                <a:spcPct val="120000"/>
              </a:lnSpc>
              <a:spcBef>
                <a:spcPts val="0"/>
              </a:spcBef>
              <a:defRPr/>
            </a:lvl2pPr>
            <a:lvl3pPr marL="338138" indent="-135731" defTabSz="201216">
              <a:lnSpc>
                <a:spcPct val="120000"/>
              </a:lnSpc>
              <a:spcBef>
                <a:spcPts val="0"/>
              </a:spcBef>
              <a:buClr>
                <a:schemeClr val="tx1"/>
              </a:buClr>
              <a:buSzPct val="75000"/>
              <a:buFont typeface="Wingdings" pitchFamily="2" charset="2"/>
              <a:buChar char=""/>
              <a:defRPr sz="1500"/>
            </a:lvl3pPr>
            <a:lvl4pPr defTabSz="201216">
              <a:lnSpc>
                <a:spcPct val="120000"/>
              </a:lnSpc>
              <a:spcBef>
                <a:spcPts val="0"/>
              </a:spcBef>
              <a:buClr>
                <a:schemeClr val="tx1"/>
              </a:buClr>
              <a:buSzPct val="75000"/>
              <a:buFont typeface="Wingdings" pitchFamily="2" charset="2"/>
              <a:buChar char=""/>
              <a:defRPr sz="1200"/>
            </a:lvl4pPr>
            <a:lvl5pPr defTabSz="201216">
              <a:lnSpc>
                <a:spcPct val="120000"/>
              </a:lnSpc>
              <a:spcBef>
                <a:spcPts val="0"/>
              </a:spcBef>
              <a:buClr>
                <a:schemeClr val="tx1"/>
              </a:buClr>
              <a:buSzPct val="75000"/>
              <a:buFont typeface="Wingdings" pitchFamily="2" charset="2"/>
              <a:buChar char=""/>
              <a:defRPr sz="1050"/>
            </a:lvl5pPr>
            <a:lvl6pPr defTabSz="201216">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4"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171450"/>
            <a:ext cx="8675688" cy="670322"/>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5562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984151"/>
            <a:ext cx="7766050" cy="3803352"/>
          </a:xfrm>
        </p:spPr>
        <p:txBody>
          <a:bodyPr/>
          <a:lstStyle>
            <a:lvl1pPr marL="0" indent="0" defTabSz="201216">
              <a:lnSpc>
                <a:spcPct val="120000"/>
              </a:lnSpc>
              <a:spcBef>
                <a:spcPts val="0"/>
              </a:spcBef>
              <a:defRPr sz="1200"/>
            </a:lvl1pPr>
            <a:lvl2pPr marL="203597" indent="-203597" defTabSz="201216">
              <a:lnSpc>
                <a:spcPct val="120000"/>
              </a:lnSpc>
              <a:spcBef>
                <a:spcPts val="0"/>
              </a:spcBef>
              <a:defRPr sz="1200"/>
            </a:lvl2pPr>
            <a:lvl3pPr marL="338138" indent="-135731" defTabSz="201216">
              <a:lnSpc>
                <a:spcPct val="120000"/>
              </a:lnSpc>
              <a:spcBef>
                <a:spcPts val="0"/>
              </a:spcBef>
              <a:buClr>
                <a:schemeClr val="tx1"/>
              </a:buClr>
              <a:buSzPct val="75000"/>
              <a:buFont typeface="Wingdings" pitchFamily="2" charset="2"/>
              <a:buChar char=""/>
              <a:defRPr sz="1200"/>
            </a:lvl3pPr>
            <a:lvl4pPr defTabSz="201216">
              <a:lnSpc>
                <a:spcPct val="120000"/>
              </a:lnSpc>
              <a:spcBef>
                <a:spcPts val="0"/>
              </a:spcBef>
              <a:buClr>
                <a:schemeClr val="tx1"/>
              </a:buClr>
              <a:buSzPct val="75000"/>
              <a:buFont typeface="Wingdings" pitchFamily="2" charset="2"/>
              <a:buChar char=""/>
              <a:defRPr sz="1050"/>
            </a:lvl4pPr>
            <a:lvl5pPr defTabSz="201216">
              <a:lnSpc>
                <a:spcPct val="120000"/>
              </a:lnSpc>
              <a:spcBef>
                <a:spcPts val="0"/>
              </a:spcBef>
              <a:buClr>
                <a:schemeClr val="tx1"/>
              </a:buClr>
              <a:buSzPct val="75000"/>
              <a:buFont typeface="Wingdings" pitchFamily="2" charset="2"/>
              <a:buChar char=""/>
              <a:defRPr sz="1050"/>
            </a:lvl5pPr>
            <a:lvl6pPr defTabSz="201216">
              <a:lnSpc>
                <a:spcPct val="120000"/>
              </a:lnSpc>
              <a:buClr>
                <a:schemeClr val="tx1"/>
              </a:buClr>
              <a:buSzPct val="75000"/>
              <a:buFont typeface="Wingdings" pitchFamily="2" charset="2"/>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8"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171450"/>
            <a:ext cx="8675688" cy="387350"/>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31436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3" y="982800"/>
            <a:ext cx="3732213" cy="3804300"/>
          </a:xfrm>
        </p:spPr>
        <p:txBody>
          <a:bodyPr/>
          <a:lstStyle>
            <a:lvl1pPr marL="0" indent="0">
              <a:spcAft>
                <a:spcPts val="450"/>
              </a:spcAft>
              <a:buClr>
                <a:schemeClr val="accent2"/>
              </a:buClr>
              <a:buSzPct val="85000"/>
              <a:buFont typeface="Wingdings" pitchFamily="2" charset="2"/>
              <a:buNone/>
              <a:defRPr/>
            </a:lvl1pPr>
            <a:lvl2pPr marL="202406" indent="-202406">
              <a:spcAft>
                <a:spcPts val="450"/>
              </a:spcAft>
              <a:buClr>
                <a:schemeClr val="accent2"/>
              </a:buClr>
              <a:buSzPct val="85000"/>
              <a:buFont typeface="Wingdings" pitchFamily="2" charset="2"/>
              <a:buChar char="n"/>
              <a:defRPr sz="1500"/>
            </a:lvl2pPr>
            <a:lvl3pPr marL="340519" indent="-138113">
              <a:spcBef>
                <a:spcPts val="0"/>
              </a:spcBef>
              <a:spcAft>
                <a:spcPts val="450"/>
              </a:spcAft>
              <a:buClr>
                <a:schemeClr val="tx1"/>
              </a:buClr>
              <a:buFont typeface="Wingdings" pitchFamily="2" charset="2"/>
              <a:buChar char=""/>
              <a:defRPr sz="1500"/>
            </a:lvl3pPr>
            <a:lvl4pPr marL="476250" indent="-130969">
              <a:spcBef>
                <a:spcPts val="0"/>
              </a:spcBef>
              <a:spcAft>
                <a:spcPts val="450"/>
              </a:spcAft>
              <a:buClr>
                <a:schemeClr val="tx1"/>
              </a:buClr>
              <a:buFont typeface="Wingdings" pitchFamily="2" charset="2"/>
              <a:buChar char=""/>
              <a:defRPr sz="1200"/>
            </a:lvl4pPr>
            <a:lvl5pPr marL="608410" indent="-127397">
              <a:spcBef>
                <a:spcPts val="0"/>
              </a:spcBef>
              <a:spcAft>
                <a:spcPts val="450"/>
              </a:spcAft>
              <a:buClr>
                <a:schemeClr val="tx1"/>
              </a:buClr>
              <a:buFont typeface="Wingdings" pitchFamily="2" charset="2"/>
              <a:buChar char=""/>
              <a:defRPr sz="1050"/>
            </a:lvl5pPr>
            <a:lvl6pPr marL="744141" indent="-135731">
              <a:spcBef>
                <a:spcPts val="0"/>
              </a:spcBef>
              <a:spcAft>
                <a:spcPts val="450"/>
              </a:spcAft>
              <a:buClr>
                <a:schemeClr val="tx1"/>
              </a:buClr>
              <a:buFont typeface="Wingdings" pitchFamily="2" charset="2"/>
              <a:buChar char="n"/>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3" y="982800"/>
            <a:ext cx="3738563" cy="3804984"/>
          </a:xfrm>
        </p:spPr>
        <p:txBody>
          <a:bodyPr/>
          <a:lstStyle>
            <a:lvl1pPr marL="0" indent="0">
              <a:spcAft>
                <a:spcPts val="450"/>
              </a:spcAft>
              <a:buClr>
                <a:schemeClr val="accent2"/>
              </a:buClr>
              <a:buSzPct val="85000"/>
              <a:buFont typeface="Wingdings" pitchFamily="2" charset="2"/>
              <a:buNone/>
              <a:defRPr/>
            </a:lvl1pPr>
            <a:lvl2pPr marL="207169" indent="-207169">
              <a:spcAft>
                <a:spcPts val="450"/>
              </a:spcAft>
              <a:buClr>
                <a:schemeClr val="accent2"/>
              </a:buClr>
              <a:buSzPct val="85000"/>
              <a:buFont typeface="Wingdings" pitchFamily="2" charset="2"/>
              <a:buChar char="n"/>
              <a:defRPr sz="1500"/>
            </a:lvl2pPr>
            <a:lvl3pPr marL="335756" indent="-128588">
              <a:spcAft>
                <a:spcPts val="450"/>
              </a:spcAft>
              <a:buClr>
                <a:schemeClr val="tx1"/>
              </a:buClr>
              <a:buFont typeface="Wingdings" pitchFamily="2" charset="2"/>
              <a:buChar char=""/>
              <a:defRPr sz="1500"/>
            </a:lvl3pPr>
            <a:lvl4pPr marL="476250" indent="-135731">
              <a:spcBef>
                <a:spcPts val="0"/>
              </a:spcBef>
              <a:spcAft>
                <a:spcPts val="450"/>
              </a:spcAft>
              <a:buClr>
                <a:schemeClr val="tx1"/>
              </a:buClr>
              <a:buFont typeface="Wingdings" pitchFamily="2" charset="2"/>
              <a:buChar char=""/>
              <a:defRPr sz="1200"/>
            </a:lvl4pPr>
            <a:lvl5pPr marL="608410" indent="-127397">
              <a:spcBef>
                <a:spcPts val="0"/>
              </a:spcBef>
              <a:spcAft>
                <a:spcPts val="450"/>
              </a:spcAft>
              <a:buClr>
                <a:schemeClr val="tx1"/>
              </a:buClr>
              <a:buFont typeface="Wingdings" pitchFamily="2" charset="2"/>
              <a:buChar char=""/>
              <a:defRPr sz="1050"/>
            </a:lvl5pPr>
            <a:lvl6pPr marL="744141" indent="-135731">
              <a:spcBef>
                <a:spcPts val="0"/>
              </a:spcBef>
              <a:spcAft>
                <a:spcPts val="450"/>
              </a:spcAft>
              <a:buClr>
                <a:schemeClr val="tx1"/>
              </a:buClr>
              <a:buFont typeface="Wingdings" pitchFamily="2" charset="2"/>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9"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171450"/>
            <a:ext cx="8675688" cy="670322"/>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5562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3" y="982800"/>
            <a:ext cx="3732213" cy="3804300"/>
          </a:xfrm>
        </p:spPr>
        <p:txBody>
          <a:bodyPr/>
          <a:lstStyle>
            <a:lvl1pPr marL="0" indent="0">
              <a:spcAft>
                <a:spcPts val="450"/>
              </a:spcAft>
              <a:buClr>
                <a:schemeClr val="accent2"/>
              </a:buClr>
              <a:buSzPct val="85000"/>
              <a:buFont typeface="Wingdings" pitchFamily="2" charset="2"/>
              <a:buNone/>
              <a:defRPr/>
            </a:lvl1pPr>
            <a:lvl2pPr marL="202406" indent="-202406">
              <a:spcBef>
                <a:spcPts val="0"/>
              </a:spcBef>
              <a:spcAft>
                <a:spcPts val="450"/>
              </a:spcAft>
              <a:buClr>
                <a:schemeClr val="accent2"/>
              </a:buClr>
              <a:buSzPct val="85000"/>
              <a:buFont typeface="Wingdings" pitchFamily="2" charset="2"/>
              <a:buChar char="n"/>
              <a:defRPr sz="1500"/>
            </a:lvl2pPr>
            <a:lvl3pPr marL="340519" indent="-138113">
              <a:spcBef>
                <a:spcPts val="0"/>
              </a:spcBef>
              <a:spcAft>
                <a:spcPts val="450"/>
              </a:spcAft>
              <a:buClr>
                <a:schemeClr val="tx1"/>
              </a:buClr>
              <a:buFont typeface="Wingdings" pitchFamily="2" charset="2"/>
              <a:buChar char="n"/>
              <a:defRPr sz="1500"/>
            </a:lvl3pPr>
            <a:lvl4pPr marL="476250" indent="-135731">
              <a:spcBef>
                <a:spcPts val="0"/>
              </a:spcBef>
              <a:spcAft>
                <a:spcPts val="450"/>
              </a:spcAft>
              <a:buClr>
                <a:schemeClr val="tx1"/>
              </a:buClr>
              <a:buFont typeface="Wingdings" pitchFamily="2" charset="2"/>
              <a:buChar char="n"/>
              <a:defRPr sz="1200"/>
            </a:lvl4pPr>
            <a:lvl5pPr marL="608410" indent="-127397">
              <a:spcBef>
                <a:spcPts val="0"/>
              </a:spcBef>
              <a:spcAft>
                <a:spcPts val="450"/>
              </a:spcAft>
              <a:buClr>
                <a:schemeClr val="tx1"/>
              </a:buClr>
              <a:buFont typeface="Wingdings" pitchFamily="2" charset="2"/>
              <a:buChar char="n"/>
              <a:defRPr sz="1050"/>
            </a:lvl5pPr>
            <a:lvl6pPr marL="747713" indent="-139304">
              <a:spcBef>
                <a:spcPts val="0"/>
              </a:spcBef>
              <a:spcAft>
                <a:spcPts val="450"/>
              </a:spcAft>
              <a:buClr>
                <a:schemeClr val="tx1"/>
              </a:buClr>
              <a:buFont typeface="Wingdings" pitchFamily="2" charset="2"/>
              <a:buChar char="n"/>
              <a:tabLst/>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3" y="982800"/>
            <a:ext cx="3738563" cy="3804984"/>
          </a:xfrm>
        </p:spPr>
        <p:txBody>
          <a:bodyPr/>
          <a:lstStyle>
            <a:lvl1pPr marL="0" indent="0">
              <a:spcAft>
                <a:spcPts val="450"/>
              </a:spcAft>
              <a:buClr>
                <a:schemeClr val="accent2"/>
              </a:buClr>
              <a:buSzPct val="85000"/>
              <a:buFont typeface="Wingdings" pitchFamily="2" charset="2"/>
              <a:buNone/>
              <a:defRPr/>
            </a:lvl1pPr>
            <a:lvl2pPr marL="207169" indent="-207169">
              <a:spcAft>
                <a:spcPts val="450"/>
              </a:spcAft>
              <a:buClr>
                <a:schemeClr val="accent2"/>
              </a:buClr>
              <a:buSzPct val="85000"/>
              <a:buFont typeface="Wingdings" pitchFamily="2" charset="2"/>
              <a:buChar char="n"/>
              <a:defRPr sz="1500"/>
            </a:lvl2pPr>
            <a:lvl3pPr marL="336947" indent="-129779">
              <a:spcAft>
                <a:spcPts val="450"/>
              </a:spcAft>
              <a:buClr>
                <a:schemeClr val="tx1"/>
              </a:buClr>
              <a:buFont typeface="Wingdings" pitchFamily="2" charset="2"/>
              <a:buChar char="n"/>
              <a:defRPr sz="1500"/>
            </a:lvl3pPr>
            <a:lvl4pPr marL="476250" indent="-135731">
              <a:spcAft>
                <a:spcPts val="450"/>
              </a:spcAft>
              <a:buClr>
                <a:schemeClr val="tx1"/>
              </a:buClr>
              <a:buFont typeface="Wingdings" pitchFamily="2" charset="2"/>
              <a:buChar char="n"/>
              <a:defRPr sz="1200"/>
            </a:lvl4pPr>
            <a:lvl5pPr marL="608410" indent="-127397">
              <a:spcBef>
                <a:spcPts val="0"/>
              </a:spcBef>
              <a:spcAft>
                <a:spcPts val="450"/>
              </a:spcAft>
              <a:buClr>
                <a:schemeClr val="tx1"/>
              </a:buClr>
              <a:buFont typeface="Wingdings" pitchFamily="2" charset="2"/>
              <a:buChar char="n"/>
              <a:defRPr sz="1050"/>
            </a:lvl5pPr>
            <a:lvl6pPr marL="744141" indent="-135731">
              <a:spcBef>
                <a:spcPts val="0"/>
              </a:spcBef>
              <a:spcAft>
                <a:spcPts val="450"/>
              </a:spcAft>
              <a:buClr>
                <a:schemeClr val="tx1"/>
              </a:buClr>
              <a:buFont typeface="Wingdings" pitchFamily="2" charset="2"/>
              <a:buChar char="n"/>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9"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171450"/>
            <a:ext cx="8675688" cy="670322"/>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5562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3" y="982800"/>
            <a:ext cx="3732213" cy="3804300"/>
          </a:xfrm>
        </p:spPr>
        <p:txBody>
          <a:bodyPr/>
          <a:lstStyle>
            <a:lvl1pPr marL="0" indent="0">
              <a:lnSpc>
                <a:spcPct val="120000"/>
              </a:lnSpc>
              <a:spcAft>
                <a:spcPts val="450"/>
              </a:spcAft>
              <a:buClr>
                <a:schemeClr val="accent2"/>
              </a:buClr>
              <a:buSzPct val="85000"/>
              <a:buFont typeface="Wingdings" pitchFamily="2" charset="2"/>
              <a:buNone/>
              <a:defRPr sz="1200"/>
            </a:lvl1pPr>
            <a:lvl2pPr marL="202406" indent="-202406">
              <a:lnSpc>
                <a:spcPct val="120000"/>
              </a:lnSpc>
              <a:spcBef>
                <a:spcPts val="0"/>
              </a:spcBef>
              <a:spcAft>
                <a:spcPts val="450"/>
              </a:spcAft>
              <a:buClr>
                <a:schemeClr val="accent2"/>
              </a:buClr>
              <a:buSzPct val="85000"/>
              <a:buFont typeface="Wingdings" pitchFamily="2" charset="2"/>
              <a:buChar char="n"/>
              <a:defRPr sz="1200"/>
            </a:lvl2pPr>
            <a:lvl3pPr marL="340519" indent="-138113">
              <a:lnSpc>
                <a:spcPct val="120000"/>
              </a:lnSpc>
              <a:spcBef>
                <a:spcPts val="0"/>
              </a:spcBef>
              <a:spcAft>
                <a:spcPts val="450"/>
              </a:spcAft>
              <a:buClr>
                <a:schemeClr val="tx1"/>
              </a:buClr>
              <a:buFont typeface="Wingdings" pitchFamily="2" charset="2"/>
              <a:buChar char="n"/>
              <a:defRPr sz="1200"/>
            </a:lvl3pPr>
            <a:lvl4pPr marL="476250" indent="-135731">
              <a:lnSpc>
                <a:spcPct val="120000"/>
              </a:lnSpc>
              <a:spcBef>
                <a:spcPts val="0"/>
              </a:spcBef>
              <a:spcAft>
                <a:spcPts val="450"/>
              </a:spcAft>
              <a:buClr>
                <a:schemeClr val="tx1"/>
              </a:buClr>
              <a:buFont typeface="Wingdings" pitchFamily="2" charset="2"/>
              <a:buChar char="n"/>
              <a:defRPr sz="1050"/>
            </a:lvl4pPr>
            <a:lvl5pPr marL="608410" indent="-127397">
              <a:lnSpc>
                <a:spcPct val="120000"/>
              </a:lnSpc>
              <a:spcBef>
                <a:spcPts val="0"/>
              </a:spcBef>
              <a:spcAft>
                <a:spcPts val="450"/>
              </a:spcAft>
              <a:buClr>
                <a:schemeClr val="tx1"/>
              </a:buClr>
              <a:buFont typeface="Wingdings" pitchFamily="2" charset="2"/>
              <a:buChar char="n"/>
              <a:defRPr sz="900"/>
            </a:lvl5pPr>
            <a:lvl6pPr marL="744141" indent="-135731">
              <a:lnSpc>
                <a:spcPct val="120000"/>
              </a:lnSpc>
              <a:spcBef>
                <a:spcPts val="0"/>
              </a:spcBef>
              <a:spcAft>
                <a:spcPts val="450"/>
              </a:spcAft>
              <a:buClr>
                <a:schemeClr val="tx1"/>
              </a:buClr>
              <a:buFont typeface="Wingdings" pitchFamily="2" charset="2"/>
              <a:buChar char="n"/>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3"/>
          <p:cNvSpPr>
            <a:spLocks noGrp="1"/>
          </p:cNvSpPr>
          <p:nvPr>
            <p:ph type="body" sz="quarter" idx="11"/>
          </p:nvPr>
        </p:nvSpPr>
        <p:spPr>
          <a:xfrm>
            <a:off x="900593" y="982800"/>
            <a:ext cx="3738563" cy="3804984"/>
          </a:xfrm>
        </p:spPr>
        <p:txBody>
          <a:bodyPr/>
          <a:lstStyle>
            <a:lvl1pPr marL="0" indent="0">
              <a:lnSpc>
                <a:spcPct val="120000"/>
              </a:lnSpc>
              <a:spcAft>
                <a:spcPts val="450"/>
              </a:spcAft>
              <a:buClr>
                <a:schemeClr val="accent2"/>
              </a:buClr>
              <a:buSzPct val="85000"/>
              <a:buFont typeface="Wingdings" pitchFamily="2" charset="2"/>
              <a:buNone/>
              <a:defRPr sz="1200"/>
            </a:lvl1pPr>
            <a:lvl2pPr marL="207169" indent="-207169">
              <a:lnSpc>
                <a:spcPct val="120000"/>
              </a:lnSpc>
              <a:spcAft>
                <a:spcPts val="450"/>
              </a:spcAft>
              <a:buClr>
                <a:schemeClr val="accent2"/>
              </a:buClr>
              <a:buSzPct val="85000"/>
              <a:buFont typeface="Wingdings" pitchFamily="2" charset="2"/>
              <a:buChar char="n"/>
              <a:defRPr sz="1200"/>
            </a:lvl2pPr>
            <a:lvl3pPr marL="335756" indent="-128588">
              <a:lnSpc>
                <a:spcPct val="120000"/>
              </a:lnSpc>
              <a:spcAft>
                <a:spcPts val="450"/>
              </a:spcAft>
              <a:buClr>
                <a:schemeClr val="tx1"/>
              </a:buClr>
              <a:buFont typeface="Wingdings" pitchFamily="2" charset="2"/>
              <a:buChar char=""/>
              <a:defRPr sz="1200"/>
            </a:lvl3pPr>
            <a:lvl4pPr marL="476250" indent="-130969">
              <a:lnSpc>
                <a:spcPct val="120000"/>
              </a:lnSpc>
              <a:spcAft>
                <a:spcPts val="450"/>
              </a:spcAft>
              <a:buClr>
                <a:schemeClr val="tx1"/>
              </a:buClr>
              <a:buFont typeface="Wingdings" pitchFamily="2" charset="2"/>
              <a:buChar char="n"/>
              <a:defRPr sz="1050"/>
            </a:lvl4pPr>
            <a:lvl5pPr marL="608410" indent="-127397">
              <a:lnSpc>
                <a:spcPct val="120000"/>
              </a:lnSpc>
              <a:spcBef>
                <a:spcPts val="0"/>
              </a:spcBef>
              <a:spcAft>
                <a:spcPts val="450"/>
              </a:spcAft>
              <a:buClr>
                <a:schemeClr val="tx1"/>
              </a:buClr>
              <a:buFont typeface="Wingdings" pitchFamily="2" charset="2"/>
              <a:buChar char="n"/>
              <a:defRPr sz="900"/>
            </a:lvl5pPr>
            <a:lvl6pPr marL="744141" indent="-135731">
              <a:lnSpc>
                <a:spcPct val="120000"/>
              </a:lnSpc>
              <a:spcBef>
                <a:spcPts val="0"/>
              </a:spcBef>
              <a:spcAft>
                <a:spcPts val="450"/>
              </a:spcAft>
              <a:buClr>
                <a:schemeClr val="tx1"/>
              </a:buClr>
              <a:buFont typeface="Wingdings" pitchFamily="2" charset="2"/>
              <a:buChar char="n"/>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9"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4700766"/>
            <a:ext cx="3747304" cy="74632"/>
          </a:xfrm>
        </p:spPr>
        <p:txBody>
          <a:bodyPr wrap="square">
            <a:noAutofit/>
          </a:bodyPr>
          <a:lstStyle>
            <a:lvl1pPr>
              <a:defRPr sz="525">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p:nvSpPr>
        <p:spPr bwMode="auto">
          <a:xfrm>
            <a:off x="0" y="171450"/>
            <a:ext cx="8675688" cy="387350"/>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2" name="Rectangle 2"/>
          <p:cNvSpPr>
            <a:spLocks noGrp="1" noChangeArrowheads="1"/>
          </p:cNvSpPr>
          <p:nvPr>
            <p:ph type="title"/>
          </p:nvPr>
        </p:nvSpPr>
        <p:spPr bwMode="auto">
          <a:xfrm>
            <a:off x="900112" y="221400"/>
            <a:ext cx="7700400" cy="31436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911225" y="3134706"/>
            <a:ext cx="3697200" cy="164789"/>
          </a:xfrm>
        </p:spPr>
        <p:txBody>
          <a:bodyPr vert="horz" wrap="square" lIns="0" tIns="0" rIns="0" bIns="0" rtlCol="0">
            <a:spAutoFit/>
          </a:bodyPr>
          <a:lstStyle>
            <a:lvl1pPr>
              <a:defRPr lang="nl-NL" sz="900" kern="1200" baseline="0" dirty="0">
                <a:solidFill>
                  <a:schemeClr val="tx1"/>
                </a:solidFill>
                <a:latin typeface="+mn-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911225" y="2883483"/>
            <a:ext cx="3697200" cy="164789"/>
          </a:xfrm>
        </p:spPr>
        <p:txBody>
          <a:bodyPr vert="horz" wrap="square" lIns="0" tIns="0" rIns="0" bIns="0" rtlCol="0">
            <a:spAutoFit/>
          </a:bodyPr>
          <a:lstStyle>
            <a:lvl1pPr>
              <a:defRPr lang="nl-NL" sz="900" kern="1200" baseline="0" dirty="0">
                <a:solidFill>
                  <a:schemeClr val="tx1"/>
                </a:solidFill>
                <a:latin typeface="+mj-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p:nvCxnSpPr>
        <p:spPr>
          <a:xfrm flipV="1">
            <a:off x="911225" y="3091843"/>
            <a:ext cx="3697200" cy="59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3327197"/>
            <a:ext cx="3697200" cy="1277459"/>
          </a:xfrm>
        </p:spPr>
        <p:txBody>
          <a:bodyPr>
            <a:normAutofit/>
          </a:bodyPr>
          <a:lstStyle>
            <a:lvl1pPr>
              <a:defRPr sz="9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904071" y="4458645"/>
            <a:ext cx="3697200" cy="11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240632"/>
            <a:ext cx="3697200" cy="164789"/>
          </a:xfrm>
        </p:spPr>
        <p:txBody>
          <a:bodyPr vert="horz" wrap="square" lIns="0" tIns="0" rIns="0" bIns="0" rtlCol="0">
            <a:spAutoFit/>
          </a:bodyPr>
          <a:lstStyle>
            <a:lvl1pPr>
              <a:defRPr lang="nl-NL" sz="900" kern="1200" baseline="0" dirty="0">
                <a:solidFill>
                  <a:schemeClr val="tx1"/>
                </a:solidFill>
                <a:latin typeface="+mn-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911225" y="989410"/>
            <a:ext cx="3697200" cy="164789"/>
          </a:xfrm>
        </p:spPr>
        <p:txBody>
          <a:bodyPr vert="horz" wrap="square" lIns="0" tIns="0" rIns="0" bIns="0" rtlCol="0">
            <a:spAutoFit/>
          </a:bodyPr>
          <a:lstStyle>
            <a:lvl1pPr>
              <a:defRPr lang="nl-NL" sz="900" kern="1200" baseline="0" dirty="0">
                <a:solidFill>
                  <a:schemeClr val="tx1"/>
                </a:solidFill>
                <a:latin typeface="+mj-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p:nvCxnSpPr>
        <p:spPr>
          <a:xfrm flipV="1">
            <a:off x="911225" y="1197769"/>
            <a:ext cx="3697200" cy="59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433124"/>
            <a:ext cx="3697200" cy="1277459"/>
          </a:xfrm>
        </p:spPr>
        <p:txBody>
          <a:bodyPr>
            <a:normAutofit/>
          </a:bodyPr>
          <a:lstStyle>
            <a:lvl1pPr>
              <a:defRPr sz="9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904071" y="2564572"/>
            <a:ext cx="3697200" cy="11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3134706"/>
            <a:ext cx="3697200" cy="164789"/>
          </a:xfrm>
        </p:spPr>
        <p:txBody>
          <a:bodyPr vert="horz" wrap="square" lIns="0" tIns="0" rIns="0" bIns="0" rtlCol="0">
            <a:spAutoFit/>
          </a:bodyPr>
          <a:lstStyle>
            <a:lvl1pPr>
              <a:defRPr lang="nl-NL" sz="900" kern="1200" baseline="0" dirty="0">
                <a:solidFill>
                  <a:schemeClr val="tx1"/>
                </a:solidFill>
                <a:latin typeface="+mn-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4965700" y="2883483"/>
            <a:ext cx="3697200" cy="164789"/>
          </a:xfrm>
        </p:spPr>
        <p:txBody>
          <a:bodyPr vert="horz" wrap="square" lIns="0" tIns="0" rIns="0" bIns="0" rtlCol="0">
            <a:spAutoFit/>
          </a:bodyPr>
          <a:lstStyle>
            <a:lvl1pPr>
              <a:defRPr lang="nl-NL" sz="900" kern="1200" baseline="0" dirty="0">
                <a:solidFill>
                  <a:schemeClr val="tx1"/>
                </a:solidFill>
                <a:latin typeface="+mj-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p:nvCxnSpPr>
        <p:spPr>
          <a:xfrm flipV="1">
            <a:off x="4965700" y="3091843"/>
            <a:ext cx="3697200" cy="59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3327197"/>
            <a:ext cx="3697200" cy="1277459"/>
          </a:xfrm>
        </p:spPr>
        <p:txBody>
          <a:bodyPr>
            <a:normAutofit/>
          </a:bodyPr>
          <a:lstStyle>
            <a:lvl1pPr>
              <a:defRPr sz="9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958546" y="4458645"/>
            <a:ext cx="3697200" cy="11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240632"/>
            <a:ext cx="3697200" cy="164789"/>
          </a:xfrm>
        </p:spPr>
        <p:txBody>
          <a:bodyPr vert="horz" wrap="square" lIns="0" tIns="0" rIns="0" bIns="0" rtlCol="0">
            <a:spAutoFit/>
          </a:bodyPr>
          <a:lstStyle>
            <a:lvl1pPr>
              <a:defRPr lang="nl-NL" sz="900" kern="1200" baseline="0" dirty="0">
                <a:solidFill>
                  <a:schemeClr val="tx1"/>
                </a:solidFill>
                <a:latin typeface="+mn-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4965700" y="989410"/>
            <a:ext cx="3697200" cy="164789"/>
          </a:xfrm>
        </p:spPr>
        <p:txBody>
          <a:bodyPr vert="horz" wrap="square" lIns="0" tIns="0" rIns="0" bIns="0" rtlCol="0">
            <a:spAutoFit/>
          </a:bodyPr>
          <a:lstStyle>
            <a:lvl1pPr>
              <a:defRPr lang="nl-NL" sz="900" kern="1200" baseline="0" dirty="0">
                <a:solidFill>
                  <a:schemeClr val="tx1"/>
                </a:solidFill>
                <a:latin typeface="+mj-lt"/>
                <a:ea typeface="+mn-ea"/>
                <a:cs typeface="+mn-cs"/>
              </a:defRPr>
            </a:lvl1pPr>
          </a:lstStyle>
          <a:p>
            <a:pPr marL="0" lvl="0" indent="0" algn="l" defTabSz="6858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p:nvCxnSpPr>
        <p:spPr>
          <a:xfrm flipV="1">
            <a:off x="4965700" y="1197769"/>
            <a:ext cx="3697200" cy="59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433124"/>
            <a:ext cx="3697200" cy="1277459"/>
          </a:xfrm>
        </p:spPr>
        <p:txBody>
          <a:bodyPr>
            <a:normAutofit/>
          </a:bodyPr>
          <a:lstStyle>
            <a:lvl1pPr>
              <a:defRPr sz="9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958546" y="2564572"/>
            <a:ext cx="3697200" cy="11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34"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3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37"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486001"/>
            <a:ext cx="7380000" cy="42254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pPr defTabSz="685800"/>
              <a:endParaRPr lang="en-GB" sz="1350" dirty="0">
                <a:solidFill>
                  <a:srgbClr val="595959"/>
                </a:solidFill>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pPr defTabSz="685800"/>
              <a:endParaRPr lang="en-GB" sz="1350" dirty="0">
                <a:solidFill>
                  <a:srgbClr val="595959"/>
                </a:solidFill>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defTabSz="685800"/>
              <a:endParaRPr lang="en-GB" sz="1350" dirty="0">
                <a:solidFill>
                  <a:srgbClr val="595959"/>
                </a:solidFill>
              </a:endParaRPr>
            </a:p>
          </p:txBody>
        </p:sp>
      </p:grpSp>
      <p:sp>
        <p:nvSpPr>
          <p:cNvPr id="18" name="Title 1"/>
          <p:cNvSpPr>
            <a:spLocks noGrp="1"/>
          </p:cNvSpPr>
          <p:nvPr>
            <p:ph type="title"/>
          </p:nvPr>
        </p:nvSpPr>
        <p:spPr>
          <a:xfrm>
            <a:off x="1782070" y="2399088"/>
            <a:ext cx="5603468" cy="1021556"/>
          </a:xfrm>
          <a:prstGeom prst="rect">
            <a:avLst/>
          </a:prstGeom>
        </p:spPr>
        <p:txBody>
          <a:bodyPr lIns="0" tIns="0" rIns="0" bIns="0"/>
          <a:lstStyle>
            <a:lvl1pPr algn="l">
              <a:defRPr sz="12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1782070" y="1784555"/>
            <a:ext cx="5603468" cy="556200"/>
          </a:xfrm>
          <a:prstGeom prst="rect">
            <a:avLst/>
          </a:prstGeom>
        </p:spPr>
        <p:txBody>
          <a:bodyPr lIns="0" tIns="0" rIns="0" bIns="0" anchor="t" anchorCtr="0"/>
          <a:lstStyle>
            <a:lvl1pPr marL="0" indent="0">
              <a:buNone/>
              <a:defRPr sz="1800" b="1" cap="all" baseline="0">
                <a:solidFill>
                  <a:schemeClr val="accent2"/>
                </a:solidFill>
                <a:latin typeface="+mj-lt"/>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34" name="Text Placeholder 13"/>
          <p:cNvSpPr>
            <a:spLocks noGrp="1"/>
          </p:cNvSpPr>
          <p:nvPr>
            <p:ph type="body" sz="quarter" idx="13" hasCustomPrompt="1"/>
          </p:nvPr>
        </p:nvSpPr>
        <p:spPr>
          <a:xfrm>
            <a:off x="1782071" y="1061256"/>
            <a:ext cx="2243127" cy="723470"/>
          </a:xfrm>
          <a:prstGeom prst="rect">
            <a:avLst/>
          </a:prstGeom>
        </p:spPr>
        <p:txBody>
          <a:bodyPr lIns="0" tIns="0" rIns="0" bIns="0"/>
          <a:lstStyle>
            <a:lvl1pPr>
              <a:buNone/>
              <a:defRPr sz="45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6"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7"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20"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171450"/>
            <a:ext cx="8675688" cy="387350"/>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31436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8"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9"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5"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171450"/>
            <a:ext cx="8675688" cy="670322"/>
          </a:xfrm>
          <a:prstGeom prst="rect">
            <a:avLst/>
          </a:prstGeom>
          <a:solidFill>
            <a:schemeClr val="accent1"/>
          </a:solidFill>
          <a:ln w="9525" algn="ctr">
            <a:noFill/>
            <a:miter lim="800000"/>
            <a:headEnd/>
            <a:tailEnd/>
          </a:ln>
        </p:spPr>
        <p:txBody>
          <a:bodyPr vert="horz" wrap="square" lIns="696600" tIns="99900" rIns="27000" bIns="0" numCol="1" anchor="t" anchorCtr="0" compatLnSpc="1">
            <a:prstTxWarp prst="textNoShape">
              <a:avLst/>
            </a:prstTxWarp>
          </a:bodyPr>
          <a:lstStyle/>
          <a:p>
            <a:pPr defTabSz="685800" eaLnBrk="0" fontAlgn="base" hangingPunct="0">
              <a:lnSpc>
                <a:spcPct val="90000"/>
              </a:lnSpc>
              <a:spcBef>
                <a:spcPct val="0"/>
              </a:spcBef>
              <a:spcAft>
                <a:spcPct val="0"/>
              </a:spcAft>
            </a:pPr>
            <a:endParaRPr lang="en-US" sz="1800" b="1" dirty="0">
              <a:solidFill>
                <a:srgbClr val="999999"/>
              </a:solidFill>
            </a:endParaRPr>
          </a:p>
        </p:txBody>
      </p:sp>
      <p:sp>
        <p:nvSpPr>
          <p:cNvPr id="34" name="Rectangle 2"/>
          <p:cNvSpPr>
            <a:spLocks noGrp="1" noChangeArrowheads="1"/>
          </p:cNvSpPr>
          <p:nvPr>
            <p:ph type="title"/>
          </p:nvPr>
        </p:nvSpPr>
        <p:spPr bwMode="auto">
          <a:xfrm>
            <a:off x="900112" y="221400"/>
            <a:ext cx="7700400" cy="5562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1"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5"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grpSp>
        <p:nvGrpSpPr>
          <p:cNvPr id="2" name="Group 10"/>
          <p:cNvGrpSpPr/>
          <p:nvPr/>
        </p:nvGrpSpPr>
        <p:grpSpPr>
          <a:xfrm>
            <a:off x="900000" y="486001"/>
            <a:ext cx="7380000" cy="42254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pPr defTabSz="685800"/>
              <a:endParaRPr lang="en-MY" sz="1350" dirty="0">
                <a:solidFill>
                  <a:srgbClr val="595959"/>
                </a:solidFill>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pPr defTabSz="685800"/>
              <a:endParaRPr lang="en-MY" sz="1350" dirty="0">
                <a:solidFill>
                  <a:srgbClr val="595959"/>
                </a:solidFill>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defTabSz="685800"/>
              <a:endParaRPr lang="en-MY" sz="1350" dirty="0">
                <a:solidFill>
                  <a:srgbClr val="595959"/>
                </a:solidFill>
              </a:endParaRPr>
            </a:p>
          </p:txBody>
        </p:sp>
      </p:grpSp>
      <p:sp>
        <p:nvSpPr>
          <p:cNvPr id="34" name="Text Placeholder 13"/>
          <p:cNvSpPr>
            <a:spLocks noGrp="1"/>
          </p:cNvSpPr>
          <p:nvPr>
            <p:ph type="body" sz="quarter" idx="13" hasCustomPrompt="1"/>
          </p:nvPr>
        </p:nvSpPr>
        <p:spPr>
          <a:xfrm>
            <a:off x="1782071" y="1061256"/>
            <a:ext cx="2243127" cy="723470"/>
          </a:xfrm>
          <a:prstGeom prst="rect">
            <a:avLst/>
          </a:prstGeom>
        </p:spPr>
        <p:txBody>
          <a:bodyPr lIns="0" tIns="0" rIns="0" bIns="0"/>
          <a:lstStyle>
            <a:lvl1pPr>
              <a:buNone/>
              <a:defRPr sz="45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7"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4852769"/>
            <a:ext cx="2520000" cy="243000"/>
          </a:xfrm>
          <a:prstGeom prst="rect">
            <a:avLst/>
          </a:prstGeom>
          <a:noFill/>
          <a:ln w="9525" algn="ctr">
            <a:noFill/>
            <a:miter lim="800000"/>
            <a:headEnd/>
            <a:tailEnd/>
          </a:ln>
          <a:effectLst/>
        </p:spPr>
        <p:txBody>
          <a:bodyPr wrap="none" lIns="0" tIns="0" rIns="0" anchor="t" anchorCtr="0">
            <a:noAutofit/>
          </a:bodyPr>
          <a:lstStyle/>
          <a:p>
            <a:pPr defTabSz="685800">
              <a:defRPr/>
            </a:pPr>
            <a:r>
              <a:rPr lang="en-GB" sz="600" dirty="0">
                <a:solidFill>
                  <a:srgbClr val="595959"/>
                </a:solidFill>
                <a:cs typeface="Arial" pitchFamily="34" charset="0"/>
              </a:rPr>
              <a:t>Copyright of INSERT COMPANY NAME HERE</a:t>
            </a:r>
          </a:p>
        </p:txBody>
      </p:sp>
      <p:sp>
        <p:nvSpPr>
          <p:cNvPr id="10" name="Rectangle 6" descr="Rectangle 6"/>
          <p:cNvSpPr>
            <a:spLocks noGrp="1" noChangeArrowheads="1"/>
          </p:cNvSpPr>
          <p:nvPr>
            <p:ph type="sldNum" sz="quarter" idx="4"/>
          </p:nvPr>
        </p:nvSpPr>
        <p:spPr bwMode="auto">
          <a:xfrm>
            <a:off x="8406600" y="4852770"/>
            <a:ext cx="266673" cy="126958"/>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685800"/>
            <a:fld id="{D32BAE6A-B452-4007-8177-56DD051636F9}" type="slidenum">
              <a:rPr lang="en-GB" smtClean="0">
                <a:solidFill>
                  <a:srgbClr val="595959"/>
                </a:solidFill>
              </a:rPr>
              <a:pPr defTabSz="685800"/>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7252757" y="4851900"/>
            <a:ext cx="1080000" cy="1269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685800"/>
            <a:endParaRPr lang="en-GB" dirty="0">
              <a:solidFill>
                <a:srgbClr val="595959"/>
              </a:solidFill>
            </a:endParaRPr>
          </a:p>
        </p:txBody>
      </p:sp>
      <p:sp>
        <p:nvSpPr>
          <p:cNvPr id="12" name="Rectangle 5"/>
          <p:cNvSpPr>
            <a:spLocks noGrp="1" noChangeArrowheads="1"/>
          </p:cNvSpPr>
          <p:nvPr>
            <p:ph type="ftr" sz="quarter" idx="3"/>
          </p:nvPr>
        </p:nvSpPr>
        <p:spPr bwMode="auto">
          <a:xfrm>
            <a:off x="3505069" y="4851899"/>
            <a:ext cx="2520000" cy="243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00">
                <a:solidFill>
                  <a:schemeClr val="tx1"/>
                </a:solidFill>
                <a:latin typeface="+mn-lt"/>
                <a:cs typeface="Arial" pitchFamily="34" charset="0"/>
              </a:defRPr>
            </a:lvl1pPr>
          </a:lstStyle>
          <a:p>
            <a:pPr defTabSz="685800">
              <a:defRPr/>
            </a:pPr>
            <a:r>
              <a:rPr lang="en-GB">
                <a:solidFill>
                  <a:srgbClr val="595959"/>
                </a:solidFill>
              </a:rPr>
              <a:t>Footer   </a:t>
            </a:r>
            <a:endParaRPr lang="en-US" dirty="0">
              <a:solidFill>
                <a:srgbClr val="595959"/>
              </a:solidFill>
            </a:endParaRP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51435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71450"/>
            <a:ext cx="8675688" cy="386954"/>
          </a:xfrm>
          <a:prstGeom prst="rect">
            <a:avLst/>
          </a:prstGeom>
          <a:solidFill>
            <a:schemeClr val="accent1"/>
          </a:solidFill>
          <a:ln w="9525" algn="ctr">
            <a:noFill/>
            <a:miter lim="800000"/>
            <a:headEnd/>
            <a:tailEnd/>
          </a:ln>
        </p:spPr>
        <p:txBody>
          <a:bodyPr lIns="696600" tIns="99900" rIns="27000" bIns="0"/>
          <a:lstStyle/>
          <a:p>
            <a:pPr defTabSz="685800" eaLnBrk="0" hangingPunct="0">
              <a:lnSpc>
                <a:spcPct val="90000"/>
              </a:lnSpc>
              <a:defRPr/>
            </a:pPr>
            <a:endParaRPr lang="en-US" sz="1800" b="1" dirty="0">
              <a:solidFill>
                <a:srgbClr val="999999"/>
              </a:solidFill>
              <a:latin typeface="Futura" pitchFamily="18" charset="0"/>
            </a:endParaRPr>
          </a:p>
        </p:txBody>
      </p:sp>
      <p:sp>
        <p:nvSpPr>
          <p:cNvPr id="34" name="Rectangle 2"/>
          <p:cNvSpPr>
            <a:spLocks noGrp="1" noChangeArrowheads="1"/>
          </p:cNvSpPr>
          <p:nvPr>
            <p:ph type="title"/>
          </p:nvPr>
        </p:nvSpPr>
        <p:spPr bwMode="auto">
          <a:xfrm>
            <a:off x="900112" y="221400"/>
            <a:ext cx="7700400" cy="314367"/>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904875" y="982800"/>
            <a:ext cx="7772400" cy="3803513"/>
          </a:xfrm>
          <a:prstGeom prst="rect">
            <a:avLst/>
          </a:prstGeom>
        </p:spPr>
        <p:txBody>
          <a:bodyPr/>
          <a:lstStyle>
            <a:lvl1pPr marL="202406" indent="-202406">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7" name="Group 6"/>
          <p:cNvGrpSpPr/>
          <p:nvPr userDrawn="1"/>
        </p:nvGrpSpPr>
        <p:grpSpPr>
          <a:xfrm>
            <a:off x="8458201" y="-19050"/>
            <a:ext cx="696710" cy="696710"/>
            <a:chOff x="6781800" y="81250"/>
            <a:chExt cx="696710" cy="696710"/>
          </a:xfrm>
        </p:grpSpPr>
        <p:pic>
          <p:nvPicPr>
            <p:cNvPr id="8" name="Picture 7"/>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9" name="Rectangle 8"/>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grpSp>
        <p:nvGrpSpPr>
          <p:cNvPr id="10" name="Group 9"/>
          <p:cNvGrpSpPr/>
          <p:nvPr userDrawn="1"/>
        </p:nvGrpSpPr>
        <p:grpSpPr>
          <a:xfrm>
            <a:off x="8458201" y="-19050"/>
            <a:ext cx="696710" cy="696710"/>
            <a:chOff x="6781800" y="81250"/>
            <a:chExt cx="696710" cy="696710"/>
          </a:xfrm>
        </p:grpSpPr>
        <p:pic>
          <p:nvPicPr>
            <p:cNvPr id="11" name="Picture 10"/>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2" name="Rectangle 11"/>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6" name="Group 5"/>
          <p:cNvGrpSpPr/>
          <p:nvPr userDrawn="1"/>
        </p:nvGrpSpPr>
        <p:grpSpPr>
          <a:xfrm>
            <a:off x="8458201" y="-19050"/>
            <a:ext cx="696710" cy="696710"/>
            <a:chOff x="6781800" y="81250"/>
            <a:chExt cx="696710" cy="696710"/>
          </a:xfrm>
        </p:grpSpPr>
        <p:pic>
          <p:nvPicPr>
            <p:cNvPr id="7" name="Picture 6"/>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8" name="Rectangle 7"/>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5" name="Group 4"/>
          <p:cNvGrpSpPr/>
          <p:nvPr userDrawn="1"/>
        </p:nvGrpSpPr>
        <p:grpSpPr>
          <a:xfrm>
            <a:off x="8458201" y="-19050"/>
            <a:ext cx="696710" cy="696710"/>
            <a:chOff x="6781800" y="81250"/>
            <a:chExt cx="696710" cy="696710"/>
          </a:xfrm>
        </p:grpSpPr>
        <p:pic>
          <p:nvPicPr>
            <p:cNvPr id="6" name="Picture 5"/>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7" name="Rectangle 6"/>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A9E3157-D924-634D-958D-9AB86AA014EB}"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774E7E0-DB72-CA42-A503-F589D1E50954}"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11.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12.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13.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1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15.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16.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7.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8.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9.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theme" Target="../theme/theme2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21.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16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16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5.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 id="2147483724" r:id="rId16"/>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931462006"/>
      </p:ext>
    </p:extLst>
  </p:cSld>
  <p:clrMap bg1="lt1" tx1="dk1" bg2="lt2" tx2="dk2" accent1="accent1" accent2="accent2" accent3="accent3" accent4="accent4" accent5="accent5" accent6="accent6" hlink="hlink" folHlink="folHlink"/>
  <p:sldLayoutIdLst>
    <p:sldLayoutId id="214748372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F9DEFF9-1A60-054A-96B2-D1D5EEC7869B}"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4"/>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3818881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dt="0"/>
  <p:txStyles>
    <p:titleStyle>
      <a:lvl1pPr algn="l" defTabSz="914400" rtl="0" eaLnBrk="1" latinLnBrk="0" hangingPunct="1">
        <a:spcBef>
          <a:spcPct val="0"/>
        </a:spcBef>
        <a:buNone/>
        <a:defRPr sz="28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50017230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030008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xStyles>
    <p:titleStyle>
      <a:lvl1pPr algn="l" defTabSz="457189"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189"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31" indent="-285743" algn="l" defTabSz="457189"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2972" indent="-228594" algn="l" defTabSz="457189"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160"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348"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982800"/>
            <a:ext cx="7747176" cy="380351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900113" y="221440"/>
            <a:ext cx="7700963" cy="31432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54994963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Lst>
  <p:transition>
    <p:fade/>
  </p:transition>
  <p:hf hdr="0" ftr="0" dt="0"/>
  <p:txStyles>
    <p:titleStyle>
      <a:lvl1pPr algn="l" defTabSz="685800" rtl="0" eaLnBrk="1" latinLnBrk="0" hangingPunct="1">
        <a:spcBef>
          <a:spcPct val="0"/>
        </a:spcBef>
        <a:buNone/>
        <a:defRPr sz="1800" b="1" kern="1200" cap="none" baseline="0">
          <a:solidFill>
            <a:schemeClr val="accent2"/>
          </a:solidFill>
          <a:latin typeface="+mj-lt"/>
          <a:ea typeface="+mj-ea"/>
          <a:cs typeface="+mj-cs"/>
        </a:defRPr>
      </a:lvl1pPr>
    </p:titleStyle>
    <p:bodyStyle>
      <a:lvl1pPr marL="0" indent="0" algn="l" defTabSz="201216" rtl="0" eaLnBrk="1" latinLnBrk="0" hangingPunct="1">
        <a:lnSpc>
          <a:spcPct val="120000"/>
        </a:lnSpc>
        <a:spcBef>
          <a:spcPts val="0"/>
        </a:spcBef>
        <a:spcAft>
          <a:spcPts val="450"/>
        </a:spcAft>
        <a:buClr>
          <a:schemeClr val="accent2"/>
        </a:buClr>
        <a:buSzPct val="85000"/>
        <a:buFont typeface="Wingdings" pitchFamily="2" charset="2"/>
        <a:buNone/>
        <a:defRPr sz="1500" kern="1200" baseline="0">
          <a:solidFill>
            <a:schemeClr val="tx1"/>
          </a:solidFill>
          <a:latin typeface="+mn-lt"/>
          <a:ea typeface="+mn-ea"/>
          <a:cs typeface="+mn-cs"/>
        </a:defRPr>
      </a:lvl1pPr>
      <a:lvl2pPr marL="202406" indent="-202406" algn="l" defTabSz="201216" rtl="0" eaLnBrk="1" latinLnBrk="0" hangingPunct="1">
        <a:lnSpc>
          <a:spcPct val="120000"/>
        </a:lnSpc>
        <a:spcBef>
          <a:spcPts val="0"/>
        </a:spcBef>
        <a:spcAft>
          <a:spcPts val="450"/>
        </a:spcAft>
        <a:buClr>
          <a:schemeClr val="accent2"/>
        </a:buClr>
        <a:buSzPct val="85000"/>
        <a:buFont typeface="Wingdings" pitchFamily="2" charset="2"/>
        <a:buChar char="n"/>
        <a:defRPr sz="1500" b="0" kern="1200">
          <a:solidFill>
            <a:schemeClr val="tx1"/>
          </a:solidFill>
          <a:latin typeface="+mn-lt"/>
          <a:ea typeface="+mn-ea"/>
          <a:cs typeface="+mn-cs"/>
        </a:defRPr>
      </a:lvl2pPr>
      <a:lvl3pPr marL="340519" indent="-138113" algn="l" defTabSz="201216" rtl="0" eaLnBrk="1" latinLnBrk="0" hangingPunct="1">
        <a:lnSpc>
          <a:spcPct val="120000"/>
        </a:lnSpc>
        <a:spcBef>
          <a:spcPts val="0"/>
        </a:spcBef>
        <a:spcAft>
          <a:spcPts val="450"/>
        </a:spcAft>
        <a:buClr>
          <a:schemeClr val="tx1"/>
        </a:buClr>
        <a:buSzPct val="75000"/>
        <a:buFont typeface="Wingdings" pitchFamily="2" charset="2"/>
        <a:buChar char=""/>
        <a:defRPr sz="1500" b="0" kern="1200">
          <a:solidFill>
            <a:schemeClr val="tx1"/>
          </a:solidFill>
          <a:latin typeface="+mn-lt"/>
          <a:ea typeface="+mn-ea"/>
          <a:cs typeface="+mn-cs"/>
        </a:defRPr>
      </a:lvl3pPr>
      <a:lvl4pPr marL="473869" indent="-133350" algn="l" defTabSz="201216" rtl="0" eaLnBrk="1" latinLnBrk="0" hangingPunct="1">
        <a:lnSpc>
          <a:spcPct val="120000"/>
        </a:lnSpc>
        <a:spcBef>
          <a:spcPts val="0"/>
        </a:spcBef>
        <a:spcAft>
          <a:spcPts val="450"/>
        </a:spcAft>
        <a:buClr>
          <a:schemeClr val="tx1"/>
        </a:buClr>
        <a:buSzPct val="75000"/>
        <a:buFont typeface="Wingdings" pitchFamily="2" charset="2"/>
        <a:buChar char=""/>
        <a:defRPr sz="1200" b="0" kern="1200" baseline="0">
          <a:solidFill>
            <a:schemeClr val="tx1"/>
          </a:solidFill>
          <a:latin typeface="+mn-lt"/>
          <a:ea typeface="+mn-ea"/>
          <a:cs typeface="+mn-cs"/>
        </a:defRPr>
      </a:lvl4pPr>
      <a:lvl5pPr marL="608410" indent="-129779" algn="l" defTabSz="201216" rtl="0" eaLnBrk="1" latinLnBrk="0" hangingPunct="1">
        <a:lnSpc>
          <a:spcPct val="120000"/>
        </a:lnSpc>
        <a:spcBef>
          <a:spcPts val="0"/>
        </a:spcBef>
        <a:spcAft>
          <a:spcPts val="450"/>
        </a:spcAft>
        <a:buClr>
          <a:schemeClr val="tx1"/>
        </a:buClr>
        <a:buSzPct val="75000"/>
        <a:buFont typeface="Wingdings" pitchFamily="2" charset="2"/>
        <a:buChar char=""/>
        <a:defRPr sz="1050" kern="1200">
          <a:solidFill>
            <a:schemeClr val="tx1"/>
          </a:solidFill>
          <a:latin typeface="+mn-lt"/>
          <a:ea typeface="+mn-ea"/>
          <a:cs typeface="+mn-cs"/>
        </a:defRPr>
      </a:lvl5pPr>
      <a:lvl6pPr marL="741760" indent="-133350" algn="l" defTabSz="201216" rtl="0" eaLnBrk="1" latinLnBrk="0" hangingPunct="1">
        <a:lnSpc>
          <a:spcPct val="120000"/>
        </a:lnSpc>
        <a:spcBef>
          <a:spcPts val="0"/>
        </a:spcBef>
        <a:spcAft>
          <a:spcPts val="450"/>
        </a:spcAft>
        <a:buClr>
          <a:schemeClr val="tx1"/>
        </a:buClr>
        <a:buSzPct val="75000"/>
        <a:buFont typeface="Wingdings" pitchFamily="2" charset="2"/>
        <a:buChar char=""/>
        <a:defRPr sz="9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FF9DEFF9-1A60-054A-96B2-D1D5EEC7869B}" type="datetime1">
              <a:rPr lang="en-US" smtClean="0">
                <a:solidFill>
                  <a:prstClr val="black">
                    <a:tint val="75000"/>
                  </a:prstClr>
                </a:solidFill>
              </a:rPr>
              <a:pPr defTabSz="457189"/>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r>
              <a:rPr lang="en-US">
                <a:solidFill>
                  <a:prstClr val="black">
                    <a:tint val="75000"/>
                  </a:prstClr>
                </a:solidFill>
              </a:rPr>
              <a:t>Operationalizing DevOps Workshop</a:t>
            </a:r>
            <a:endParaRPr lang="en-US" dirty="0">
              <a:solidFill>
                <a:prstClr val="black">
                  <a:tint val="75000"/>
                </a:prstClr>
              </a:solidFill>
            </a:endParaRPr>
          </a:p>
        </p:txBody>
      </p:sp>
      <p:sp>
        <p:nvSpPr>
          <p:cNvPr id="7" name="Slide Number Placeholder 5"/>
          <p:cNvSpPr>
            <a:spLocks noGrp="1"/>
          </p:cNvSpPr>
          <p:nvPr>
            <p:ph type="sldNum" sz="quarter" idx="4"/>
          </p:nvPr>
        </p:nvSpPr>
        <p:spPr>
          <a:xfrm>
            <a:off x="6553200" y="4767264"/>
            <a:ext cx="2133600" cy="273844"/>
          </a:xfrm>
          <a:prstGeom prst="rect">
            <a:avLst/>
          </a:prstGeom>
        </p:spPr>
        <p:txBody>
          <a:bodyPr/>
          <a:lstStyle/>
          <a:p>
            <a:pPr defTabSz="457189"/>
            <a:fld id="{BA8F736F-EF12-B249-AF0D-385560EED91F}" type="slidenum">
              <a:rPr lang="en-US" smtClean="0">
                <a:solidFill>
                  <a:prstClr val="black"/>
                </a:solidFill>
              </a:rPr>
              <a:pPr defTabSz="457189"/>
              <a:t>‹#›</a:t>
            </a:fld>
            <a:endParaRPr lang="en-US" dirty="0">
              <a:solidFill>
                <a:prstClr val="black"/>
              </a:solidFill>
            </a:endParaRPr>
          </a:p>
        </p:txBody>
      </p:sp>
    </p:spTree>
    <p:extLst>
      <p:ext uri="{BB962C8B-B14F-4D97-AF65-F5344CB8AC3E}">
        <p14:creationId xmlns:p14="http://schemas.microsoft.com/office/powerpoint/2010/main" val="5362033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sldNum="0" hdr="0" dt="0"/>
  <p:txStyles>
    <p:titleStyle>
      <a:lvl1pPr algn="l" defTabSz="914378" rtl="0" eaLnBrk="1" latinLnBrk="0" hangingPunct="1">
        <a:spcBef>
          <a:spcPct val="0"/>
        </a:spcBef>
        <a:buNone/>
        <a:defRPr sz="2800" kern="1200">
          <a:solidFill>
            <a:schemeClr val="tx1"/>
          </a:solidFill>
          <a:latin typeface="Arial"/>
          <a:ea typeface="+mj-ea"/>
          <a:cs typeface="Arial"/>
        </a:defRPr>
      </a:lvl1pPr>
    </p:titleStyle>
    <p:bodyStyle>
      <a:lvl1pPr marL="342892" indent="-342892" algn="l" defTabSz="914378"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31" indent="-285743" algn="l" defTabSz="914378"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2972" indent="-228594" algn="l" defTabSz="914378"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160"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348"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EA9E3157-D924-634D-958D-9AB86AA014EB}"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C774E7E0-DB72-CA42-A503-F589D1E5095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5631854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FF9DEFF9-1A60-054A-96B2-D1D5EEC7869B}" type="datetime1">
              <a:rPr lang="en-US" smtClean="0">
                <a:solidFill>
                  <a:prstClr val="black">
                    <a:tint val="75000"/>
                  </a:prstClr>
                </a:solidFill>
              </a:rPr>
              <a:pPr defTabSz="457189"/>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r>
              <a:rPr lang="en-US">
                <a:solidFill>
                  <a:prstClr val="black">
                    <a:tint val="75000"/>
                  </a:prstClr>
                </a:solidFill>
              </a:rPr>
              <a:t>Operationalizing DevOps Workshop</a:t>
            </a:r>
            <a:endParaRPr lang="en-US" dirty="0">
              <a:solidFill>
                <a:prstClr val="black">
                  <a:tint val="75000"/>
                </a:prstClr>
              </a:solidFill>
            </a:endParaRPr>
          </a:p>
        </p:txBody>
      </p:sp>
      <p:sp>
        <p:nvSpPr>
          <p:cNvPr id="7" name="Slide Number Placeholder 5"/>
          <p:cNvSpPr>
            <a:spLocks noGrp="1"/>
          </p:cNvSpPr>
          <p:nvPr>
            <p:ph type="sldNum" sz="quarter" idx="4"/>
          </p:nvPr>
        </p:nvSpPr>
        <p:spPr>
          <a:xfrm>
            <a:off x="6553200" y="4767264"/>
            <a:ext cx="2133600" cy="273844"/>
          </a:xfrm>
          <a:prstGeom prst="rect">
            <a:avLst/>
          </a:prstGeom>
        </p:spPr>
        <p:txBody>
          <a:bodyPr/>
          <a:lstStyle/>
          <a:p>
            <a:pPr defTabSz="457189"/>
            <a:fld id="{BA8F736F-EF12-B249-AF0D-385560EED91F}" type="slidenum">
              <a:rPr lang="en-US" smtClean="0">
                <a:solidFill>
                  <a:prstClr val="black"/>
                </a:solidFill>
              </a:rPr>
              <a:pPr defTabSz="457189"/>
              <a:t>‹#›</a:t>
            </a:fld>
            <a:endParaRPr lang="en-US" dirty="0">
              <a:solidFill>
                <a:prstClr val="black"/>
              </a:solidFill>
            </a:endParaRPr>
          </a:p>
        </p:txBody>
      </p:sp>
    </p:spTree>
    <p:extLst>
      <p:ext uri="{BB962C8B-B14F-4D97-AF65-F5344CB8AC3E}">
        <p14:creationId xmlns:p14="http://schemas.microsoft.com/office/powerpoint/2010/main" val="14807367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dt="0"/>
  <p:txStyles>
    <p:titleStyle>
      <a:lvl1pPr algn="l" defTabSz="914378" rtl="0" eaLnBrk="1" latinLnBrk="0" hangingPunct="1">
        <a:spcBef>
          <a:spcPct val="0"/>
        </a:spcBef>
        <a:buNone/>
        <a:defRPr sz="2800" kern="1200">
          <a:solidFill>
            <a:schemeClr val="tx1"/>
          </a:solidFill>
          <a:latin typeface="Arial"/>
          <a:ea typeface="+mj-ea"/>
          <a:cs typeface="Arial"/>
        </a:defRPr>
      </a:lvl1pPr>
    </p:titleStyle>
    <p:bodyStyle>
      <a:lvl1pPr marL="342892" indent="-342892" algn="l" defTabSz="914378"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31" indent="-285743" algn="l" defTabSz="914378"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2972" indent="-228594" algn="l" defTabSz="914378"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160"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348"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FF9DEFF9-1A60-054A-96B2-D1D5EEC7869B}" type="datetime1">
              <a:rPr lang="en-US" smtClean="0">
                <a:solidFill>
                  <a:prstClr val="black">
                    <a:tint val="75000"/>
                  </a:prstClr>
                </a:solidFill>
              </a:rPr>
              <a:pPr defTabSz="457189"/>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r>
              <a:rPr lang="en-US">
                <a:solidFill>
                  <a:prstClr val="black">
                    <a:tint val="75000"/>
                  </a:prstClr>
                </a:solidFill>
              </a:rPr>
              <a:t>Operationalizing DevOps Workshop</a:t>
            </a:r>
            <a:endParaRPr lang="en-US" dirty="0">
              <a:solidFill>
                <a:prstClr val="black">
                  <a:tint val="75000"/>
                </a:prstClr>
              </a:solidFill>
            </a:endParaRPr>
          </a:p>
        </p:txBody>
      </p:sp>
      <p:sp>
        <p:nvSpPr>
          <p:cNvPr id="7" name="Slide Number Placeholder 5"/>
          <p:cNvSpPr>
            <a:spLocks noGrp="1"/>
          </p:cNvSpPr>
          <p:nvPr>
            <p:ph type="sldNum" sz="quarter" idx="4"/>
          </p:nvPr>
        </p:nvSpPr>
        <p:spPr>
          <a:xfrm>
            <a:off x="6553200" y="4767264"/>
            <a:ext cx="2133600" cy="273844"/>
          </a:xfrm>
          <a:prstGeom prst="rect">
            <a:avLst/>
          </a:prstGeom>
        </p:spPr>
        <p:txBody>
          <a:bodyPr/>
          <a:lstStyle/>
          <a:p>
            <a:pPr defTabSz="457189"/>
            <a:fld id="{BA8F736F-EF12-B249-AF0D-385560EED91F}" type="slidenum">
              <a:rPr lang="en-US" smtClean="0">
                <a:solidFill>
                  <a:prstClr val="black"/>
                </a:solidFill>
              </a:rPr>
              <a:pPr defTabSz="457189"/>
              <a:t>‹#›</a:t>
            </a:fld>
            <a:endParaRPr lang="en-US" dirty="0">
              <a:solidFill>
                <a:prstClr val="black"/>
              </a:solidFill>
            </a:endParaRPr>
          </a:p>
        </p:txBody>
      </p:sp>
    </p:spTree>
    <p:extLst>
      <p:ext uri="{BB962C8B-B14F-4D97-AF65-F5344CB8AC3E}">
        <p14:creationId xmlns:p14="http://schemas.microsoft.com/office/powerpoint/2010/main" val="205042947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dt="0"/>
  <p:txStyles>
    <p:titleStyle>
      <a:lvl1pPr algn="l" defTabSz="914378" rtl="0" eaLnBrk="1" latinLnBrk="0" hangingPunct="1">
        <a:spcBef>
          <a:spcPct val="0"/>
        </a:spcBef>
        <a:buNone/>
        <a:defRPr sz="2800" kern="1200">
          <a:solidFill>
            <a:schemeClr val="tx1"/>
          </a:solidFill>
          <a:latin typeface="Arial"/>
          <a:ea typeface="+mj-ea"/>
          <a:cs typeface="Arial"/>
        </a:defRPr>
      </a:lvl1pPr>
    </p:titleStyle>
    <p:bodyStyle>
      <a:lvl1pPr marL="342892" indent="-342892" algn="l" defTabSz="914378"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31" indent="-285743" algn="l" defTabSz="914378"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2972" indent="-228594" algn="l" defTabSz="914378"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160"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348"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23E122-E82B-7047-BAD4-6A7896EFED68}"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Introdution to the AWS Platform Jumpstart v2.0</a:t>
            </a:r>
            <a:endParaRPr lang="en-US" dirty="0">
              <a:solidFill>
                <a:prstClr val="black">
                  <a:tint val="75000"/>
                </a:prstClr>
              </a:solidFill>
            </a:endParaRPr>
          </a:p>
        </p:txBody>
      </p:sp>
    </p:spTree>
    <p:extLst>
      <p:ext uri="{BB962C8B-B14F-4D97-AF65-F5344CB8AC3E}">
        <p14:creationId xmlns:p14="http://schemas.microsoft.com/office/powerpoint/2010/main" val="177973106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dt="0"/>
  <p:txStyles>
    <p:titleStyle>
      <a:lvl1pPr algn="l" defTabSz="914400" rtl="0" eaLnBrk="1" latinLnBrk="0" hangingPunct="1">
        <a:spcBef>
          <a:spcPct val="0"/>
        </a:spcBef>
        <a:buNone/>
        <a:defRPr sz="28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892477900"/>
      </p:ext>
    </p:extLst>
  </p:cSld>
  <p:clrMap bg1="lt1" tx1="dk1" bg2="lt2" tx2="dk2" accent1="accent1" accent2="accent2" accent3="accent3" accent4="accent4" accent5="accent5" accent6="accent6" hlink="hlink" folHlink="folHlink"/>
  <p:sldLayoutIdLst>
    <p:sldLayoutId id="2147483695" r:id="rId1"/>
    <p:sldLayoutId id="2147483725" r:id="rId2"/>
    <p:sldLayoutId id="2147483726"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19878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189"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189"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31" indent="-285743" algn="l" defTabSz="457189"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2972" indent="-228594" algn="l" defTabSz="457189"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160"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348"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F1F5C413-D7AF-4F71-939A-A00CC806D1D5}"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D768DC7D-B62A-43BC-A9A9-F16AD5BFD490}"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56315569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4DDEA097-980F-374C-B28D-7827AEF34845}" type="datetime4">
              <a:rPr lang="en-US" smtClean="0">
                <a:solidFill>
                  <a:prstClr val="black">
                    <a:tint val="75000"/>
                  </a:prstClr>
                </a:solidFill>
              </a:rPr>
              <a:pPr defTabSz="685800"/>
              <a:t>June 21, 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2247C575-0693-CD42-8450-30745C471E23}"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775044336"/>
      </p:ext>
    </p:extLst>
  </p:cSld>
  <p:clrMap bg1="lt1" tx1="dk1" bg2="lt2" tx2="dk2" accent1="accent1" accent2="accent2" accent3="accent3" accent4="accent4" accent5="accent5" accent6="accent6" hlink="hlink" folHlink="folHlink"/>
  <p:sldLayoutIdLst>
    <p:sldLayoutId id="2147483874" r:id="rId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4DDEA097-980F-374C-B28D-7827AEF34845}" type="datetime4">
              <a:rPr lang="en-US" smtClean="0">
                <a:solidFill>
                  <a:prstClr val="black">
                    <a:tint val="75000"/>
                  </a:prstClr>
                </a:solidFill>
              </a:rPr>
              <a:pPr defTabSz="685800"/>
              <a:t>June 21, 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2247C575-0693-CD42-8450-30745C471E23}"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881993342"/>
      </p:ext>
    </p:extLst>
  </p:cSld>
  <p:clrMap bg1="lt1" tx1="dk1" bg2="lt2" tx2="dk2" accent1="accent1" accent2="accent2" accent3="accent3" accent4="accent4" accent5="accent5" accent6="accent6" hlink="hlink" folHlink="folHlink"/>
  <p:sldLayoutIdLst>
    <p:sldLayoutId id="2147483876" r:id="rId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154228925"/>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21637163"/>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878545539"/>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73959453"/>
      </p:ext>
    </p:extLst>
  </p:cSld>
  <p:clrMap bg1="lt1" tx1="dk1" bg2="lt2" tx2="dk2" accent1="accent1" accent2="accent2" accent3="accent3" accent4="accent4" accent5="accent5" accent6="accent6" hlink="hlink" folHlink="folHlink"/>
  <p:sldLayoutIdLst>
    <p:sldLayoutId id="214748370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751399567"/>
      </p:ext>
    </p:extLst>
  </p:cSld>
  <p:clrMap bg1="lt1" tx1="dk1" bg2="lt2" tx2="dk2" accent1="accent1" accent2="accent2" accent3="accent3" accent4="accent4" accent5="accent5" accent6="accent6" hlink="hlink" folHlink="folHlink"/>
  <p:sldLayoutIdLst>
    <p:sldLayoutId id="2147483707"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70376206"/>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657519570"/>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6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6.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1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6.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6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0160" y="1401082"/>
            <a:ext cx="7258833" cy="1441952"/>
          </a:xfrm>
        </p:spPr>
        <p:txBody>
          <a:bodyPr>
            <a:normAutofit/>
          </a:bodyPr>
          <a:lstStyle/>
          <a:p>
            <a:pPr algn="l"/>
            <a:r>
              <a:rPr lang="en-US" sz="4000" dirty="0">
                <a:solidFill>
                  <a:schemeClr val="tx1"/>
                </a:solidFill>
              </a:rPr>
              <a:t>Team Structures and Operations on AWS</a:t>
            </a:r>
          </a:p>
          <a:p>
            <a:endParaRPr lang="en-US" dirty="0"/>
          </a:p>
        </p:txBody>
      </p:sp>
      <p:sp>
        <p:nvSpPr>
          <p:cNvPr id="5" name="TextBox 4"/>
          <p:cNvSpPr txBox="1"/>
          <p:nvPr/>
        </p:nvSpPr>
        <p:spPr>
          <a:xfrm>
            <a:off x="980160" y="3544987"/>
            <a:ext cx="4935255" cy="369332"/>
          </a:xfrm>
          <a:prstGeom prst="rect">
            <a:avLst/>
          </a:prstGeom>
          <a:noFill/>
        </p:spPr>
        <p:txBody>
          <a:bodyPr wrap="square" rtlCol="0">
            <a:spAutoFit/>
          </a:bodyPr>
          <a:lstStyle/>
          <a:p>
            <a:r>
              <a:rPr lang="en-US" dirty="0"/>
              <a:t>Advisory Services</a:t>
            </a:r>
          </a:p>
        </p:txBody>
      </p:sp>
    </p:spTree>
    <p:extLst>
      <p:ext uri="{BB962C8B-B14F-4D97-AF65-F5344CB8AC3E}">
        <p14:creationId xmlns:p14="http://schemas.microsoft.com/office/powerpoint/2010/main" val="105834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2788" y="191621"/>
            <a:ext cx="8103811" cy="3893723"/>
          </a:xfrm>
          <a:prstGeom prst="rect">
            <a:avLst/>
          </a:prstGeom>
        </p:spPr>
      </p:pic>
      <p:sp>
        <p:nvSpPr>
          <p:cNvPr id="3" name="Oval 2"/>
          <p:cNvSpPr/>
          <p:nvPr/>
        </p:nvSpPr>
        <p:spPr>
          <a:xfrm>
            <a:off x="7117492" y="630196"/>
            <a:ext cx="1705232" cy="2162432"/>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69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383669" y="1412904"/>
            <a:ext cx="5928313" cy="3323548"/>
          </a:xfrm>
          <a:prstGeom prst="rect">
            <a:avLst/>
          </a:prstGeom>
        </p:spPr>
      </p:pic>
      <p:sp>
        <p:nvSpPr>
          <p:cNvPr id="5" name="Title 1"/>
          <p:cNvSpPr>
            <a:spLocks noGrp="1"/>
          </p:cNvSpPr>
          <p:nvPr>
            <p:ph type="title"/>
          </p:nvPr>
        </p:nvSpPr>
        <p:spPr>
          <a:xfrm>
            <a:off x="382772" y="92336"/>
            <a:ext cx="8187069" cy="745629"/>
          </a:xfrm>
        </p:spPr>
        <p:txBody>
          <a:bodyPr/>
          <a:lstStyle/>
          <a:p>
            <a:r>
              <a:rPr lang="en-US" dirty="0"/>
              <a:t>Cloud Operational Functions </a:t>
            </a:r>
            <a:br>
              <a:rPr lang="en-US" dirty="0"/>
            </a:br>
            <a:r>
              <a:rPr lang="en-US" sz="1350" b="0" i="1" dirty="0">
                <a:solidFill>
                  <a:schemeClr val="accent2"/>
                </a:solidFill>
              </a:rPr>
              <a:t>Based on Analyst reports and AWS Case Studies</a:t>
            </a:r>
            <a:endParaRPr lang="en-US" dirty="0"/>
          </a:p>
        </p:txBody>
      </p:sp>
    </p:spTree>
    <p:extLst>
      <p:ext uri="{BB962C8B-B14F-4D97-AF65-F5344CB8AC3E}">
        <p14:creationId xmlns:p14="http://schemas.microsoft.com/office/powerpoint/2010/main" val="67677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92336"/>
            <a:ext cx="8187069" cy="745629"/>
          </a:xfrm>
        </p:spPr>
        <p:txBody>
          <a:bodyPr/>
          <a:lstStyle/>
          <a:p>
            <a:r>
              <a:rPr lang="en-US" dirty="0"/>
              <a:t>Estimated Labor Efficiencies</a:t>
            </a:r>
            <a:br>
              <a:rPr lang="en-US" dirty="0"/>
            </a:br>
            <a:r>
              <a:rPr lang="en-US" sz="1350" b="0" i="1" dirty="0">
                <a:solidFill>
                  <a:schemeClr val="accent2"/>
                </a:solidFill>
              </a:rPr>
              <a:t>Based on Analyst reports and AWS Case Studies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6667084"/>
              </p:ext>
            </p:extLst>
          </p:nvPr>
        </p:nvGraphicFramePr>
        <p:xfrm>
          <a:off x="1152556" y="914843"/>
          <a:ext cx="6652881" cy="1108069"/>
        </p:xfrm>
        <a:graphic>
          <a:graphicData uri="http://schemas.openxmlformats.org/drawingml/2006/table">
            <a:tbl>
              <a:tblPr firstRow="1" bandRow="1">
                <a:tableStyleId>{5C22544A-7EE6-4342-B048-85BDC9FD1C3A}</a:tableStyleId>
              </a:tblPr>
              <a:tblGrid>
                <a:gridCol w="2217627">
                  <a:extLst>
                    <a:ext uri="{9D8B030D-6E8A-4147-A177-3AD203B41FA5}">
                      <a16:colId xmlns:a16="http://schemas.microsoft.com/office/drawing/2014/main" val="20000"/>
                    </a:ext>
                  </a:extLst>
                </a:gridCol>
                <a:gridCol w="2217627">
                  <a:extLst>
                    <a:ext uri="{9D8B030D-6E8A-4147-A177-3AD203B41FA5}">
                      <a16:colId xmlns:a16="http://schemas.microsoft.com/office/drawing/2014/main" val="20001"/>
                    </a:ext>
                  </a:extLst>
                </a:gridCol>
                <a:gridCol w="2217627">
                  <a:extLst>
                    <a:ext uri="{9D8B030D-6E8A-4147-A177-3AD203B41FA5}">
                      <a16:colId xmlns:a16="http://schemas.microsoft.com/office/drawing/2014/main" val="20002"/>
                    </a:ext>
                  </a:extLst>
                </a:gridCol>
              </a:tblGrid>
              <a:tr h="365305">
                <a:tc>
                  <a:txBody>
                    <a:bodyPr/>
                    <a:lstStyle/>
                    <a:p>
                      <a:r>
                        <a:rPr lang="en-US" sz="1200" dirty="0">
                          <a:solidFill>
                            <a:schemeClr val="bg1"/>
                          </a:solidFill>
                        </a:rPr>
                        <a:t>Efficiencies</a:t>
                      </a:r>
                    </a:p>
                  </a:txBody>
                  <a:tcPr marL="68580" marR="68580" marT="34290" marB="34290"/>
                </a:tc>
                <a:tc>
                  <a:txBody>
                    <a:bodyPr/>
                    <a:lstStyle/>
                    <a:p>
                      <a:r>
                        <a:rPr lang="en-US" sz="1200" dirty="0">
                          <a:solidFill>
                            <a:schemeClr val="bg1"/>
                          </a:solidFill>
                        </a:rPr>
                        <a:t>AWS Experience</a:t>
                      </a:r>
                    </a:p>
                  </a:txBody>
                  <a:tcPr marL="68580" marR="68580" marT="34290" marB="34290"/>
                </a:tc>
                <a:tc>
                  <a:txBody>
                    <a:bodyPr/>
                    <a:lstStyle/>
                    <a:p>
                      <a:r>
                        <a:rPr lang="en-US" sz="1200" dirty="0">
                          <a:solidFill>
                            <a:schemeClr val="bg1"/>
                          </a:solidFill>
                        </a:rPr>
                        <a:t>Analyst Reports</a:t>
                      </a:r>
                    </a:p>
                  </a:txBody>
                  <a:tcPr marL="68580" marR="68580" marT="34290" marB="34290"/>
                </a:tc>
                <a:extLst>
                  <a:ext uri="{0D108BD9-81ED-4DB2-BD59-A6C34878D82A}">
                    <a16:rowId xmlns:a16="http://schemas.microsoft.com/office/drawing/2014/main" val="10000"/>
                  </a:ext>
                </a:extLst>
              </a:tr>
              <a:tr h="365305">
                <a:tc>
                  <a:txBody>
                    <a:bodyPr/>
                    <a:lstStyle/>
                    <a:p>
                      <a:r>
                        <a:rPr lang="en-US" sz="1200" dirty="0"/>
                        <a:t>Build</a:t>
                      </a:r>
                    </a:p>
                  </a:txBody>
                  <a:tcPr marL="68580" marR="68580" marT="34290" marB="34290"/>
                </a:tc>
                <a:tc>
                  <a:txBody>
                    <a:bodyPr/>
                    <a:lstStyle/>
                    <a:p>
                      <a:pPr algn="ctr"/>
                      <a:r>
                        <a:rPr lang="en-US" sz="1200" dirty="0"/>
                        <a:t>44%</a:t>
                      </a:r>
                    </a:p>
                  </a:txBody>
                  <a:tcPr marL="68580" marR="68580" marT="34290" marB="34290"/>
                </a:tc>
                <a:tc>
                  <a:txBody>
                    <a:bodyPr/>
                    <a:lstStyle/>
                    <a:p>
                      <a:pPr algn="ctr"/>
                      <a:r>
                        <a:rPr lang="en-US" sz="1200" dirty="0"/>
                        <a:t>57%</a:t>
                      </a:r>
                    </a:p>
                  </a:txBody>
                  <a:tcPr marL="68580" marR="68580" marT="34290" marB="34290"/>
                </a:tc>
                <a:extLst>
                  <a:ext uri="{0D108BD9-81ED-4DB2-BD59-A6C34878D82A}">
                    <a16:rowId xmlns:a16="http://schemas.microsoft.com/office/drawing/2014/main" val="10001"/>
                  </a:ext>
                </a:extLst>
              </a:tr>
              <a:tr h="377459">
                <a:tc>
                  <a:txBody>
                    <a:bodyPr/>
                    <a:lstStyle/>
                    <a:p>
                      <a:r>
                        <a:rPr lang="en-US" sz="1200" dirty="0"/>
                        <a:t>Run</a:t>
                      </a:r>
                    </a:p>
                  </a:txBody>
                  <a:tcPr marL="68580" marR="68580" marT="34290" marB="34290"/>
                </a:tc>
                <a:tc>
                  <a:txBody>
                    <a:bodyPr/>
                    <a:lstStyle/>
                    <a:p>
                      <a:pPr algn="ctr"/>
                      <a:r>
                        <a:rPr lang="en-US" sz="1200" dirty="0"/>
                        <a:t>46%</a:t>
                      </a:r>
                    </a:p>
                  </a:txBody>
                  <a:tcPr marL="68580" marR="68580" marT="34290" marB="34290"/>
                </a:tc>
                <a:tc>
                  <a:txBody>
                    <a:bodyPr/>
                    <a:lstStyle/>
                    <a:p>
                      <a:pPr algn="ctr"/>
                      <a:r>
                        <a:rPr lang="en-US" sz="1200" dirty="0"/>
                        <a:t>64%</a:t>
                      </a:r>
                    </a:p>
                  </a:txBody>
                  <a:tcPr marL="68580" marR="68580" marT="34290" marB="34290"/>
                </a:tc>
                <a:extLst>
                  <a:ext uri="{0D108BD9-81ED-4DB2-BD59-A6C34878D82A}">
                    <a16:rowId xmlns:a16="http://schemas.microsoft.com/office/drawing/2014/main" val="10002"/>
                  </a:ext>
                </a:extLst>
              </a:tr>
            </a:tbl>
          </a:graphicData>
        </a:graphic>
      </p:graphicFrame>
      <p:grpSp>
        <p:nvGrpSpPr>
          <p:cNvPr id="45" name="Group 44"/>
          <p:cNvGrpSpPr/>
          <p:nvPr/>
        </p:nvGrpSpPr>
        <p:grpSpPr>
          <a:xfrm>
            <a:off x="1360930" y="3420041"/>
            <a:ext cx="1840468" cy="1114752"/>
            <a:chOff x="704850" y="3335515"/>
            <a:chExt cx="2453957" cy="1486336"/>
          </a:xfrm>
        </p:grpSpPr>
        <p:sp>
          <p:nvSpPr>
            <p:cNvPr id="58" name="Rounded Rectangle 57"/>
            <p:cNvSpPr/>
            <p:nvPr/>
          </p:nvSpPr>
          <p:spPr bwMode="auto">
            <a:xfrm>
              <a:off x="774699" y="3468581"/>
              <a:ext cx="2384107" cy="1281219"/>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Arial" pitchFamily="34" charset="0"/>
                <a:ea typeface="ＭＳ Ｐゴシック" pitchFamily="-112" charset="-128"/>
              </a:endParaRPr>
            </a:p>
          </p:txBody>
        </p:sp>
        <p:pic>
          <p:nvPicPr>
            <p:cNvPr id="59" name="Picture 2" descr="https://d0.awsstatic.com/logos/customers/Conde_Nast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3335515"/>
              <a:ext cx="1380772" cy="69038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704850" y="3836966"/>
              <a:ext cx="2453957" cy="984885"/>
            </a:xfrm>
            <a:prstGeom prst="rect">
              <a:avLst/>
            </a:prstGeom>
            <a:noFill/>
          </p:spPr>
          <p:txBody>
            <a:bodyPr wrap="square" rtlCol="0">
              <a:spAutoFit/>
            </a:bodyPr>
            <a:lstStyle/>
            <a:p>
              <a:pPr marL="214313" indent="-214313">
                <a:buFont typeface="Arial" panose="020B0604020202020204" pitchFamily="34" charset="0"/>
                <a:buChar char="•"/>
              </a:pPr>
              <a:r>
                <a:rPr lang="en-US" sz="1050" b="1" dirty="0"/>
                <a:t>40%</a:t>
              </a:r>
              <a:r>
                <a:rPr lang="en-US" sz="1050" dirty="0"/>
                <a:t> cost reduction</a:t>
              </a:r>
            </a:p>
            <a:p>
              <a:pPr marL="214313" indent="-214313">
                <a:buFont typeface="Arial" panose="020B0604020202020204" pitchFamily="34" charset="0"/>
                <a:buChar char="•"/>
              </a:pPr>
              <a:r>
                <a:rPr lang="en-US" sz="1050" b="1" dirty="0"/>
                <a:t>30-40%</a:t>
              </a:r>
              <a:r>
                <a:rPr lang="en-US" sz="1050" dirty="0"/>
                <a:t> increase in operational performance</a:t>
              </a:r>
            </a:p>
          </p:txBody>
        </p:sp>
      </p:grpSp>
      <p:grpSp>
        <p:nvGrpSpPr>
          <p:cNvPr id="46" name="Group 45"/>
          <p:cNvGrpSpPr/>
          <p:nvPr/>
        </p:nvGrpSpPr>
        <p:grpSpPr>
          <a:xfrm>
            <a:off x="1450723" y="2229370"/>
            <a:ext cx="1657350" cy="1060714"/>
            <a:chOff x="6159500" y="3335515"/>
            <a:chExt cx="2209800" cy="1414285"/>
          </a:xfrm>
        </p:grpSpPr>
        <p:sp>
          <p:nvSpPr>
            <p:cNvPr id="55" name="Rounded Rectangle 54"/>
            <p:cNvSpPr/>
            <p:nvPr/>
          </p:nvSpPr>
          <p:spPr bwMode="auto">
            <a:xfrm>
              <a:off x="6159500" y="3335515"/>
              <a:ext cx="2209800" cy="1414285"/>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Arial" pitchFamily="34" charset="0"/>
                <a:ea typeface="ＭＳ Ｐゴシック" pitchFamily="-112" charset="-128"/>
              </a:endParaRPr>
            </a:p>
          </p:txBody>
        </p:sp>
        <p:pic>
          <p:nvPicPr>
            <p:cNvPr id="56" name="Picture 4" descr="finr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201" y="3468581"/>
              <a:ext cx="1069975" cy="38034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6197600" y="3866402"/>
              <a:ext cx="2063751" cy="769441"/>
            </a:xfrm>
            <a:prstGeom prst="rect">
              <a:avLst/>
            </a:prstGeom>
            <a:noFill/>
          </p:spPr>
          <p:txBody>
            <a:bodyPr wrap="square" rtlCol="0">
              <a:spAutoFit/>
            </a:bodyPr>
            <a:lstStyle/>
            <a:p>
              <a:r>
                <a:rPr lang="en-US" sz="1050" dirty="0"/>
                <a:t>With 75% of its operations in AWS, saving </a:t>
              </a:r>
              <a:r>
                <a:rPr lang="en-US" sz="1050" b="1" dirty="0"/>
                <a:t>$20M </a:t>
              </a:r>
              <a:r>
                <a:rPr lang="en-US" sz="1050" dirty="0"/>
                <a:t>annually</a:t>
              </a:r>
            </a:p>
          </p:txBody>
        </p:sp>
      </p:grpSp>
      <p:grpSp>
        <p:nvGrpSpPr>
          <p:cNvPr id="48" name="Group 47"/>
          <p:cNvGrpSpPr/>
          <p:nvPr/>
        </p:nvGrpSpPr>
        <p:grpSpPr>
          <a:xfrm>
            <a:off x="3524541" y="2239334"/>
            <a:ext cx="1657350" cy="2106325"/>
            <a:chOff x="6159500" y="3335515"/>
            <a:chExt cx="2209800" cy="2808433"/>
          </a:xfrm>
        </p:grpSpPr>
        <p:sp>
          <p:nvSpPr>
            <p:cNvPr id="50" name="Rounded Rectangle 49"/>
            <p:cNvSpPr/>
            <p:nvPr/>
          </p:nvSpPr>
          <p:spPr bwMode="auto">
            <a:xfrm>
              <a:off x="6159500" y="3335515"/>
              <a:ext cx="2209800" cy="273771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Arial" pitchFamily="34" charset="0"/>
                <a:ea typeface="ＭＳ Ｐゴシック" pitchFamily="-112" charset="-128"/>
              </a:endParaRPr>
            </a:p>
          </p:txBody>
        </p:sp>
        <p:sp>
          <p:nvSpPr>
            <p:cNvPr id="51" name="TextBox 50"/>
            <p:cNvSpPr txBox="1"/>
            <p:nvPr/>
          </p:nvSpPr>
          <p:spPr>
            <a:xfrm>
              <a:off x="6197600" y="3866402"/>
              <a:ext cx="2063751" cy="2277546"/>
            </a:xfrm>
            <a:prstGeom prst="rect">
              <a:avLst/>
            </a:prstGeom>
            <a:noFill/>
          </p:spPr>
          <p:txBody>
            <a:bodyPr wrap="square" rtlCol="0">
              <a:spAutoFit/>
            </a:bodyPr>
            <a:lstStyle/>
            <a:p>
              <a:pPr marL="214313" indent="-214313">
                <a:buFont typeface="Arial" panose="020B0604020202020204" pitchFamily="34" charset="0"/>
                <a:buChar char="•"/>
              </a:pPr>
              <a:r>
                <a:rPr lang="en-US" sz="1050" b="1" dirty="0"/>
                <a:t>35%</a:t>
              </a:r>
              <a:r>
                <a:rPr lang="en-US" sz="1050" dirty="0"/>
                <a:t> reduction in compute assets</a:t>
              </a:r>
            </a:p>
            <a:p>
              <a:pPr marL="214313" indent="-214313">
                <a:buFont typeface="Arial" panose="020B0604020202020204" pitchFamily="34" charset="0"/>
                <a:buChar char="•"/>
              </a:pPr>
              <a:r>
                <a:rPr lang="en-US" sz="1050" b="1" dirty="0"/>
                <a:t>52%</a:t>
              </a:r>
              <a:r>
                <a:rPr lang="en-US" sz="1050" dirty="0"/>
                <a:t> average TCO savings</a:t>
              </a:r>
            </a:p>
            <a:p>
              <a:pPr marL="214313" indent="-214313">
                <a:buFont typeface="Arial" panose="020B0604020202020204" pitchFamily="34" charset="0"/>
                <a:buChar char="•"/>
              </a:pPr>
              <a:r>
                <a:rPr lang="en-US" sz="1050" b="1" dirty="0"/>
                <a:t>77%</a:t>
              </a:r>
              <a:r>
                <a:rPr lang="en-US" sz="1050" dirty="0"/>
                <a:t> faster delivery of business applications</a:t>
              </a:r>
            </a:p>
            <a:p>
              <a:pPr marL="214313" indent="-214313">
                <a:buFont typeface="Arial" panose="020B0604020202020204" pitchFamily="34" charset="0"/>
                <a:buChar char="•"/>
              </a:pPr>
              <a:r>
                <a:rPr lang="en-US" sz="1050" b="1" dirty="0"/>
                <a:t>311</a:t>
              </a:r>
              <a:r>
                <a:rPr lang="en-US" sz="1050" dirty="0"/>
                <a:t> applications migrated in </a:t>
              </a:r>
              <a:r>
                <a:rPr lang="en-US" sz="1050" b="1" dirty="0"/>
                <a:t>18</a:t>
              </a:r>
              <a:r>
                <a:rPr lang="en-US" sz="1050" dirty="0"/>
                <a:t> months</a:t>
              </a:r>
            </a:p>
          </p:txBody>
        </p:sp>
      </p:grpSp>
      <p:pic>
        <p:nvPicPr>
          <p:cNvPr id="49" name="Picture 10" descr="ge og_logo_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496" y="2271313"/>
            <a:ext cx="757450" cy="2754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879629322"/>
              </p:ext>
            </p:extLst>
          </p:nvPr>
        </p:nvGraphicFramePr>
        <p:xfrm>
          <a:off x="5398714" y="2280466"/>
          <a:ext cx="2406723" cy="2064804"/>
        </p:xfrm>
        <a:graphic>
          <a:graphicData uri="http://schemas.openxmlformats.org/drawingml/2006/table">
            <a:tbl>
              <a:tblPr firstRow="1" bandRow="1">
                <a:tableStyleId>{5C22544A-7EE6-4342-B048-85BDC9FD1C3A}</a:tableStyleId>
              </a:tblPr>
              <a:tblGrid>
                <a:gridCol w="1440236">
                  <a:extLst>
                    <a:ext uri="{9D8B030D-6E8A-4147-A177-3AD203B41FA5}">
                      <a16:colId xmlns:a16="http://schemas.microsoft.com/office/drawing/2014/main" val="20000"/>
                    </a:ext>
                  </a:extLst>
                </a:gridCol>
                <a:gridCol w="966487">
                  <a:extLst>
                    <a:ext uri="{9D8B030D-6E8A-4147-A177-3AD203B41FA5}">
                      <a16:colId xmlns:a16="http://schemas.microsoft.com/office/drawing/2014/main" val="20001"/>
                    </a:ext>
                  </a:extLst>
                </a:gridCol>
              </a:tblGrid>
              <a:tr h="388620">
                <a:tc>
                  <a:txBody>
                    <a:bodyPr/>
                    <a:lstStyle/>
                    <a:p>
                      <a:pPr algn="ctr"/>
                      <a:r>
                        <a:rPr lang="en-US" sz="1100" dirty="0">
                          <a:solidFill>
                            <a:schemeClr val="bg1"/>
                          </a:solidFill>
                        </a:rPr>
                        <a:t>Organization</a:t>
                      </a:r>
                    </a:p>
                  </a:txBody>
                  <a:tcPr marL="68580" marR="68580" marT="34290" marB="34290"/>
                </a:tc>
                <a:tc>
                  <a:txBody>
                    <a:bodyPr/>
                    <a:lstStyle/>
                    <a:p>
                      <a:pPr algn="ctr"/>
                      <a:r>
                        <a:rPr lang="en-US" sz="1100" dirty="0">
                          <a:solidFill>
                            <a:schemeClr val="bg1"/>
                          </a:solidFill>
                        </a:rPr>
                        <a:t>Cost Reduction</a:t>
                      </a:r>
                    </a:p>
                  </a:txBody>
                  <a:tcPr marL="68580" marR="68580" marT="34290" marB="34290"/>
                </a:tc>
                <a:extLst>
                  <a:ext uri="{0D108BD9-81ED-4DB2-BD59-A6C34878D82A}">
                    <a16:rowId xmlns:a16="http://schemas.microsoft.com/office/drawing/2014/main" val="10000"/>
                  </a:ext>
                </a:extLst>
              </a:tr>
              <a:tr h="207618">
                <a:tc>
                  <a:txBody>
                    <a:bodyPr/>
                    <a:lstStyle/>
                    <a:p>
                      <a:r>
                        <a:rPr lang="en-US" sz="900" dirty="0"/>
                        <a:t>Conde</a:t>
                      </a:r>
                      <a:r>
                        <a:rPr lang="en-US" sz="900" baseline="0" dirty="0"/>
                        <a:t> Nast</a:t>
                      </a:r>
                      <a:endParaRPr lang="en-US" sz="900" dirty="0"/>
                    </a:p>
                  </a:txBody>
                  <a:tcPr marL="68580" marR="68580" marT="34290" marB="34290"/>
                </a:tc>
                <a:tc>
                  <a:txBody>
                    <a:bodyPr/>
                    <a:lstStyle/>
                    <a:p>
                      <a:pPr algn="ctr"/>
                      <a:r>
                        <a:rPr lang="en-US" sz="900" dirty="0"/>
                        <a:t>40%</a:t>
                      </a:r>
                    </a:p>
                  </a:txBody>
                  <a:tcPr marL="68580" marR="68580" marT="34290" marB="34290"/>
                </a:tc>
                <a:extLst>
                  <a:ext uri="{0D108BD9-81ED-4DB2-BD59-A6C34878D82A}">
                    <a16:rowId xmlns:a16="http://schemas.microsoft.com/office/drawing/2014/main" val="10001"/>
                  </a:ext>
                </a:extLst>
              </a:tr>
              <a:tr h="207618">
                <a:tc>
                  <a:txBody>
                    <a:bodyPr/>
                    <a:lstStyle/>
                    <a:p>
                      <a:r>
                        <a:rPr lang="en-US" sz="900" dirty="0"/>
                        <a:t>GE Oil &amp; Gas</a:t>
                      </a:r>
                    </a:p>
                  </a:txBody>
                  <a:tcPr marL="68580" marR="68580" marT="34290" marB="34290"/>
                </a:tc>
                <a:tc>
                  <a:txBody>
                    <a:bodyPr/>
                    <a:lstStyle/>
                    <a:p>
                      <a:pPr algn="ctr"/>
                      <a:r>
                        <a:rPr lang="en-US" sz="900" dirty="0"/>
                        <a:t>52%</a:t>
                      </a:r>
                    </a:p>
                  </a:txBody>
                  <a:tcPr marL="68580" marR="68580" marT="34290" marB="34290"/>
                </a:tc>
                <a:extLst>
                  <a:ext uri="{0D108BD9-81ED-4DB2-BD59-A6C34878D82A}">
                    <a16:rowId xmlns:a16="http://schemas.microsoft.com/office/drawing/2014/main" val="10002"/>
                  </a:ext>
                </a:extLst>
              </a:tr>
              <a:tr h="207618">
                <a:tc>
                  <a:txBody>
                    <a:bodyPr/>
                    <a:lstStyle/>
                    <a:p>
                      <a:r>
                        <a:rPr lang="en-US" sz="900" dirty="0" err="1"/>
                        <a:t>AdRoll</a:t>
                      </a:r>
                      <a:endParaRPr lang="en-US" sz="900" dirty="0"/>
                    </a:p>
                  </a:txBody>
                  <a:tcPr marL="68580" marR="68580" marT="34290" marB="34290"/>
                </a:tc>
                <a:tc>
                  <a:txBody>
                    <a:bodyPr/>
                    <a:lstStyle/>
                    <a:p>
                      <a:pPr algn="ctr"/>
                      <a:r>
                        <a:rPr lang="en-US" sz="900" dirty="0"/>
                        <a:t>83%</a:t>
                      </a:r>
                    </a:p>
                  </a:txBody>
                  <a:tcPr marL="68580" marR="68580" marT="34290" marB="34290"/>
                </a:tc>
                <a:extLst>
                  <a:ext uri="{0D108BD9-81ED-4DB2-BD59-A6C34878D82A}">
                    <a16:rowId xmlns:a16="http://schemas.microsoft.com/office/drawing/2014/main" val="10003"/>
                  </a:ext>
                </a:extLst>
              </a:tr>
              <a:tr h="207618">
                <a:tc>
                  <a:txBody>
                    <a:bodyPr/>
                    <a:lstStyle/>
                    <a:p>
                      <a:r>
                        <a:rPr lang="en-US" sz="900" dirty="0"/>
                        <a:t>Dow Jones</a:t>
                      </a:r>
                    </a:p>
                  </a:txBody>
                  <a:tcPr marL="68580" marR="68580" marT="34290" marB="34290"/>
                </a:tc>
                <a:tc>
                  <a:txBody>
                    <a:bodyPr/>
                    <a:lstStyle/>
                    <a:p>
                      <a:pPr algn="ctr"/>
                      <a:r>
                        <a:rPr lang="en-US" sz="900" dirty="0"/>
                        <a:t>25%</a:t>
                      </a:r>
                    </a:p>
                  </a:txBody>
                  <a:tcPr marL="68580" marR="68580" marT="34290" marB="34290"/>
                </a:tc>
                <a:extLst>
                  <a:ext uri="{0D108BD9-81ED-4DB2-BD59-A6C34878D82A}">
                    <a16:rowId xmlns:a16="http://schemas.microsoft.com/office/drawing/2014/main" val="10004"/>
                  </a:ext>
                </a:extLst>
              </a:tr>
              <a:tr h="207618">
                <a:tc>
                  <a:txBody>
                    <a:bodyPr/>
                    <a:lstStyle/>
                    <a:p>
                      <a:r>
                        <a:rPr lang="en-US" sz="900" dirty="0" err="1"/>
                        <a:t>Comba</a:t>
                      </a:r>
                      <a:r>
                        <a:rPr lang="en-US" sz="900" dirty="0"/>
                        <a:t> Telecom</a:t>
                      </a:r>
                    </a:p>
                  </a:txBody>
                  <a:tcPr marL="68580" marR="68580" marT="34290" marB="34290"/>
                </a:tc>
                <a:tc>
                  <a:txBody>
                    <a:bodyPr/>
                    <a:lstStyle/>
                    <a:p>
                      <a:pPr algn="ctr"/>
                      <a:r>
                        <a:rPr lang="en-US" sz="900" dirty="0"/>
                        <a:t>40%</a:t>
                      </a:r>
                    </a:p>
                  </a:txBody>
                  <a:tcPr marL="68580" marR="68580" marT="34290" marB="34290"/>
                </a:tc>
                <a:extLst>
                  <a:ext uri="{0D108BD9-81ED-4DB2-BD59-A6C34878D82A}">
                    <a16:rowId xmlns:a16="http://schemas.microsoft.com/office/drawing/2014/main" val="10005"/>
                  </a:ext>
                </a:extLst>
              </a:tr>
              <a:tr h="207618">
                <a:tc>
                  <a:txBody>
                    <a:bodyPr/>
                    <a:lstStyle/>
                    <a:p>
                      <a:r>
                        <a:rPr lang="en-US" sz="900" dirty="0"/>
                        <a:t>Euclid</a:t>
                      </a:r>
                    </a:p>
                  </a:txBody>
                  <a:tcPr marL="68580" marR="68580" marT="34290" marB="34290"/>
                </a:tc>
                <a:tc>
                  <a:txBody>
                    <a:bodyPr/>
                    <a:lstStyle/>
                    <a:p>
                      <a:pPr algn="ctr"/>
                      <a:r>
                        <a:rPr lang="en-US" sz="900" dirty="0"/>
                        <a:t>80%</a:t>
                      </a:r>
                    </a:p>
                  </a:txBody>
                  <a:tcPr marL="68580" marR="68580" marT="34290" marB="34290"/>
                </a:tc>
                <a:extLst>
                  <a:ext uri="{0D108BD9-81ED-4DB2-BD59-A6C34878D82A}">
                    <a16:rowId xmlns:a16="http://schemas.microsoft.com/office/drawing/2014/main" val="10006"/>
                  </a:ext>
                </a:extLst>
              </a:tr>
              <a:tr h="207618">
                <a:tc>
                  <a:txBody>
                    <a:bodyPr/>
                    <a:lstStyle/>
                    <a:p>
                      <a:r>
                        <a:rPr lang="en-US" sz="900" dirty="0"/>
                        <a:t>University of</a:t>
                      </a:r>
                      <a:r>
                        <a:rPr lang="en-US" sz="900" baseline="0" dirty="0"/>
                        <a:t> Notre Dame</a:t>
                      </a:r>
                      <a:endParaRPr lang="en-US" sz="900" dirty="0"/>
                    </a:p>
                  </a:txBody>
                  <a:tcPr marL="68580" marR="68580" marT="34290" marB="34290"/>
                </a:tc>
                <a:tc>
                  <a:txBody>
                    <a:bodyPr/>
                    <a:lstStyle/>
                    <a:p>
                      <a:pPr algn="ctr"/>
                      <a:r>
                        <a:rPr lang="en-US" sz="900" dirty="0"/>
                        <a:t>40%</a:t>
                      </a:r>
                    </a:p>
                  </a:txBody>
                  <a:tcPr marL="68580" marR="68580" marT="34290" marB="34290"/>
                </a:tc>
                <a:extLst>
                  <a:ext uri="{0D108BD9-81ED-4DB2-BD59-A6C34878D82A}">
                    <a16:rowId xmlns:a16="http://schemas.microsoft.com/office/drawing/2014/main" val="10007"/>
                  </a:ext>
                </a:extLst>
              </a:tr>
              <a:tr h="207618">
                <a:tc>
                  <a:txBody>
                    <a:bodyPr/>
                    <a:lstStyle/>
                    <a:p>
                      <a:r>
                        <a:rPr lang="en-US" sz="900" dirty="0"/>
                        <a:t>IDC Study 2015</a:t>
                      </a:r>
                    </a:p>
                  </a:txBody>
                  <a:tcPr marL="68580" marR="68580" marT="34290" marB="34290"/>
                </a:tc>
                <a:tc>
                  <a:txBody>
                    <a:bodyPr/>
                    <a:lstStyle/>
                    <a:p>
                      <a:pPr algn="ctr"/>
                      <a:r>
                        <a:rPr lang="en-US" sz="900" dirty="0"/>
                        <a:t>64.3%</a:t>
                      </a:r>
                    </a:p>
                  </a:txBody>
                  <a:tcPr marL="68580" marR="68580" marT="34290" marB="3429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4764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42981" y="979271"/>
            <a:ext cx="7303577" cy="3609326"/>
          </a:xfrm>
          <a:prstGeom prst="rect">
            <a:avLst/>
          </a:prstGeom>
        </p:spPr>
      </p:pic>
      <p:sp>
        <p:nvSpPr>
          <p:cNvPr id="4" name="Rectangle 2"/>
          <p:cNvSpPr txBox="1">
            <a:spLocks noChangeArrowheads="1"/>
          </p:cNvSpPr>
          <p:nvPr/>
        </p:nvSpPr>
        <p:spPr bwMode="auto">
          <a:xfrm>
            <a:off x="542260" y="138223"/>
            <a:ext cx="7897405" cy="70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l" rtl="0" eaLnBrk="1" fontAlgn="base" hangingPunct="1">
              <a:spcBef>
                <a:spcPct val="0"/>
              </a:spcBef>
              <a:spcAft>
                <a:spcPct val="0"/>
              </a:spcAft>
              <a:defRPr sz="3000" b="1">
                <a:solidFill>
                  <a:schemeClr val="tx1"/>
                </a:solidFill>
                <a:latin typeface="+mj-lt"/>
                <a:ea typeface="+mj-ea"/>
                <a:cs typeface="+mj-cs"/>
              </a:defRPr>
            </a:lvl1pPr>
            <a:lvl2pPr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2pPr>
            <a:lvl3pPr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3pPr>
            <a:lvl4pPr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4pPr>
            <a:lvl5pPr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5pPr>
            <a:lvl6pPr marL="457200"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6pPr>
            <a:lvl7pPr marL="914400"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7pPr>
            <a:lvl8pPr marL="1371600"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8pPr>
            <a:lvl9pPr marL="1828800" algn="l" rtl="0" eaLnBrk="1" fontAlgn="base" hangingPunct="1">
              <a:spcBef>
                <a:spcPct val="0"/>
              </a:spcBef>
              <a:spcAft>
                <a:spcPct val="0"/>
              </a:spcAft>
              <a:defRPr sz="3000" b="1">
                <a:solidFill>
                  <a:schemeClr val="tx1"/>
                </a:solidFill>
                <a:latin typeface="Arial" pitchFamily="34" charset="0"/>
                <a:ea typeface="ＭＳ Ｐゴシック" pitchFamily="-112" charset="-128"/>
              </a:defRPr>
            </a:lvl9pPr>
          </a:lstStyle>
          <a:p>
            <a:r>
              <a:rPr lang="en-US" sz="2250" kern="0" dirty="0"/>
              <a:t>GE’s Cloud Migration Results (Efficiencies &amp; Innovation)</a:t>
            </a:r>
            <a:endParaRPr lang="en-US" sz="2250" b="0" i="1" kern="0" dirty="0">
              <a:solidFill>
                <a:srgbClr val="0070C0"/>
              </a:solidFill>
            </a:endParaRPr>
          </a:p>
        </p:txBody>
      </p:sp>
    </p:spTree>
    <p:extLst>
      <p:ext uri="{BB962C8B-B14F-4D97-AF65-F5344CB8AC3E}">
        <p14:creationId xmlns:p14="http://schemas.microsoft.com/office/powerpoint/2010/main" val="177957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401" y="193635"/>
            <a:ext cx="5468805" cy="553998"/>
          </a:xfrm>
          <a:prstGeom prst="rect">
            <a:avLst/>
          </a:prstGeom>
          <a:noFill/>
        </p:spPr>
        <p:txBody>
          <a:bodyPr wrap="square" rtlCol="0">
            <a:spAutoFit/>
          </a:bodyPr>
          <a:lstStyle/>
          <a:p>
            <a:pPr defTabSz="685800"/>
            <a:r>
              <a:rPr lang="en-US" sz="3000" dirty="0">
                <a:solidFill>
                  <a:prstClr val="black"/>
                </a:solidFill>
              </a:rPr>
              <a:t>Cost-savings and Innovation ROI</a:t>
            </a:r>
          </a:p>
        </p:txBody>
      </p:sp>
      <p:sp>
        <p:nvSpPr>
          <p:cNvPr id="8" name="TextBox 7"/>
          <p:cNvSpPr txBox="1"/>
          <p:nvPr/>
        </p:nvSpPr>
        <p:spPr>
          <a:xfrm rot="20931931">
            <a:off x="1531067" y="1457715"/>
            <a:ext cx="6333797" cy="369332"/>
          </a:xfrm>
          <a:prstGeom prst="rect">
            <a:avLst/>
          </a:prstGeom>
          <a:noFill/>
        </p:spPr>
        <p:txBody>
          <a:bodyPr wrap="square" rtlCol="0">
            <a:spAutoFit/>
          </a:bodyPr>
          <a:lstStyle/>
          <a:p>
            <a:pPr defTabSz="685800"/>
            <a:r>
              <a:rPr lang="en-US" dirty="0">
                <a:solidFill>
                  <a:prstClr val="black"/>
                </a:solidFill>
              </a:rPr>
              <a:t>Innovation investment returns increase over time</a:t>
            </a:r>
          </a:p>
        </p:txBody>
      </p:sp>
      <p:cxnSp>
        <p:nvCxnSpPr>
          <p:cNvPr id="11" name="Straight Arrow Connector 10"/>
          <p:cNvCxnSpPr/>
          <p:nvPr/>
        </p:nvCxnSpPr>
        <p:spPr>
          <a:xfrm flipV="1">
            <a:off x="1390390" y="1275957"/>
            <a:ext cx="6162776" cy="1185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492296">
            <a:off x="1512595" y="3398890"/>
            <a:ext cx="6333797" cy="369332"/>
          </a:xfrm>
          <a:prstGeom prst="rect">
            <a:avLst/>
          </a:prstGeom>
          <a:noFill/>
        </p:spPr>
        <p:txBody>
          <a:bodyPr wrap="square" rtlCol="0">
            <a:spAutoFit/>
          </a:bodyPr>
          <a:lstStyle/>
          <a:p>
            <a:pPr defTabSz="685800"/>
            <a:r>
              <a:rPr lang="en-US" dirty="0">
                <a:solidFill>
                  <a:prstClr val="black"/>
                </a:solidFill>
              </a:rPr>
              <a:t>Cost-saving returns diminish as operational automation matures   </a:t>
            </a:r>
          </a:p>
        </p:txBody>
      </p:sp>
      <p:cxnSp>
        <p:nvCxnSpPr>
          <p:cNvPr id="12" name="Straight Arrow Connector 11"/>
          <p:cNvCxnSpPr/>
          <p:nvPr/>
        </p:nvCxnSpPr>
        <p:spPr>
          <a:xfrm>
            <a:off x="1390390" y="3249967"/>
            <a:ext cx="6162776" cy="888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Up-Down Arrow 12"/>
          <p:cNvSpPr/>
          <p:nvPr/>
        </p:nvSpPr>
        <p:spPr>
          <a:xfrm>
            <a:off x="6224883" y="1868660"/>
            <a:ext cx="582460" cy="147494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endParaRPr lang="en-US" sz="1350">
              <a:solidFill>
                <a:prstClr val="black"/>
              </a:solidFill>
            </a:endParaRPr>
          </a:p>
        </p:txBody>
      </p:sp>
      <p:sp>
        <p:nvSpPr>
          <p:cNvPr id="14" name="TextBox 13"/>
          <p:cNvSpPr txBox="1"/>
          <p:nvPr/>
        </p:nvSpPr>
        <p:spPr>
          <a:xfrm>
            <a:off x="6807343" y="2423814"/>
            <a:ext cx="2336657" cy="300082"/>
          </a:xfrm>
          <a:prstGeom prst="rect">
            <a:avLst/>
          </a:prstGeom>
          <a:noFill/>
        </p:spPr>
        <p:txBody>
          <a:bodyPr wrap="square" rtlCol="0">
            <a:spAutoFit/>
          </a:bodyPr>
          <a:lstStyle/>
          <a:p>
            <a:pPr defTabSz="685800"/>
            <a:r>
              <a:rPr lang="en-US" sz="1350" dirty="0">
                <a:solidFill>
                  <a:prstClr val="black"/>
                </a:solidFill>
              </a:rPr>
              <a:t>Continually increased returns</a:t>
            </a:r>
          </a:p>
        </p:txBody>
      </p:sp>
    </p:spTree>
    <p:extLst>
      <p:ext uri="{BB962C8B-B14F-4D97-AF65-F5344CB8AC3E}">
        <p14:creationId xmlns:p14="http://schemas.microsoft.com/office/powerpoint/2010/main" val="106229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7902" y="591705"/>
            <a:ext cx="8463327" cy="3654618"/>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3800" b="1" dirty="0">
                <a:solidFill>
                  <a:srgbClr val="FFC000"/>
                </a:solidFill>
              </a:rPr>
              <a:t>Infrastructure as Code </a:t>
            </a:r>
            <a:r>
              <a:rPr lang="en-US" sz="3800" dirty="0">
                <a:solidFill>
                  <a:schemeClr val="tx1"/>
                </a:solidFill>
              </a:rPr>
              <a:t>is a practice in which infrastructure is provisioned and managed using code and software development techniques, such as version control and continuous integration and delivery.</a:t>
            </a:r>
          </a:p>
        </p:txBody>
      </p:sp>
    </p:spTree>
    <p:extLst>
      <p:ext uri="{BB962C8B-B14F-4D97-AF65-F5344CB8AC3E}">
        <p14:creationId xmlns:p14="http://schemas.microsoft.com/office/powerpoint/2010/main" val="189874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stack layers</a:t>
            </a:r>
          </a:p>
        </p:txBody>
      </p:sp>
      <p:grpSp>
        <p:nvGrpSpPr>
          <p:cNvPr id="8" name="Group 7"/>
          <p:cNvGrpSpPr/>
          <p:nvPr/>
        </p:nvGrpSpPr>
        <p:grpSpPr>
          <a:xfrm>
            <a:off x="2327031" y="1329950"/>
            <a:ext cx="4489938" cy="2431371"/>
            <a:chOff x="2063262" y="2127115"/>
            <a:chExt cx="4489938" cy="2431371"/>
          </a:xfrm>
        </p:grpSpPr>
        <p:sp>
          <p:nvSpPr>
            <p:cNvPr id="9" name="Rounded Rectangle 8"/>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Infrastructure</a:t>
              </a:r>
            </a:p>
          </p:txBody>
        </p:sp>
        <p:sp>
          <p:nvSpPr>
            <p:cNvPr id="10" name="Rounded Rectangle 9"/>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11" name="Rounded Rectangle 10"/>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spTree>
    <p:extLst>
      <p:ext uri="{BB962C8B-B14F-4D97-AF65-F5344CB8AC3E}">
        <p14:creationId xmlns:p14="http://schemas.microsoft.com/office/powerpoint/2010/main" val="169525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5810" y="1520068"/>
            <a:ext cx="4489938" cy="2431371"/>
            <a:chOff x="2063262" y="2127115"/>
            <a:chExt cx="4489938" cy="2431371"/>
          </a:xfrm>
        </p:grpSpPr>
        <p:sp>
          <p:nvSpPr>
            <p:cNvPr id="9" name="Rounded Rectangle 8"/>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Infrastructure</a:t>
              </a:r>
            </a:p>
          </p:txBody>
        </p:sp>
        <p:sp>
          <p:nvSpPr>
            <p:cNvPr id="10" name="Rounded Rectangle 9"/>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11" name="Rounded Rectangle 10"/>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5" name="Straight Connector 4"/>
          <p:cNvCxnSpPr/>
          <p:nvPr/>
        </p:nvCxnSpPr>
        <p:spPr>
          <a:xfrm flipV="1">
            <a:off x="4915748" y="585349"/>
            <a:ext cx="1813460" cy="92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915748" y="3951439"/>
            <a:ext cx="1813460" cy="1013796"/>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t>Current functional areas covered</a:t>
            </a:r>
          </a:p>
        </p:txBody>
      </p:sp>
      <p:sp>
        <p:nvSpPr>
          <p:cNvPr id="33" name="TextBox 32"/>
          <p:cNvSpPr txBox="1"/>
          <p:nvPr/>
        </p:nvSpPr>
        <p:spPr>
          <a:xfrm>
            <a:off x="5665415" y="1048248"/>
            <a:ext cx="3740271" cy="3693319"/>
          </a:xfrm>
          <a:prstGeom prst="rect">
            <a:avLst/>
          </a:prstGeom>
          <a:noFill/>
        </p:spPr>
        <p:txBody>
          <a:bodyPr wrap="square" rtlCol="0">
            <a:spAutoFit/>
          </a:bodyPr>
          <a:lstStyle/>
          <a:p>
            <a:r>
              <a:rPr lang="en-US" dirty="0"/>
              <a:t>Configuration Management Integration</a:t>
            </a:r>
          </a:p>
          <a:p>
            <a:r>
              <a:rPr lang="en-US" dirty="0"/>
              <a:t>Testing</a:t>
            </a:r>
          </a:p>
          <a:p>
            <a:r>
              <a:rPr lang="en-US" dirty="0"/>
              <a:t>Release Management</a:t>
            </a:r>
          </a:p>
          <a:p>
            <a:r>
              <a:rPr lang="en-US" dirty="0"/>
              <a:t>Infra, App &amp; Network Monitoring</a:t>
            </a:r>
          </a:p>
          <a:p>
            <a:r>
              <a:rPr lang="en-US" dirty="0"/>
              <a:t>Access Control, Security</a:t>
            </a:r>
          </a:p>
          <a:p>
            <a:r>
              <a:rPr lang="en-US" dirty="0"/>
              <a:t>Logging</a:t>
            </a:r>
          </a:p>
          <a:p>
            <a:r>
              <a:rPr lang="en-US" dirty="0"/>
              <a:t>Source Code Management</a:t>
            </a:r>
          </a:p>
          <a:p>
            <a:r>
              <a:rPr lang="en-US" dirty="0"/>
              <a:t>Artifact Repository</a:t>
            </a:r>
          </a:p>
          <a:p>
            <a:r>
              <a:rPr lang="en-US" dirty="0"/>
              <a:t>Infrastructure Provisioning</a:t>
            </a:r>
          </a:p>
          <a:p>
            <a:r>
              <a:rPr lang="en-US" dirty="0"/>
              <a:t>Performance Testing</a:t>
            </a:r>
          </a:p>
          <a:p>
            <a:r>
              <a:rPr lang="en-US" dirty="0"/>
              <a:t>Incident Management</a:t>
            </a:r>
          </a:p>
          <a:p>
            <a:endParaRPr lang="en-US" dirty="0"/>
          </a:p>
        </p:txBody>
      </p:sp>
    </p:spTree>
    <p:extLst>
      <p:ext uri="{BB962C8B-B14F-4D97-AF65-F5344CB8AC3E}">
        <p14:creationId xmlns:p14="http://schemas.microsoft.com/office/powerpoint/2010/main" val="55992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Code “tiers”</a:t>
            </a:r>
          </a:p>
        </p:txBody>
      </p:sp>
      <p:grpSp>
        <p:nvGrpSpPr>
          <p:cNvPr id="8" name="Group 7"/>
          <p:cNvGrpSpPr/>
          <p:nvPr/>
        </p:nvGrpSpPr>
        <p:grpSpPr>
          <a:xfrm>
            <a:off x="498235" y="1329950"/>
            <a:ext cx="4489938" cy="2431371"/>
            <a:chOff x="2063262" y="2127115"/>
            <a:chExt cx="4489938" cy="2431371"/>
          </a:xfrm>
        </p:grpSpPr>
        <p:sp>
          <p:nvSpPr>
            <p:cNvPr id="9" name="Rounded Rectangle 8"/>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AWS Infrastructure</a:t>
              </a:r>
            </a:p>
          </p:txBody>
        </p:sp>
        <p:sp>
          <p:nvSpPr>
            <p:cNvPr id="10" name="Rounded Rectangle 9"/>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11" name="Rounded Rectangle 10"/>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5" name="Straight Connector 4"/>
          <p:cNvCxnSpPr/>
          <p:nvPr/>
        </p:nvCxnSpPr>
        <p:spPr>
          <a:xfrm flipV="1">
            <a:off x="5098093" y="2061470"/>
            <a:ext cx="1703540" cy="1308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098093" y="3395561"/>
            <a:ext cx="1703540" cy="1308031"/>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676935" y="2939825"/>
            <a:ext cx="2730674" cy="369332"/>
          </a:xfrm>
          <a:prstGeom prst="rect">
            <a:avLst/>
          </a:prstGeom>
          <a:noFill/>
        </p:spPr>
        <p:txBody>
          <a:bodyPr wrap="square" rtlCol="0">
            <a:spAutoFit/>
          </a:bodyPr>
          <a:lstStyle/>
          <a:p>
            <a:r>
              <a:rPr lang="en-US"/>
              <a:t>AWS CloudFormation</a:t>
            </a:r>
          </a:p>
        </p:txBody>
      </p:sp>
      <p:sp>
        <p:nvSpPr>
          <p:cNvPr id="13" name="TextBox 12"/>
          <p:cNvSpPr txBox="1"/>
          <p:nvPr/>
        </p:nvSpPr>
        <p:spPr>
          <a:xfrm>
            <a:off x="5676935" y="3455906"/>
            <a:ext cx="2730674" cy="369332"/>
          </a:xfrm>
          <a:prstGeom prst="rect">
            <a:avLst/>
          </a:prstGeom>
          <a:noFill/>
        </p:spPr>
        <p:txBody>
          <a:bodyPr wrap="square" rtlCol="0">
            <a:spAutoFit/>
          </a:bodyPr>
          <a:lstStyle/>
          <a:p>
            <a:r>
              <a:rPr lang="en-US" dirty="0" err="1"/>
              <a:t>Hashicorp</a:t>
            </a:r>
            <a:r>
              <a:rPr lang="en-US" dirty="0"/>
              <a:t> Terraform</a:t>
            </a:r>
          </a:p>
        </p:txBody>
      </p:sp>
    </p:spTree>
    <p:extLst>
      <p:ext uri="{BB962C8B-B14F-4D97-AF65-F5344CB8AC3E}">
        <p14:creationId xmlns:p14="http://schemas.microsoft.com/office/powerpoint/2010/main" val="88839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Code “tiers”</a:t>
            </a:r>
          </a:p>
        </p:txBody>
      </p:sp>
      <p:grpSp>
        <p:nvGrpSpPr>
          <p:cNvPr id="8" name="Group 7"/>
          <p:cNvGrpSpPr/>
          <p:nvPr/>
        </p:nvGrpSpPr>
        <p:grpSpPr>
          <a:xfrm>
            <a:off x="498235" y="1329950"/>
            <a:ext cx="4489938" cy="2431371"/>
            <a:chOff x="2063262" y="2127115"/>
            <a:chExt cx="4489938" cy="2431371"/>
          </a:xfrm>
        </p:grpSpPr>
        <p:sp>
          <p:nvSpPr>
            <p:cNvPr id="9" name="Rounded Rectangle 8"/>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AWS Resources</a:t>
              </a:r>
            </a:p>
          </p:txBody>
        </p:sp>
        <p:sp>
          <p:nvSpPr>
            <p:cNvPr id="10" name="Rounded Rectangle 9"/>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11" name="Rounded Rectangle 10"/>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5" name="Straight Connector 4"/>
          <p:cNvCxnSpPr/>
          <p:nvPr/>
        </p:nvCxnSpPr>
        <p:spPr>
          <a:xfrm flipV="1">
            <a:off x="5098093" y="1248670"/>
            <a:ext cx="1703540" cy="1308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098093" y="2582761"/>
            <a:ext cx="1703540" cy="1308031"/>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406862" y="1638333"/>
            <a:ext cx="995680" cy="369332"/>
          </a:xfrm>
          <a:prstGeom prst="rect">
            <a:avLst/>
          </a:prstGeom>
          <a:noFill/>
        </p:spPr>
        <p:txBody>
          <a:bodyPr wrap="square" rtlCol="0">
            <a:spAutoFit/>
          </a:bodyPr>
          <a:lstStyle/>
          <a:p>
            <a:r>
              <a:rPr lang="en-US" dirty="0" err="1"/>
              <a:t>Ansible</a:t>
            </a:r>
            <a:endParaRPr lang="en-US" dirty="0"/>
          </a:p>
        </p:txBody>
      </p:sp>
      <p:sp>
        <p:nvSpPr>
          <p:cNvPr id="14" name="TextBox 13"/>
          <p:cNvSpPr txBox="1"/>
          <p:nvPr/>
        </p:nvSpPr>
        <p:spPr>
          <a:xfrm>
            <a:off x="5805953" y="2061470"/>
            <a:ext cx="995680" cy="369332"/>
          </a:xfrm>
          <a:prstGeom prst="rect">
            <a:avLst/>
          </a:prstGeom>
          <a:noFill/>
        </p:spPr>
        <p:txBody>
          <a:bodyPr wrap="square" rtlCol="0">
            <a:spAutoFit/>
          </a:bodyPr>
          <a:lstStyle/>
          <a:p>
            <a:r>
              <a:rPr lang="en-US" dirty="0"/>
              <a:t>Chef</a:t>
            </a:r>
          </a:p>
        </p:txBody>
      </p:sp>
      <p:sp>
        <p:nvSpPr>
          <p:cNvPr id="15" name="TextBox 14"/>
          <p:cNvSpPr txBox="1"/>
          <p:nvPr/>
        </p:nvSpPr>
        <p:spPr>
          <a:xfrm>
            <a:off x="6436956" y="2437403"/>
            <a:ext cx="995680" cy="369332"/>
          </a:xfrm>
          <a:prstGeom prst="rect">
            <a:avLst/>
          </a:prstGeom>
          <a:noFill/>
        </p:spPr>
        <p:txBody>
          <a:bodyPr wrap="square" rtlCol="0">
            <a:spAutoFit/>
          </a:bodyPr>
          <a:lstStyle/>
          <a:p>
            <a:r>
              <a:rPr lang="en-US" dirty="0"/>
              <a:t>Puppet</a:t>
            </a:r>
          </a:p>
        </p:txBody>
      </p:sp>
      <p:sp>
        <p:nvSpPr>
          <p:cNvPr id="16" name="TextBox 15"/>
          <p:cNvSpPr txBox="1"/>
          <p:nvPr/>
        </p:nvSpPr>
        <p:spPr>
          <a:xfrm>
            <a:off x="5623615" y="2769332"/>
            <a:ext cx="995680" cy="369332"/>
          </a:xfrm>
          <a:prstGeom prst="rect">
            <a:avLst/>
          </a:prstGeom>
          <a:noFill/>
        </p:spPr>
        <p:txBody>
          <a:bodyPr wrap="square" rtlCol="0">
            <a:spAutoFit/>
          </a:bodyPr>
          <a:lstStyle/>
          <a:p>
            <a:pPr algn="ctr"/>
            <a:r>
              <a:rPr lang="en-US" dirty="0"/>
              <a:t>Salt</a:t>
            </a:r>
          </a:p>
        </p:txBody>
      </p:sp>
      <p:sp>
        <p:nvSpPr>
          <p:cNvPr id="13" name="TextBox 12"/>
          <p:cNvSpPr txBox="1"/>
          <p:nvPr/>
        </p:nvSpPr>
        <p:spPr>
          <a:xfrm>
            <a:off x="6863032" y="2061470"/>
            <a:ext cx="995680" cy="369332"/>
          </a:xfrm>
          <a:prstGeom prst="rect">
            <a:avLst/>
          </a:prstGeom>
          <a:noFill/>
        </p:spPr>
        <p:txBody>
          <a:bodyPr wrap="square" rtlCol="0">
            <a:spAutoFit/>
          </a:bodyPr>
          <a:lstStyle/>
          <a:p>
            <a:r>
              <a:rPr lang="en-US" dirty="0"/>
              <a:t>AMIs</a:t>
            </a:r>
          </a:p>
        </p:txBody>
      </p:sp>
      <p:sp>
        <p:nvSpPr>
          <p:cNvPr id="17" name="TextBox 16"/>
          <p:cNvSpPr txBox="1"/>
          <p:nvPr/>
        </p:nvSpPr>
        <p:spPr>
          <a:xfrm>
            <a:off x="6863032" y="2831523"/>
            <a:ext cx="995680" cy="369332"/>
          </a:xfrm>
          <a:prstGeom prst="rect">
            <a:avLst/>
          </a:prstGeom>
          <a:noFill/>
        </p:spPr>
        <p:txBody>
          <a:bodyPr wrap="square" rtlCol="0">
            <a:spAutoFit/>
          </a:bodyPr>
          <a:lstStyle/>
          <a:p>
            <a:r>
              <a:rPr lang="en-US" dirty="0"/>
              <a:t>Packer</a:t>
            </a:r>
          </a:p>
        </p:txBody>
      </p:sp>
      <p:sp>
        <p:nvSpPr>
          <p:cNvPr id="18" name="TextBox 17"/>
          <p:cNvSpPr txBox="1"/>
          <p:nvPr/>
        </p:nvSpPr>
        <p:spPr>
          <a:xfrm>
            <a:off x="6436956" y="3241998"/>
            <a:ext cx="1507822" cy="369332"/>
          </a:xfrm>
          <a:prstGeom prst="rect">
            <a:avLst/>
          </a:prstGeom>
          <a:noFill/>
        </p:spPr>
        <p:txBody>
          <a:bodyPr wrap="square" rtlCol="0">
            <a:spAutoFit/>
          </a:bodyPr>
          <a:lstStyle/>
          <a:p>
            <a:r>
              <a:rPr lang="en-US" dirty="0" err="1"/>
              <a:t>Powershell</a:t>
            </a:r>
            <a:endParaRPr lang="en-US" dirty="0"/>
          </a:p>
        </p:txBody>
      </p:sp>
    </p:spTree>
    <p:extLst>
      <p:ext uri="{BB962C8B-B14F-4D97-AF65-F5344CB8AC3E}">
        <p14:creationId xmlns:p14="http://schemas.microsoft.com/office/powerpoint/2010/main" val="75170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rot="215825">
            <a:off x="560386" y="3199177"/>
            <a:ext cx="1251302" cy="1102238"/>
          </a:xfrm>
          <a:custGeom>
            <a:avLst/>
            <a:gdLst>
              <a:gd name="connsiteX0" fmla="*/ 0 w 2630905"/>
              <a:gd name="connsiteY0" fmla="*/ 2662990 h 2662990"/>
              <a:gd name="connsiteX1" fmla="*/ 1106905 w 2630905"/>
              <a:gd name="connsiteY1" fmla="*/ 2165684 h 2662990"/>
              <a:gd name="connsiteX2" fmla="*/ 1668379 w 2630905"/>
              <a:gd name="connsiteY2" fmla="*/ 401053 h 2662990"/>
              <a:gd name="connsiteX3" fmla="*/ 2630905 w 2630905"/>
              <a:gd name="connsiteY3" fmla="*/ 0 h 2662990"/>
            </a:gdLst>
            <a:ahLst/>
            <a:cxnLst>
              <a:cxn ang="0">
                <a:pos x="connsiteX0" y="connsiteY0"/>
              </a:cxn>
              <a:cxn ang="0">
                <a:pos x="connsiteX1" y="connsiteY1"/>
              </a:cxn>
              <a:cxn ang="0">
                <a:pos x="connsiteX2" y="connsiteY2"/>
              </a:cxn>
              <a:cxn ang="0">
                <a:pos x="connsiteX3" y="connsiteY3"/>
              </a:cxn>
            </a:cxnLst>
            <a:rect l="l" t="t" r="r" b="b"/>
            <a:pathLst>
              <a:path w="2630905" h="2662990">
                <a:moveTo>
                  <a:pt x="0" y="2662990"/>
                </a:moveTo>
                <a:cubicBezTo>
                  <a:pt x="414421" y="2602832"/>
                  <a:pt x="828842" y="2542674"/>
                  <a:pt x="1106905" y="2165684"/>
                </a:cubicBezTo>
                <a:cubicBezTo>
                  <a:pt x="1384968" y="1788694"/>
                  <a:pt x="1414379" y="762000"/>
                  <a:pt x="1668379" y="401053"/>
                </a:cubicBezTo>
                <a:cubicBezTo>
                  <a:pt x="1922379" y="40106"/>
                  <a:pt x="2630905" y="0"/>
                  <a:pt x="2630905" y="0"/>
                </a:cubicBezTo>
              </a:path>
            </a:pathLst>
          </a:custGeom>
          <a:noFill/>
          <a:ln w="57150">
            <a:solidFill>
              <a:srgbClr val="F3AA54"/>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prstClr val="white"/>
              </a:solidFill>
              <a:latin typeface="Arial"/>
              <a:cs typeface="Arial"/>
            </a:endParaRPr>
          </a:p>
        </p:txBody>
      </p:sp>
      <p:sp>
        <p:nvSpPr>
          <p:cNvPr id="4" name="Freeform 3"/>
          <p:cNvSpPr/>
          <p:nvPr/>
        </p:nvSpPr>
        <p:spPr>
          <a:xfrm rot="215825">
            <a:off x="1659946" y="2318110"/>
            <a:ext cx="1155758" cy="1105442"/>
          </a:xfrm>
          <a:custGeom>
            <a:avLst/>
            <a:gdLst>
              <a:gd name="connsiteX0" fmla="*/ 0 w 2630905"/>
              <a:gd name="connsiteY0" fmla="*/ 2662990 h 2662990"/>
              <a:gd name="connsiteX1" fmla="*/ 1106905 w 2630905"/>
              <a:gd name="connsiteY1" fmla="*/ 2165684 h 2662990"/>
              <a:gd name="connsiteX2" fmla="*/ 1668379 w 2630905"/>
              <a:gd name="connsiteY2" fmla="*/ 401053 h 2662990"/>
              <a:gd name="connsiteX3" fmla="*/ 2630905 w 2630905"/>
              <a:gd name="connsiteY3" fmla="*/ 0 h 2662990"/>
            </a:gdLst>
            <a:ahLst/>
            <a:cxnLst>
              <a:cxn ang="0">
                <a:pos x="connsiteX0" y="connsiteY0"/>
              </a:cxn>
              <a:cxn ang="0">
                <a:pos x="connsiteX1" y="connsiteY1"/>
              </a:cxn>
              <a:cxn ang="0">
                <a:pos x="connsiteX2" y="connsiteY2"/>
              </a:cxn>
              <a:cxn ang="0">
                <a:pos x="connsiteX3" y="connsiteY3"/>
              </a:cxn>
            </a:cxnLst>
            <a:rect l="l" t="t" r="r" b="b"/>
            <a:pathLst>
              <a:path w="2630905" h="2662990">
                <a:moveTo>
                  <a:pt x="0" y="2662990"/>
                </a:moveTo>
                <a:cubicBezTo>
                  <a:pt x="414421" y="2602832"/>
                  <a:pt x="828842" y="2542674"/>
                  <a:pt x="1106905" y="2165684"/>
                </a:cubicBezTo>
                <a:cubicBezTo>
                  <a:pt x="1384968" y="1788694"/>
                  <a:pt x="1414379" y="762000"/>
                  <a:pt x="1668379" y="401053"/>
                </a:cubicBezTo>
                <a:cubicBezTo>
                  <a:pt x="1922379" y="40106"/>
                  <a:pt x="2630905" y="0"/>
                  <a:pt x="2630905" y="0"/>
                </a:cubicBezTo>
              </a:path>
            </a:pathLst>
          </a:custGeom>
          <a:noFill/>
          <a:ln w="57150">
            <a:solidFill>
              <a:srgbClr val="F3AA54"/>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prstClr val="white"/>
              </a:solidFill>
              <a:latin typeface="Arial"/>
              <a:cs typeface="Arial"/>
            </a:endParaRPr>
          </a:p>
        </p:txBody>
      </p:sp>
      <p:sp>
        <p:nvSpPr>
          <p:cNvPr id="5" name="Freeform 4"/>
          <p:cNvSpPr/>
          <p:nvPr/>
        </p:nvSpPr>
        <p:spPr>
          <a:xfrm rot="215825">
            <a:off x="3764921" y="161167"/>
            <a:ext cx="909813" cy="1490384"/>
          </a:xfrm>
          <a:custGeom>
            <a:avLst/>
            <a:gdLst>
              <a:gd name="connsiteX0" fmla="*/ 0 w 2630905"/>
              <a:gd name="connsiteY0" fmla="*/ 2662990 h 2662990"/>
              <a:gd name="connsiteX1" fmla="*/ 1106905 w 2630905"/>
              <a:gd name="connsiteY1" fmla="*/ 2165684 h 2662990"/>
              <a:gd name="connsiteX2" fmla="*/ 1668379 w 2630905"/>
              <a:gd name="connsiteY2" fmla="*/ 401053 h 2662990"/>
              <a:gd name="connsiteX3" fmla="*/ 2630905 w 2630905"/>
              <a:gd name="connsiteY3" fmla="*/ 0 h 2662990"/>
              <a:gd name="connsiteX0" fmla="*/ 0 w 1668379"/>
              <a:gd name="connsiteY0" fmla="*/ 2261936 h 2261936"/>
              <a:gd name="connsiteX1" fmla="*/ 1106905 w 1668379"/>
              <a:gd name="connsiteY1" fmla="*/ 1764630 h 2261936"/>
              <a:gd name="connsiteX2" fmla="*/ 1668379 w 1668379"/>
              <a:gd name="connsiteY2" fmla="*/ -1 h 2261936"/>
              <a:gd name="connsiteX0" fmla="*/ 0 w 1668379"/>
              <a:gd name="connsiteY0" fmla="*/ 2261936 h 2261936"/>
              <a:gd name="connsiteX1" fmla="*/ 1106905 w 1668379"/>
              <a:gd name="connsiteY1" fmla="*/ 1764630 h 2261936"/>
              <a:gd name="connsiteX2" fmla="*/ 1668379 w 1668379"/>
              <a:gd name="connsiteY2" fmla="*/ -1 h 2261936"/>
              <a:gd name="connsiteX0" fmla="*/ 0 w 1679254"/>
              <a:gd name="connsiteY0" fmla="*/ 2525067 h 2525067"/>
              <a:gd name="connsiteX1" fmla="*/ 1106905 w 1679254"/>
              <a:gd name="connsiteY1" fmla="*/ 2027761 h 2525067"/>
              <a:gd name="connsiteX2" fmla="*/ 1679255 w 1679254"/>
              <a:gd name="connsiteY2" fmla="*/ -1 h 2525067"/>
            </a:gdLst>
            <a:ahLst/>
            <a:cxnLst>
              <a:cxn ang="0">
                <a:pos x="connsiteX0" y="connsiteY0"/>
              </a:cxn>
              <a:cxn ang="0">
                <a:pos x="connsiteX1" y="connsiteY1"/>
              </a:cxn>
              <a:cxn ang="0">
                <a:pos x="connsiteX2" y="connsiteY2"/>
              </a:cxn>
            </a:cxnLst>
            <a:rect l="l" t="t" r="r" b="b"/>
            <a:pathLst>
              <a:path w="1679254" h="2525067">
                <a:moveTo>
                  <a:pt x="0" y="2525067"/>
                </a:moveTo>
                <a:cubicBezTo>
                  <a:pt x="414421" y="2464909"/>
                  <a:pt x="827029" y="2448606"/>
                  <a:pt x="1106905" y="2027761"/>
                </a:cubicBezTo>
                <a:cubicBezTo>
                  <a:pt x="1386781" y="1606916"/>
                  <a:pt x="1617393" y="417061"/>
                  <a:pt x="1679255" y="-1"/>
                </a:cubicBezTo>
              </a:path>
            </a:pathLst>
          </a:custGeom>
          <a:noFill/>
          <a:ln w="57150">
            <a:solidFill>
              <a:srgbClr val="F3AA54"/>
            </a:solidFill>
            <a:tailEnd type="triangle"/>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prstClr val="white"/>
              </a:solidFill>
              <a:latin typeface="Arial"/>
              <a:cs typeface="Arial"/>
            </a:endParaRPr>
          </a:p>
        </p:txBody>
      </p:sp>
      <p:cxnSp>
        <p:nvCxnSpPr>
          <p:cNvPr id="6" name="Straight Connector 5"/>
          <p:cNvCxnSpPr/>
          <p:nvPr/>
        </p:nvCxnSpPr>
        <p:spPr>
          <a:xfrm>
            <a:off x="277777" y="4503742"/>
            <a:ext cx="8628545" cy="0"/>
          </a:xfrm>
          <a:prstGeom prst="line">
            <a:avLst/>
          </a:prstGeom>
          <a:ln>
            <a:solidFill>
              <a:srgbClr val="E49D4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489861" y="2571751"/>
            <a:ext cx="6545231" cy="1169549"/>
          </a:xfrm>
          <a:prstGeom prst="rect">
            <a:avLst/>
          </a:prstGeom>
        </p:spPr>
        <p:txBody>
          <a:bodyPr wrap="square" lIns="91438" tIns="45719" rIns="91438" bIns="45719">
            <a:spAutoFit/>
          </a:bodyPr>
          <a:lstStyle/>
          <a:p>
            <a:pPr defTabSz="457189"/>
            <a:r>
              <a:rPr lang="en-US" sz="1000" dirty="0">
                <a:solidFill>
                  <a:srgbClr val="F3AA54"/>
                </a:solidFill>
                <a:latin typeface="Arial" charset="0"/>
                <a:ea typeface="Arial" charset="0"/>
                <a:cs typeface="Arial" charset="0"/>
              </a:rPr>
              <a:t>Customer: </a:t>
            </a:r>
            <a:r>
              <a:rPr lang="en-US" sz="1000" dirty="0">
                <a:solidFill>
                  <a:prstClr val="black"/>
                </a:solidFill>
                <a:latin typeface="Arial" charset="0"/>
                <a:ea typeface="Arial" charset="0"/>
                <a:cs typeface="Arial" charset="0"/>
              </a:rPr>
              <a:t> Enterprises in this stage have begun to see the benefits of cloud, and are making foundational investments so that they can begin scaling their adoption. This includes the creation of a cloud center of excellence and supporting artifacts (development of hybrid architectures, reference architectures, Identity Management processes, standardized cost management processes and cloud operations management processes), and other investments like VPC, Direct Connect and AWS skills training that will allow them to scale their adoption across a growing portion of their portfolio. AWS is viewed as complementary to existing systems and becomes an option for additional projects.</a:t>
            </a:r>
          </a:p>
        </p:txBody>
      </p:sp>
      <p:sp>
        <p:nvSpPr>
          <p:cNvPr id="8" name="Rectangle 7"/>
          <p:cNvSpPr/>
          <p:nvPr/>
        </p:nvSpPr>
        <p:spPr>
          <a:xfrm>
            <a:off x="4852986" y="285750"/>
            <a:ext cx="4138615" cy="1323437"/>
          </a:xfrm>
          <a:prstGeom prst="rect">
            <a:avLst/>
          </a:prstGeom>
        </p:spPr>
        <p:txBody>
          <a:bodyPr wrap="square" lIns="91438" tIns="45719" rIns="91438" bIns="45719">
            <a:spAutoFit/>
          </a:bodyPr>
          <a:lstStyle/>
          <a:p>
            <a:pPr defTabSz="457189"/>
            <a:r>
              <a:rPr lang="en-US" sz="1000" dirty="0">
                <a:solidFill>
                  <a:srgbClr val="E49D48"/>
                </a:solidFill>
                <a:latin typeface="Arial" charset="0"/>
                <a:ea typeface="Arial" charset="0"/>
                <a:cs typeface="Arial" charset="0"/>
              </a:rPr>
              <a:t>Customer: </a:t>
            </a:r>
            <a:r>
              <a:rPr lang="en-US" sz="1000" dirty="0">
                <a:solidFill>
                  <a:prstClr val="black"/>
                </a:solidFill>
                <a:latin typeface="Arial" charset="0"/>
                <a:ea typeface="Arial" charset="0"/>
                <a:cs typeface="Arial" charset="0"/>
              </a:rPr>
              <a:t>Enterprises in this stage have migrated a meaningful portion of their existing IT portfolio to the cloud. These customers are now focused on optimizing their business and technology processes in light of the new capabilities they’ve developed in their organizations. This removes any limitations on the types of workloads the enterprise is willing to run on AWS (brown-field &amp; legacy systems).  We expect most enterprises to declare themselves as “cloud-first” for net-new workloads during the Project or Foundation stages of their journey.</a:t>
            </a:r>
          </a:p>
        </p:txBody>
      </p:sp>
      <p:sp>
        <p:nvSpPr>
          <p:cNvPr id="10" name="Rectangle 9"/>
          <p:cNvSpPr/>
          <p:nvPr/>
        </p:nvSpPr>
        <p:spPr>
          <a:xfrm>
            <a:off x="3553569" y="1763730"/>
            <a:ext cx="5564364" cy="707884"/>
          </a:xfrm>
          <a:prstGeom prst="rect">
            <a:avLst/>
          </a:prstGeom>
        </p:spPr>
        <p:txBody>
          <a:bodyPr wrap="square" lIns="91438" tIns="45719" rIns="91438" bIns="45719">
            <a:spAutoFit/>
          </a:bodyPr>
          <a:lstStyle/>
          <a:p>
            <a:pPr defTabSz="457189"/>
            <a:r>
              <a:rPr lang="en-US" sz="1000" dirty="0">
                <a:solidFill>
                  <a:srgbClr val="F3AA54"/>
                </a:solidFill>
                <a:latin typeface="Arial" charset="0"/>
                <a:ea typeface="Arial" charset="0"/>
                <a:cs typeface="Arial" charset="0"/>
              </a:rPr>
              <a:t>Customer: </a:t>
            </a:r>
            <a:r>
              <a:rPr lang="en-US" sz="1000" dirty="0">
                <a:solidFill>
                  <a:prstClr val="black"/>
                </a:solidFill>
                <a:latin typeface="Arial" charset="0"/>
                <a:ea typeface="Arial" charset="0"/>
                <a:cs typeface="Arial" charset="0"/>
              </a:rPr>
              <a:t>Enterprises in this stage migrate existing applications, including mission-critical applications, or entire data centers to the cloud as they look to scale their adoption across a growing portion of their IT portfolio. They make investments necessary to sustain long-term IT operations in the cloud.</a:t>
            </a:r>
          </a:p>
        </p:txBody>
      </p:sp>
      <p:cxnSp>
        <p:nvCxnSpPr>
          <p:cNvPr id="11" name="Straight Connector 10"/>
          <p:cNvCxnSpPr/>
          <p:nvPr/>
        </p:nvCxnSpPr>
        <p:spPr>
          <a:xfrm flipV="1">
            <a:off x="277775" y="231838"/>
            <a:ext cx="0" cy="4271904"/>
          </a:xfrm>
          <a:prstGeom prst="line">
            <a:avLst/>
          </a:prstGeom>
          <a:ln>
            <a:solidFill>
              <a:srgbClr val="E49D4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694499" y="2224505"/>
            <a:ext cx="1944549" cy="338552"/>
          </a:xfrm>
          <a:prstGeom prst="rect">
            <a:avLst/>
          </a:prstGeom>
          <a:solidFill>
            <a:srgbClr val="FFFFFF"/>
          </a:solidFill>
        </p:spPr>
        <p:txBody>
          <a:bodyPr wrap="square" lIns="91438" tIns="45719" rIns="91438" bIns="45719" rtlCol="0" anchor="ctr" anchorCtr="0">
            <a:spAutoFit/>
          </a:bodyPr>
          <a:lstStyle/>
          <a:p>
            <a:pPr algn="ctr" defTabSz="457189"/>
            <a:r>
              <a:rPr lang="en-GB" sz="1600" dirty="0">
                <a:solidFill>
                  <a:srgbClr val="414042"/>
                </a:solidFill>
                <a:latin typeface="Arial" panose="020B0604020202020204" pitchFamily="34" charset="0"/>
                <a:cs typeface="Arial" panose="020B0604020202020204" pitchFamily="34" charset="0"/>
              </a:rPr>
              <a:t>Customer Value</a:t>
            </a:r>
          </a:p>
        </p:txBody>
      </p:sp>
      <p:pic>
        <p:nvPicPr>
          <p:cNvPr id="14" name="Picture 13" descr="Graphic - AWS - Blue Cloud .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553813" y="3636279"/>
            <a:ext cx="448022" cy="287496"/>
          </a:xfrm>
          <a:prstGeom prst="rect">
            <a:avLst/>
          </a:prstGeom>
        </p:spPr>
      </p:pic>
      <p:sp>
        <p:nvSpPr>
          <p:cNvPr id="16" name="TextBox 15"/>
          <p:cNvSpPr txBox="1"/>
          <p:nvPr/>
        </p:nvSpPr>
        <p:spPr>
          <a:xfrm>
            <a:off x="294358" y="3272382"/>
            <a:ext cx="880369" cy="338554"/>
          </a:xfrm>
          <a:prstGeom prst="rect">
            <a:avLst/>
          </a:prstGeom>
        </p:spPr>
        <p:txBody>
          <a:bodyPr wrap="none">
            <a:spAutoFit/>
          </a:bodyPr>
          <a:lstStyle>
            <a:defPPr>
              <a:defRPr lang="en-US"/>
            </a:defPPr>
            <a:lvl1pPr>
              <a:defRPr b="1">
                <a:solidFill>
                  <a:srgbClr val="595959"/>
                </a:solidFill>
                <a:latin typeface="Arial"/>
                <a:cs typeface="Arial"/>
              </a:defRPr>
            </a:lvl1pPr>
          </a:lstStyle>
          <a:p>
            <a:pPr defTabSz="457189"/>
            <a:r>
              <a:rPr lang="en-US" sz="1600" dirty="0">
                <a:solidFill>
                  <a:prstClr val="black"/>
                </a:solidFill>
              </a:rPr>
              <a:t>Project</a:t>
            </a:r>
          </a:p>
        </p:txBody>
      </p:sp>
      <p:sp>
        <p:nvSpPr>
          <p:cNvPr id="17" name="Rectangle 16"/>
          <p:cNvSpPr/>
          <p:nvPr/>
        </p:nvSpPr>
        <p:spPr>
          <a:xfrm>
            <a:off x="533401" y="2367976"/>
            <a:ext cx="1358064" cy="338554"/>
          </a:xfrm>
          <a:prstGeom prst="rect">
            <a:avLst/>
          </a:prstGeom>
        </p:spPr>
        <p:txBody>
          <a:bodyPr wrap="none">
            <a:spAutoFit/>
          </a:bodyPr>
          <a:lstStyle/>
          <a:p>
            <a:pPr defTabSz="457189"/>
            <a:r>
              <a:rPr lang="en-US" sz="1600" b="1" dirty="0">
                <a:solidFill>
                  <a:prstClr val="black"/>
                </a:solidFill>
                <a:latin typeface="Arial"/>
                <a:cs typeface="Arial"/>
              </a:rPr>
              <a:t>Foundation </a:t>
            </a:r>
          </a:p>
        </p:txBody>
      </p:sp>
      <p:sp>
        <p:nvSpPr>
          <p:cNvPr id="18" name="Rectangle 17"/>
          <p:cNvSpPr/>
          <p:nvPr/>
        </p:nvSpPr>
        <p:spPr>
          <a:xfrm>
            <a:off x="1317669" y="1623596"/>
            <a:ext cx="1109599" cy="338554"/>
          </a:xfrm>
          <a:prstGeom prst="rect">
            <a:avLst/>
          </a:prstGeom>
        </p:spPr>
        <p:txBody>
          <a:bodyPr wrap="none">
            <a:spAutoFit/>
          </a:bodyPr>
          <a:lstStyle/>
          <a:p>
            <a:pPr defTabSz="457189"/>
            <a:r>
              <a:rPr lang="en-US" sz="1600" b="1" dirty="0">
                <a:solidFill>
                  <a:prstClr val="black"/>
                </a:solidFill>
                <a:latin typeface="Arial"/>
                <a:cs typeface="Arial"/>
              </a:rPr>
              <a:t>Migration</a:t>
            </a:r>
          </a:p>
        </p:txBody>
      </p:sp>
      <p:sp>
        <p:nvSpPr>
          <p:cNvPr id="19" name="Rectangle 18"/>
          <p:cNvSpPr/>
          <p:nvPr/>
        </p:nvSpPr>
        <p:spPr>
          <a:xfrm>
            <a:off x="1380558" y="3790950"/>
            <a:ext cx="6545231" cy="553996"/>
          </a:xfrm>
          <a:prstGeom prst="rect">
            <a:avLst/>
          </a:prstGeom>
        </p:spPr>
        <p:txBody>
          <a:bodyPr wrap="square" lIns="91438" tIns="45719" rIns="91438" bIns="45719">
            <a:spAutoFit/>
          </a:bodyPr>
          <a:lstStyle/>
          <a:p>
            <a:pPr defTabSz="457189"/>
            <a:r>
              <a:rPr lang="en-GB" sz="1000" b="1" dirty="0">
                <a:solidFill>
                  <a:srgbClr val="F3AA54"/>
                </a:solidFill>
                <a:latin typeface="Arial" charset="0"/>
                <a:ea typeface="Arial" charset="0"/>
                <a:cs typeface="Arial" charset="0"/>
              </a:rPr>
              <a:t>Customer: </a:t>
            </a:r>
            <a:r>
              <a:rPr lang="en-US" sz="1000" dirty="0">
                <a:solidFill>
                  <a:prstClr val="black"/>
                </a:solidFill>
                <a:latin typeface="Arial" charset="0"/>
                <a:ea typeface="Arial" charset="0"/>
                <a:cs typeface="Arial" charset="0"/>
              </a:rPr>
              <a:t>Enterprises in this stage are dipping their toe in the water to determine how they may benefit from what cloud has to offer. AWS is evaluated and vetted on a project-by-project basis to solve specific needs on a one-off basis (e.g., deploying Proof of Concept workloads).</a:t>
            </a:r>
            <a:endParaRPr lang="en-GB" sz="1000" dirty="0">
              <a:solidFill>
                <a:prstClr val="black"/>
              </a:solidFill>
              <a:latin typeface="Arial" charset="0"/>
              <a:ea typeface="Arial" charset="0"/>
              <a:cs typeface="Arial" charset="0"/>
            </a:endParaRPr>
          </a:p>
        </p:txBody>
      </p:sp>
      <p:sp>
        <p:nvSpPr>
          <p:cNvPr id="20" name="TextBox 19"/>
          <p:cNvSpPr txBox="1"/>
          <p:nvPr/>
        </p:nvSpPr>
        <p:spPr>
          <a:xfrm>
            <a:off x="5942859" y="4348294"/>
            <a:ext cx="2579749" cy="310896"/>
          </a:xfrm>
          <a:prstGeom prst="rect">
            <a:avLst/>
          </a:prstGeom>
          <a:solidFill>
            <a:srgbClr val="FFFFFF"/>
          </a:solidFill>
        </p:spPr>
        <p:txBody>
          <a:bodyPr wrap="none" lIns="91438" tIns="45719" rIns="91438" bIns="45719" rtlCol="0" anchor="ctr" anchorCtr="0">
            <a:noAutofit/>
          </a:bodyPr>
          <a:lstStyle/>
          <a:p>
            <a:pPr algn="r" defTabSz="457189"/>
            <a:r>
              <a:rPr lang="en-GB" sz="1600" dirty="0">
                <a:solidFill>
                  <a:srgbClr val="414042"/>
                </a:solidFill>
                <a:latin typeface="Arial" panose="020B0604020202020204" pitchFamily="34" charset="0"/>
                <a:cs typeface="Arial" panose="020B0604020202020204" pitchFamily="34" charset="0"/>
              </a:rPr>
              <a:t>Cloud Adoption Over Time</a:t>
            </a:r>
          </a:p>
        </p:txBody>
      </p:sp>
      <p:sp>
        <p:nvSpPr>
          <p:cNvPr id="21" name="Rectangle 20"/>
          <p:cNvSpPr/>
          <p:nvPr/>
        </p:nvSpPr>
        <p:spPr>
          <a:xfrm>
            <a:off x="1828801" y="709196"/>
            <a:ext cx="1430200" cy="338554"/>
          </a:xfrm>
          <a:prstGeom prst="rect">
            <a:avLst/>
          </a:prstGeom>
        </p:spPr>
        <p:txBody>
          <a:bodyPr wrap="none">
            <a:spAutoFit/>
          </a:bodyPr>
          <a:lstStyle/>
          <a:p>
            <a:pPr defTabSz="457189"/>
            <a:r>
              <a:rPr lang="en-US" sz="1600" b="1" dirty="0">
                <a:solidFill>
                  <a:prstClr val="black"/>
                </a:solidFill>
                <a:latin typeface="Arial"/>
                <a:cs typeface="Arial"/>
              </a:rPr>
              <a:t>Optimization</a:t>
            </a:r>
          </a:p>
        </p:txBody>
      </p:sp>
      <p:sp>
        <p:nvSpPr>
          <p:cNvPr id="22" name="Freeform 21"/>
          <p:cNvSpPr/>
          <p:nvPr/>
        </p:nvSpPr>
        <p:spPr>
          <a:xfrm rot="215825">
            <a:off x="2720968" y="1434583"/>
            <a:ext cx="1155758" cy="1105442"/>
          </a:xfrm>
          <a:custGeom>
            <a:avLst/>
            <a:gdLst>
              <a:gd name="connsiteX0" fmla="*/ 0 w 2630905"/>
              <a:gd name="connsiteY0" fmla="*/ 2662990 h 2662990"/>
              <a:gd name="connsiteX1" fmla="*/ 1106905 w 2630905"/>
              <a:gd name="connsiteY1" fmla="*/ 2165684 h 2662990"/>
              <a:gd name="connsiteX2" fmla="*/ 1668379 w 2630905"/>
              <a:gd name="connsiteY2" fmla="*/ 401053 h 2662990"/>
              <a:gd name="connsiteX3" fmla="*/ 2630905 w 2630905"/>
              <a:gd name="connsiteY3" fmla="*/ 0 h 2662990"/>
            </a:gdLst>
            <a:ahLst/>
            <a:cxnLst>
              <a:cxn ang="0">
                <a:pos x="connsiteX0" y="connsiteY0"/>
              </a:cxn>
              <a:cxn ang="0">
                <a:pos x="connsiteX1" y="connsiteY1"/>
              </a:cxn>
              <a:cxn ang="0">
                <a:pos x="connsiteX2" y="connsiteY2"/>
              </a:cxn>
              <a:cxn ang="0">
                <a:pos x="connsiteX3" y="connsiteY3"/>
              </a:cxn>
            </a:cxnLst>
            <a:rect l="l" t="t" r="r" b="b"/>
            <a:pathLst>
              <a:path w="2630905" h="2662990">
                <a:moveTo>
                  <a:pt x="0" y="2662990"/>
                </a:moveTo>
                <a:cubicBezTo>
                  <a:pt x="414421" y="2602832"/>
                  <a:pt x="828842" y="2542674"/>
                  <a:pt x="1106905" y="2165684"/>
                </a:cubicBezTo>
                <a:cubicBezTo>
                  <a:pt x="1384968" y="1788694"/>
                  <a:pt x="1414379" y="762000"/>
                  <a:pt x="1668379" y="401053"/>
                </a:cubicBezTo>
                <a:cubicBezTo>
                  <a:pt x="1922379" y="40106"/>
                  <a:pt x="2630905" y="0"/>
                  <a:pt x="2630905" y="0"/>
                </a:cubicBezTo>
              </a:path>
            </a:pathLst>
          </a:custGeom>
          <a:noFill/>
          <a:ln w="57150">
            <a:solidFill>
              <a:srgbClr val="F3AA54"/>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prstClr val="white"/>
              </a:solidFill>
              <a:latin typeface="Arial"/>
              <a:cs typeface="Arial"/>
            </a:endParaRPr>
          </a:p>
        </p:txBody>
      </p:sp>
      <p:pic>
        <p:nvPicPr>
          <p:cNvPr id="15" name="Picture 14" descr="Graphic - AWS - Blue Cloud .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167395" y="616012"/>
            <a:ext cx="1080113" cy="693109"/>
          </a:xfrm>
          <a:prstGeom prst="rect">
            <a:avLst/>
          </a:prstGeom>
        </p:spPr>
      </p:pic>
      <p:pic>
        <p:nvPicPr>
          <p:cNvPr id="13" name="Picture 12" descr="Graphic - AWS - Blue Cloud .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412481" y="2709754"/>
            <a:ext cx="613252" cy="393524"/>
          </a:xfrm>
          <a:prstGeom prst="rect">
            <a:avLst/>
          </a:prstGeom>
        </p:spPr>
      </p:pic>
      <p:pic>
        <p:nvPicPr>
          <p:cNvPr id="24" name="Picture 23" descr="Graphic - AWS - Blue Cloud .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260190" y="1705644"/>
            <a:ext cx="776691" cy="498403"/>
          </a:xfrm>
          <a:prstGeom prst="rect">
            <a:avLst/>
          </a:prstGeom>
        </p:spPr>
      </p:pic>
      <p:sp>
        <p:nvSpPr>
          <p:cNvPr id="23" name="Title 2"/>
          <p:cNvSpPr txBox="1">
            <a:spLocks/>
          </p:cNvSpPr>
          <p:nvPr/>
        </p:nvSpPr>
        <p:spPr>
          <a:xfrm>
            <a:off x="457200" y="205979"/>
            <a:ext cx="8229600" cy="539496"/>
          </a:xfrm>
          <a:prstGeom prst="rect">
            <a:avLst/>
          </a:prstGeom>
        </p:spPr>
        <p:txBody>
          <a:bodyPr/>
          <a:lstStyle>
            <a:lvl1pPr algn="l" defTabSz="914400" rtl="0" eaLnBrk="1" latinLnBrk="0" hangingPunct="1">
              <a:spcBef>
                <a:spcPct val="0"/>
              </a:spcBef>
              <a:buNone/>
              <a:defRPr sz="2800" kern="1200">
                <a:solidFill>
                  <a:schemeClr val="tx1"/>
                </a:solidFill>
                <a:latin typeface="Arial"/>
                <a:ea typeface="+mj-ea"/>
                <a:cs typeface="Arial"/>
              </a:defRPr>
            </a:lvl1pPr>
          </a:lstStyle>
          <a:p>
            <a:r>
              <a:rPr lang="en-US" sz="1950" dirty="0">
                <a:solidFill>
                  <a:prstClr val="black"/>
                </a:solidFill>
              </a:rPr>
              <a:t>Common Stages of Cloud Adoption</a:t>
            </a:r>
          </a:p>
        </p:txBody>
      </p:sp>
    </p:spTree>
    <p:extLst>
      <p:ext uri="{BB962C8B-B14F-4D97-AF65-F5344CB8AC3E}">
        <p14:creationId xmlns:p14="http://schemas.microsoft.com/office/powerpoint/2010/main" val="93557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98235" y="1329950"/>
            <a:ext cx="4489938" cy="2431371"/>
            <a:chOff x="2063262" y="2127115"/>
            <a:chExt cx="4489938" cy="2431371"/>
          </a:xfrm>
        </p:grpSpPr>
        <p:sp>
          <p:nvSpPr>
            <p:cNvPr id="9" name="Rounded Rectangle 8"/>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AWS Resources</a:t>
              </a:r>
            </a:p>
          </p:txBody>
        </p:sp>
        <p:sp>
          <p:nvSpPr>
            <p:cNvPr id="10" name="Rounded Rectangle 9"/>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11" name="Rounded Rectangle 10"/>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5" name="Straight Connector 4"/>
          <p:cNvCxnSpPr/>
          <p:nvPr/>
        </p:nvCxnSpPr>
        <p:spPr>
          <a:xfrm flipV="1">
            <a:off x="5098093" y="656988"/>
            <a:ext cx="1354875" cy="10462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098093" y="1729321"/>
            <a:ext cx="1354875" cy="1031634"/>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918521" y="1054966"/>
            <a:ext cx="2465432" cy="369332"/>
          </a:xfrm>
          <a:prstGeom prst="rect">
            <a:avLst/>
          </a:prstGeom>
          <a:noFill/>
        </p:spPr>
        <p:txBody>
          <a:bodyPr wrap="square" rtlCol="0">
            <a:spAutoFit/>
          </a:bodyPr>
          <a:lstStyle/>
          <a:p>
            <a:r>
              <a:rPr lang="en-US" dirty="0" err="1"/>
              <a:t>CodeDeploy</a:t>
            </a:r>
            <a:endParaRPr lang="en-US" dirty="0"/>
          </a:p>
        </p:txBody>
      </p:sp>
      <p:sp>
        <p:nvSpPr>
          <p:cNvPr id="15" name="TextBox 14"/>
          <p:cNvSpPr txBox="1"/>
          <p:nvPr/>
        </p:nvSpPr>
        <p:spPr>
          <a:xfrm>
            <a:off x="5543167" y="1454500"/>
            <a:ext cx="2574673" cy="369332"/>
          </a:xfrm>
          <a:prstGeom prst="rect">
            <a:avLst/>
          </a:prstGeom>
          <a:noFill/>
        </p:spPr>
        <p:txBody>
          <a:bodyPr wrap="square" rtlCol="0">
            <a:spAutoFit/>
          </a:bodyPr>
          <a:lstStyle/>
          <a:p>
            <a:r>
              <a:rPr lang="en-US" dirty="0"/>
              <a:t>Containers </a:t>
            </a:r>
          </a:p>
        </p:txBody>
      </p:sp>
      <p:sp>
        <p:nvSpPr>
          <p:cNvPr id="16" name="TextBox 15"/>
          <p:cNvSpPr txBox="1"/>
          <p:nvPr/>
        </p:nvSpPr>
        <p:spPr>
          <a:xfrm>
            <a:off x="5645922" y="1839365"/>
            <a:ext cx="1991052" cy="369332"/>
          </a:xfrm>
          <a:prstGeom prst="rect">
            <a:avLst/>
          </a:prstGeom>
          <a:noFill/>
        </p:spPr>
        <p:txBody>
          <a:bodyPr wrap="square" rtlCol="0">
            <a:spAutoFit/>
          </a:bodyPr>
          <a:lstStyle/>
          <a:p>
            <a:pPr algn="ctr"/>
            <a:r>
              <a:rPr lang="en-US" dirty="0"/>
              <a:t>serverless</a:t>
            </a:r>
          </a:p>
        </p:txBody>
      </p:sp>
      <p:sp>
        <p:nvSpPr>
          <p:cNvPr id="2" name="Title 1"/>
          <p:cNvSpPr>
            <a:spLocks noGrp="1"/>
          </p:cNvSpPr>
          <p:nvPr>
            <p:ph type="title"/>
          </p:nvPr>
        </p:nvSpPr>
        <p:spPr/>
        <p:txBody>
          <a:bodyPr>
            <a:normAutofit/>
          </a:bodyPr>
          <a:lstStyle/>
          <a:p>
            <a:r>
              <a:rPr lang="en-US" dirty="0"/>
              <a:t>Infrastructure as Code “tiers”</a:t>
            </a:r>
          </a:p>
        </p:txBody>
      </p:sp>
      <p:sp>
        <p:nvSpPr>
          <p:cNvPr id="17" name="TextBox 16"/>
          <p:cNvSpPr txBox="1"/>
          <p:nvPr/>
        </p:nvSpPr>
        <p:spPr>
          <a:xfrm>
            <a:off x="6077750" y="2291700"/>
            <a:ext cx="1860424" cy="369332"/>
          </a:xfrm>
          <a:prstGeom prst="rect">
            <a:avLst/>
          </a:prstGeom>
          <a:noFill/>
        </p:spPr>
        <p:txBody>
          <a:bodyPr wrap="square" rtlCol="0">
            <a:spAutoFit/>
          </a:bodyPr>
          <a:lstStyle/>
          <a:p>
            <a:pPr algn="ctr"/>
            <a:r>
              <a:rPr lang="en-US" dirty="0"/>
              <a:t>Swagger</a:t>
            </a:r>
          </a:p>
        </p:txBody>
      </p:sp>
      <p:sp>
        <p:nvSpPr>
          <p:cNvPr id="13" name="TextBox 12"/>
          <p:cNvSpPr txBox="1"/>
          <p:nvPr/>
        </p:nvSpPr>
        <p:spPr>
          <a:xfrm>
            <a:off x="7007962" y="1454819"/>
            <a:ext cx="1860424" cy="369332"/>
          </a:xfrm>
          <a:prstGeom prst="rect">
            <a:avLst/>
          </a:prstGeom>
          <a:noFill/>
        </p:spPr>
        <p:txBody>
          <a:bodyPr wrap="square" rtlCol="0">
            <a:spAutoFit/>
          </a:bodyPr>
          <a:lstStyle/>
          <a:p>
            <a:pPr algn="ctr"/>
            <a:r>
              <a:rPr lang="en-US" dirty="0" err="1"/>
              <a:t>Powershell</a:t>
            </a:r>
            <a:r>
              <a:rPr lang="en-US" dirty="0"/>
              <a:t>/MSI</a:t>
            </a:r>
          </a:p>
        </p:txBody>
      </p:sp>
    </p:spTree>
    <p:extLst>
      <p:ext uri="{BB962C8B-B14F-4D97-AF65-F5344CB8AC3E}">
        <p14:creationId xmlns:p14="http://schemas.microsoft.com/office/powerpoint/2010/main" val="1196158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“red line”</a:t>
            </a:r>
          </a:p>
        </p:txBody>
      </p:sp>
      <p:grpSp>
        <p:nvGrpSpPr>
          <p:cNvPr id="7" name="Group 6"/>
          <p:cNvGrpSpPr/>
          <p:nvPr/>
        </p:nvGrpSpPr>
        <p:grpSpPr>
          <a:xfrm>
            <a:off x="2327031" y="1347708"/>
            <a:ext cx="4489938" cy="2431371"/>
            <a:chOff x="2063262" y="2127115"/>
            <a:chExt cx="4489938" cy="2431371"/>
          </a:xfrm>
        </p:grpSpPr>
        <p:sp>
          <p:nvSpPr>
            <p:cNvPr id="4" name="Rounded Rectangle 3"/>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AWS Resources</a:t>
              </a:r>
              <a:endParaRPr lang="en-US" dirty="0"/>
            </a:p>
          </p:txBody>
        </p:sp>
        <p:sp>
          <p:nvSpPr>
            <p:cNvPr id="5" name="Rounded Rectangle 4"/>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6" name="Rounded Rectangle 5"/>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8" name="Straight Arrow Connector 7"/>
          <p:cNvCxnSpPr/>
          <p:nvPr/>
        </p:nvCxnSpPr>
        <p:spPr>
          <a:xfrm>
            <a:off x="355600" y="1504633"/>
            <a:ext cx="18694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7200" y="976313"/>
            <a:ext cx="1625600" cy="369332"/>
          </a:xfrm>
          <a:prstGeom prst="rect">
            <a:avLst/>
          </a:prstGeom>
          <a:noFill/>
        </p:spPr>
        <p:txBody>
          <a:bodyPr wrap="square" rtlCol="0">
            <a:spAutoFit/>
          </a:bodyPr>
          <a:lstStyle/>
          <a:p>
            <a:pPr algn="ctr"/>
            <a:r>
              <a:rPr lang="en-US" dirty="0"/>
              <a:t>Dev</a:t>
            </a:r>
          </a:p>
        </p:txBody>
      </p:sp>
      <p:sp>
        <p:nvSpPr>
          <p:cNvPr id="10" name="TextBox 9"/>
          <p:cNvSpPr txBox="1"/>
          <p:nvPr/>
        </p:nvSpPr>
        <p:spPr>
          <a:xfrm>
            <a:off x="457200" y="1709896"/>
            <a:ext cx="1625600" cy="369332"/>
          </a:xfrm>
          <a:prstGeom prst="rect">
            <a:avLst/>
          </a:prstGeom>
          <a:noFill/>
        </p:spPr>
        <p:txBody>
          <a:bodyPr wrap="square" rtlCol="0">
            <a:spAutoFit/>
          </a:bodyPr>
          <a:lstStyle/>
          <a:p>
            <a:pPr algn="ctr"/>
            <a:r>
              <a:rPr lang="en-US" dirty="0"/>
              <a:t>Ops</a:t>
            </a:r>
          </a:p>
        </p:txBody>
      </p:sp>
      <p:sp>
        <p:nvSpPr>
          <p:cNvPr id="11" name="TextBox 10"/>
          <p:cNvSpPr txBox="1"/>
          <p:nvPr/>
        </p:nvSpPr>
        <p:spPr>
          <a:xfrm>
            <a:off x="1902808" y="4098565"/>
            <a:ext cx="5338384" cy="954107"/>
          </a:xfrm>
          <a:prstGeom prst="rect">
            <a:avLst/>
          </a:prstGeom>
          <a:noFill/>
        </p:spPr>
        <p:txBody>
          <a:bodyPr wrap="square" rtlCol="0">
            <a:spAutoFit/>
          </a:bodyPr>
          <a:lstStyle/>
          <a:p>
            <a:pPr algn="ctr"/>
            <a:r>
              <a:rPr lang="en-US" sz="2800" dirty="0"/>
              <a:t>What Operations usually wants.  </a:t>
            </a:r>
          </a:p>
          <a:p>
            <a:pPr algn="ctr"/>
            <a:endParaRPr lang="en-US" sz="2800" dirty="0"/>
          </a:p>
        </p:txBody>
      </p:sp>
    </p:spTree>
    <p:extLst>
      <p:ext uri="{BB962C8B-B14F-4D97-AF65-F5344CB8AC3E}">
        <p14:creationId xmlns:p14="http://schemas.microsoft.com/office/powerpoint/2010/main" val="33890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“red line”</a:t>
            </a:r>
          </a:p>
        </p:txBody>
      </p:sp>
      <p:grpSp>
        <p:nvGrpSpPr>
          <p:cNvPr id="7" name="Group 6"/>
          <p:cNvGrpSpPr/>
          <p:nvPr/>
        </p:nvGrpSpPr>
        <p:grpSpPr>
          <a:xfrm>
            <a:off x="2327031" y="1329950"/>
            <a:ext cx="4489938" cy="2431371"/>
            <a:chOff x="2063262" y="2127115"/>
            <a:chExt cx="4489938" cy="2431371"/>
          </a:xfrm>
        </p:grpSpPr>
        <p:sp>
          <p:nvSpPr>
            <p:cNvPr id="4" name="Rounded Rectangle 3"/>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AWS Resources</a:t>
              </a:r>
              <a:endParaRPr lang="en-US" dirty="0"/>
            </a:p>
          </p:txBody>
        </p:sp>
        <p:sp>
          <p:nvSpPr>
            <p:cNvPr id="5" name="Rounded Rectangle 4"/>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6" name="Rounded Rectangle 5"/>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cxnSp>
        <p:nvCxnSpPr>
          <p:cNvPr id="8" name="Straight Arrow Connector 7"/>
          <p:cNvCxnSpPr/>
          <p:nvPr/>
        </p:nvCxnSpPr>
        <p:spPr>
          <a:xfrm>
            <a:off x="355600" y="3610315"/>
            <a:ext cx="18694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7200" y="3081995"/>
            <a:ext cx="1625600" cy="369332"/>
          </a:xfrm>
          <a:prstGeom prst="rect">
            <a:avLst/>
          </a:prstGeom>
          <a:noFill/>
        </p:spPr>
        <p:txBody>
          <a:bodyPr wrap="square" rtlCol="0">
            <a:spAutoFit/>
          </a:bodyPr>
          <a:lstStyle/>
          <a:p>
            <a:pPr algn="ctr"/>
            <a:r>
              <a:rPr lang="en-US" dirty="0"/>
              <a:t>Dev</a:t>
            </a:r>
          </a:p>
        </p:txBody>
      </p:sp>
      <p:sp>
        <p:nvSpPr>
          <p:cNvPr id="3" name="TextBox 2"/>
          <p:cNvSpPr txBox="1"/>
          <p:nvPr/>
        </p:nvSpPr>
        <p:spPr>
          <a:xfrm>
            <a:off x="1727444" y="4196219"/>
            <a:ext cx="5689113" cy="523220"/>
          </a:xfrm>
          <a:prstGeom prst="rect">
            <a:avLst/>
          </a:prstGeom>
          <a:noFill/>
        </p:spPr>
        <p:txBody>
          <a:bodyPr wrap="square" rtlCol="0">
            <a:spAutoFit/>
          </a:bodyPr>
          <a:lstStyle/>
          <a:p>
            <a:pPr algn="ctr"/>
            <a:r>
              <a:rPr lang="en-US" sz="2800" dirty="0"/>
              <a:t>What Development usually wants.</a:t>
            </a:r>
          </a:p>
        </p:txBody>
      </p:sp>
      <p:sp>
        <p:nvSpPr>
          <p:cNvPr id="10" name="TextBox 9"/>
          <p:cNvSpPr txBox="1"/>
          <p:nvPr/>
        </p:nvSpPr>
        <p:spPr>
          <a:xfrm>
            <a:off x="457200" y="3825738"/>
            <a:ext cx="1625600" cy="369332"/>
          </a:xfrm>
          <a:prstGeom prst="rect">
            <a:avLst/>
          </a:prstGeom>
          <a:noFill/>
        </p:spPr>
        <p:txBody>
          <a:bodyPr wrap="square" rtlCol="0">
            <a:spAutoFit/>
          </a:bodyPr>
          <a:lstStyle/>
          <a:p>
            <a:pPr algn="ctr"/>
            <a:r>
              <a:rPr lang="en-US" dirty="0"/>
              <a:t>Ops</a:t>
            </a:r>
          </a:p>
        </p:txBody>
      </p:sp>
    </p:spTree>
    <p:extLst>
      <p:ext uri="{BB962C8B-B14F-4D97-AF65-F5344CB8AC3E}">
        <p14:creationId xmlns:p14="http://schemas.microsoft.com/office/powerpoint/2010/main" val="89721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“red line”</a:t>
            </a:r>
          </a:p>
        </p:txBody>
      </p:sp>
      <p:grpSp>
        <p:nvGrpSpPr>
          <p:cNvPr id="7" name="Group 6"/>
          <p:cNvGrpSpPr/>
          <p:nvPr/>
        </p:nvGrpSpPr>
        <p:grpSpPr>
          <a:xfrm>
            <a:off x="2327031" y="1329950"/>
            <a:ext cx="4489938" cy="2431371"/>
            <a:chOff x="2063262" y="2127115"/>
            <a:chExt cx="4489938" cy="2431371"/>
          </a:xfrm>
        </p:grpSpPr>
        <p:sp>
          <p:nvSpPr>
            <p:cNvPr id="4" name="Rounded Rectangle 3"/>
            <p:cNvSpPr/>
            <p:nvPr/>
          </p:nvSpPr>
          <p:spPr>
            <a:xfrm>
              <a:off x="2063262" y="3826966"/>
              <a:ext cx="4489938" cy="731520"/>
            </a:xfrm>
            <a:prstGeom prst="roundRect">
              <a:avLst/>
            </a:prstGeom>
            <a:solidFill>
              <a:srgbClr val="FFD5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AWS Resources</a:t>
              </a:r>
              <a:endParaRPr lang="en-US" dirty="0"/>
            </a:p>
          </p:txBody>
        </p:sp>
        <p:sp>
          <p:nvSpPr>
            <p:cNvPr id="5" name="Rounded Rectangle 4"/>
            <p:cNvSpPr/>
            <p:nvPr/>
          </p:nvSpPr>
          <p:spPr>
            <a:xfrm>
              <a:off x="2063262" y="2977040"/>
              <a:ext cx="4489938" cy="731520"/>
            </a:xfrm>
            <a:prstGeom prst="roundRect">
              <a:avLst/>
            </a:prstGeom>
            <a:solidFill>
              <a:srgbClr val="5C91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 and Host Configuration</a:t>
              </a:r>
            </a:p>
          </p:txBody>
        </p:sp>
        <p:sp>
          <p:nvSpPr>
            <p:cNvPr id="6" name="Rounded Rectangle 5"/>
            <p:cNvSpPr/>
            <p:nvPr/>
          </p:nvSpPr>
          <p:spPr>
            <a:xfrm>
              <a:off x="2063262" y="2127115"/>
              <a:ext cx="4489938" cy="73152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Configuration</a:t>
              </a:r>
            </a:p>
          </p:txBody>
        </p:sp>
      </p:grpSp>
      <p:sp>
        <p:nvSpPr>
          <p:cNvPr id="11" name="TextBox 10"/>
          <p:cNvSpPr txBox="1"/>
          <p:nvPr/>
        </p:nvSpPr>
        <p:spPr>
          <a:xfrm>
            <a:off x="519899" y="3879727"/>
            <a:ext cx="8104202" cy="923330"/>
          </a:xfrm>
          <a:prstGeom prst="rect">
            <a:avLst/>
          </a:prstGeom>
          <a:noFill/>
        </p:spPr>
        <p:txBody>
          <a:bodyPr wrap="square" rtlCol="0">
            <a:spAutoFit/>
          </a:bodyPr>
          <a:lstStyle/>
          <a:p>
            <a:r>
              <a:rPr lang="en-US" dirty="0"/>
              <a:t>Security, application sensitivity, organization history, staff skills + experience, adopted technologies, business goals, leadership, and many other factors play in here for where the red line will be in your business.</a:t>
            </a:r>
          </a:p>
        </p:txBody>
      </p:sp>
      <p:sp>
        <p:nvSpPr>
          <p:cNvPr id="3" name="TextBox 2"/>
          <p:cNvSpPr txBox="1"/>
          <p:nvPr/>
        </p:nvSpPr>
        <p:spPr>
          <a:xfrm>
            <a:off x="732772" y="968280"/>
            <a:ext cx="1421704" cy="3154710"/>
          </a:xfrm>
          <a:prstGeom prst="rect">
            <a:avLst/>
          </a:prstGeom>
          <a:noFill/>
        </p:spPr>
        <p:txBody>
          <a:bodyPr wrap="square" rtlCol="0">
            <a:spAutoFit/>
          </a:bodyPr>
          <a:lstStyle/>
          <a:p>
            <a:pPr algn="ctr"/>
            <a:r>
              <a:rPr lang="en-US" sz="19900" dirty="0">
                <a:solidFill>
                  <a:srgbClr val="FF0000"/>
                </a:solidFill>
              </a:rPr>
              <a:t>?</a:t>
            </a:r>
            <a:endParaRPr lang="en-US" sz="11500" dirty="0">
              <a:solidFill>
                <a:srgbClr val="FF0000"/>
              </a:solidFill>
            </a:endParaRPr>
          </a:p>
        </p:txBody>
      </p:sp>
    </p:spTree>
    <p:extLst>
      <p:ext uri="{BB962C8B-B14F-4D97-AF65-F5344CB8AC3E}">
        <p14:creationId xmlns:p14="http://schemas.microsoft.com/office/powerpoint/2010/main" val="189982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Successful Cloud Team Structures</a:t>
            </a:r>
          </a:p>
        </p:txBody>
      </p:sp>
    </p:spTree>
    <p:extLst>
      <p:ext uri="{BB962C8B-B14F-4D97-AF65-F5344CB8AC3E}">
        <p14:creationId xmlns:p14="http://schemas.microsoft.com/office/powerpoint/2010/main" val="87443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01716" y="556054"/>
            <a:ext cx="953785"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78609" y="435575"/>
            <a:ext cx="50160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95802" y="1773194"/>
            <a:ext cx="3192905" cy="2031325"/>
          </a:xfrm>
          <a:prstGeom prst="rect">
            <a:avLst/>
          </a:prstGeom>
          <a:noFill/>
        </p:spPr>
        <p:txBody>
          <a:bodyPr wrap="square" rtlCol="0">
            <a:spAutoFit/>
          </a:bodyPr>
          <a:lstStyle/>
          <a:p>
            <a:pPr defTabSz="685800"/>
            <a:r>
              <a:rPr lang="en-US" sz="2100" dirty="0">
                <a:solidFill>
                  <a:prstClr val="black"/>
                </a:solidFill>
              </a:rPr>
              <a:t>The central IT organization wants to adopt cloud to lower costs, keep information secure, and support the Business Units with relevant services</a:t>
            </a:r>
          </a:p>
        </p:txBody>
      </p:sp>
    </p:spTree>
    <p:extLst>
      <p:ext uri="{BB962C8B-B14F-4D97-AF65-F5344CB8AC3E}">
        <p14:creationId xmlns:p14="http://schemas.microsoft.com/office/powerpoint/2010/main" val="360907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01716"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77695" y="435575"/>
            <a:ext cx="502522"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69" name="TextBox 68"/>
          <p:cNvSpPr txBox="1"/>
          <p:nvPr/>
        </p:nvSpPr>
        <p:spPr>
          <a:xfrm>
            <a:off x="5535561" y="1773195"/>
            <a:ext cx="3441615" cy="1384995"/>
          </a:xfrm>
          <a:prstGeom prst="rect">
            <a:avLst/>
          </a:prstGeom>
          <a:noFill/>
        </p:spPr>
        <p:txBody>
          <a:bodyPr wrap="square" rtlCol="0">
            <a:spAutoFit/>
          </a:bodyPr>
          <a:lstStyle/>
          <a:p>
            <a:pPr algn="r" defTabSz="685800"/>
            <a:r>
              <a:rPr lang="en-US" sz="2100" dirty="0">
                <a:solidFill>
                  <a:prstClr val="black"/>
                </a:solidFill>
              </a:rPr>
              <a:t>Dev Teams want to adopt cloud to increase their speed-to-launch and deliver innovative to their users</a:t>
            </a:r>
          </a:p>
        </p:txBody>
      </p:sp>
      <p:sp>
        <p:nvSpPr>
          <p:cNvPr id="25" name="Rounded Rectangle 24"/>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26" name="Rounded Rectangle 25"/>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2" name="Flowchart: Decision 1"/>
          <p:cNvSpPr/>
          <p:nvPr/>
        </p:nvSpPr>
        <p:spPr>
          <a:xfrm>
            <a:off x="6845350" y="445212"/>
            <a:ext cx="841880" cy="518244"/>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sp>
        <p:nvSpPr>
          <p:cNvPr id="6" name="TextBox 5"/>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cxnSp>
        <p:nvCxnSpPr>
          <p:cNvPr id="10" name="Straight Connector 9"/>
          <p:cNvCxnSpPr>
            <a:stCxn id="17" idx="3"/>
            <a:endCxn id="2"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25"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3"/>
            <a:endCxn id="26"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5802" y="1773194"/>
            <a:ext cx="3192905" cy="2031325"/>
          </a:xfrm>
          <a:prstGeom prst="rect">
            <a:avLst/>
          </a:prstGeom>
          <a:noFill/>
        </p:spPr>
        <p:txBody>
          <a:bodyPr wrap="square" rtlCol="0">
            <a:spAutoFit/>
          </a:bodyPr>
          <a:lstStyle/>
          <a:p>
            <a:pPr defTabSz="685800"/>
            <a:r>
              <a:rPr lang="en-US" sz="2100" dirty="0">
                <a:solidFill>
                  <a:prstClr val="black"/>
                </a:solidFill>
              </a:rPr>
              <a:t>The central IT organization wants to adopt cloud to lower costs, keep information secure, and support the Business Units with relevant services</a:t>
            </a:r>
          </a:p>
        </p:txBody>
      </p:sp>
    </p:spTree>
    <p:extLst>
      <p:ext uri="{BB962C8B-B14F-4D97-AF65-F5344CB8AC3E}">
        <p14:creationId xmlns:p14="http://schemas.microsoft.com/office/powerpoint/2010/main" val="50748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6430"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902409" y="435575"/>
            <a:ext cx="47780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27" name="Rounded Rectangle 26"/>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34" name="Rounded Rectangle 33"/>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35" name="Flowchart: Decision 34"/>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37" name="Straight Connector 36"/>
          <p:cNvCxnSpPr>
            <a:stCxn id="26" idx="3"/>
            <a:endCxn id="35"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3"/>
            <a:endCxn id="27"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3"/>
            <a:endCxn id="34"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
        <p:nvSpPr>
          <p:cNvPr id="21" name="TextBox 20"/>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Tree>
    <p:extLst>
      <p:ext uri="{BB962C8B-B14F-4D97-AF65-F5344CB8AC3E}">
        <p14:creationId xmlns:p14="http://schemas.microsoft.com/office/powerpoint/2010/main" val="276573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6430"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902409" y="435575"/>
            <a:ext cx="47780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27" name="Rounded Rectangle 26"/>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34" name="Rounded Rectangle 33"/>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35" name="Flowchart: Decision 34"/>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37" name="Straight Connector 36"/>
          <p:cNvCxnSpPr>
            <a:stCxn id="26" idx="3"/>
            <a:endCxn id="35"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3"/>
            <a:endCxn id="27"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3"/>
            <a:endCxn id="34"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2232" y="2541081"/>
            <a:ext cx="3535669" cy="2608406"/>
          </a:xfrm>
          <a:prstGeom prst="rect">
            <a:avLst/>
          </a:prstGeom>
        </p:spPr>
        <p:txBody>
          <a:bodyPr wrap="square">
            <a:spAutoFit/>
          </a:bodyPr>
          <a:lstStyle/>
          <a:p>
            <a:pPr defTabSz="685800"/>
            <a:r>
              <a:rPr lang="en-US" sz="1500" b="1" dirty="0">
                <a:solidFill>
                  <a:prstClr val="black"/>
                </a:solidFill>
              </a:rPr>
              <a:t>What is an Operations Engineer? </a:t>
            </a:r>
            <a:r>
              <a:rPr lang="en-US" sz="1500" dirty="0">
                <a:solidFill>
                  <a:prstClr val="black"/>
                </a:solidFill>
              </a:rPr>
              <a:t> </a:t>
            </a:r>
          </a:p>
          <a:p>
            <a:pPr defTabSz="685800"/>
            <a:endParaRPr lang="en-US" sz="1350" dirty="0">
              <a:solidFill>
                <a:prstClr val="black"/>
              </a:solidFill>
            </a:endParaRPr>
          </a:p>
          <a:p>
            <a:pPr defTabSz="685800"/>
            <a:r>
              <a:rPr lang="en-US" sz="1350" dirty="0">
                <a:solidFill>
                  <a:prstClr val="black"/>
                </a:solidFill>
              </a:rPr>
              <a:t>An OE engages on the Dev Team during migration to </a:t>
            </a:r>
            <a:r>
              <a:rPr lang="en-US" sz="1350" b="1" dirty="0">
                <a:solidFill>
                  <a:prstClr val="black"/>
                </a:solidFill>
              </a:rPr>
              <a:t>help them design</a:t>
            </a:r>
            <a:r>
              <a:rPr lang="en-US" sz="1350" dirty="0">
                <a:solidFill>
                  <a:prstClr val="black"/>
                </a:solidFill>
              </a:rPr>
              <a:t> highly automated and resilient cloud applications by </a:t>
            </a:r>
            <a:r>
              <a:rPr lang="en-US" sz="1350" b="1" dirty="0">
                <a:solidFill>
                  <a:prstClr val="black"/>
                </a:solidFill>
              </a:rPr>
              <a:t>providing expertise on the cloud infrastructure (as code) </a:t>
            </a:r>
            <a:r>
              <a:rPr lang="en-US" sz="1350" dirty="0">
                <a:solidFill>
                  <a:prstClr val="black"/>
                </a:solidFill>
              </a:rPr>
              <a:t>components.  An OE helps the Dev Team identify and create “Good Production Hygiene” and effectively build a bridge toward DevOps by </a:t>
            </a:r>
            <a:r>
              <a:rPr lang="en-US" sz="1350" b="1" dirty="0">
                <a:solidFill>
                  <a:prstClr val="black"/>
                </a:solidFill>
              </a:rPr>
              <a:t>extending Operations out into the Dev Team.</a:t>
            </a:r>
          </a:p>
          <a:p>
            <a:pPr defTabSz="685800"/>
            <a:endParaRPr lang="en-US" sz="1350" i="1" dirty="0">
              <a:solidFill>
                <a:prstClr val="black"/>
              </a:solidFill>
            </a:endParaRPr>
          </a:p>
        </p:txBody>
      </p:sp>
      <p:sp>
        <p:nvSpPr>
          <p:cNvPr id="21" name="Rounded Rectangle 20"/>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b="1" u="sng"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graphicFrame>
        <p:nvGraphicFramePr>
          <p:cNvPr id="24" name="Table 23"/>
          <p:cNvGraphicFramePr>
            <a:graphicFrameLocks noGrp="1"/>
          </p:cNvGraphicFramePr>
          <p:nvPr>
            <p:extLst>
              <p:ext uri="{D42A27DB-BD31-4B8C-83A1-F6EECF244321}">
                <p14:modId xmlns:p14="http://schemas.microsoft.com/office/powerpoint/2010/main" val="966655058"/>
              </p:ext>
            </p:extLst>
          </p:nvPr>
        </p:nvGraphicFramePr>
        <p:xfrm>
          <a:off x="4364541" y="2960191"/>
          <a:ext cx="4632021" cy="1965960"/>
        </p:xfrm>
        <a:graphic>
          <a:graphicData uri="http://schemas.openxmlformats.org/drawingml/2006/table">
            <a:tbl>
              <a:tblPr/>
              <a:tblGrid>
                <a:gridCol w="822881">
                  <a:extLst>
                    <a:ext uri="{9D8B030D-6E8A-4147-A177-3AD203B41FA5}">
                      <a16:colId xmlns:a16="http://schemas.microsoft.com/office/drawing/2014/main" val="20000"/>
                    </a:ext>
                  </a:extLst>
                </a:gridCol>
                <a:gridCol w="1102911">
                  <a:extLst>
                    <a:ext uri="{9D8B030D-6E8A-4147-A177-3AD203B41FA5}">
                      <a16:colId xmlns:a16="http://schemas.microsoft.com/office/drawing/2014/main" val="20001"/>
                    </a:ext>
                  </a:extLst>
                </a:gridCol>
                <a:gridCol w="939504">
                  <a:extLst>
                    <a:ext uri="{9D8B030D-6E8A-4147-A177-3AD203B41FA5}">
                      <a16:colId xmlns:a16="http://schemas.microsoft.com/office/drawing/2014/main" val="20002"/>
                    </a:ext>
                  </a:extLst>
                </a:gridCol>
                <a:gridCol w="1766725">
                  <a:extLst>
                    <a:ext uri="{9D8B030D-6E8A-4147-A177-3AD203B41FA5}">
                      <a16:colId xmlns:a16="http://schemas.microsoft.com/office/drawing/2014/main" val="20003"/>
                    </a:ext>
                  </a:extLst>
                </a:gridCol>
              </a:tblGrid>
              <a:tr h="448796">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b="1" dirty="0">
                          <a:latin typeface="Arial" charset="0"/>
                          <a:ea typeface="Arial" charset="0"/>
                          <a:cs typeface="Arial" charset="0"/>
                        </a:rPr>
                        <a:t>Dev Team Size</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1F497D">
                        <a:lumMod val="40000"/>
                        <a:lumOff val="60000"/>
                      </a:srgb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b="1" dirty="0">
                          <a:latin typeface="Arial" charset="0"/>
                          <a:ea typeface="Arial" charset="0"/>
                          <a:cs typeface="Arial" charset="0"/>
                        </a:rPr>
                        <a:t>Number of people on Dev</a:t>
                      </a:r>
                      <a:r>
                        <a:rPr lang="en-US" sz="900" b="1" baseline="0" dirty="0">
                          <a:latin typeface="Arial" charset="0"/>
                          <a:ea typeface="Arial" charset="0"/>
                          <a:cs typeface="Arial" charset="0"/>
                        </a:rPr>
                        <a:t> Team</a:t>
                      </a:r>
                      <a:endParaRPr lang="en-US" sz="900" b="1" dirty="0">
                        <a:latin typeface="Arial" charset="0"/>
                        <a:ea typeface="Arial" charset="0"/>
                        <a:cs typeface="Arial"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1F497D">
                        <a:lumMod val="40000"/>
                        <a:lumOff val="60000"/>
                      </a:srgb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b="1" dirty="0">
                          <a:latin typeface="Arial" charset="0"/>
                          <a:ea typeface="Arial" charset="0"/>
                          <a:cs typeface="Arial" charset="0"/>
                        </a:rPr>
                        <a:t>OE:DevTeam</a:t>
                      </a:r>
                      <a:r>
                        <a:rPr lang="en-US" sz="900" b="1" baseline="0" dirty="0">
                          <a:latin typeface="Arial" charset="0"/>
                          <a:ea typeface="Arial" charset="0"/>
                          <a:cs typeface="Arial" charset="0"/>
                        </a:rPr>
                        <a:t> ratio</a:t>
                      </a:r>
                      <a:endParaRPr lang="en-US" sz="900" b="1" dirty="0">
                        <a:latin typeface="Arial" charset="0"/>
                        <a:ea typeface="Arial" charset="0"/>
                        <a:cs typeface="Arial"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1F497D">
                        <a:lumMod val="40000"/>
                        <a:lumOff val="60000"/>
                      </a:srgb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b="1" dirty="0">
                          <a:latin typeface="Arial" charset="0"/>
                          <a:ea typeface="Arial" charset="0"/>
                          <a:cs typeface="Arial" charset="0"/>
                        </a:rPr>
                        <a:t>Description</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1F497D">
                        <a:lumMod val="40000"/>
                        <a:lumOff val="60000"/>
                      </a:srgbClr>
                    </a:solidFill>
                  </a:tcPr>
                </a:tc>
                <a:extLst>
                  <a:ext uri="{0D108BD9-81ED-4DB2-BD59-A6C34878D82A}">
                    <a16:rowId xmlns:a16="http://schemas.microsoft.com/office/drawing/2014/main" val="10000"/>
                  </a:ext>
                </a:extLst>
              </a:tr>
              <a:tr h="285598">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Small</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1-6</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3:1</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OpsEng can handle 3 small teams simultaneously </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334192">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Medium</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7-9</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2:1</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OpsEng can handle 2 medium simultaneously </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r h="285598">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Large</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10-12</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1:1</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OpsEng can only handle 1 large team</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3"/>
                  </a:ext>
                </a:extLst>
              </a:tr>
              <a:tr h="285598">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err="1">
                          <a:latin typeface="Arial" charset="0"/>
                          <a:ea typeface="Arial" charset="0"/>
                          <a:cs typeface="Arial" charset="0"/>
                        </a:rPr>
                        <a:t>XLarge</a:t>
                      </a:r>
                      <a:endParaRPr lang="en-US" sz="900" dirty="0">
                        <a:latin typeface="Arial" charset="0"/>
                        <a:ea typeface="Arial" charset="0"/>
                        <a:cs typeface="Arial"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13+</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r>
                        <a:rPr lang="en-US" sz="900" dirty="0">
                          <a:latin typeface="Arial" charset="0"/>
                          <a:ea typeface="Arial" charset="0"/>
                          <a:cs typeface="Arial" charset="0"/>
                        </a:rPr>
                        <a:t>0.5:1</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685800" rtl="0" eaLnBrk="1" latinLnBrk="0" hangingPunct="1">
                        <a:defRPr sz="1350" kern="1200">
                          <a:solidFill>
                            <a:schemeClr val="tx1"/>
                          </a:solidFill>
                          <a:latin typeface="Calibri"/>
                          <a:ea typeface=""/>
                          <a:cs typeface=""/>
                        </a:defRPr>
                      </a:lvl1pPr>
                      <a:lvl2pPr marL="342900" algn="l" defTabSz="685800" rtl="0" eaLnBrk="1" latinLnBrk="0" hangingPunct="1">
                        <a:defRPr sz="1350" kern="1200">
                          <a:solidFill>
                            <a:schemeClr val="tx1"/>
                          </a:solidFill>
                          <a:latin typeface="Calibri"/>
                          <a:ea typeface=""/>
                          <a:cs typeface=""/>
                        </a:defRPr>
                      </a:lvl2pPr>
                      <a:lvl3pPr marL="685800" algn="l" defTabSz="685800" rtl="0" eaLnBrk="1" latinLnBrk="0" hangingPunct="1">
                        <a:defRPr sz="1350" kern="1200">
                          <a:solidFill>
                            <a:schemeClr val="tx1"/>
                          </a:solidFill>
                          <a:latin typeface="Calibri"/>
                          <a:ea typeface=""/>
                          <a:cs typeface=""/>
                        </a:defRPr>
                      </a:lvl3pPr>
                      <a:lvl4pPr marL="1028700" algn="l" defTabSz="685800" rtl="0" eaLnBrk="1" latinLnBrk="0" hangingPunct="1">
                        <a:defRPr sz="1350" kern="1200">
                          <a:solidFill>
                            <a:schemeClr val="tx1"/>
                          </a:solidFill>
                          <a:latin typeface="Calibri"/>
                          <a:ea typeface=""/>
                          <a:cs typeface=""/>
                        </a:defRPr>
                      </a:lvl4pPr>
                      <a:lvl5pPr marL="1371600" algn="l" defTabSz="685800" rtl="0" eaLnBrk="1" latinLnBrk="0" hangingPunct="1">
                        <a:defRPr sz="1350" kern="1200">
                          <a:solidFill>
                            <a:schemeClr val="tx1"/>
                          </a:solidFill>
                          <a:latin typeface="Calibri"/>
                          <a:ea typeface=""/>
                          <a:cs typeface=""/>
                        </a:defRPr>
                      </a:lvl5pPr>
                      <a:lvl6pPr marL="1714500" algn="l" defTabSz="685800" rtl="0" eaLnBrk="1" latinLnBrk="0" hangingPunct="1">
                        <a:defRPr sz="1350" kern="1200">
                          <a:solidFill>
                            <a:schemeClr val="tx1"/>
                          </a:solidFill>
                          <a:latin typeface="Calibri"/>
                          <a:ea typeface=""/>
                          <a:cs typeface=""/>
                        </a:defRPr>
                      </a:lvl6pPr>
                      <a:lvl7pPr marL="2057400" algn="l" defTabSz="685800" rtl="0" eaLnBrk="1" latinLnBrk="0" hangingPunct="1">
                        <a:defRPr sz="1350" kern="1200">
                          <a:solidFill>
                            <a:schemeClr val="tx1"/>
                          </a:solidFill>
                          <a:latin typeface="Calibri"/>
                          <a:ea typeface=""/>
                          <a:cs typeface=""/>
                        </a:defRPr>
                      </a:lvl7pPr>
                      <a:lvl8pPr marL="2400300" algn="l" defTabSz="685800" rtl="0" eaLnBrk="1" latinLnBrk="0" hangingPunct="1">
                        <a:defRPr sz="1350" kern="1200">
                          <a:solidFill>
                            <a:schemeClr val="tx1"/>
                          </a:solidFill>
                          <a:latin typeface="Calibri"/>
                          <a:ea typeface=""/>
                          <a:cs typeface=""/>
                        </a:defRPr>
                      </a:lvl8pPr>
                      <a:lvl9pPr marL="2743200" algn="l" defTabSz="685800" rtl="0" eaLnBrk="1" latinLnBrk="0" hangingPunct="1">
                        <a:defRPr sz="1350" kern="1200">
                          <a:solidFill>
                            <a:schemeClr val="tx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Two OpsEng’s needed to handle one </a:t>
                      </a:r>
                      <a:r>
                        <a:rPr lang="en-US" sz="900" dirty="0" err="1">
                          <a:latin typeface="Arial" charset="0"/>
                          <a:ea typeface="Arial" charset="0"/>
                          <a:cs typeface="Arial" charset="0"/>
                        </a:rPr>
                        <a:t>Xlarge</a:t>
                      </a:r>
                      <a:r>
                        <a:rPr lang="en-US" sz="900" dirty="0">
                          <a:latin typeface="Arial" charset="0"/>
                          <a:ea typeface="Arial" charset="0"/>
                          <a:cs typeface="Arial" charset="0"/>
                        </a:rPr>
                        <a:t> team</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4"/>
                  </a:ext>
                </a:extLst>
              </a:tr>
            </a:tbl>
          </a:graphicData>
        </a:graphic>
      </p:graphicFrame>
      <p:sp>
        <p:nvSpPr>
          <p:cNvPr id="12" name="Rectangle 11"/>
          <p:cNvSpPr/>
          <p:nvPr/>
        </p:nvSpPr>
        <p:spPr>
          <a:xfrm>
            <a:off x="4364541" y="2541081"/>
            <a:ext cx="2297424" cy="323165"/>
          </a:xfrm>
          <a:prstGeom prst="rect">
            <a:avLst/>
          </a:prstGeom>
        </p:spPr>
        <p:txBody>
          <a:bodyPr wrap="none">
            <a:spAutoFit/>
          </a:bodyPr>
          <a:lstStyle/>
          <a:p>
            <a:pPr defTabSz="685800"/>
            <a:r>
              <a:rPr lang="en-US" sz="1500" b="1" dirty="0">
                <a:solidFill>
                  <a:prstClr val="black"/>
                </a:solidFill>
              </a:rPr>
              <a:t>How many OE’s do I need?</a:t>
            </a:r>
          </a:p>
        </p:txBody>
      </p:sp>
      <p:sp>
        <p:nvSpPr>
          <p:cNvPr id="23" name="TextBox 22"/>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Tree>
    <p:extLst>
      <p:ext uri="{BB962C8B-B14F-4D97-AF65-F5344CB8AC3E}">
        <p14:creationId xmlns:p14="http://schemas.microsoft.com/office/powerpoint/2010/main" val="21380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6430"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902409" y="435575"/>
            <a:ext cx="47780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7" idx="1"/>
          </p:cNvCxnSpPr>
          <p:nvPr/>
        </p:nvCxnSpPr>
        <p:spPr>
          <a:xfrm flipV="1">
            <a:off x="4399965" y="704336"/>
            <a:ext cx="1486292" cy="107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34" name="Rounded Rectangle 33"/>
          <p:cNvSpPr/>
          <p:nvPr/>
        </p:nvSpPr>
        <p:spPr>
          <a:xfrm>
            <a:off x="7935826" y="379208"/>
            <a:ext cx="979574" cy="29656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050" dirty="0">
                <a:solidFill>
                  <a:prstClr val="black"/>
                </a:solidFill>
              </a:rPr>
              <a:t>Run Efficient</a:t>
            </a:r>
          </a:p>
        </p:txBody>
      </p:sp>
      <p:sp>
        <p:nvSpPr>
          <p:cNvPr id="35" name="Rounded Rectangle 34"/>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36" name="Flowchart: Decision 35"/>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38" name="Straight Connector 37"/>
          <p:cNvCxnSpPr>
            <a:stCxn id="27" idx="3"/>
            <a:endCxn id="36"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6" idx="3"/>
            <a:endCxn id="34"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3"/>
            <a:endCxn id="35"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
        <p:nvSpPr>
          <p:cNvPr id="22" name="TextBox 21"/>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Tree>
    <p:extLst>
      <p:ext uri="{BB962C8B-B14F-4D97-AF65-F5344CB8AC3E}">
        <p14:creationId xmlns:p14="http://schemas.microsoft.com/office/powerpoint/2010/main" val="221373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001734" y="844892"/>
            <a:ext cx="2802856" cy="1077681"/>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Business Perspective</a:t>
            </a:r>
          </a:p>
          <a:p>
            <a:pPr marL="171446" indent="-171446" defTabSz="914378">
              <a:buFont typeface="Arial" panose="020B0604020202020204" pitchFamily="34" charset="0"/>
              <a:buChar char="•"/>
              <a:defRPr/>
            </a:pPr>
            <a:r>
              <a:rPr lang="en-US" sz="1200" kern="0" dirty="0">
                <a:solidFill>
                  <a:schemeClr val="tx1">
                    <a:lumMod val="65000"/>
                    <a:lumOff val="35000"/>
                  </a:schemeClr>
                </a:solidFill>
                <a:cs typeface="Arial" pitchFamily="34" charset="0"/>
              </a:rPr>
              <a:t>How do we define our Corporate cloud objectives?</a:t>
            </a:r>
          </a:p>
          <a:p>
            <a:pPr marL="171446" indent="-171446" defTabSz="914378">
              <a:buFont typeface="Arial" panose="020B0604020202020204" pitchFamily="34" charset="0"/>
              <a:buChar char="•"/>
              <a:defRPr/>
            </a:pPr>
            <a:r>
              <a:rPr lang="en-US" sz="1200" kern="0" dirty="0">
                <a:solidFill>
                  <a:schemeClr val="tx1">
                    <a:lumMod val="65000"/>
                    <a:lumOff val="35000"/>
                  </a:schemeClr>
                </a:solidFill>
                <a:cs typeface="Arial" pitchFamily="34" charset="0"/>
              </a:rPr>
              <a:t>How do you measure costs and value as Business strategies change?</a:t>
            </a:r>
          </a:p>
        </p:txBody>
      </p:sp>
      <p:sp>
        <p:nvSpPr>
          <p:cNvPr id="38" name="Rectangle 37"/>
          <p:cNvSpPr/>
          <p:nvPr/>
        </p:nvSpPr>
        <p:spPr>
          <a:xfrm>
            <a:off x="285478" y="2042619"/>
            <a:ext cx="2477487" cy="1077681"/>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Process Perspective</a:t>
            </a:r>
          </a:p>
          <a:p>
            <a:pPr marL="171446" indent="-171446" defTabSz="914378">
              <a:buFont typeface="Arial" panose="020B0604020202020204" pitchFamily="34" charset="0"/>
              <a:buChar char="•"/>
              <a:defRPr/>
            </a:pPr>
            <a:r>
              <a:rPr lang="en-US" sz="1200" dirty="0">
                <a:solidFill>
                  <a:schemeClr val="tx1">
                    <a:lumMod val="65000"/>
                    <a:lumOff val="35000"/>
                  </a:schemeClr>
                </a:solidFill>
                <a:cs typeface="Arial" panose="020B0604020202020204" pitchFamily="34" charset="0"/>
              </a:rPr>
              <a:t>How will you track, manage, define new products and services that are now cloud?</a:t>
            </a:r>
          </a:p>
          <a:p>
            <a:pPr marL="171446" indent="-171446" defTabSz="914378">
              <a:buFont typeface="Arial" panose="020B0604020202020204" pitchFamily="34" charset="0"/>
              <a:buChar char="•"/>
              <a:defRPr/>
            </a:pPr>
            <a:r>
              <a:rPr lang="en-US" sz="1200" dirty="0">
                <a:solidFill>
                  <a:schemeClr val="tx1">
                    <a:lumMod val="65000"/>
                    <a:lumOff val="35000"/>
                  </a:schemeClr>
                </a:solidFill>
                <a:cs typeface="Arial" panose="020B0604020202020204" pitchFamily="34" charset="0"/>
              </a:rPr>
              <a:t>Does your code pipeline allow for visibility, feedback, and continuous deployment?</a:t>
            </a:r>
          </a:p>
        </p:txBody>
      </p:sp>
      <p:sp>
        <p:nvSpPr>
          <p:cNvPr id="43" name="Rectangle 42"/>
          <p:cNvSpPr/>
          <p:nvPr/>
        </p:nvSpPr>
        <p:spPr>
          <a:xfrm>
            <a:off x="295688" y="863174"/>
            <a:ext cx="2650332" cy="1077681"/>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People Perspective </a:t>
            </a:r>
          </a:p>
          <a:p>
            <a:pPr marL="214313" indent="-214313" defTabSz="914378">
              <a:buFont typeface="Arial" panose="020B0604020202020204" pitchFamily="34" charset="0"/>
              <a:buChar char="•"/>
              <a:defRPr/>
            </a:pPr>
            <a:r>
              <a:rPr lang="en-US" sz="1200" dirty="0">
                <a:solidFill>
                  <a:schemeClr val="tx1">
                    <a:lumMod val="65000"/>
                    <a:lumOff val="35000"/>
                  </a:schemeClr>
                </a:solidFill>
                <a:cs typeface="Arial" panose="020B0604020202020204" pitchFamily="34" charset="0"/>
              </a:rPr>
              <a:t>What will your cloud migration and steady state teams look like?</a:t>
            </a:r>
          </a:p>
          <a:p>
            <a:pPr marL="214313" indent="-214313" defTabSz="914378">
              <a:buFont typeface="Arial" panose="020B0604020202020204" pitchFamily="34" charset="0"/>
              <a:buChar char="•"/>
              <a:defRPr/>
            </a:pPr>
            <a:r>
              <a:rPr lang="en-US" sz="1200" dirty="0">
                <a:solidFill>
                  <a:schemeClr val="tx1">
                    <a:lumMod val="65000"/>
                    <a:lumOff val="35000"/>
                  </a:schemeClr>
                </a:solidFill>
              </a:rPr>
              <a:t>What skills and capabilities  are required?</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3" name="Rectangle 52"/>
          <p:cNvSpPr/>
          <p:nvPr/>
        </p:nvSpPr>
        <p:spPr>
          <a:xfrm>
            <a:off x="5956721" y="2202722"/>
            <a:ext cx="3192429" cy="1077681"/>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Platform Perspective</a:t>
            </a:r>
          </a:p>
          <a:p>
            <a:pPr marL="171446" indent="-171446" defTabSz="914378">
              <a:buFont typeface="Arial" panose="020B0604020202020204" pitchFamily="34" charset="0"/>
              <a:buChar char="•"/>
              <a:defRPr/>
            </a:pPr>
            <a:r>
              <a:rPr lang="en-US" sz="1200" kern="0" dirty="0">
                <a:solidFill>
                  <a:schemeClr val="tx1">
                    <a:lumMod val="65000"/>
                    <a:lumOff val="35000"/>
                  </a:schemeClr>
                </a:solidFill>
                <a:cs typeface="Arial" pitchFamily="34" charset="0"/>
              </a:rPr>
              <a:t>How do you manage your capacity needs, design architecture foundations, </a:t>
            </a:r>
            <a:r>
              <a:rPr lang="en-US" sz="1200" dirty="0">
                <a:solidFill>
                  <a:schemeClr val="tx1">
                    <a:lumMod val="65000"/>
                    <a:lumOff val="35000"/>
                  </a:schemeClr>
                </a:solidFill>
                <a:cs typeface="Arial" panose="020B0604020202020204" pitchFamily="34" charset="0"/>
              </a:rPr>
              <a:t>implement a Business Continuity plan including HA /DR? </a:t>
            </a:r>
            <a:endParaRPr lang="en-US" sz="1200" kern="0" dirty="0">
              <a:solidFill>
                <a:schemeClr val="tx1">
                  <a:lumMod val="65000"/>
                  <a:lumOff val="35000"/>
                </a:schemeClr>
              </a:solidFill>
              <a:cs typeface="Arial" pitchFamily="34" charset="0"/>
            </a:endParaRPr>
          </a:p>
        </p:txBody>
      </p:sp>
      <p:sp>
        <p:nvSpPr>
          <p:cNvPr id="58" name="Rectangle 57"/>
          <p:cNvSpPr/>
          <p:nvPr/>
        </p:nvSpPr>
        <p:spPr>
          <a:xfrm>
            <a:off x="279901" y="3543467"/>
            <a:ext cx="3192429" cy="1077681"/>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Operating Perspective</a:t>
            </a:r>
          </a:p>
          <a:p>
            <a:pPr marL="214313" indent="-214313" defTabSz="914378">
              <a:buFont typeface="Arial" panose="020B0604020202020204" pitchFamily="34" charset="0"/>
              <a:buChar char="•"/>
              <a:defRPr/>
            </a:pPr>
            <a:r>
              <a:rPr lang="en-US" sz="1200" kern="0" dirty="0">
                <a:solidFill>
                  <a:schemeClr val="tx1">
                    <a:lumMod val="65000"/>
                    <a:lumOff val="35000"/>
                  </a:schemeClr>
                </a:solidFill>
                <a:cs typeface="Arial" pitchFamily="34" charset="0"/>
              </a:rPr>
              <a:t>Have you looked at how automation frameworks and development pipelines affect Change Management?</a:t>
            </a:r>
          </a:p>
        </p:txBody>
      </p:sp>
      <p:sp>
        <p:nvSpPr>
          <p:cNvPr id="59" name="Rectangle 58"/>
          <p:cNvSpPr/>
          <p:nvPr/>
        </p:nvSpPr>
        <p:spPr>
          <a:xfrm>
            <a:off x="5959779" y="3442184"/>
            <a:ext cx="2480688" cy="1335509"/>
          </a:xfrm>
          <a:prstGeom prst="rect">
            <a:avLst/>
          </a:prstGeom>
          <a:noFill/>
          <a:ln w="12700" cap="flat" cmpd="sng" algn="ctr">
            <a:noFill/>
            <a:prstDash val="solid"/>
          </a:ln>
          <a:effectLst/>
        </p:spPr>
        <p:txBody>
          <a:bodyPr lIns="91440" tIns="0" rIns="91440" bIns="0" rtlCol="0" anchor="t"/>
          <a:lstStyle/>
          <a:p>
            <a:pPr algn="just" defTabSz="914378">
              <a:defRPr/>
            </a:pPr>
            <a:r>
              <a:rPr lang="en-US" sz="1600" b="1" kern="0" dirty="0">
                <a:latin typeface="Arial" pitchFamily="34" charset="0"/>
                <a:cs typeface="Arial" pitchFamily="34" charset="0"/>
              </a:rPr>
              <a:t>Security Perspective</a:t>
            </a:r>
          </a:p>
          <a:p>
            <a:pPr marL="171446" indent="-171446" defTabSz="914378">
              <a:buFont typeface="Arial" panose="020B0604020202020204" pitchFamily="34" charset="0"/>
              <a:buChar char="•"/>
              <a:defRPr/>
            </a:pPr>
            <a:r>
              <a:rPr lang="en-US" sz="1200" dirty="0">
                <a:solidFill>
                  <a:schemeClr val="tx1">
                    <a:lumMod val="65000"/>
                    <a:lumOff val="35000"/>
                  </a:schemeClr>
                </a:solidFill>
                <a:cs typeface="Arial" panose="020B0604020202020204" pitchFamily="34" charset="0"/>
              </a:rPr>
              <a:t>Have risk profiles been documented for key applications?</a:t>
            </a:r>
          </a:p>
        </p:txBody>
      </p:sp>
      <p:sp>
        <p:nvSpPr>
          <p:cNvPr id="64" name="Title 1"/>
          <p:cNvSpPr>
            <a:spLocks noGrp="1"/>
          </p:cNvSpPr>
          <p:nvPr>
            <p:ph type="title"/>
          </p:nvPr>
        </p:nvSpPr>
        <p:spPr>
          <a:xfrm>
            <a:off x="457200" y="205980"/>
            <a:ext cx="8229600" cy="525142"/>
          </a:xfrm>
        </p:spPr>
        <p:txBody>
          <a:bodyPr>
            <a:normAutofit fontScale="90000"/>
          </a:bodyPr>
          <a:lstStyle/>
          <a:p>
            <a:r>
              <a:rPr lang="en-US" sz="2625" dirty="0"/>
              <a:t>AWS Cloud Adoption Framework = </a:t>
            </a:r>
            <a:r>
              <a:rPr lang="is-IS" sz="2625" dirty="0"/>
              <a:t>Balanced Maturity</a:t>
            </a:r>
            <a:endParaRPr lang="en-US" sz="2625" dirty="0"/>
          </a:p>
        </p:txBody>
      </p:sp>
      <p:grpSp>
        <p:nvGrpSpPr>
          <p:cNvPr id="65" name="Group 64"/>
          <p:cNvGrpSpPr/>
          <p:nvPr/>
        </p:nvGrpSpPr>
        <p:grpSpPr>
          <a:xfrm>
            <a:off x="2895601" y="1276350"/>
            <a:ext cx="3019697" cy="2997550"/>
            <a:chOff x="697636" y="797721"/>
            <a:chExt cx="3019697" cy="2997550"/>
          </a:xfrm>
        </p:grpSpPr>
        <p:sp>
          <p:nvSpPr>
            <p:cNvPr id="66" name="Hexagon 65"/>
            <p:cNvSpPr/>
            <p:nvPr/>
          </p:nvSpPr>
          <p:spPr>
            <a:xfrm rot="5400000">
              <a:off x="1101941" y="2700730"/>
              <a:ext cx="1164235" cy="1003649"/>
            </a:xfrm>
            <a:prstGeom prst="hexagon">
              <a:avLst/>
            </a:prstGeom>
            <a:solidFill>
              <a:srgbClr val="A4A3A3"/>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67" name="Hexagon 66"/>
            <p:cNvSpPr/>
            <p:nvPr/>
          </p:nvSpPr>
          <p:spPr>
            <a:xfrm rot="5400000">
              <a:off x="617344" y="1778776"/>
              <a:ext cx="1164233" cy="1003649"/>
            </a:xfrm>
            <a:prstGeom prst="hexagon">
              <a:avLst/>
            </a:prstGeom>
            <a:solidFill>
              <a:srgbClr val="1A9AD5"/>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68" name="Hexagon 67"/>
            <p:cNvSpPr/>
            <p:nvPr/>
          </p:nvSpPr>
          <p:spPr>
            <a:xfrm rot="5400000">
              <a:off x="2094739" y="2711330"/>
              <a:ext cx="1164233" cy="1003649"/>
            </a:xfrm>
            <a:prstGeom prst="hexagon">
              <a:avLst/>
            </a:prstGeom>
            <a:solidFill>
              <a:srgbClr val="5FBEE6"/>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69" name="Hexagon 68"/>
            <p:cNvSpPr/>
            <p:nvPr/>
          </p:nvSpPr>
          <p:spPr>
            <a:xfrm rot="5400000">
              <a:off x="1600784" y="1789373"/>
              <a:ext cx="1164233" cy="1003649"/>
            </a:xfrm>
            <a:prstGeom prst="hexagon">
              <a:avLst/>
            </a:prstGeom>
            <a:solidFill>
              <a:srgbClr val="B8E0F1"/>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70" name="Hexagon 69"/>
            <p:cNvSpPr/>
            <p:nvPr/>
          </p:nvSpPr>
          <p:spPr>
            <a:xfrm rot="5400000">
              <a:off x="1112541" y="878013"/>
              <a:ext cx="1164233" cy="1003649"/>
            </a:xfrm>
            <a:prstGeom prst="hexagon">
              <a:avLst/>
            </a:prstGeom>
            <a:solidFill>
              <a:srgbClr val="E7E7E7"/>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71" name="Hexagon 70"/>
            <p:cNvSpPr/>
            <p:nvPr/>
          </p:nvSpPr>
          <p:spPr>
            <a:xfrm rot="5400000">
              <a:off x="2599007" y="1789373"/>
              <a:ext cx="1164233" cy="1003649"/>
            </a:xfrm>
            <a:prstGeom prst="hexagon">
              <a:avLst/>
            </a:prstGeom>
            <a:solidFill>
              <a:srgbClr val="6F707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72" name="Hexagon 71"/>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endParaRPr>
            </a:p>
          </p:txBody>
        </p:sp>
        <p:sp>
          <p:nvSpPr>
            <p:cNvPr id="73" name="TextBox 72"/>
            <p:cNvSpPr txBox="1"/>
            <p:nvPr/>
          </p:nvSpPr>
          <p:spPr>
            <a:xfrm>
              <a:off x="1233376" y="1163210"/>
              <a:ext cx="895230" cy="400110"/>
            </a:xfrm>
            <a:prstGeom prst="rect">
              <a:avLst/>
            </a:prstGeom>
            <a:noFill/>
          </p:spPr>
          <p:txBody>
            <a:bodyPr wrap="square" rtlCol="0">
              <a:spAutoFit/>
            </a:bodyPr>
            <a:lstStyle/>
            <a:p>
              <a:pPr algn="ctr"/>
              <a:r>
                <a:rPr lang="en-US" sz="1000" b="1" dirty="0"/>
                <a:t>Business</a:t>
              </a:r>
            </a:p>
            <a:p>
              <a:pPr algn="ctr"/>
              <a:r>
                <a:rPr lang="en-US" sz="1000" dirty="0"/>
                <a:t>Perspective</a:t>
              </a:r>
            </a:p>
          </p:txBody>
        </p:sp>
        <p:sp>
          <p:nvSpPr>
            <p:cNvPr id="74" name="TextBox 73"/>
            <p:cNvSpPr txBox="1"/>
            <p:nvPr/>
          </p:nvSpPr>
          <p:spPr>
            <a:xfrm>
              <a:off x="2711067" y="2051546"/>
              <a:ext cx="1006266" cy="400110"/>
            </a:xfrm>
            <a:prstGeom prst="rect">
              <a:avLst/>
            </a:prstGeom>
            <a:noFill/>
          </p:spPr>
          <p:txBody>
            <a:bodyPr wrap="square" rtlCol="0">
              <a:spAutoFit/>
            </a:bodyPr>
            <a:lstStyle/>
            <a:p>
              <a:pPr algn="ctr"/>
              <a:r>
                <a:rPr lang="en-US" sz="1000" b="1" dirty="0">
                  <a:solidFill>
                    <a:schemeClr val="bg1"/>
                  </a:solidFill>
                </a:rPr>
                <a:t>Maturity</a:t>
              </a:r>
            </a:p>
            <a:p>
              <a:pPr algn="ctr"/>
              <a:r>
                <a:rPr lang="en-US" sz="1000" dirty="0">
                  <a:solidFill>
                    <a:schemeClr val="bg1"/>
                  </a:solidFill>
                </a:rPr>
                <a:t>Perspective</a:t>
              </a:r>
            </a:p>
          </p:txBody>
        </p:sp>
        <p:sp>
          <p:nvSpPr>
            <p:cNvPr id="75" name="TextBox 74"/>
            <p:cNvSpPr txBox="1"/>
            <p:nvPr/>
          </p:nvSpPr>
          <p:spPr>
            <a:xfrm>
              <a:off x="1691400" y="2058974"/>
              <a:ext cx="978508" cy="400110"/>
            </a:xfrm>
            <a:prstGeom prst="rect">
              <a:avLst/>
            </a:prstGeom>
            <a:noFill/>
          </p:spPr>
          <p:txBody>
            <a:bodyPr wrap="square" rtlCol="0">
              <a:spAutoFit/>
            </a:bodyPr>
            <a:lstStyle/>
            <a:p>
              <a:pPr algn="ctr"/>
              <a:r>
                <a:rPr lang="en-US" sz="1000" b="1" dirty="0"/>
                <a:t>People</a:t>
              </a:r>
            </a:p>
            <a:p>
              <a:pPr algn="ctr"/>
              <a:r>
                <a:rPr lang="en-US" sz="1000" dirty="0"/>
                <a:t>Perspective</a:t>
              </a:r>
            </a:p>
          </p:txBody>
        </p:sp>
        <p:sp>
          <p:nvSpPr>
            <p:cNvPr id="76" name="TextBox 75"/>
            <p:cNvSpPr txBox="1"/>
            <p:nvPr/>
          </p:nvSpPr>
          <p:spPr>
            <a:xfrm>
              <a:off x="702781" y="2041386"/>
              <a:ext cx="992388" cy="400110"/>
            </a:xfrm>
            <a:prstGeom prst="rect">
              <a:avLst/>
            </a:prstGeom>
            <a:noFill/>
          </p:spPr>
          <p:txBody>
            <a:bodyPr wrap="square" rtlCol="0">
              <a:spAutoFit/>
            </a:bodyPr>
            <a:lstStyle/>
            <a:p>
              <a:pPr algn="ctr"/>
              <a:r>
                <a:rPr lang="en-US" sz="1000" b="1" dirty="0">
                  <a:solidFill>
                    <a:srgbClr val="232323"/>
                  </a:solidFill>
                </a:rPr>
                <a:t>Process </a:t>
              </a:r>
            </a:p>
            <a:p>
              <a:pPr algn="ctr"/>
              <a:r>
                <a:rPr lang="en-US" sz="1000" dirty="0">
                  <a:solidFill>
                    <a:srgbClr val="232323"/>
                  </a:solidFill>
                </a:rPr>
                <a:t>Perspective</a:t>
              </a:r>
            </a:p>
          </p:txBody>
        </p:sp>
        <p:sp>
          <p:nvSpPr>
            <p:cNvPr id="77" name="TextBox 76"/>
            <p:cNvSpPr txBox="1"/>
            <p:nvPr/>
          </p:nvSpPr>
          <p:spPr>
            <a:xfrm>
              <a:off x="1170919" y="2953069"/>
              <a:ext cx="1020146" cy="400110"/>
            </a:xfrm>
            <a:prstGeom prst="rect">
              <a:avLst/>
            </a:prstGeom>
            <a:noFill/>
          </p:spPr>
          <p:txBody>
            <a:bodyPr wrap="square" rtlCol="0">
              <a:spAutoFit/>
            </a:bodyPr>
            <a:lstStyle/>
            <a:p>
              <a:pPr algn="ctr"/>
              <a:r>
                <a:rPr lang="en-US" sz="1000" b="1" dirty="0">
                  <a:solidFill>
                    <a:srgbClr val="232323"/>
                  </a:solidFill>
                </a:rPr>
                <a:t>Operations</a:t>
              </a:r>
            </a:p>
            <a:p>
              <a:pPr algn="ctr"/>
              <a:r>
                <a:rPr lang="en-US" sz="1000" dirty="0">
                  <a:solidFill>
                    <a:srgbClr val="232323"/>
                  </a:solidFill>
                </a:rPr>
                <a:t>Perspective</a:t>
              </a:r>
            </a:p>
          </p:txBody>
        </p:sp>
        <p:sp>
          <p:nvSpPr>
            <p:cNvPr id="78" name="TextBox 77"/>
            <p:cNvSpPr txBox="1"/>
            <p:nvPr/>
          </p:nvSpPr>
          <p:spPr>
            <a:xfrm>
              <a:off x="2212382" y="2932066"/>
              <a:ext cx="964627" cy="400110"/>
            </a:xfrm>
            <a:prstGeom prst="rect">
              <a:avLst/>
            </a:prstGeom>
            <a:noFill/>
          </p:spPr>
          <p:txBody>
            <a:bodyPr wrap="square" rtlCol="0">
              <a:spAutoFit/>
            </a:bodyPr>
            <a:lstStyle/>
            <a:p>
              <a:pPr algn="ctr"/>
              <a:r>
                <a:rPr lang="en-US" sz="1000" b="1" dirty="0">
                  <a:solidFill>
                    <a:srgbClr val="232323"/>
                  </a:solidFill>
                </a:rPr>
                <a:t>Security</a:t>
              </a:r>
            </a:p>
            <a:p>
              <a:pPr algn="ctr"/>
              <a:r>
                <a:rPr lang="en-US" sz="1000" dirty="0">
                  <a:solidFill>
                    <a:srgbClr val="232323"/>
                  </a:solidFill>
                </a:rPr>
                <a:t>Perspective</a:t>
              </a:r>
            </a:p>
          </p:txBody>
        </p:sp>
        <p:sp>
          <p:nvSpPr>
            <p:cNvPr id="79" name="TextBox 78"/>
            <p:cNvSpPr txBox="1"/>
            <p:nvPr/>
          </p:nvSpPr>
          <p:spPr>
            <a:xfrm>
              <a:off x="2231596" y="1163210"/>
              <a:ext cx="895230" cy="400110"/>
            </a:xfrm>
            <a:prstGeom prst="rect">
              <a:avLst/>
            </a:prstGeom>
            <a:noFill/>
          </p:spPr>
          <p:txBody>
            <a:bodyPr wrap="square" rtlCol="0">
              <a:spAutoFit/>
            </a:bodyPr>
            <a:lstStyle/>
            <a:p>
              <a:pPr algn="ctr"/>
              <a:r>
                <a:rPr lang="en-US" sz="1000" b="1" dirty="0">
                  <a:solidFill>
                    <a:schemeClr val="bg1"/>
                  </a:solidFill>
                </a:rPr>
                <a:t>Platform</a:t>
              </a:r>
            </a:p>
            <a:p>
              <a:pPr algn="ctr"/>
              <a:r>
                <a:rPr lang="en-US" sz="1000" dirty="0">
                  <a:solidFill>
                    <a:schemeClr val="bg1"/>
                  </a:solidFill>
                </a:rPr>
                <a:t>Perspective</a:t>
              </a:r>
            </a:p>
          </p:txBody>
        </p:sp>
      </p:grpSp>
    </p:spTree>
    <p:extLst>
      <p:ext uri="{BB962C8B-B14F-4D97-AF65-F5344CB8AC3E}">
        <p14:creationId xmlns:p14="http://schemas.microsoft.com/office/powerpoint/2010/main" val="277760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6430"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902409" y="435575"/>
            <a:ext cx="47780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7" idx="1"/>
          </p:cNvCxnSpPr>
          <p:nvPr/>
        </p:nvCxnSpPr>
        <p:spPr>
          <a:xfrm flipV="1">
            <a:off x="4399965" y="704336"/>
            <a:ext cx="1486292" cy="107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34" name="Rounded Rectangle 33"/>
          <p:cNvSpPr/>
          <p:nvPr/>
        </p:nvSpPr>
        <p:spPr>
          <a:xfrm>
            <a:off x="7935826" y="379208"/>
            <a:ext cx="979574" cy="29656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685800"/>
            <a:r>
              <a:rPr lang="en-US" sz="1050" dirty="0">
                <a:solidFill>
                  <a:prstClr val="black"/>
                </a:solidFill>
              </a:rPr>
              <a:t>Run Efficient</a:t>
            </a:r>
          </a:p>
        </p:txBody>
      </p:sp>
      <p:sp>
        <p:nvSpPr>
          <p:cNvPr id="35" name="Rounded Rectangle 34"/>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36" name="Flowchart: Decision 35"/>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38" name="Straight Connector 37"/>
          <p:cNvCxnSpPr>
            <a:stCxn id="27" idx="3"/>
            <a:endCxn id="36"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6" idx="3"/>
            <a:endCxn id="34"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3"/>
            <a:endCxn id="35"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cxnSp>
        <p:nvCxnSpPr>
          <p:cNvPr id="24" name="Straight Arrow Connector 23"/>
          <p:cNvCxnSpPr>
            <a:stCxn id="36" idx="2"/>
          </p:cNvCxnSpPr>
          <p:nvPr/>
        </p:nvCxnSpPr>
        <p:spPr>
          <a:xfrm flipH="1">
            <a:off x="6616750" y="963456"/>
            <a:ext cx="649540" cy="192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03858801"/>
              </p:ext>
            </p:extLst>
          </p:nvPr>
        </p:nvGraphicFramePr>
        <p:xfrm>
          <a:off x="2378387" y="2994589"/>
          <a:ext cx="6537013" cy="1736028"/>
        </p:xfrm>
        <a:graphic>
          <a:graphicData uri="http://schemas.openxmlformats.org/drawingml/2006/table">
            <a:tbl>
              <a:tblPr firstRow="1" bandRow="1">
                <a:tableStyleId>{5C22544A-7EE6-4342-B048-85BDC9FD1C3A}</a:tableStyleId>
              </a:tblPr>
              <a:tblGrid>
                <a:gridCol w="1537036">
                  <a:extLst>
                    <a:ext uri="{9D8B030D-6E8A-4147-A177-3AD203B41FA5}">
                      <a16:colId xmlns:a16="http://schemas.microsoft.com/office/drawing/2014/main" val="20000"/>
                    </a:ext>
                  </a:extLst>
                </a:gridCol>
                <a:gridCol w="3636521">
                  <a:extLst>
                    <a:ext uri="{9D8B030D-6E8A-4147-A177-3AD203B41FA5}">
                      <a16:colId xmlns:a16="http://schemas.microsoft.com/office/drawing/2014/main" val="20001"/>
                    </a:ext>
                  </a:extLst>
                </a:gridCol>
                <a:gridCol w="1363456">
                  <a:extLst>
                    <a:ext uri="{9D8B030D-6E8A-4147-A177-3AD203B41FA5}">
                      <a16:colId xmlns:a16="http://schemas.microsoft.com/office/drawing/2014/main" val="20002"/>
                    </a:ext>
                  </a:extLst>
                </a:gridCol>
              </a:tblGrid>
              <a:tr h="285750">
                <a:tc>
                  <a:txBody>
                    <a:bodyPr/>
                    <a:lstStyle/>
                    <a:p>
                      <a:pPr marL="0" marR="0">
                        <a:lnSpc>
                          <a:spcPct val="110000"/>
                        </a:lnSpc>
                        <a:spcBef>
                          <a:spcPts val="0"/>
                        </a:spcBef>
                        <a:spcAft>
                          <a:spcPts val="0"/>
                        </a:spcAft>
                      </a:pPr>
                      <a:r>
                        <a:rPr lang="en-US" sz="1200" kern="1200">
                          <a:effectLst/>
                        </a:rPr>
                        <a:t>Portfolio Tier</a:t>
                      </a:r>
                      <a:endParaRPr lang="en-US" sz="1200" kern="1200">
                        <a:effectLst/>
                        <a:latin typeface="Tw Cen MT" charset="0"/>
                        <a:ea typeface="Tw Cen MT" charset="0"/>
                        <a:cs typeface="Times New Roman" charset="0"/>
                      </a:endParaRPr>
                    </a:p>
                  </a:txBody>
                  <a:tcPr anchor="b"/>
                </a:tc>
                <a:tc>
                  <a:txBody>
                    <a:bodyPr/>
                    <a:lstStyle/>
                    <a:p>
                      <a:pPr marL="0" marR="0">
                        <a:lnSpc>
                          <a:spcPct val="110000"/>
                        </a:lnSpc>
                        <a:spcBef>
                          <a:spcPts val="0"/>
                        </a:spcBef>
                        <a:spcAft>
                          <a:spcPts val="0"/>
                        </a:spcAft>
                      </a:pPr>
                      <a:r>
                        <a:rPr lang="en-US" sz="1200" kern="1200" dirty="0">
                          <a:effectLst/>
                        </a:rPr>
                        <a:t>Application Characteristics</a:t>
                      </a:r>
                      <a:endParaRPr lang="en-US" sz="1200" kern="1200" dirty="0">
                        <a:effectLst/>
                        <a:latin typeface="Tw Cen MT" charset="0"/>
                        <a:ea typeface="Tw Cen MT" charset="0"/>
                        <a:cs typeface="Times New Roman" charset="0"/>
                      </a:endParaRPr>
                    </a:p>
                  </a:txBody>
                  <a:tcPr anchor="b"/>
                </a:tc>
                <a:tc>
                  <a:txBody>
                    <a:bodyPr/>
                    <a:lstStyle/>
                    <a:p>
                      <a:pPr marL="0" marR="0">
                        <a:lnSpc>
                          <a:spcPct val="110000"/>
                        </a:lnSpc>
                        <a:spcBef>
                          <a:spcPts val="0"/>
                        </a:spcBef>
                        <a:spcAft>
                          <a:spcPts val="0"/>
                        </a:spcAft>
                      </a:pPr>
                      <a:r>
                        <a:rPr lang="en-US" sz="1200" kern="1200" dirty="0">
                          <a:effectLst/>
                        </a:rPr>
                        <a:t>Delivery model</a:t>
                      </a:r>
                      <a:endParaRPr lang="en-US" sz="1200" kern="1200" dirty="0">
                        <a:effectLst/>
                        <a:latin typeface="Tw Cen MT" charset="0"/>
                        <a:ea typeface="Tw Cen MT" charset="0"/>
                        <a:cs typeface="Times New Roman" charset="0"/>
                      </a:endParaRPr>
                    </a:p>
                  </a:txBody>
                  <a:tcPr anchor="b"/>
                </a:tc>
                <a:extLst>
                  <a:ext uri="{0D108BD9-81ED-4DB2-BD59-A6C34878D82A}">
                    <a16:rowId xmlns:a16="http://schemas.microsoft.com/office/drawing/2014/main" val="10000"/>
                  </a:ext>
                </a:extLst>
              </a:tr>
              <a:tr h="285750">
                <a:tc>
                  <a:txBody>
                    <a:bodyPr/>
                    <a:lstStyle/>
                    <a:p>
                      <a:pPr marL="0" marR="0">
                        <a:lnSpc>
                          <a:spcPct val="110000"/>
                        </a:lnSpc>
                        <a:spcBef>
                          <a:spcPts val="0"/>
                        </a:spcBef>
                        <a:spcAft>
                          <a:spcPts val="0"/>
                        </a:spcAft>
                      </a:pPr>
                      <a:r>
                        <a:rPr lang="en-US" sz="1600" b="1" kern="1200" dirty="0">
                          <a:effectLst/>
                        </a:rPr>
                        <a:t>Differentiate</a:t>
                      </a:r>
                    </a:p>
                  </a:txBody>
                  <a:tcPr/>
                </a:tc>
                <a:tc>
                  <a:txBody>
                    <a:bodyPr/>
                    <a:lstStyle/>
                    <a:p>
                      <a:pPr marL="0" marR="0">
                        <a:lnSpc>
                          <a:spcPct val="110000"/>
                        </a:lnSpc>
                        <a:spcBef>
                          <a:spcPts val="0"/>
                        </a:spcBef>
                        <a:spcAft>
                          <a:spcPts val="0"/>
                        </a:spcAft>
                      </a:pPr>
                      <a:r>
                        <a:rPr lang="en-US" sz="1200" kern="1200" dirty="0">
                          <a:effectLst/>
                        </a:rPr>
                        <a:t>High rate of change.</a:t>
                      </a:r>
                      <a:r>
                        <a:rPr lang="en-US" sz="1200" kern="1200" baseline="0" dirty="0">
                          <a:effectLst/>
                        </a:rPr>
                        <a:t> Usually customer facing, </a:t>
                      </a:r>
                      <a:r>
                        <a:rPr lang="en-US" sz="1200" kern="1200" dirty="0">
                          <a:effectLst/>
                        </a:rPr>
                        <a:t>business-critical</a:t>
                      </a:r>
                      <a:r>
                        <a:rPr lang="en-US" sz="1200" kern="1200" baseline="0" dirty="0">
                          <a:effectLst/>
                        </a:rPr>
                        <a:t>, and revenue generating</a:t>
                      </a:r>
                      <a:endParaRPr lang="en-US" sz="1200" kern="1200" dirty="0">
                        <a:effectLst/>
                        <a:latin typeface="Tw Cen MT" charset="0"/>
                        <a:ea typeface="Tw Cen MT" charset="0"/>
                        <a:cs typeface="Times New Roman" charset="0"/>
                      </a:endParaRPr>
                    </a:p>
                  </a:txBody>
                  <a:tcPr anchor="b"/>
                </a:tc>
                <a:tc>
                  <a:txBody>
                    <a:bodyPr/>
                    <a:lstStyle/>
                    <a:p>
                      <a:pPr marL="0" marR="0">
                        <a:lnSpc>
                          <a:spcPct val="110000"/>
                        </a:lnSpc>
                        <a:spcBef>
                          <a:spcPts val="0"/>
                        </a:spcBef>
                        <a:spcAft>
                          <a:spcPts val="0"/>
                        </a:spcAft>
                      </a:pPr>
                      <a:r>
                        <a:rPr lang="en-US" sz="1200" kern="1200" dirty="0">
                          <a:effectLst/>
                        </a:rPr>
                        <a:t>DevOps</a:t>
                      </a:r>
                      <a:endParaRPr lang="en-US" sz="1200" kern="1200" dirty="0">
                        <a:effectLst/>
                        <a:latin typeface="Tw Cen MT" charset="0"/>
                        <a:ea typeface="Tw Cen MT" charset="0"/>
                        <a:cs typeface="Times New Roman" charset="0"/>
                      </a:endParaRPr>
                    </a:p>
                  </a:txBody>
                  <a:tcPr anchor="b"/>
                </a:tc>
                <a:extLst>
                  <a:ext uri="{0D108BD9-81ED-4DB2-BD59-A6C34878D82A}">
                    <a16:rowId xmlns:a16="http://schemas.microsoft.com/office/drawing/2014/main" val="10001"/>
                  </a:ext>
                </a:extLst>
              </a:tr>
              <a:tr h="285750">
                <a:tc>
                  <a:txBody>
                    <a:bodyPr/>
                    <a:lstStyle/>
                    <a:p>
                      <a:pPr marL="0" marR="0">
                        <a:lnSpc>
                          <a:spcPct val="110000"/>
                        </a:lnSpc>
                        <a:spcBef>
                          <a:spcPts val="0"/>
                        </a:spcBef>
                        <a:spcAft>
                          <a:spcPts val="0"/>
                        </a:spcAft>
                      </a:pPr>
                      <a:r>
                        <a:rPr lang="en-US" sz="1600" b="1" kern="1200" dirty="0">
                          <a:effectLst/>
                        </a:rPr>
                        <a:t>Table Stakes </a:t>
                      </a:r>
                    </a:p>
                  </a:txBody>
                  <a:tcPr/>
                </a:tc>
                <a:tc>
                  <a:txBody>
                    <a:bodyPr/>
                    <a:lstStyle/>
                    <a:p>
                      <a:pPr marL="0" marR="0">
                        <a:lnSpc>
                          <a:spcPct val="110000"/>
                        </a:lnSpc>
                        <a:spcBef>
                          <a:spcPts val="0"/>
                        </a:spcBef>
                        <a:spcAft>
                          <a:spcPts val="0"/>
                        </a:spcAft>
                      </a:pPr>
                      <a:r>
                        <a:rPr lang="en-US" sz="1200" kern="1200">
                          <a:effectLst/>
                        </a:rPr>
                        <a:t>Business critical, but low rate of change. Needs high availability, maximum reliability, and durable DR.</a:t>
                      </a:r>
                      <a:endParaRPr lang="en-US" sz="1200" kern="1200">
                        <a:effectLst/>
                        <a:latin typeface="Tw Cen MT" charset="0"/>
                        <a:ea typeface="Tw Cen MT" charset="0"/>
                        <a:cs typeface="Times New Roman" charset="0"/>
                      </a:endParaRPr>
                    </a:p>
                  </a:txBody>
                  <a:tcPr anchor="b"/>
                </a:tc>
                <a:tc>
                  <a:txBody>
                    <a:bodyPr/>
                    <a:lstStyle/>
                    <a:p>
                      <a:pPr marL="0" marR="0">
                        <a:lnSpc>
                          <a:spcPct val="110000"/>
                        </a:lnSpc>
                        <a:spcBef>
                          <a:spcPts val="0"/>
                        </a:spcBef>
                        <a:spcAft>
                          <a:spcPts val="0"/>
                        </a:spcAft>
                      </a:pPr>
                      <a:r>
                        <a:rPr lang="en-US" sz="1200" kern="1200" dirty="0">
                          <a:effectLst/>
                        </a:rPr>
                        <a:t>Automated Efficiency</a:t>
                      </a:r>
                      <a:endParaRPr lang="en-US" sz="1200" kern="1200" dirty="0">
                        <a:effectLst/>
                        <a:latin typeface="Tw Cen MT" charset="0"/>
                        <a:ea typeface="Tw Cen MT" charset="0"/>
                        <a:cs typeface="Times New Roman" charset="0"/>
                      </a:endParaRPr>
                    </a:p>
                  </a:txBody>
                  <a:tcPr anchor="b"/>
                </a:tc>
                <a:extLst>
                  <a:ext uri="{0D108BD9-81ED-4DB2-BD59-A6C34878D82A}">
                    <a16:rowId xmlns:a16="http://schemas.microsoft.com/office/drawing/2014/main" val="10002"/>
                  </a:ext>
                </a:extLst>
              </a:tr>
              <a:tr h="285750">
                <a:tc>
                  <a:txBody>
                    <a:bodyPr/>
                    <a:lstStyle/>
                    <a:p>
                      <a:pPr marL="0" marR="0">
                        <a:lnSpc>
                          <a:spcPct val="110000"/>
                        </a:lnSpc>
                        <a:spcBef>
                          <a:spcPts val="0"/>
                        </a:spcBef>
                        <a:spcAft>
                          <a:spcPts val="0"/>
                        </a:spcAft>
                      </a:pPr>
                      <a:r>
                        <a:rPr lang="en-US" sz="1600" b="1" kern="1200" dirty="0">
                          <a:effectLst/>
                        </a:rPr>
                        <a:t>Niche</a:t>
                      </a:r>
                    </a:p>
                  </a:txBody>
                  <a:tcPr/>
                </a:tc>
                <a:tc>
                  <a:txBody>
                    <a:bodyPr/>
                    <a:lstStyle/>
                    <a:p>
                      <a:pPr marL="0" marR="0">
                        <a:lnSpc>
                          <a:spcPct val="110000"/>
                        </a:lnSpc>
                        <a:spcBef>
                          <a:spcPts val="0"/>
                        </a:spcBef>
                        <a:spcAft>
                          <a:spcPts val="0"/>
                        </a:spcAft>
                      </a:pPr>
                      <a:r>
                        <a:rPr lang="en-US" sz="1200" kern="1200" dirty="0">
                          <a:effectLst/>
                        </a:rPr>
                        <a:t>Non-Business-critical, low change, minimal risk, standard downtime &amp; reliability requirements</a:t>
                      </a:r>
                      <a:endParaRPr lang="en-US" sz="1200" kern="1200" dirty="0">
                        <a:effectLst/>
                        <a:latin typeface="Tw Cen MT" charset="0"/>
                        <a:ea typeface="Tw Cen MT" charset="0"/>
                        <a:cs typeface="Times New Roman" charset="0"/>
                      </a:endParaRPr>
                    </a:p>
                  </a:txBody>
                  <a:tcPr anchor="b"/>
                </a:tc>
                <a:tc>
                  <a:txBody>
                    <a:bodyPr/>
                    <a:lstStyle/>
                    <a:p>
                      <a:pPr marL="0" marR="0">
                        <a:lnSpc>
                          <a:spcPct val="110000"/>
                        </a:lnSpc>
                        <a:spcBef>
                          <a:spcPts val="0"/>
                        </a:spcBef>
                        <a:spcAft>
                          <a:spcPts val="0"/>
                        </a:spcAft>
                      </a:pPr>
                      <a:r>
                        <a:rPr lang="en-US" sz="1200" kern="1200" dirty="0">
                          <a:effectLst/>
                        </a:rPr>
                        <a:t>Traditional Operations</a:t>
                      </a:r>
                      <a:endParaRPr lang="en-US" sz="1200" kern="1200" dirty="0">
                        <a:effectLst/>
                        <a:latin typeface="Tw Cen MT" charset="0"/>
                        <a:ea typeface="Tw Cen MT" charset="0"/>
                        <a:cs typeface="Times New Roman" charset="0"/>
                      </a:endParaRPr>
                    </a:p>
                  </a:txBody>
                  <a:tcPr anchor="b"/>
                </a:tc>
                <a:extLst>
                  <a:ext uri="{0D108BD9-81ED-4DB2-BD59-A6C34878D82A}">
                    <a16:rowId xmlns:a16="http://schemas.microsoft.com/office/drawing/2014/main" val="10003"/>
                  </a:ext>
                </a:extLst>
              </a:tr>
            </a:tbl>
          </a:graphicData>
        </a:graphic>
      </p:graphicFrame>
      <p:sp>
        <p:nvSpPr>
          <p:cNvPr id="29" name="Rounded Rectangle 28"/>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
        <p:nvSpPr>
          <p:cNvPr id="26" name="TextBox 25"/>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Tree>
    <p:extLst>
      <p:ext uri="{BB962C8B-B14F-4D97-AF65-F5344CB8AC3E}">
        <p14:creationId xmlns:p14="http://schemas.microsoft.com/office/powerpoint/2010/main" val="163970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6430" y="556054"/>
            <a:ext cx="98741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920139" y="435575"/>
            <a:ext cx="460078"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74" idx="1"/>
          </p:cNvCxnSpPr>
          <p:nvPr/>
        </p:nvCxnSpPr>
        <p:spPr>
          <a:xfrm>
            <a:off x="4399965" y="1777282"/>
            <a:ext cx="1486292" cy="8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63" name="Rounded Rectangle 62"/>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5" name="Rounded Rectangle 64"/>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66" name="Flowchart: Decision 65"/>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68" name="Straight Connector 67"/>
          <p:cNvCxnSpPr>
            <a:stCxn id="62" idx="3"/>
            <a:endCxn id="66"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3"/>
            <a:endCxn id="63"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3"/>
            <a:endCxn id="65"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886257" y="1711278"/>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#2</a:t>
            </a:r>
          </a:p>
        </p:txBody>
      </p:sp>
      <p:sp>
        <p:nvSpPr>
          <p:cNvPr id="75" name="Rounded Rectangle 74"/>
          <p:cNvSpPr/>
          <p:nvPr/>
        </p:nvSpPr>
        <p:spPr>
          <a:xfrm>
            <a:off x="7935826" y="153443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76" name="Rounded Rectangle 75"/>
          <p:cNvSpPr/>
          <p:nvPr/>
        </p:nvSpPr>
        <p:spPr>
          <a:xfrm>
            <a:off x="7935826" y="1904394"/>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77" name="Flowchart: Decision 76"/>
          <p:cNvSpPr/>
          <p:nvPr/>
        </p:nvSpPr>
        <p:spPr>
          <a:xfrm>
            <a:off x="6845350" y="1600436"/>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79" name="Straight Connector 78"/>
          <p:cNvCxnSpPr>
            <a:stCxn id="74" idx="3"/>
            <a:endCxn id="77" idx="1"/>
          </p:cNvCxnSpPr>
          <p:nvPr/>
        </p:nvCxnSpPr>
        <p:spPr>
          <a:xfrm flipV="1">
            <a:off x="6766676" y="1859557"/>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7" idx="3"/>
            <a:endCxn id="75" idx="1"/>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3"/>
            <a:endCxn id="76" idx="1"/>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pic>
        <p:nvPicPr>
          <p:cNvPr id="93" name="Pictur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31701">
            <a:off x="8797319" y="1464413"/>
            <a:ext cx="325835" cy="3336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31701">
            <a:off x="6054845" y="45818"/>
            <a:ext cx="1083814" cy="1109885"/>
          </a:xfrm>
          <a:prstGeom prst="rect">
            <a:avLst/>
          </a:prstGeom>
        </p:spPr>
      </p:pic>
      <p:sp>
        <p:nvSpPr>
          <p:cNvPr id="16" name="TextBox 15"/>
          <p:cNvSpPr txBox="1"/>
          <p:nvPr/>
        </p:nvSpPr>
        <p:spPr>
          <a:xfrm>
            <a:off x="6023955" y="1082990"/>
            <a:ext cx="1414673" cy="300082"/>
          </a:xfrm>
          <a:prstGeom prst="rect">
            <a:avLst/>
          </a:prstGeom>
          <a:noFill/>
        </p:spPr>
        <p:txBody>
          <a:bodyPr wrap="square" rtlCol="0">
            <a:spAutoFit/>
          </a:bodyPr>
          <a:lstStyle/>
          <a:p>
            <a:pPr defTabSz="685800"/>
            <a:r>
              <a:rPr lang="en-US" sz="1350" dirty="0">
                <a:solidFill>
                  <a:prstClr val="black"/>
                </a:solidFill>
              </a:rPr>
              <a:t>Cloud-enabled</a:t>
            </a:r>
          </a:p>
        </p:txBody>
      </p:sp>
      <p:sp>
        <p:nvSpPr>
          <p:cNvPr id="48" name="TextBox 47"/>
          <p:cNvSpPr txBox="1"/>
          <p:nvPr/>
        </p:nvSpPr>
        <p:spPr>
          <a:xfrm rot="20006273">
            <a:off x="4625139" y="980071"/>
            <a:ext cx="1414673" cy="430887"/>
          </a:xfrm>
          <a:prstGeom prst="rect">
            <a:avLst/>
          </a:prstGeom>
          <a:noFill/>
        </p:spPr>
        <p:txBody>
          <a:bodyPr wrap="square" rtlCol="0">
            <a:spAutoFit/>
          </a:bodyPr>
          <a:lstStyle/>
          <a:p>
            <a:pPr defTabSz="685800"/>
            <a:r>
              <a:rPr lang="en-US" sz="1100" dirty="0">
                <a:solidFill>
                  <a:prstClr val="black"/>
                </a:solidFill>
              </a:rPr>
              <a:t>Once cloud-enabled the CTT is released</a:t>
            </a:r>
          </a:p>
        </p:txBody>
      </p:sp>
      <p:sp>
        <p:nvSpPr>
          <p:cNvPr id="45" name="Rounded Rectangle 44"/>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
        <p:nvSpPr>
          <p:cNvPr id="46" name="TextBox 45"/>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47" name="TextBox 46"/>
          <p:cNvSpPr txBox="1"/>
          <p:nvPr/>
        </p:nvSpPr>
        <p:spPr>
          <a:xfrm>
            <a:off x="6888076" y="1683632"/>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50" name="TextBox 49"/>
          <p:cNvSpPr txBox="1"/>
          <p:nvPr/>
        </p:nvSpPr>
        <p:spPr>
          <a:xfrm rot="171346">
            <a:off x="4509393" y="1817363"/>
            <a:ext cx="1414673" cy="430887"/>
          </a:xfrm>
          <a:prstGeom prst="rect">
            <a:avLst/>
          </a:prstGeom>
          <a:noFill/>
        </p:spPr>
        <p:txBody>
          <a:bodyPr wrap="square" rtlCol="0">
            <a:spAutoFit/>
          </a:bodyPr>
          <a:lstStyle/>
          <a:p>
            <a:pPr defTabSz="685800"/>
            <a:r>
              <a:rPr lang="en-US" sz="1100" dirty="0">
                <a:solidFill>
                  <a:prstClr val="black"/>
                </a:solidFill>
              </a:rPr>
              <a:t>Then, engages with next Dev Team</a:t>
            </a:r>
          </a:p>
        </p:txBody>
      </p:sp>
      <p:cxnSp>
        <p:nvCxnSpPr>
          <p:cNvPr id="51" name="Straight Arrow Connector 50"/>
          <p:cNvCxnSpPr>
            <a:stCxn id="62" idx="1"/>
          </p:cNvCxnSpPr>
          <p:nvPr/>
        </p:nvCxnSpPr>
        <p:spPr>
          <a:xfrm flipH="1">
            <a:off x="4429464" y="704336"/>
            <a:ext cx="1456793" cy="74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3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89587"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65566" y="435575"/>
            <a:ext cx="514651"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05" idx="1"/>
          </p:cNvCxnSpPr>
          <p:nvPr/>
        </p:nvCxnSpPr>
        <p:spPr>
          <a:xfrm>
            <a:off x="4399965" y="1777282"/>
            <a:ext cx="1486292" cy="1155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836011" y="2578079"/>
            <a:ext cx="3601305" cy="241921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u="sng" dirty="0">
                <a:solidFill>
                  <a:prstClr val="black"/>
                </a:solidFill>
              </a:rPr>
              <a:t>Cloud Center of Excellence (COE)</a:t>
            </a: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p:txBody>
      </p:sp>
      <p:sp>
        <p:nvSpPr>
          <p:cNvPr id="81" name="Rounded Rectangle 80"/>
          <p:cNvSpPr/>
          <p:nvPr/>
        </p:nvSpPr>
        <p:spPr>
          <a:xfrm>
            <a:off x="975772" y="2896126"/>
            <a:ext cx="2538683" cy="60997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75" name="Rounded Rectangle 74"/>
          <p:cNvSpPr/>
          <p:nvPr/>
        </p:nvSpPr>
        <p:spPr>
          <a:xfrm>
            <a:off x="1069030" y="2969612"/>
            <a:ext cx="70087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Big Data</a:t>
            </a:r>
          </a:p>
        </p:txBody>
      </p:sp>
      <p:sp>
        <p:nvSpPr>
          <p:cNvPr id="76" name="Rounded Rectangle 75"/>
          <p:cNvSpPr/>
          <p:nvPr/>
        </p:nvSpPr>
        <p:spPr>
          <a:xfrm>
            <a:off x="1909865" y="2969612"/>
            <a:ext cx="657998"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IOT</a:t>
            </a:r>
          </a:p>
        </p:txBody>
      </p:sp>
      <p:sp>
        <p:nvSpPr>
          <p:cNvPr id="77" name="Rounded Rectangle 76"/>
          <p:cNvSpPr/>
          <p:nvPr/>
        </p:nvSpPr>
        <p:spPr>
          <a:xfrm>
            <a:off x="2707826" y="2969612"/>
            <a:ext cx="69971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Mobile</a:t>
            </a:r>
          </a:p>
        </p:txBody>
      </p:sp>
      <p:sp>
        <p:nvSpPr>
          <p:cNvPr id="83" name="TextBox 82"/>
          <p:cNvSpPr txBox="1"/>
          <p:nvPr/>
        </p:nvSpPr>
        <p:spPr>
          <a:xfrm>
            <a:off x="3536373" y="2932504"/>
            <a:ext cx="908815" cy="577081"/>
          </a:xfrm>
          <a:prstGeom prst="rect">
            <a:avLst/>
          </a:prstGeom>
          <a:noFill/>
        </p:spPr>
        <p:txBody>
          <a:bodyPr wrap="square" rtlCol="0">
            <a:spAutoFit/>
          </a:bodyPr>
          <a:lstStyle/>
          <a:p>
            <a:pPr defTabSz="685800"/>
            <a:r>
              <a:rPr lang="en-US" sz="1050" dirty="0">
                <a:solidFill>
                  <a:prstClr val="black"/>
                </a:solidFill>
              </a:rPr>
              <a:t>Specialties Aligned with Innovation</a:t>
            </a:r>
          </a:p>
        </p:txBody>
      </p:sp>
      <p:sp>
        <p:nvSpPr>
          <p:cNvPr id="71" name="Rounded Rectangle 70"/>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73" name="Rounded Rectangle 72"/>
          <p:cNvSpPr/>
          <p:nvPr/>
        </p:nvSpPr>
        <p:spPr>
          <a:xfrm>
            <a:off x="7935826" y="37920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74" name="Rounded Rectangle 73"/>
          <p:cNvSpPr/>
          <p:nvPr/>
        </p:nvSpPr>
        <p:spPr>
          <a:xfrm>
            <a:off x="7935826" y="749170"/>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87" name="Flowchart: Decision 86"/>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94" name="Straight Connector 93"/>
          <p:cNvCxnSpPr>
            <a:stCxn id="71" idx="3"/>
            <a:endCxn id="87" idx="1"/>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3"/>
            <a:endCxn id="73"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7" idx="3"/>
            <a:endCxn id="74"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5886257" y="1711278"/>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#2</a:t>
            </a:r>
          </a:p>
        </p:txBody>
      </p:sp>
      <p:sp>
        <p:nvSpPr>
          <p:cNvPr id="98" name="Rounded Rectangle 97"/>
          <p:cNvSpPr/>
          <p:nvPr/>
        </p:nvSpPr>
        <p:spPr>
          <a:xfrm>
            <a:off x="7935826" y="153443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99" name="Rounded Rectangle 98"/>
          <p:cNvSpPr/>
          <p:nvPr/>
        </p:nvSpPr>
        <p:spPr>
          <a:xfrm>
            <a:off x="7935826" y="1904394"/>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100" name="Flowchart: Decision 99"/>
          <p:cNvSpPr/>
          <p:nvPr/>
        </p:nvSpPr>
        <p:spPr>
          <a:xfrm>
            <a:off x="6845350" y="1600436"/>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02" name="Straight Connector 101"/>
          <p:cNvCxnSpPr>
            <a:stCxn id="97" idx="3"/>
            <a:endCxn id="100" idx="1"/>
          </p:cNvCxnSpPr>
          <p:nvPr/>
        </p:nvCxnSpPr>
        <p:spPr>
          <a:xfrm flipV="1">
            <a:off x="6766676" y="1859557"/>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3"/>
            <a:endCxn id="98" idx="1"/>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0" idx="3"/>
            <a:endCxn id="99" idx="1"/>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5886257" y="2784225"/>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#3</a:t>
            </a:r>
          </a:p>
        </p:txBody>
      </p:sp>
      <p:sp>
        <p:nvSpPr>
          <p:cNvPr id="106" name="Rounded Rectangle 105"/>
          <p:cNvSpPr/>
          <p:nvPr/>
        </p:nvSpPr>
        <p:spPr>
          <a:xfrm>
            <a:off x="7935826" y="260737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107" name="Rounded Rectangle 106"/>
          <p:cNvSpPr/>
          <p:nvPr/>
        </p:nvSpPr>
        <p:spPr>
          <a:xfrm>
            <a:off x="7935826" y="297734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108" name="Flowchart: Decision 107"/>
          <p:cNvSpPr/>
          <p:nvPr/>
        </p:nvSpPr>
        <p:spPr>
          <a:xfrm>
            <a:off x="6845350" y="2673383"/>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10" name="Straight Connector 109"/>
          <p:cNvCxnSpPr>
            <a:stCxn id="105" idx="3"/>
            <a:endCxn id="108" idx="1"/>
          </p:cNvCxnSpPr>
          <p:nvPr/>
        </p:nvCxnSpPr>
        <p:spPr>
          <a:xfrm flipV="1">
            <a:off x="6766676" y="293250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3"/>
            <a:endCxn id="106" idx="1"/>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8" idx="3"/>
            <a:endCxn id="107" idx="1"/>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58026" y="77101"/>
            <a:ext cx="1083814" cy="1109885"/>
          </a:xfrm>
          <a:prstGeom prst="rect">
            <a:avLst/>
          </a:prstGeom>
        </p:spPr>
      </p:pic>
      <p:sp>
        <p:nvSpPr>
          <p:cNvPr id="60" name="Rounded Rectangle 59"/>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1" name="Rounded Rectangle 60"/>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cxnSp>
        <p:nvCxnSpPr>
          <p:cNvPr id="62" name="Straight Connector 61"/>
          <p:cNvCxnSpPr>
            <a:endCxn id="60" idx="1"/>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61" idx="1"/>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935826" y="153443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6" name="Rounded Rectangle 65"/>
          <p:cNvSpPr/>
          <p:nvPr/>
        </p:nvSpPr>
        <p:spPr>
          <a:xfrm>
            <a:off x="7935826" y="1904394"/>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cxnSp>
        <p:nvCxnSpPr>
          <p:cNvPr id="67" name="Straight Connector 66"/>
          <p:cNvCxnSpPr>
            <a:endCxn id="65" idx="1"/>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66" idx="1"/>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7935826" y="260737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86" name="Rounded Rectangle 85"/>
          <p:cNvSpPr/>
          <p:nvPr/>
        </p:nvSpPr>
        <p:spPr>
          <a:xfrm>
            <a:off x="7935826" y="297734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cxnSp>
        <p:nvCxnSpPr>
          <p:cNvPr id="115" name="Straight Connector 114"/>
          <p:cNvCxnSpPr>
            <a:endCxn id="85" idx="1"/>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86" idx="1"/>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cxnSp>
        <p:nvCxnSpPr>
          <p:cNvPr id="120" name="Straight Arrow Connector 119"/>
          <p:cNvCxnSpPr>
            <a:stCxn id="71" idx="1"/>
          </p:cNvCxnSpPr>
          <p:nvPr/>
        </p:nvCxnSpPr>
        <p:spPr>
          <a:xfrm flipH="1">
            <a:off x="4459234" y="704335"/>
            <a:ext cx="1427023" cy="2429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58026" y="1230846"/>
            <a:ext cx="1083814" cy="1109885"/>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9215" y="1433598"/>
            <a:ext cx="325835" cy="333673"/>
          </a:xfrm>
          <a:prstGeom prst="rect">
            <a:avLst/>
          </a:prstGeom>
        </p:spPr>
      </p:pic>
      <p:sp>
        <p:nvSpPr>
          <p:cNvPr id="72" name="TextBox 71"/>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78" name="TextBox 77"/>
          <p:cNvSpPr txBox="1"/>
          <p:nvPr/>
        </p:nvSpPr>
        <p:spPr>
          <a:xfrm>
            <a:off x="6886989" y="1683632"/>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79" name="TextBox 78"/>
          <p:cNvSpPr txBox="1"/>
          <p:nvPr/>
        </p:nvSpPr>
        <p:spPr>
          <a:xfrm>
            <a:off x="6886989" y="2747838"/>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Tree>
    <p:extLst>
      <p:ext uri="{BB962C8B-B14F-4D97-AF65-F5344CB8AC3E}">
        <p14:creationId xmlns:p14="http://schemas.microsoft.com/office/powerpoint/2010/main" val="1687591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lowchart: Decision 86"/>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38" name="Straight Connector 137"/>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41" name="Flowchart: Decision 99"/>
          <p:cNvSpPr/>
          <p:nvPr/>
        </p:nvSpPr>
        <p:spPr>
          <a:xfrm>
            <a:off x="6845350" y="1600436"/>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42" name="Straight Connector 141"/>
          <p:cNvCxnSpPr/>
          <p:nvPr/>
        </p:nvCxnSpPr>
        <p:spPr>
          <a:xfrm flipV="1">
            <a:off x="6766676" y="1859557"/>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45" name="Flowchart: Decision 107"/>
          <p:cNvSpPr/>
          <p:nvPr/>
        </p:nvSpPr>
        <p:spPr>
          <a:xfrm>
            <a:off x="6845350" y="2673383"/>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46" name="Straight Connector 145"/>
          <p:cNvCxnSpPr/>
          <p:nvPr/>
        </p:nvCxnSpPr>
        <p:spPr>
          <a:xfrm flipV="1">
            <a:off x="6766676" y="293250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56" name="TextBox 155"/>
          <p:cNvSpPr txBox="1"/>
          <p:nvPr/>
        </p:nvSpPr>
        <p:spPr>
          <a:xfrm>
            <a:off x="6886989" y="1683632"/>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57" name="TextBox 156"/>
          <p:cNvSpPr txBox="1"/>
          <p:nvPr/>
        </p:nvSpPr>
        <p:spPr>
          <a:xfrm>
            <a:off x="6886989" y="2747838"/>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3" name="Rounded Rectangle 2"/>
          <p:cNvSpPr/>
          <p:nvPr/>
        </p:nvSpPr>
        <p:spPr>
          <a:xfrm>
            <a:off x="1389587"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65566" y="435575"/>
            <a:ext cx="514651"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05" idx="1"/>
          </p:cNvCxnSpPr>
          <p:nvPr/>
        </p:nvCxnSpPr>
        <p:spPr>
          <a:xfrm>
            <a:off x="4399965" y="1777282"/>
            <a:ext cx="1486292" cy="1155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836011" y="2578079"/>
            <a:ext cx="3601305" cy="241921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u="sng" dirty="0">
                <a:solidFill>
                  <a:prstClr val="black"/>
                </a:solidFill>
              </a:rPr>
              <a:t>Cloud Center of Excellence (COE)</a:t>
            </a: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p:txBody>
      </p:sp>
      <p:sp>
        <p:nvSpPr>
          <p:cNvPr id="81" name="Rounded Rectangle 80"/>
          <p:cNvSpPr/>
          <p:nvPr/>
        </p:nvSpPr>
        <p:spPr>
          <a:xfrm>
            <a:off x="975772" y="2896126"/>
            <a:ext cx="2538683" cy="60997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82" name="Rounded Rectangle 81"/>
          <p:cNvSpPr/>
          <p:nvPr/>
        </p:nvSpPr>
        <p:spPr>
          <a:xfrm>
            <a:off x="976355" y="3595678"/>
            <a:ext cx="2538683" cy="6113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75" name="Rounded Rectangle 74"/>
          <p:cNvSpPr/>
          <p:nvPr/>
        </p:nvSpPr>
        <p:spPr>
          <a:xfrm>
            <a:off x="1069030" y="2969612"/>
            <a:ext cx="70087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Big Data</a:t>
            </a:r>
          </a:p>
        </p:txBody>
      </p:sp>
      <p:sp>
        <p:nvSpPr>
          <p:cNvPr id="76" name="Rounded Rectangle 75"/>
          <p:cNvSpPr/>
          <p:nvPr/>
        </p:nvSpPr>
        <p:spPr>
          <a:xfrm>
            <a:off x="1909865" y="2969612"/>
            <a:ext cx="657998"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IOT</a:t>
            </a:r>
          </a:p>
        </p:txBody>
      </p:sp>
      <p:sp>
        <p:nvSpPr>
          <p:cNvPr id="77" name="Rounded Rectangle 76"/>
          <p:cNvSpPr/>
          <p:nvPr/>
        </p:nvSpPr>
        <p:spPr>
          <a:xfrm>
            <a:off x="2707826" y="2969612"/>
            <a:ext cx="69971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Mobile</a:t>
            </a:r>
          </a:p>
        </p:txBody>
      </p:sp>
      <p:sp>
        <p:nvSpPr>
          <p:cNvPr id="78" name="Rounded Rectangle 77"/>
          <p:cNvSpPr/>
          <p:nvPr/>
        </p:nvSpPr>
        <p:spPr>
          <a:xfrm>
            <a:off x="1069030" y="3658933"/>
            <a:ext cx="72142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#1</a:t>
            </a:r>
          </a:p>
        </p:txBody>
      </p:sp>
      <p:sp>
        <p:nvSpPr>
          <p:cNvPr id="79" name="Rounded Rectangle 78"/>
          <p:cNvSpPr/>
          <p:nvPr/>
        </p:nvSpPr>
        <p:spPr>
          <a:xfrm>
            <a:off x="1909865" y="3658933"/>
            <a:ext cx="68700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#2</a:t>
            </a:r>
          </a:p>
        </p:txBody>
      </p:sp>
      <p:sp>
        <p:nvSpPr>
          <p:cNvPr id="80" name="Rounded Rectangle 79"/>
          <p:cNvSpPr/>
          <p:nvPr/>
        </p:nvSpPr>
        <p:spPr>
          <a:xfrm>
            <a:off x="2716280" y="3658933"/>
            <a:ext cx="691263"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#n</a:t>
            </a:r>
          </a:p>
        </p:txBody>
      </p:sp>
      <p:sp>
        <p:nvSpPr>
          <p:cNvPr id="83" name="TextBox 82"/>
          <p:cNvSpPr txBox="1"/>
          <p:nvPr/>
        </p:nvSpPr>
        <p:spPr>
          <a:xfrm>
            <a:off x="3536373" y="2932504"/>
            <a:ext cx="908815" cy="577081"/>
          </a:xfrm>
          <a:prstGeom prst="rect">
            <a:avLst/>
          </a:prstGeom>
          <a:noFill/>
        </p:spPr>
        <p:txBody>
          <a:bodyPr wrap="square" rtlCol="0">
            <a:spAutoFit/>
          </a:bodyPr>
          <a:lstStyle/>
          <a:p>
            <a:pPr defTabSz="685800"/>
            <a:r>
              <a:rPr lang="en-US" sz="1050" dirty="0">
                <a:solidFill>
                  <a:prstClr val="black"/>
                </a:solidFill>
              </a:rPr>
              <a:t>Specialties Aligned with Innovation</a:t>
            </a:r>
          </a:p>
        </p:txBody>
      </p:sp>
      <p:sp>
        <p:nvSpPr>
          <p:cNvPr id="84" name="TextBox 83"/>
          <p:cNvSpPr txBox="1"/>
          <p:nvPr/>
        </p:nvSpPr>
        <p:spPr>
          <a:xfrm>
            <a:off x="3546868" y="3697546"/>
            <a:ext cx="908815" cy="415498"/>
          </a:xfrm>
          <a:prstGeom prst="rect">
            <a:avLst/>
          </a:prstGeom>
          <a:noFill/>
        </p:spPr>
        <p:txBody>
          <a:bodyPr wrap="square" rtlCol="0">
            <a:spAutoFit/>
          </a:bodyPr>
          <a:lstStyle/>
          <a:p>
            <a:pPr defTabSz="685800"/>
            <a:r>
              <a:rPr lang="en-US" sz="1050" dirty="0">
                <a:solidFill>
                  <a:prstClr val="black"/>
                </a:solidFill>
              </a:rPr>
              <a:t>Cost-savings Specialists</a:t>
            </a:r>
          </a:p>
        </p:txBody>
      </p:sp>
      <p:cxnSp>
        <p:nvCxnSpPr>
          <p:cNvPr id="72" name="Straight Arrow Connector 71"/>
          <p:cNvCxnSpPr>
            <a:stCxn id="97" idx="1"/>
            <a:endCxn id="68" idx="3"/>
          </p:cNvCxnSpPr>
          <p:nvPr/>
        </p:nvCxnSpPr>
        <p:spPr>
          <a:xfrm flipH="1">
            <a:off x="4437316" y="1859560"/>
            <a:ext cx="1448941" cy="1928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73" name="Rounded Rectangle 72"/>
          <p:cNvSpPr/>
          <p:nvPr/>
        </p:nvSpPr>
        <p:spPr>
          <a:xfrm>
            <a:off x="7935826" y="37920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74" name="Rounded Rectangle 73"/>
          <p:cNvSpPr/>
          <p:nvPr/>
        </p:nvSpPr>
        <p:spPr>
          <a:xfrm>
            <a:off x="7935826" y="749170"/>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97" name="Rounded Rectangle 96"/>
          <p:cNvSpPr/>
          <p:nvPr/>
        </p:nvSpPr>
        <p:spPr>
          <a:xfrm>
            <a:off x="5886257" y="1711278"/>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#2</a:t>
            </a:r>
          </a:p>
        </p:txBody>
      </p:sp>
      <p:sp>
        <p:nvSpPr>
          <p:cNvPr id="98" name="Rounded Rectangle 97"/>
          <p:cNvSpPr/>
          <p:nvPr/>
        </p:nvSpPr>
        <p:spPr>
          <a:xfrm>
            <a:off x="7935826" y="153443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99" name="Rounded Rectangle 98"/>
          <p:cNvSpPr/>
          <p:nvPr/>
        </p:nvSpPr>
        <p:spPr>
          <a:xfrm>
            <a:off x="7935826" y="1904394"/>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105" name="Rounded Rectangle 104"/>
          <p:cNvSpPr/>
          <p:nvPr/>
        </p:nvSpPr>
        <p:spPr>
          <a:xfrm>
            <a:off x="5886257" y="2784225"/>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#3</a:t>
            </a:r>
          </a:p>
        </p:txBody>
      </p:sp>
      <p:sp>
        <p:nvSpPr>
          <p:cNvPr id="106" name="Rounded Rectangle 105"/>
          <p:cNvSpPr/>
          <p:nvPr/>
        </p:nvSpPr>
        <p:spPr>
          <a:xfrm>
            <a:off x="7935826" y="260737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107" name="Rounded Rectangle 106"/>
          <p:cNvSpPr/>
          <p:nvPr/>
        </p:nvSpPr>
        <p:spPr>
          <a:xfrm>
            <a:off x="7935826" y="297734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58026" y="77101"/>
            <a:ext cx="1083814" cy="1109885"/>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62181" y="1223165"/>
            <a:ext cx="1083814" cy="1109885"/>
          </a:xfrm>
          <a:prstGeom prst="rect">
            <a:avLst/>
          </a:prstGeom>
        </p:spPr>
      </p:pic>
      <p:sp>
        <p:nvSpPr>
          <p:cNvPr id="60" name="Rounded Rectangle 59"/>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1" name="Rounded Rectangle 60"/>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65" name="Rounded Rectangle 64"/>
          <p:cNvSpPr/>
          <p:nvPr/>
        </p:nvSpPr>
        <p:spPr>
          <a:xfrm>
            <a:off x="7935826" y="153443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6" name="Rounded Rectangle 65"/>
          <p:cNvSpPr/>
          <p:nvPr/>
        </p:nvSpPr>
        <p:spPr>
          <a:xfrm>
            <a:off x="7935826" y="1904394"/>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85" name="Rounded Rectangle 84"/>
          <p:cNvSpPr/>
          <p:nvPr/>
        </p:nvSpPr>
        <p:spPr>
          <a:xfrm>
            <a:off x="7935826" y="260737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86" name="Rounded Rectangle 85"/>
          <p:cNvSpPr/>
          <p:nvPr/>
        </p:nvSpPr>
        <p:spPr>
          <a:xfrm>
            <a:off x="7935826" y="297734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7319" y="1464413"/>
            <a:ext cx="325835" cy="333673"/>
          </a:xfrm>
          <a:prstGeom prst="rect">
            <a:avLst/>
          </a:prstGeom>
        </p:spPr>
      </p:pic>
      <p:pic>
        <p:nvPicPr>
          <p:cNvPr id="119"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4" y="2900472"/>
            <a:ext cx="325835" cy="333673"/>
          </a:xfrm>
          <a:prstGeom prst="rect">
            <a:avLst/>
          </a:prstGeom>
        </p:spPr>
      </p:pic>
      <p:cxnSp>
        <p:nvCxnSpPr>
          <p:cNvPr id="120" name="Straight Arrow Connector 119"/>
          <p:cNvCxnSpPr>
            <a:stCxn id="71" idx="1"/>
          </p:cNvCxnSpPr>
          <p:nvPr/>
        </p:nvCxnSpPr>
        <p:spPr>
          <a:xfrm flipH="1">
            <a:off x="4459234" y="704335"/>
            <a:ext cx="1427023" cy="2429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Tree>
    <p:extLst>
      <p:ext uri="{BB962C8B-B14F-4D97-AF65-F5344CB8AC3E}">
        <p14:creationId xmlns:p14="http://schemas.microsoft.com/office/powerpoint/2010/main" val="125338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lowchart: Decision 86"/>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24" name="Straight Connector 123"/>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27" name="Flowchart: Decision 99"/>
          <p:cNvSpPr/>
          <p:nvPr/>
        </p:nvSpPr>
        <p:spPr>
          <a:xfrm>
            <a:off x="6845350" y="1600436"/>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28" name="Straight Connector 127"/>
          <p:cNvCxnSpPr/>
          <p:nvPr/>
        </p:nvCxnSpPr>
        <p:spPr>
          <a:xfrm flipV="1">
            <a:off x="6766676" y="1859557"/>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31" name="Flowchart: Decision 107"/>
          <p:cNvSpPr/>
          <p:nvPr/>
        </p:nvSpPr>
        <p:spPr>
          <a:xfrm>
            <a:off x="6845350" y="2673383"/>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32" name="Straight Connector 131"/>
          <p:cNvCxnSpPr/>
          <p:nvPr/>
        </p:nvCxnSpPr>
        <p:spPr>
          <a:xfrm flipV="1">
            <a:off x="6766676" y="293250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42" name="TextBox 141"/>
          <p:cNvSpPr txBox="1"/>
          <p:nvPr/>
        </p:nvSpPr>
        <p:spPr>
          <a:xfrm>
            <a:off x="6886989" y="1683632"/>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43" name="TextBox 142"/>
          <p:cNvSpPr txBox="1"/>
          <p:nvPr/>
        </p:nvSpPr>
        <p:spPr>
          <a:xfrm>
            <a:off x="6886989" y="2747838"/>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3" name="Rounded Rectangle 2"/>
          <p:cNvSpPr/>
          <p:nvPr/>
        </p:nvSpPr>
        <p:spPr>
          <a:xfrm>
            <a:off x="1389587"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65566" y="435575"/>
            <a:ext cx="514651"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05" idx="1"/>
          </p:cNvCxnSpPr>
          <p:nvPr/>
        </p:nvCxnSpPr>
        <p:spPr>
          <a:xfrm>
            <a:off x="4399965" y="1777282"/>
            <a:ext cx="1486292" cy="1155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836011" y="2578079"/>
            <a:ext cx="3601305" cy="241921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u="sng" dirty="0">
                <a:solidFill>
                  <a:prstClr val="black"/>
                </a:solidFill>
              </a:rPr>
              <a:t>Cloud Center of Excellence (COE)</a:t>
            </a: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p:txBody>
      </p:sp>
      <p:sp>
        <p:nvSpPr>
          <p:cNvPr id="81" name="Rounded Rectangle 80"/>
          <p:cNvSpPr/>
          <p:nvPr/>
        </p:nvSpPr>
        <p:spPr>
          <a:xfrm>
            <a:off x="975772" y="2896126"/>
            <a:ext cx="2538683" cy="60997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82" name="Rounded Rectangle 81"/>
          <p:cNvSpPr/>
          <p:nvPr/>
        </p:nvSpPr>
        <p:spPr>
          <a:xfrm>
            <a:off x="976355" y="3595678"/>
            <a:ext cx="2538683" cy="6113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75" name="Rounded Rectangle 74"/>
          <p:cNvSpPr/>
          <p:nvPr/>
        </p:nvSpPr>
        <p:spPr>
          <a:xfrm>
            <a:off x="1069030" y="2969612"/>
            <a:ext cx="70087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Big Data</a:t>
            </a:r>
          </a:p>
        </p:txBody>
      </p:sp>
      <p:sp>
        <p:nvSpPr>
          <p:cNvPr id="76" name="Rounded Rectangle 75"/>
          <p:cNvSpPr/>
          <p:nvPr/>
        </p:nvSpPr>
        <p:spPr>
          <a:xfrm>
            <a:off x="1909865" y="2969612"/>
            <a:ext cx="657998"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IOT</a:t>
            </a:r>
          </a:p>
        </p:txBody>
      </p:sp>
      <p:sp>
        <p:nvSpPr>
          <p:cNvPr id="77" name="Rounded Rectangle 76"/>
          <p:cNvSpPr/>
          <p:nvPr/>
        </p:nvSpPr>
        <p:spPr>
          <a:xfrm>
            <a:off x="2707826" y="2969612"/>
            <a:ext cx="69971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Mobile</a:t>
            </a:r>
          </a:p>
        </p:txBody>
      </p:sp>
      <p:sp>
        <p:nvSpPr>
          <p:cNvPr id="78" name="Rounded Rectangle 77"/>
          <p:cNvSpPr/>
          <p:nvPr/>
        </p:nvSpPr>
        <p:spPr>
          <a:xfrm>
            <a:off x="1069030" y="3658933"/>
            <a:ext cx="72142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#1</a:t>
            </a:r>
          </a:p>
        </p:txBody>
      </p:sp>
      <p:sp>
        <p:nvSpPr>
          <p:cNvPr id="79" name="Rounded Rectangle 78"/>
          <p:cNvSpPr/>
          <p:nvPr/>
        </p:nvSpPr>
        <p:spPr>
          <a:xfrm>
            <a:off x="1909865" y="3658933"/>
            <a:ext cx="68700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#2</a:t>
            </a:r>
          </a:p>
        </p:txBody>
      </p:sp>
      <p:sp>
        <p:nvSpPr>
          <p:cNvPr id="92" name="Rounded Rectangle 91"/>
          <p:cNvSpPr/>
          <p:nvPr/>
        </p:nvSpPr>
        <p:spPr>
          <a:xfrm>
            <a:off x="975772" y="4282421"/>
            <a:ext cx="2538683" cy="60155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80" name="Rounded Rectangle 79"/>
          <p:cNvSpPr/>
          <p:nvPr/>
        </p:nvSpPr>
        <p:spPr>
          <a:xfrm>
            <a:off x="2716280" y="3658933"/>
            <a:ext cx="691263"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#n</a:t>
            </a:r>
          </a:p>
        </p:txBody>
      </p:sp>
      <p:sp>
        <p:nvSpPr>
          <p:cNvPr id="83" name="TextBox 82"/>
          <p:cNvSpPr txBox="1"/>
          <p:nvPr/>
        </p:nvSpPr>
        <p:spPr>
          <a:xfrm>
            <a:off x="3536373" y="2932504"/>
            <a:ext cx="908815" cy="577081"/>
          </a:xfrm>
          <a:prstGeom prst="rect">
            <a:avLst/>
          </a:prstGeom>
          <a:noFill/>
        </p:spPr>
        <p:txBody>
          <a:bodyPr wrap="square" rtlCol="0">
            <a:spAutoFit/>
          </a:bodyPr>
          <a:lstStyle/>
          <a:p>
            <a:pPr defTabSz="685800"/>
            <a:r>
              <a:rPr lang="en-US" sz="1050" dirty="0">
                <a:solidFill>
                  <a:prstClr val="black"/>
                </a:solidFill>
              </a:rPr>
              <a:t>Specialties Aligned with Innovation</a:t>
            </a:r>
          </a:p>
        </p:txBody>
      </p:sp>
      <p:sp>
        <p:nvSpPr>
          <p:cNvPr id="84" name="TextBox 83"/>
          <p:cNvSpPr txBox="1"/>
          <p:nvPr/>
        </p:nvSpPr>
        <p:spPr>
          <a:xfrm>
            <a:off x="3546868" y="3697546"/>
            <a:ext cx="908815" cy="415498"/>
          </a:xfrm>
          <a:prstGeom prst="rect">
            <a:avLst/>
          </a:prstGeom>
          <a:noFill/>
        </p:spPr>
        <p:txBody>
          <a:bodyPr wrap="square" rtlCol="0">
            <a:spAutoFit/>
          </a:bodyPr>
          <a:lstStyle/>
          <a:p>
            <a:pPr defTabSz="685800"/>
            <a:r>
              <a:rPr lang="en-US" sz="1050" dirty="0">
                <a:solidFill>
                  <a:prstClr val="black"/>
                </a:solidFill>
              </a:rPr>
              <a:t>Cost-savings Specialists</a:t>
            </a:r>
          </a:p>
        </p:txBody>
      </p:sp>
      <p:sp>
        <p:nvSpPr>
          <p:cNvPr id="89" name="Rounded Rectangle 88"/>
          <p:cNvSpPr/>
          <p:nvPr/>
        </p:nvSpPr>
        <p:spPr>
          <a:xfrm>
            <a:off x="1068445" y="4360524"/>
            <a:ext cx="70145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Financial Mgmt</a:t>
            </a:r>
          </a:p>
        </p:txBody>
      </p:sp>
      <p:sp>
        <p:nvSpPr>
          <p:cNvPr id="90" name="Rounded Rectangle 89"/>
          <p:cNvSpPr/>
          <p:nvPr/>
        </p:nvSpPr>
        <p:spPr>
          <a:xfrm>
            <a:off x="1909281" y="4360524"/>
            <a:ext cx="667621"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Vendor Mgmt</a:t>
            </a:r>
          </a:p>
        </p:txBody>
      </p:sp>
      <p:sp>
        <p:nvSpPr>
          <p:cNvPr id="91" name="Rounded Rectangle 90"/>
          <p:cNvSpPr/>
          <p:nvPr/>
        </p:nvSpPr>
        <p:spPr>
          <a:xfrm>
            <a:off x="2716280" y="4360524"/>
            <a:ext cx="690679"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Reporting &amp; Analytics</a:t>
            </a:r>
          </a:p>
        </p:txBody>
      </p:sp>
      <p:sp>
        <p:nvSpPr>
          <p:cNvPr id="93" name="TextBox 92"/>
          <p:cNvSpPr txBox="1"/>
          <p:nvPr/>
        </p:nvSpPr>
        <p:spPr>
          <a:xfrm>
            <a:off x="3534109" y="4439466"/>
            <a:ext cx="956955" cy="253916"/>
          </a:xfrm>
          <a:prstGeom prst="rect">
            <a:avLst/>
          </a:prstGeom>
          <a:noFill/>
        </p:spPr>
        <p:txBody>
          <a:bodyPr wrap="square" rtlCol="0">
            <a:spAutoFit/>
          </a:bodyPr>
          <a:lstStyle/>
          <a:p>
            <a:pPr defTabSz="685800"/>
            <a:r>
              <a:rPr lang="en-US" sz="1050">
                <a:solidFill>
                  <a:prstClr val="black"/>
                </a:solidFill>
              </a:rPr>
              <a:t>Admin </a:t>
            </a:r>
            <a:r>
              <a:rPr lang="en-US" sz="1050" dirty="0">
                <a:solidFill>
                  <a:prstClr val="black"/>
                </a:solidFill>
              </a:rPr>
              <a:t>Tasks </a:t>
            </a:r>
          </a:p>
        </p:txBody>
      </p:sp>
      <p:cxnSp>
        <p:nvCxnSpPr>
          <p:cNvPr id="69" name="Straight Arrow Connector 68"/>
          <p:cNvCxnSpPr>
            <a:stCxn id="71" idx="1"/>
            <a:endCxn id="93" idx="3"/>
          </p:cNvCxnSpPr>
          <p:nvPr/>
        </p:nvCxnSpPr>
        <p:spPr>
          <a:xfrm flipH="1">
            <a:off x="4491064" y="704336"/>
            <a:ext cx="1395193" cy="3862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97" idx="1"/>
            <a:endCxn id="68" idx="3"/>
          </p:cNvCxnSpPr>
          <p:nvPr/>
        </p:nvCxnSpPr>
        <p:spPr>
          <a:xfrm flipH="1">
            <a:off x="4437316" y="1859560"/>
            <a:ext cx="1448941" cy="1928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73" name="Rounded Rectangle 72"/>
          <p:cNvSpPr/>
          <p:nvPr/>
        </p:nvSpPr>
        <p:spPr>
          <a:xfrm>
            <a:off x="7935826" y="37920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74" name="Rounded Rectangle 73"/>
          <p:cNvSpPr/>
          <p:nvPr/>
        </p:nvSpPr>
        <p:spPr>
          <a:xfrm>
            <a:off x="7935826" y="749170"/>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97" name="Rounded Rectangle 96"/>
          <p:cNvSpPr/>
          <p:nvPr/>
        </p:nvSpPr>
        <p:spPr>
          <a:xfrm>
            <a:off x="5886257" y="1711278"/>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#2</a:t>
            </a:r>
          </a:p>
        </p:txBody>
      </p:sp>
      <p:sp>
        <p:nvSpPr>
          <p:cNvPr id="98" name="Rounded Rectangle 97"/>
          <p:cNvSpPr/>
          <p:nvPr/>
        </p:nvSpPr>
        <p:spPr>
          <a:xfrm>
            <a:off x="7935826" y="153443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99" name="Rounded Rectangle 98"/>
          <p:cNvSpPr/>
          <p:nvPr/>
        </p:nvSpPr>
        <p:spPr>
          <a:xfrm>
            <a:off x="7935826" y="1904394"/>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105" name="Rounded Rectangle 104"/>
          <p:cNvSpPr/>
          <p:nvPr/>
        </p:nvSpPr>
        <p:spPr>
          <a:xfrm>
            <a:off x="5886257" y="2784225"/>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#3</a:t>
            </a:r>
          </a:p>
        </p:txBody>
      </p:sp>
      <p:sp>
        <p:nvSpPr>
          <p:cNvPr id="106" name="Rounded Rectangle 105"/>
          <p:cNvSpPr/>
          <p:nvPr/>
        </p:nvSpPr>
        <p:spPr>
          <a:xfrm>
            <a:off x="7935826" y="260737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107" name="Rounded Rectangle 106"/>
          <p:cNvSpPr/>
          <p:nvPr/>
        </p:nvSpPr>
        <p:spPr>
          <a:xfrm>
            <a:off x="7935826" y="297734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58026" y="77101"/>
            <a:ext cx="1083814" cy="1109885"/>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62181" y="1223165"/>
            <a:ext cx="1083814" cy="1109885"/>
          </a:xfrm>
          <a:prstGeom prst="rect">
            <a:avLst/>
          </a:prstGeom>
        </p:spPr>
      </p:pic>
      <p:sp>
        <p:nvSpPr>
          <p:cNvPr id="60" name="Rounded Rectangle 59"/>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1" name="Rounded Rectangle 60"/>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65" name="Rounded Rectangle 64"/>
          <p:cNvSpPr/>
          <p:nvPr/>
        </p:nvSpPr>
        <p:spPr>
          <a:xfrm>
            <a:off x="7935826" y="153443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6" name="Rounded Rectangle 65"/>
          <p:cNvSpPr/>
          <p:nvPr/>
        </p:nvSpPr>
        <p:spPr>
          <a:xfrm>
            <a:off x="7935826" y="1904394"/>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85" name="Rounded Rectangle 84"/>
          <p:cNvSpPr/>
          <p:nvPr/>
        </p:nvSpPr>
        <p:spPr>
          <a:xfrm>
            <a:off x="7935826" y="260737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86" name="Rounded Rectangle 85"/>
          <p:cNvSpPr/>
          <p:nvPr/>
        </p:nvSpPr>
        <p:spPr>
          <a:xfrm>
            <a:off x="7935826" y="297734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7319" y="1464413"/>
            <a:ext cx="325835" cy="333673"/>
          </a:xfrm>
          <a:prstGeom prst="rect">
            <a:avLst/>
          </a:prstGeom>
        </p:spPr>
      </p:pic>
      <p:pic>
        <p:nvPicPr>
          <p:cNvPr id="119"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4" y="2900472"/>
            <a:ext cx="325835" cy="333673"/>
          </a:xfrm>
          <a:prstGeom prst="rect">
            <a:avLst/>
          </a:prstGeom>
        </p:spPr>
      </p:pic>
      <p:cxnSp>
        <p:nvCxnSpPr>
          <p:cNvPr id="120" name="Straight Arrow Connector 119"/>
          <p:cNvCxnSpPr>
            <a:stCxn id="71" idx="1"/>
          </p:cNvCxnSpPr>
          <p:nvPr/>
        </p:nvCxnSpPr>
        <p:spPr>
          <a:xfrm flipH="1">
            <a:off x="4459234" y="704335"/>
            <a:ext cx="1427023" cy="2429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7" idx="1"/>
          </p:cNvCxnSpPr>
          <p:nvPr/>
        </p:nvCxnSpPr>
        <p:spPr>
          <a:xfrm flipH="1">
            <a:off x="4476286" y="1859559"/>
            <a:ext cx="1409971" cy="27101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Tree>
    <p:extLst>
      <p:ext uri="{BB962C8B-B14F-4D97-AF65-F5344CB8AC3E}">
        <p14:creationId xmlns:p14="http://schemas.microsoft.com/office/powerpoint/2010/main" val="25549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lowchart: Decision 86"/>
          <p:cNvSpPr/>
          <p:nvPr/>
        </p:nvSpPr>
        <p:spPr>
          <a:xfrm>
            <a:off x="6845350" y="445212"/>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24" name="Straight Connector 123"/>
          <p:cNvCxnSpPr/>
          <p:nvPr/>
        </p:nvCxnSpPr>
        <p:spPr>
          <a:xfrm flipV="1">
            <a:off x="6766676" y="70433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27" name="Flowchart: Decision 99"/>
          <p:cNvSpPr/>
          <p:nvPr/>
        </p:nvSpPr>
        <p:spPr>
          <a:xfrm>
            <a:off x="6845350" y="1600436"/>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28" name="Straight Connector 127"/>
          <p:cNvCxnSpPr/>
          <p:nvPr/>
        </p:nvCxnSpPr>
        <p:spPr>
          <a:xfrm flipV="1">
            <a:off x="6766676" y="1859557"/>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31" name="Flowchart: Decision 107"/>
          <p:cNvSpPr/>
          <p:nvPr/>
        </p:nvSpPr>
        <p:spPr>
          <a:xfrm>
            <a:off x="6845350" y="2673383"/>
            <a:ext cx="841880" cy="518244"/>
          </a:xfrm>
          <a:prstGeom prst="flowChartDecision">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825" dirty="0">
              <a:solidFill>
                <a:prstClr val="black"/>
              </a:solidFill>
            </a:endParaRPr>
          </a:p>
        </p:txBody>
      </p:sp>
      <p:cxnSp>
        <p:nvCxnSpPr>
          <p:cNvPr id="132" name="Straight Connector 131"/>
          <p:cNvCxnSpPr/>
          <p:nvPr/>
        </p:nvCxnSpPr>
        <p:spPr>
          <a:xfrm flipV="1">
            <a:off x="6766676" y="2932504"/>
            <a:ext cx="78674"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87230" y="52749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687230" y="704334"/>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7687230" y="1682713"/>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687230" y="1859557"/>
            <a:ext cx="248597" cy="193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7687230" y="2755660"/>
            <a:ext cx="248597" cy="17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7687230" y="2932504"/>
            <a:ext cx="248597" cy="193118"/>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902110" y="531210"/>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42" name="TextBox 141"/>
          <p:cNvSpPr txBox="1"/>
          <p:nvPr/>
        </p:nvSpPr>
        <p:spPr>
          <a:xfrm>
            <a:off x="6886989" y="1683632"/>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143" name="TextBox 142"/>
          <p:cNvSpPr txBox="1"/>
          <p:nvPr/>
        </p:nvSpPr>
        <p:spPr>
          <a:xfrm>
            <a:off x="6886989" y="2747838"/>
            <a:ext cx="751489" cy="369332"/>
          </a:xfrm>
          <a:prstGeom prst="rect">
            <a:avLst/>
          </a:prstGeom>
          <a:noFill/>
        </p:spPr>
        <p:txBody>
          <a:bodyPr wrap="square" rtlCol="0">
            <a:spAutoFit/>
          </a:bodyPr>
          <a:lstStyle/>
          <a:p>
            <a:pPr algn="ctr" defTabSz="685800"/>
            <a:r>
              <a:rPr lang="en-US" sz="900" dirty="0">
                <a:solidFill>
                  <a:prstClr val="black"/>
                </a:solidFill>
              </a:rPr>
              <a:t>Profile of App(s)</a:t>
            </a:r>
          </a:p>
        </p:txBody>
      </p:sp>
      <p:sp>
        <p:nvSpPr>
          <p:cNvPr id="3" name="Rounded Rectangle 2"/>
          <p:cNvSpPr/>
          <p:nvPr/>
        </p:nvSpPr>
        <p:spPr>
          <a:xfrm>
            <a:off x="1389587" y="556054"/>
            <a:ext cx="951957"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Enterprise Architecture</a:t>
            </a:r>
          </a:p>
        </p:txBody>
      </p:sp>
      <p:sp>
        <p:nvSpPr>
          <p:cNvPr id="4" name="Rounded Rectangle 3"/>
          <p:cNvSpPr/>
          <p:nvPr/>
        </p:nvSpPr>
        <p:spPr>
          <a:xfrm>
            <a:off x="2457061" y="556054"/>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Security</a:t>
            </a:r>
          </a:p>
        </p:txBody>
      </p:sp>
      <p:sp>
        <p:nvSpPr>
          <p:cNvPr id="5" name="Rounded Rectangle 4"/>
          <p:cNvSpPr/>
          <p:nvPr/>
        </p:nvSpPr>
        <p:spPr>
          <a:xfrm>
            <a:off x="395802" y="559975"/>
            <a:ext cx="880420" cy="639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Shared Services</a:t>
            </a:r>
          </a:p>
        </p:txBody>
      </p:sp>
      <p:sp>
        <p:nvSpPr>
          <p:cNvPr id="6" name="Rounded Rectangle 5"/>
          <p:cNvSpPr/>
          <p:nvPr/>
        </p:nvSpPr>
        <p:spPr>
          <a:xfrm>
            <a:off x="3487691" y="556054"/>
            <a:ext cx="880420" cy="63946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Cloud</a:t>
            </a:r>
          </a:p>
        </p:txBody>
      </p:sp>
      <p:sp>
        <p:nvSpPr>
          <p:cNvPr id="7" name="Rounded Rectangle 6"/>
          <p:cNvSpPr/>
          <p:nvPr/>
        </p:nvSpPr>
        <p:spPr>
          <a:xfrm>
            <a:off x="1940007" y="61783"/>
            <a:ext cx="880420" cy="373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IT</a:t>
            </a:r>
          </a:p>
        </p:txBody>
      </p:sp>
      <p:cxnSp>
        <p:nvCxnSpPr>
          <p:cNvPr id="9" name="Straight Connector 8"/>
          <p:cNvCxnSpPr>
            <a:stCxn id="7" idx="2"/>
            <a:endCxn id="3" idx="0"/>
          </p:cNvCxnSpPr>
          <p:nvPr/>
        </p:nvCxnSpPr>
        <p:spPr>
          <a:xfrm flipH="1">
            <a:off x="1865566" y="435575"/>
            <a:ext cx="514651"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5" idx="0"/>
          </p:cNvCxnSpPr>
          <p:nvPr/>
        </p:nvCxnSpPr>
        <p:spPr>
          <a:xfrm flipH="1">
            <a:off x="836012" y="435575"/>
            <a:ext cx="1544205" cy="1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4" idx="0"/>
          </p:cNvCxnSpPr>
          <p:nvPr/>
        </p:nvCxnSpPr>
        <p:spPr>
          <a:xfrm>
            <a:off x="2380216" y="435575"/>
            <a:ext cx="517055"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6" idx="0"/>
          </p:cNvCxnSpPr>
          <p:nvPr/>
        </p:nvCxnSpPr>
        <p:spPr>
          <a:xfrm>
            <a:off x="2380217" y="435575"/>
            <a:ext cx="1547684" cy="120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05" idx="1"/>
          </p:cNvCxnSpPr>
          <p:nvPr/>
        </p:nvCxnSpPr>
        <p:spPr>
          <a:xfrm>
            <a:off x="4399965" y="1777282"/>
            <a:ext cx="1486292" cy="1155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836011" y="2578079"/>
            <a:ext cx="3601305" cy="2419214"/>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u="sng" dirty="0">
                <a:solidFill>
                  <a:prstClr val="black"/>
                </a:solidFill>
              </a:rPr>
              <a:t>Cloud Center of Excellence (COE)</a:t>
            </a: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a:p>
            <a:pPr algn="ctr" defTabSz="685800"/>
            <a:endParaRPr lang="en-US" sz="1350" b="1" u="sng" dirty="0">
              <a:solidFill>
                <a:prstClr val="black"/>
              </a:solidFill>
            </a:endParaRPr>
          </a:p>
        </p:txBody>
      </p:sp>
      <p:sp>
        <p:nvSpPr>
          <p:cNvPr id="81" name="Rounded Rectangle 80"/>
          <p:cNvSpPr/>
          <p:nvPr/>
        </p:nvSpPr>
        <p:spPr>
          <a:xfrm>
            <a:off x="975772" y="2896126"/>
            <a:ext cx="2538683" cy="60997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82" name="Rounded Rectangle 81"/>
          <p:cNvSpPr/>
          <p:nvPr/>
        </p:nvSpPr>
        <p:spPr>
          <a:xfrm>
            <a:off x="976355" y="3595678"/>
            <a:ext cx="2538683" cy="6113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75" name="Rounded Rectangle 74"/>
          <p:cNvSpPr/>
          <p:nvPr/>
        </p:nvSpPr>
        <p:spPr>
          <a:xfrm>
            <a:off x="1069030" y="2969612"/>
            <a:ext cx="70087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Big Data</a:t>
            </a:r>
          </a:p>
        </p:txBody>
      </p:sp>
      <p:sp>
        <p:nvSpPr>
          <p:cNvPr id="76" name="Rounded Rectangle 75"/>
          <p:cNvSpPr/>
          <p:nvPr/>
        </p:nvSpPr>
        <p:spPr>
          <a:xfrm>
            <a:off x="1909865" y="2969612"/>
            <a:ext cx="657998"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IOT</a:t>
            </a:r>
          </a:p>
        </p:txBody>
      </p:sp>
      <p:sp>
        <p:nvSpPr>
          <p:cNvPr id="77" name="Rounded Rectangle 76"/>
          <p:cNvSpPr/>
          <p:nvPr/>
        </p:nvSpPr>
        <p:spPr>
          <a:xfrm>
            <a:off x="2707826" y="2969612"/>
            <a:ext cx="69971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050" dirty="0">
                <a:solidFill>
                  <a:prstClr val="black"/>
                </a:solidFill>
              </a:rPr>
              <a:t>Mobile</a:t>
            </a:r>
          </a:p>
        </p:txBody>
      </p:sp>
      <p:sp>
        <p:nvSpPr>
          <p:cNvPr id="78" name="Rounded Rectangle 77"/>
          <p:cNvSpPr/>
          <p:nvPr/>
        </p:nvSpPr>
        <p:spPr>
          <a:xfrm>
            <a:off x="1069030" y="3658933"/>
            <a:ext cx="72142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#1</a:t>
            </a:r>
          </a:p>
        </p:txBody>
      </p:sp>
      <p:sp>
        <p:nvSpPr>
          <p:cNvPr id="79" name="Rounded Rectangle 78"/>
          <p:cNvSpPr/>
          <p:nvPr/>
        </p:nvSpPr>
        <p:spPr>
          <a:xfrm>
            <a:off x="1909865" y="3658933"/>
            <a:ext cx="687002"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#2</a:t>
            </a:r>
          </a:p>
        </p:txBody>
      </p:sp>
      <p:sp>
        <p:nvSpPr>
          <p:cNvPr id="92" name="Rounded Rectangle 91"/>
          <p:cNvSpPr/>
          <p:nvPr/>
        </p:nvSpPr>
        <p:spPr>
          <a:xfrm>
            <a:off x="975772" y="4282421"/>
            <a:ext cx="2538683" cy="60155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685800"/>
            <a:endParaRPr lang="en-US" sz="1350">
              <a:solidFill>
                <a:prstClr val="black"/>
              </a:solidFill>
            </a:endParaRPr>
          </a:p>
        </p:txBody>
      </p:sp>
      <p:sp>
        <p:nvSpPr>
          <p:cNvPr id="80" name="Rounded Rectangle 79"/>
          <p:cNvSpPr/>
          <p:nvPr/>
        </p:nvSpPr>
        <p:spPr>
          <a:xfrm>
            <a:off x="2716280" y="3658933"/>
            <a:ext cx="691263"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Migration #n</a:t>
            </a:r>
          </a:p>
        </p:txBody>
      </p:sp>
      <p:sp>
        <p:nvSpPr>
          <p:cNvPr id="83" name="TextBox 82"/>
          <p:cNvSpPr txBox="1"/>
          <p:nvPr/>
        </p:nvSpPr>
        <p:spPr>
          <a:xfrm>
            <a:off x="3536373" y="2932504"/>
            <a:ext cx="908815" cy="577081"/>
          </a:xfrm>
          <a:prstGeom prst="rect">
            <a:avLst/>
          </a:prstGeom>
          <a:noFill/>
        </p:spPr>
        <p:txBody>
          <a:bodyPr wrap="square" rtlCol="0">
            <a:spAutoFit/>
          </a:bodyPr>
          <a:lstStyle/>
          <a:p>
            <a:pPr defTabSz="685800"/>
            <a:r>
              <a:rPr lang="en-US" sz="1050" dirty="0">
                <a:solidFill>
                  <a:prstClr val="black"/>
                </a:solidFill>
              </a:rPr>
              <a:t>Specialties Aligned with Innovation</a:t>
            </a:r>
          </a:p>
        </p:txBody>
      </p:sp>
      <p:sp>
        <p:nvSpPr>
          <p:cNvPr id="84" name="TextBox 83"/>
          <p:cNvSpPr txBox="1"/>
          <p:nvPr/>
        </p:nvSpPr>
        <p:spPr>
          <a:xfrm>
            <a:off x="3546868" y="3697546"/>
            <a:ext cx="908815" cy="415498"/>
          </a:xfrm>
          <a:prstGeom prst="rect">
            <a:avLst/>
          </a:prstGeom>
          <a:noFill/>
        </p:spPr>
        <p:txBody>
          <a:bodyPr wrap="square" rtlCol="0">
            <a:spAutoFit/>
          </a:bodyPr>
          <a:lstStyle/>
          <a:p>
            <a:pPr defTabSz="685800"/>
            <a:r>
              <a:rPr lang="en-US" sz="1050" dirty="0">
                <a:solidFill>
                  <a:prstClr val="black"/>
                </a:solidFill>
              </a:rPr>
              <a:t>Cost-savings Specialists</a:t>
            </a:r>
          </a:p>
        </p:txBody>
      </p:sp>
      <p:sp>
        <p:nvSpPr>
          <p:cNvPr id="89" name="Rounded Rectangle 88"/>
          <p:cNvSpPr/>
          <p:nvPr/>
        </p:nvSpPr>
        <p:spPr>
          <a:xfrm>
            <a:off x="1068445" y="4360524"/>
            <a:ext cx="701457"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Financial Mgmt</a:t>
            </a:r>
          </a:p>
        </p:txBody>
      </p:sp>
      <p:sp>
        <p:nvSpPr>
          <p:cNvPr id="90" name="Rounded Rectangle 89"/>
          <p:cNvSpPr/>
          <p:nvPr/>
        </p:nvSpPr>
        <p:spPr>
          <a:xfrm>
            <a:off x="1909281" y="4360524"/>
            <a:ext cx="667621"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Vendor Mgmt</a:t>
            </a:r>
          </a:p>
        </p:txBody>
      </p:sp>
      <p:sp>
        <p:nvSpPr>
          <p:cNvPr id="91" name="Rounded Rectangle 90"/>
          <p:cNvSpPr/>
          <p:nvPr/>
        </p:nvSpPr>
        <p:spPr>
          <a:xfrm>
            <a:off x="2716280" y="4360524"/>
            <a:ext cx="690679" cy="45411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900" dirty="0">
                <a:solidFill>
                  <a:prstClr val="black"/>
                </a:solidFill>
              </a:rPr>
              <a:t>Reporting &amp; Analytics</a:t>
            </a:r>
          </a:p>
        </p:txBody>
      </p:sp>
      <p:sp>
        <p:nvSpPr>
          <p:cNvPr id="93" name="TextBox 92"/>
          <p:cNvSpPr txBox="1"/>
          <p:nvPr/>
        </p:nvSpPr>
        <p:spPr>
          <a:xfrm>
            <a:off x="3534109" y="4439466"/>
            <a:ext cx="956955" cy="253916"/>
          </a:xfrm>
          <a:prstGeom prst="rect">
            <a:avLst/>
          </a:prstGeom>
          <a:noFill/>
        </p:spPr>
        <p:txBody>
          <a:bodyPr wrap="square" rtlCol="0">
            <a:spAutoFit/>
          </a:bodyPr>
          <a:lstStyle/>
          <a:p>
            <a:pPr defTabSz="685800"/>
            <a:r>
              <a:rPr lang="en-US" sz="1050">
                <a:solidFill>
                  <a:prstClr val="black"/>
                </a:solidFill>
              </a:rPr>
              <a:t>Admin </a:t>
            </a:r>
            <a:r>
              <a:rPr lang="en-US" sz="1050" dirty="0">
                <a:solidFill>
                  <a:prstClr val="black"/>
                </a:solidFill>
              </a:rPr>
              <a:t>Tasks </a:t>
            </a:r>
          </a:p>
        </p:txBody>
      </p:sp>
      <p:cxnSp>
        <p:nvCxnSpPr>
          <p:cNvPr id="69" name="Straight Arrow Connector 68"/>
          <p:cNvCxnSpPr>
            <a:stCxn id="71" idx="1"/>
            <a:endCxn id="93" idx="3"/>
          </p:cNvCxnSpPr>
          <p:nvPr/>
        </p:nvCxnSpPr>
        <p:spPr>
          <a:xfrm flipH="1">
            <a:off x="4491064" y="704336"/>
            <a:ext cx="1395193" cy="3862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97" idx="1"/>
            <a:endCxn id="68" idx="3"/>
          </p:cNvCxnSpPr>
          <p:nvPr/>
        </p:nvCxnSpPr>
        <p:spPr>
          <a:xfrm flipH="1">
            <a:off x="4437316" y="1859560"/>
            <a:ext cx="1448941" cy="1928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886257" y="556054"/>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#1</a:t>
            </a:r>
          </a:p>
        </p:txBody>
      </p:sp>
      <p:sp>
        <p:nvSpPr>
          <p:cNvPr id="73" name="Rounded Rectangle 72"/>
          <p:cNvSpPr/>
          <p:nvPr/>
        </p:nvSpPr>
        <p:spPr>
          <a:xfrm>
            <a:off x="7935826" y="37920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74" name="Rounded Rectangle 73"/>
          <p:cNvSpPr/>
          <p:nvPr/>
        </p:nvSpPr>
        <p:spPr>
          <a:xfrm>
            <a:off x="7935826" y="749170"/>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97" name="Rounded Rectangle 96"/>
          <p:cNvSpPr/>
          <p:nvPr/>
        </p:nvSpPr>
        <p:spPr>
          <a:xfrm>
            <a:off x="5886257" y="1711278"/>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#2</a:t>
            </a:r>
          </a:p>
        </p:txBody>
      </p:sp>
      <p:sp>
        <p:nvSpPr>
          <p:cNvPr id="98" name="Rounded Rectangle 97"/>
          <p:cNvSpPr/>
          <p:nvPr/>
        </p:nvSpPr>
        <p:spPr>
          <a:xfrm>
            <a:off x="7935826" y="153443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99" name="Rounded Rectangle 98"/>
          <p:cNvSpPr/>
          <p:nvPr/>
        </p:nvSpPr>
        <p:spPr>
          <a:xfrm>
            <a:off x="7935826" y="1904394"/>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sp>
        <p:nvSpPr>
          <p:cNvPr id="105" name="Rounded Rectangle 104"/>
          <p:cNvSpPr/>
          <p:nvPr/>
        </p:nvSpPr>
        <p:spPr>
          <a:xfrm>
            <a:off x="5886257" y="2784225"/>
            <a:ext cx="880420"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Dev Team #3</a:t>
            </a:r>
          </a:p>
        </p:txBody>
      </p:sp>
      <p:sp>
        <p:nvSpPr>
          <p:cNvPr id="106" name="Rounded Rectangle 105"/>
          <p:cNvSpPr/>
          <p:nvPr/>
        </p:nvSpPr>
        <p:spPr>
          <a:xfrm>
            <a:off x="7935826" y="2607378"/>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Run Efficient</a:t>
            </a:r>
          </a:p>
        </p:txBody>
      </p:sp>
      <p:sp>
        <p:nvSpPr>
          <p:cNvPr id="107" name="Rounded Rectangle 106"/>
          <p:cNvSpPr/>
          <p:nvPr/>
        </p:nvSpPr>
        <p:spPr>
          <a:xfrm>
            <a:off x="7935826" y="2977341"/>
            <a:ext cx="979574" cy="296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Innovate Fast</a:t>
            </a:r>
          </a:p>
        </p:txBody>
      </p: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58026" y="77101"/>
            <a:ext cx="1083814" cy="1109885"/>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1701">
            <a:off x="6362181" y="1223165"/>
            <a:ext cx="1083814" cy="1109885"/>
          </a:xfrm>
          <a:prstGeom prst="rect">
            <a:avLst/>
          </a:prstGeom>
        </p:spPr>
      </p:pic>
      <p:cxnSp>
        <p:nvCxnSpPr>
          <p:cNvPr id="57" name="Straight Arrow Connector 56"/>
          <p:cNvCxnSpPr/>
          <p:nvPr/>
        </p:nvCxnSpPr>
        <p:spPr>
          <a:xfrm>
            <a:off x="836011" y="1199437"/>
            <a:ext cx="429681" cy="130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438122" y="1195516"/>
            <a:ext cx="428520" cy="130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64736" y="1417689"/>
            <a:ext cx="899098" cy="461665"/>
          </a:xfrm>
          <a:prstGeom prst="rect">
            <a:avLst/>
          </a:prstGeom>
          <a:noFill/>
        </p:spPr>
        <p:txBody>
          <a:bodyPr wrap="square" rtlCol="0">
            <a:spAutoFit/>
          </a:bodyPr>
          <a:lstStyle/>
          <a:p>
            <a:pPr defTabSz="685800"/>
            <a:r>
              <a:rPr lang="en-US" sz="1200" dirty="0">
                <a:solidFill>
                  <a:prstClr val="black"/>
                </a:solidFill>
              </a:rPr>
              <a:t>Career growth</a:t>
            </a:r>
          </a:p>
        </p:txBody>
      </p:sp>
      <p:sp>
        <p:nvSpPr>
          <p:cNvPr id="60" name="Rounded Rectangle 59"/>
          <p:cNvSpPr/>
          <p:nvPr/>
        </p:nvSpPr>
        <p:spPr>
          <a:xfrm>
            <a:off x="7935826" y="37920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1" name="Rounded Rectangle 60"/>
          <p:cNvSpPr/>
          <p:nvPr/>
        </p:nvSpPr>
        <p:spPr>
          <a:xfrm>
            <a:off x="7935826" y="749170"/>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65" name="Rounded Rectangle 64"/>
          <p:cNvSpPr/>
          <p:nvPr/>
        </p:nvSpPr>
        <p:spPr>
          <a:xfrm>
            <a:off x="7935826" y="153443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66" name="Rounded Rectangle 65"/>
          <p:cNvSpPr/>
          <p:nvPr/>
        </p:nvSpPr>
        <p:spPr>
          <a:xfrm>
            <a:off x="7935826" y="1904394"/>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sp>
        <p:nvSpPr>
          <p:cNvPr id="85" name="Rounded Rectangle 84"/>
          <p:cNvSpPr/>
          <p:nvPr/>
        </p:nvSpPr>
        <p:spPr>
          <a:xfrm>
            <a:off x="7935826" y="2607378"/>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Run Efficient</a:t>
            </a:r>
          </a:p>
        </p:txBody>
      </p:sp>
      <p:sp>
        <p:nvSpPr>
          <p:cNvPr id="86" name="Rounded Rectangle 85"/>
          <p:cNvSpPr/>
          <p:nvPr/>
        </p:nvSpPr>
        <p:spPr>
          <a:xfrm>
            <a:off x="7935826" y="2977341"/>
            <a:ext cx="979574" cy="2965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sz="1050" dirty="0">
                <a:solidFill>
                  <a:prstClr val="black"/>
                </a:solidFill>
              </a:rPr>
              <a:t>Innovate Fast</a:t>
            </a:r>
          </a:p>
        </p:txBody>
      </p:sp>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2" y="664668"/>
            <a:ext cx="325835" cy="333673"/>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7319" y="1464413"/>
            <a:ext cx="325835" cy="333673"/>
          </a:xfrm>
          <a:prstGeom prst="rect">
            <a:avLst/>
          </a:prstGeom>
        </p:spPr>
      </p:pic>
      <p:pic>
        <p:nvPicPr>
          <p:cNvPr id="119"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31701">
            <a:off x="8798554" y="2900472"/>
            <a:ext cx="325835" cy="333673"/>
          </a:xfrm>
          <a:prstGeom prst="rect">
            <a:avLst/>
          </a:prstGeom>
        </p:spPr>
      </p:pic>
      <p:cxnSp>
        <p:nvCxnSpPr>
          <p:cNvPr id="120" name="Straight Arrow Connector 119"/>
          <p:cNvCxnSpPr>
            <a:stCxn id="71" idx="1"/>
          </p:cNvCxnSpPr>
          <p:nvPr/>
        </p:nvCxnSpPr>
        <p:spPr>
          <a:xfrm flipH="1">
            <a:off x="4459234" y="704335"/>
            <a:ext cx="1427023" cy="24296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7" idx="1"/>
          </p:cNvCxnSpPr>
          <p:nvPr/>
        </p:nvCxnSpPr>
        <p:spPr>
          <a:xfrm flipH="1">
            <a:off x="4476286" y="1859559"/>
            <a:ext cx="1409971" cy="27101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p:cNvSpPr/>
          <p:nvPr/>
        </p:nvSpPr>
        <p:spPr>
          <a:xfrm>
            <a:off x="2066668" y="1250348"/>
            <a:ext cx="2333297" cy="1235901"/>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sz="1350" b="1" dirty="0">
                <a:solidFill>
                  <a:prstClr val="black"/>
                </a:solidFill>
              </a:rPr>
              <a:t>Cloud Tiger Team (CTT)</a:t>
            </a:r>
          </a:p>
          <a:p>
            <a:pPr algn="ctr" defTabSz="685800"/>
            <a:endParaRPr lang="en-US" sz="375" dirty="0">
              <a:solidFill>
                <a:prstClr val="black"/>
              </a:solidFill>
            </a:endParaRPr>
          </a:p>
          <a:p>
            <a:pPr marL="214313" indent="-214313" defTabSz="685800">
              <a:buFont typeface="Arial" panose="020B0604020202020204" pitchFamily="34" charset="0"/>
              <a:buChar char="•"/>
            </a:pPr>
            <a:r>
              <a:rPr lang="en-US" sz="1050" dirty="0">
                <a:solidFill>
                  <a:prstClr val="black"/>
                </a:solidFill>
              </a:rPr>
              <a:t>Team Leader</a:t>
            </a:r>
          </a:p>
          <a:p>
            <a:pPr marL="214313" indent="-214313" defTabSz="685800">
              <a:buFont typeface="Arial" panose="020B0604020202020204" pitchFamily="34" charset="0"/>
              <a:buChar char="•"/>
            </a:pPr>
            <a:r>
              <a:rPr lang="en-US" sz="1050" dirty="0">
                <a:solidFill>
                  <a:prstClr val="black"/>
                </a:solidFill>
              </a:rPr>
              <a:t>Cloud Architect Lead</a:t>
            </a:r>
          </a:p>
          <a:p>
            <a:pPr marL="214313" indent="-214313" defTabSz="685800">
              <a:buFont typeface="Arial" panose="020B0604020202020204" pitchFamily="34" charset="0"/>
              <a:buChar char="•"/>
            </a:pPr>
            <a:r>
              <a:rPr lang="en-US" sz="1050" dirty="0">
                <a:solidFill>
                  <a:prstClr val="black"/>
                </a:solidFill>
              </a:rPr>
              <a:t>Cloud Security Lead</a:t>
            </a:r>
          </a:p>
          <a:p>
            <a:pPr marL="214313" indent="-214313" defTabSz="685800">
              <a:buFont typeface="Arial" panose="020B0604020202020204" pitchFamily="34" charset="0"/>
              <a:buChar char="•"/>
            </a:pPr>
            <a:r>
              <a:rPr lang="en-US" sz="1050" dirty="0">
                <a:solidFill>
                  <a:prstClr val="black"/>
                </a:solidFill>
              </a:rPr>
              <a:t>Operations Engineer Lead</a:t>
            </a:r>
          </a:p>
          <a:p>
            <a:pPr marL="214313" indent="-214313" defTabSz="685800">
              <a:buFont typeface="Arial" panose="020B0604020202020204" pitchFamily="34" charset="0"/>
              <a:buChar char="•"/>
            </a:pPr>
            <a:r>
              <a:rPr lang="en-US" sz="1050" dirty="0">
                <a:solidFill>
                  <a:prstClr val="black"/>
                </a:solidFill>
              </a:rPr>
              <a:t>Financial Analyst</a:t>
            </a:r>
          </a:p>
        </p:txBody>
      </p:sp>
    </p:spTree>
    <p:extLst>
      <p:ext uri="{BB962C8B-B14F-4D97-AF65-F5344CB8AC3E}">
        <p14:creationId xmlns:p14="http://schemas.microsoft.com/office/powerpoint/2010/main" val="1247644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305982" cy="994172"/>
          </a:xfrm>
        </p:spPr>
        <p:txBody>
          <a:bodyPr>
            <a:normAutofit/>
          </a:bodyPr>
          <a:lstStyle/>
          <a:p>
            <a:r>
              <a:rPr lang="en-US" sz="2400">
                <a:solidFill>
                  <a:schemeClr val="tx1"/>
                </a:solidFill>
                <a:latin typeface="+mj-lt"/>
                <a:cs typeface="+mj-cs"/>
              </a:rPr>
              <a:t>Master operational list </a:t>
            </a:r>
            <a:r>
              <a:rPr lang="en-US" sz="2400" dirty="0">
                <a:solidFill>
                  <a:schemeClr val="tx1"/>
                </a:solidFill>
                <a:latin typeface="+mj-lt"/>
                <a:cs typeface="+mj-cs"/>
              </a:rPr>
              <a:t>of </a:t>
            </a:r>
            <a:r>
              <a:rPr lang="en-US" sz="2400">
                <a:solidFill>
                  <a:schemeClr val="tx1"/>
                </a:solidFill>
                <a:latin typeface="+mj-lt"/>
                <a:cs typeface="+mj-cs"/>
              </a:rPr>
              <a:t>everything that needs to be covered</a:t>
            </a:r>
            <a:endParaRPr lang="en-US" sz="2400" dirty="0">
              <a:solidFill>
                <a:schemeClr val="tx1"/>
              </a:solidFill>
              <a:latin typeface="+mj-lt"/>
              <a:cs typeface="+mj-cs"/>
            </a:endParaRPr>
          </a:p>
        </p:txBody>
      </p:sp>
      <p:pic>
        <p:nvPicPr>
          <p:cNvPr id="27" name="Picture 26"/>
          <p:cNvPicPr>
            <a:picLocks noChangeAspect="1"/>
          </p:cNvPicPr>
          <p:nvPr/>
        </p:nvPicPr>
        <p:blipFill>
          <a:blip r:embed="rId3"/>
          <a:stretch>
            <a:fillRect/>
          </a:stretch>
        </p:blipFill>
        <p:spPr>
          <a:xfrm>
            <a:off x="1383669" y="1412904"/>
            <a:ext cx="5928313" cy="3323548"/>
          </a:xfrm>
          <a:prstGeom prst="rect">
            <a:avLst/>
          </a:prstGeom>
        </p:spPr>
      </p:pic>
    </p:spTree>
    <p:extLst>
      <p:ext uri="{BB962C8B-B14F-4D97-AF65-F5344CB8AC3E}">
        <p14:creationId xmlns:p14="http://schemas.microsoft.com/office/powerpoint/2010/main" val="2704978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42" y="0"/>
            <a:ext cx="8382000" cy="539496"/>
          </a:xfrm>
        </p:spPr>
        <p:txBody>
          <a:bodyPr>
            <a:noAutofit/>
          </a:bodyPr>
          <a:lstStyle/>
          <a:p>
            <a:r>
              <a:rPr lang="en-US" sz="2400" b="1" dirty="0"/>
              <a:t>Develop playbooks on each of the 15 operational functions</a:t>
            </a:r>
          </a:p>
        </p:txBody>
      </p:sp>
      <p:pic>
        <p:nvPicPr>
          <p:cNvPr id="9" name="Picture 2" descr="C:\Users\weatherb\AppData\Local\Microsoft\Windows\Temporary Internet Files\Content.Outlook\OBT84X01\AWS ProServ Logo (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1079" y="4593656"/>
            <a:ext cx="2132287" cy="481264"/>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1401075248"/>
              </p:ext>
            </p:extLst>
          </p:nvPr>
        </p:nvGraphicFramePr>
        <p:xfrm>
          <a:off x="229342" y="809165"/>
          <a:ext cx="4837472" cy="4286243"/>
        </p:xfrm>
        <a:graphic>
          <a:graphicData uri="http://schemas.openxmlformats.org/drawingml/2006/table">
            <a:tbl>
              <a:tblPr firstRow="1" firstCol="1" bandRow="1"/>
              <a:tblGrid>
                <a:gridCol w="727588">
                  <a:extLst>
                    <a:ext uri="{9D8B030D-6E8A-4147-A177-3AD203B41FA5}">
                      <a16:colId xmlns:a16="http://schemas.microsoft.com/office/drawing/2014/main" val="20000"/>
                    </a:ext>
                  </a:extLst>
                </a:gridCol>
                <a:gridCol w="1759974">
                  <a:extLst>
                    <a:ext uri="{9D8B030D-6E8A-4147-A177-3AD203B41FA5}">
                      <a16:colId xmlns:a16="http://schemas.microsoft.com/office/drawing/2014/main" val="20001"/>
                    </a:ext>
                  </a:extLst>
                </a:gridCol>
                <a:gridCol w="2349910">
                  <a:extLst>
                    <a:ext uri="{9D8B030D-6E8A-4147-A177-3AD203B41FA5}">
                      <a16:colId xmlns:a16="http://schemas.microsoft.com/office/drawing/2014/main" val="20002"/>
                    </a:ext>
                  </a:extLst>
                </a:gridCol>
              </a:tblGrid>
              <a:tr h="189736">
                <a:tc>
                  <a:txBody>
                    <a:bodyPr/>
                    <a:lstStyle/>
                    <a:p>
                      <a:pPr marL="0" marR="0">
                        <a:lnSpc>
                          <a:spcPct val="115000"/>
                        </a:lnSpc>
                        <a:spcBef>
                          <a:spcPts val="0"/>
                        </a:spcBef>
                        <a:spcAft>
                          <a:spcPts val="0"/>
                        </a:spcAft>
                      </a:pPr>
                      <a:r>
                        <a:rPr lang="en-US" sz="1100"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Activity</a:t>
                      </a:r>
                      <a:endParaRPr lang="en-US" sz="11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w="12700" cap="flat" cmpd="sng" algn="ctr">
                      <a:solidFill>
                        <a:srgbClr val="94B6D2"/>
                      </a:solidFill>
                      <a:prstDash val="solid"/>
                      <a:round/>
                      <a:headEnd type="none" w="med" len="med"/>
                      <a:tailEnd type="none" w="med" len="med"/>
                    </a:lnL>
                    <a:lnR>
                      <a:noFill/>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tc>
                  <a:txBody>
                    <a:bodyPr/>
                    <a:lstStyle/>
                    <a:p>
                      <a:pPr marL="0" marR="0">
                        <a:lnSpc>
                          <a:spcPct val="115000"/>
                        </a:lnSpc>
                        <a:spcBef>
                          <a:spcPts val="0"/>
                        </a:spcBef>
                        <a:spcAft>
                          <a:spcPts val="0"/>
                        </a:spcAft>
                      </a:pPr>
                      <a:r>
                        <a:rPr lang="en-US" sz="1100" kern="120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Traditional Approach</a:t>
                      </a:r>
                      <a:endParaRPr lang="en-US" sz="110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a:noFill/>
                    </a:lnL>
                    <a:lnR>
                      <a:noFill/>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tc>
                  <a:txBody>
                    <a:bodyPr/>
                    <a:lstStyle/>
                    <a:p>
                      <a:pPr marL="0" marR="0">
                        <a:lnSpc>
                          <a:spcPct val="115000"/>
                        </a:lnSpc>
                        <a:spcBef>
                          <a:spcPts val="0"/>
                        </a:spcBef>
                        <a:spcAft>
                          <a:spcPts val="0"/>
                        </a:spcAft>
                      </a:pPr>
                      <a:r>
                        <a:rPr lang="en-US" sz="1100"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Target Model</a:t>
                      </a:r>
                      <a:endParaRPr lang="en-US" sz="11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a:noFill/>
                    </a:lnL>
                    <a:lnR w="12700" cap="flat" cmpd="sng" algn="ctr">
                      <a:solidFill>
                        <a:srgbClr val="94B6D2"/>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94B6D2"/>
                      </a:solidFill>
                      <a:prstDash val="solid"/>
                      <a:round/>
                      <a:headEnd type="none" w="med" len="med"/>
                      <a:tailEnd type="none" w="med" len="med"/>
                    </a:lnB>
                    <a:solidFill>
                      <a:srgbClr val="548AB7"/>
                    </a:solidFill>
                  </a:tcPr>
                </a:tc>
                <a:extLst>
                  <a:ext uri="{0D108BD9-81ED-4DB2-BD59-A6C34878D82A}">
                    <a16:rowId xmlns:a16="http://schemas.microsoft.com/office/drawing/2014/main" val="10000"/>
                  </a:ext>
                </a:extLst>
              </a:tr>
              <a:tr h="1862859">
                <a:tc rowSpan="2">
                  <a:txBody>
                    <a:bodyPr/>
                    <a:lstStyle/>
                    <a:p>
                      <a:pPr marL="0" marR="0">
                        <a:lnSpc>
                          <a:spcPct val="115000"/>
                        </a:lnSpc>
                        <a:spcBef>
                          <a:spcPts val="0"/>
                        </a:spcBef>
                        <a:spcAft>
                          <a:spcPts val="0"/>
                        </a:spcAft>
                      </a:pPr>
                      <a:r>
                        <a:rPr lang="en-US" sz="11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Event Monitoring</a:t>
                      </a:r>
                      <a:endParaRPr lang="en-US" sz="11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SNMP traps via proprietary network management systems (e.g. HP </a:t>
                      </a:r>
                      <a:r>
                        <a:rPr lang="en-US" sz="900" kern="1200" dirty="0" err="1">
                          <a:solidFill>
                            <a:srgbClr val="002060"/>
                          </a:solidFill>
                          <a:effectLst/>
                          <a:latin typeface="Calibri" panose="020F0502020204030204" pitchFamily="34" charset="0"/>
                          <a:ea typeface="Tw Cen MT" panose="020B0602020104020603" pitchFamily="34" charset="0"/>
                          <a:cs typeface="Arial" panose="020B0604020202020204" pitchFamily="34" charset="0"/>
                        </a:rPr>
                        <a:t>OpenView</a:t>
                      </a: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 that are difficult to customize and automate.  If managed by MSP, details are not shared with customers unless they use the same network management system or pay for integration. Customers notified by outbound case/email. Engineers must investigate all events to determine if there is an incident.</a:t>
                      </a:r>
                      <a:endParaRPr lang="en-US" sz="10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Monitoring performed by monitoring tool of choice using metrics, thresholds, and multi-metric event detection. Integration of events and incidents to other enterprise IT tools is easy with published APIs and pre-built plugins.  Proactive scripts launch workflows that can handle known events automatically; meaning, incidents become an anomaly and are actually worthy of an engineer’s time to investigate.  If customers do need to be notified, they are done so by the contact method of their choice (email, HTTP, SMS).</a:t>
                      </a:r>
                      <a:endParaRPr lang="en-US" sz="10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46164" marR="46164"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94B6D2"/>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extLst>
                  <a:ext uri="{0D108BD9-81ED-4DB2-BD59-A6C34878D82A}">
                    <a16:rowId xmlns:a16="http://schemas.microsoft.com/office/drawing/2014/main" val="10001"/>
                  </a:ext>
                </a:extLst>
              </a:tr>
              <a:tr h="2213160">
                <a:tc vMerge="1">
                  <a:txBody>
                    <a:bodyPr/>
                    <a:lstStyle/>
                    <a:p>
                      <a:endParaRPr lang="en-US"/>
                    </a:p>
                  </a:txBody>
                  <a:tcPr/>
                </a:tc>
                <a:tc>
                  <a:txBody>
                    <a:bodyPr/>
                    <a:lstStyle/>
                    <a:p>
                      <a:pPr marL="0" marR="0">
                        <a:lnSpc>
                          <a:spcPct val="115000"/>
                        </a:lnSpc>
                        <a:spcBef>
                          <a:spcPts val="0"/>
                        </a:spcBef>
                        <a:spcAft>
                          <a:spcPts val="0"/>
                        </a:spcAft>
                      </a:pPr>
                      <a:r>
                        <a:rPr lang="en-US" sz="900" b="1" kern="120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Shortcomings: </a:t>
                      </a:r>
                      <a:endParaRPr lang="en-US" sz="1000" kern="1200">
                        <a:effectLst/>
                        <a:latin typeface="Tw Cen MT" panose="020B0602020104020603" pitchFamily="34" charset="0"/>
                        <a:ea typeface="Tw Cen MT" panose="020B0602020104020603"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900" kern="120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Human intervention necessary to determine if events are really incidents; increases cost and slows response and escalation </a:t>
                      </a:r>
                      <a:endParaRPr lang="en-US" sz="1000" kern="1200">
                        <a:effectLst/>
                        <a:latin typeface="Tw Cen MT" panose="020B0602020104020603" pitchFamily="34" charset="0"/>
                      </a:endParaRPr>
                    </a:p>
                    <a:p>
                      <a:pPr marL="228600" marR="0">
                        <a:lnSpc>
                          <a:spcPct val="115000"/>
                        </a:lnSpc>
                        <a:spcBef>
                          <a:spcPts val="0"/>
                        </a:spcBef>
                        <a:spcAft>
                          <a:spcPts val="0"/>
                        </a:spcAft>
                      </a:pPr>
                      <a:r>
                        <a:rPr lang="en-US" sz="900" kern="120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00" kern="1200">
                        <a:effectLst/>
                        <a:latin typeface="Tw Cen MT" panose="020B0602020104020603" pitchFamily="34" charset="0"/>
                      </a:endParaRPr>
                    </a:p>
                  </a:txBody>
                  <a:tcPr marL="46164" marR="46164"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BED3E4"/>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tc>
                  <a:txBody>
                    <a:bodyPr/>
                    <a:lstStyle/>
                    <a:p>
                      <a:pPr marL="0" marR="0">
                        <a:lnSpc>
                          <a:spcPct val="115000"/>
                        </a:lnSpc>
                        <a:spcBef>
                          <a:spcPts val="0"/>
                        </a:spcBef>
                        <a:spcAft>
                          <a:spcPts val="0"/>
                        </a:spcAft>
                      </a:pPr>
                      <a:r>
                        <a:rPr lang="en-US" sz="900" b="1"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Advantages:  </a:t>
                      </a:r>
                      <a:endParaRPr lang="en-US" sz="10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lvl="0" indent="-342900">
                        <a:lnSpc>
                          <a:spcPct val="115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rPr>
                        <a:t>Increased productivity and resolution rates of incidents by engineers due to self-healing automation.</a:t>
                      </a:r>
                      <a:endParaRPr lang="en-US" sz="1000" kern="1200" dirty="0">
                        <a:solidFill>
                          <a:srgbClr val="002060"/>
                        </a:solidFill>
                        <a:effectLst/>
                        <a:latin typeface="Tw Cen MT" panose="020B0602020104020603" pitchFamily="34" charset="0"/>
                      </a:endParaRPr>
                    </a:p>
                    <a:p>
                      <a:pPr marL="342900" lvl="0" indent="-342900">
                        <a:lnSpc>
                          <a:spcPct val="115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cs typeface="Arial" panose="020B0604020202020204" pitchFamily="34" charset="0"/>
                        </a:rPr>
                        <a:t>Implementation of a continuous monitoring method improves your security posture and enables anytime measurement of your resources against internal and/or regulatory compliance.</a:t>
                      </a:r>
                      <a:endParaRPr lang="en-US" sz="1000" kern="1200" dirty="0">
                        <a:solidFill>
                          <a:srgbClr val="002060"/>
                        </a:solidFill>
                        <a:effectLst/>
                        <a:latin typeface="Tw Cen MT" panose="020B0602020104020603" pitchFamily="34" charset="0"/>
                      </a:endParaRPr>
                    </a:p>
                    <a:p>
                      <a:pPr marL="342900" lvl="0" indent="-342900">
                        <a:lnSpc>
                          <a:spcPct val="115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cs typeface="Arial" panose="020B0604020202020204" pitchFamily="34" charset="0"/>
                        </a:rPr>
                        <a:t>Increased ability to perform meaningful forensics on incidents due to improved visibility into point-in-time configuration changes and a complete data stream of API-call logging.</a:t>
                      </a:r>
                      <a:endParaRPr lang="en-US" sz="1000" kern="1200" dirty="0">
                        <a:solidFill>
                          <a:srgbClr val="002060"/>
                        </a:solidFill>
                        <a:effectLst/>
                        <a:latin typeface="Tw Cen MT" panose="020B0602020104020603" pitchFamily="34" charset="0"/>
                      </a:endParaRPr>
                    </a:p>
                  </a:txBody>
                  <a:tcPr marL="46164" marR="46164" marT="0" marB="0">
                    <a:lnL w="12700" cap="flat" cmpd="sng" algn="ctr">
                      <a:solidFill>
                        <a:srgbClr val="BED3E4"/>
                      </a:solidFill>
                      <a:prstDash val="solid"/>
                      <a:round/>
                      <a:headEnd type="none" w="med" len="med"/>
                      <a:tailEnd type="none" w="med" len="med"/>
                    </a:lnL>
                    <a:lnR w="12700" cap="flat" cmpd="sng" algn="ctr">
                      <a:solidFill>
                        <a:srgbClr val="BED3E4"/>
                      </a:solidFill>
                      <a:prstDash val="solid"/>
                      <a:round/>
                      <a:headEnd type="none" w="med" len="med"/>
                      <a:tailEnd type="none" w="med" len="med"/>
                    </a:lnR>
                    <a:lnT w="12700" cap="flat" cmpd="sng" algn="ctr">
                      <a:solidFill>
                        <a:srgbClr val="BED3E4"/>
                      </a:solidFill>
                      <a:prstDash val="solid"/>
                      <a:round/>
                      <a:headEnd type="none" w="med" len="med"/>
                      <a:tailEnd type="none" w="med" len="med"/>
                    </a:lnT>
                    <a:lnB w="12700" cap="flat" cmpd="sng" algn="ctr">
                      <a:solidFill>
                        <a:srgbClr val="BED3E4"/>
                      </a:solidFill>
                      <a:prstDash val="solid"/>
                      <a:round/>
                      <a:headEnd type="none" w="med" len="med"/>
                      <a:tailEnd type="none" w="med" len="med"/>
                    </a:lnB>
                    <a:solidFill>
                      <a:srgbClr val="E9F0F6"/>
                    </a:solidFill>
                  </a:tcPr>
                </a:tc>
                <a:extLst>
                  <a:ext uri="{0D108BD9-81ED-4DB2-BD59-A6C34878D82A}">
                    <a16:rowId xmlns:a16="http://schemas.microsoft.com/office/drawing/2014/main" val="10002"/>
                  </a:ext>
                </a:extLst>
              </a:tr>
            </a:tbl>
          </a:graphicData>
        </a:graphic>
      </p:graphicFrame>
      <p:sp>
        <p:nvSpPr>
          <p:cNvPr id="12" name="Title 1"/>
          <p:cNvSpPr txBox="1">
            <a:spLocks/>
          </p:cNvSpPr>
          <p:nvPr/>
        </p:nvSpPr>
        <p:spPr>
          <a:xfrm>
            <a:off x="428759" y="361201"/>
            <a:ext cx="4064727" cy="53949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Arial"/>
                <a:ea typeface="+mj-ea"/>
                <a:cs typeface="Arial"/>
              </a:defRPr>
            </a:lvl1pPr>
          </a:lstStyle>
          <a:p>
            <a:pPr algn="ctr"/>
            <a:r>
              <a:rPr lang="en-US" sz="1400" dirty="0">
                <a:solidFill>
                  <a:prstClr val="black"/>
                </a:solidFill>
              </a:rPr>
              <a:t>Define traditional and target model approach</a:t>
            </a:r>
          </a:p>
        </p:txBody>
      </p:sp>
      <p:graphicFrame>
        <p:nvGraphicFramePr>
          <p:cNvPr id="14" name="Table 13"/>
          <p:cNvGraphicFramePr>
            <a:graphicFrameLocks noGrp="1"/>
          </p:cNvGraphicFramePr>
          <p:nvPr>
            <p:extLst>
              <p:ext uri="{D42A27DB-BD31-4B8C-83A1-F6EECF244321}">
                <p14:modId xmlns:p14="http://schemas.microsoft.com/office/powerpoint/2010/main" val="1304246910"/>
              </p:ext>
            </p:extLst>
          </p:nvPr>
        </p:nvGraphicFramePr>
        <p:xfrm>
          <a:off x="5215490" y="809165"/>
          <a:ext cx="3867876" cy="3080752"/>
        </p:xfrm>
        <a:graphic>
          <a:graphicData uri="http://schemas.openxmlformats.org/drawingml/2006/table">
            <a:tbl>
              <a:tblPr firstRow="1" firstCol="1" bandRow="1"/>
              <a:tblGrid>
                <a:gridCol w="3867876">
                  <a:extLst>
                    <a:ext uri="{9D8B030D-6E8A-4147-A177-3AD203B41FA5}">
                      <a16:colId xmlns:a16="http://schemas.microsoft.com/office/drawing/2014/main" val="20000"/>
                    </a:ext>
                  </a:extLst>
                </a:gridCol>
              </a:tblGrid>
              <a:tr h="190867">
                <a:tc>
                  <a:txBody>
                    <a:bodyPr/>
                    <a:lstStyle/>
                    <a:p>
                      <a:pPr marL="0" marR="0">
                        <a:lnSpc>
                          <a:spcPct val="110000"/>
                        </a:lnSpc>
                        <a:spcBef>
                          <a:spcPts val="0"/>
                        </a:spcBef>
                        <a:spcAft>
                          <a:spcPts val="0"/>
                        </a:spcAft>
                      </a:pPr>
                      <a:r>
                        <a:rPr lang="en-US" sz="1100" kern="1200" dirty="0">
                          <a:effectLst/>
                          <a:latin typeface="Tw Cen MT" panose="020B0602020104020603" pitchFamily="34" charset="0"/>
                          <a:ea typeface="Tw Cen MT" panose="020B0602020104020603" pitchFamily="34" charset="0"/>
                          <a:cs typeface="Tw Cen MT" panose="020B0602020104020603" pitchFamily="34" charset="0"/>
                        </a:rPr>
                        <a:t>Target Model implemented on AWS</a:t>
                      </a:r>
                      <a:endParaRPr lang="en-US" sz="110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74364" marR="74364" marT="0" marB="0">
                    <a:lnL w="12700" cap="flat" cmpd="sng" algn="ctr">
                      <a:solidFill>
                        <a:srgbClr val="DD8047"/>
                      </a:solidFill>
                      <a:prstDash val="solid"/>
                      <a:round/>
                      <a:headEnd type="none" w="med" len="med"/>
                      <a:tailEnd type="none" w="med" len="med"/>
                    </a:lnL>
                    <a:lnR w="12700" cap="flat" cmpd="sng" algn="ctr">
                      <a:solidFill>
                        <a:srgbClr val="DD8047"/>
                      </a:solidFill>
                      <a:prstDash val="solid"/>
                      <a:round/>
                      <a:headEnd type="none" w="med" len="med"/>
                      <a:tailEnd type="none" w="med" len="med"/>
                    </a:lnR>
                    <a:lnT w="12700" cap="flat" cmpd="sng" algn="ctr">
                      <a:solidFill>
                        <a:srgbClr val="DD8047"/>
                      </a:solidFill>
                      <a:prstDash val="solid"/>
                      <a:round/>
                      <a:headEnd type="none" w="med" len="med"/>
                      <a:tailEnd type="none" w="med" len="med"/>
                    </a:lnT>
                    <a:lnB w="12700" cap="flat" cmpd="sng" algn="ctr">
                      <a:solidFill>
                        <a:srgbClr val="DD8047"/>
                      </a:solidFill>
                      <a:prstDash val="solid"/>
                      <a:round/>
                      <a:headEnd type="none" w="med" len="med"/>
                      <a:tailEnd type="none" w="med" len="med"/>
                    </a:lnB>
                    <a:solidFill>
                      <a:srgbClr val="DD8047"/>
                    </a:solidFill>
                  </a:tcPr>
                </a:tc>
                <a:extLst>
                  <a:ext uri="{0D108BD9-81ED-4DB2-BD59-A6C34878D82A}">
                    <a16:rowId xmlns:a16="http://schemas.microsoft.com/office/drawing/2014/main" val="10000"/>
                  </a:ext>
                </a:extLst>
              </a:tr>
              <a:tr h="2277079">
                <a:tc>
                  <a:txBody>
                    <a:bodyPr/>
                    <a:lstStyle/>
                    <a:p>
                      <a:pPr marL="342900" marR="0" lvl="0" indent="-342900">
                        <a:lnSpc>
                          <a:spcPct val="110000"/>
                        </a:lnSpc>
                        <a:spcBef>
                          <a:spcPts val="0"/>
                        </a:spcBef>
                        <a:spcAft>
                          <a:spcPts val="0"/>
                        </a:spcAft>
                        <a:buFont typeface="Symbol" panose="05050102010706020507" pitchFamily="18" charset="2"/>
                        <a:buChar char=""/>
                      </a:pPr>
                      <a:endPar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With AWS, monitoring tools are available to monitor and alert regarding AWS services.  These tools can be accessed directly through the AWS Console or via API, which can be routed to Shell’s enterprise monitoring tool of choice </a:t>
                      </a:r>
                    </a:p>
                    <a:p>
                      <a:pPr marL="342900" marR="0" lvl="0" indent="-342900">
                        <a:lnSpc>
                          <a:spcPct val="110000"/>
                        </a:lnSpc>
                        <a:spcBef>
                          <a:spcPts val="0"/>
                        </a:spcBef>
                        <a:spcAft>
                          <a:spcPts val="0"/>
                        </a:spcAft>
                        <a:buFont typeface="Symbol" panose="05050102010706020507" pitchFamily="18" charset="2"/>
                        <a:buChar char=""/>
                      </a:pPr>
                      <a:endPar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AWS’s many services and deployment flexibility options result in applications being classified more granularly according to its true uptime and retention needs.   Launching this applications on AWS using innovative architecture recommendations like Pilot-light and Warm-standby, results in every application being able to afford at least some level of easy recoverability.  </a:t>
                      </a:r>
                    </a:p>
                    <a:p>
                      <a:pPr marL="342900" marR="0" lvl="0" indent="-342900">
                        <a:lnSpc>
                          <a:spcPct val="110000"/>
                        </a:lnSpc>
                        <a:spcBef>
                          <a:spcPts val="0"/>
                        </a:spcBef>
                        <a:spcAft>
                          <a:spcPts val="0"/>
                        </a:spcAft>
                        <a:buFont typeface="Symbol" panose="05050102010706020507" pitchFamily="18" charset="2"/>
                        <a:buChar char=""/>
                      </a:pPr>
                      <a:endPar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rPr>
                        <a:t>In addition, Business Critical applications that require multi-site redundant infrastructures for maximum uptime can take advantage of the global dispersion of AWS regions, network, and edge locations, currently operating on all six major continents.  </a:t>
                      </a:r>
                      <a:endParaRPr lang="en-US" sz="1100" kern="1200" dirty="0">
                        <a:effectLst/>
                        <a:latin typeface="Tw Cen MT" panose="020B0602020104020603" pitchFamily="34" charset="0"/>
                        <a:ea typeface="Tw Cen MT" panose="020B0602020104020603"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endParaRPr lang="en-US" sz="900" kern="1200" dirty="0">
                        <a:solidFill>
                          <a:srgbClr val="002060"/>
                        </a:solidFill>
                        <a:effectLst/>
                        <a:latin typeface="Calibri" panose="020F0502020204030204" pitchFamily="34" charset="0"/>
                        <a:ea typeface="Tw Cen MT" panose="020B0602020104020603"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endParaRPr lang="en-US" sz="1100" kern="1200" dirty="0">
                        <a:solidFill>
                          <a:srgbClr val="002060"/>
                        </a:solidFill>
                        <a:effectLst/>
                        <a:latin typeface="Tw Cen MT" panose="020B0602020104020603" pitchFamily="34" charset="0"/>
                        <a:ea typeface="Tw Cen MT" panose="020B0602020104020603" pitchFamily="34" charset="0"/>
                        <a:cs typeface="Times New Roman" panose="02020603050405020304" pitchFamily="18" charset="0"/>
                      </a:endParaRPr>
                    </a:p>
                  </a:txBody>
                  <a:tcPr marL="74364" marR="74364" marT="0" marB="0">
                    <a:lnL w="12700" cap="flat" cmpd="sng" algn="ctr">
                      <a:solidFill>
                        <a:srgbClr val="EAB290"/>
                      </a:solidFill>
                      <a:prstDash val="solid"/>
                      <a:round/>
                      <a:headEnd type="none" w="med" len="med"/>
                      <a:tailEnd type="none" w="med" len="med"/>
                    </a:lnL>
                    <a:lnR w="12700" cap="flat" cmpd="sng" algn="ctr">
                      <a:solidFill>
                        <a:srgbClr val="EAB290"/>
                      </a:solidFill>
                      <a:prstDash val="solid"/>
                      <a:round/>
                      <a:headEnd type="none" w="med" len="med"/>
                      <a:tailEnd type="none" w="med" len="med"/>
                    </a:lnR>
                    <a:lnT w="12700" cap="flat" cmpd="sng" algn="ctr">
                      <a:solidFill>
                        <a:srgbClr val="DD8047"/>
                      </a:solidFill>
                      <a:prstDash val="solid"/>
                      <a:round/>
                      <a:headEnd type="none" w="med" len="med"/>
                      <a:tailEnd type="none" w="med" len="med"/>
                    </a:lnT>
                    <a:lnB w="12700" cap="flat" cmpd="sng" algn="ctr">
                      <a:solidFill>
                        <a:srgbClr val="EAB290"/>
                      </a:solidFill>
                      <a:prstDash val="solid"/>
                      <a:round/>
                      <a:headEnd type="none" w="med" len="med"/>
                      <a:tailEnd type="none" w="med" len="med"/>
                    </a:lnB>
                    <a:solidFill>
                      <a:srgbClr val="F8E5DA"/>
                    </a:solidFill>
                  </a:tcPr>
                </a:tc>
                <a:extLst>
                  <a:ext uri="{0D108BD9-81ED-4DB2-BD59-A6C34878D82A}">
                    <a16:rowId xmlns:a16="http://schemas.microsoft.com/office/drawing/2014/main" val="10001"/>
                  </a:ext>
                </a:extLst>
              </a:tr>
            </a:tbl>
          </a:graphicData>
        </a:graphic>
      </p:graphicFrame>
      <p:sp>
        <p:nvSpPr>
          <p:cNvPr id="15" name="Title 1"/>
          <p:cNvSpPr txBox="1">
            <a:spLocks/>
          </p:cNvSpPr>
          <p:nvPr/>
        </p:nvSpPr>
        <p:spPr>
          <a:xfrm>
            <a:off x="5389562" y="361201"/>
            <a:ext cx="2971800" cy="53949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Arial"/>
                <a:ea typeface="+mj-ea"/>
                <a:cs typeface="Arial"/>
              </a:defRPr>
            </a:lvl1pPr>
          </a:lstStyle>
          <a:p>
            <a:pPr algn="ctr"/>
            <a:r>
              <a:rPr lang="en-US" sz="1400" dirty="0">
                <a:solidFill>
                  <a:prstClr val="black"/>
                </a:solidFill>
              </a:rPr>
              <a:t>Define AWS-specific roadmap</a:t>
            </a:r>
          </a:p>
        </p:txBody>
      </p:sp>
    </p:spTree>
    <p:extLst>
      <p:ext uri="{BB962C8B-B14F-4D97-AF65-F5344CB8AC3E}">
        <p14:creationId xmlns:p14="http://schemas.microsoft.com/office/powerpoint/2010/main" val="969286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496" y="80274"/>
            <a:ext cx="8229600" cy="539496"/>
          </a:xfrm>
        </p:spPr>
        <p:txBody>
          <a:bodyPr/>
          <a:lstStyle/>
          <a:p>
            <a:r>
              <a:rPr lang="en-US" sz="2700" dirty="0">
                <a:latin typeface="+mn-lt"/>
                <a:cs typeface="+mj-cs"/>
              </a:rPr>
              <a:t>Application Value-Stream</a:t>
            </a:r>
          </a:p>
        </p:txBody>
      </p:sp>
      <p:grpSp>
        <p:nvGrpSpPr>
          <p:cNvPr id="58" name="Group 57"/>
          <p:cNvGrpSpPr/>
          <p:nvPr/>
        </p:nvGrpSpPr>
        <p:grpSpPr>
          <a:xfrm>
            <a:off x="228129" y="666233"/>
            <a:ext cx="2128790" cy="2119238"/>
            <a:chOff x="51152" y="754720"/>
            <a:chExt cx="2128790" cy="2119238"/>
          </a:xfrm>
        </p:grpSpPr>
        <p:grpSp>
          <p:nvGrpSpPr>
            <p:cNvPr id="114" name="Group 113"/>
            <p:cNvGrpSpPr/>
            <p:nvPr/>
          </p:nvGrpSpPr>
          <p:grpSpPr>
            <a:xfrm>
              <a:off x="51152" y="754720"/>
              <a:ext cx="1665111" cy="1547303"/>
              <a:chOff x="467851" y="2054459"/>
              <a:chExt cx="3722689" cy="3381535"/>
            </a:xfrm>
          </p:grpSpPr>
          <p:sp>
            <p:nvSpPr>
              <p:cNvPr id="121"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prstClr val="white"/>
                  </a:solidFill>
                </a:endParaRPr>
              </a:p>
            </p:txBody>
          </p:sp>
          <p:sp>
            <p:nvSpPr>
              <p:cNvPr id="122"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23"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grpSp>
        <p:sp>
          <p:nvSpPr>
            <p:cNvPr id="115" name="TextBox 114"/>
            <p:cNvSpPr txBox="1"/>
            <p:nvPr/>
          </p:nvSpPr>
          <p:spPr>
            <a:xfrm rot="19235472">
              <a:off x="238846" y="907747"/>
              <a:ext cx="607859" cy="253916"/>
            </a:xfrm>
            <a:prstGeom prst="rect">
              <a:avLst/>
            </a:prstGeom>
            <a:noFill/>
          </p:spPr>
          <p:txBody>
            <a:bodyPr wrap="none" rtlCol="0">
              <a:spAutoFit/>
            </a:bodyPr>
            <a:lstStyle/>
            <a:p>
              <a:pP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orient</a:t>
              </a:r>
            </a:p>
          </p:txBody>
        </p:sp>
        <p:sp>
          <p:nvSpPr>
            <p:cNvPr id="116" name="TextBox 115"/>
            <p:cNvSpPr txBox="1"/>
            <p:nvPr/>
          </p:nvSpPr>
          <p:spPr>
            <a:xfrm rot="17265739">
              <a:off x="1110429" y="1547436"/>
              <a:ext cx="588623" cy="253916"/>
            </a:xfrm>
            <a:prstGeom prst="rect">
              <a:avLst/>
            </a:prstGeom>
            <a:noFill/>
          </p:spPr>
          <p:txBody>
            <a:bodyPr wrap="none" rtlCol="0">
              <a:spAutoFit/>
            </a:bodyPr>
            <a:lstStyle/>
            <a:p>
              <a:pP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sp>
          <p:nvSpPr>
            <p:cNvPr id="117" name="TextBox 116"/>
            <p:cNvSpPr txBox="1"/>
            <p:nvPr/>
          </p:nvSpPr>
          <p:spPr>
            <a:xfrm rot="2026545">
              <a:off x="103940" y="1890675"/>
              <a:ext cx="960519" cy="253916"/>
            </a:xfrm>
            <a:prstGeom prst="rect">
              <a:avLst/>
            </a:prstGeom>
            <a:noFill/>
          </p:spPr>
          <p:txBody>
            <a:bodyPr wrap="none" rtlCol="0">
              <a:spAutoFit/>
            </a:bodyPr>
            <a:lstStyle/>
            <a:p>
              <a:pP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recommend</a:t>
              </a:r>
            </a:p>
          </p:txBody>
        </p:sp>
        <p:grpSp>
          <p:nvGrpSpPr>
            <p:cNvPr id="118" name="Group 117"/>
            <p:cNvGrpSpPr/>
            <p:nvPr/>
          </p:nvGrpSpPr>
          <p:grpSpPr>
            <a:xfrm rot="21269164">
              <a:off x="1502609" y="1914402"/>
              <a:ext cx="677333" cy="959556"/>
              <a:chOff x="2343095" y="2565063"/>
              <a:chExt cx="677333" cy="959556"/>
            </a:xfrm>
          </p:grpSpPr>
          <p:sp>
            <p:nvSpPr>
              <p:cNvPr id="119" name="Striped Right Arrow 118"/>
              <p:cNvSpPr/>
              <p:nvPr/>
            </p:nvSpPr>
            <p:spPr>
              <a:xfrm rot="2770164">
                <a:off x="2201984" y="2706174"/>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20" name="Rectangle 119"/>
              <p:cNvSpPr/>
              <p:nvPr/>
            </p:nvSpPr>
            <p:spPr>
              <a:xfrm rot="2721820">
                <a:off x="2295277" y="2906021"/>
                <a:ext cx="772969" cy="253916"/>
              </a:xfrm>
              <a:prstGeom prst="rect">
                <a:avLst/>
              </a:prstGeom>
            </p:spPr>
            <p:txBody>
              <a:bodyPr wrap="none">
                <a:spAutoFit/>
              </a:bodyPr>
              <a:lstStyle/>
              <a:p>
                <a:pP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onboard</a:t>
                </a:r>
                <a:endParaRPr lang="en-US" sz="1050" dirty="0">
                  <a:solidFill>
                    <a:prstClr val="black"/>
                  </a:solidFill>
                </a:endParaRPr>
              </a:p>
            </p:txBody>
          </p:sp>
        </p:grpSp>
      </p:grpSp>
      <p:grpSp>
        <p:nvGrpSpPr>
          <p:cNvPr id="124" name="Group 123"/>
          <p:cNvGrpSpPr/>
          <p:nvPr/>
        </p:nvGrpSpPr>
        <p:grpSpPr>
          <a:xfrm>
            <a:off x="1816079" y="2335532"/>
            <a:ext cx="5947501" cy="2433731"/>
            <a:chOff x="2203431" y="2354363"/>
            <a:chExt cx="7307017" cy="3381535"/>
          </a:xfrm>
        </p:grpSpPr>
        <p:sp>
          <p:nvSpPr>
            <p:cNvPr id="125" name="Rectangle 13"/>
            <p:cNvSpPr/>
            <p:nvPr/>
          </p:nvSpPr>
          <p:spPr>
            <a:xfrm>
              <a:off x="6457904" y="2354364"/>
              <a:ext cx="3052544" cy="1712317"/>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26" name="Rectangle 13"/>
            <p:cNvSpPr/>
            <p:nvPr/>
          </p:nvSpPr>
          <p:spPr>
            <a:xfrm>
              <a:off x="2203431" y="2354363"/>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prstClr val="white"/>
                </a:solidFill>
              </a:endParaRPr>
            </a:p>
          </p:txBody>
        </p:sp>
        <p:sp>
          <p:nvSpPr>
            <p:cNvPr id="127" name="Rectangle 13"/>
            <p:cNvSpPr/>
            <p:nvPr/>
          </p:nvSpPr>
          <p:spPr>
            <a:xfrm>
              <a:off x="4363376" y="2466708"/>
              <a:ext cx="2776758"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28" name="Rectangle 13"/>
            <p:cNvSpPr/>
            <p:nvPr/>
          </p:nvSpPr>
          <p:spPr>
            <a:xfrm>
              <a:off x="6783329" y="3901583"/>
              <a:ext cx="2726182" cy="1834272"/>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29" name="Rectangle 13"/>
            <p:cNvSpPr/>
            <p:nvPr/>
          </p:nvSpPr>
          <p:spPr>
            <a:xfrm>
              <a:off x="2203664" y="3901666"/>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30" name="Rectangle 13"/>
            <p:cNvSpPr/>
            <p:nvPr/>
          </p:nvSpPr>
          <p:spPr>
            <a:xfrm>
              <a:off x="4582770" y="2826721"/>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31" name="TextBox 130"/>
            <p:cNvSpPr txBox="1"/>
            <p:nvPr/>
          </p:nvSpPr>
          <p:spPr>
            <a:xfrm rot="18630036">
              <a:off x="2437583" y="3009518"/>
              <a:ext cx="1047269" cy="491570"/>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32" name="TextBox 131"/>
            <p:cNvSpPr txBox="1"/>
            <p:nvPr/>
          </p:nvSpPr>
          <p:spPr>
            <a:xfrm>
              <a:off x="3578543" y="2541998"/>
              <a:ext cx="1026465"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BUild</a:t>
              </a:r>
            </a:p>
          </p:txBody>
        </p:sp>
        <p:sp>
          <p:nvSpPr>
            <p:cNvPr id="133" name="TextBox 132"/>
            <p:cNvSpPr txBox="1"/>
            <p:nvPr/>
          </p:nvSpPr>
          <p:spPr>
            <a:xfrm rot="2493233">
              <a:off x="4748888" y="3004405"/>
              <a:ext cx="835667"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TEST</a:t>
              </a:r>
            </a:p>
          </p:txBody>
        </p:sp>
        <p:sp>
          <p:nvSpPr>
            <p:cNvPr id="134" name="TextBox 133"/>
            <p:cNvSpPr txBox="1"/>
            <p:nvPr/>
          </p:nvSpPr>
          <p:spPr>
            <a:xfrm rot="2493233">
              <a:off x="5986243" y="4553804"/>
              <a:ext cx="1241764"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deploy</a:t>
              </a:r>
            </a:p>
          </p:txBody>
        </p:sp>
        <p:grpSp>
          <p:nvGrpSpPr>
            <p:cNvPr id="135" name="Group 134"/>
            <p:cNvGrpSpPr/>
            <p:nvPr/>
          </p:nvGrpSpPr>
          <p:grpSpPr>
            <a:xfrm>
              <a:off x="5299472" y="3530459"/>
              <a:ext cx="1081610" cy="959556"/>
              <a:chOff x="6637854" y="430957"/>
              <a:chExt cx="1081610" cy="959556"/>
            </a:xfrm>
          </p:grpSpPr>
          <p:sp>
            <p:nvSpPr>
              <p:cNvPr id="143" name="Striped Right Arrow 142"/>
              <p:cNvSpPr/>
              <p:nvPr/>
            </p:nvSpPr>
            <p:spPr>
              <a:xfrm rot="2770164">
                <a:off x="6668838" y="572068"/>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144" name="TextBox 143"/>
              <p:cNvSpPr txBox="1"/>
              <p:nvPr/>
            </p:nvSpPr>
            <p:spPr>
              <a:xfrm rot="2596836">
                <a:off x="6637854" y="647539"/>
                <a:ext cx="1081610" cy="513166"/>
              </a:xfrm>
              <a:prstGeom prst="rect">
                <a:avLst/>
              </a:prstGeom>
              <a:noFill/>
            </p:spPr>
            <p:txBody>
              <a:bodyPr wrap="none" rtlCol="0">
                <a:spAutoFit/>
              </a:bodyPr>
              <a:lstStyle/>
              <a:p>
                <a:pPr algn="ctr" defTabSz="457189"/>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defTabSz="457189"/>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p>
            </p:txBody>
          </p:sp>
        </p:grpSp>
        <p:sp>
          <p:nvSpPr>
            <p:cNvPr id="136" name="TextBox 135"/>
            <p:cNvSpPr txBox="1"/>
            <p:nvPr/>
          </p:nvSpPr>
          <p:spPr>
            <a:xfrm rot="19912468">
              <a:off x="7698958" y="4804980"/>
              <a:ext cx="1458873"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7" name="TextBox 136"/>
            <p:cNvSpPr txBox="1"/>
            <p:nvPr/>
          </p:nvSpPr>
          <p:spPr>
            <a:xfrm rot="923331">
              <a:off x="6985830" y="2706739"/>
              <a:ext cx="2133441"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SUSTAINMENT</a:t>
              </a:r>
            </a:p>
          </p:txBody>
        </p:sp>
        <p:sp>
          <p:nvSpPr>
            <p:cNvPr id="138" name="TextBox 137"/>
            <p:cNvSpPr txBox="1"/>
            <p:nvPr/>
          </p:nvSpPr>
          <p:spPr>
            <a:xfrm rot="18804502">
              <a:off x="4452405" y="4451412"/>
              <a:ext cx="1512148" cy="453756"/>
            </a:xfrm>
            <a:prstGeom prst="rect">
              <a:avLst/>
            </a:prstGeom>
            <a:noFill/>
          </p:spPr>
          <p:txBody>
            <a:bodyPr wrap="none" rtlCol="0">
              <a:spAutoFit/>
            </a:bodyPr>
            <a:lstStyle/>
            <a:p>
              <a:pPr defTabSz="457189"/>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9" name="TextBox 138"/>
            <p:cNvSpPr txBox="1"/>
            <p:nvPr/>
          </p:nvSpPr>
          <p:spPr>
            <a:xfrm rot="2143025">
              <a:off x="2640685" y="4763163"/>
              <a:ext cx="1100437" cy="555931"/>
            </a:xfrm>
            <a:prstGeom prst="rect">
              <a:avLst/>
            </a:prstGeom>
            <a:noFill/>
          </p:spPr>
          <p:txBody>
            <a:bodyPr wrap="none" rtlCol="0">
              <a:spAutoFit/>
            </a:bodyPr>
            <a:lstStyle/>
            <a:p>
              <a:pP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RETRO</a:t>
              </a:r>
            </a:p>
          </p:txBody>
        </p:sp>
        <p:sp>
          <p:nvSpPr>
            <p:cNvPr id="140" name="TextBox 139"/>
            <p:cNvSpPr txBox="1"/>
            <p:nvPr/>
          </p:nvSpPr>
          <p:spPr>
            <a:xfrm>
              <a:off x="3152966" y="3750313"/>
              <a:ext cx="1964938" cy="555931"/>
            </a:xfrm>
            <a:prstGeom prst="rect">
              <a:avLst/>
            </a:prstGeom>
            <a:noFill/>
          </p:spPr>
          <p:txBody>
            <a:bodyPr wrap="none" rtlCol="0">
              <a:spAutoFit/>
            </a:bodyPr>
            <a:lstStyle/>
            <a:p>
              <a:pPr algn="ct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Application</a:t>
              </a:r>
            </a:p>
          </p:txBody>
        </p:sp>
        <p:sp>
          <p:nvSpPr>
            <p:cNvPr id="141" name="TextBox 140"/>
            <p:cNvSpPr txBox="1"/>
            <p:nvPr/>
          </p:nvSpPr>
          <p:spPr>
            <a:xfrm>
              <a:off x="6754991" y="3563452"/>
              <a:ext cx="1802183" cy="983569"/>
            </a:xfrm>
            <a:prstGeom prst="rect">
              <a:avLst/>
            </a:prstGeom>
            <a:noFill/>
          </p:spPr>
          <p:txBody>
            <a:bodyPr wrap="none" rtlCol="0">
              <a:spAutoFit/>
            </a:bodyPr>
            <a:lstStyle/>
            <a:p>
              <a:pPr algn="ct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Swim-lane</a:t>
              </a:r>
            </a:p>
            <a:p>
              <a:pPr algn="ctr" defTabSz="457189"/>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42" name="TextBox 141"/>
            <p:cNvSpPr txBox="1"/>
            <p:nvPr/>
          </p:nvSpPr>
          <p:spPr>
            <a:xfrm rot="18704272">
              <a:off x="5769061" y="3138800"/>
              <a:ext cx="1067315" cy="794073"/>
            </a:xfrm>
            <a:prstGeom prst="rect">
              <a:avLst/>
            </a:prstGeom>
            <a:noFill/>
          </p:spPr>
          <p:txBody>
            <a:bodyPr wrap="none" rtlCol="0">
              <a:spAutoFit/>
            </a:bodyPr>
            <a:lstStyle/>
            <a:p>
              <a:pPr defTabSz="457189"/>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HAND</a:t>
              </a:r>
            </a:p>
            <a:p>
              <a:pPr defTabSz="457189"/>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Back</a:t>
              </a:r>
            </a:p>
          </p:txBody>
        </p:sp>
      </p:grpSp>
    </p:spTree>
    <p:extLst>
      <p:ext uri="{BB962C8B-B14F-4D97-AF65-F5344CB8AC3E}">
        <p14:creationId xmlns:p14="http://schemas.microsoft.com/office/powerpoint/2010/main" val="112837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73155" y="0"/>
            <a:ext cx="7886700" cy="994172"/>
          </a:xfrm>
        </p:spPr>
        <p:txBody>
          <a:bodyPr>
            <a:normAutofit/>
          </a:bodyPr>
          <a:lstStyle/>
          <a:p>
            <a:r>
              <a:rPr lang="en-US" sz="2700" dirty="0">
                <a:latin typeface="+mn-lt"/>
              </a:rPr>
              <a:t>Run Operations Swim Lanes</a:t>
            </a:r>
          </a:p>
        </p:txBody>
      </p:sp>
      <p:pic>
        <p:nvPicPr>
          <p:cNvPr id="4" name="Picture 3"/>
          <p:cNvPicPr>
            <a:picLocks noChangeAspect="1"/>
          </p:cNvPicPr>
          <p:nvPr/>
        </p:nvPicPr>
        <p:blipFill>
          <a:blip r:embed="rId2"/>
          <a:stretch>
            <a:fillRect/>
          </a:stretch>
        </p:blipFill>
        <p:spPr>
          <a:xfrm>
            <a:off x="1556406" y="994172"/>
            <a:ext cx="6031186" cy="3511307"/>
          </a:xfrm>
          <a:prstGeom prst="rect">
            <a:avLst/>
          </a:prstGeom>
        </p:spPr>
      </p:pic>
      <p:sp>
        <p:nvSpPr>
          <p:cNvPr id="5" name="TextBox 4"/>
          <p:cNvSpPr txBox="1"/>
          <p:nvPr/>
        </p:nvSpPr>
        <p:spPr>
          <a:xfrm>
            <a:off x="1855544" y="1297073"/>
            <a:ext cx="1709928" cy="300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514350"/>
            <a:r>
              <a:rPr lang="en-US" sz="1350" dirty="0">
                <a:solidFill>
                  <a:prstClr val="white"/>
                </a:solidFill>
              </a:rPr>
              <a:t>IaaS</a:t>
            </a:r>
            <a:endParaRPr lang="en-US" sz="900" dirty="0">
              <a:solidFill>
                <a:prstClr val="white"/>
              </a:solidFill>
            </a:endParaRPr>
          </a:p>
        </p:txBody>
      </p:sp>
    </p:spTree>
    <p:extLst>
      <p:ext uri="{BB962C8B-B14F-4D97-AF65-F5344CB8AC3E}">
        <p14:creationId xmlns:p14="http://schemas.microsoft.com/office/powerpoint/2010/main" val="99726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4815" y="495508"/>
            <a:ext cx="6324269" cy="4594902"/>
          </a:xfrm>
          <a:prstGeom prst="rect">
            <a:avLst/>
          </a:prstGeom>
        </p:spPr>
      </p:pic>
      <p:sp>
        <p:nvSpPr>
          <p:cNvPr id="21" name="Title 1"/>
          <p:cNvSpPr txBox="1">
            <a:spLocks/>
          </p:cNvSpPr>
          <p:nvPr/>
        </p:nvSpPr>
        <p:spPr>
          <a:xfrm>
            <a:off x="252592" y="86202"/>
            <a:ext cx="6153978" cy="409306"/>
          </a:xfrm>
          <a:prstGeom prst="rect">
            <a:avLst/>
          </a:prstGeom>
        </p:spPr>
        <p:txBody>
          <a:bodyPr vert="horz" lIns="68580" tIns="34290" rIns="68580" bIns="3429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a:solidFill>
                  <a:prstClr val="black"/>
                </a:solidFill>
              </a:rPr>
              <a:t>AWS Cloud Stages of Adoption</a:t>
            </a:r>
            <a:endParaRPr lang="en-US" sz="4500" dirty="0">
              <a:solidFill>
                <a:prstClr val="black"/>
              </a:solidFill>
            </a:endParaRPr>
          </a:p>
        </p:txBody>
      </p:sp>
    </p:spTree>
    <p:extLst>
      <p:ext uri="{BB962C8B-B14F-4D97-AF65-F5344CB8AC3E}">
        <p14:creationId xmlns:p14="http://schemas.microsoft.com/office/powerpoint/2010/main" val="327331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
            <a:ext cx="9093200" cy="994172"/>
          </a:xfrm>
        </p:spPr>
        <p:txBody>
          <a:bodyPr>
            <a:normAutofit/>
          </a:bodyPr>
          <a:lstStyle/>
          <a:p>
            <a:r>
              <a:rPr lang="en-US" sz="2700" dirty="0">
                <a:latin typeface="+mn-lt"/>
              </a:rPr>
              <a:t>Migration Scenarios per Run Operations Swim Lanes</a:t>
            </a:r>
          </a:p>
        </p:txBody>
      </p:sp>
      <p:pic>
        <p:nvPicPr>
          <p:cNvPr id="5" name="Picture 4"/>
          <p:cNvPicPr>
            <a:picLocks noChangeAspect="1"/>
          </p:cNvPicPr>
          <p:nvPr/>
        </p:nvPicPr>
        <p:blipFill>
          <a:blip r:embed="rId2"/>
          <a:stretch>
            <a:fillRect/>
          </a:stretch>
        </p:blipFill>
        <p:spPr>
          <a:xfrm>
            <a:off x="604109" y="770931"/>
            <a:ext cx="7859949" cy="4339204"/>
          </a:xfrm>
          <a:prstGeom prst="rect">
            <a:avLst/>
          </a:prstGeom>
        </p:spPr>
      </p:pic>
      <p:sp>
        <p:nvSpPr>
          <p:cNvPr id="2" name="TextBox 1"/>
          <p:cNvSpPr txBox="1"/>
          <p:nvPr/>
        </p:nvSpPr>
        <p:spPr>
          <a:xfrm>
            <a:off x="3390901" y="1663701"/>
            <a:ext cx="151130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685800"/>
            <a:r>
              <a:rPr lang="en-US" sz="1200" dirty="0">
                <a:solidFill>
                  <a:prstClr val="white"/>
                </a:solidFill>
              </a:rPr>
              <a:t>IaaS</a:t>
            </a:r>
          </a:p>
        </p:txBody>
      </p:sp>
    </p:spTree>
    <p:extLst>
      <p:ext uri="{BB962C8B-B14F-4D97-AF65-F5344CB8AC3E}">
        <p14:creationId xmlns:p14="http://schemas.microsoft.com/office/powerpoint/2010/main" val="126969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996" y="132554"/>
            <a:ext cx="8257405" cy="923330"/>
          </a:xfrm>
          <a:prstGeom prst="rect">
            <a:avLst/>
          </a:prstGeom>
          <a:noFill/>
        </p:spPr>
        <p:txBody>
          <a:bodyPr wrap="square" rtlCol="0">
            <a:spAutoFit/>
          </a:bodyPr>
          <a:lstStyle/>
          <a:p>
            <a:pPr defTabSz="685800">
              <a:spcBef>
                <a:spcPct val="0"/>
              </a:spcBef>
            </a:pPr>
            <a:r>
              <a:rPr lang="en-US" sz="2400" dirty="0">
                <a:solidFill>
                  <a:prstClr val="black"/>
                </a:solidFill>
                <a:latin typeface="Arial"/>
                <a:cs typeface="Arial"/>
              </a:rPr>
              <a:t>Efficiency Correlation to Swim Lane Type </a:t>
            </a:r>
          </a:p>
          <a:p>
            <a:pPr defTabSz="457189"/>
            <a:endParaRPr lang="en-US" sz="1500" dirty="0">
              <a:solidFill>
                <a:prstClr val="black"/>
              </a:solidFill>
            </a:endParaRPr>
          </a:p>
          <a:p>
            <a:pPr defTabSz="457189"/>
            <a:r>
              <a:rPr lang="en-US" sz="1500" dirty="0">
                <a:solidFill>
                  <a:prstClr val="black"/>
                </a:solidFill>
              </a:rPr>
              <a:t> </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754" y="1750133"/>
            <a:ext cx="4409778" cy="2599698"/>
          </a:xfrm>
          <a:prstGeom prst="rect">
            <a:avLst/>
          </a:prstGeom>
        </p:spPr>
      </p:pic>
      <p:sp>
        <p:nvSpPr>
          <p:cNvPr id="22" name="TextBox 21"/>
          <p:cNvSpPr txBox="1"/>
          <p:nvPr/>
        </p:nvSpPr>
        <p:spPr>
          <a:xfrm>
            <a:off x="802896" y="2299552"/>
            <a:ext cx="1425640" cy="507831"/>
          </a:xfrm>
          <a:prstGeom prst="rect">
            <a:avLst/>
          </a:prstGeom>
          <a:noFill/>
        </p:spPr>
        <p:txBody>
          <a:bodyPr wrap="square" rtlCol="0">
            <a:spAutoFit/>
          </a:bodyPr>
          <a:lstStyle/>
          <a:p>
            <a:pPr algn="r" defTabSz="457189"/>
            <a:r>
              <a:rPr lang="en-US" sz="900" dirty="0">
                <a:solidFill>
                  <a:prstClr val="black"/>
                </a:solidFill>
              </a:rPr>
              <a:t>Number of </a:t>
            </a:r>
          </a:p>
          <a:p>
            <a:pPr algn="r" defTabSz="457189"/>
            <a:r>
              <a:rPr lang="en-US" sz="900" dirty="0">
                <a:solidFill>
                  <a:prstClr val="black"/>
                </a:solidFill>
              </a:rPr>
              <a:t>Roles, Teams,</a:t>
            </a:r>
          </a:p>
          <a:p>
            <a:pPr algn="r" defTabSz="457189"/>
            <a:r>
              <a:rPr lang="en-US" sz="900" dirty="0">
                <a:solidFill>
                  <a:prstClr val="black"/>
                </a:solidFill>
              </a:rPr>
              <a:t> &amp; Responsibilities</a:t>
            </a:r>
          </a:p>
        </p:txBody>
      </p:sp>
      <p:sp>
        <p:nvSpPr>
          <p:cNvPr id="23" name="TextBox 22"/>
          <p:cNvSpPr txBox="1"/>
          <p:nvPr/>
        </p:nvSpPr>
        <p:spPr>
          <a:xfrm>
            <a:off x="903696" y="3415301"/>
            <a:ext cx="1316498" cy="369332"/>
          </a:xfrm>
          <a:prstGeom prst="rect">
            <a:avLst/>
          </a:prstGeom>
          <a:noFill/>
        </p:spPr>
        <p:txBody>
          <a:bodyPr wrap="square" rtlCol="0">
            <a:spAutoFit/>
          </a:bodyPr>
          <a:lstStyle/>
          <a:p>
            <a:pPr algn="r" defTabSz="457189"/>
            <a:r>
              <a:rPr lang="en-US" sz="900" dirty="0">
                <a:solidFill>
                  <a:prstClr val="black"/>
                </a:solidFill>
              </a:rPr>
              <a:t>Codified processes/</a:t>
            </a:r>
          </a:p>
          <a:p>
            <a:pPr algn="r" defTabSz="457189"/>
            <a:r>
              <a:rPr lang="en-US" sz="900" dirty="0">
                <a:solidFill>
                  <a:prstClr val="black"/>
                </a:solidFill>
              </a:rPr>
              <a:t>Automation efficiencies </a:t>
            </a:r>
          </a:p>
        </p:txBody>
      </p:sp>
      <p:sp>
        <p:nvSpPr>
          <p:cNvPr id="24" name="Oval 23"/>
          <p:cNvSpPr/>
          <p:nvPr/>
        </p:nvSpPr>
        <p:spPr>
          <a:xfrm>
            <a:off x="2864344" y="2173748"/>
            <a:ext cx="510585" cy="17545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25" name="TextBox 24"/>
          <p:cNvSpPr txBox="1"/>
          <p:nvPr/>
        </p:nvSpPr>
        <p:spPr>
          <a:xfrm>
            <a:off x="3804500" y="819150"/>
            <a:ext cx="1447799"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“Forklift, then Refactor” to semi-automated enables full-stack Cloud </a:t>
            </a:r>
            <a:r>
              <a:rPr lang="en-US" sz="900" dirty="0" err="1">
                <a:solidFill>
                  <a:prstClr val="black"/>
                </a:solidFill>
              </a:rPr>
              <a:t>Eng</a:t>
            </a:r>
            <a:r>
              <a:rPr lang="en-US" sz="900" dirty="0">
                <a:solidFill>
                  <a:prstClr val="black"/>
                </a:solidFill>
              </a:rPr>
              <a:t> 2&amp;3 to manage “tens” of apps at once thanks to cloud-native tools &amp; automation.</a:t>
            </a:r>
          </a:p>
        </p:txBody>
      </p:sp>
      <p:sp>
        <p:nvSpPr>
          <p:cNvPr id="26" name="Oval 25"/>
          <p:cNvSpPr/>
          <p:nvPr/>
        </p:nvSpPr>
        <p:spPr>
          <a:xfrm>
            <a:off x="5555677" y="2793894"/>
            <a:ext cx="163658" cy="49793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27" name="TextBox 26"/>
          <p:cNvSpPr txBox="1"/>
          <p:nvPr/>
        </p:nvSpPr>
        <p:spPr>
          <a:xfrm>
            <a:off x="5322998" y="819150"/>
            <a:ext cx="1382603"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Optimal for new app dev; “build it / run it” strategy breeds accountability. Cloud </a:t>
            </a:r>
            <a:r>
              <a:rPr lang="en-US" sz="900" dirty="0" err="1">
                <a:solidFill>
                  <a:prstClr val="black"/>
                </a:solidFill>
              </a:rPr>
              <a:t>Eng</a:t>
            </a:r>
            <a:r>
              <a:rPr lang="en-US" sz="900" dirty="0">
                <a:solidFill>
                  <a:prstClr val="black"/>
                </a:solidFill>
              </a:rPr>
              <a:t> L3 can operate “many tens” of cloud applications.</a:t>
            </a:r>
          </a:p>
        </p:txBody>
      </p:sp>
      <p:sp>
        <p:nvSpPr>
          <p:cNvPr id="28" name="TextBox 27"/>
          <p:cNvSpPr txBox="1"/>
          <p:nvPr/>
        </p:nvSpPr>
        <p:spPr>
          <a:xfrm>
            <a:off x="5322998" y="2587899"/>
            <a:ext cx="601447" cy="248209"/>
          </a:xfrm>
          <a:prstGeom prst="rect">
            <a:avLst/>
          </a:prstGeom>
          <a:noFill/>
        </p:spPr>
        <p:txBody>
          <a:bodyPr wrap="none" rtlCol="0">
            <a:spAutoFit/>
          </a:bodyPr>
          <a:lstStyle/>
          <a:p>
            <a:pPr defTabSz="457189"/>
            <a:r>
              <a:rPr lang="en-US" sz="1013" b="1" dirty="0">
                <a:solidFill>
                  <a:srgbClr val="00B050"/>
                </a:solidFill>
              </a:rPr>
              <a:t>DevOps</a:t>
            </a:r>
          </a:p>
        </p:txBody>
      </p:sp>
      <p:sp>
        <p:nvSpPr>
          <p:cNvPr id="29" name="Oval 28"/>
          <p:cNvSpPr/>
          <p:nvPr/>
        </p:nvSpPr>
        <p:spPr>
          <a:xfrm>
            <a:off x="4281689" y="2639787"/>
            <a:ext cx="361870" cy="8837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30" name="TextBox 29"/>
          <p:cNvSpPr txBox="1"/>
          <p:nvPr/>
        </p:nvSpPr>
        <p:spPr>
          <a:xfrm>
            <a:off x="3899908" y="2407009"/>
            <a:ext cx="1116011" cy="248209"/>
          </a:xfrm>
          <a:prstGeom prst="rect">
            <a:avLst/>
          </a:prstGeom>
          <a:noFill/>
        </p:spPr>
        <p:txBody>
          <a:bodyPr wrap="none" rtlCol="0">
            <a:spAutoFit/>
          </a:bodyPr>
          <a:lstStyle/>
          <a:p>
            <a:pPr algn="ctr" defTabSz="457189"/>
            <a:r>
              <a:rPr lang="en-US" sz="1013" b="1" dirty="0">
                <a:solidFill>
                  <a:srgbClr val="FF0000"/>
                </a:solidFill>
              </a:rPr>
              <a:t>Semi-automated </a:t>
            </a:r>
          </a:p>
        </p:txBody>
      </p:sp>
      <p:sp>
        <p:nvSpPr>
          <p:cNvPr id="31" name="TextBox 30"/>
          <p:cNvSpPr txBox="1"/>
          <p:nvPr/>
        </p:nvSpPr>
        <p:spPr>
          <a:xfrm>
            <a:off x="2716270" y="1792506"/>
            <a:ext cx="857783" cy="248209"/>
          </a:xfrm>
          <a:prstGeom prst="rect">
            <a:avLst/>
          </a:prstGeom>
          <a:noFill/>
        </p:spPr>
        <p:txBody>
          <a:bodyPr wrap="square" rtlCol="0">
            <a:spAutoFit/>
          </a:bodyPr>
          <a:lstStyle/>
          <a:p>
            <a:pPr algn="ctr" defTabSz="457189"/>
            <a:r>
              <a:rPr lang="en-US" sz="1013" b="1" dirty="0">
                <a:solidFill>
                  <a:srgbClr val="0070C0"/>
                </a:solidFill>
              </a:rPr>
              <a:t>IaaS</a:t>
            </a:r>
          </a:p>
        </p:txBody>
      </p:sp>
      <p:sp>
        <p:nvSpPr>
          <p:cNvPr id="32" name="TextBox 31"/>
          <p:cNvSpPr txBox="1"/>
          <p:nvPr/>
        </p:nvSpPr>
        <p:spPr>
          <a:xfrm>
            <a:off x="2104926" y="819151"/>
            <a:ext cx="1628874"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Legacy architectures forklifted onto AWS requires similar roles/workforce as </a:t>
            </a:r>
            <a:r>
              <a:rPr lang="en-US" sz="900" dirty="0" err="1">
                <a:solidFill>
                  <a:prstClr val="black"/>
                </a:solidFill>
              </a:rPr>
              <a:t>on-premise</a:t>
            </a:r>
            <a:r>
              <a:rPr lang="en-US" sz="900" dirty="0">
                <a:solidFill>
                  <a:prstClr val="black"/>
                </a:solidFill>
              </a:rPr>
              <a:t>. Lack of automation means Cloud </a:t>
            </a:r>
            <a:r>
              <a:rPr lang="en-US" sz="900" dirty="0" err="1">
                <a:solidFill>
                  <a:prstClr val="black"/>
                </a:solidFill>
              </a:rPr>
              <a:t>Eng’s</a:t>
            </a:r>
            <a:r>
              <a:rPr lang="en-US" sz="900" dirty="0">
                <a:solidFill>
                  <a:prstClr val="black"/>
                </a:solidFill>
              </a:rPr>
              <a:t> can manage a “few” apps each.</a:t>
            </a:r>
          </a:p>
        </p:txBody>
      </p:sp>
      <p:sp>
        <p:nvSpPr>
          <p:cNvPr id="33" name="TextBox 32"/>
          <p:cNvSpPr txBox="1"/>
          <p:nvPr/>
        </p:nvSpPr>
        <p:spPr>
          <a:xfrm>
            <a:off x="2693196" y="4366108"/>
            <a:ext cx="1247457" cy="473206"/>
          </a:xfrm>
          <a:prstGeom prst="rect">
            <a:avLst/>
          </a:prstGeom>
          <a:noFill/>
        </p:spPr>
        <p:txBody>
          <a:bodyPr wrap="none" rtlCol="0">
            <a:spAutoFit/>
          </a:bodyPr>
          <a:lstStyle/>
          <a:p>
            <a:pPr defTabSz="457189"/>
            <a:r>
              <a:rPr lang="en-US" sz="825" b="1" dirty="0">
                <a:solidFill>
                  <a:srgbClr val="0070C0"/>
                </a:solidFill>
              </a:rPr>
              <a:t>Cloud Engineer L2</a:t>
            </a:r>
          </a:p>
          <a:p>
            <a:pPr defTabSz="457189"/>
            <a:r>
              <a:rPr lang="en-US" sz="825" b="1" dirty="0">
                <a:solidFill>
                  <a:srgbClr val="0070C0"/>
                </a:solidFill>
              </a:rPr>
              <a:t>Cloud Engineer L1</a:t>
            </a:r>
          </a:p>
          <a:p>
            <a:pPr defTabSz="457189"/>
            <a:r>
              <a:rPr lang="en-US" sz="825" b="1" dirty="0">
                <a:solidFill>
                  <a:srgbClr val="0070C0"/>
                </a:solidFill>
              </a:rPr>
              <a:t>Current Shared Services </a:t>
            </a:r>
          </a:p>
        </p:txBody>
      </p:sp>
      <p:sp>
        <p:nvSpPr>
          <p:cNvPr id="34" name="TextBox 33"/>
          <p:cNvSpPr txBox="1"/>
          <p:nvPr/>
        </p:nvSpPr>
        <p:spPr>
          <a:xfrm>
            <a:off x="3981781" y="4373824"/>
            <a:ext cx="986167" cy="346249"/>
          </a:xfrm>
          <a:prstGeom prst="rect">
            <a:avLst/>
          </a:prstGeom>
          <a:noFill/>
        </p:spPr>
        <p:txBody>
          <a:bodyPr wrap="none" rtlCol="0">
            <a:spAutoFit/>
          </a:bodyPr>
          <a:lstStyle/>
          <a:p>
            <a:pPr defTabSz="457189"/>
            <a:r>
              <a:rPr lang="en-US" sz="825" b="1" dirty="0">
                <a:solidFill>
                  <a:srgbClr val="FF0000"/>
                </a:solidFill>
              </a:rPr>
              <a:t>Cloud Engineer L3 </a:t>
            </a:r>
          </a:p>
          <a:p>
            <a:pPr defTabSz="457189"/>
            <a:r>
              <a:rPr lang="en-US" sz="825" b="1" dirty="0">
                <a:solidFill>
                  <a:srgbClr val="FF0000"/>
                </a:solidFill>
              </a:rPr>
              <a:t>Cloud Engineer L2</a:t>
            </a:r>
          </a:p>
        </p:txBody>
      </p:sp>
      <p:sp>
        <p:nvSpPr>
          <p:cNvPr id="35" name="TextBox 34"/>
          <p:cNvSpPr txBox="1"/>
          <p:nvPr/>
        </p:nvSpPr>
        <p:spPr>
          <a:xfrm>
            <a:off x="6519992" y="2919378"/>
            <a:ext cx="1364733" cy="219291"/>
          </a:xfrm>
          <a:prstGeom prst="rect">
            <a:avLst/>
          </a:prstGeom>
          <a:noFill/>
        </p:spPr>
        <p:txBody>
          <a:bodyPr wrap="square" rtlCol="0">
            <a:spAutoFit/>
          </a:bodyPr>
          <a:lstStyle/>
          <a:p>
            <a:pPr defTabSz="457189"/>
            <a:r>
              <a:rPr lang="en-US" sz="825" dirty="0">
                <a:solidFill>
                  <a:prstClr val="black"/>
                </a:solidFill>
              </a:rPr>
              <a:t>Full automation</a:t>
            </a:r>
          </a:p>
        </p:txBody>
      </p:sp>
      <p:sp>
        <p:nvSpPr>
          <p:cNvPr id="36" name="TextBox 35"/>
          <p:cNvSpPr txBox="1"/>
          <p:nvPr/>
        </p:nvSpPr>
        <p:spPr>
          <a:xfrm>
            <a:off x="5092767" y="4373825"/>
            <a:ext cx="986167" cy="219291"/>
          </a:xfrm>
          <a:prstGeom prst="rect">
            <a:avLst/>
          </a:prstGeom>
          <a:noFill/>
        </p:spPr>
        <p:txBody>
          <a:bodyPr wrap="none" rtlCol="0">
            <a:spAutoFit/>
          </a:bodyPr>
          <a:lstStyle/>
          <a:p>
            <a:pPr defTabSz="457189"/>
            <a:r>
              <a:rPr lang="en-US" sz="825" b="1" dirty="0">
                <a:solidFill>
                  <a:srgbClr val="00B050"/>
                </a:solidFill>
              </a:rPr>
              <a:t>Cloud Engineer L3 </a:t>
            </a:r>
          </a:p>
        </p:txBody>
      </p:sp>
      <p:sp>
        <p:nvSpPr>
          <p:cNvPr id="37" name="Left Brace 36"/>
          <p:cNvSpPr/>
          <p:nvPr/>
        </p:nvSpPr>
        <p:spPr>
          <a:xfrm>
            <a:off x="2468690" y="4403141"/>
            <a:ext cx="240653" cy="365059"/>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42892" hangingPunct="0"/>
            <a:endParaRPr lang="en-US" sz="1013" kern="0">
              <a:solidFill>
                <a:srgbClr val="474746"/>
              </a:solidFill>
              <a:sym typeface="Arial"/>
            </a:endParaRPr>
          </a:p>
        </p:txBody>
      </p:sp>
      <p:sp>
        <p:nvSpPr>
          <p:cNvPr id="38" name="TextBox 37"/>
          <p:cNvSpPr txBox="1"/>
          <p:nvPr/>
        </p:nvSpPr>
        <p:spPr>
          <a:xfrm>
            <a:off x="1196251" y="4424087"/>
            <a:ext cx="1316498" cy="334835"/>
          </a:xfrm>
          <a:prstGeom prst="rect">
            <a:avLst/>
          </a:prstGeom>
          <a:noFill/>
        </p:spPr>
        <p:txBody>
          <a:bodyPr wrap="square" rtlCol="0">
            <a:spAutoFit/>
          </a:bodyPr>
          <a:lstStyle/>
          <a:p>
            <a:pPr algn="r" defTabSz="457189"/>
            <a:r>
              <a:rPr lang="en-US" sz="788" dirty="0">
                <a:solidFill>
                  <a:prstClr val="black"/>
                </a:solidFill>
              </a:rPr>
              <a:t>Roles required </a:t>
            </a:r>
          </a:p>
          <a:p>
            <a:pPr algn="r" defTabSz="457189"/>
            <a:r>
              <a:rPr lang="en-US" sz="788" dirty="0">
                <a:solidFill>
                  <a:prstClr val="black"/>
                </a:solidFill>
              </a:rPr>
              <a:t>to operate</a:t>
            </a:r>
          </a:p>
        </p:txBody>
      </p:sp>
    </p:spTree>
    <p:extLst>
      <p:ext uri="{BB962C8B-B14F-4D97-AF65-F5344CB8AC3E}">
        <p14:creationId xmlns:p14="http://schemas.microsoft.com/office/powerpoint/2010/main" val="1888226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892" y="110413"/>
            <a:ext cx="8229600" cy="539496"/>
          </a:xfrm>
        </p:spPr>
        <p:txBody>
          <a:bodyPr/>
          <a:lstStyle/>
          <a:p>
            <a:r>
              <a:rPr lang="en-US" sz="2700" dirty="0">
                <a:latin typeface="+mn-lt"/>
                <a:cs typeface="+mj-cs"/>
              </a:rPr>
              <a:t>Multi-Modal Support Operations</a:t>
            </a:r>
          </a:p>
        </p:txBody>
      </p:sp>
      <p:sp>
        <p:nvSpPr>
          <p:cNvPr id="40" name="Explosion 1 39"/>
          <p:cNvSpPr/>
          <p:nvPr/>
        </p:nvSpPr>
        <p:spPr>
          <a:xfrm>
            <a:off x="3824558" y="649796"/>
            <a:ext cx="1890443" cy="918652"/>
          </a:xfrm>
          <a:prstGeom prst="irregularSeal1">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b="1" cap="all" dirty="0">
                <a:ln w="9000" cmpd="sng">
                  <a:solidFill>
                    <a:srgbClr val="8064A2">
                      <a:shade val="50000"/>
                      <a:satMod val="120000"/>
                    </a:srgbClr>
                  </a:solidFill>
                  <a:prstDash val="solid"/>
                </a:ln>
                <a:solidFill>
                  <a:prstClr val="white"/>
                </a:solidFill>
              </a:rPr>
              <a:t>Incident</a:t>
            </a:r>
            <a:endParaRPr lang="en-US" sz="1600" b="1" dirty="0">
              <a:solidFill>
                <a:prstClr val="white"/>
              </a:solidFill>
            </a:endParaRPr>
          </a:p>
        </p:txBody>
      </p:sp>
      <p:cxnSp>
        <p:nvCxnSpPr>
          <p:cNvPr id="42" name="Straight Arrow Connector 18"/>
          <p:cNvCxnSpPr>
            <a:endCxn id="41" idx="3"/>
          </p:cNvCxnSpPr>
          <p:nvPr/>
        </p:nvCxnSpPr>
        <p:spPr>
          <a:xfrm rot="10800000" flipV="1">
            <a:off x="2834756" y="1045400"/>
            <a:ext cx="952977" cy="235638"/>
          </a:xfrm>
          <a:prstGeom prst="curvedConnector3">
            <a:avLst>
              <a:gd name="adj1" fmla="val 50000"/>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646240" y="1844664"/>
            <a:ext cx="2855739" cy="2317637"/>
            <a:chOff x="646239" y="1844663"/>
            <a:chExt cx="2855739" cy="2317637"/>
          </a:xfrm>
        </p:grpSpPr>
        <p:cxnSp>
          <p:nvCxnSpPr>
            <p:cNvPr id="64" name="Straight Arrow Connector 63"/>
            <p:cNvCxnSpPr>
              <a:stCxn id="77" idx="2"/>
            </p:cNvCxnSpPr>
            <p:nvPr/>
          </p:nvCxnSpPr>
          <p:spPr>
            <a:xfrm flipH="1">
              <a:off x="2155882" y="2151918"/>
              <a:ext cx="1346096" cy="594876"/>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2453964" y="2195720"/>
              <a:ext cx="968627" cy="430887"/>
            </a:xfrm>
            <a:prstGeom prst="rect">
              <a:avLst/>
            </a:prstGeom>
            <a:solidFill>
              <a:schemeClr val="tx2"/>
            </a:solidFill>
          </p:spPr>
          <p:txBody>
            <a:bodyPr wrap="square">
              <a:spAutoFit/>
            </a:bodyPr>
            <a:lstStyle/>
            <a:p>
              <a:pPr algn="ctr" defTabSz="457189"/>
              <a:r>
                <a:rPr lang="en-US" sz="1100" dirty="0">
                  <a:solidFill>
                    <a:prstClr val="white"/>
                  </a:solidFill>
                </a:rPr>
                <a:t>“Traditional On-premise”</a:t>
              </a:r>
              <a:endParaRPr lang="en-US" sz="1100" cap="all" dirty="0">
                <a:ln w="9000" cmpd="sng">
                  <a:solidFill>
                    <a:srgbClr val="8064A2">
                      <a:shade val="50000"/>
                      <a:satMod val="120000"/>
                    </a:srgbClr>
                  </a:solidFill>
                  <a:prstDash val="solid"/>
                </a:ln>
                <a:solidFill>
                  <a:prstClr val="white"/>
                </a:solidFill>
                <a:effectLst>
                  <a:reflection blurRad="12700" stA="28000" endPos="45000" dist="1000" dir="5400000" sy="-100000" algn="bl" rotWithShape="0"/>
                </a:effectLst>
              </a:endParaRPr>
            </a:p>
          </p:txBody>
        </p:sp>
        <p:grpSp>
          <p:nvGrpSpPr>
            <p:cNvPr id="70" name="Group 69"/>
            <p:cNvGrpSpPr/>
            <p:nvPr/>
          </p:nvGrpSpPr>
          <p:grpSpPr>
            <a:xfrm>
              <a:off x="646239" y="1844663"/>
              <a:ext cx="1525534" cy="2317637"/>
              <a:chOff x="135188" y="2476557"/>
              <a:chExt cx="1525534" cy="2317637"/>
            </a:xfrm>
          </p:grpSpPr>
          <p:sp>
            <p:nvSpPr>
              <p:cNvPr id="71" name="Rectangle 70"/>
              <p:cNvSpPr/>
              <p:nvPr/>
            </p:nvSpPr>
            <p:spPr>
              <a:xfrm>
                <a:off x="210150" y="2587428"/>
                <a:ext cx="1370537" cy="56357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Tier 2 </a:t>
                </a:r>
              </a:p>
              <a:p>
                <a:pPr algn="ctr" defTabSz="457189"/>
                <a:r>
                  <a:rPr lang="en-US" sz="1050" dirty="0">
                    <a:solidFill>
                      <a:prstClr val="white"/>
                    </a:solidFill>
                  </a:rPr>
                  <a:t>(Infra, Network)</a:t>
                </a:r>
              </a:p>
            </p:txBody>
          </p:sp>
          <p:sp>
            <p:nvSpPr>
              <p:cNvPr id="72" name="Rectangle 71"/>
              <p:cNvSpPr/>
              <p:nvPr/>
            </p:nvSpPr>
            <p:spPr>
              <a:xfrm>
                <a:off x="201152" y="3151000"/>
                <a:ext cx="1370537" cy="56357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Tier 3 </a:t>
                </a:r>
              </a:p>
              <a:p>
                <a:pPr algn="ctr" defTabSz="457189"/>
                <a:r>
                  <a:rPr lang="en-US" sz="1050" dirty="0">
                    <a:solidFill>
                      <a:prstClr val="white"/>
                    </a:solidFill>
                  </a:rPr>
                  <a:t>(App)</a:t>
                </a:r>
              </a:p>
            </p:txBody>
          </p:sp>
          <p:sp>
            <p:nvSpPr>
              <p:cNvPr id="73" name="Rectangle 72"/>
              <p:cNvSpPr/>
              <p:nvPr/>
            </p:nvSpPr>
            <p:spPr>
              <a:xfrm>
                <a:off x="201152" y="3714572"/>
                <a:ext cx="1370537" cy="1018695"/>
              </a:xfrm>
              <a:prstGeom prst="rect">
                <a:avLst/>
              </a:prstGeom>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Tier 4  </a:t>
                </a:r>
              </a:p>
              <a:p>
                <a:pPr algn="ctr" defTabSz="457189"/>
                <a:r>
                  <a:rPr lang="en-US" sz="1050" dirty="0">
                    <a:solidFill>
                      <a:prstClr val="white"/>
                    </a:solidFill>
                  </a:rPr>
                  <a:t>(Dev Team, Systems, security, </a:t>
                </a:r>
                <a:r>
                  <a:rPr lang="en-US" sz="1050" dirty="0" err="1">
                    <a:solidFill>
                      <a:prstClr val="white"/>
                    </a:solidFill>
                  </a:rPr>
                  <a:t>db</a:t>
                </a:r>
                <a:r>
                  <a:rPr lang="en-US" sz="1050" dirty="0">
                    <a:solidFill>
                      <a:prstClr val="white"/>
                    </a:solidFill>
                  </a:rPr>
                  <a:t> admins)</a:t>
                </a:r>
              </a:p>
              <a:p>
                <a:pPr algn="ctr" defTabSz="457189"/>
                <a:endParaRPr lang="en-US" sz="1050" dirty="0">
                  <a:solidFill>
                    <a:prstClr val="white"/>
                  </a:solidFill>
                </a:endParaRPr>
              </a:p>
            </p:txBody>
          </p:sp>
          <p:sp>
            <p:nvSpPr>
              <p:cNvPr id="74" name="Rectangle 73"/>
              <p:cNvSpPr/>
              <p:nvPr/>
            </p:nvSpPr>
            <p:spPr>
              <a:xfrm>
                <a:off x="135188" y="2476557"/>
                <a:ext cx="1525534" cy="2317637"/>
              </a:xfrm>
              <a:prstGeom prst="rect">
                <a:avLst/>
              </a:prstGeom>
              <a:noFill/>
              <a:ln w="12700" cmpd="sng">
                <a:solidFill>
                  <a:schemeClr val="tx1">
                    <a:alpha val="8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grpSp>
      </p:grpSp>
      <p:grpSp>
        <p:nvGrpSpPr>
          <p:cNvPr id="123" name="Group 122"/>
          <p:cNvGrpSpPr/>
          <p:nvPr/>
        </p:nvGrpSpPr>
        <p:grpSpPr>
          <a:xfrm>
            <a:off x="2197519" y="2746795"/>
            <a:ext cx="5375735" cy="2185073"/>
            <a:chOff x="2197520" y="2746794"/>
            <a:chExt cx="5375734" cy="2185072"/>
          </a:xfrm>
        </p:grpSpPr>
        <p:sp>
          <p:nvSpPr>
            <p:cNvPr id="60" name="Rectangle 59"/>
            <p:cNvSpPr/>
            <p:nvPr/>
          </p:nvSpPr>
          <p:spPr>
            <a:xfrm>
              <a:off x="5200504" y="4405092"/>
              <a:ext cx="1713132" cy="526774"/>
            </a:xfrm>
            <a:prstGeom prst="rect">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Responding Specialist / Escalation</a:t>
              </a:r>
            </a:p>
          </p:txBody>
        </p:sp>
        <p:cxnSp>
          <p:nvCxnSpPr>
            <p:cNvPr id="61" name="Straight Arrow Connector 60"/>
            <p:cNvCxnSpPr/>
            <p:nvPr/>
          </p:nvCxnSpPr>
          <p:spPr>
            <a:xfrm>
              <a:off x="7155702" y="2748054"/>
              <a:ext cx="417552" cy="190213"/>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6008164" y="3657194"/>
              <a:ext cx="1374683" cy="703769"/>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197520" y="2746794"/>
              <a:ext cx="3012589" cy="1658299"/>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273117" y="1017652"/>
            <a:ext cx="3182467" cy="1134273"/>
            <a:chOff x="1273116" y="877954"/>
            <a:chExt cx="3182467" cy="1134273"/>
          </a:xfrm>
        </p:grpSpPr>
        <p:sp>
          <p:nvSpPr>
            <p:cNvPr id="41" name="Rectangle 40"/>
            <p:cNvSpPr/>
            <p:nvPr/>
          </p:nvSpPr>
          <p:spPr>
            <a:xfrm>
              <a:off x="1273116" y="877954"/>
              <a:ext cx="1561639" cy="526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Tier 1 </a:t>
              </a:r>
            </a:p>
            <a:p>
              <a:pPr algn="ctr" defTabSz="457189"/>
              <a:r>
                <a:rPr lang="en-US" sz="1050" dirty="0">
                  <a:solidFill>
                    <a:prstClr val="white"/>
                  </a:solidFill>
                </a:rPr>
                <a:t>Call Center</a:t>
              </a:r>
            </a:p>
          </p:txBody>
        </p:sp>
        <p:sp>
          <p:nvSpPr>
            <p:cNvPr id="77" name="Decision 76"/>
            <p:cNvSpPr/>
            <p:nvPr/>
          </p:nvSpPr>
          <p:spPr>
            <a:xfrm>
              <a:off x="2548372" y="1369925"/>
              <a:ext cx="1907211" cy="642302"/>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050" dirty="0">
                  <a:solidFill>
                    <a:prstClr val="white"/>
                  </a:solidFill>
                </a:rPr>
                <a:t>Support Mode?</a:t>
              </a:r>
            </a:p>
          </p:txBody>
        </p:sp>
        <p:cxnSp>
          <p:nvCxnSpPr>
            <p:cNvPr id="82" name="Straight Arrow Connector 81"/>
            <p:cNvCxnSpPr/>
            <p:nvPr/>
          </p:nvCxnSpPr>
          <p:spPr>
            <a:xfrm>
              <a:off x="2053936" y="1428750"/>
              <a:ext cx="494436" cy="286348"/>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3618096" y="2107794"/>
            <a:ext cx="3511861" cy="1358011"/>
            <a:chOff x="3618095" y="1968097"/>
            <a:chExt cx="3511860" cy="1358011"/>
          </a:xfrm>
        </p:grpSpPr>
        <p:grpSp>
          <p:nvGrpSpPr>
            <p:cNvPr id="49" name="Group 48"/>
            <p:cNvGrpSpPr/>
            <p:nvPr/>
          </p:nvGrpSpPr>
          <p:grpSpPr>
            <a:xfrm>
              <a:off x="5208969" y="2138415"/>
              <a:ext cx="1920986" cy="1187693"/>
              <a:chOff x="3315267" y="2740981"/>
              <a:chExt cx="1920986" cy="1187693"/>
            </a:xfrm>
          </p:grpSpPr>
          <p:grpSp>
            <p:nvGrpSpPr>
              <p:cNvPr id="50" name="Group 49"/>
              <p:cNvGrpSpPr/>
              <p:nvPr/>
            </p:nvGrpSpPr>
            <p:grpSpPr>
              <a:xfrm>
                <a:off x="3315267" y="2740981"/>
                <a:ext cx="1920986" cy="1187693"/>
                <a:chOff x="-925700" y="790584"/>
                <a:chExt cx="5147073" cy="3381491"/>
              </a:xfrm>
            </p:grpSpPr>
            <p:sp>
              <p:nvSpPr>
                <p:cNvPr id="52" name="Rectangle 13"/>
                <p:cNvSpPr/>
                <p:nvPr/>
              </p:nvSpPr>
              <p:spPr>
                <a:xfrm>
                  <a:off x="1494252" y="2337804"/>
                  <a:ext cx="2726182" cy="1834271"/>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53" name="Rectangle 13"/>
                <p:cNvSpPr/>
                <p:nvPr/>
              </p:nvSpPr>
              <p:spPr>
                <a:xfrm>
                  <a:off x="1168829" y="790584"/>
                  <a:ext cx="3052544" cy="1712316"/>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54" name="Rectangle 13"/>
                <p:cNvSpPr/>
                <p:nvPr/>
              </p:nvSpPr>
              <p:spPr>
                <a:xfrm>
                  <a:off x="-925700" y="902928"/>
                  <a:ext cx="2776759" cy="3026644"/>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sp>
              <p:nvSpPr>
                <p:cNvPr id="55" name="Rectangle 13"/>
                <p:cNvSpPr/>
                <p:nvPr/>
              </p:nvSpPr>
              <p:spPr>
                <a:xfrm>
                  <a:off x="-706306" y="1262941"/>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prstClr val="white"/>
                    </a:solidFill>
                  </a:endParaRPr>
                </a:p>
              </p:txBody>
            </p:sp>
          </p:grpSp>
          <p:sp>
            <p:nvSpPr>
              <p:cNvPr id="51" name="TextBox 50"/>
              <p:cNvSpPr txBox="1"/>
              <p:nvPr/>
            </p:nvSpPr>
            <p:spPr>
              <a:xfrm>
                <a:off x="4099769" y="3168261"/>
                <a:ext cx="877163" cy="415498"/>
              </a:xfrm>
              <a:prstGeom prst="rect">
                <a:avLst/>
              </a:prstGeom>
              <a:noFill/>
            </p:spPr>
            <p:txBody>
              <a:bodyPr wrap="none" rtlCol="0">
                <a:spAutoFit/>
              </a:bodyPr>
              <a:lstStyle/>
              <a:p>
                <a:pPr algn="ct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Swim Lane </a:t>
                </a:r>
              </a:p>
              <a:p>
                <a:pPr algn="ctr" defTabSz="457189"/>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grpSp>
        <p:cxnSp>
          <p:nvCxnSpPr>
            <p:cNvPr id="111" name="Straight Arrow Connector 127"/>
            <p:cNvCxnSpPr/>
            <p:nvPr/>
          </p:nvCxnSpPr>
          <p:spPr>
            <a:xfrm>
              <a:off x="3618095" y="1968097"/>
              <a:ext cx="1720300" cy="750195"/>
            </a:xfrm>
            <a:prstGeom prst="curvedConnector3">
              <a:avLst>
                <a:gd name="adj1" fmla="val 50000"/>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157565" y="2185210"/>
              <a:ext cx="666914" cy="276999"/>
            </a:xfrm>
            <a:prstGeom prst="rect">
              <a:avLst/>
            </a:prstGeom>
            <a:solidFill>
              <a:schemeClr val="tx2"/>
            </a:solidFill>
          </p:spPr>
          <p:txBody>
            <a:bodyPr wrap="none">
              <a:spAutoFit/>
            </a:bodyPr>
            <a:lstStyle/>
            <a:p>
              <a:pPr algn="ctr" defTabSz="457189"/>
              <a:r>
                <a:rPr lang="en-US" sz="1200" dirty="0">
                  <a:solidFill>
                    <a:prstClr val="white"/>
                  </a:solidFill>
                </a:rPr>
                <a:t>”Cloud”</a:t>
              </a:r>
              <a:endParaRPr lang="en-US" sz="12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grpSp>
      <p:grpSp>
        <p:nvGrpSpPr>
          <p:cNvPr id="57" name="Group 56"/>
          <p:cNvGrpSpPr/>
          <p:nvPr/>
        </p:nvGrpSpPr>
        <p:grpSpPr>
          <a:xfrm>
            <a:off x="7669368" y="3655133"/>
            <a:ext cx="1257300" cy="318669"/>
            <a:chOff x="5470673" y="3146354"/>
            <a:chExt cx="1676400" cy="1308660"/>
          </a:xfrm>
        </p:grpSpPr>
        <p:sp>
          <p:nvSpPr>
            <p:cNvPr id="66" name="Rectangle 65"/>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endParaRPr>
            </a:p>
          </p:txBody>
        </p:sp>
        <p:sp>
          <p:nvSpPr>
            <p:cNvPr id="67" name="TextBox 66"/>
            <p:cNvSpPr txBox="1"/>
            <p:nvPr/>
          </p:nvSpPr>
          <p:spPr>
            <a:xfrm>
              <a:off x="5470673" y="3317478"/>
              <a:ext cx="1676400" cy="1137536"/>
            </a:xfrm>
            <a:prstGeom prst="rect">
              <a:avLst/>
            </a:prstGeom>
            <a:noFill/>
            <a:ln w="3175">
              <a:noFill/>
            </a:ln>
          </p:spPr>
          <p:txBody>
            <a:bodyPr wrap="square" rtlCol="0">
              <a:spAutoFit/>
            </a:bodyPr>
            <a:lstStyle/>
            <a:p>
              <a:pPr algn="ctr" defTabSz="685800"/>
              <a:r>
                <a:rPr lang="en-US" sz="1200" dirty="0">
                  <a:solidFill>
                    <a:prstClr val="black"/>
                  </a:solidFill>
                </a:rPr>
                <a:t>CI/CD DevOps</a:t>
              </a:r>
            </a:p>
          </p:txBody>
        </p:sp>
      </p:grpSp>
      <p:grpSp>
        <p:nvGrpSpPr>
          <p:cNvPr id="79" name="Group 78"/>
          <p:cNvGrpSpPr/>
          <p:nvPr/>
        </p:nvGrpSpPr>
        <p:grpSpPr>
          <a:xfrm>
            <a:off x="7669368" y="2649100"/>
            <a:ext cx="1257300" cy="310298"/>
            <a:chOff x="5470673" y="3146354"/>
            <a:chExt cx="1676400" cy="1594650"/>
          </a:xfrm>
        </p:grpSpPr>
        <p:sp>
          <p:nvSpPr>
            <p:cNvPr id="80" name="Rectangle 79"/>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endParaRPr>
            </a:p>
          </p:txBody>
        </p:sp>
        <p:sp>
          <p:nvSpPr>
            <p:cNvPr id="81" name="TextBox 80"/>
            <p:cNvSpPr txBox="1"/>
            <p:nvPr/>
          </p:nvSpPr>
          <p:spPr>
            <a:xfrm>
              <a:off x="5470673" y="3317481"/>
              <a:ext cx="1676400" cy="1423523"/>
            </a:xfrm>
            <a:prstGeom prst="rect">
              <a:avLst/>
            </a:prstGeom>
            <a:noFill/>
            <a:ln w="3175">
              <a:noFill/>
            </a:ln>
          </p:spPr>
          <p:txBody>
            <a:bodyPr wrap="square" rtlCol="0">
              <a:spAutoFit/>
            </a:bodyPr>
            <a:lstStyle/>
            <a:p>
              <a:pPr algn="ctr" defTabSz="685800"/>
              <a:r>
                <a:rPr lang="en-US" sz="1200" dirty="0">
                  <a:solidFill>
                    <a:prstClr val="black"/>
                  </a:solidFill>
                </a:rPr>
                <a:t>IaaS </a:t>
              </a:r>
            </a:p>
          </p:txBody>
        </p:sp>
      </p:grpSp>
      <p:grpSp>
        <p:nvGrpSpPr>
          <p:cNvPr id="83" name="Group 82"/>
          <p:cNvGrpSpPr/>
          <p:nvPr/>
        </p:nvGrpSpPr>
        <p:grpSpPr>
          <a:xfrm>
            <a:off x="7667936" y="3074525"/>
            <a:ext cx="1258732" cy="469819"/>
            <a:chOff x="5476100" y="3146354"/>
            <a:chExt cx="1670971" cy="1362288"/>
          </a:xfrm>
        </p:grpSpPr>
        <p:sp>
          <p:nvSpPr>
            <p:cNvPr id="84" name="Rectangle 83"/>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a:solidFill>
                  <a:prstClr val="white"/>
                </a:solidFill>
              </a:endParaRPr>
            </a:p>
          </p:txBody>
        </p:sp>
        <p:sp>
          <p:nvSpPr>
            <p:cNvPr id="85" name="TextBox 84"/>
            <p:cNvSpPr txBox="1"/>
            <p:nvPr/>
          </p:nvSpPr>
          <p:spPr>
            <a:xfrm>
              <a:off x="5476100" y="3169997"/>
              <a:ext cx="1670971" cy="1338645"/>
            </a:xfrm>
            <a:prstGeom prst="rect">
              <a:avLst/>
            </a:prstGeom>
            <a:noFill/>
            <a:ln w="3175">
              <a:noFill/>
            </a:ln>
          </p:spPr>
          <p:txBody>
            <a:bodyPr wrap="square" rtlCol="0">
              <a:spAutoFit/>
            </a:bodyPr>
            <a:lstStyle/>
            <a:p>
              <a:pPr algn="ctr" defTabSz="685800"/>
              <a:r>
                <a:rPr lang="en-US" sz="1200" dirty="0">
                  <a:solidFill>
                    <a:prstClr val="black"/>
                  </a:solidFill>
                </a:rPr>
                <a:t>Automated Efficiency</a:t>
              </a:r>
            </a:p>
          </p:txBody>
        </p:sp>
      </p:grpSp>
    </p:spTree>
    <p:extLst>
      <p:ext uri="{BB962C8B-B14F-4D97-AF65-F5344CB8AC3E}">
        <p14:creationId xmlns:p14="http://schemas.microsoft.com/office/powerpoint/2010/main" val="89805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dissolve">
                                      <p:cBhvr>
                                        <p:cTn id="20" dur="500"/>
                                        <p:tgtEl>
                                          <p:spTgt spid="1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dissolve">
                                      <p:cBhvr>
                                        <p:cTn id="25" dur="500"/>
                                        <p:tgtEl>
                                          <p:spTgt spid="1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dissolve">
                                      <p:cBhvr>
                                        <p:cTn id="3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latin typeface="+mn-lt"/>
                <a:cs typeface="+mj-cs"/>
              </a:rPr>
              <a:t>Delivery Model and Responsible Party</a:t>
            </a:r>
          </a:p>
        </p:txBody>
      </p:sp>
      <p:sp>
        <p:nvSpPr>
          <p:cNvPr id="46" name="Rectangle 45"/>
          <p:cNvSpPr/>
          <p:nvPr/>
        </p:nvSpPr>
        <p:spPr>
          <a:xfrm>
            <a:off x="870254" y="1715285"/>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1697136" y="1714962"/>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p:nvSpPr>
        <p:spPr>
          <a:xfrm>
            <a:off x="876589" y="2468556"/>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p:nvSpPr>
        <p:spPr>
          <a:xfrm>
            <a:off x="1701403" y="2468556"/>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1792431" y="1382993"/>
            <a:ext cx="547650" cy="369332"/>
          </a:xfrm>
          <a:prstGeom prst="rect">
            <a:avLst/>
          </a:prstGeom>
          <a:noFill/>
        </p:spPr>
        <p:txBody>
          <a:bodyPr wrap="none" rtlCol="0">
            <a:spAutoFit/>
          </a:bodyPr>
          <a:lstStyle/>
          <a:p>
            <a:r>
              <a:rPr lang="en-US" dirty="0">
                <a:solidFill>
                  <a:prstClr val="black"/>
                </a:solidFill>
              </a:rPr>
              <a:t>Ops</a:t>
            </a:r>
          </a:p>
        </p:txBody>
      </p:sp>
      <p:sp>
        <p:nvSpPr>
          <p:cNvPr id="37" name="TextBox 36"/>
          <p:cNvSpPr txBox="1"/>
          <p:nvPr/>
        </p:nvSpPr>
        <p:spPr>
          <a:xfrm>
            <a:off x="895041" y="1385263"/>
            <a:ext cx="816249" cy="369332"/>
          </a:xfrm>
          <a:prstGeom prst="rect">
            <a:avLst/>
          </a:prstGeom>
          <a:noFill/>
        </p:spPr>
        <p:txBody>
          <a:bodyPr wrap="none" rtlCol="0">
            <a:spAutoFit/>
          </a:bodyPr>
          <a:lstStyle/>
          <a:p>
            <a:r>
              <a:rPr lang="en-US">
                <a:solidFill>
                  <a:prstClr val="black"/>
                </a:solidFill>
              </a:rPr>
              <a:t>Design</a:t>
            </a:r>
          </a:p>
        </p:txBody>
      </p:sp>
      <p:sp>
        <p:nvSpPr>
          <p:cNvPr id="38" name="TextBox 37"/>
          <p:cNvSpPr txBox="1"/>
          <p:nvPr/>
        </p:nvSpPr>
        <p:spPr>
          <a:xfrm>
            <a:off x="245568" y="2626384"/>
            <a:ext cx="619721" cy="369332"/>
          </a:xfrm>
          <a:prstGeom prst="rect">
            <a:avLst/>
          </a:prstGeom>
          <a:noFill/>
        </p:spPr>
        <p:txBody>
          <a:bodyPr wrap="none" rtlCol="0">
            <a:spAutoFit/>
          </a:bodyPr>
          <a:lstStyle/>
          <a:p>
            <a:r>
              <a:rPr lang="en-US">
                <a:solidFill>
                  <a:prstClr val="black"/>
                </a:solidFill>
              </a:rPr>
              <a:t>Infra</a:t>
            </a:r>
          </a:p>
        </p:txBody>
      </p:sp>
      <p:sp>
        <p:nvSpPr>
          <p:cNvPr id="39" name="TextBox 38"/>
          <p:cNvSpPr txBox="1"/>
          <p:nvPr/>
        </p:nvSpPr>
        <p:spPr>
          <a:xfrm>
            <a:off x="245568" y="1877010"/>
            <a:ext cx="650243" cy="369332"/>
          </a:xfrm>
          <a:prstGeom prst="rect">
            <a:avLst/>
          </a:prstGeom>
          <a:noFill/>
        </p:spPr>
        <p:txBody>
          <a:bodyPr wrap="none" rtlCol="0">
            <a:spAutoFit/>
          </a:bodyPr>
          <a:lstStyle/>
          <a:p>
            <a:r>
              <a:rPr lang="en-US">
                <a:solidFill>
                  <a:prstClr val="black"/>
                </a:solidFill>
              </a:rPr>
              <a:t>Apps</a:t>
            </a:r>
          </a:p>
        </p:txBody>
      </p:sp>
      <p:sp>
        <p:nvSpPr>
          <p:cNvPr id="40" name="TextBox 39"/>
          <p:cNvSpPr txBox="1"/>
          <p:nvPr/>
        </p:nvSpPr>
        <p:spPr>
          <a:xfrm>
            <a:off x="1716157" y="2608747"/>
            <a:ext cx="811824" cy="461665"/>
          </a:xfrm>
          <a:prstGeom prst="rect">
            <a:avLst/>
          </a:prstGeom>
          <a:noFill/>
        </p:spPr>
        <p:txBody>
          <a:bodyPr wrap="none" rtlCol="0">
            <a:spAutoFit/>
          </a:bodyPr>
          <a:lstStyle/>
          <a:p>
            <a:pPr algn="ctr"/>
            <a:r>
              <a:rPr lang="en-US" sz="1200" dirty="0">
                <a:solidFill>
                  <a:prstClr val="black"/>
                </a:solidFill>
              </a:rPr>
              <a:t>Corporate</a:t>
            </a:r>
          </a:p>
          <a:p>
            <a:pPr algn="ctr"/>
            <a:r>
              <a:rPr lang="en-US" sz="1200" dirty="0">
                <a:solidFill>
                  <a:prstClr val="black"/>
                </a:solidFill>
              </a:rPr>
              <a:t>Ops</a:t>
            </a:r>
          </a:p>
        </p:txBody>
      </p:sp>
      <p:sp>
        <p:nvSpPr>
          <p:cNvPr id="41" name="TextBox 40"/>
          <p:cNvSpPr txBox="1"/>
          <p:nvPr/>
        </p:nvSpPr>
        <p:spPr>
          <a:xfrm>
            <a:off x="1857290" y="1977615"/>
            <a:ext cx="426720" cy="276999"/>
          </a:xfrm>
          <a:prstGeom prst="rect">
            <a:avLst/>
          </a:prstGeom>
          <a:noFill/>
        </p:spPr>
        <p:txBody>
          <a:bodyPr wrap="none" rtlCol="0">
            <a:spAutoFit/>
          </a:bodyPr>
          <a:lstStyle/>
          <a:p>
            <a:r>
              <a:rPr lang="en-US" sz="1200">
                <a:solidFill>
                  <a:prstClr val="black"/>
                </a:solidFill>
              </a:rPr>
              <a:t>HCL</a:t>
            </a:r>
            <a:endParaRPr lang="en-US" sz="1200" dirty="0">
              <a:solidFill>
                <a:prstClr val="black"/>
              </a:solidFill>
            </a:endParaRPr>
          </a:p>
        </p:txBody>
      </p:sp>
      <p:sp>
        <p:nvSpPr>
          <p:cNvPr id="42" name="TextBox 41"/>
          <p:cNvSpPr txBox="1"/>
          <p:nvPr/>
        </p:nvSpPr>
        <p:spPr>
          <a:xfrm>
            <a:off x="978309" y="1916693"/>
            <a:ext cx="635559" cy="461665"/>
          </a:xfrm>
          <a:prstGeom prst="rect">
            <a:avLst/>
          </a:prstGeom>
          <a:noFill/>
        </p:spPr>
        <p:txBody>
          <a:bodyPr wrap="none" rtlCol="0">
            <a:spAutoFit/>
          </a:bodyPr>
          <a:lstStyle/>
          <a:p>
            <a:pPr algn="ctr"/>
            <a:r>
              <a:rPr lang="en-US" sz="1200" dirty="0">
                <a:solidFill>
                  <a:prstClr val="black"/>
                </a:solidFill>
              </a:rPr>
              <a:t>COTS </a:t>
            </a:r>
          </a:p>
          <a:p>
            <a:pPr algn="ctr"/>
            <a:r>
              <a:rPr lang="en-US" sz="1200" dirty="0">
                <a:solidFill>
                  <a:prstClr val="black"/>
                </a:solidFill>
              </a:rPr>
              <a:t>Vendor</a:t>
            </a:r>
          </a:p>
        </p:txBody>
      </p:sp>
      <p:sp>
        <p:nvSpPr>
          <p:cNvPr id="43" name="TextBox 42"/>
          <p:cNvSpPr txBox="1"/>
          <p:nvPr/>
        </p:nvSpPr>
        <p:spPr>
          <a:xfrm>
            <a:off x="858251" y="2672732"/>
            <a:ext cx="842282" cy="276999"/>
          </a:xfrm>
          <a:prstGeom prst="rect">
            <a:avLst/>
          </a:prstGeom>
          <a:noFill/>
        </p:spPr>
        <p:txBody>
          <a:bodyPr wrap="none" rtlCol="0">
            <a:spAutoFit/>
          </a:bodyPr>
          <a:lstStyle/>
          <a:p>
            <a:pPr algn="ctr"/>
            <a:r>
              <a:rPr lang="en-US" sz="1200">
                <a:solidFill>
                  <a:prstClr val="black"/>
                </a:solidFill>
              </a:rPr>
              <a:t>Capgemini</a:t>
            </a:r>
            <a:endParaRPr lang="en-US" sz="1200" dirty="0">
              <a:solidFill>
                <a:prstClr val="black"/>
              </a:solidFill>
            </a:endParaRPr>
          </a:p>
        </p:txBody>
      </p:sp>
      <p:sp>
        <p:nvSpPr>
          <p:cNvPr id="44" name="Rectangle 43"/>
          <p:cNvSpPr/>
          <p:nvPr/>
        </p:nvSpPr>
        <p:spPr>
          <a:xfrm>
            <a:off x="2526594" y="1709484"/>
            <a:ext cx="400101" cy="15054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5" name="TextBox 44"/>
          <p:cNvSpPr txBox="1"/>
          <p:nvPr/>
        </p:nvSpPr>
        <p:spPr>
          <a:xfrm rot="5400000">
            <a:off x="2414438" y="2316253"/>
            <a:ext cx="625364" cy="338554"/>
          </a:xfrm>
          <a:prstGeom prst="rect">
            <a:avLst/>
          </a:prstGeom>
          <a:noFill/>
        </p:spPr>
        <p:txBody>
          <a:bodyPr wrap="none" rtlCol="0">
            <a:spAutoFit/>
          </a:bodyPr>
          <a:lstStyle/>
          <a:p>
            <a:r>
              <a:rPr lang="en-US" sz="1600" b="1" dirty="0">
                <a:solidFill>
                  <a:prstClr val="black"/>
                </a:solidFill>
              </a:rPr>
              <a:t>COTS</a:t>
            </a:r>
            <a:endParaRPr lang="en-US" sz="1200" b="1" dirty="0">
              <a:solidFill>
                <a:prstClr val="black"/>
              </a:solidFill>
            </a:endParaRPr>
          </a:p>
        </p:txBody>
      </p:sp>
      <p:sp>
        <p:nvSpPr>
          <p:cNvPr id="76" name="Rectangle 75"/>
          <p:cNvSpPr/>
          <p:nvPr/>
        </p:nvSpPr>
        <p:spPr>
          <a:xfrm>
            <a:off x="3847372" y="1730222"/>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4674254" y="172989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p:nvSpPr>
        <p:spPr>
          <a:xfrm>
            <a:off x="3840260" y="2483493"/>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4678521" y="2483493"/>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TextBox 79"/>
          <p:cNvSpPr txBox="1"/>
          <p:nvPr/>
        </p:nvSpPr>
        <p:spPr>
          <a:xfrm>
            <a:off x="4762863" y="1415137"/>
            <a:ext cx="547650" cy="369332"/>
          </a:xfrm>
          <a:prstGeom prst="rect">
            <a:avLst/>
          </a:prstGeom>
          <a:noFill/>
        </p:spPr>
        <p:txBody>
          <a:bodyPr wrap="none" rtlCol="0">
            <a:spAutoFit/>
          </a:bodyPr>
          <a:lstStyle/>
          <a:p>
            <a:r>
              <a:rPr lang="en-US" dirty="0">
                <a:solidFill>
                  <a:prstClr val="black"/>
                </a:solidFill>
              </a:rPr>
              <a:t>Ops</a:t>
            </a:r>
          </a:p>
        </p:txBody>
      </p:sp>
      <p:sp>
        <p:nvSpPr>
          <p:cNvPr id="81" name="TextBox 80"/>
          <p:cNvSpPr txBox="1"/>
          <p:nvPr/>
        </p:nvSpPr>
        <p:spPr>
          <a:xfrm>
            <a:off x="3872159" y="1400200"/>
            <a:ext cx="816249" cy="369332"/>
          </a:xfrm>
          <a:prstGeom prst="rect">
            <a:avLst/>
          </a:prstGeom>
          <a:noFill/>
        </p:spPr>
        <p:txBody>
          <a:bodyPr wrap="none" rtlCol="0">
            <a:spAutoFit/>
          </a:bodyPr>
          <a:lstStyle/>
          <a:p>
            <a:r>
              <a:rPr lang="en-US">
                <a:solidFill>
                  <a:prstClr val="black"/>
                </a:solidFill>
              </a:rPr>
              <a:t>Design</a:t>
            </a:r>
          </a:p>
        </p:txBody>
      </p:sp>
      <p:sp>
        <p:nvSpPr>
          <p:cNvPr id="82" name="TextBox 81"/>
          <p:cNvSpPr txBox="1"/>
          <p:nvPr/>
        </p:nvSpPr>
        <p:spPr>
          <a:xfrm>
            <a:off x="3222686" y="2641321"/>
            <a:ext cx="619721" cy="369332"/>
          </a:xfrm>
          <a:prstGeom prst="rect">
            <a:avLst/>
          </a:prstGeom>
          <a:noFill/>
        </p:spPr>
        <p:txBody>
          <a:bodyPr wrap="none" rtlCol="0">
            <a:spAutoFit/>
          </a:bodyPr>
          <a:lstStyle/>
          <a:p>
            <a:r>
              <a:rPr lang="en-US">
                <a:solidFill>
                  <a:prstClr val="black"/>
                </a:solidFill>
              </a:rPr>
              <a:t>Infra</a:t>
            </a:r>
          </a:p>
        </p:txBody>
      </p:sp>
      <p:sp>
        <p:nvSpPr>
          <p:cNvPr id="83" name="TextBox 82"/>
          <p:cNvSpPr txBox="1"/>
          <p:nvPr/>
        </p:nvSpPr>
        <p:spPr>
          <a:xfrm>
            <a:off x="3222686" y="1891947"/>
            <a:ext cx="650243" cy="369332"/>
          </a:xfrm>
          <a:prstGeom prst="rect">
            <a:avLst/>
          </a:prstGeom>
          <a:noFill/>
        </p:spPr>
        <p:txBody>
          <a:bodyPr wrap="none" rtlCol="0">
            <a:spAutoFit/>
          </a:bodyPr>
          <a:lstStyle/>
          <a:p>
            <a:r>
              <a:rPr lang="en-US">
                <a:solidFill>
                  <a:prstClr val="black"/>
                </a:solidFill>
              </a:rPr>
              <a:t>Apps</a:t>
            </a:r>
          </a:p>
        </p:txBody>
      </p:sp>
      <p:sp>
        <p:nvSpPr>
          <p:cNvPr id="84" name="TextBox 83"/>
          <p:cNvSpPr txBox="1"/>
          <p:nvPr/>
        </p:nvSpPr>
        <p:spPr>
          <a:xfrm>
            <a:off x="4693275" y="2623684"/>
            <a:ext cx="811825" cy="461665"/>
          </a:xfrm>
          <a:prstGeom prst="rect">
            <a:avLst/>
          </a:prstGeom>
          <a:noFill/>
        </p:spPr>
        <p:txBody>
          <a:bodyPr wrap="none" rtlCol="0">
            <a:spAutoFit/>
          </a:bodyPr>
          <a:lstStyle/>
          <a:p>
            <a:pPr algn="ctr"/>
            <a:r>
              <a:rPr lang="en-US" sz="1200" dirty="0">
                <a:solidFill>
                  <a:prstClr val="black"/>
                </a:solidFill>
              </a:rPr>
              <a:t>Corporate</a:t>
            </a:r>
          </a:p>
          <a:p>
            <a:pPr algn="ctr"/>
            <a:r>
              <a:rPr lang="en-US" sz="1200" dirty="0">
                <a:solidFill>
                  <a:prstClr val="black"/>
                </a:solidFill>
              </a:rPr>
              <a:t>Ops</a:t>
            </a:r>
          </a:p>
        </p:txBody>
      </p:sp>
      <p:sp>
        <p:nvSpPr>
          <p:cNvPr id="87" name="TextBox 86"/>
          <p:cNvSpPr txBox="1"/>
          <p:nvPr/>
        </p:nvSpPr>
        <p:spPr>
          <a:xfrm>
            <a:off x="3837380" y="1923597"/>
            <a:ext cx="898002" cy="461665"/>
          </a:xfrm>
          <a:prstGeom prst="rect">
            <a:avLst/>
          </a:prstGeom>
          <a:noFill/>
        </p:spPr>
        <p:txBody>
          <a:bodyPr wrap="none" rtlCol="0">
            <a:spAutoFit/>
          </a:bodyPr>
          <a:lstStyle/>
          <a:p>
            <a:pPr algn="ctr"/>
            <a:r>
              <a:rPr lang="en-US" sz="1200" dirty="0">
                <a:solidFill>
                  <a:prstClr val="black"/>
                </a:solidFill>
              </a:rPr>
              <a:t>Business &amp; </a:t>
            </a:r>
          </a:p>
          <a:p>
            <a:pPr algn="ctr"/>
            <a:r>
              <a:rPr lang="en-US" sz="1200" dirty="0">
                <a:solidFill>
                  <a:prstClr val="black"/>
                </a:solidFill>
              </a:rPr>
              <a:t>Accenture</a:t>
            </a:r>
          </a:p>
        </p:txBody>
      </p:sp>
      <p:sp>
        <p:nvSpPr>
          <p:cNvPr id="89" name="TextBox 88"/>
          <p:cNvSpPr txBox="1"/>
          <p:nvPr/>
        </p:nvSpPr>
        <p:spPr>
          <a:xfrm>
            <a:off x="3840260" y="2695467"/>
            <a:ext cx="842282" cy="276999"/>
          </a:xfrm>
          <a:prstGeom prst="rect">
            <a:avLst/>
          </a:prstGeom>
          <a:noFill/>
        </p:spPr>
        <p:txBody>
          <a:bodyPr wrap="none" rtlCol="0">
            <a:spAutoFit/>
          </a:bodyPr>
          <a:lstStyle/>
          <a:p>
            <a:pPr algn="ctr"/>
            <a:r>
              <a:rPr lang="en-US" sz="1200">
                <a:solidFill>
                  <a:prstClr val="black"/>
                </a:solidFill>
              </a:rPr>
              <a:t>Capgemini</a:t>
            </a:r>
            <a:endParaRPr lang="en-US" sz="1200" dirty="0">
              <a:solidFill>
                <a:prstClr val="black"/>
              </a:solidFill>
            </a:endParaRPr>
          </a:p>
        </p:txBody>
      </p:sp>
      <p:sp>
        <p:nvSpPr>
          <p:cNvPr id="90" name="Rectangle 89"/>
          <p:cNvSpPr/>
          <p:nvPr/>
        </p:nvSpPr>
        <p:spPr>
          <a:xfrm>
            <a:off x="5517159" y="1735996"/>
            <a:ext cx="400101" cy="15054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91" name="TextBox 90"/>
          <p:cNvSpPr txBox="1"/>
          <p:nvPr/>
        </p:nvSpPr>
        <p:spPr>
          <a:xfrm rot="5400000">
            <a:off x="5026662" y="2331190"/>
            <a:ext cx="1382045" cy="338554"/>
          </a:xfrm>
          <a:prstGeom prst="rect">
            <a:avLst/>
          </a:prstGeom>
          <a:noFill/>
        </p:spPr>
        <p:txBody>
          <a:bodyPr wrap="none" rtlCol="0">
            <a:spAutoFit/>
          </a:bodyPr>
          <a:lstStyle/>
          <a:p>
            <a:r>
              <a:rPr lang="en-US" sz="1600" b="1" dirty="0">
                <a:solidFill>
                  <a:prstClr val="black"/>
                </a:solidFill>
              </a:rPr>
              <a:t>DevOps CI/CD</a:t>
            </a:r>
          </a:p>
        </p:txBody>
      </p:sp>
      <p:sp>
        <p:nvSpPr>
          <p:cNvPr id="50" name="Rectangle 49"/>
          <p:cNvSpPr/>
          <p:nvPr/>
        </p:nvSpPr>
        <p:spPr>
          <a:xfrm>
            <a:off x="6859421" y="1752648"/>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7686303" y="1752325"/>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p:nvSpPr>
        <p:spPr>
          <a:xfrm>
            <a:off x="6852309" y="250591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7690570" y="250591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TextBox 53"/>
          <p:cNvSpPr txBox="1"/>
          <p:nvPr/>
        </p:nvSpPr>
        <p:spPr>
          <a:xfrm>
            <a:off x="7774912" y="1437563"/>
            <a:ext cx="547650" cy="369332"/>
          </a:xfrm>
          <a:prstGeom prst="rect">
            <a:avLst/>
          </a:prstGeom>
          <a:noFill/>
        </p:spPr>
        <p:txBody>
          <a:bodyPr wrap="none" rtlCol="0">
            <a:spAutoFit/>
          </a:bodyPr>
          <a:lstStyle/>
          <a:p>
            <a:r>
              <a:rPr lang="en-US" dirty="0">
                <a:solidFill>
                  <a:prstClr val="black"/>
                </a:solidFill>
              </a:rPr>
              <a:t>Ops</a:t>
            </a:r>
          </a:p>
        </p:txBody>
      </p:sp>
      <p:sp>
        <p:nvSpPr>
          <p:cNvPr id="55" name="TextBox 54"/>
          <p:cNvSpPr txBox="1"/>
          <p:nvPr/>
        </p:nvSpPr>
        <p:spPr>
          <a:xfrm>
            <a:off x="6884208" y="1422626"/>
            <a:ext cx="816249" cy="369332"/>
          </a:xfrm>
          <a:prstGeom prst="rect">
            <a:avLst/>
          </a:prstGeom>
          <a:noFill/>
        </p:spPr>
        <p:txBody>
          <a:bodyPr wrap="none" rtlCol="0">
            <a:spAutoFit/>
          </a:bodyPr>
          <a:lstStyle/>
          <a:p>
            <a:r>
              <a:rPr lang="en-US">
                <a:solidFill>
                  <a:prstClr val="black"/>
                </a:solidFill>
              </a:rPr>
              <a:t>Design</a:t>
            </a:r>
          </a:p>
        </p:txBody>
      </p:sp>
      <p:sp>
        <p:nvSpPr>
          <p:cNvPr id="56" name="TextBox 55"/>
          <p:cNvSpPr txBox="1"/>
          <p:nvPr/>
        </p:nvSpPr>
        <p:spPr>
          <a:xfrm>
            <a:off x="6234735" y="2663747"/>
            <a:ext cx="619721" cy="369332"/>
          </a:xfrm>
          <a:prstGeom prst="rect">
            <a:avLst/>
          </a:prstGeom>
          <a:noFill/>
        </p:spPr>
        <p:txBody>
          <a:bodyPr wrap="none" rtlCol="0">
            <a:spAutoFit/>
          </a:bodyPr>
          <a:lstStyle/>
          <a:p>
            <a:r>
              <a:rPr lang="en-US">
                <a:solidFill>
                  <a:prstClr val="black"/>
                </a:solidFill>
              </a:rPr>
              <a:t>Infra</a:t>
            </a:r>
          </a:p>
        </p:txBody>
      </p:sp>
      <p:sp>
        <p:nvSpPr>
          <p:cNvPr id="57" name="TextBox 56"/>
          <p:cNvSpPr txBox="1"/>
          <p:nvPr/>
        </p:nvSpPr>
        <p:spPr>
          <a:xfrm>
            <a:off x="6234735" y="1914373"/>
            <a:ext cx="650243" cy="369332"/>
          </a:xfrm>
          <a:prstGeom prst="rect">
            <a:avLst/>
          </a:prstGeom>
          <a:noFill/>
        </p:spPr>
        <p:txBody>
          <a:bodyPr wrap="none" rtlCol="0">
            <a:spAutoFit/>
          </a:bodyPr>
          <a:lstStyle/>
          <a:p>
            <a:r>
              <a:rPr lang="en-US">
                <a:solidFill>
                  <a:prstClr val="black"/>
                </a:solidFill>
              </a:rPr>
              <a:t>Apps</a:t>
            </a:r>
          </a:p>
        </p:txBody>
      </p:sp>
      <p:sp>
        <p:nvSpPr>
          <p:cNvPr id="58" name="TextBox 57"/>
          <p:cNvSpPr txBox="1"/>
          <p:nvPr/>
        </p:nvSpPr>
        <p:spPr>
          <a:xfrm>
            <a:off x="7802527" y="2733172"/>
            <a:ext cx="505267" cy="276999"/>
          </a:xfrm>
          <a:prstGeom prst="rect">
            <a:avLst/>
          </a:prstGeom>
          <a:noFill/>
        </p:spPr>
        <p:txBody>
          <a:bodyPr wrap="none" rtlCol="0">
            <a:spAutoFit/>
          </a:bodyPr>
          <a:lstStyle/>
          <a:p>
            <a:pPr algn="ctr"/>
            <a:r>
              <a:rPr lang="en-US" sz="1200">
                <a:solidFill>
                  <a:prstClr val="black"/>
                </a:solidFill>
              </a:rPr>
              <a:t>nnnn</a:t>
            </a:r>
            <a:endParaRPr lang="en-US" sz="1200" dirty="0">
              <a:solidFill>
                <a:prstClr val="black"/>
              </a:solidFill>
            </a:endParaRPr>
          </a:p>
        </p:txBody>
      </p:sp>
      <p:sp>
        <p:nvSpPr>
          <p:cNvPr id="59" name="TextBox 58"/>
          <p:cNvSpPr txBox="1"/>
          <p:nvPr/>
        </p:nvSpPr>
        <p:spPr>
          <a:xfrm>
            <a:off x="7840312" y="1955617"/>
            <a:ext cx="646331" cy="276999"/>
          </a:xfrm>
          <a:prstGeom prst="rect">
            <a:avLst/>
          </a:prstGeom>
          <a:noFill/>
        </p:spPr>
        <p:txBody>
          <a:bodyPr wrap="none" rtlCol="0">
            <a:spAutoFit/>
          </a:bodyPr>
          <a:lstStyle/>
          <a:p>
            <a:r>
              <a:rPr lang="en-US" sz="1200" dirty="0" err="1">
                <a:solidFill>
                  <a:prstClr val="black"/>
                </a:solidFill>
              </a:rPr>
              <a:t>yyyy</a:t>
            </a:r>
            <a:r>
              <a:rPr lang="en-US" sz="1200" dirty="0">
                <a:solidFill>
                  <a:prstClr val="black"/>
                </a:solidFill>
              </a:rPr>
              <a:t>	</a:t>
            </a:r>
          </a:p>
        </p:txBody>
      </p:sp>
      <p:sp>
        <p:nvSpPr>
          <p:cNvPr id="60" name="TextBox 59"/>
          <p:cNvSpPr txBox="1"/>
          <p:nvPr/>
        </p:nvSpPr>
        <p:spPr>
          <a:xfrm>
            <a:off x="7071445" y="1946023"/>
            <a:ext cx="453970" cy="276999"/>
          </a:xfrm>
          <a:prstGeom prst="rect">
            <a:avLst/>
          </a:prstGeom>
          <a:noFill/>
        </p:spPr>
        <p:txBody>
          <a:bodyPr wrap="none" rtlCol="0">
            <a:spAutoFit/>
          </a:bodyPr>
          <a:lstStyle/>
          <a:p>
            <a:pPr algn="ctr"/>
            <a:r>
              <a:rPr lang="en-US" sz="1200" dirty="0" err="1">
                <a:solidFill>
                  <a:prstClr val="black"/>
                </a:solidFill>
              </a:rPr>
              <a:t>xxxx</a:t>
            </a:r>
            <a:endParaRPr lang="en-US" sz="1200" dirty="0">
              <a:solidFill>
                <a:prstClr val="black"/>
              </a:solidFill>
            </a:endParaRPr>
          </a:p>
        </p:txBody>
      </p:sp>
      <p:sp>
        <p:nvSpPr>
          <p:cNvPr id="61" name="TextBox 60"/>
          <p:cNvSpPr txBox="1"/>
          <p:nvPr/>
        </p:nvSpPr>
        <p:spPr>
          <a:xfrm>
            <a:off x="7045412" y="2733172"/>
            <a:ext cx="440441" cy="276999"/>
          </a:xfrm>
          <a:prstGeom prst="rect">
            <a:avLst/>
          </a:prstGeom>
          <a:noFill/>
        </p:spPr>
        <p:txBody>
          <a:bodyPr wrap="square" rtlCol="0">
            <a:spAutoFit/>
          </a:bodyPr>
          <a:lstStyle/>
          <a:p>
            <a:pPr algn="ctr"/>
            <a:r>
              <a:rPr lang="en-US" sz="1200">
                <a:solidFill>
                  <a:prstClr val="black"/>
                </a:solidFill>
              </a:rPr>
              <a:t>zzzz</a:t>
            </a:r>
            <a:endParaRPr lang="en-US" sz="1200" dirty="0">
              <a:solidFill>
                <a:prstClr val="black"/>
              </a:solidFill>
            </a:endParaRPr>
          </a:p>
        </p:txBody>
      </p:sp>
      <p:sp>
        <p:nvSpPr>
          <p:cNvPr id="62" name="Rectangle 61"/>
          <p:cNvSpPr/>
          <p:nvPr/>
        </p:nvSpPr>
        <p:spPr>
          <a:xfrm>
            <a:off x="8515761" y="1758422"/>
            <a:ext cx="400101" cy="15054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rot="5400000">
            <a:off x="8448008" y="2353616"/>
            <a:ext cx="536557" cy="338554"/>
          </a:xfrm>
          <a:prstGeom prst="rect">
            <a:avLst/>
          </a:prstGeom>
          <a:noFill/>
        </p:spPr>
        <p:txBody>
          <a:bodyPr wrap="none" rtlCol="0">
            <a:spAutoFit/>
          </a:bodyPr>
          <a:lstStyle/>
          <a:p>
            <a:r>
              <a:rPr lang="en-US" sz="1600" b="1" dirty="0">
                <a:solidFill>
                  <a:prstClr val="black"/>
                </a:solidFill>
              </a:rPr>
              <a:t>Etc. </a:t>
            </a:r>
          </a:p>
        </p:txBody>
      </p:sp>
      <p:sp>
        <p:nvSpPr>
          <p:cNvPr id="92" name="TextBox 91"/>
          <p:cNvSpPr txBox="1"/>
          <p:nvPr/>
        </p:nvSpPr>
        <p:spPr>
          <a:xfrm>
            <a:off x="4713244" y="1929040"/>
            <a:ext cx="820866" cy="461665"/>
          </a:xfrm>
          <a:prstGeom prst="rect">
            <a:avLst/>
          </a:prstGeom>
          <a:noFill/>
        </p:spPr>
        <p:txBody>
          <a:bodyPr wrap="none" rtlCol="0">
            <a:spAutoFit/>
          </a:bodyPr>
          <a:lstStyle/>
          <a:p>
            <a:pPr algn="ctr"/>
            <a:r>
              <a:rPr lang="en-US" sz="1200" dirty="0">
                <a:solidFill>
                  <a:prstClr val="black"/>
                </a:solidFill>
              </a:rPr>
              <a:t>Wipro &amp; </a:t>
            </a:r>
          </a:p>
          <a:p>
            <a:pPr algn="ctr"/>
            <a:r>
              <a:rPr lang="en-US" sz="1200" dirty="0">
                <a:solidFill>
                  <a:prstClr val="black"/>
                </a:solidFill>
              </a:rPr>
              <a:t>Accenture</a:t>
            </a:r>
          </a:p>
        </p:txBody>
      </p:sp>
      <p:sp>
        <p:nvSpPr>
          <p:cNvPr id="3" name="TextBox 2"/>
          <p:cNvSpPr txBox="1"/>
          <p:nvPr/>
        </p:nvSpPr>
        <p:spPr>
          <a:xfrm rot="20650969">
            <a:off x="989360" y="2823421"/>
            <a:ext cx="6597445" cy="646331"/>
          </a:xfrm>
          <a:prstGeom prst="rect">
            <a:avLst/>
          </a:prstGeom>
          <a:noFill/>
          <a:effectLst>
            <a:outerShdw blurRad="50800" dist="50800" dir="5400000" algn="ctr" rotWithShape="0">
              <a:schemeClr val="bg1">
                <a:lumMod val="50000"/>
                <a:alpha val="59000"/>
              </a:schemeClr>
            </a:outerShdw>
          </a:effectLst>
        </p:spPr>
        <p:txBody>
          <a:bodyPr wrap="square" rtlCol="0">
            <a:spAutoFit/>
          </a:bodyPr>
          <a:lstStyle/>
          <a:p>
            <a:r>
              <a:rPr lang="en-US" sz="3600" dirty="0">
                <a:solidFill>
                  <a:schemeClr val="tx1">
                    <a:alpha val="18000"/>
                  </a:schemeClr>
                </a:solidFill>
              </a:rPr>
              <a:t>SAMPLE PARTNERS</a:t>
            </a:r>
          </a:p>
        </p:txBody>
      </p:sp>
    </p:spTree>
    <p:extLst>
      <p:ext uri="{BB962C8B-B14F-4D97-AF65-F5344CB8AC3E}">
        <p14:creationId xmlns:p14="http://schemas.microsoft.com/office/powerpoint/2010/main" val="1787841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Rectangle 121"/>
          <p:cNvSpPr/>
          <p:nvPr/>
        </p:nvSpPr>
        <p:spPr>
          <a:xfrm>
            <a:off x="1971660" y="3090011"/>
            <a:ext cx="2696682" cy="1944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p:nvSpPr>
        <p:spPr>
          <a:xfrm>
            <a:off x="4666165" y="3094864"/>
            <a:ext cx="2837410" cy="1939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p:nvSpPr>
        <p:spPr>
          <a:xfrm>
            <a:off x="4670863" y="811675"/>
            <a:ext cx="2843344" cy="2283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1971581" y="811676"/>
            <a:ext cx="2697878" cy="22871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207950" y="-22382"/>
            <a:ext cx="8229600" cy="539496"/>
          </a:xfrm>
        </p:spPr>
        <p:txBody>
          <a:bodyPr/>
          <a:lstStyle/>
          <a:p>
            <a:r>
              <a:rPr lang="en-US" sz="2700" dirty="0">
                <a:latin typeface="+mn-lt"/>
                <a:cs typeface="+mj-cs"/>
              </a:rPr>
              <a:t>Operating Model</a:t>
            </a:r>
          </a:p>
        </p:txBody>
      </p:sp>
      <p:sp>
        <p:nvSpPr>
          <p:cNvPr id="7" name="TextBox 6"/>
          <p:cNvSpPr txBox="1"/>
          <p:nvPr/>
        </p:nvSpPr>
        <p:spPr>
          <a:xfrm>
            <a:off x="817090" y="3937582"/>
            <a:ext cx="1094645" cy="276999"/>
          </a:xfrm>
          <a:prstGeom prst="rect">
            <a:avLst/>
          </a:prstGeom>
          <a:solidFill>
            <a:schemeClr val="bg2">
              <a:lumMod val="75000"/>
            </a:schemeClr>
          </a:solidFill>
          <a:ln>
            <a:solidFill>
              <a:schemeClr val="tx2"/>
            </a:solidFill>
          </a:ln>
        </p:spPr>
        <p:txBody>
          <a:bodyPr wrap="square" rtlCol="0">
            <a:spAutoFit/>
          </a:bodyPr>
          <a:lstStyle/>
          <a:p>
            <a:r>
              <a:rPr lang="en-US" sz="1200" dirty="0">
                <a:solidFill>
                  <a:prstClr val="black"/>
                </a:solidFill>
              </a:rPr>
              <a:t>Infrastructure</a:t>
            </a:r>
          </a:p>
        </p:txBody>
      </p:sp>
      <p:sp>
        <p:nvSpPr>
          <p:cNvPr id="12" name="TextBox 11"/>
          <p:cNvSpPr txBox="1"/>
          <p:nvPr/>
        </p:nvSpPr>
        <p:spPr>
          <a:xfrm>
            <a:off x="932474" y="1807998"/>
            <a:ext cx="970381" cy="276999"/>
          </a:xfrm>
          <a:prstGeom prst="rect">
            <a:avLst/>
          </a:prstGeom>
          <a:solidFill>
            <a:schemeClr val="bg2">
              <a:lumMod val="75000"/>
            </a:schemeClr>
          </a:solidFill>
          <a:ln>
            <a:solidFill>
              <a:schemeClr val="tx2"/>
            </a:solidFill>
          </a:ln>
        </p:spPr>
        <p:txBody>
          <a:bodyPr wrap="square" rtlCol="0">
            <a:spAutoFit/>
          </a:bodyPr>
          <a:lstStyle/>
          <a:p>
            <a:r>
              <a:rPr lang="en-US" sz="1200" dirty="0">
                <a:solidFill>
                  <a:prstClr val="black"/>
                </a:solidFill>
              </a:rPr>
              <a:t>Applications</a:t>
            </a:r>
          </a:p>
        </p:txBody>
      </p:sp>
      <p:sp>
        <p:nvSpPr>
          <p:cNvPr id="15" name="TextBox 14"/>
          <p:cNvSpPr txBox="1"/>
          <p:nvPr/>
        </p:nvSpPr>
        <p:spPr>
          <a:xfrm>
            <a:off x="2956101" y="475842"/>
            <a:ext cx="624799" cy="276999"/>
          </a:xfrm>
          <a:prstGeom prst="rect">
            <a:avLst/>
          </a:prstGeom>
          <a:solidFill>
            <a:schemeClr val="bg2">
              <a:lumMod val="75000"/>
            </a:schemeClr>
          </a:solidFill>
          <a:ln>
            <a:solidFill>
              <a:schemeClr val="tx2"/>
            </a:solidFill>
          </a:ln>
        </p:spPr>
        <p:txBody>
          <a:bodyPr wrap="square" rtlCol="0">
            <a:spAutoFit/>
          </a:bodyPr>
          <a:lstStyle/>
          <a:p>
            <a:pPr algn="ctr"/>
            <a:r>
              <a:rPr lang="en-US" sz="1200" dirty="0">
                <a:solidFill>
                  <a:prstClr val="black"/>
                </a:solidFill>
              </a:rPr>
              <a:t>Design</a:t>
            </a:r>
          </a:p>
        </p:txBody>
      </p:sp>
      <p:sp>
        <p:nvSpPr>
          <p:cNvPr id="18" name="TextBox 17"/>
          <p:cNvSpPr txBox="1"/>
          <p:nvPr/>
        </p:nvSpPr>
        <p:spPr>
          <a:xfrm>
            <a:off x="5595515" y="474353"/>
            <a:ext cx="878509" cy="276999"/>
          </a:xfrm>
          <a:prstGeom prst="rect">
            <a:avLst/>
          </a:prstGeom>
          <a:solidFill>
            <a:schemeClr val="bg2">
              <a:lumMod val="75000"/>
            </a:schemeClr>
          </a:solidFill>
          <a:ln>
            <a:solidFill>
              <a:schemeClr val="tx2"/>
            </a:solidFill>
          </a:ln>
        </p:spPr>
        <p:txBody>
          <a:bodyPr wrap="square" rtlCol="0">
            <a:spAutoFit/>
          </a:bodyPr>
          <a:lstStyle/>
          <a:p>
            <a:r>
              <a:rPr lang="en-US" sz="1200" dirty="0">
                <a:solidFill>
                  <a:prstClr val="black"/>
                </a:solidFill>
              </a:rPr>
              <a:t>Operations</a:t>
            </a:r>
          </a:p>
        </p:txBody>
      </p:sp>
      <p:grpSp>
        <p:nvGrpSpPr>
          <p:cNvPr id="68" name="Group 67"/>
          <p:cNvGrpSpPr/>
          <p:nvPr/>
        </p:nvGrpSpPr>
        <p:grpSpPr>
          <a:xfrm>
            <a:off x="2822749" y="1214329"/>
            <a:ext cx="1118190" cy="1346466"/>
            <a:chOff x="2177240" y="1314503"/>
            <a:chExt cx="1118190" cy="1346466"/>
          </a:xfrm>
        </p:grpSpPr>
        <p:grpSp>
          <p:nvGrpSpPr>
            <p:cNvPr id="45" name="Group 44"/>
            <p:cNvGrpSpPr/>
            <p:nvPr/>
          </p:nvGrpSpPr>
          <p:grpSpPr>
            <a:xfrm>
              <a:off x="2177240" y="1314503"/>
              <a:ext cx="1118190" cy="393531"/>
              <a:chOff x="2177240" y="1314503"/>
              <a:chExt cx="1118190" cy="393531"/>
            </a:xfrm>
          </p:grpSpPr>
          <p:sp>
            <p:nvSpPr>
              <p:cNvPr id="29" name="TextBox 28"/>
              <p:cNvSpPr txBox="1"/>
              <p:nvPr/>
            </p:nvSpPr>
            <p:spPr>
              <a:xfrm>
                <a:off x="2326095" y="1314503"/>
                <a:ext cx="969335" cy="234936"/>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24" name="TextBox 23"/>
              <p:cNvSpPr txBox="1"/>
              <p:nvPr/>
            </p:nvSpPr>
            <p:spPr>
              <a:xfrm>
                <a:off x="2241035" y="1367089"/>
                <a:ext cx="990600" cy="276999"/>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30" name="TextBox 29"/>
              <p:cNvSpPr txBox="1"/>
              <p:nvPr/>
            </p:nvSpPr>
            <p:spPr>
              <a:xfrm>
                <a:off x="2177240" y="1431035"/>
                <a:ext cx="990600"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CI/CD</a:t>
                </a:r>
              </a:p>
            </p:txBody>
          </p:sp>
        </p:grpSp>
        <p:grpSp>
          <p:nvGrpSpPr>
            <p:cNvPr id="32" name="Group 31"/>
            <p:cNvGrpSpPr/>
            <p:nvPr/>
          </p:nvGrpSpPr>
          <p:grpSpPr>
            <a:xfrm>
              <a:off x="2177240" y="1797219"/>
              <a:ext cx="1118190" cy="393531"/>
              <a:chOff x="393405" y="1227952"/>
              <a:chExt cx="1118190" cy="393531"/>
            </a:xfrm>
          </p:grpSpPr>
          <p:sp>
            <p:nvSpPr>
              <p:cNvPr id="33" name="TextBox 32"/>
              <p:cNvSpPr txBox="1"/>
              <p:nvPr/>
            </p:nvSpPr>
            <p:spPr>
              <a:xfrm>
                <a:off x="542260" y="1227952"/>
                <a:ext cx="969335" cy="234936"/>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34" name="TextBox 33"/>
              <p:cNvSpPr txBox="1"/>
              <p:nvPr/>
            </p:nvSpPr>
            <p:spPr>
              <a:xfrm>
                <a:off x="457200" y="1280538"/>
                <a:ext cx="990600" cy="276999"/>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35" name="TextBox 34"/>
              <p:cNvSpPr txBox="1"/>
              <p:nvPr/>
            </p:nvSpPr>
            <p:spPr>
              <a:xfrm>
                <a:off x="393405" y="1344484"/>
                <a:ext cx="990600"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COTS</a:t>
                </a:r>
              </a:p>
            </p:txBody>
          </p:sp>
        </p:grpSp>
        <p:grpSp>
          <p:nvGrpSpPr>
            <p:cNvPr id="36" name="Group 35"/>
            <p:cNvGrpSpPr/>
            <p:nvPr/>
          </p:nvGrpSpPr>
          <p:grpSpPr>
            <a:xfrm>
              <a:off x="2177240" y="2267438"/>
              <a:ext cx="1118190" cy="393531"/>
              <a:chOff x="393405" y="1227952"/>
              <a:chExt cx="1118190" cy="393531"/>
            </a:xfrm>
          </p:grpSpPr>
          <p:sp>
            <p:nvSpPr>
              <p:cNvPr id="37" name="TextBox 36"/>
              <p:cNvSpPr txBox="1"/>
              <p:nvPr/>
            </p:nvSpPr>
            <p:spPr>
              <a:xfrm>
                <a:off x="542260" y="1227952"/>
                <a:ext cx="969335" cy="234936"/>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38" name="TextBox 37"/>
              <p:cNvSpPr txBox="1"/>
              <p:nvPr/>
            </p:nvSpPr>
            <p:spPr>
              <a:xfrm>
                <a:off x="457200" y="1280538"/>
                <a:ext cx="990600" cy="276999"/>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39" name="TextBox 38"/>
              <p:cNvSpPr txBox="1"/>
              <p:nvPr/>
            </p:nvSpPr>
            <p:spPr>
              <a:xfrm>
                <a:off x="393405" y="1344484"/>
                <a:ext cx="990600"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Etc. </a:t>
                </a:r>
              </a:p>
            </p:txBody>
          </p:sp>
        </p:grpSp>
      </p:grpSp>
      <p:grpSp>
        <p:nvGrpSpPr>
          <p:cNvPr id="75" name="Group 74"/>
          <p:cNvGrpSpPr/>
          <p:nvPr/>
        </p:nvGrpSpPr>
        <p:grpSpPr>
          <a:xfrm>
            <a:off x="5203685" y="942940"/>
            <a:ext cx="1549340" cy="1764921"/>
            <a:chOff x="5257800" y="971550"/>
            <a:chExt cx="1752600" cy="1764921"/>
          </a:xfrm>
        </p:grpSpPr>
        <p:sp>
          <p:nvSpPr>
            <p:cNvPr id="74" name="Rectangle 73"/>
            <p:cNvSpPr/>
            <p:nvPr/>
          </p:nvSpPr>
          <p:spPr>
            <a:xfrm>
              <a:off x="5257800" y="971550"/>
              <a:ext cx="1752600" cy="1764921"/>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9" name="Group 68"/>
            <p:cNvGrpSpPr/>
            <p:nvPr/>
          </p:nvGrpSpPr>
          <p:grpSpPr>
            <a:xfrm>
              <a:off x="5493098" y="1014694"/>
              <a:ext cx="1262597" cy="1630232"/>
              <a:chOff x="5651549" y="975362"/>
              <a:chExt cx="1262597" cy="1630232"/>
            </a:xfrm>
          </p:grpSpPr>
          <p:sp>
            <p:nvSpPr>
              <p:cNvPr id="44" name="TextBox 43"/>
              <p:cNvSpPr txBox="1"/>
              <p:nvPr/>
            </p:nvSpPr>
            <p:spPr>
              <a:xfrm>
                <a:off x="5657974" y="1266554"/>
                <a:ext cx="1256172" cy="276999"/>
              </a:xfrm>
              <a:prstGeom prst="rect">
                <a:avLst/>
              </a:prstGeom>
              <a:solidFill>
                <a:schemeClr val="bg2"/>
              </a:solidFill>
              <a:ln w="3175">
                <a:solidFill>
                  <a:schemeClr val="accent1"/>
                </a:solidFill>
              </a:ln>
            </p:spPr>
            <p:txBody>
              <a:bodyPr wrap="square" rtlCol="0">
                <a:spAutoFit/>
              </a:bodyPr>
              <a:lstStyle/>
              <a:p>
                <a:pPr algn="ctr"/>
                <a:r>
                  <a:rPr lang="en-US" sz="1200" dirty="0">
                    <a:solidFill>
                      <a:prstClr val="black"/>
                    </a:solidFill>
                  </a:rPr>
                  <a:t>Management</a:t>
                </a:r>
              </a:p>
            </p:txBody>
          </p:sp>
          <p:sp>
            <p:nvSpPr>
              <p:cNvPr id="46" name="TextBox 45"/>
              <p:cNvSpPr txBox="1"/>
              <p:nvPr/>
            </p:nvSpPr>
            <p:spPr>
              <a:xfrm>
                <a:off x="5651549" y="1630138"/>
                <a:ext cx="1256172" cy="276999"/>
              </a:xfrm>
              <a:prstGeom prst="rect">
                <a:avLst/>
              </a:prstGeom>
              <a:solidFill>
                <a:schemeClr val="bg2"/>
              </a:solidFill>
              <a:ln w="3175">
                <a:solidFill>
                  <a:schemeClr val="accent1"/>
                </a:solidFill>
              </a:ln>
            </p:spPr>
            <p:txBody>
              <a:bodyPr wrap="square" rtlCol="0">
                <a:spAutoFit/>
              </a:bodyPr>
              <a:lstStyle/>
              <a:p>
                <a:pPr algn="ctr"/>
                <a:r>
                  <a:rPr lang="en-US" sz="1200" dirty="0">
                    <a:solidFill>
                      <a:prstClr val="black"/>
                    </a:solidFill>
                  </a:rPr>
                  <a:t>Infrastructure</a:t>
                </a:r>
              </a:p>
            </p:txBody>
          </p:sp>
          <p:sp>
            <p:nvSpPr>
              <p:cNvPr id="47" name="TextBox 46"/>
              <p:cNvSpPr txBox="1"/>
              <p:nvPr/>
            </p:nvSpPr>
            <p:spPr>
              <a:xfrm>
                <a:off x="5651549" y="1975723"/>
                <a:ext cx="1256172" cy="276999"/>
              </a:xfrm>
              <a:prstGeom prst="rect">
                <a:avLst/>
              </a:prstGeom>
              <a:solidFill>
                <a:schemeClr val="bg2"/>
              </a:solidFill>
              <a:ln w="3175">
                <a:solidFill>
                  <a:schemeClr val="accent1"/>
                </a:solidFill>
              </a:ln>
            </p:spPr>
            <p:txBody>
              <a:bodyPr wrap="square" rtlCol="0">
                <a:spAutoFit/>
              </a:bodyPr>
              <a:lstStyle/>
              <a:p>
                <a:pPr algn="ctr"/>
                <a:r>
                  <a:rPr lang="en-US" sz="1200">
                    <a:solidFill>
                      <a:prstClr val="black"/>
                    </a:solidFill>
                  </a:rPr>
                  <a:t>Code</a:t>
                </a:r>
                <a:endParaRPr lang="en-US" sz="1200" dirty="0">
                  <a:solidFill>
                    <a:prstClr val="black"/>
                  </a:solidFill>
                </a:endParaRPr>
              </a:p>
            </p:txBody>
          </p:sp>
          <p:sp>
            <p:nvSpPr>
              <p:cNvPr id="48" name="TextBox 47"/>
              <p:cNvSpPr txBox="1"/>
              <p:nvPr/>
            </p:nvSpPr>
            <p:spPr>
              <a:xfrm>
                <a:off x="5651549" y="2328595"/>
                <a:ext cx="1256172" cy="276999"/>
              </a:xfrm>
              <a:prstGeom prst="rect">
                <a:avLst/>
              </a:prstGeom>
              <a:solidFill>
                <a:schemeClr val="bg2"/>
              </a:solidFill>
              <a:ln w="3175">
                <a:solidFill>
                  <a:schemeClr val="accent1"/>
                </a:solidFill>
              </a:ln>
            </p:spPr>
            <p:txBody>
              <a:bodyPr wrap="square" rtlCol="0">
                <a:spAutoFit/>
              </a:bodyPr>
              <a:lstStyle/>
              <a:p>
                <a:pPr algn="ctr"/>
                <a:r>
                  <a:rPr lang="en-US" sz="1200" dirty="0">
                    <a:solidFill>
                      <a:prstClr val="black"/>
                    </a:solidFill>
                  </a:rPr>
                  <a:t>Support</a:t>
                </a:r>
              </a:p>
            </p:txBody>
          </p:sp>
          <p:sp>
            <p:nvSpPr>
              <p:cNvPr id="49" name="TextBox 48"/>
              <p:cNvSpPr txBox="1"/>
              <p:nvPr/>
            </p:nvSpPr>
            <p:spPr>
              <a:xfrm>
                <a:off x="5766769" y="975362"/>
                <a:ext cx="951479" cy="276999"/>
              </a:xfrm>
              <a:prstGeom prst="rect">
                <a:avLst/>
              </a:prstGeom>
              <a:noFill/>
              <a:ln w="3175">
                <a:noFill/>
              </a:ln>
            </p:spPr>
            <p:txBody>
              <a:bodyPr wrap="none" rtlCol="0">
                <a:spAutoFit/>
              </a:bodyPr>
              <a:lstStyle/>
              <a:p>
                <a:r>
                  <a:rPr lang="en-US" sz="1200" dirty="0">
                    <a:solidFill>
                      <a:prstClr val="black"/>
                    </a:solidFill>
                  </a:rPr>
                  <a:t>Applications</a:t>
                </a:r>
              </a:p>
            </p:txBody>
          </p:sp>
        </p:grpSp>
      </p:grpSp>
      <p:grpSp>
        <p:nvGrpSpPr>
          <p:cNvPr id="70" name="Group 69"/>
          <p:cNvGrpSpPr/>
          <p:nvPr/>
        </p:nvGrpSpPr>
        <p:grpSpPr>
          <a:xfrm>
            <a:off x="5119640" y="4393495"/>
            <a:ext cx="1676400" cy="347787"/>
            <a:chOff x="5470673" y="3146354"/>
            <a:chExt cx="1676400" cy="1295400"/>
          </a:xfrm>
        </p:grpSpPr>
        <p:sp>
          <p:nvSpPr>
            <p:cNvPr id="52" name="Rectangle 51"/>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TextBox 52"/>
            <p:cNvSpPr txBox="1"/>
            <p:nvPr/>
          </p:nvSpPr>
          <p:spPr>
            <a:xfrm>
              <a:off x="5470673" y="3317478"/>
              <a:ext cx="1676400" cy="853154"/>
            </a:xfrm>
            <a:prstGeom prst="rect">
              <a:avLst/>
            </a:prstGeom>
            <a:noFill/>
            <a:ln w="3175">
              <a:noFill/>
            </a:ln>
          </p:spPr>
          <p:txBody>
            <a:bodyPr wrap="square" rtlCol="0">
              <a:spAutoFit/>
            </a:bodyPr>
            <a:lstStyle/>
            <a:p>
              <a:pPr algn="ctr"/>
              <a:r>
                <a:rPr lang="en-US" sz="1200" dirty="0">
                  <a:solidFill>
                    <a:prstClr val="black"/>
                  </a:solidFill>
                </a:rPr>
                <a:t>DevOps</a:t>
              </a:r>
            </a:p>
          </p:txBody>
        </p:sp>
      </p:grpSp>
      <p:grpSp>
        <p:nvGrpSpPr>
          <p:cNvPr id="58" name="Group 57"/>
          <p:cNvGrpSpPr/>
          <p:nvPr/>
        </p:nvGrpSpPr>
        <p:grpSpPr>
          <a:xfrm>
            <a:off x="2904059" y="3511515"/>
            <a:ext cx="1118190" cy="578197"/>
            <a:chOff x="1997630" y="3200947"/>
            <a:chExt cx="1118190" cy="578197"/>
          </a:xfrm>
        </p:grpSpPr>
        <p:sp>
          <p:nvSpPr>
            <p:cNvPr id="55" name="TextBox 54"/>
            <p:cNvSpPr txBox="1"/>
            <p:nvPr/>
          </p:nvSpPr>
          <p:spPr>
            <a:xfrm>
              <a:off x="2146485" y="3200947"/>
              <a:ext cx="969335" cy="461665"/>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J</a:t>
              </a:r>
            </a:p>
            <a:p>
              <a:pPr algn="ctr"/>
              <a:endParaRPr lang="en-US" sz="1200" dirty="0">
                <a:solidFill>
                  <a:prstClr val="black"/>
                </a:solidFill>
              </a:endParaRPr>
            </a:p>
          </p:txBody>
        </p:sp>
        <p:sp>
          <p:nvSpPr>
            <p:cNvPr id="56" name="TextBox 55"/>
            <p:cNvSpPr txBox="1"/>
            <p:nvPr/>
          </p:nvSpPr>
          <p:spPr>
            <a:xfrm>
              <a:off x="2061425" y="3253533"/>
              <a:ext cx="990600" cy="461665"/>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J</a:t>
              </a:r>
            </a:p>
            <a:p>
              <a:pPr algn="ctr"/>
              <a:endParaRPr lang="en-US" sz="1200" dirty="0">
                <a:solidFill>
                  <a:prstClr val="black"/>
                </a:solidFill>
              </a:endParaRPr>
            </a:p>
          </p:txBody>
        </p:sp>
        <p:sp>
          <p:nvSpPr>
            <p:cNvPr id="57" name="TextBox 56"/>
            <p:cNvSpPr txBox="1"/>
            <p:nvPr/>
          </p:nvSpPr>
          <p:spPr>
            <a:xfrm>
              <a:off x="1997630" y="3317479"/>
              <a:ext cx="990600" cy="461665"/>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Templates</a:t>
              </a:r>
            </a:p>
            <a:p>
              <a:pPr algn="ctr"/>
              <a:r>
                <a:rPr lang="en-US" sz="1200" dirty="0">
                  <a:solidFill>
                    <a:prstClr val="black"/>
                  </a:solidFill>
                </a:rPr>
                <a:t>Landscapes</a:t>
              </a:r>
            </a:p>
          </p:txBody>
        </p:sp>
      </p:grpSp>
      <p:grpSp>
        <p:nvGrpSpPr>
          <p:cNvPr id="63" name="Group 62"/>
          <p:cNvGrpSpPr/>
          <p:nvPr/>
        </p:nvGrpSpPr>
        <p:grpSpPr>
          <a:xfrm>
            <a:off x="2202452" y="4023496"/>
            <a:ext cx="497814" cy="393531"/>
            <a:chOff x="2177240" y="1314503"/>
            <a:chExt cx="1118190" cy="393531"/>
          </a:xfrm>
        </p:grpSpPr>
        <p:sp>
          <p:nvSpPr>
            <p:cNvPr id="64" name="TextBox 63"/>
            <p:cNvSpPr txBox="1"/>
            <p:nvPr/>
          </p:nvSpPr>
          <p:spPr>
            <a:xfrm>
              <a:off x="2326095" y="1314503"/>
              <a:ext cx="969335" cy="234936"/>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65" name="TextBox 64"/>
            <p:cNvSpPr txBox="1"/>
            <p:nvPr/>
          </p:nvSpPr>
          <p:spPr>
            <a:xfrm>
              <a:off x="2241035" y="1367089"/>
              <a:ext cx="990600" cy="276999"/>
            </a:xfrm>
            <a:prstGeom prst="rect">
              <a:avLst/>
            </a:prstGeom>
            <a:solidFill>
              <a:schemeClr val="bg2"/>
            </a:solidFill>
            <a:ln>
              <a:solidFill>
                <a:schemeClr val="accent1"/>
              </a:solidFill>
            </a:ln>
          </p:spPr>
          <p:txBody>
            <a:bodyPr wrap="square" rtlCol="0">
              <a:spAutoFit/>
            </a:bodyPr>
            <a:lstStyle/>
            <a:p>
              <a:pPr algn="ctr"/>
              <a:endParaRPr lang="en-US" sz="1200" dirty="0">
                <a:solidFill>
                  <a:prstClr val="black"/>
                </a:solidFill>
              </a:endParaRPr>
            </a:p>
          </p:txBody>
        </p:sp>
        <p:sp>
          <p:nvSpPr>
            <p:cNvPr id="66" name="TextBox 65"/>
            <p:cNvSpPr txBox="1"/>
            <p:nvPr/>
          </p:nvSpPr>
          <p:spPr>
            <a:xfrm>
              <a:off x="2177240" y="1431035"/>
              <a:ext cx="990600"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AMI</a:t>
              </a:r>
            </a:p>
          </p:txBody>
        </p:sp>
      </p:grpSp>
      <p:sp>
        <p:nvSpPr>
          <p:cNvPr id="67" name="TextBox 66"/>
          <p:cNvSpPr txBox="1"/>
          <p:nvPr/>
        </p:nvSpPr>
        <p:spPr>
          <a:xfrm>
            <a:off x="2762660" y="4559280"/>
            <a:ext cx="1256172"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Cloud COE / Ops</a:t>
            </a:r>
          </a:p>
        </p:txBody>
      </p:sp>
      <p:sp>
        <p:nvSpPr>
          <p:cNvPr id="72" name="Right Brace 71"/>
          <p:cNvSpPr/>
          <p:nvPr/>
        </p:nvSpPr>
        <p:spPr>
          <a:xfrm>
            <a:off x="3944722" y="1137641"/>
            <a:ext cx="261157" cy="14231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3" name="TextBox 72"/>
          <p:cNvSpPr txBox="1"/>
          <p:nvPr/>
        </p:nvSpPr>
        <p:spPr>
          <a:xfrm>
            <a:off x="4234957" y="1712501"/>
            <a:ext cx="760491" cy="400110"/>
          </a:xfrm>
          <a:prstGeom prst="rect">
            <a:avLst/>
          </a:prstGeom>
          <a:solidFill>
            <a:schemeClr val="bg2"/>
          </a:solidFill>
          <a:ln>
            <a:solidFill>
              <a:schemeClr val="accent1"/>
            </a:solidFill>
          </a:ln>
        </p:spPr>
        <p:txBody>
          <a:bodyPr wrap="square" rtlCol="0">
            <a:spAutoFit/>
          </a:bodyPr>
          <a:lstStyle/>
          <a:p>
            <a:pPr algn="ctr"/>
            <a:r>
              <a:rPr lang="en-US" sz="1000" dirty="0" err="1">
                <a:solidFill>
                  <a:prstClr val="black"/>
                </a:solidFill>
              </a:rPr>
              <a:t>Dev,Test</a:t>
            </a:r>
            <a:r>
              <a:rPr lang="en-US" sz="1000" dirty="0">
                <a:solidFill>
                  <a:prstClr val="black"/>
                </a:solidFill>
              </a:rPr>
              <a:t>, Prod</a:t>
            </a:r>
          </a:p>
        </p:txBody>
      </p:sp>
      <p:cxnSp>
        <p:nvCxnSpPr>
          <p:cNvPr id="77" name="Straight Arrow Connector 76"/>
          <p:cNvCxnSpPr>
            <a:endCxn id="74" idx="1"/>
          </p:cNvCxnSpPr>
          <p:nvPr/>
        </p:nvCxnSpPr>
        <p:spPr>
          <a:xfrm flipV="1">
            <a:off x="4996853" y="1825401"/>
            <a:ext cx="206832" cy="8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47682" y="2495113"/>
            <a:ext cx="587972" cy="400110"/>
          </a:xfrm>
          <a:prstGeom prst="rect">
            <a:avLst/>
          </a:prstGeom>
          <a:solidFill>
            <a:schemeClr val="bg2"/>
          </a:solidFill>
          <a:ln>
            <a:solidFill>
              <a:schemeClr val="accent1"/>
            </a:solidFill>
          </a:ln>
        </p:spPr>
        <p:txBody>
          <a:bodyPr wrap="square" rtlCol="0">
            <a:spAutoFit/>
          </a:bodyPr>
          <a:lstStyle/>
          <a:p>
            <a:pPr algn="ctr"/>
            <a:r>
              <a:rPr lang="en-US" sz="1000">
                <a:solidFill>
                  <a:prstClr val="black"/>
                </a:solidFill>
              </a:rPr>
              <a:t>Code &amp;</a:t>
            </a:r>
            <a:endParaRPr lang="en-US" sz="1000" dirty="0">
              <a:solidFill>
                <a:prstClr val="black"/>
              </a:solidFill>
            </a:endParaRPr>
          </a:p>
          <a:p>
            <a:pPr algn="ctr"/>
            <a:r>
              <a:rPr lang="en-US" sz="1000" dirty="0" err="1">
                <a:solidFill>
                  <a:prstClr val="black"/>
                </a:solidFill>
              </a:rPr>
              <a:t>Config</a:t>
            </a:r>
            <a:endParaRPr lang="en-US" sz="1000" dirty="0">
              <a:solidFill>
                <a:prstClr val="black"/>
              </a:solidFill>
            </a:endParaRPr>
          </a:p>
        </p:txBody>
      </p:sp>
      <p:sp>
        <p:nvSpPr>
          <p:cNvPr id="79" name="TextBox 78"/>
          <p:cNvSpPr txBox="1"/>
          <p:nvPr/>
        </p:nvSpPr>
        <p:spPr>
          <a:xfrm>
            <a:off x="5195436" y="2882379"/>
            <a:ext cx="1497023" cy="400110"/>
          </a:xfrm>
          <a:prstGeom prst="rect">
            <a:avLst/>
          </a:prstGeom>
          <a:solidFill>
            <a:schemeClr val="bg2"/>
          </a:solidFill>
          <a:ln>
            <a:solidFill>
              <a:schemeClr val="accent1"/>
            </a:solidFill>
          </a:ln>
        </p:spPr>
        <p:txBody>
          <a:bodyPr wrap="square" rtlCol="0">
            <a:spAutoFit/>
          </a:bodyPr>
          <a:lstStyle/>
          <a:p>
            <a:pPr algn="ctr"/>
            <a:r>
              <a:rPr lang="en-US" sz="1000" dirty="0">
                <a:solidFill>
                  <a:prstClr val="black"/>
                </a:solidFill>
              </a:rPr>
              <a:t>Source Code Repository / Service Catalog</a:t>
            </a:r>
          </a:p>
        </p:txBody>
      </p:sp>
      <p:cxnSp>
        <p:nvCxnSpPr>
          <p:cNvPr id="84" name="Elbow Connector 83"/>
          <p:cNvCxnSpPr>
            <a:stCxn id="74" idx="3"/>
            <a:endCxn id="78" idx="0"/>
          </p:cNvCxnSpPr>
          <p:nvPr/>
        </p:nvCxnSpPr>
        <p:spPr>
          <a:xfrm>
            <a:off x="6753025" y="1825401"/>
            <a:ext cx="388643" cy="6697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rot="10800000" flipV="1">
            <a:off x="6620274" y="2895221"/>
            <a:ext cx="757902" cy="937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984678" y="4440161"/>
            <a:ext cx="393498"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API</a:t>
            </a:r>
          </a:p>
        </p:txBody>
      </p:sp>
      <p:cxnSp>
        <p:nvCxnSpPr>
          <p:cNvPr id="91" name="Elbow Connector 90"/>
          <p:cNvCxnSpPr>
            <a:endCxn id="89" idx="0"/>
          </p:cNvCxnSpPr>
          <p:nvPr/>
        </p:nvCxnSpPr>
        <p:spPr>
          <a:xfrm rot="16200000" flipH="1">
            <a:off x="6305275" y="3564008"/>
            <a:ext cx="1276425" cy="475880"/>
          </a:xfrm>
          <a:prstGeom prst="bentConnector3">
            <a:avLst>
              <a:gd name="adj1" fmla="val 4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89" idx="1"/>
            <a:endCxn id="52" idx="3"/>
          </p:cNvCxnSpPr>
          <p:nvPr/>
        </p:nvCxnSpPr>
        <p:spPr>
          <a:xfrm rot="10800000">
            <a:off x="6773178" y="4567389"/>
            <a:ext cx="211501" cy="112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0"/>
            <a:endCxn id="57" idx="2"/>
          </p:cNvCxnSpPr>
          <p:nvPr/>
        </p:nvCxnSpPr>
        <p:spPr>
          <a:xfrm flipV="1">
            <a:off x="3390746" y="4089712"/>
            <a:ext cx="8613" cy="4695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rot="10800000" flipH="1" flipV="1">
            <a:off x="2774624" y="1469360"/>
            <a:ext cx="81310" cy="2389519"/>
          </a:xfrm>
          <a:prstGeom prst="bentConnector3">
            <a:avLst>
              <a:gd name="adj1" fmla="val -2811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5" idx="1"/>
          </p:cNvCxnSpPr>
          <p:nvPr/>
        </p:nvCxnSpPr>
        <p:spPr>
          <a:xfrm flipH="1">
            <a:off x="2541003" y="1952077"/>
            <a:ext cx="281746" cy="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39" idx="1"/>
          </p:cNvCxnSpPr>
          <p:nvPr/>
        </p:nvCxnSpPr>
        <p:spPr>
          <a:xfrm flipH="1">
            <a:off x="2541003" y="2422296"/>
            <a:ext cx="281746" cy="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7" idx="1"/>
            <a:endCxn id="66" idx="2"/>
          </p:cNvCxnSpPr>
          <p:nvPr/>
        </p:nvCxnSpPr>
        <p:spPr>
          <a:xfrm rot="10800000">
            <a:off x="2422958" y="4417028"/>
            <a:ext cx="339702" cy="2807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a:off x="6082226" y="2707861"/>
            <a:ext cx="7342" cy="1796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79" idx="2"/>
          </p:cNvCxnSpPr>
          <p:nvPr/>
        </p:nvCxnSpPr>
        <p:spPr>
          <a:xfrm>
            <a:off x="5943948" y="3282489"/>
            <a:ext cx="5343" cy="2764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120181" y="3554078"/>
            <a:ext cx="1676400" cy="336091"/>
            <a:chOff x="5470673" y="3146354"/>
            <a:chExt cx="1676400" cy="1295400"/>
          </a:xfrm>
        </p:grpSpPr>
        <p:sp>
          <p:nvSpPr>
            <p:cNvPr id="76" name="Rectangle 75"/>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TextBox 79"/>
            <p:cNvSpPr txBox="1"/>
            <p:nvPr/>
          </p:nvSpPr>
          <p:spPr>
            <a:xfrm>
              <a:off x="5470673" y="3317478"/>
              <a:ext cx="1676400" cy="853154"/>
            </a:xfrm>
            <a:prstGeom prst="rect">
              <a:avLst/>
            </a:prstGeom>
            <a:noFill/>
            <a:ln w="3175">
              <a:noFill/>
            </a:ln>
          </p:spPr>
          <p:txBody>
            <a:bodyPr wrap="square" rtlCol="0">
              <a:spAutoFit/>
            </a:bodyPr>
            <a:lstStyle/>
            <a:p>
              <a:pPr algn="ctr"/>
              <a:r>
                <a:rPr lang="en-US" sz="1200" dirty="0">
                  <a:solidFill>
                    <a:prstClr val="black"/>
                  </a:solidFill>
                </a:rPr>
                <a:t>IaaS </a:t>
              </a:r>
            </a:p>
          </p:txBody>
        </p:sp>
      </p:grpSp>
      <p:grpSp>
        <p:nvGrpSpPr>
          <p:cNvPr id="81" name="Group 80"/>
          <p:cNvGrpSpPr/>
          <p:nvPr/>
        </p:nvGrpSpPr>
        <p:grpSpPr>
          <a:xfrm>
            <a:off x="5114752" y="3965574"/>
            <a:ext cx="1676400" cy="336091"/>
            <a:chOff x="5470673" y="3146354"/>
            <a:chExt cx="1676400" cy="1295400"/>
          </a:xfrm>
        </p:grpSpPr>
        <p:sp>
          <p:nvSpPr>
            <p:cNvPr id="82" name="Rectangle 81"/>
            <p:cNvSpPr/>
            <p:nvPr/>
          </p:nvSpPr>
          <p:spPr>
            <a:xfrm>
              <a:off x="5483760" y="3146354"/>
              <a:ext cx="1640450" cy="1295400"/>
            </a:xfrm>
            <a:prstGeom prst="rect">
              <a:avLst/>
            </a:prstGeom>
            <a:solidFill>
              <a:schemeClr val="bg2"/>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TextBox 82"/>
            <p:cNvSpPr txBox="1"/>
            <p:nvPr/>
          </p:nvSpPr>
          <p:spPr>
            <a:xfrm>
              <a:off x="5470673" y="3317478"/>
              <a:ext cx="1676400" cy="1067641"/>
            </a:xfrm>
            <a:prstGeom prst="rect">
              <a:avLst/>
            </a:prstGeom>
            <a:noFill/>
            <a:ln w="3175">
              <a:noFill/>
            </a:ln>
          </p:spPr>
          <p:txBody>
            <a:bodyPr wrap="square" rtlCol="0">
              <a:spAutoFit/>
            </a:bodyPr>
            <a:lstStyle/>
            <a:p>
              <a:pPr algn="ctr"/>
              <a:r>
                <a:rPr lang="en-US" sz="1200" dirty="0">
                  <a:solidFill>
                    <a:prstClr val="black"/>
                  </a:solidFill>
                </a:rPr>
                <a:t>Semi-Automated</a:t>
              </a:r>
            </a:p>
          </p:txBody>
        </p:sp>
      </p:grpSp>
      <p:cxnSp>
        <p:nvCxnSpPr>
          <p:cNvPr id="86" name="Straight Arrow Connector 85"/>
          <p:cNvCxnSpPr/>
          <p:nvPr/>
        </p:nvCxnSpPr>
        <p:spPr>
          <a:xfrm flipH="1">
            <a:off x="4048215" y="3164220"/>
            <a:ext cx="1173187" cy="6599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64" idx="3"/>
          </p:cNvCxnSpPr>
          <p:nvPr/>
        </p:nvCxnSpPr>
        <p:spPr>
          <a:xfrm flipV="1">
            <a:off x="2700266" y="4023495"/>
            <a:ext cx="253341" cy="117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endCxn id="82" idx="3"/>
          </p:cNvCxnSpPr>
          <p:nvPr/>
        </p:nvCxnSpPr>
        <p:spPr>
          <a:xfrm rot="16200000" flipH="1">
            <a:off x="6281298" y="3646629"/>
            <a:ext cx="911240" cy="62741"/>
          </a:xfrm>
          <a:prstGeom prst="bentConnector4">
            <a:avLst>
              <a:gd name="adj1" fmla="val -6443"/>
              <a:gd name="adj2" fmla="val 4643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6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115986"/>
            <a:ext cx="7810252" cy="37728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5" name="Rectangle 4"/>
          <p:cNvSpPr/>
          <p:nvPr/>
        </p:nvSpPr>
        <p:spPr>
          <a:xfrm>
            <a:off x="1143001" y="3405987"/>
            <a:ext cx="7505300" cy="136491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6" name="Rectangle 5"/>
          <p:cNvSpPr/>
          <p:nvPr/>
        </p:nvSpPr>
        <p:spPr>
          <a:xfrm>
            <a:off x="1133233" y="1238964"/>
            <a:ext cx="7482371" cy="125266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7" name="Rounded Rectangle 6"/>
          <p:cNvSpPr/>
          <p:nvPr/>
        </p:nvSpPr>
        <p:spPr>
          <a:xfrm>
            <a:off x="1397002" y="2820423"/>
            <a:ext cx="3226631"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400" dirty="0">
                <a:solidFill>
                  <a:prstClr val="black"/>
                </a:solidFill>
              </a:rPr>
              <a:t>Source Code Management</a:t>
            </a:r>
          </a:p>
        </p:txBody>
      </p:sp>
      <p:sp>
        <p:nvSpPr>
          <p:cNvPr id="8" name="Rounded Rectangle 7"/>
          <p:cNvSpPr/>
          <p:nvPr/>
        </p:nvSpPr>
        <p:spPr>
          <a:xfrm>
            <a:off x="2442310" y="1575033"/>
            <a:ext cx="986691" cy="739826"/>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Build/</a:t>
            </a:r>
          </a:p>
          <a:p>
            <a:pPr algn="ctr" defTabSz="457189"/>
            <a:r>
              <a:rPr lang="en-US" sz="1200" dirty="0">
                <a:solidFill>
                  <a:prstClr val="black"/>
                </a:solidFill>
              </a:rPr>
              <a:t>Compile</a:t>
            </a:r>
          </a:p>
          <a:p>
            <a:pPr algn="ctr" defTabSz="457189"/>
            <a:r>
              <a:rPr lang="en-US" sz="1200" dirty="0">
                <a:solidFill>
                  <a:prstClr val="black"/>
                </a:solidFill>
              </a:rPr>
              <a:t>Code</a:t>
            </a:r>
          </a:p>
        </p:txBody>
      </p:sp>
      <p:pic>
        <p:nvPicPr>
          <p:cNvPr id="9" name="Picture 8"/>
          <p:cNvPicPr>
            <a:picLocks noChangeAspect="1"/>
          </p:cNvPicPr>
          <p:nvPr/>
        </p:nvPicPr>
        <p:blipFill>
          <a:blip r:embed="rId3"/>
          <a:stretch>
            <a:fillRect/>
          </a:stretch>
        </p:blipFill>
        <p:spPr>
          <a:xfrm>
            <a:off x="304801" y="1704788"/>
            <a:ext cx="468907" cy="466359"/>
          </a:xfrm>
          <a:prstGeom prst="rect">
            <a:avLst/>
          </a:prstGeom>
        </p:spPr>
      </p:pic>
      <p:cxnSp>
        <p:nvCxnSpPr>
          <p:cNvPr id="10" name="Straight Arrow Connector 9"/>
          <p:cNvCxnSpPr>
            <a:stCxn id="9" idx="3"/>
            <a:endCxn id="24" idx="1"/>
          </p:cNvCxnSpPr>
          <p:nvPr/>
        </p:nvCxnSpPr>
        <p:spPr>
          <a:xfrm>
            <a:off x="773707" y="1937968"/>
            <a:ext cx="564678" cy="4076"/>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98963" y="2126019"/>
            <a:ext cx="503662" cy="307777"/>
          </a:xfrm>
          <a:prstGeom prst="rect">
            <a:avLst/>
          </a:prstGeom>
          <a:noFill/>
        </p:spPr>
        <p:txBody>
          <a:bodyPr wrap="none" lIns="91439" tIns="45720" rIns="91439" bIns="45720" rtlCol="0">
            <a:spAutoFit/>
          </a:bodyPr>
          <a:lstStyle/>
          <a:p>
            <a:pPr defTabSz="457189"/>
            <a:r>
              <a:rPr lang="en-US" sz="1400" dirty="0">
                <a:solidFill>
                  <a:prstClr val="black"/>
                </a:solidFill>
              </a:rPr>
              <a:t>Dev</a:t>
            </a:r>
          </a:p>
        </p:txBody>
      </p:sp>
      <p:cxnSp>
        <p:nvCxnSpPr>
          <p:cNvPr id="12" name="Straight Arrow Connector 11"/>
          <p:cNvCxnSpPr>
            <a:stCxn id="8" idx="3"/>
            <a:endCxn id="14" idx="1"/>
          </p:cNvCxnSpPr>
          <p:nvPr/>
        </p:nvCxnSpPr>
        <p:spPr>
          <a:xfrm flipV="1">
            <a:off x="3429001" y="1941342"/>
            <a:ext cx="234463"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6981955" y="2341742"/>
            <a:ext cx="709814" cy="61884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663462" y="1565263"/>
            <a:ext cx="986692" cy="752157"/>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Unit Test</a:t>
            </a:r>
          </a:p>
          <a:p>
            <a:pPr algn="ctr" defTabSz="457189"/>
            <a:r>
              <a:rPr lang="en-US" sz="1200" dirty="0">
                <a:solidFill>
                  <a:prstClr val="black"/>
                </a:solidFill>
              </a:rPr>
              <a:t>App Code</a:t>
            </a:r>
          </a:p>
        </p:txBody>
      </p:sp>
      <p:pic>
        <p:nvPicPr>
          <p:cNvPr id="15" name="Picture 14"/>
          <p:cNvPicPr>
            <a:picLocks noChangeAspect="1"/>
          </p:cNvPicPr>
          <p:nvPr/>
        </p:nvPicPr>
        <p:blipFill>
          <a:blip r:embed="rId3"/>
          <a:stretch>
            <a:fillRect/>
          </a:stretch>
        </p:blipFill>
        <p:spPr>
          <a:xfrm>
            <a:off x="306444" y="3711413"/>
            <a:ext cx="468907" cy="466359"/>
          </a:xfrm>
          <a:prstGeom prst="rect">
            <a:avLst/>
          </a:prstGeom>
        </p:spPr>
      </p:pic>
      <p:sp>
        <p:nvSpPr>
          <p:cNvPr id="16" name="TextBox 15"/>
          <p:cNvSpPr txBox="1"/>
          <p:nvPr/>
        </p:nvSpPr>
        <p:spPr>
          <a:xfrm>
            <a:off x="296881" y="4159803"/>
            <a:ext cx="513280" cy="307777"/>
          </a:xfrm>
          <a:prstGeom prst="rect">
            <a:avLst/>
          </a:prstGeom>
          <a:noFill/>
        </p:spPr>
        <p:txBody>
          <a:bodyPr wrap="none" lIns="91439" tIns="45720" rIns="91439" bIns="45720" rtlCol="0">
            <a:spAutoFit/>
          </a:bodyPr>
          <a:lstStyle/>
          <a:p>
            <a:pPr defTabSz="457189"/>
            <a:r>
              <a:rPr lang="en-US" sz="1400" dirty="0">
                <a:solidFill>
                  <a:prstClr val="black"/>
                </a:solidFill>
              </a:rPr>
              <a:t>Ops</a:t>
            </a:r>
          </a:p>
        </p:txBody>
      </p:sp>
      <p:sp>
        <p:nvSpPr>
          <p:cNvPr id="18" name="Rectangle 17"/>
          <p:cNvSpPr/>
          <p:nvPr/>
        </p:nvSpPr>
        <p:spPr>
          <a:xfrm>
            <a:off x="7694815" y="1722904"/>
            <a:ext cx="863966" cy="2549769"/>
          </a:xfrm>
          <a:prstGeom prst="rect">
            <a:avLst/>
          </a:prstGeom>
          <a:solidFill>
            <a:schemeClr val="accent5"/>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srgbClr val="F8F8F8">
                  <a:lumMod val="10000"/>
                </a:srgbClr>
              </a:solidFill>
            </a:endParaRPr>
          </a:p>
        </p:txBody>
      </p:sp>
      <p:sp>
        <p:nvSpPr>
          <p:cNvPr id="19" name="TextBox 18"/>
          <p:cNvSpPr txBox="1"/>
          <p:nvPr/>
        </p:nvSpPr>
        <p:spPr>
          <a:xfrm>
            <a:off x="7662575" y="3179393"/>
            <a:ext cx="813041"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Stg </a:t>
            </a:r>
            <a:r>
              <a:rPr lang="en-US" sz="1400" dirty="0" err="1">
                <a:solidFill>
                  <a:srgbClr val="F8F8F8">
                    <a:lumMod val="10000"/>
                  </a:srgbClr>
                </a:solidFill>
              </a:rPr>
              <a:t>Env</a:t>
            </a:r>
            <a:endParaRPr lang="en-US" sz="1400" dirty="0">
              <a:solidFill>
                <a:srgbClr val="F8F8F8">
                  <a:lumMod val="10000"/>
                </a:srgbClr>
              </a:solidFill>
            </a:endParaRPr>
          </a:p>
        </p:txBody>
      </p:sp>
      <p:sp>
        <p:nvSpPr>
          <p:cNvPr id="20" name="TextBox 19"/>
          <p:cNvSpPr txBox="1"/>
          <p:nvPr/>
        </p:nvSpPr>
        <p:spPr>
          <a:xfrm>
            <a:off x="7664066" y="2527146"/>
            <a:ext cx="871840"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Test </a:t>
            </a:r>
            <a:r>
              <a:rPr lang="en-US" sz="1400" dirty="0" err="1">
                <a:solidFill>
                  <a:srgbClr val="F8F8F8">
                    <a:lumMod val="10000"/>
                  </a:srgbClr>
                </a:solidFill>
              </a:rPr>
              <a:t>Env</a:t>
            </a:r>
            <a:endParaRPr lang="en-US" sz="1400" dirty="0">
              <a:solidFill>
                <a:srgbClr val="F8F8F8">
                  <a:lumMod val="10000"/>
                </a:srgbClr>
              </a:solidFill>
            </a:endParaRPr>
          </a:p>
        </p:txBody>
      </p:sp>
      <p:sp>
        <p:nvSpPr>
          <p:cNvPr id="21" name="TextBox 20"/>
          <p:cNvSpPr txBox="1"/>
          <p:nvPr/>
        </p:nvSpPr>
        <p:spPr>
          <a:xfrm>
            <a:off x="7657451" y="3832181"/>
            <a:ext cx="922045"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Prod </a:t>
            </a:r>
            <a:r>
              <a:rPr lang="en-US" sz="1400" dirty="0" err="1">
                <a:solidFill>
                  <a:srgbClr val="F8F8F8">
                    <a:lumMod val="10000"/>
                  </a:srgbClr>
                </a:solidFill>
              </a:rPr>
              <a:t>Env</a:t>
            </a:r>
            <a:endParaRPr lang="en-US" sz="1400" dirty="0">
              <a:solidFill>
                <a:srgbClr val="F8F8F8">
                  <a:lumMod val="10000"/>
                </a:srgbClr>
              </a:solidFill>
            </a:endParaRPr>
          </a:p>
        </p:txBody>
      </p:sp>
      <p:sp>
        <p:nvSpPr>
          <p:cNvPr id="22" name="TextBox 21"/>
          <p:cNvSpPr txBox="1"/>
          <p:nvPr/>
        </p:nvSpPr>
        <p:spPr>
          <a:xfrm>
            <a:off x="7666120" y="1801677"/>
            <a:ext cx="862735" cy="307777"/>
          </a:xfrm>
          <a:prstGeom prst="rect">
            <a:avLst/>
          </a:prstGeom>
          <a:noFill/>
        </p:spPr>
        <p:txBody>
          <a:bodyPr wrap="none" lIns="91439" tIns="45720" rIns="91439" bIns="45720" rtlCol="0">
            <a:spAutoFit/>
          </a:bodyPr>
          <a:lstStyle/>
          <a:p>
            <a:pPr defTabSz="457189"/>
            <a:r>
              <a:rPr lang="en-US" sz="1400" dirty="0" err="1">
                <a:solidFill>
                  <a:srgbClr val="F8F8F8">
                    <a:lumMod val="10000"/>
                  </a:srgbClr>
                </a:solidFill>
              </a:rPr>
              <a:t>Dev</a:t>
            </a:r>
            <a:r>
              <a:rPr lang="en-US" sz="1400" dirty="0">
                <a:solidFill>
                  <a:srgbClr val="F8F8F8">
                    <a:lumMod val="10000"/>
                  </a:srgbClr>
                </a:solidFill>
              </a:rPr>
              <a:t> </a:t>
            </a:r>
            <a:r>
              <a:rPr lang="en-US" sz="1400" dirty="0" err="1">
                <a:solidFill>
                  <a:srgbClr val="F8F8F8">
                    <a:lumMod val="10000"/>
                  </a:srgbClr>
                </a:solidFill>
              </a:rPr>
              <a:t>Env</a:t>
            </a:r>
            <a:endParaRPr lang="en-US" sz="1400" dirty="0">
              <a:solidFill>
                <a:srgbClr val="F8F8F8">
                  <a:lumMod val="10000"/>
                </a:srgbClr>
              </a:solidFill>
            </a:endParaRPr>
          </a:p>
        </p:txBody>
      </p:sp>
      <p:sp>
        <p:nvSpPr>
          <p:cNvPr id="23" name="TextBox 22"/>
          <p:cNvSpPr txBox="1"/>
          <p:nvPr/>
        </p:nvSpPr>
        <p:spPr>
          <a:xfrm>
            <a:off x="1254372" y="1194033"/>
            <a:ext cx="1524000" cy="400110"/>
          </a:xfrm>
          <a:prstGeom prst="rect">
            <a:avLst/>
          </a:prstGeom>
          <a:noFill/>
        </p:spPr>
        <p:txBody>
          <a:bodyPr wrap="square" lIns="91439" tIns="45720" rIns="91439" bIns="45720" rtlCol="0">
            <a:spAutoFit/>
          </a:bodyPr>
          <a:lstStyle/>
          <a:p>
            <a:pPr defTabSz="457189"/>
            <a:r>
              <a:rPr lang="en-US" sz="2000" dirty="0">
                <a:solidFill>
                  <a:prstClr val="black"/>
                </a:solidFill>
              </a:rPr>
              <a:t>Application</a:t>
            </a:r>
          </a:p>
        </p:txBody>
      </p:sp>
      <p:sp>
        <p:nvSpPr>
          <p:cNvPr id="24" name="Rounded Rectangle 23"/>
          <p:cNvSpPr/>
          <p:nvPr/>
        </p:nvSpPr>
        <p:spPr>
          <a:xfrm>
            <a:off x="1338386" y="1575033"/>
            <a:ext cx="879232" cy="734023"/>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Write</a:t>
            </a:r>
          </a:p>
          <a:p>
            <a:pPr algn="ctr" defTabSz="457189"/>
            <a:r>
              <a:rPr lang="en-US" sz="1200" dirty="0">
                <a:solidFill>
                  <a:prstClr val="black"/>
                </a:solidFill>
              </a:rPr>
              <a:t>App Code</a:t>
            </a:r>
          </a:p>
        </p:txBody>
      </p:sp>
      <p:cxnSp>
        <p:nvCxnSpPr>
          <p:cNvPr id="25" name="Straight Arrow Connector 24"/>
          <p:cNvCxnSpPr>
            <a:stCxn id="24" idx="3"/>
            <a:endCxn id="8" idx="1"/>
          </p:cNvCxnSpPr>
          <p:nvPr/>
        </p:nvCxnSpPr>
        <p:spPr>
          <a:xfrm>
            <a:off x="2217619" y="1942045"/>
            <a:ext cx="224691"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4" idx="3"/>
            <a:endCxn id="32" idx="1"/>
          </p:cNvCxnSpPr>
          <p:nvPr/>
        </p:nvCxnSpPr>
        <p:spPr>
          <a:xfrm>
            <a:off x="4650155" y="1941342"/>
            <a:ext cx="262845"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32" idx="2"/>
          </p:cNvCxnSpPr>
          <p:nvPr/>
        </p:nvCxnSpPr>
        <p:spPr>
          <a:xfrm flipH="1">
            <a:off x="5402386" y="2302529"/>
            <a:ext cx="9307" cy="48522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293450" y="4424950"/>
            <a:ext cx="3585463" cy="400110"/>
          </a:xfrm>
          <a:prstGeom prst="rect">
            <a:avLst/>
          </a:prstGeom>
          <a:noFill/>
        </p:spPr>
        <p:txBody>
          <a:bodyPr wrap="square" lIns="91439" tIns="45720" rIns="91439" bIns="45720" rtlCol="0">
            <a:spAutoFit/>
          </a:bodyPr>
          <a:lstStyle/>
          <a:p>
            <a:pPr defTabSz="457189"/>
            <a:r>
              <a:rPr lang="en-US" sz="2000" dirty="0">
                <a:solidFill>
                  <a:prstClr val="black"/>
                </a:solidFill>
              </a:rPr>
              <a:t>Infrastructure</a:t>
            </a:r>
          </a:p>
        </p:txBody>
      </p:sp>
      <p:sp>
        <p:nvSpPr>
          <p:cNvPr id="30" name="Rectangle 29"/>
          <p:cNvSpPr/>
          <p:nvPr/>
        </p:nvSpPr>
        <p:spPr>
          <a:xfrm>
            <a:off x="6128212" y="1722903"/>
            <a:ext cx="856788" cy="1237679"/>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a:solidFill>
                  <a:prstClr val="black"/>
                </a:solidFill>
              </a:rPr>
              <a:t>App</a:t>
            </a:r>
            <a:endParaRPr lang="en-US" sz="1200" dirty="0">
              <a:solidFill>
                <a:prstClr val="black"/>
              </a:solidFill>
            </a:endParaRPr>
          </a:p>
        </p:txBody>
      </p:sp>
      <p:cxnSp>
        <p:nvCxnSpPr>
          <p:cNvPr id="31" name="Straight Arrow Connector 30"/>
          <p:cNvCxnSpPr>
            <a:stCxn id="32" idx="3"/>
          </p:cNvCxnSpPr>
          <p:nvPr/>
        </p:nvCxnSpPr>
        <p:spPr>
          <a:xfrm>
            <a:off x="5910386" y="1944946"/>
            <a:ext cx="217827" cy="36902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4913001" y="1587363"/>
            <a:ext cx="997385" cy="715165"/>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Package</a:t>
            </a:r>
          </a:p>
          <a:p>
            <a:pPr algn="ctr" defTabSz="457189"/>
            <a:r>
              <a:rPr lang="en-US" sz="1200" dirty="0">
                <a:solidFill>
                  <a:prstClr val="black"/>
                </a:solidFill>
              </a:rPr>
              <a:t>App / Infra</a:t>
            </a:r>
          </a:p>
        </p:txBody>
      </p:sp>
      <p:sp>
        <p:nvSpPr>
          <p:cNvPr id="33" name="TextBox 32"/>
          <p:cNvSpPr txBox="1"/>
          <p:nvPr/>
        </p:nvSpPr>
        <p:spPr>
          <a:xfrm>
            <a:off x="6223167" y="1481828"/>
            <a:ext cx="659932" cy="246221"/>
          </a:xfrm>
          <a:prstGeom prst="rect">
            <a:avLst/>
          </a:prstGeom>
          <a:noFill/>
          <a:ln>
            <a:noFill/>
          </a:ln>
        </p:spPr>
        <p:txBody>
          <a:bodyPr wrap="square" lIns="91439" tIns="45720" rIns="91439" bIns="45720" rtlCol="0">
            <a:spAutoFit/>
          </a:bodyPr>
          <a:lstStyle/>
          <a:p>
            <a:pPr algn="ctr" defTabSz="457189"/>
            <a:r>
              <a:rPr lang="en-US" sz="1000" b="1" dirty="0">
                <a:solidFill>
                  <a:prstClr val="black"/>
                </a:solidFill>
              </a:rPr>
              <a:t>Deploy </a:t>
            </a:r>
          </a:p>
        </p:txBody>
      </p:sp>
      <p:sp>
        <p:nvSpPr>
          <p:cNvPr id="35" name="Rounded Rectangle 34"/>
          <p:cNvSpPr/>
          <p:nvPr/>
        </p:nvSpPr>
        <p:spPr>
          <a:xfrm>
            <a:off x="2477475" y="3612894"/>
            <a:ext cx="971064" cy="739826"/>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sz="1200" dirty="0">
              <a:solidFill>
                <a:prstClr val="black"/>
              </a:solidFill>
            </a:endParaRPr>
          </a:p>
          <a:p>
            <a:pPr algn="ctr" defTabSz="457189"/>
            <a:r>
              <a:rPr lang="en-US" sz="1200" dirty="0">
                <a:solidFill>
                  <a:prstClr val="black"/>
                </a:solidFill>
              </a:rPr>
              <a:t>Build</a:t>
            </a:r>
          </a:p>
          <a:p>
            <a:pPr algn="ctr" defTabSz="457189"/>
            <a:r>
              <a:rPr lang="en-US" sz="1200" dirty="0">
                <a:solidFill>
                  <a:prstClr val="black"/>
                </a:solidFill>
              </a:rPr>
              <a:t>Images</a:t>
            </a:r>
          </a:p>
          <a:p>
            <a:pPr algn="ctr" defTabSz="457189"/>
            <a:endParaRPr lang="en-US" sz="1200" dirty="0">
              <a:solidFill>
                <a:prstClr val="black"/>
              </a:solidFill>
            </a:endParaRPr>
          </a:p>
        </p:txBody>
      </p:sp>
      <p:cxnSp>
        <p:nvCxnSpPr>
          <p:cNvPr id="36" name="Straight Arrow Connector 35"/>
          <p:cNvCxnSpPr>
            <a:endCxn id="39" idx="1"/>
          </p:cNvCxnSpPr>
          <p:nvPr/>
        </p:nvCxnSpPr>
        <p:spPr>
          <a:xfrm>
            <a:off x="786779" y="3975830"/>
            <a:ext cx="532069" cy="407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5" idx="3"/>
            <a:endCxn id="38" idx="1"/>
          </p:cNvCxnSpPr>
          <p:nvPr/>
        </p:nvCxnSpPr>
        <p:spPr>
          <a:xfrm>
            <a:off x="3448541" y="3982807"/>
            <a:ext cx="224691"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8" name="Rounded Rectangle 37"/>
          <p:cNvSpPr/>
          <p:nvPr/>
        </p:nvSpPr>
        <p:spPr>
          <a:xfrm>
            <a:off x="3673230" y="3612893"/>
            <a:ext cx="996462" cy="752157"/>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Validate</a:t>
            </a:r>
          </a:p>
          <a:p>
            <a:pPr algn="ctr" defTabSz="457189"/>
            <a:r>
              <a:rPr lang="en-US" sz="1200" dirty="0">
                <a:solidFill>
                  <a:prstClr val="black"/>
                </a:solidFill>
              </a:rPr>
              <a:t>Templates</a:t>
            </a:r>
          </a:p>
        </p:txBody>
      </p:sp>
      <p:sp>
        <p:nvSpPr>
          <p:cNvPr id="39" name="Rounded Rectangle 38"/>
          <p:cNvSpPr/>
          <p:nvPr/>
        </p:nvSpPr>
        <p:spPr>
          <a:xfrm>
            <a:off x="1318848" y="3612894"/>
            <a:ext cx="937846" cy="734023"/>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Build </a:t>
            </a:r>
          </a:p>
          <a:p>
            <a:pPr algn="ctr" defTabSz="457189"/>
            <a:r>
              <a:rPr lang="en-US" sz="1200" dirty="0">
                <a:solidFill>
                  <a:prstClr val="black"/>
                </a:solidFill>
              </a:rPr>
              <a:t>Infra Code</a:t>
            </a:r>
          </a:p>
        </p:txBody>
      </p:sp>
      <p:cxnSp>
        <p:nvCxnSpPr>
          <p:cNvPr id="40" name="Straight Arrow Connector 39"/>
          <p:cNvCxnSpPr>
            <a:stCxn id="39" idx="3"/>
            <a:endCxn id="35" idx="1"/>
          </p:cNvCxnSpPr>
          <p:nvPr/>
        </p:nvCxnSpPr>
        <p:spPr>
          <a:xfrm>
            <a:off x="2256693" y="3979906"/>
            <a:ext cx="220782"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8" idx="3"/>
            <a:endCxn id="44" idx="1"/>
          </p:cNvCxnSpPr>
          <p:nvPr/>
        </p:nvCxnSpPr>
        <p:spPr>
          <a:xfrm flipV="1">
            <a:off x="4669693" y="3982807"/>
            <a:ext cx="239399"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2" name="Rectangle 41"/>
          <p:cNvSpPr/>
          <p:nvPr/>
        </p:nvSpPr>
        <p:spPr>
          <a:xfrm>
            <a:off x="6122263" y="2960582"/>
            <a:ext cx="859692" cy="121719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sz="1200" dirty="0">
              <a:solidFill>
                <a:prstClr val="black"/>
              </a:solidFill>
            </a:endParaRPr>
          </a:p>
          <a:p>
            <a:pPr algn="ctr" defTabSz="457189"/>
            <a:r>
              <a:rPr lang="en-US" sz="1200" dirty="0">
                <a:solidFill>
                  <a:prstClr val="black"/>
                </a:solidFill>
              </a:rPr>
              <a:t>Infra</a:t>
            </a:r>
          </a:p>
        </p:txBody>
      </p:sp>
      <p:sp>
        <p:nvSpPr>
          <p:cNvPr id="44" name="Rounded Rectangle 43"/>
          <p:cNvSpPr/>
          <p:nvPr/>
        </p:nvSpPr>
        <p:spPr>
          <a:xfrm>
            <a:off x="4909092" y="3625224"/>
            <a:ext cx="1001293" cy="715165"/>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100" dirty="0">
                <a:solidFill>
                  <a:prstClr val="black"/>
                </a:solidFill>
              </a:rPr>
              <a:t>Automate</a:t>
            </a:r>
          </a:p>
          <a:p>
            <a:pPr algn="ctr" defTabSz="457189"/>
            <a:r>
              <a:rPr lang="en-US" sz="1100" dirty="0">
                <a:solidFill>
                  <a:prstClr val="black"/>
                </a:solidFill>
              </a:rPr>
              <a:t>Deployment</a:t>
            </a:r>
          </a:p>
        </p:txBody>
      </p:sp>
      <p:cxnSp>
        <p:nvCxnSpPr>
          <p:cNvPr id="46" name="Straight Arrow Connector 45"/>
          <p:cNvCxnSpPr>
            <a:stCxn id="24" idx="2"/>
          </p:cNvCxnSpPr>
          <p:nvPr/>
        </p:nvCxnSpPr>
        <p:spPr>
          <a:xfrm flipH="1">
            <a:off x="1778001" y="2309055"/>
            <a:ext cx="1" cy="49823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4181345" y="3145454"/>
            <a:ext cx="690" cy="46743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735320" y="2819421"/>
            <a:ext cx="1334132"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400" dirty="0">
                <a:solidFill>
                  <a:prstClr val="black"/>
                </a:solidFill>
              </a:rPr>
              <a:t>Artifacts</a:t>
            </a:r>
          </a:p>
        </p:txBody>
      </p:sp>
      <p:sp>
        <p:nvSpPr>
          <p:cNvPr id="49" name="Title 7"/>
          <p:cNvSpPr>
            <a:spLocks noGrp="1"/>
          </p:cNvSpPr>
          <p:nvPr>
            <p:ph type="title"/>
          </p:nvPr>
        </p:nvSpPr>
        <p:spPr>
          <a:xfrm>
            <a:off x="259080" y="245746"/>
            <a:ext cx="8789670" cy="508635"/>
          </a:xfrm>
        </p:spPr>
        <p:txBody>
          <a:bodyPr>
            <a:noAutofit/>
          </a:bodyPr>
          <a:lstStyle/>
          <a:p>
            <a:r>
              <a:rPr lang="en-US" sz="2400" dirty="0">
                <a:latin typeface="+mn-lt"/>
              </a:rPr>
              <a:t>“Infrastructure as Code” </a:t>
            </a:r>
            <a:br>
              <a:rPr lang="en-US" sz="2400" dirty="0">
                <a:latin typeface="+mn-lt"/>
              </a:rPr>
            </a:br>
            <a:r>
              <a:rPr lang="en-US" sz="2000" b="0" dirty="0">
                <a:latin typeface="+mn-lt"/>
              </a:rPr>
              <a:t>Treat IT infrastructure as code and enable your Developers</a:t>
            </a:r>
          </a:p>
        </p:txBody>
      </p:sp>
      <p:cxnSp>
        <p:nvCxnSpPr>
          <p:cNvPr id="45" name="Straight Arrow Connector 44"/>
          <p:cNvCxnSpPr>
            <a:stCxn id="44" idx="0"/>
          </p:cNvCxnSpPr>
          <p:nvPr/>
        </p:nvCxnSpPr>
        <p:spPr>
          <a:xfrm flipH="1" flipV="1">
            <a:off x="5402386" y="3119906"/>
            <a:ext cx="7352" cy="50531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2940136" y="2327995"/>
            <a:ext cx="690" cy="46743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289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p:cNvSpPr/>
          <p:nvPr/>
        </p:nvSpPr>
        <p:spPr>
          <a:xfrm>
            <a:off x="2581271" y="194872"/>
            <a:ext cx="4280889" cy="4272944"/>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 name="Straight Connector 3"/>
          <p:cNvCxnSpPr/>
          <p:nvPr/>
        </p:nvCxnSpPr>
        <p:spPr>
          <a:xfrm>
            <a:off x="2919495" y="3792703"/>
            <a:ext cx="3594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268332" y="3056707"/>
            <a:ext cx="2916062" cy="1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5"/>
          </p:cNvCxnSpPr>
          <p:nvPr/>
        </p:nvCxnSpPr>
        <p:spPr>
          <a:xfrm flipV="1">
            <a:off x="3652692" y="2331344"/>
            <a:ext cx="2139246" cy="371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33935" y="1836685"/>
            <a:ext cx="1369172"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Architecture</a:t>
            </a:r>
          </a:p>
        </p:txBody>
      </p:sp>
      <p:sp>
        <p:nvSpPr>
          <p:cNvPr id="8" name="TextBox 7"/>
          <p:cNvSpPr txBox="1"/>
          <p:nvPr/>
        </p:nvSpPr>
        <p:spPr>
          <a:xfrm>
            <a:off x="4258534" y="2555386"/>
            <a:ext cx="1369172"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Tools</a:t>
            </a:r>
          </a:p>
        </p:txBody>
      </p:sp>
      <p:sp>
        <p:nvSpPr>
          <p:cNvPr id="9" name="TextBox 8"/>
          <p:cNvSpPr txBox="1"/>
          <p:nvPr/>
        </p:nvSpPr>
        <p:spPr>
          <a:xfrm>
            <a:off x="4474642" y="3314553"/>
            <a:ext cx="1369172"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Process</a:t>
            </a:r>
          </a:p>
        </p:txBody>
      </p:sp>
      <p:sp>
        <p:nvSpPr>
          <p:cNvPr id="10" name="TextBox 9"/>
          <p:cNvSpPr txBox="1"/>
          <p:nvPr/>
        </p:nvSpPr>
        <p:spPr>
          <a:xfrm>
            <a:off x="4681804" y="3971209"/>
            <a:ext cx="1369172" cy="276999"/>
          </a:xfrm>
          <a:prstGeom prst="rect">
            <a:avLst/>
          </a:prstGeom>
          <a:solidFill>
            <a:schemeClr val="bg2"/>
          </a:solidFill>
          <a:ln>
            <a:solidFill>
              <a:schemeClr val="accent1"/>
            </a:solidFill>
          </a:ln>
        </p:spPr>
        <p:txBody>
          <a:bodyPr wrap="square" rtlCol="0">
            <a:spAutoFit/>
          </a:bodyPr>
          <a:lstStyle/>
          <a:p>
            <a:pPr algn="ctr"/>
            <a:r>
              <a:rPr lang="en-US" sz="1200" dirty="0">
                <a:solidFill>
                  <a:prstClr val="black"/>
                </a:solidFill>
              </a:rPr>
              <a:t>People</a:t>
            </a:r>
          </a:p>
        </p:txBody>
      </p:sp>
      <p:cxnSp>
        <p:nvCxnSpPr>
          <p:cNvPr id="11" name="Straight Connector 10"/>
          <p:cNvCxnSpPr/>
          <p:nvPr/>
        </p:nvCxnSpPr>
        <p:spPr>
          <a:xfrm flipH="1">
            <a:off x="3030653" y="300864"/>
            <a:ext cx="2177298" cy="44444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7764000">
            <a:off x="3659783" y="719788"/>
            <a:ext cx="1794658" cy="307777"/>
          </a:xfrm>
          <a:prstGeom prst="rect">
            <a:avLst/>
          </a:prstGeom>
          <a:noFill/>
        </p:spPr>
        <p:txBody>
          <a:bodyPr wrap="square" rtlCol="0">
            <a:spAutoFit/>
          </a:bodyPr>
          <a:lstStyle/>
          <a:p>
            <a:r>
              <a:rPr lang="en-US" sz="1400" b="1" dirty="0">
                <a:solidFill>
                  <a:prstClr val="black"/>
                </a:solidFill>
              </a:rPr>
              <a:t>First 90 days – Cycle 1</a:t>
            </a:r>
          </a:p>
        </p:txBody>
      </p:sp>
      <p:cxnSp>
        <p:nvCxnSpPr>
          <p:cNvPr id="13" name="Straight Connector 12"/>
          <p:cNvCxnSpPr/>
          <p:nvPr/>
        </p:nvCxnSpPr>
        <p:spPr>
          <a:xfrm flipH="1">
            <a:off x="3673281" y="239600"/>
            <a:ext cx="2177298" cy="44444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206136" y="323837"/>
            <a:ext cx="2177298" cy="44444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7764000">
            <a:off x="4294152" y="773614"/>
            <a:ext cx="1823384" cy="307777"/>
          </a:xfrm>
          <a:prstGeom prst="rect">
            <a:avLst/>
          </a:prstGeom>
          <a:noFill/>
        </p:spPr>
        <p:txBody>
          <a:bodyPr wrap="square" rtlCol="0">
            <a:spAutoFit/>
          </a:bodyPr>
          <a:lstStyle/>
          <a:p>
            <a:r>
              <a:rPr lang="en-US" sz="1400" b="1" dirty="0">
                <a:solidFill>
                  <a:prstClr val="black"/>
                </a:solidFill>
              </a:rPr>
              <a:t>Next 90 days – Cycle 2</a:t>
            </a:r>
          </a:p>
        </p:txBody>
      </p:sp>
      <p:sp>
        <p:nvSpPr>
          <p:cNvPr id="16" name="TextBox 15"/>
          <p:cNvSpPr txBox="1"/>
          <p:nvPr/>
        </p:nvSpPr>
        <p:spPr>
          <a:xfrm rot="17764000">
            <a:off x="4921941" y="767084"/>
            <a:ext cx="1823384" cy="307777"/>
          </a:xfrm>
          <a:prstGeom prst="rect">
            <a:avLst/>
          </a:prstGeom>
          <a:noFill/>
        </p:spPr>
        <p:txBody>
          <a:bodyPr wrap="square" rtlCol="0">
            <a:spAutoFit/>
          </a:bodyPr>
          <a:lstStyle/>
          <a:p>
            <a:r>
              <a:rPr lang="en-US" sz="1400" b="1" dirty="0">
                <a:solidFill>
                  <a:prstClr val="black"/>
                </a:solidFill>
              </a:rPr>
              <a:t>Next 90 days – Cycle 3</a:t>
            </a:r>
          </a:p>
        </p:txBody>
      </p:sp>
      <p:sp>
        <p:nvSpPr>
          <p:cNvPr id="17" name="TextBox 16"/>
          <p:cNvSpPr txBox="1"/>
          <p:nvPr/>
        </p:nvSpPr>
        <p:spPr>
          <a:xfrm rot="17764000">
            <a:off x="5411619" y="834291"/>
            <a:ext cx="1823384" cy="307777"/>
          </a:xfrm>
          <a:prstGeom prst="rect">
            <a:avLst/>
          </a:prstGeom>
          <a:noFill/>
        </p:spPr>
        <p:txBody>
          <a:bodyPr wrap="square" rtlCol="0">
            <a:spAutoFit/>
          </a:bodyPr>
          <a:lstStyle/>
          <a:p>
            <a:r>
              <a:rPr lang="en-US" sz="1400" b="1" dirty="0">
                <a:solidFill>
                  <a:prstClr val="black"/>
                </a:solidFill>
              </a:rPr>
              <a:t>Next 90 days – Cycle 4</a:t>
            </a:r>
          </a:p>
        </p:txBody>
      </p:sp>
      <p:sp>
        <p:nvSpPr>
          <p:cNvPr id="18" name="TextBox 17"/>
          <p:cNvSpPr txBox="1"/>
          <p:nvPr/>
        </p:nvSpPr>
        <p:spPr>
          <a:xfrm rot="17764000">
            <a:off x="2009063" y="3272037"/>
            <a:ext cx="2641236" cy="523220"/>
          </a:xfrm>
          <a:prstGeom prst="rect">
            <a:avLst/>
          </a:prstGeom>
          <a:noFill/>
        </p:spPr>
        <p:txBody>
          <a:bodyPr wrap="square" rtlCol="0">
            <a:spAutoFit/>
          </a:bodyPr>
          <a:lstStyle/>
          <a:p>
            <a:r>
              <a:rPr lang="en-US" sz="1400" b="1" dirty="0">
                <a:solidFill>
                  <a:prstClr val="black"/>
                </a:solidFill>
              </a:rPr>
              <a:t>AWS ProServe &amp; Customer/Partner Shadow</a:t>
            </a:r>
          </a:p>
        </p:txBody>
      </p:sp>
      <p:sp>
        <p:nvSpPr>
          <p:cNvPr id="19" name="TextBox 18"/>
          <p:cNvSpPr txBox="1"/>
          <p:nvPr/>
        </p:nvSpPr>
        <p:spPr>
          <a:xfrm rot="17764000">
            <a:off x="2597138" y="3420493"/>
            <a:ext cx="2430235" cy="523220"/>
          </a:xfrm>
          <a:prstGeom prst="rect">
            <a:avLst/>
          </a:prstGeom>
          <a:noFill/>
        </p:spPr>
        <p:txBody>
          <a:bodyPr wrap="square" rtlCol="0">
            <a:spAutoFit/>
          </a:bodyPr>
          <a:lstStyle/>
          <a:p>
            <a:r>
              <a:rPr lang="en-US" sz="1400" b="1" dirty="0">
                <a:solidFill>
                  <a:prstClr val="black"/>
                </a:solidFill>
              </a:rPr>
              <a:t>AWS ProServe &amp; Customer/Partner Together</a:t>
            </a:r>
          </a:p>
        </p:txBody>
      </p:sp>
      <p:cxnSp>
        <p:nvCxnSpPr>
          <p:cNvPr id="20" name="Straight Arrow Connector 19"/>
          <p:cNvCxnSpPr/>
          <p:nvPr/>
        </p:nvCxnSpPr>
        <p:spPr>
          <a:xfrm flipV="1">
            <a:off x="4418900" y="4665313"/>
            <a:ext cx="1531878" cy="7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7764000">
            <a:off x="3328863" y="3657883"/>
            <a:ext cx="2046714" cy="307777"/>
          </a:xfrm>
          <a:prstGeom prst="rect">
            <a:avLst/>
          </a:prstGeom>
          <a:noFill/>
        </p:spPr>
        <p:txBody>
          <a:bodyPr wrap="square" rtlCol="0">
            <a:spAutoFit/>
          </a:bodyPr>
          <a:lstStyle/>
          <a:p>
            <a:r>
              <a:rPr lang="en-US" sz="1400" b="1">
                <a:solidFill>
                  <a:prstClr val="black"/>
                </a:solidFill>
              </a:rPr>
              <a:t>Customer/Partner </a:t>
            </a:r>
            <a:r>
              <a:rPr lang="en-US" sz="1400" b="1" dirty="0">
                <a:solidFill>
                  <a:prstClr val="black"/>
                </a:solidFill>
              </a:rPr>
              <a:t>Lead</a:t>
            </a:r>
          </a:p>
        </p:txBody>
      </p:sp>
      <p:sp>
        <p:nvSpPr>
          <p:cNvPr id="22" name="Title 1"/>
          <p:cNvSpPr txBox="1">
            <a:spLocks/>
          </p:cNvSpPr>
          <p:nvPr/>
        </p:nvSpPr>
        <p:spPr>
          <a:xfrm>
            <a:off x="207950" y="-22382"/>
            <a:ext cx="8229600" cy="539496"/>
          </a:xfrm>
          <a:prstGeom prst="rect">
            <a:avLst/>
          </a:prstGeom>
        </p:spPr>
        <p:txBody>
          <a:bodyPr/>
          <a:lstStyle>
            <a:lvl1pPr algn="l" defTabSz="914400" rtl="0" eaLnBrk="1" latinLnBrk="0" hangingPunct="1">
              <a:spcBef>
                <a:spcPct val="0"/>
              </a:spcBef>
              <a:buNone/>
              <a:defRPr sz="2800" kern="1200">
                <a:solidFill>
                  <a:schemeClr val="tx1"/>
                </a:solidFill>
                <a:latin typeface="Arial"/>
                <a:ea typeface="+mj-ea"/>
                <a:cs typeface="Arial"/>
              </a:defRPr>
            </a:lvl1pPr>
          </a:lstStyle>
          <a:p>
            <a:r>
              <a:rPr lang="en-US" b="1" dirty="0">
                <a:solidFill>
                  <a:prstClr val="black"/>
                </a:solidFill>
              </a:rPr>
              <a:t>Execution Model</a:t>
            </a:r>
          </a:p>
        </p:txBody>
      </p:sp>
    </p:spTree>
    <p:extLst>
      <p:ext uri="{BB962C8B-B14F-4D97-AF65-F5344CB8AC3E}">
        <p14:creationId xmlns:p14="http://schemas.microsoft.com/office/powerpoint/2010/main" val="554986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t>
            </a:r>
            <a:r>
              <a:rPr lang="en-US" b="1" dirty="0">
                <a:solidFill>
                  <a:schemeClr val="accent6"/>
                </a:solidFill>
              </a:rPr>
              <a:t>good</a:t>
            </a:r>
            <a:r>
              <a:rPr lang="en-US" b="1" dirty="0"/>
              <a:t>” look like?</a:t>
            </a:r>
          </a:p>
        </p:txBody>
      </p:sp>
      <p:sp>
        <p:nvSpPr>
          <p:cNvPr id="3" name="Content Placeholder 2"/>
          <p:cNvSpPr>
            <a:spLocks noGrp="1"/>
          </p:cNvSpPr>
          <p:nvPr>
            <p:ph idx="1"/>
          </p:nvPr>
        </p:nvSpPr>
        <p:spPr>
          <a:xfrm>
            <a:off x="457200" y="940659"/>
            <a:ext cx="8229600" cy="3394472"/>
          </a:xfrm>
        </p:spPr>
        <p:txBody>
          <a:bodyPr>
            <a:normAutofit/>
          </a:bodyPr>
          <a:lstStyle/>
          <a:p>
            <a:r>
              <a:rPr lang="en-US" sz="2400" dirty="0"/>
              <a:t>Need a framework for all of your partner vendors to use as a rubric during Build/Test/Run</a:t>
            </a:r>
          </a:p>
          <a:p>
            <a:pPr lvl="1"/>
            <a:r>
              <a:rPr lang="en-US" sz="1800" dirty="0"/>
              <a:t>Example:  AWS Well-Architected Framework</a:t>
            </a:r>
          </a:p>
        </p:txBody>
      </p:sp>
      <p:sp>
        <p:nvSpPr>
          <p:cNvPr id="4" name="Footer Placeholder 3"/>
          <p:cNvSpPr>
            <a:spLocks noGrp="1"/>
          </p:cNvSpPr>
          <p:nvPr>
            <p:ph type="ftr" sz="quarter" idx="11"/>
          </p:nvPr>
        </p:nvSpPr>
        <p:spPr/>
        <p:txBody>
          <a:bodyPr/>
          <a:lstStyle/>
          <a:p>
            <a:r>
              <a:rPr lang="en-US">
                <a:solidFill>
                  <a:prstClr val="black">
                    <a:tint val="75000"/>
                  </a:prstClr>
                </a:solidFill>
              </a:rPr>
              <a:t>Introdution to the AWS Platform Jumpstart v2.0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62918"/>
            <a:ext cx="5931242" cy="2780480"/>
          </a:xfrm>
          <a:prstGeom prst="rect">
            <a:avLst/>
          </a:prstGeom>
        </p:spPr>
      </p:pic>
    </p:spTree>
    <p:extLst>
      <p:ext uri="{BB962C8B-B14F-4D97-AF65-F5344CB8AC3E}">
        <p14:creationId xmlns:p14="http://schemas.microsoft.com/office/powerpoint/2010/main" val="1132693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539496"/>
          </a:xfrm>
        </p:spPr>
        <p:txBody>
          <a:bodyPr/>
          <a:lstStyle/>
          <a:p>
            <a:r>
              <a:rPr lang="en-US" dirty="0"/>
              <a:t>DevOps team patterns</a:t>
            </a:r>
          </a:p>
        </p:txBody>
      </p:sp>
      <p:grpSp>
        <p:nvGrpSpPr>
          <p:cNvPr id="8" name="Group 7"/>
          <p:cNvGrpSpPr/>
          <p:nvPr/>
        </p:nvGrpSpPr>
        <p:grpSpPr>
          <a:xfrm>
            <a:off x="3922755" y="2186166"/>
            <a:ext cx="4800600" cy="1028064"/>
            <a:chOff x="4327847" y="672216"/>
            <a:chExt cx="4800600" cy="1028064"/>
          </a:xfrm>
        </p:grpSpPr>
        <p:pic>
          <p:nvPicPr>
            <p:cNvPr id="11" name="Picture 10"/>
            <p:cNvPicPr>
              <a:picLocks noChangeAspect="1"/>
            </p:cNvPicPr>
            <p:nvPr/>
          </p:nvPicPr>
          <p:blipFill>
            <a:blip r:embed="rId2"/>
            <a:stretch>
              <a:fillRect/>
            </a:stretch>
          </p:blipFill>
          <p:spPr>
            <a:xfrm>
              <a:off x="4327847" y="936101"/>
              <a:ext cx="419048" cy="238095"/>
            </a:xfrm>
            <a:prstGeom prst="rect">
              <a:avLst/>
            </a:prstGeom>
          </p:spPr>
        </p:pic>
        <p:sp>
          <p:nvSpPr>
            <p:cNvPr id="12" name="Rectangle 11"/>
            <p:cNvSpPr/>
            <p:nvPr/>
          </p:nvSpPr>
          <p:spPr>
            <a:xfrm>
              <a:off x="5283521" y="672216"/>
              <a:ext cx="3844926" cy="10280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prstClr val="black"/>
                  </a:solidFill>
                </a:rPr>
                <a:t>T2: </a:t>
              </a:r>
              <a:r>
                <a:rPr lang="en-US" sz="1400" dirty="0">
                  <a:solidFill>
                    <a:prstClr val="black"/>
                  </a:solidFill>
                </a:rPr>
                <a:t>DevOps is collaboration and even overlap between Dev and Ops working for and belonging to both. This is true built-it/run-it, with Dev and Ops teams working toward the same application goals. </a:t>
              </a:r>
            </a:p>
          </p:txBody>
        </p:sp>
      </p:grpSp>
      <p:grpSp>
        <p:nvGrpSpPr>
          <p:cNvPr id="9" name="Group 8"/>
          <p:cNvGrpSpPr/>
          <p:nvPr/>
        </p:nvGrpSpPr>
        <p:grpSpPr>
          <a:xfrm>
            <a:off x="990600" y="3604064"/>
            <a:ext cx="7749353" cy="1101286"/>
            <a:chOff x="1379094" y="1700500"/>
            <a:chExt cx="7749353" cy="1101286"/>
          </a:xfrm>
        </p:grpSpPr>
        <p:pic>
          <p:nvPicPr>
            <p:cNvPr id="23" name="Picture 22"/>
            <p:cNvPicPr>
              <a:picLocks noChangeAspect="1"/>
            </p:cNvPicPr>
            <p:nvPr/>
          </p:nvPicPr>
          <p:blipFill>
            <a:blip r:embed="rId2"/>
            <a:stretch>
              <a:fillRect/>
            </a:stretch>
          </p:blipFill>
          <p:spPr>
            <a:xfrm>
              <a:off x="4274694" y="2258891"/>
              <a:ext cx="419048" cy="238095"/>
            </a:xfrm>
            <a:prstGeom prst="rect">
              <a:avLst/>
            </a:prstGeom>
          </p:spPr>
        </p:pic>
        <p:sp>
          <p:nvSpPr>
            <p:cNvPr id="25" name="Rectangle 24"/>
            <p:cNvSpPr/>
            <p:nvPr/>
          </p:nvSpPr>
          <p:spPr>
            <a:xfrm>
              <a:off x="5283521" y="1700500"/>
              <a:ext cx="3844926" cy="10280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prstClr val="black"/>
                  </a:solidFill>
                </a:rPr>
                <a:t>T3: </a:t>
              </a:r>
              <a:r>
                <a:rPr lang="en-US" sz="1400" dirty="0">
                  <a:solidFill>
                    <a:prstClr val="black"/>
                  </a:solidFill>
                </a:rPr>
                <a:t>Ops as Infrastructure-as-a-Service offers a traditional “shared infrastructure services” feel to Dev teams. Small DevOps team provides liaison support to Dev team for IaaS related features provided by Ops (e.g. monitoring, provisioning, etc.)</a:t>
              </a:r>
            </a:p>
          </p:txBody>
        </p:sp>
        <p:grpSp>
          <p:nvGrpSpPr>
            <p:cNvPr id="7" name="Group 6"/>
            <p:cNvGrpSpPr/>
            <p:nvPr/>
          </p:nvGrpSpPr>
          <p:grpSpPr>
            <a:xfrm>
              <a:off x="1379094" y="1796906"/>
              <a:ext cx="1685215" cy="1004880"/>
              <a:chOff x="1379094" y="1796906"/>
              <a:chExt cx="1685215" cy="1004880"/>
            </a:xfrm>
          </p:grpSpPr>
          <p:sp>
            <p:nvSpPr>
              <p:cNvPr id="27" name="Oval 26"/>
              <p:cNvSpPr/>
              <p:nvPr/>
            </p:nvSpPr>
            <p:spPr>
              <a:xfrm>
                <a:off x="1379094" y="1796906"/>
                <a:ext cx="845028" cy="76455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2217294" y="1796906"/>
                <a:ext cx="847015" cy="764554"/>
              </a:xfrm>
              <a:prstGeom prst="ellipse">
                <a:avLst/>
              </a:prstGeom>
              <a:solidFill>
                <a:schemeClr val="tx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p:nvSpPr>
            <p:spPr>
              <a:xfrm>
                <a:off x="2325156" y="2561459"/>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Ops</a:t>
                </a:r>
              </a:p>
            </p:txBody>
          </p:sp>
          <p:sp>
            <p:nvSpPr>
              <p:cNvPr id="39" name="Rectangle 38"/>
              <p:cNvSpPr/>
              <p:nvPr/>
            </p:nvSpPr>
            <p:spPr>
              <a:xfrm>
                <a:off x="1444615" y="2536794"/>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Dev</a:t>
                </a:r>
              </a:p>
            </p:txBody>
          </p:sp>
          <p:grpSp>
            <p:nvGrpSpPr>
              <p:cNvPr id="4" name="Group 3"/>
              <p:cNvGrpSpPr/>
              <p:nvPr/>
            </p:nvGrpSpPr>
            <p:grpSpPr>
              <a:xfrm>
                <a:off x="1683894" y="2012567"/>
                <a:ext cx="706477" cy="418242"/>
                <a:chOff x="1741010" y="2533372"/>
                <a:chExt cx="706477" cy="636739"/>
              </a:xfrm>
            </p:grpSpPr>
            <p:sp>
              <p:nvSpPr>
                <p:cNvPr id="22" name="Oval 21"/>
                <p:cNvSpPr/>
                <p:nvPr/>
              </p:nvSpPr>
              <p:spPr>
                <a:xfrm>
                  <a:off x="1871742" y="2533372"/>
                  <a:ext cx="409496" cy="636739"/>
                </a:xfrm>
                <a:prstGeom prst="ellipse">
                  <a:avLst/>
                </a:prstGeom>
                <a:solidFill>
                  <a:srgbClr val="965C10">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1741010" y="2687996"/>
                  <a:ext cx="706477"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prstClr val="white"/>
                      </a:solidFill>
                    </a:rPr>
                    <a:t>DevOps</a:t>
                  </a:r>
                </a:p>
              </p:txBody>
            </p:sp>
          </p:grpSp>
        </p:grpSp>
      </p:grpSp>
      <p:grpSp>
        <p:nvGrpSpPr>
          <p:cNvPr id="6" name="Group 5"/>
          <p:cNvGrpSpPr/>
          <p:nvPr/>
        </p:nvGrpSpPr>
        <p:grpSpPr>
          <a:xfrm>
            <a:off x="832763" y="792500"/>
            <a:ext cx="1905000" cy="980215"/>
            <a:chOff x="2762856" y="2777121"/>
            <a:chExt cx="1905000" cy="980215"/>
          </a:xfrm>
        </p:grpSpPr>
        <p:sp>
          <p:nvSpPr>
            <p:cNvPr id="43" name="Oval 42"/>
            <p:cNvSpPr/>
            <p:nvPr/>
          </p:nvSpPr>
          <p:spPr>
            <a:xfrm>
              <a:off x="2762856" y="2777121"/>
              <a:ext cx="845028" cy="76455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3820841" y="2777121"/>
              <a:ext cx="847015" cy="764554"/>
            </a:xfrm>
            <a:prstGeom prst="ellipse">
              <a:avLst/>
            </a:prstGeom>
            <a:solidFill>
              <a:schemeClr val="tx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3929386" y="3517009"/>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Ops</a:t>
              </a:r>
            </a:p>
          </p:txBody>
        </p:sp>
        <p:sp>
          <p:nvSpPr>
            <p:cNvPr id="46" name="Rectangle 45"/>
            <p:cNvSpPr/>
            <p:nvPr/>
          </p:nvSpPr>
          <p:spPr>
            <a:xfrm>
              <a:off x="2828377" y="3517009"/>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Dev</a:t>
              </a:r>
            </a:p>
          </p:txBody>
        </p:sp>
        <p:grpSp>
          <p:nvGrpSpPr>
            <p:cNvPr id="5" name="Group 4"/>
            <p:cNvGrpSpPr/>
            <p:nvPr/>
          </p:nvGrpSpPr>
          <p:grpSpPr>
            <a:xfrm>
              <a:off x="3328959" y="2960388"/>
              <a:ext cx="770807" cy="476961"/>
              <a:chOff x="5245932" y="3047686"/>
              <a:chExt cx="770807" cy="476961"/>
            </a:xfrm>
          </p:grpSpPr>
          <p:sp>
            <p:nvSpPr>
              <p:cNvPr id="48" name="Oval 47"/>
              <p:cNvSpPr/>
              <p:nvPr/>
            </p:nvSpPr>
            <p:spPr>
              <a:xfrm>
                <a:off x="5245932" y="3047686"/>
                <a:ext cx="770807" cy="476961"/>
              </a:xfrm>
              <a:prstGeom prst="ellipse">
                <a:avLst/>
              </a:prstGeom>
              <a:solidFill>
                <a:srgbClr val="965C10">
                  <a:alpha val="80000"/>
                </a:srgbClr>
              </a:solidFill>
              <a:ln w="15875">
                <a:solidFill>
                  <a:schemeClr val="bg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p:nvSpPr>
            <p:spPr>
              <a:xfrm>
                <a:off x="5304901" y="3200332"/>
                <a:ext cx="706477" cy="1578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prstClr val="white"/>
                    </a:solidFill>
                  </a:rPr>
                  <a:t>DevOps</a:t>
                </a:r>
              </a:p>
            </p:txBody>
          </p:sp>
        </p:grpSp>
      </p:grpSp>
      <p:sp>
        <p:nvSpPr>
          <p:cNvPr id="35" name="Rectangle 34"/>
          <p:cNvSpPr/>
          <p:nvPr/>
        </p:nvSpPr>
        <p:spPr>
          <a:xfrm>
            <a:off x="4906421" y="768268"/>
            <a:ext cx="3452014" cy="10280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prstClr val="black"/>
                </a:solidFill>
              </a:rPr>
              <a:t>T1: </a:t>
            </a:r>
            <a:r>
              <a:rPr lang="en-US" sz="1400" dirty="0">
                <a:solidFill>
                  <a:prstClr val="black"/>
                </a:solidFill>
              </a:rPr>
              <a:t>Temporary DevOps is team formed to bring Dev and Ops closer together.  DevOps team is temporary and dismissed according to predefined success criteria.  Dev teams own individual lifecycle. Successful result of this construct is T1, T3, T4, or T5.</a:t>
            </a:r>
          </a:p>
        </p:txBody>
      </p:sp>
      <p:pic>
        <p:nvPicPr>
          <p:cNvPr id="37" name="Picture 36"/>
          <p:cNvPicPr>
            <a:picLocks noChangeAspect="1"/>
          </p:cNvPicPr>
          <p:nvPr/>
        </p:nvPicPr>
        <p:blipFill>
          <a:blip r:embed="rId2"/>
          <a:stretch>
            <a:fillRect/>
          </a:stretch>
        </p:blipFill>
        <p:spPr>
          <a:xfrm>
            <a:off x="3922755" y="1047750"/>
            <a:ext cx="419048" cy="238095"/>
          </a:xfrm>
          <a:prstGeom prst="rect">
            <a:avLst/>
          </a:prstGeom>
        </p:spPr>
      </p:pic>
      <p:sp>
        <p:nvSpPr>
          <p:cNvPr id="40" name="Oval 39"/>
          <p:cNvSpPr/>
          <p:nvPr/>
        </p:nvSpPr>
        <p:spPr>
          <a:xfrm>
            <a:off x="938284" y="2194226"/>
            <a:ext cx="845028" cy="76455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1317297" y="2194226"/>
            <a:ext cx="847015" cy="764554"/>
          </a:xfrm>
          <a:prstGeom prst="ellipse">
            <a:avLst/>
          </a:prstGeom>
          <a:solidFill>
            <a:schemeClr val="tx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1456844" y="2934350"/>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Ops</a:t>
            </a:r>
          </a:p>
        </p:txBody>
      </p:sp>
      <p:sp>
        <p:nvSpPr>
          <p:cNvPr id="47" name="Rectangle 46"/>
          <p:cNvSpPr/>
          <p:nvPr/>
        </p:nvSpPr>
        <p:spPr>
          <a:xfrm>
            <a:off x="903120" y="2934350"/>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Dev</a:t>
            </a:r>
          </a:p>
        </p:txBody>
      </p:sp>
      <p:sp>
        <p:nvSpPr>
          <p:cNvPr id="50" name="Rectangle 49"/>
          <p:cNvSpPr/>
          <p:nvPr/>
        </p:nvSpPr>
        <p:spPr>
          <a:xfrm>
            <a:off x="1254059" y="2457454"/>
            <a:ext cx="651945" cy="2571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prstClr val="white"/>
                </a:solidFill>
              </a:rPr>
              <a:t>DevOps</a:t>
            </a:r>
          </a:p>
        </p:txBody>
      </p:sp>
    </p:spTree>
    <p:extLst>
      <p:ext uri="{BB962C8B-B14F-4D97-AF65-F5344CB8AC3E}">
        <p14:creationId xmlns:p14="http://schemas.microsoft.com/office/powerpoint/2010/main" val="19163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6676738" y="3239844"/>
            <a:ext cx="771794" cy="698668"/>
          </a:xfrm>
          <a:prstGeom prst="ellipse">
            <a:avLst/>
          </a:prstGeom>
          <a:solidFill>
            <a:schemeClr val="tx2">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04800" y="170857"/>
            <a:ext cx="8229600" cy="539496"/>
          </a:xfrm>
        </p:spPr>
        <p:txBody>
          <a:bodyPr/>
          <a:lstStyle/>
          <a:p>
            <a:r>
              <a:rPr lang="en-US" dirty="0"/>
              <a:t>DevOps team patterns</a:t>
            </a:r>
          </a:p>
        </p:txBody>
      </p:sp>
      <p:grpSp>
        <p:nvGrpSpPr>
          <p:cNvPr id="10" name="Group 9"/>
          <p:cNvGrpSpPr/>
          <p:nvPr/>
        </p:nvGrpSpPr>
        <p:grpSpPr>
          <a:xfrm>
            <a:off x="1066800" y="1042815"/>
            <a:ext cx="7892599" cy="1147935"/>
            <a:chOff x="1194691" y="4006136"/>
            <a:chExt cx="7892599" cy="1147935"/>
          </a:xfrm>
        </p:grpSpPr>
        <p:pic>
          <p:nvPicPr>
            <p:cNvPr id="51" name="Picture 50"/>
            <p:cNvPicPr>
              <a:picLocks noChangeAspect="1"/>
            </p:cNvPicPr>
            <p:nvPr/>
          </p:nvPicPr>
          <p:blipFill>
            <a:blip r:embed="rId2"/>
            <a:stretch>
              <a:fillRect/>
            </a:stretch>
          </p:blipFill>
          <p:spPr>
            <a:xfrm>
              <a:off x="3595043" y="4360637"/>
              <a:ext cx="419048" cy="238095"/>
            </a:xfrm>
            <a:prstGeom prst="rect">
              <a:avLst/>
            </a:prstGeom>
          </p:spPr>
        </p:pic>
        <p:sp>
          <p:nvSpPr>
            <p:cNvPr id="52" name="Rectangle 51"/>
            <p:cNvSpPr/>
            <p:nvPr/>
          </p:nvSpPr>
          <p:spPr>
            <a:xfrm>
              <a:off x="4233537" y="4126007"/>
              <a:ext cx="4853753" cy="10280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prstClr val="black"/>
                  </a:solidFill>
                </a:rPr>
                <a:t>T4:</a:t>
              </a:r>
              <a:r>
                <a:rPr lang="en-US" sz="1400" dirty="0">
                  <a:solidFill>
                    <a:prstClr val="black"/>
                  </a:solidFill>
                </a:rPr>
                <a:t> This model is Build/Run via a Cloud Operations Engineer (aka Cloud Ninja).  Ops services, processes and tools are sourced from an Ops point of view and delivered as a service to Dev teams as services. The concierge for delivery of these services is the Cloud Operations Engineers, which embed with Dev teams (hopefully temporarily).  </a:t>
              </a:r>
              <a:r>
                <a:rPr lang="en-US" sz="1400" b="1" dirty="0">
                  <a:solidFill>
                    <a:prstClr val="black"/>
                  </a:solidFill>
                </a:rPr>
                <a:t>The goal for Operations Engineers should be to put themselves out of a job by enabling the Dev team to become Ops-savvy and self-sufficient.</a:t>
              </a:r>
            </a:p>
          </p:txBody>
        </p:sp>
        <p:grpSp>
          <p:nvGrpSpPr>
            <p:cNvPr id="53" name="Group 52"/>
            <p:cNvGrpSpPr/>
            <p:nvPr/>
          </p:nvGrpSpPr>
          <p:grpSpPr>
            <a:xfrm>
              <a:off x="1194691" y="4006136"/>
              <a:ext cx="1676400" cy="980215"/>
              <a:chOff x="1226694" y="1796906"/>
              <a:chExt cx="1676400" cy="980215"/>
            </a:xfrm>
          </p:grpSpPr>
          <p:sp>
            <p:nvSpPr>
              <p:cNvPr id="54" name="Oval 53"/>
              <p:cNvSpPr/>
              <p:nvPr/>
            </p:nvSpPr>
            <p:spPr>
              <a:xfrm>
                <a:off x="1226694" y="1796906"/>
                <a:ext cx="845028" cy="76455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5" name="Oval 54"/>
              <p:cNvSpPr/>
              <p:nvPr/>
            </p:nvSpPr>
            <p:spPr>
              <a:xfrm>
                <a:off x="2056079" y="1796906"/>
                <a:ext cx="847015" cy="764554"/>
              </a:xfrm>
              <a:prstGeom prst="ellipse">
                <a:avLst/>
              </a:prstGeom>
              <a:solidFill>
                <a:schemeClr val="tx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2196970" y="2536794"/>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Ops</a:t>
                </a:r>
              </a:p>
            </p:txBody>
          </p:sp>
          <p:sp>
            <p:nvSpPr>
              <p:cNvPr id="57" name="Rectangle 56"/>
              <p:cNvSpPr/>
              <p:nvPr/>
            </p:nvSpPr>
            <p:spPr>
              <a:xfrm>
                <a:off x="1302894" y="2536794"/>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Dev</a:t>
                </a:r>
              </a:p>
            </p:txBody>
          </p:sp>
          <p:grpSp>
            <p:nvGrpSpPr>
              <p:cNvPr id="58" name="Group 57"/>
              <p:cNvGrpSpPr/>
              <p:nvPr/>
            </p:nvGrpSpPr>
            <p:grpSpPr>
              <a:xfrm>
                <a:off x="1675087" y="1953848"/>
                <a:ext cx="770807" cy="476961"/>
                <a:chOff x="1732203" y="2443977"/>
                <a:chExt cx="770807" cy="726134"/>
              </a:xfrm>
            </p:grpSpPr>
            <p:sp>
              <p:nvSpPr>
                <p:cNvPr id="59" name="Oval 58"/>
                <p:cNvSpPr/>
                <p:nvPr/>
              </p:nvSpPr>
              <p:spPr>
                <a:xfrm>
                  <a:off x="1732203" y="2443977"/>
                  <a:ext cx="770807" cy="726134"/>
                </a:xfrm>
                <a:prstGeom prst="ellipse">
                  <a:avLst/>
                </a:prstGeom>
                <a:solidFill>
                  <a:srgbClr val="965C10">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p:nvSpPr>
              <p:spPr>
                <a:xfrm>
                  <a:off x="1796533" y="2687996"/>
                  <a:ext cx="706477"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prstClr val="white"/>
                      </a:solidFill>
                    </a:rPr>
                    <a:t>Ops Engineer</a:t>
                  </a:r>
                </a:p>
              </p:txBody>
            </p:sp>
          </p:grpSp>
        </p:grpSp>
      </p:grpSp>
      <p:grpSp>
        <p:nvGrpSpPr>
          <p:cNvPr id="19" name="Group 18"/>
          <p:cNvGrpSpPr/>
          <p:nvPr/>
        </p:nvGrpSpPr>
        <p:grpSpPr>
          <a:xfrm>
            <a:off x="5791200" y="3105150"/>
            <a:ext cx="2286000" cy="1167665"/>
            <a:chOff x="838200" y="2287156"/>
            <a:chExt cx="2057400" cy="1004880"/>
          </a:xfrm>
        </p:grpSpPr>
        <p:sp>
          <p:nvSpPr>
            <p:cNvPr id="63" name="Oval 62"/>
            <p:cNvSpPr/>
            <p:nvPr/>
          </p:nvSpPr>
          <p:spPr>
            <a:xfrm>
              <a:off x="838200" y="2287156"/>
              <a:ext cx="845028" cy="76455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rPr>
                <a:t> </a:t>
              </a:r>
            </a:p>
          </p:txBody>
        </p:sp>
        <p:sp>
          <p:nvSpPr>
            <p:cNvPr id="64" name="Oval 63"/>
            <p:cNvSpPr/>
            <p:nvPr/>
          </p:nvSpPr>
          <p:spPr>
            <a:xfrm>
              <a:off x="2048585" y="2287156"/>
              <a:ext cx="847015" cy="764554"/>
            </a:xfrm>
            <a:prstGeom prst="ellipse">
              <a:avLst/>
            </a:prstGeom>
            <a:solidFill>
              <a:schemeClr val="tx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2250142" y="3051709"/>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Ops</a:t>
              </a:r>
            </a:p>
          </p:txBody>
        </p:sp>
        <p:sp>
          <p:nvSpPr>
            <p:cNvPr id="66" name="Rectangle 65"/>
            <p:cNvSpPr/>
            <p:nvPr/>
          </p:nvSpPr>
          <p:spPr>
            <a:xfrm>
              <a:off x="949599" y="3051708"/>
              <a:ext cx="629924"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Dev</a:t>
              </a:r>
            </a:p>
          </p:txBody>
        </p:sp>
        <p:grpSp>
          <p:nvGrpSpPr>
            <p:cNvPr id="67" name="Group 66"/>
            <p:cNvGrpSpPr/>
            <p:nvPr/>
          </p:nvGrpSpPr>
          <p:grpSpPr>
            <a:xfrm>
              <a:off x="1260714" y="2444099"/>
              <a:ext cx="787871" cy="476961"/>
              <a:chOff x="1037383" y="3555527"/>
              <a:chExt cx="787871" cy="726134"/>
            </a:xfrm>
          </p:grpSpPr>
          <p:sp>
            <p:nvSpPr>
              <p:cNvPr id="68" name="Oval 67"/>
              <p:cNvSpPr/>
              <p:nvPr/>
            </p:nvSpPr>
            <p:spPr>
              <a:xfrm>
                <a:off x="1037383" y="3555527"/>
                <a:ext cx="787871" cy="726134"/>
              </a:xfrm>
              <a:prstGeom prst="ellipse">
                <a:avLst/>
              </a:prstGeom>
              <a:solidFill>
                <a:srgbClr val="965C10">
                  <a:alpha val="8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9" name="Rectangle 68"/>
              <p:cNvSpPr/>
              <p:nvPr/>
            </p:nvSpPr>
            <p:spPr>
              <a:xfrm>
                <a:off x="1082752" y="3797203"/>
                <a:ext cx="706477" cy="2403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prstClr val="white"/>
                    </a:solidFill>
                  </a:rPr>
                  <a:t>Ops Engineer</a:t>
                </a:r>
              </a:p>
            </p:txBody>
          </p:sp>
        </p:grpSp>
      </p:grpSp>
      <p:sp>
        <p:nvSpPr>
          <p:cNvPr id="32" name="Rectangle 31"/>
          <p:cNvSpPr/>
          <p:nvPr/>
        </p:nvSpPr>
        <p:spPr>
          <a:xfrm>
            <a:off x="6683506" y="3993555"/>
            <a:ext cx="699916" cy="2792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SRE</a:t>
            </a:r>
          </a:p>
        </p:txBody>
      </p:sp>
      <p:sp>
        <p:nvSpPr>
          <p:cNvPr id="34" name="Rectangle 33"/>
          <p:cNvSpPr/>
          <p:nvPr/>
        </p:nvSpPr>
        <p:spPr>
          <a:xfrm>
            <a:off x="152399" y="3227450"/>
            <a:ext cx="4846340" cy="10280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prstClr val="black"/>
                </a:solidFill>
              </a:rPr>
              <a:t>T5:</a:t>
            </a:r>
            <a:r>
              <a:rPr lang="en-US" sz="1400" dirty="0">
                <a:solidFill>
                  <a:prstClr val="black"/>
                </a:solidFill>
              </a:rPr>
              <a:t> This organizational construct is a maturity of T4, instantiating a Site Reliability Engineer (SRE) in between the Dev and Ops teams. Cloud Ops Engineers still provide initial Ops expertise as in T4, but once applications have passed a checklist of testing, automation, and uptime metrics, the SRE’s takes over day-to-day operations and oversight (pager-duty).  </a:t>
            </a:r>
            <a:r>
              <a:rPr lang="en-US" sz="1400" b="1" dirty="0">
                <a:solidFill>
                  <a:prstClr val="black"/>
                </a:solidFill>
              </a:rPr>
              <a:t>This construct is a “reward for the Dev teams” and marks a maturity point they are no longer first-responders to their applications after-hours (SRE’s job).  </a:t>
            </a:r>
          </a:p>
        </p:txBody>
      </p:sp>
      <p:pic>
        <p:nvPicPr>
          <p:cNvPr id="36" name="Picture 35"/>
          <p:cNvPicPr>
            <a:picLocks noChangeAspect="1"/>
          </p:cNvPicPr>
          <p:nvPr/>
        </p:nvPicPr>
        <p:blipFill>
          <a:blip r:embed="rId2"/>
          <a:stretch>
            <a:fillRect/>
          </a:stretch>
        </p:blipFill>
        <p:spPr>
          <a:xfrm>
            <a:off x="5067352" y="3573020"/>
            <a:ext cx="419048" cy="238095"/>
          </a:xfrm>
          <a:prstGeom prst="rect">
            <a:avLst/>
          </a:prstGeom>
        </p:spPr>
      </p:pic>
    </p:spTree>
    <p:extLst>
      <p:ext uri="{BB962C8B-B14F-4D97-AF65-F5344CB8AC3E}">
        <p14:creationId xmlns:p14="http://schemas.microsoft.com/office/powerpoint/2010/main" val="188751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67672" y="4767265"/>
            <a:ext cx="6197600" cy="274637"/>
          </a:xfrm>
          <a:prstGeom prst="rect">
            <a:avLst/>
          </a:prstGeom>
        </p:spPr>
        <p:txBody>
          <a:bodyPr/>
          <a:lstStyle/>
          <a:p>
            <a:r>
              <a:rPr lang="en-US">
                <a:solidFill>
                  <a:prstClr val="black">
                    <a:tint val="75000"/>
                  </a:prstClr>
                </a:solidFill>
              </a:rPr>
              <a:t>© 2015 Amazon Web Services, Inc. and its affiliates. All rights reserved.</a:t>
            </a:r>
            <a:endParaRPr lang="en-US" dirty="0">
              <a:solidFill>
                <a:prstClr val="black">
                  <a:tint val="75000"/>
                </a:prstClr>
              </a:solidFill>
            </a:endParaRPr>
          </a:p>
        </p:txBody>
      </p:sp>
      <p:sp>
        <p:nvSpPr>
          <p:cNvPr id="5" name="Title 4"/>
          <p:cNvSpPr>
            <a:spLocks noGrp="1"/>
          </p:cNvSpPr>
          <p:nvPr>
            <p:ph type="title"/>
          </p:nvPr>
        </p:nvSpPr>
        <p:spPr>
          <a:xfrm>
            <a:off x="526013" y="0"/>
            <a:ext cx="7886700" cy="994172"/>
          </a:xfrm>
        </p:spPr>
        <p:txBody>
          <a:bodyPr/>
          <a:lstStyle/>
          <a:p>
            <a:r>
              <a:rPr lang="en-US" dirty="0"/>
              <a:t>AWS On-Boarding Service Program </a:t>
            </a:r>
          </a:p>
        </p:txBody>
      </p:sp>
      <p:graphicFrame>
        <p:nvGraphicFramePr>
          <p:cNvPr id="7" name="Diagram 6"/>
          <p:cNvGraphicFramePr/>
          <p:nvPr>
            <p:extLst>
              <p:ext uri="{D42A27DB-BD31-4B8C-83A1-F6EECF244321}">
                <p14:modId xmlns:p14="http://schemas.microsoft.com/office/powerpoint/2010/main" val="1969985498"/>
              </p:ext>
            </p:extLst>
          </p:nvPr>
        </p:nvGraphicFramePr>
        <p:xfrm>
          <a:off x="2329683" y="975066"/>
          <a:ext cx="4484635" cy="3444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442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115986"/>
            <a:ext cx="7810252" cy="37728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5" name="Rectangle 4"/>
          <p:cNvSpPr/>
          <p:nvPr/>
        </p:nvSpPr>
        <p:spPr>
          <a:xfrm>
            <a:off x="1143001" y="3405987"/>
            <a:ext cx="7505300" cy="136491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6" name="Rectangle 5"/>
          <p:cNvSpPr/>
          <p:nvPr/>
        </p:nvSpPr>
        <p:spPr>
          <a:xfrm>
            <a:off x="1133233" y="1238964"/>
            <a:ext cx="7482371" cy="125266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prstClr val="black"/>
              </a:solidFill>
            </a:endParaRPr>
          </a:p>
        </p:txBody>
      </p:sp>
      <p:sp>
        <p:nvSpPr>
          <p:cNvPr id="7" name="Rounded Rectangle 6"/>
          <p:cNvSpPr/>
          <p:nvPr/>
        </p:nvSpPr>
        <p:spPr>
          <a:xfrm>
            <a:off x="1397002" y="2820423"/>
            <a:ext cx="3226631"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400" dirty="0">
                <a:solidFill>
                  <a:prstClr val="black"/>
                </a:solidFill>
              </a:rPr>
              <a:t>Source Code Management</a:t>
            </a:r>
          </a:p>
        </p:txBody>
      </p:sp>
      <p:sp>
        <p:nvSpPr>
          <p:cNvPr id="8" name="Rounded Rectangle 7"/>
          <p:cNvSpPr/>
          <p:nvPr/>
        </p:nvSpPr>
        <p:spPr>
          <a:xfrm>
            <a:off x="2442310" y="1575033"/>
            <a:ext cx="986691" cy="739826"/>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Build/</a:t>
            </a:r>
          </a:p>
          <a:p>
            <a:pPr algn="ctr" defTabSz="457189"/>
            <a:r>
              <a:rPr lang="en-US" sz="1200" dirty="0">
                <a:solidFill>
                  <a:prstClr val="black"/>
                </a:solidFill>
              </a:rPr>
              <a:t>Compile</a:t>
            </a:r>
          </a:p>
          <a:p>
            <a:pPr algn="ctr" defTabSz="457189"/>
            <a:r>
              <a:rPr lang="en-US" sz="1200" dirty="0">
                <a:solidFill>
                  <a:prstClr val="black"/>
                </a:solidFill>
              </a:rPr>
              <a:t>Code</a:t>
            </a:r>
          </a:p>
        </p:txBody>
      </p:sp>
      <p:pic>
        <p:nvPicPr>
          <p:cNvPr id="9" name="Picture 8"/>
          <p:cNvPicPr>
            <a:picLocks noChangeAspect="1"/>
          </p:cNvPicPr>
          <p:nvPr/>
        </p:nvPicPr>
        <p:blipFill>
          <a:blip r:embed="rId3"/>
          <a:stretch>
            <a:fillRect/>
          </a:stretch>
        </p:blipFill>
        <p:spPr>
          <a:xfrm>
            <a:off x="304801" y="1704788"/>
            <a:ext cx="468907" cy="466359"/>
          </a:xfrm>
          <a:prstGeom prst="rect">
            <a:avLst/>
          </a:prstGeom>
        </p:spPr>
      </p:pic>
      <p:cxnSp>
        <p:nvCxnSpPr>
          <p:cNvPr id="10" name="Straight Arrow Connector 9"/>
          <p:cNvCxnSpPr>
            <a:stCxn id="9" idx="3"/>
            <a:endCxn id="24" idx="1"/>
          </p:cNvCxnSpPr>
          <p:nvPr/>
        </p:nvCxnSpPr>
        <p:spPr>
          <a:xfrm>
            <a:off x="773707" y="1937968"/>
            <a:ext cx="564678" cy="4076"/>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98963" y="2126019"/>
            <a:ext cx="503662" cy="307777"/>
          </a:xfrm>
          <a:prstGeom prst="rect">
            <a:avLst/>
          </a:prstGeom>
          <a:noFill/>
        </p:spPr>
        <p:txBody>
          <a:bodyPr wrap="none" lIns="91439" tIns="45720" rIns="91439" bIns="45720" rtlCol="0">
            <a:spAutoFit/>
          </a:bodyPr>
          <a:lstStyle/>
          <a:p>
            <a:pPr defTabSz="457189"/>
            <a:r>
              <a:rPr lang="en-US" sz="1400" dirty="0">
                <a:solidFill>
                  <a:prstClr val="black"/>
                </a:solidFill>
              </a:rPr>
              <a:t>Dev</a:t>
            </a:r>
          </a:p>
        </p:txBody>
      </p:sp>
      <p:cxnSp>
        <p:nvCxnSpPr>
          <p:cNvPr id="12" name="Straight Arrow Connector 11"/>
          <p:cNvCxnSpPr>
            <a:stCxn id="8" idx="3"/>
            <a:endCxn id="14" idx="1"/>
          </p:cNvCxnSpPr>
          <p:nvPr/>
        </p:nvCxnSpPr>
        <p:spPr>
          <a:xfrm flipV="1">
            <a:off x="3429001" y="1941342"/>
            <a:ext cx="234463"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6981955" y="2341742"/>
            <a:ext cx="709814" cy="61884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663462" y="1565263"/>
            <a:ext cx="986692" cy="752157"/>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Unit Test</a:t>
            </a:r>
          </a:p>
          <a:p>
            <a:pPr algn="ctr" defTabSz="457189"/>
            <a:r>
              <a:rPr lang="en-US" sz="1200" dirty="0">
                <a:solidFill>
                  <a:prstClr val="black"/>
                </a:solidFill>
              </a:rPr>
              <a:t>App Code</a:t>
            </a:r>
          </a:p>
        </p:txBody>
      </p:sp>
      <p:pic>
        <p:nvPicPr>
          <p:cNvPr id="15" name="Picture 14"/>
          <p:cNvPicPr>
            <a:picLocks noChangeAspect="1"/>
          </p:cNvPicPr>
          <p:nvPr/>
        </p:nvPicPr>
        <p:blipFill>
          <a:blip r:embed="rId3"/>
          <a:stretch>
            <a:fillRect/>
          </a:stretch>
        </p:blipFill>
        <p:spPr>
          <a:xfrm>
            <a:off x="306444" y="3711413"/>
            <a:ext cx="468907" cy="466359"/>
          </a:xfrm>
          <a:prstGeom prst="rect">
            <a:avLst/>
          </a:prstGeom>
        </p:spPr>
      </p:pic>
      <p:sp>
        <p:nvSpPr>
          <p:cNvPr id="16" name="TextBox 15"/>
          <p:cNvSpPr txBox="1"/>
          <p:nvPr/>
        </p:nvSpPr>
        <p:spPr>
          <a:xfrm>
            <a:off x="296881" y="4159803"/>
            <a:ext cx="513280" cy="307777"/>
          </a:xfrm>
          <a:prstGeom prst="rect">
            <a:avLst/>
          </a:prstGeom>
          <a:noFill/>
        </p:spPr>
        <p:txBody>
          <a:bodyPr wrap="none" lIns="91439" tIns="45720" rIns="91439" bIns="45720" rtlCol="0">
            <a:spAutoFit/>
          </a:bodyPr>
          <a:lstStyle/>
          <a:p>
            <a:pPr defTabSz="457189"/>
            <a:r>
              <a:rPr lang="en-US" sz="1400" dirty="0">
                <a:solidFill>
                  <a:prstClr val="black"/>
                </a:solidFill>
              </a:rPr>
              <a:t>Ops</a:t>
            </a:r>
          </a:p>
        </p:txBody>
      </p:sp>
      <p:sp>
        <p:nvSpPr>
          <p:cNvPr id="18" name="Rectangle 17"/>
          <p:cNvSpPr/>
          <p:nvPr/>
        </p:nvSpPr>
        <p:spPr>
          <a:xfrm>
            <a:off x="7694815" y="1722904"/>
            <a:ext cx="863966" cy="2549769"/>
          </a:xfrm>
          <a:prstGeom prst="rect">
            <a:avLst/>
          </a:prstGeom>
          <a:solidFill>
            <a:schemeClr val="accent5"/>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a:solidFill>
                <a:srgbClr val="F8F8F8">
                  <a:lumMod val="10000"/>
                </a:srgbClr>
              </a:solidFill>
            </a:endParaRPr>
          </a:p>
        </p:txBody>
      </p:sp>
      <p:sp>
        <p:nvSpPr>
          <p:cNvPr id="19" name="TextBox 18"/>
          <p:cNvSpPr txBox="1"/>
          <p:nvPr/>
        </p:nvSpPr>
        <p:spPr>
          <a:xfrm>
            <a:off x="7662575" y="3179393"/>
            <a:ext cx="813041"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Stg </a:t>
            </a:r>
            <a:r>
              <a:rPr lang="en-US" sz="1400" dirty="0" err="1">
                <a:solidFill>
                  <a:srgbClr val="F8F8F8">
                    <a:lumMod val="10000"/>
                  </a:srgbClr>
                </a:solidFill>
              </a:rPr>
              <a:t>Env</a:t>
            </a:r>
            <a:endParaRPr lang="en-US" sz="1400" dirty="0">
              <a:solidFill>
                <a:srgbClr val="F8F8F8">
                  <a:lumMod val="10000"/>
                </a:srgbClr>
              </a:solidFill>
            </a:endParaRPr>
          </a:p>
        </p:txBody>
      </p:sp>
      <p:sp>
        <p:nvSpPr>
          <p:cNvPr id="20" name="TextBox 19"/>
          <p:cNvSpPr txBox="1"/>
          <p:nvPr/>
        </p:nvSpPr>
        <p:spPr>
          <a:xfrm>
            <a:off x="7664066" y="2527146"/>
            <a:ext cx="871840"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Test </a:t>
            </a:r>
            <a:r>
              <a:rPr lang="en-US" sz="1400" dirty="0" err="1">
                <a:solidFill>
                  <a:srgbClr val="F8F8F8">
                    <a:lumMod val="10000"/>
                  </a:srgbClr>
                </a:solidFill>
              </a:rPr>
              <a:t>Env</a:t>
            </a:r>
            <a:endParaRPr lang="en-US" sz="1400" dirty="0">
              <a:solidFill>
                <a:srgbClr val="F8F8F8">
                  <a:lumMod val="10000"/>
                </a:srgbClr>
              </a:solidFill>
            </a:endParaRPr>
          </a:p>
        </p:txBody>
      </p:sp>
      <p:sp>
        <p:nvSpPr>
          <p:cNvPr id="21" name="TextBox 20"/>
          <p:cNvSpPr txBox="1"/>
          <p:nvPr/>
        </p:nvSpPr>
        <p:spPr>
          <a:xfrm>
            <a:off x="7657451" y="3832181"/>
            <a:ext cx="922045" cy="307777"/>
          </a:xfrm>
          <a:prstGeom prst="rect">
            <a:avLst/>
          </a:prstGeom>
          <a:noFill/>
        </p:spPr>
        <p:txBody>
          <a:bodyPr wrap="none" lIns="91439" tIns="45720" rIns="91439" bIns="45720" rtlCol="0">
            <a:spAutoFit/>
          </a:bodyPr>
          <a:lstStyle/>
          <a:p>
            <a:pPr defTabSz="457189"/>
            <a:r>
              <a:rPr lang="en-US" sz="1400" dirty="0">
                <a:solidFill>
                  <a:srgbClr val="F8F8F8">
                    <a:lumMod val="10000"/>
                  </a:srgbClr>
                </a:solidFill>
              </a:rPr>
              <a:t>Prod </a:t>
            </a:r>
            <a:r>
              <a:rPr lang="en-US" sz="1400" dirty="0" err="1">
                <a:solidFill>
                  <a:srgbClr val="F8F8F8">
                    <a:lumMod val="10000"/>
                  </a:srgbClr>
                </a:solidFill>
              </a:rPr>
              <a:t>Env</a:t>
            </a:r>
            <a:endParaRPr lang="en-US" sz="1400" dirty="0">
              <a:solidFill>
                <a:srgbClr val="F8F8F8">
                  <a:lumMod val="10000"/>
                </a:srgbClr>
              </a:solidFill>
            </a:endParaRPr>
          </a:p>
        </p:txBody>
      </p:sp>
      <p:sp>
        <p:nvSpPr>
          <p:cNvPr id="22" name="TextBox 21"/>
          <p:cNvSpPr txBox="1"/>
          <p:nvPr/>
        </p:nvSpPr>
        <p:spPr>
          <a:xfrm>
            <a:off x="7666120" y="1801677"/>
            <a:ext cx="862735" cy="307777"/>
          </a:xfrm>
          <a:prstGeom prst="rect">
            <a:avLst/>
          </a:prstGeom>
          <a:noFill/>
        </p:spPr>
        <p:txBody>
          <a:bodyPr wrap="none" lIns="91439" tIns="45720" rIns="91439" bIns="45720" rtlCol="0">
            <a:spAutoFit/>
          </a:bodyPr>
          <a:lstStyle/>
          <a:p>
            <a:pPr defTabSz="457189"/>
            <a:r>
              <a:rPr lang="en-US" sz="1400" dirty="0" err="1">
                <a:solidFill>
                  <a:srgbClr val="F8F8F8">
                    <a:lumMod val="10000"/>
                  </a:srgbClr>
                </a:solidFill>
              </a:rPr>
              <a:t>Dev</a:t>
            </a:r>
            <a:r>
              <a:rPr lang="en-US" sz="1400" dirty="0">
                <a:solidFill>
                  <a:srgbClr val="F8F8F8">
                    <a:lumMod val="10000"/>
                  </a:srgbClr>
                </a:solidFill>
              </a:rPr>
              <a:t> </a:t>
            </a:r>
            <a:r>
              <a:rPr lang="en-US" sz="1400" dirty="0" err="1">
                <a:solidFill>
                  <a:srgbClr val="F8F8F8">
                    <a:lumMod val="10000"/>
                  </a:srgbClr>
                </a:solidFill>
              </a:rPr>
              <a:t>Env</a:t>
            </a:r>
            <a:endParaRPr lang="en-US" sz="1400" dirty="0">
              <a:solidFill>
                <a:srgbClr val="F8F8F8">
                  <a:lumMod val="10000"/>
                </a:srgbClr>
              </a:solidFill>
            </a:endParaRPr>
          </a:p>
        </p:txBody>
      </p:sp>
      <p:sp>
        <p:nvSpPr>
          <p:cNvPr id="23" name="TextBox 22"/>
          <p:cNvSpPr txBox="1"/>
          <p:nvPr/>
        </p:nvSpPr>
        <p:spPr>
          <a:xfrm>
            <a:off x="1254372" y="1194033"/>
            <a:ext cx="1524000" cy="400110"/>
          </a:xfrm>
          <a:prstGeom prst="rect">
            <a:avLst/>
          </a:prstGeom>
          <a:noFill/>
        </p:spPr>
        <p:txBody>
          <a:bodyPr wrap="square" lIns="91439" tIns="45720" rIns="91439" bIns="45720" rtlCol="0">
            <a:spAutoFit/>
          </a:bodyPr>
          <a:lstStyle/>
          <a:p>
            <a:pPr defTabSz="457189"/>
            <a:r>
              <a:rPr lang="en-US" sz="2000" dirty="0">
                <a:solidFill>
                  <a:prstClr val="black"/>
                </a:solidFill>
              </a:rPr>
              <a:t>Application</a:t>
            </a:r>
          </a:p>
        </p:txBody>
      </p:sp>
      <p:sp>
        <p:nvSpPr>
          <p:cNvPr id="24" name="Rounded Rectangle 23"/>
          <p:cNvSpPr/>
          <p:nvPr/>
        </p:nvSpPr>
        <p:spPr>
          <a:xfrm>
            <a:off x="1338386" y="1575033"/>
            <a:ext cx="879232" cy="734023"/>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Write</a:t>
            </a:r>
          </a:p>
          <a:p>
            <a:pPr algn="ctr" defTabSz="457189"/>
            <a:r>
              <a:rPr lang="en-US" sz="1200" dirty="0">
                <a:solidFill>
                  <a:prstClr val="black"/>
                </a:solidFill>
              </a:rPr>
              <a:t>App Code</a:t>
            </a:r>
          </a:p>
        </p:txBody>
      </p:sp>
      <p:cxnSp>
        <p:nvCxnSpPr>
          <p:cNvPr id="25" name="Straight Arrow Connector 24"/>
          <p:cNvCxnSpPr>
            <a:stCxn id="24" idx="3"/>
            <a:endCxn id="8" idx="1"/>
          </p:cNvCxnSpPr>
          <p:nvPr/>
        </p:nvCxnSpPr>
        <p:spPr>
          <a:xfrm>
            <a:off x="2217619" y="1942045"/>
            <a:ext cx="224691"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4" idx="3"/>
            <a:endCxn id="32" idx="1"/>
          </p:cNvCxnSpPr>
          <p:nvPr/>
        </p:nvCxnSpPr>
        <p:spPr>
          <a:xfrm>
            <a:off x="4650155" y="1941342"/>
            <a:ext cx="262845"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32" idx="2"/>
          </p:cNvCxnSpPr>
          <p:nvPr/>
        </p:nvCxnSpPr>
        <p:spPr>
          <a:xfrm flipH="1">
            <a:off x="5402386" y="2302529"/>
            <a:ext cx="9307" cy="48522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293450" y="4424950"/>
            <a:ext cx="3585463" cy="400110"/>
          </a:xfrm>
          <a:prstGeom prst="rect">
            <a:avLst/>
          </a:prstGeom>
          <a:noFill/>
        </p:spPr>
        <p:txBody>
          <a:bodyPr wrap="square" lIns="91439" tIns="45720" rIns="91439" bIns="45720" rtlCol="0">
            <a:spAutoFit/>
          </a:bodyPr>
          <a:lstStyle/>
          <a:p>
            <a:pPr defTabSz="457189"/>
            <a:r>
              <a:rPr lang="en-US" sz="2000" dirty="0">
                <a:solidFill>
                  <a:prstClr val="black"/>
                </a:solidFill>
              </a:rPr>
              <a:t>Infrastructure</a:t>
            </a:r>
          </a:p>
        </p:txBody>
      </p:sp>
      <p:sp>
        <p:nvSpPr>
          <p:cNvPr id="30" name="Rectangle 29"/>
          <p:cNvSpPr/>
          <p:nvPr/>
        </p:nvSpPr>
        <p:spPr>
          <a:xfrm>
            <a:off x="6128212" y="1722903"/>
            <a:ext cx="856788" cy="1237679"/>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a:solidFill>
                  <a:prstClr val="black"/>
                </a:solidFill>
              </a:rPr>
              <a:t>App</a:t>
            </a:r>
            <a:endParaRPr lang="en-US" sz="1200" dirty="0">
              <a:solidFill>
                <a:prstClr val="black"/>
              </a:solidFill>
            </a:endParaRPr>
          </a:p>
        </p:txBody>
      </p:sp>
      <p:cxnSp>
        <p:nvCxnSpPr>
          <p:cNvPr id="31" name="Straight Arrow Connector 30"/>
          <p:cNvCxnSpPr>
            <a:stCxn id="32" idx="3"/>
          </p:cNvCxnSpPr>
          <p:nvPr/>
        </p:nvCxnSpPr>
        <p:spPr>
          <a:xfrm>
            <a:off x="5910386" y="1944946"/>
            <a:ext cx="217827" cy="36902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4913001" y="1587363"/>
            <a:ext cx="997385" cy="715165"/>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Package</a:t>
            </a:r>
          </a:p>
          <a:p>
            <a:pPr algn="ctr" defTabSz="457189"/>
            <a:r>
              <a:rPr lang="en-US" sz="1200" dirty="0">
                <a:solidFill>
                  <a:prstClr val="black"/>
                </a:solidFill>
              </a:rPr>
              <a:t>App / Infra</a:t>
            </a:r>
          </a:p>
        </p:txBody>
      </p:sp>
      <p:sp>
        <p:nvSpPr>
          <p:cNvPr id="33" name="TextBox 32"/>
          <p:cNvSpPr txBox="1"/>
          <p:nvPr/>
        </p:nvSpPr>
        <p:spPr>
          <a:xfrm>
            <a:off x="6223167" y="1481828"/>
            <a:ext cx="659932" cy="246221"/>
          </a:xfrm>
          <a:prstGeom prst="rect">
            <a:avLst/>
          </a:prstGeom>
          <a:noFill/>
          <a:ln>
            <a:noFill/>
          </a:ln>
        </p:spPr>
        <p:txBody>
          <a:bodyPr wrap="square" lIns="91439" tIns="45720" rIns="91439" bIns="45720" rtlCol="0">
            <a:spAutoFit/>
          </a:bodyPr>
          <a:lstStyle/>
          <a:p>
            <a:pPr algn="ctr" defTabSz="457189"/>
            <a:r>
              <a:rPr lang="en-US" sz="1000" b="1" dirty="0">
                <a:solidFill>
                  <a:prstClr val="black"/>
                </a:solidFill>
              </a:rPr>
              <a:t>Deploy </a:t>
            </a:r>
          </a:p>
        </p:txBody>
      </p:sp>
      <p:sp>
        <p:nvSpPr>
          <p:cNvPr id="35" name="Rounded Rectangle 34"/>
          <p:cNvSpPr/>
          <p:nvPr/>
        </p:nvSpPr>
        <p:spPr>
          <a:xfrm>
            <a:off x="2477475" y="3612894"/>
            <a:ext cx="971064" cy="739826"/>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sz="1200" dirty="0">
              <a:solidFill>
                <a:prstClr val="black"/>
              </a:solidFill>
            </a:endParaRPr>
          </a:p>
          <a:p>
            <a:pPr algn="ctr" defTabSz="457189"/>
            <a:r>
              <a:rPr lang="en-US" sz="1200" dirty="0">
                <a:solidFill>
                  <a:prstClr val="black"/>
                </a:solidFill>
              </a:rPr>
              <a:t>Build</a:t>
            </a:r>
          </a:p>
          <a:p>
            <a:pPr algn="ctr" defTabSz="457189"/>
            <a:r>
              <a:rPr lang="en-US" sz="1200" dirty="0">
                <a:solidFill>
                  <a:prstClr val="black"/>
                </a:solidFill>
              </a:rPr>
              <a:t>AMIs</a:t>
            </a:r>
          </a:p>
          <a:p>
            <a:pPr algn="ctr" defTabSz="457189"/>
            <a:endParaRPr lang="en-US" sz="1200" dirty="0">
              <a:solidFill>
                <a:prstClr val="black"/>
              </a:solidFill>
            </a:endParaRPr>
          </a:p>
        </p:txBody>
      </p:sp>
      <p:cxnSp>
        <p:nvCxnSpPr>
          <p:cNvPr id="36" name="Straight Arrow Connector 35"/>
          <p:cNvCxnSpPr>
            <a:endCxn id="39" idx="1"/>
          </p:cNvCxnSpPr>
          <p:nvPr/>
        </p:nvCxnSpPr>
        <p:spPr>
          <a:xfrm>
            <a:off x="786779" y="3975830"/>
            <a:ext cx="532069" cy="407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5" idx="3"/>
            <a:endCxn id="38" idx="1"/>
          </p:cNvCxnSpPr>
          <p:nvPr/>
        </p:nvCxnSpPr>
        <p:spPr>
          <a:xfrm>
            <a:off x="3448541" y="3982807"/>
            <a:ext cx="224691"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8" name="Rounded Rectangle 37"/>
          <p:cNvSpPr/>
          <p:nvPr/>
        </p:nvSpPr>
        <p:spPr>
          <a:xfrm>
            <a:off x="3673230" y="3612893"/>
            <a:ext cx="996462" cy="752157"/>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Validate</a:t>
            </a:r>
          </a:p>
          <a:p>
            <a:pPr algn="ctr" defTabSz="457189"/>
            <a:r>
              <a:rPr lang="en-US" sz="1200" dirty="0">
                <a:solidFill>
                  <a:prstClr val="black"/>
                </a:solidFill>
              </a:rPr>
              <a:t>Templates</a:t>
            </a:r>
          </a:p>
        </p:txBody>
      </p:sp>
      <p:sp>
        <p:nvSpPr>
          <p:cNvPr id="39" name="Rounded Rectangle 38"/>
          <p:cNvSpPr/>
          <p:nvPr/>
        </p:nvSpPr>
        <p:spPr>
          <a:xfrm>
            <a:off x="1318848" y="3612894"/>
            <a:ext cx="937846" cy="734023"/>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200" dirty="0">
                <a:solidFill>
                  <a:prstClr val="black"/>
                </a:solidFill>
              </a:rPr>
              <a:t>Write</a:t>
            </a:r>
          </a:p>
          <a:p>
            <a:pPr algn="ctr" defTabSz="457189"/>
            <a:r>
              <a:rPr lang="en-US" sz="1200" dirty="0">
                <a:solidFill>
                  <a:prstClr val="black"/>
                </a:solidFill>
              </a:rPr>
              <a:t>Infra Code</a:t>
            </a:r>
          </a:p>
        </p:txBody>
      </p:sp>
      <p:cxnSp>
        <p:nvCxnSpPr>
          <p:cNvPr id="40" name="Straight Arrow Connector 39"/>
          <p:cNvCxnSpPr>
            <a:stCxn id="39" idx="3"/>
            <a:endCxn id="35" idx="1"/>
          </p:cNvCxnSpPr>
          <p:nvPr/>
        </p:nvCxnSpPr>
        <p:spPr>
          <a:xfrm>
            <a:off x="2256693" y="3979906"/>
            <a:ext cx="220782"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8" idx="3"/>
            <a:endCxn id="44" idx="1"/>
          </p:cNvCxnSpPr>
          <p:nvPr/>
        </p:nvCxnSpPr>
        <p:spPr>
          <a:xfrm flipV="1">
            <a:off x="4669693" y="3982807"/>
            <a:ext cx="239399"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2" name="Rectangle 41"/>
          <p:cNvSpPr/>
          <p:nvPr/>
        </p:nvSpPr>
        <p:spPr>
          <a:xfrm>
            <a:off x="6122263" y="2960582"/>
            <a:ext cx="859692" cy="121719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endParaRPr lang="en-US" sz="1200" dirty="0">
              <a:solidFill>
                <a:prstClr val="black"/>
              </a:solidFill>
            </a:endParaRPr>
          </a:p>
          <a:p>
            <a:pPr algn="ctr" defTabSz="457189"/>
            <a:r>
              <a:rPr lang="en-US" sz="1200" dirty="0">
                <a:solidFill>
                  <a:prstClr val="black"/>
                </a:solidFill>
              </a:rPr>
              <a:t>Infra</a:t>
            </a:r>
          </a:p>
        </p:txBody>
      </p:sp>
      <p:sp>
        <p:nvSpPr>
          <p:cNvPr id="44" name="Rounded Rectangle 43"/>
          <p:cNvSpPr/>
          <p:nvPr/>
        </p:nvSpPr>
        <p:spPr>
          <a:xfrm>
            <a:off x="4909092" y="3625224"/>
            <a:ext cx="1001293" cy="715165"/>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100" dirty="0">
                <a:solidFill>
                  <a:prstClr val="black"/>
                </a:solidFill>
              </a:rPr>
              <a:t>Automate</a:t>
            </a:r>
          </a:p>
          <a:p>
            <a:pPr algn="ctr" defTabSz="457189"/>
            <a:r>
              <a:rPr lang="en-US" sz="1100" dirty="0">
                <a:solidFill>
                  <a:prstClr val="black"/>
                </a:solidFill>
              </a:rPr>
              <a:t>Deployment</a:t>
            </a:r>
          </a:p>
        </p:txBody>
      </p:sp>
      <p:cxnSp>
        <p:nvCxnSpPr>
          <p:cNvPr id="46" name="Straight Arrow Connector 45"/>
          <p:cNvCxnSpPr>
            <a:stCxn id="24" idx="2"/>
          </p:cNvCxnSpPr>
          <p:nvPr/>
        </p:nvCxnSpPr>
        <p:spPr>
          <a:xfrm flipH="1">
            <a:off x="1778001" y="2309055"/>
            <a:ext cx="1" cy="49823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4181345" y="3145454"/>
            <a:ext cx="690" cy="46743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735320" y="2819421"/>
            <a:ext cx="1334132"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defTabSz="457189"/>
            <a:r>
              <a:rPr lang="en-US" sz="1400" dirty="0">
                <a:solidFill>
                  <a:prstClr val="black"/>
                </a:solidFill>
              </a:rPr>
              <a:t>Artifacts</a:t>
            </a:r>
          </a:p>
        </p:txBody>
      </p:sp>
      <p:sp>
        <p:nvSpPr>
          <p:cNvPr id="49" name="Title 7"/>
          <p:cNvSpPr>
            <a:spLocks noGrp="1"/>
          </p:cNvSpPr>
          <p:nvPr>
            <p:ph type="title"/>
          </p:nvPr>
        </p:nvSpPr>
        <p:spPr>
          <a:xfrm>
            <a:off x="259080" y="245746"/>
            <a:ext cx="8789670" cy="508635"/>
          </a:xfrm>
        </p:spPr>
        <p:txBody>
          <a:bodyPr>
            <a:noAutofit/>
          </a:bodyPr>
          <a:lstStyle/>
          <a:p>
            <a:r>
              <a:rPr lang="en-US" sz="2400" dirty="0">
                <a:latin typeface="+mn-lt"/>
              </a:rPr>
              <a:t>IT Infrastructure as Code</a:t>
            </a:r>
            <a:br>
              <a:rPr lang="en-US" sz="2400" dirty="0">
                <a:latin typeface="+mn-lt"/>
              </a:rPr>
            </a:br>
            <a:r>
              <a:rPr lang="en-US" sz="2000" b="0" dirty="0">
                <a:latin typeface="+mn-lt"/>
              </a:rPr>
              <a:t>Treat IT infrastructure as business application</a:t>
            </a:r>
          </a:p>
        </p:txBody>
      </p:sp>
      <p:cxnSp>
        <p:nvCxnSpPr>
          <p:cNvPr id="45" name="Straight Arrow Connector 44"/>
          <p:cNvCxnSpPr>
            <a:stCxn id="44" idx="0"/>
          </p:cNvCxnSpPr>
          <p:nvPr/>
        </p:nvCxnSpPr>
        <p:spPr>
          <a:xfrm flipH="1" flipV="1">
            <a:off x="5402386" y="3119906"/>
            <a:ext cx="7352" cy="50531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2940136" y="2327995"/>
            <a:ext cx="690" cy="46743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279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2436460" y="631788"/>
            <a:ext cx="4231211" cy="1588003"/>
            <a:chOff x="2436460" y="631788"/>
            <a:chExt cx="4231211" cy="1588003"/>
          </a:xfrm>
        </p:grpSpPr>
        <p:sp>
          <p:nvSpPr>
            <p:cNvPr id="16" name="Rectangle 15"/>
            <p:cNvSpPr/>
            <p:nvPr/>
          </p:nvSpPr>
          <p:spPr>
            <a:xfrm>
              <a:off x="3541216" y="1573460"/>
              <a:ext cx="1868973" cy="646331"/>
            </a:xfrm>
            <a:prstGeom prst="rect">
              <a:avLst/>
            </a:prstGeom>
          </p:spPr>
          <p:txBody>
            <a:bodyPr wrap="none">
              <a:spAutoFit/>
            </a:bodyPr>
            <a:lstStyle/>
            <a:p>
              <a:pPr algn="ctr"/>
              <a:r>
                <a:rPr lang="en-US" dirty="0">
                  <a:solidFill>
                    <a:srgbClr val="FF0000"/>
                  </a:solidFill>
                </a:rPr>
                <a:t>Cloud Operations </a:t>
              </a:r>
            </a:p>
            <a:p>
              <a:pPr algn="ctr"/>
              <a:r>
                <a:rPr lang="en-US" dirty="0">
                  <a:solidFill>
                    <a:srgbClr val="FF0000"/>
                  </a:solidFill>
                </a:rPr>
                <a:t>Engineer</a:t>
              </a:r>
              <a:endParaRPr lang="en-US" dirty="0">
                <a:solidFill>
                  <a:prstClr val="black"/>
                </a:solidFill>
              </a:endParaRPr>
            </a:p>
          </p:txBody>
        </p:sp>
        <p:grpSp>
          <p:nvGrpSpPr>
            <p:cNvPr id="57" name="Group 56"/>
            <p:cNvGrpSpPr/>
            <p:nvPr/>
          </p:nvGrpSpPr>
          <p:grpSpPr>
            <a:xfrm>
              <a:off x="2436460" y="631788"/>
              <a:ext cx="4231211" cy="1135039"/>
              <a:chOff x="2436460" y="631788"/>
              <a:chExt cx="4231211" cy="1135039"/>
            </a:xfrm>
          </p:grpSpPr>
          <p:pic>
            <p:nvPicPr>
              <p:cNvPr id="9" name="Picture 8"/>
              <p:cNvPicPr>
                <a:picLocks noChangeAspect="1"/>
              </p:cNvPicPr>
              <p:nvPr/>
            </p:nvPicPr>
            <p:blipFill>
              <a:blip r:embed="rId2"/>
              <a:stretch>
                <a:fillRect/>
              </a:stretch>
            </p:blipFill>
            <p:spPr>
              <a:xfrm>
                <a:off x="4206765" y="631788"/>
                <a:ext cx="402553" cy="1050565"/>
              </a:xfrm>
              <a:prstGeom prst="rect">
                <a:avLst/>
              </a:prstGeom>
            </p:spPr>
          </p:pic>
          <p:cxnSp>
            <p:nvCxnSpPr>
              <p:cNvPr id="15" name="Straight Arrow Connector 14"/>
              <p:cNvCxnSpPr>
                <a:stCxn id="13" idx="1"/>
                <a:endCxn id="9" idx="3"/>
              </p:cNvCxnSpPr>
              <p:nvPr/>
            </p:nvCxnSpPr>
            <p:spPr>
              <a:xfrm flipH="1" flipV="1">
                <a:off x="4609318" y="1157071"/>
                <a:ext cx="2058353" cy="6097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1"/>
                <a:endCxn id="23" idx="1"/>
              </p:cNvCxnSpPr>
              <p:nvPr/>
            </p:nvCxnSpPr>
            <p:spPr>
              <a:xfrm flipH="1">
                <a:off x="2436460" y="1157071"/>
                <a:ext cx="1770305" cy="58324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56" name="Group 55"/>
          <p:cNvGrpSpPr/>
          <p:nvPr/>
        </p:nvGrpSpPr>
        <p:grpSpPr>
          <a:xfrm>
            <a:off x="838200" y="1252685"/>
            <a:ext cx="7412588" cy="1201144"/>
            <a:chOff x="838200" y="1252685"/>
            <a:chExt cx="7412588" cy="1201144"/>
          </a:xfrm>
        </p:grpSpPr>
        <p:grpSp>
          <p:nvGrpSpPr>
            <p:cNvPr id="10" name="Group 9"/>
            <p:cNvGrpSpPr/>
            <p:nvPr/>
          </p:nvGrpSpPr>
          <p:grpSpPr>
            <a:xfrm>
              <a:off x="6320552" y="1287164"/>
              <a:ext cx="1930236" cy="1166665"/>
              <a:chOff x="6729203" y="550350"/>
              <a:chExt cx="1930236" cy="1166665"/>
            </a:xfrm>
          </p:grpSpPr>
          <p:grpSp>
            <p:nvGrpSpPr>
              <p:cNvPr id="11" name="Group 10"/>
              <p:cNvGrpSpPr/>
              <p:nvPr/>
            </p:nvGrpSpPr>
            <p:grpSpPr>
              <a:xfrm>
                <a:off x="7076322" y="550350"/>
                <a:ext cx="1251141" cy="967295"/>
                <a:chOff x="3987800" y="643950"/>
                <a:chExt cx="1920856" cy="1370189"/>
              </a:xfrm>
            </p:grpSpPr>
            <p:pic>
              <p:nvPicPr>
                <p:cNvPr id="13" name="Picture 12"/>
                <p:cNvPicPr>
                  <a:picLocks noChangeAspect="1"/>
                </p:cNvPicPr>
                <p:nvPr/>
              </p:nvPicPr>
              <p:blipFill>
                <a:blip r:embed="rId3"/>
                <a:stretch>
                  <a:fillRect/>
                </a:stretch>
              </p:blipFill>
              <p:spPr>
                <a:xfrm>
                  <a:off x="3987800" y="643950"/>
                  <a:ext cx="965200" cy="1358900"/>
                </a:xfrm>
                <a:prstGeom prst="rect">
                  <a:avLst/>
                </a:prstGeom>
              </p:spPr>
            </p:pic>
            <p:pic>
              <p:nvPicPr>
                <p:cNvPr id="14" name="Picture 13"/>
                <p:cNvPicPr>
                  <a:picLocks noChangeAspect="1"/>
                </p:cNvPicPr>
                <p:nvPr/>
              </p:nvPicPr>
              <p:blipFill>
                <a:blip r:embed="rId3"/>
                <a:stretch>
                  <a:fillRect/>
                </a:stretch>
              </p:blipFill>
              <p:spPr>
                <a:xfrm flipH="1">
                  <a:off x="4943456" y="655239"/>
                  <a:ext cx="965200" cy="1358900"/>
                </a:xfrm>
                <a:prstGeom prst="rect">
                  <a:avLst/>
                </a:prstGeom>
              </p:spPr>
            </p:pic>
          </p:grpSp>
          <p:sp>
            <p:nvSpPr>
              <p:cNvPr id="12" name="TextBox 11"/>
              <p:cNvSpPr txBox="1"/>
              <p:nvPr/>
            </p:nvSpPr>
            <p:spPr>
              <a:xfrm>
                <a:off x="6729203" y="1409238"/>
                <a:ext cx="1930236"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Operations Team</a:t>
                </a:r>
              </a:p>
            </p:txBody>
          </p:sp>
        </p:grpSp>
        <p:grpSp>
          <p:nvGrpSpPr>
            <p:cNvPr id="19" name="Group 18"/>
            <p:cNvGrpSpPr/>
            <p:nvPr/>
          </p:nvGrpSpPr>
          <p:grpSpPr>
            <a:xfrm>
              <a:off x="838200" y="1252685"/>
              <a:ext cx="2109772" cy="1166665"/>
              <a:chOff x="3838558" y="749720"/>
              <a:chExt cx="2109772" cy="1166665"/>
            </a:xfrm>
          </p:grpSpPr>
          <p:grpSp>
            <p:nvGrpSpPr>
              <p:cNvPr id="20" name="Group 19"/>
              <p:cNvGrpSpPr/>
              <p:nvPr/>
            </p:nvGrpSpPr>
            <p:grpSpPr>
              <a:xfrm>
                <a:off x="4185677" y="749720"/>
                <a:ext cx="1251141" cy="967295"/>
                <a:chOff x="3987800" y="643950"/>
                <a:chExt cx="1920856" cy="1370189"/>
              </a:xfrm>
            </p:grpSpPr>
            <p:pic>
              <p:nvPicPr>
                <p:cNvPr id="22" name="Picture 21"/>
                <p:cNvPicPr>
                  <a:picLocks noChangeAspect="1"/>
                </p:cNvPicPr>
                <p:nvPr/>
              </p:nvPicPr>
              <p:blipFill>
                <a:blip r:embed="rId3"/>
                <a:stretch>
                  <a:fillRect/>
                </a:stretch>
              </p:blipFill>
              <p:spPr>
                <a:xfrm>
                  <a:off x="3987800" y="643950"/>
                  <a:ext cx="965200" cy="1358900"/>
                </a:xfrm>
                <a:prstGeom prst="rect">
                  <a:avLst/>
                </a:prstGeom>
              </p:spPr>
            </p:pic>
            <p:pic>
              <p:nvPicPr>
                <p:cNvPr id="23" name="Picture 22"/>
                <p:cNvPicPr>
                  <a:picLocks noChangeAspect="1"/>
                </p:cNvPicPr>
                <p:nvPr/>
              </p:nvPicPr>
              <p:blipFill>
                <a:blip r:embed="rId3"/>
                <a:stretch>
                  <a:fillRect/>
                </a:stretch>
              </p:blipFill>
              <p:spPr>
                <a:xfrm flipH="1">
                  <a:off x="4943456" y="655239"/>
                  <a:ext cx="965200" cy="1358900"/>
                </a:xfrm>
                <a:prstGeom prst="rect">
                  <a:avLst/>
                </a:prstGeom>
              </p:spPr>
            </p:pic>
          </p:grpSp>
          <p:sp>
            <p:nvSpPr>
              <p:cNvPr id="21" name="TextBox 20"/>
              <p:cNvSpPr txBox="1"/>
              <p:nvPr/>
            </p:nvSpPr>
            <p:spPr>
              <a:xfrm>
                <a:off x="3838558" y="1608608"/>
                <a:ext cx="2109772"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Development Team</a:t>
                </a:r>
              </a:p>
            </p:txBody>
          </p:sp>
        </p:grpSp>
      </p:grpSp>
      <p:grpSp>
        <p:nvGrpSpPr>
          <p:cNvPr id="58" name="Group 57"/>
          <p:cNvGrpSpPr/>
          <p:nvPr/>
        </p:nvGrpSpPr>
        <p:grpSpPr>
          <a:xfrm>
            <a:off x="1066800" y="2453829"/>
            <a:ext cx="1580176" cy="1641921"/>
            <a:chOff x="1066800" y="2453829"/>
            <a:chExt cx="1580176" cy="1641921"/>
          </a:xfrm>
        </p:grpSpPr>
        <p:cxnSp>
          <p:nvCxnSpPr>
            <p:cNvPr id="25" name="Straight Arrow Connector 24"/>
            <p:cNvCxnSpPr/>
            <p:nvPr/>
          </p:nvCxnSpPr>
          <p:spPr>
            <a:xfrm>
              <a:off x="1809005" y="2453829"/>
              <a:ext cx="0" cy="3423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066800" y="2818260"/>
              <a:ext cx="1580176" cy="1277490"/>
              <a:chOff x="1066800" y="2818260"/>
              <a:chExt cx="1580176" cy="1277490"/>
            </a:xfrm>
          </p:grpSpPr>
          <p:grpSp>
            <p:nvGrpSpPr>
              <p:cNvPr id="28" name="Group 27"/>
              <p:cNvGrpSpPr/>
              <p:nvPr/>
            </p:nvGrpSpPr>
            <p:grpSpPr>
              <a:xfrm>
                <a:off x="1066800" y="2818260"/>
                <a:ext cx="1580176" cy="1277490"/>
                <a:chOff x="4067158" y="749720"/>
                <a:chExt cx="1580176" cy="1277490"/>
              </a:xfrm>
            </p:grpSpPr>
            <p:grpSp>
              <p:nvGrpSpPr>
                <p:cNvPr id="29" name="Group 28"/>
                <p:cNvGrpSpPr/>
                <p:nvPr/>
              </p:nvGrpSpPr>
              <p:grpSpPr>
                <a:xfrm>
                  <a:off x="4185677" y="749720"/>
                  <a:ext cx="1251141" cy="967295"/>
                  <a:chOff x="3987800" y="643950"/>
                  <a:chExt cx="1920856" cy="1370189"/>
                </a:xfrm>
              </p:grpSpPr>
              <p:pic>
                <p:nvPicPr>
                  <p:cNvPr id="31" name="Picture 30"/>
                  <p:cNvPicPr>
                    <a:picLocks noChangeAspect="1"/>
                  </p:cNvPicPr>
                  <p:nvPr/>
                </p:nvPicPr>
                <p:blipFill>
                  <a:blip r:embed="rId3"/>
                  <a:stretch>
                    <a:fillRect/>
                  </a:stretch>
                </p:blipFill>
                <p:spPr>
                  <a:xfrm>
                    <a:off x="3987800" y="643950"/>
                    <a:ext cx="965200" cy="1358900"/>
                  </a:xfrm>
                  <a:prstGeom prst="rect">
                    <a:avLst/>
                  </a:prstGeom>
                </p:spPr>
              </p:pic>
              <p:pic>
                <p:nvPicPr>
                  <p:cNvPr id="32" name="Picture 31"/>
                  <p:cNvPicPr>
                    <a:picLocks noChangeAspect="1"/>
                  </p:cNvPicPr>
                  <p:nvPr/>
                </p:nvPicPr>
                <p:blipFill>
                  <a:blip r:embed="rId3"/>
                  <a:stretch>
                    <a:fillRect/>
                  </a:stretch>
                </p:blipFill>
                <p:spPr>
                  <a:xfrm flipH="1">
                    <a:off x="4943456" y="655239"/>
                    <a:ext cx="965200" cy="1358900"/>
                  </a:xfrm>
                  <a:prstGeom prst="rect">
                    <a:avLst/>
                  </a:prstGeom>
                </p:spPr>
              </p:pic>
            </p:grpSp>
            <p:sp>
              <p:nvSpPr>
                <p:cNvPr id="30" name="TextBox 29"/>
                <p:cNvSpPr txBox="1"/>
                <p:nvPr/>
              </p:nvSpPr>
              <p:spPr>
                <a:xfrm>
                  <a:off x="4067158" y="1657878"/>
                  <a:ext cx="1580176"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grpSp>
          <p:pic>
            <p:nvPicPr>
              <p:cNvPr id="33" name="Picture 32"/>
              <p:cNvPicPr>
                <a:picLocks noChangeAspect="1"/>
              </p:cNvPicPr>
              <p:nvPr/>
            </p:nvPicPr>
            <p:blipFill>
              <a:blip r:embed="rId2"/>
              <a:stretch>
                <a:fillRect/>
              </a:stretch>
            </p:blipFill>
            <p:spPr>
              <a:xfrm>
                <a:off x="1765681" y="2826231"/>
                <a:ext cx="349509" cy="963986"/>
              </a:xfrm>
              <a:prstGeom prst="rect">
                <a:avLst/>
              </a:prstGeom>
            </p:spPr>
          </p:pic>
        </p:grpSp>
      </p:grpSp>
      <p:graphicFrame>
        <p:nvGraphicFramePr>
          <p:cNvPr id="44" name="Table 43"/>
          <p:cNvGraphicFramePr>
            <a:graphicFrameLocks noGrp="1"/>
          </p:cNvGraphicFramePr>
          <p:nvPr/>
        </p:nvGraphicFramePr>
        <p:xfrm>
          <a:off x="3681343" y="2446258"/>
          <a:ext cx="1700065" cy="2560320"/>
        </p:xfrm>
        <a:graphic>
          <a:graphicData uri="http://schemas.openxmlformats.org/drawingml/2006/table">
            <a:tbl>
              <a:tblPr firstRow="1" bandRow="1">
                <a:tableStyleId>{72833802-FEF1-4C79-8D5D-14CF1EAF98D9}</a:tableStyleId>
              </a:tblPr>
              <a:tblGrid>
                <a:gridCol w="461999">
                  <a:extLst>
                    <a:ext uri="{9D8B030D-6E8A-4147-A177-3AD203B41FA5}">
                      <a16:colId xmlns:a16="http://schemas.microsoft.com/office/drawing/2014/main" val="20000"/>
                    </a:ext>
                  </a:extLst>
                </a:gridCol>
                <a:gridCol w="1238066">
                  <a:extLst>
                    <a:ext uri="{9D8B030D-6E8A-4147-A177-3AD203B41FA5}">
                      <a16:colId xmlns:a16="http://schemas.microsoft.com/office/drawing/2014/main" val="20001"/>
                    </a:ext>
                  </a:extLst>
                </a:gridCol>
              </a:tblGrid>
              <a:tr h="164533">
                <a:tc>
                  <a:txBody>
                    <a:bodyPr/>
                    <a:lstStyle/>
                    <a:p>
                      <a:r>
                        <a:rPr lang="en-US" sz="600" dirty="0"/>
                        <a:t>Done?</a:t>
                      </a:r>
                    </a:p>
                  </a:txBody>
                  <a:tcPr/>
                </a:tc>
                <a:tc>
                  <a:txBody>
                    <a:bodyPr/>
                    <a:lstStyle/>
                    <a:p>
                      <a:r>
                        <a:rPr lang="en-US" sz="600" dirty="0"/>
                        <a:t>Automation Checklist</a:t>
                      </a:r>
                    </a:p>
                  </a:txBody>
                  <a:tcPr/>
                </a:tc>
                <a:extLst>
                  <a:ext uri="{0D108BD9-81ED-4DB2-BD59-A6C34878D82A}">
                    <a16:rowId xmlns:a16="http://schemas.microsoft.com/office/drawing/2014/main" val="10000"/>
                  </a:ext>
                </a:extLst>
              </a:tr>
              <a:tr h="164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t>✔</a:t>
                      </a:r>
                    </a:p>
                  </a:txBody>
                  <a:tcPr/>
                </a:tc>
                <a:tc>
                  <a:txBody>
                    <a:bodyPr/>
                    <a:lstStyle/>
                    <a:p>
                      <a:r>
                        <a:rPr lang="en-US" sz="600" dirty="0"/>
                        <a:t>App and Infra </a:t>
                      </a:r>
                      <a:r>
                        <a:rPr lang="en-US" sz="600" dirty="0" err="1"/>
                        <a:t>src</a:t>
                      </a:r>
                      <a:r>
                        <a:rPr lang="en-US" sz="600" baseline="0" dirty="0"/>
                        <a:t> managed</a:t>
                      </a:r>
                      <a:endParaRPr lang="en-US" sz="600" dirty="0"/>
                    </a:p>
                  </a:txBody>
                  <a:tcPr/>
                </a:tc>
                <a:extLst>
                  <a:ext uri="{0D108BD9-81ED-4DB2-BD59-A6C34878D82A}">
                    <a16:rowId xmlns:a16="http://schemas.microsoft.com/office/drawing/2014/main" val="10001"/>
                  </a:ext>
                </a:extLst>
              </a:tr>
              <a:tr h="164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t>✔</a:t>
                      </a:r>
                    </a:p>
                  </a:txBody>
                  <a:tcPr/>
                </a:tc>
                <a:tc>
                  <a:txBody>
                    <a:bodyPr/>
                    <a:lstStyle/>
                    <a:p>
                      <a:r>
                        <a:rPr lang="en-US" sz="600" dirty="0"/>
                        <a:t>App</a:t>
                      </a:r>
                      <a:r>
                        <a:rPr lang="en-US" sz="600" baseline="0" dirty="0"/>
                        <a:t> </a:t>
                      </a:r>
                      <a:r>
                        <a:rPr lang="en-US" sz="600" baseline="0" dirty="0" err="1"/>
                        <a:t>config</a:t>
                      </a:r>
                      <a:r>
                        <a:rPr lang="en-US" sz="600" baseline="0" dirty="0"/>
                        <a:t> externalized</a:t>
                      </a:r>
                      <a:endParaRPr lang="en-US" sz="600" dirty="0"/>
                    </a:p>
                  </a:txBody>
                  <a:tcPr/>
                </a:tc>
                <a:extLst>
                  <a:ext uri="{0D108BD9-81ED-4DB2-BD59-A6C34878D82A}">
                    <a16:rowId xmlns:a16="http://schemas.microsoft.com/office/drawing/2014/main" val="10002"/>
                  </a:ext>
                </a:extLst>
              </a:tr>
              <a:tr h="164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t>✔</a:t>
                      </a:r>
                    </a:p>
                  </a:txBody>
                  <a:tcPr/>
                </a:tc>
                <a:tc>
                  <a:txBody>
                    <a:bodyPr/>
                    <a:lstStyle/>
                    <a:p>
                      <a:r>
                        <a:rPr lang="en-US" sz="600" dirty="0"/>
                        <a:t>Infra </a:t>
                      </a:r>
                      <a:r>
                        <a:rPr lang="en-US" sz="600" dirty="0" err="1"/>
                        <a:t>config</a:t>
                      </a:r>
                      <a:r>
                        <a:rPr lang="en-US" sz="600" dirty="0"/>
                        <a:t> externalized</a:t>
                      </a:r>
                    </a:p>
                  </a:txBody>
                  <a:tcPr/>
                </a:tc>
                <a:extLst>
                  <a:ext uri="{0D108BD9-81ED-4DB2-BD59-A6C34878D82A}">
                    <a16:rowId xmlns:a16="http://schemas.microsoft.com/office/drawing/2014/main" val="10003"/>
                  </a:ext>
                </a:extLst>
              </a:tr>
              <a:tr h="164533">
                <a:tc>
                  <a:txBody>
                    <a:bodyPr/>
                    <a:lstStyle/>
                    <a:p>
                      <a:r>
                        <a:rPr lang="en-US" sz="600" dirty="0"/>
                        <a:t>✔</a:t>
                      </a:r>
                    </a:p>
                  </a:txBody>
                  <a:tcPr/>
                </a:tc>
                <a:tc>
                  <a:txBody>
                    <a:bodyPr/>
                    <a:lstStyle/>
                    <a:p>
                      <a:r>
                        <a:rPr lang="en-US" sz="600" dirty="0"/>
                        <a:t>Auto build app</a:t>
                      </a:r>
                    </a:p>
                  </a:txBody>
                  <a:tcPr/>
                </a:tc>
                <a:extLst>
                  <a:ext uri="{0D108BD9-81ED-4DB2-BD59-A6C34878D82A}">
                    <a16:rowId xmlns:a16="http://schemas.microsoft.com/office/drawing/2014/main" val="10004"/>
                  </a:ext>
                </a:extLst>
              </a:tr>
              <a:tr h="164533">
                <a:tc>
                  <a:txBody>
                    <a:bodyPr/>
                    <a:lstStyle/>
                    <a:p>
                      <a:r>
                        <a:rPr lang="en-US" sz="600" dirty="0"/>
                        <a:t>✔</a:t>
                      </a:r>
                    </a:p>
                  </a:txBody>
                  <a:tcPr/>
                </a:tc>
                <a:tc>
                  <a:txBody>
                    <a:bodyPr/>
                    <a:lstStyle/>
                    <a:p>
                      <a:r>
                        <a:rPr lang="en-US" sz="600" dirty="0"/>
                        <a:t>Auto</a:t>
                      </a:r>
                      <a:r>
                        <a:rPr lang="en-US" sz="600" baseline="0" dirty="0"/>
                        <a:t> build infra (IAC)</a:t>
                      </a:r>
                      <a:endParaRPr lang="en-US" sz="600" dirty="0"/>
                    </a:p>
                  </a:txBody>
                  <a:tcPr/>
                </a:tc>
                <a:extLst>
                  <a:ext uri="{0D108BD9-81ED-4DB2-BD59-A6C34878D82A}">
                    <a16:rowId xmlns:a16="http://schemas.microsoft.com/office/drawing/2014/main" val="10005"/>
                  </a:ext>
                </a:extLst>
              </a:tr>
              <a:tr h="164533">
                <a:tc>
                  <a:txBody>
                    <a:bodyPr/>
                    <a:lstStyle/>
                    <a:p>
                      <a:r>
                        <a:rPr lang="en-US" sz="600" dirty="0"/>
                        <a:t>✔</a:t>
                      </a:r>
                    </a:p>
                  </a:txBody>
                  <a:tcPr/>
                </a:tc>
                <a:tc>
                  <a:txBody>
                    <a:bodyPr/>
                    <a:lstStyle/>
                    <a:p>
                      <a:r>
                        <a:rPr lang="en-US" sz="600" dirty="0"/>
                        <a:t>Auto deploy</a:t>
                      </a:r>
                    </a:p>
                  </a:txBody>
                  <a:tcPr/>
                </a:tc>
                <a:extLst>
                  <a:ext uri="{0D108BD9-81ED-4DB2-BD59-A6C34878D82A}">
                    <a16:rowId xmlns:a16="http://schemas.microsoft.com/office/drawing/2014/main" val="10006"/>
                  </a:ext>
                </a:extLst>
              </a:tr>
              <a:tr h="164533">
                <a:tc>
                  <a:txBody>
                    <a:bodyPr/>
                    <a:lstStyle/>
                    <a:p>
                      <a:r>
                        <a:rPr lang="en-US" sz="600" dirty="0"/>
                        <a:t>✔</a:t>
                      </a:r>
                    </a:p>
                  </a:txBody>
                  <a:tcPr/>
                </a:tc>
                <a:tc>
                  <a:txBody>
                    <a:bodyPr/>
                    <a:lstStyle/>
                    <a:p>
                      <a:r>
                        <a:rPr lang="en-US" sz="600" dirty="0"/>
                        <a:t>Auto test - unit</a:t>
                      </a:r>
                    </a:p>
                  </a:txBody>
                  <a:tcPr/>
                </a:tc>
                <a:extLst>
                  <a:ext uri="{0D108BD9-81ED-4DB2-BD59-A6C34878D82A}">
                    <a16:rowId xmlns:a16="http://schemas.microsoft.com/office/drawing/2014/main" val="10007"/>
                  </a:ext>
                </a:extLst>
              </a:tr>
              <a:tr h="164533">
                <a:tc>
                  <a:txBody>
                    <a:bodyPr/>
                    <a:lstStyle/>
                    <a:p>
                      <a:endParaRPr lang="en-US" sz="600" dirty="0"/>
                    </a:p>
                  </a:txBody>
                  <a:tcPr/>
                </a:tc>
                <a:tc>
                  <a:txBody>
                    <a:bodyPr/>
                    <a:lstStyle/>
                    <a:p>
                      <a:r>
                        <a:rPr lang="en-US" sz="600" dirty="0"/>
                        <a:t>Auto test - component</a:t>
                      </a:r>
                    </a:p>
                  </a:txBody>
                  <a:tcPr/>
                </a:tc>
                <a:extLst>
                  <a:ext uri="{0D108BD9-81ED-4DB2-BD59-A6C34878D82A}">
                    <a16:rowId xmlns:a16="http://schemas.microsoft.com/office/drawing/2014/main" val="10008"/>
                  </a:ext>
                </a:extLst>
              </a:tr>
              <a:tr h="164533">
                <a:tc>
                  <a:txBody>
                    <a:bodyPr/>
                    <a:lstStyle/>
                    <a:p>
                      <a:endParaRPr lang="en-US" sz="600" dirty="0"/>
                    </a:p>
                  </a:txBody>
                  <a:tcPr/>
                </a:tc>
                <a:tc>
                  <a:txBody>
                    <a:bodyPr/>
                    <a:lstStyle/>
                    <a:p>
                      <a:r>
                        <a:rPr lang="en-US" sz="600" dirty="0"/>
                        <a:t>Auto test - smoke</a:t>
                      </a:r>
                    </a:p>
                  </a:txBody>
                  <a:tcPr/>
                </a:tc>
                <a:extLst>
                  <a:ext uri="{0D108BD9-81ED-4DB2-BD59-A6C34878D82A}">
                    <a16:rowId xmlns:a16="http://schemas.microsoft.com/office/drawing/2014/main" val="10009"/>
                  </a:ext>
                </a:extLst>
              </a:tr>
              <a:tr h="164533">
                <a:tc>
                  <a:txBody>
                    <a:bodyPr/>
                    <a:lstStyle/>
                    <a:p>
                      <a:endParaRPr lang="en-US" sz="600" dirty="0"/>
                    </a:p>
                  </a:txBody>
                  <a:tcPr/>
                </a:tc>
                <a:tc>
                  <a:txBody>
                    <a:bodyPr/>
                    <a:lstStyle/>
                    <a:p>
                      <a:r>
                        <a:rPr lang="en-US" sz="600" dirty="0"/>
                        <a:t>Auto test - regression</a:t>
                      </a:r>
                    </a:p>
                  </a:txBody>
                  <a:tcPr/>
                </a:tc>
                <a:extLst>
                  <a:ext uri="{0D108BD9-81ED-4DB2-BD59-A6C34878D82A}">
                    <a16:rowId xmlns:a16="http://schemas.microsoft.com/office/drawing/2014/main" val="10010"/>
                  </a:ext>
                </a:extLst>
              </a:tr>
              <a:tr h="164533">
                <a:tc>
                  <a:txBody>
                    <a:bodyPr/>
                    <a:lstStyle/>
                    <a:p>
                      <a:endParaRPr lang="en-US" sz="600" dirty="0"/>
                    </a:p>
                  </a:txBody>
                  <a:tcPr/>
                </a:tc>
                <a:tc>
                  <a:txBody>
                    <a:bodyPr/>
                    <a:lstStyle/>
                    <a:p>
                      <a:r>
                        <a:rPr lang="en-US" sz="600" dirty="0"/>
                        <a:t>Auto</a:t>
                      </a:r>
                      <a:r>
                        <a:rPr lang="en-US" sz="600" baseline="0" dirty="0"/>
                        <a:t> test - Perf</a:t>
                      </a:r>
                      <a:endParaRPr lang="en-US" sz="600" dirty="0"/>
                    </a:p>
                  </a:txBody>
                  <a:tcPr/>
                </a:tc>
                <a:extLst>
                  <a:ext uri="{0D108BD9-81ED-4DB2-BD59-A6C34878D82A}">
                    <a16:rowId xmlns:a16="http://schemas.microsoft.com/office/drawing/2014/main" val="10011"/>
                  </a:ext>
                </a:extLst>
              </a:tr>
              <a:tr h="164533">
                <a:tc>
                  <a:txBody>
                    <a:bodyPr/>
                    <a:lstStyle/>
                    <a:p>
                      <a:endParaRPr lang="en-US" sz="600" dirty="0"/>
                    </a:p>
                  </a:txBody>
                  <a:tcPr/>
                </a:tc>
                <a:tc>
                  <a:txBody>
                    <a:bodyPr/>
                    <a:lstStyle/>
                    <a:p>
                      <a:r>
                        <a:rPr lang="en-US" sz="600" dirty="0"/>
                        <a:t>Auto test</a:t>
                      </a:r>
                      <a:r>
                        <a:rPr lang="en-US" sz="600" baseline="0" dirty="0"/>
                        <a:t> - Failover</a:t>
                      </a:r>
                      <a:endParaRPr lang="en-US" sz="600" dirty="0"/>
                    </a:p>
                  </a:txBody>
                  <a:tcPr/>
                </a:tc>
                <a:extLst>
                  <a:ext uri="{0D108BD9-81ED-4DB2-BD59-A6C34878D82A}">
                    <a16:rowId xmlns:a16="http://schemas.microsoft.com/office/drawing/2014/main" val="10012"/>
                  </a:ext>
                </a:extLst>
              </a:tr>
              <a:tr h="164533">
                <a:tc>
                  <a:txBody>
                    <a:bodyPr/>
                    <a:lstStyle/>
                    <a:p>
                      <a:endParaRPr lang="en-US" sz="600" dirty="0"/>
                    </a:p>
                  </a:txBody>
                  <a:tcPr/>
                </a:tc>
                <a:tc>
                  <a:txBody>
                    <a:bodyPr/>
                    <a:lstStyle/>
                    <a:p>
                      <a:r>
                        <a:rPr lang="en-US" sz="600" dirty="0"/>
                        <a:t>Auto test</a:t>
                      </a:r>
                      <a:r>
                        <a:rPr lang="en-US" sz="600" baseline="0" dirty="0"/>
                        <a:t> - Duration</a:t>
                      </a:r>
                      <a:endParaRPr lang="en-US" sz="600" dirty="0"/>
                    </a:p>
                  </a:txBody>
                  <a:tcPr/>
                </a:tc>
                <a:extLst>
                  <a:ext uri="{0D108BD9-81ED-4DB2-BD59-A6C34878D82A}">
                    <a16:rowId xmlns:a16="http://schemas.microsoft.com/office/drawing/2014/main" val="10013"/>
                  </a:ext>
                </a:extLst>
              </a:tr>
            </a:tbl>
          </a:graphicData>
        </a:graphic>
      </p:graphicFrame>
      <p:sp>
        <p:nvSpPr>
          <p:cNvPr id="46" name="Title 45"/>
          <p:cNvSpPr>
            <a:spLocks noGrp="1"/>
          </p:cNvSpPr>
          <p:nvPr>
            <p:ph type="title"/>
          </p:nvPr>
        </p:nvSpPr>
        <p:spPr>
          <a:xfrm>
            <a:off x="416576" y="124376"/>
            <a:ext cx="8229600" cy="539496"/>
          </a:xfrm>
        </p:spPr>
        <p:txBody>
          <a:bodyPr/>
          <a:lstStyle/>
          <a:p>
            <a:r>
              <a:rPr lang="en-US" sz="1800" dirty="0"/>
              <a:t>Ops-Driven organizational methods: Cloud Operations Engineer</a:t>
            </a:r>
          </a:p>
        </p:txBody>
      </p:sp>
      <p:cxnSp>
        <p:nvCxnSpPr>
          <p:cNvPr id="49" name="Straight Arrow Connector 48"/>
          <p:cNvCxnSpPr/>
          <p:nvPr/>
        </p:nvCxnSpPr>
        <p:spPr>
          <a:xfrm flipV="1">
            <a:off x="1958022" y="3345595"/>
            <a:ext cx="1701819" cy="84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5410188" y="2862225"/>
            <a:ext cx="2936319" cy="923330"/>
            <a:chOff x="5334000" y="2862225"/>
            <a:chExt cx="3012508" cy="923330"/>
          </a:xfrm>
        </p:grpSpPr>
        <p:cxnSp>
          <p:nvCxnSpPr>
            <p:cNvPr id="53" name="Straight Arrow Connector 52"/>
            <p:cNvCxnSpPr/>
            <p:nvPr/>
          </p:nvCxnSpPr>
          <p:spPr>
            <a:xfrm flipV="1">
              <a:off x="5334000" y="3349806"/>
              <a:ext cx="1701819" cy="84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7034065" y="2862225"/>
              <a:ext cx="1312443" cy="923330"/>
            </a:xfrm>
            <a:prstGeom prst="rect">
              <a:avLst/>
            </a:prstGeom>
          </p:spPr>
          <p:txBody>
            <a:bodyPr wrap="square">
              <a:spAutoFit/>
            </a:bodyPr>
            <a:lstStyle/>
            <a:p>
              <a:r>
                <a:rPr lang="en-US" dirty="0">
                  <a:solidFill>
                    <a:srgbClr val="FF0000"/>
                  </a:solidFill>
                </a:rPr>
                <a:t>Good production hygiene</a:t>
              </a:r>
              <a:endParaRPr lang="en-US" dirty="0">
                <a:solidFill>
                  <a:prstClr val="black"/>
                </a:solidFill>
              </a:endParaRPr>
            </a:p>
          </p:txBody>
        </p:sp>
      </p:grpSp>
    </p:spTree>
    <p:extLst>
      <p:ext uri="{BB962C8B-B14F-4D97-AF65-F5344CB8AC3E}">
        <p14:creationId xmlns:p14="http://schemas.microsoft.com/office/powerpoint/2010/main" val="17833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dissolve">
                                      <p:cBhvr>
                                        <p:cTn id="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2262872" y="571710"/>
            <a:ext cx="4231211" cy="1590133"/>
            <a:chOff x="2436460" y="631788"/>
            <a:chExt cx="4231211" cy="1590133"/>
          </a:xfrm>
        </p:grpSpPr>
        <p:sp>
          <p:nvSpPr>
            <p:cNvPr id="16" name="Rectangle 15"/>
            <p:cNvSpPr/>
            <p:nvPr/>
          </p:nvSpPr>
          <p:spPr>
            <a:xfrm>
              <a:off x="3562415" y="1575590"/>
              <a:ext cx="1868973" cy="646331"/>
            </a:xfrm>
            <a:prstGeom prst="rect">
              <a:avLst/>
            </a:prstGeom>
          </p:spPr>
          <p:txBody>
            <a:bodyPr wrap="none">
              <a:spAutoFit/>
            </a:bodyPr>
            <a:lstStyle/>
            <a:p>
              <a:pPr algn="ctr"/>
              <a:r>
                <a:rPr lang="en-US" dirty="0">
                  <a:solidFill>
                    <a:srgbClr val="FF0000"/>
                  </a:solidFill>
                </a:rPr>
                <a:t>Cloud Operations </a:t>
              </a:r>
            </a:p>
            <a:p>
              <a:pPr algn="ctr"/>
              <a:r>
                <a:rPr lang="en-US" dirty="0">
                  <a:solidFill>
                    <a:srgbClr val="FF0000"/>
                  </a:solidFill>
                </a:rPr>
                <a:t>Engineer</a:t>
              </a:r>
              <a:endParaRPr lang="en-US" dirty="0">
                <a:solidFill>
                  <a:prstClr val="black"/>
                </a:solidFill>
              </a:endParaRPr>
            </a:p>
          </p:txBody>
        </p:sp>
        <p:grpSp>
          <p:nvGrpSpPr>
            <p:cNvPr id="57" name="Group 56"/>
            <p:cNvGrpSpPr/>
            <p:nvPr/>
          </p:nvGrpSpPr>
          <p:grpSpPr>
            <a:xfrm>
              <a:off x="2436460" y="631788"/>
              <a:ext cx="4231211" cy="1135039"/>
              <a:chOff x="2436460" y="631788"/>
              <a:chExt cx="4231211" cy="1135039"/>
            </a:xfrm>
          </p:grpSpPr>
          <p:pic>
            <p:nvPicPr>
              <p:cNvPr id="9" name="Picture 8"/>
              <p:cNvPicPr>
                <a:picLocks noChangeAspect="1"/>
              </p:cNvPicPr>
              <p:nvPr/>
            </p:nvPicPr>
            <p:blipFill>
              <a:blip r:embed="rId2"/>
              <a:stretch>
                <a:fillRect/>
              </a:stretch>
            </p:blipFill>
            <p:spPr>
              <a:xfrm>
                <a:off x="4206765" y="631788"/>
                <a:ext cx="402553" cy="1050565"/>
              </a:xfrm>
              <a:prstGeom prst="rect">
                <a:avLst/>
              </a:prstGeom>
            </p:spPr>
          </p:pic>
          <p:cxnSp>
            <p:nvCxnSpPr>
              <p:cNvPr id="15" name="Straight Arrow Connector 14"/>
              <p:cNvCxnSpPr>
                <a:stCxn id="13" idx="1"/>
                <a:endCxn id="9" idx="3"/>
              </p:cNvCxnSpPr>
              <p:nvPr/>
            </p:nvCxnSpPr>
            <p:spPr>
              <a:xfrm flipH="1" flipV="1">
                <a:off x="4609318" y="1157071"/>
                <a:ext cx="2058353" cy="6097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1"/>
                <a:endCxn id="23" idx="1"/>
              </p:cNvCxnSpPr>
              <p:nvPr/>
            </p:nvCxnSpPr>
            <p:spPr>
              <a:xfrm flipH="1">
                <a:off x="2436460" y="1157071"/>
                <a:ext cx="1770305" cy="58324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56" name="Group 55"/>
          <p:cNvGrpSpPr/>
          <p:nvPr/>
        </p:nvGrpSpPr>
        <p:grpSpPr>
          <a:xfrm>
            <a:off x="664612" y="1192607"/>
            <a:ext cx="7412588" cy="1201144"/>
            <a:chOff x="838200" y="1252685"/>
            <a:chExt cx="7412588" cy="1201144"/>
          </a:xfrm>
        </p:grpSpPr>
        <p:grpSp>
          <p:nvGrpSpPr>
            <p:cNvPr id="10" name="Group 9"/>
            <p:cNvGrpSpPr/>
            <p:nvPr/>
          </p:nvGrpSpPr>
          <p:grpSpPr>
            <a:xfrm>
              <a:off x="6320552" y="1287164"/>
              <a:ext cx="1930236" cy="1166665"/>
              <a:chOff x="6729203" y="550350"/>
              <a:chExt cx="1930236" cy="1166665"/>
            </a:xfrm>
          </p:grpSpPr>
          <p:grpSp>
            <p:nvGrpSpPr>
              <p:cNvPr id="11" name="Group 10"/>
              <p:cNvGrpSpPr/>
              <p:nvPr/>
            </p:nvGrpSpPr>
            <p:grpSpPr>
              <a:xfrm>
                <a:off x="7076322" y="550350"/>
                <a:ext cx="1251141" cy="967295"/>
                <a:chOff x="3987800" y="643950"/>
                <a:chExt cx="1920856" cy="1370189"/>
              </a:xfrm>
            </p:grpSpPr>
            <p:pic>
              <p:nvPicPr>
                <p:cNvPr id="13" name="Picture 12"/>
                <p:cNvPicPr>
                  <a:picLocks noChangeAspect="1"/>
                </p:cNvPicPr>
                <p:nvPr/>
              </p:nvPicPr>
              <p:blipFill>
                <a:blip r:embed="rId3"/>
                <a:stretch>
                  <a:fillRect/>
                </a:stretch>
              </p:blipFill>
              <p:spPr>
                <a:xfrm>
                  <a:off x="3987800" y="643950"/>
                  <a:ext cx="965200" cy="1358900"/>
                </a:xfrm>
                <a:prstGeom prst="rect">
                  <a:avLst/>
                </a:prstGeom>
              </p:spPr>
            </p:pic>
            <p:pic>
              <p:nvPicPr>
                <p:cNvPr id="14" name="Picture 13"/>
                <p:cNvPicPr>
                  <a:picLocks noChangeAspect="1"/>
                </p:cNvPicPr>
                <p:nvPr/>
              </p:nvPicPr>
              <p:blipFill>
                <a:blip r:embed="rId3"/>
                <a:stretch>
                  <a:fillRect/>
                </a:stretch>
              </p:blipFill>
              <p:spPr>
                <a:xfrm flipH="1">
                  <a:off x="4943456" y="655239"/>
                  <a:ext cx="965200" cy="1358900"/>
                </a:xfrm>
                <a:prstGeom prst="rect">
                  <a:avLst/>
                </a:prstGeom>
              </p:spPr>
            </p:pic>
          </p:grpSp>
          <p:sp>
            <p:nvSpPr>
              <p:cNvPr id="12" name="TextBox 11"/>
              <p:cNvSpPr txBox="1"/>
              <p:nvPr/>
            </p:nvSpPr>
            <p:spPr>
              <a:xfrm>
                <a:off x="6729203" y="1409238"/>
                <a:ext cx="1930236"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Operations Team</a:t>
                </a:r>
              </a:p>
            </p:txBody>
          </p:sp>
        </p:grpSp>
        <p:grpSp>
          <p:nvGrpSpPr>
            <p:cNvPr id="19" name="Group 18"/>
            <p:cNvGrpSpPr/>
            <p:nvPr/>
          </p:nvGrpSpPr>
          <p:grpSpPr>
            <a:xfrm>
              <a:off x="838200" y="1252685"/>
              <a:ext cx="2109772" cy="1166665"/>
              <a:chOff x="3838558" y="749720"/>
              <a:chExt cx="2109772" cy="1166665"/>
            </a:xfrm>
          </p:grpSpPr>
          <p:grpSp>
            <p:nvGrpSpPr>
              <p:cNvPr id="20" name="Group 19"/>
              <p:cNvGrpSpPr/>
              <p:nvPr/>
            </p:nvGrpSpPr>
            <p:grpSpPr>
              <a:xfrm>
                <a:off x="4185677" y="749720"/>
                <a:ext cx="1251141" cy="967295"/>
                <a:chOff x="3987800" y="643950"/>
                <a:chExt cx="1920856" cy="1370189"/>
              </a:xfrm>
            </p:grpSpPr>
            <p:pic>
              <p:nvPicPr>
                <p:cNvPr id="22" name="Picture 21"/>
                <p:cNvPicPr>
                  <a:picLocks noChangeAspect="1"/>
                </p:cNvPicPr>
                <p:nvPr/>
              </p:nvPicPr>
              <p:blipFill>
                <a:blip r:embed="rId3"/>
                <a:stretch>
                  <a:fillRect/>
                </a:stretch>
              </p:blipFill>
              <p:spPr>
                <a:xfrm>
                  <a:off x="3987800" y="643950"/>
                  <a:ext cx="965200" cy="1358900"/>
                </a:xfrm>
                <a:prstGeom prst="rect">
                  <a:avLst/>
                </a:prstGeom>
              </p:spPr>
            </p:pic>
            <p:pic>
              <p:nvPicPr>
                <p:cNvPr id="23" name="Picture 22"/>
                <p:cNvPicPr>
                  <a:picLocks noChangeAspect="1"/>
                </p:cNvPicPr>
                <p:nvPr/>
              </p:nvPicPr>
              <p:blipFill>
                <a:blip r:embed="rId3"/>
                <a:stretch>
                  <a:fillRect/>
                </a:stretch>
              </p:blipFill>
              <p:spPr>
                <a:xfrm flipH="1">
                  <a:off x="4943456" y="655239"/>
                  <a:ext cx="965200" cy="1358900"/>
                </a:xfrm>
                <a:prstGeom prst="rect">
                  <a:avLst/>
                </a:prstGeom>
              </p:spPr>
            </p:pic>
          </p:grpSp>
          <p:sp>
            <p:nvSpPr>
              <p:cNvPr id="21" name="TextBox 20"/>
              <p:cNvSpPr txBox="1"/>
              <p:nvPr/>
            </p:nvSpPr>
            <p:spPr>
              <a:xfrm>
                <a:off x="3838558" y="1608608"/>
                <a:ext cx="2109772"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Development Team</a:t>
                </a:r>
              </a:p>
            </p:txBody>
          </p:sp>
        </p:grpSp>
      </p:grpSp>
      <p:grpSp>
        <p:nvGrpSpPr>
          <p:cNvPr id="58" name="Group 57"/>
          <p:cNvGrpSpPr/>
          <p:nvPr/>
        </p:nvGrpSpPr>
        <p:grpSpPr>
          <a:xfrm>
            <a:off x="893212" y="2453829"/>
            <a:ext cx="1580176" cy="1641921"/>
            <a:chOff x="1066800" y="2453829"/>
            <a:chExt cx="1580176" cy="1641921"/>
          </a:xfrm>
        </p:grpSpPr>
        <p:cxnSp>
          <p:nvCxnSpPr>
            <p:cNvPr id="25" name="Straight Arrow Connector 24"/>
            <p:cNvCxnSpPr/>
            <p:nvPr/>
          </p:nvCxnSpPr>
          <p:spPr>
            <a:xfrm>
              <a:off x="1809005" y="2453829"/>
              <a:ext cx="0" cy="3423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066800" y="2818260"/>
              <a:ext cx="1580176" cy="1277490"/>
              <a:chOff x="1066800" y="2818260"/>
              <a:chExt cx="1580176" cy="1277490"/>
            </a:xfrm>
          </p:grpSpPr>
          <p:grpSp>
            <p:nvGrpSpPr>
              <p:cNvPr id="28" name="Group 27"/>
              <p:cNvGrpSpPr/>
              <p:nvPr/>
            </p:nvGrpSpPr>
            <p:grpSpPr>
              <a:xfrm>
                <a:off x="1066800" y="2818260"/>
                <a:ext cx="1580176" cy="1277490"/>
                <a:chOff x="4067158" y="749720"/>
                <a:chExt cx="1580176" cy="1277490"/>
              </a:xfrm>
            </p:grpSpPr>
            <p:grpSp>
              <p:nvGrpSpPr>
                <p:cNvPr id="29" name="Group 28"/>
                <p:cNvGrpSpPr/>
                <p:nvPr/>
              </p:nvGrpSpPr>
              <p:grpSpPr>
                <a:xfrm>
                  <a:off x="4185677" y="749720"/>
                  <a:ext cx="1251141" cy="967295"/>
                  <a:chOff x="3987800" y="643950"/>
                  <a:chExt cx="1920856" cy="1370189"/>
                </a:xfrm>
              </p:grpSpPr>
              <p:pic>
                <p:nvPicPr>
                  <p:cNvPr id="31" name="Picture 30"/>
                  <p:cNvPicPr>
                    <a:picLocks noChangeAspect="1"/>
                  </p:cNvPicPr>
                  <p:nvPr/>
                </p:nvPicPr>
                <p:blipFill>
                  <a:blip r:embed="rId3"/>
                  <a:stretch>
                    <a:fillRect/>
                  </a:stretch>
                </p:blipFill>
                <p:spPr>
                  <a:xfrm>
                    <a:off x="3987800" y="643950"/>
                    <a:ext cx="965200" cy="1358900"/>
                  </a:xfrm>
                  <a:prstGeom prst="rect">
                    <a:avLst/>
                  </a:prstGeom>
                </p:spPr>
              </p:pic>
              <p:pic>
                <p:nvPicPr>
                  <p:cNvPr id="32" name="Picture 31"/>
                  <p:cNvPicPr>
                    <a:picLocks noChangeAspect="1"/>
                  </p:cNvPicPr>
                  <p:nvPr/>
                </p:nvPicPr>
                <p:blipFill>
                  <a:blip r:embed="rId3"/>
                  <a:stretch>
                    <a:fillRect/>
                  </a:stretch>
                </p:blipFill>
                <p:spPr>
                  <a:xfrm flipH="1">
                    <a:off x="4943456" y="655239"/>
                    <a:ext cx="965200" cy="1358900"/>
                  </a:xfrm>
                  <a:prstGeom prst="rect">
                    <a:avLst/>
                  </a:prstGeom>
                </p:spPr>
              </p:pic>
            </p:grpSp>
            <p:sp>
              <p:nvSpPr>
                <p:cNvPr id="30" name="TextBox 29"/>
                <p:cNvSpPr txBox="1"/>
                <p:nvPr/>
              </p:nvSpPr>
              <p:spPr>
                <a:xfrm>
                  <a:off x="4067158" y="1657878"/>
                  <a:ext cx="1580176"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grpSp>
          <p:pic>
            <p:nvPicPr>
              <p:cNvPr id="33" name="Picture 32"/>
              <p:cNvPicPr>
                <a:picLocks noChangeAspect="1"/>
              </p:cNvPicPr>
              <p:nvPr/>
            </p:nvPicPr>
            <p:blipFill>
              <a:blip r:embed="rId2"/>
              <a:stretch>
                <a:fillRect/>
              </a:stretch>
            </p:blipFill>
            <p:spPr>
              <a:xfrm>
                <a:off x="1765681" y="2826231"/>
                <a:ext cx="349509" cy="963986"/>
              </a:xfrm>
              <a:prstGeom prst="rect">
                <a:avLst/>
              </a:prstGeom>
            </p:spPr>
          </p:pic>
        </p:grpSp>
      </p:grpSp>
      <p:sp>
        <p:nvSpPr>
          <p:cNvPr id="46" name="Title 45"/>
          <p:cNvSpPr>
            <a:spLocks noGrp="1"/>
          </p:cNvSpPr>
          <p:nvPr>
            <p:ph type="title"/>
          </p:nvPr>
        </p:nvSpPr>
        <p:spPr>
          <a:xfrm>
            <a:off x="457200" y="57150"/>
            <a:ext cx="8229600" cy="539496"/>
          </a:xfrm>
        </p:spPr>
        <p:txBody>
          <a:bodyPr/>
          <a:lstStyle/>
          <a:p>
            <a:r>
              <a:rPr lang="en-US" sz="1800" dirty="0"/>
              <a:t>Cloud Operations Engineer Assignment and Sizing</a:t>
            </a:r>
          </a:p>
        </p:txBody>
      </p:sp>
      <p:cxnSp>
        <p:nvCxnSpPr>
          <p:cNvPr id="49" name="Straight Arrow Connector 48"/>
          <p:cNvCxnSpPr/>
          <p:nvPr/>
        </p:nvCxnSpPr>
        <p:spPr>
          <a:xfrm flipV="1">
            <a:off x="1784434" y="3267430"/>
            <a:ext cx="1448019" cy="265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nvGraphicFramePr>
        <p:xfrm>
          <a:off x="3388826" y="2531158"/>
          <a:ext cx="4459773" cy="1965960"/>
        </p:xfrm>
        <a:graphic>
          <a:graphicData uri="http://schemas.openxmlformats.org/drawingml/2006/table">
            <a:tbl>
              <a:tblPr>
                <a:tableStyleId>{5940675A-B579-460E-94D1-54222C63F5DA}</a:tableStyleId>
              </a:tblPr>
              <a:tblGrid>
                <a:gridCol w="792281">
                  <a:extLst>
                    <a:ext uri="{9D8B030D-6E8A-4147-A177-3AD203B41FA5}">
                      <a16:colId xmlns:a16="http://schemas.microsoft.com/office/drawing/2014/main" val="20000"/>
                    </a:ext>
                  </a:extLst>
                </a:gridCol>
                <a:gridCol w="1197826">
                  <a:extLst>
                    <a:ext uri="{9D8B030D-6E8A-4147-A177-3AD203B41FA5}">
                      <a16:colId xmlns:a16="http://schemas.microsoft.com/office/drawing/2014/main" val="20001"/>
                    </a:ext>
                  </a:extLst>
                </a:gridCol>
                <a:gridCol w="717067">
                  <a:extLst>
                    <a:ext uri="{9D8B030D-6E8A-4147-A177-3AD203B41FA5}">
                      <a16:colId xmlns:a16="http://schemas.microsoft.com/office/drawing/2014/main" val="20002"/>
                    </a:ext>
                  </a:extLst>
                </a:gridCol>
                <a:gridCol w="1752599">
                  <a:extLst>
                    <a:ext uri="{9D8B030D-6E8A-4147-A177-3AD203B41FA5}">
                      <a16:colId xmlns:a16="http://schemas.microsoft.com/office/drawing/2014/main" val="20003"/>
                    </a:ext>
                  </a:extLst>
                </a:gridCol>
              </a:tblGrid>
              <a:tr h="448796">
                <a:tc>
                  <a:txBody>
                    <a:bodyPr/>
                    <a:lstStyle/>
                    <a:p>
                      <a:r>
                        <a:rPr lang="en-US" sz="900" b="1" dirty="0">
                          <a:latin typeface="Arial" charset="0"/>
                          <a:ea typeface="Arial" charset="0"/>
                          <a:cs typeface="Arial" charset="0"/>
                        </a:rPr>
                        <a:t>Dev Team</a:t>
                      </a:r>
                    </a:p>
                  </a:txBody>
                  <a:tcPr>
                    <a:solidFill>
                      <a:schemeClr val="tx2">
                        <a:lumMod val="40000"/>
                        <a:lumOff val="60000"/>
                      </a:schemeClr>
                    </a:solidFill>
                  </a:tcPr>
                </a:tc>
                <a:tc>
                  <a:txBody>
                    <a:bodyPr/>
                    <a:lstStyle/>
                    <a:p>
                      <a:r>
                        <a:rPr lang="en-US" sz="900" b="1" dirty="0">
                          <a:latin typeface="Arial" charset="0"/>
                          <a:ea typeface="Arial" charset="0"/>
                          <a:cs typeface="Arial" charset="0"/>
                        </a:rPr>
                        <a:t>Size (number of people on team)</a:t>
                      </a:r>
                    </a:p>
                  </a:txBody>
                  <a:tcPr>
                    <a:solidFill>
                      <a:schemeClr val="tx2">
                        <a:lumMod val="40000"/>
                        <a:lumOff val="60000"/>
                      </a:schemeClr>
                    </a:solidFill>
                  </a:tcPr>
                </a:tc>
                <a:tc>
                  <a:txBody>
                    <a:bodyPr/>
                    <a:lstStyle/>
                    <a:p>
                      <a:r>
                        <a:rPr lang="en-US" sz="900" b="1" dirty="0">
                          <a:latin typeface="Arial" charset="0"/>
                          <a:ea typeface="Arial" charset="0"/>
                          <a:cs typeface="Arial" charset="0"/>
                        </a:rPr>
                        <a:t>OpsEng/</a:t>
                      </a:r>
                    </a:p>
                    <a:p>
                      <a:r>
                        <a:rPr lang="en-US" sz="900" b="1" dirty="0">
                          <a:latin typeface="Arial" charset="0"/>
                          <a:ea typeface="Arial" charset="0"/>
                          <a:cs typeface="Arial" charset="0"/>
                        </a:rPr>
                        <a:t>Team</a:t>
                      </a:r>
                      <a:r>
                        <a:rPr lang="en-US" sz="900" b="1" baseline="0" dirty="0">
                          <a:latin typeface="Arial" charset="0"/>
                          <a:ea typeface="Arial" charset="0"/>
                          <a:cs typeface="Arial" charset="0"/>
                        </a:rPr>
                        <a:t> ratio</a:t>
                      </a:r>
                      <a:endParaRPr lang="en-US" sz="900" b="1" dirty="0">
                        <a:latin typeface="Arial" charset="0"/>
                        <a:ea typeface="Arial" charset="0"/>
                        <a:cs typeface="Arial" charset="0"/>
                      </a:endParaRPr>
                    </a:p>
                  </a:txBody>
                  <a:tcPr>
                    <a:solidFill>
                      <a:schemeClr val="tx2">
                        <a:lumMod val="40000"/>
                        <a:lumOff val="60000"/>
                      </a:schemeClr>
                    </a:solidFill>
                  </a:tcPr>
                </a:tc>
                <a:tc>
                  <a:txBody>
                    <a:bodyPr/>
                    <a:lstStyle/>
                    <a:p>
                      <a:r>
                        <a:rPr lang="en-US" sz="900" b="1" dirty="0">
                          <a:latin typeface="Arial" charset="0"/>
                          <a:ea typeface="Arial" charset="0"/>
                          <a:cs typeface="Arial" charset="0"/>
                        </a:rPr>
                        <a:t>Description</a:t>
                      </a:r>
                    </a:p>
                  </a:txBody>
                  <a:tcPr>
                    <a:solidFill>
                      <a:schemeClr val="tx2">
                        <a:lumMod val="40000"/>
                        <a:lumOff val="60000"/>
                      </a:schemeClr>
                    </a:solidFill>
                  </a:tcPr>
                </a:tc>
                <a:extLst>
                  <a:ext uri="{0D108BD9-81ED-4DB2-BD59-A6C34878D82A}">
                    <a16:rowId xmlns:a16="http://schemas.microsoft.com/office/drawing/2014/main" val="10000"/>
                  </a:ext>
                </a:extLst>
              </a:tr>
              <a:tr h="285598">
                <a:tc>
                  <a:txBody>
                    <a:bodyPr/>
                    <a:lstStyle/>
                    <a:p>
                      <a:r>
                        <a:rPr lang="en-US" sz="900" dirty="0">
                          <a:latin typeface="Arial" charset="0"/>
                          <a:ea typeface="Arial" charset="0"/>
                          <a:cs typeface="Arial" charset="0"/>
                        </a:rPr>
                        <a:t>Small</a:t>
                      </a:r>
                    </a:p>
                  </a:txBody>
                  <a:tcPr>
                    <a:solidFill>
                      <a:schemeClr val="bg1">
                        <a:lumMod val="95000"/>
                      </a:schemeClr>
                    </a:solidFill>
                  </a:tcPr>
                </a:tc>
                <a:tc>
                  <a:txBody>
                    <a:bodyPr/>
                    <a:lstStyle/>
                    <a:p>
                      <a:r>
                        <a:rPr lang="en-US" sz="900" dirty="0">
                          <a:latin typeface="Arial" charset="0"/>
                          <a:ea typeface="Arial" charset="0"/>
                          <a:cs typeface="Arial" charset="0"/>
                        </a:rPr>
                        <a:t>1-6</a:t>
                      </a:r>
                    </a:p>
                  </a:txBody>
                  <a:tcPr>
                    <a:solidFill>
                      <a:schemeClr val="bg1">
                        <a:lumMod val="95000"/>
                      </a:schemeClr>
                    </a:solidFill>
                  </a:tcPr>
                </a:tc>
                <a:tc>
                  <a:txBody>
                    <a:bodyPr/>
                    <a:lstStyle/>
                    <a:p>
                      <a:r>
                        <a:rPr lang="en-US" sz="900" dirty="0">
                          <a:latin typeface="Arial" charset="0"/>
                          <a:ea typeface="Arial" charset="0"/>
                          <a:cs typeface="Arial" charset="0"/>
                        </a:rPr>
                        <a:t>3:1</a:t>
                      </a:r>
                    </a:p>
                  </a:txBody>
                  <a:tcPr>
                    <a:solidFill>
                      <a:schemeClr val="bg1">
                        <a:lumMod val="95000"/>
                      </a:schemeClr>
                    </a:solidFill>
                  </a:tcPr>
                </a:tc>
                <a:tc>
                  <a:txBody>
                    <a:bodyPr/>
                    <a:lstStyle/>
                    <a:p>
                      <a:r>
                        <a:rPr lang="en-US" sz="900" dirty="0">
                          <a:latin typeface="Arial" charset="0"/>
                          <a:ea typeface="Arial" charset="0"/>
                          <a:cs typeface="Arial" charset="0"/>
                        </a:rPr>
                        <a:t>OpsEng can handle 3 small teams simultaneously </a:t>
                      </a:r>
                    </a:p>
                  </a:txBody>
                  <a:tcPr>
                    <a:solidFill>
                      <a:schemeClr val="bg1">
                        <a:lumMod val="95000"/>
                      </a:schemeClr>
                    </a:solidFill>
                  </a:tcPr>
                </a:tc>
                <a:extLst>
                  <a:ext uri="{0D108BD9-81ED-4DB2-BD59-A6C34878D82A}">
                    <a16:rowId xmlns:a16="http://schemas.microsoft.com/office/drawing/2014/main" val="10001"/>
                  </a:ext>
                </a:extLst>
              </a:tr>
              <a:tr h="334192">
                <a:tc>
                  <a:txBody>
                    <a:bodyPr/>
                    <a:lstStyle/>
                    <a:p>
                      <a:r>
                        <a:rPr lang="en-US" sz="900" dirty="0">
                          <a:latin typeface="Arial" charset="0"/>
                          <a:ea typeface="Arial" charset="0"/>
                          <a:cs typeface="Arial" charset="0"/>
                        </a:rPr>
                        <a:t>Medium</a:t>
                      </a:r>
                    </a:p>
                  </a:txBody>
                  <a:tcPr>
                    <a:solidFill>
                      <a:schemeClr val="bg1">
                        <a:lumMod val="95000"/>
                      </a:schemeClr>
                    </a:solidFill>
                  </a:tcPr>
                </a:tc>
                <a:tc>
                  <a:txBody>
                    <a:bodyPr/>
                    <a:lstStyle/>
                    <a:p>
                      <a:r>
                        <a:rPr lang="en-US" sz="900" dirty="0">
                          <a:latin typeface="Arial" charset="0"/>
                          <a:ea typeface="Arial" charset="0"/>
                          <a:cs typeface="Arial" charset="0"/>
                        </a:rPr>
                        <a:t>7-9</a:t>
                      </a:r>
                    </a:p>
                  </a:txBody>
                  <a:tcPr>
                    <a:solidFill>
                      <a:schemeClr val="bg1">
                        <a:lumMod val="95000"/>
                      </a:schemeClr>
                    </a:solidFill>
                  </a:tcPr>
                </a:tc>
                <a:tc>
                  <a:txBody>
                    <a:bodyPr/>
                    <a:lstStyle/>
                    <a:p>
                      <a:r>
                        <a:rPr lang="en-US" sz="900" dirty="0">
                          <a:latin typeface="Arial" charset="0"/>
                          <a:ea typeface="Arial" charset="0"/>
                          <a:cs typeface="Arial" charset="0"/>
                        </a:rPr>
                        <a:t>2:1</a:t>
                      </a: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OpsEng can handle 2 medium teams simultaneously </a:t>
                      </a:r>
                    </a:p>
                  </a:txBody>
                  <a:tcPr>
                    <a:solidFill>
                      <a:schemeClr val="bg1">
                        <a:lumMod val="95000"/>
                      </a:schemeClr>
                    </a:solidFill>
                  </a:tcPr>
                </a:tc>
                <a:extLst>
                  <a:ext uri="{0D108BD9-81ED-4DB2-BD59-A6C34878D82A}">
                    <a16:rowId xmlns:a16="http://schemas.microsoft.com/office/drawing/2014/main" val="10002"/>
                  </a:ext>
                </a:extLst>
              </a:tr>
              <a:tr h="285598">
                <a:tc>
                  <a:txBody>
                    <a:bodyPr/>
                    <a:lstStyle/>
                    <a:p>
                      <a:r>
                        <a:rPr lang="en-US" sz="900" dirty="0">
                          <a:latin typeface="Arial" charset="0"/>
                          <a:ea typeface="Arial" charset="0"/>
                          <a:cs typeface="Arial" charset="0"/>
                        </a:rPr>
                        <a:t>Large</a:t>
                      </a:r>
                    </a:p>
                  </a:txBody>
                  <a:tcPr>
                    <a:solidFill>
                      <a:schemeClr val="bg1">
                        <a:lumMod val="95000"/>
                      </a:schemeClr>
                    </a:solidFill>
                  </a:tcPr>
                </a:tc>
                <a:tc>
                  <a:txBody>
                    <a:bodyPr/>
                    <a:lstStyle/>
                    <a:p>
                      <a:r>
                        <a:rPr lang="en-US" sz="900" dirty="0">
                          <a:latin typeface="Arial" charset="0"/>
                          <a:ea typeface="Arial" charset="0"/>
                          <a:cs typeface="Arial" charset="0"/>
                        </a:rPr>
                        <a:t>10-12</a:t>
                      </a:r>
                    </a:p>
                  </a:txBody>
                  <a:tcPr>
                    <a:solidFill>
                      <a:schemeClr val="bg1">
                        <a:lumMod val="95000"/>
                      </a:schemeClr>
                    </a:solidFill>
                  </a:tcPr>
                </a:tc>
                <a:tc>
                  <a:txBody>
                    <a:bodyPr/>
                    <a:lstStyle/>
                    <a:p>
                      <a:r>
                        <a:rPr lang="en-US" sz="900" dirty="0">
                          <a:latin typeface="Arial" charset="0"/>
                          <a:ea typeface="Arial" charset="0"/>
                          <a:cs typeface="Arial" charset="0"/>
                        </a:rPr>
                        <a:t>1:1</a:t>
                      </a: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OpsEng can only handle 1 large team</a:t>
                      </a:r>
                    </a:p>
                  </a:txBody>
                  <a:tcPr>
                    <a:solidFill>
                      <a:schemeClr val="bg1">
                        <a:lumMod val="95000"/>
                      </a:schemeClr>
                    </a:solidFill>
                  </a:tcPr>
                </a:tc>
                <a:extLst>
                  <a:ext uri="{0D108BD9-81ED-4DB2-BD59-A6C34878D82A}">
                    <a16:rowId xmlns:a16="http://schemas.microsoft.com/office/drawing/2014/main" val="10003"/>
                  </a:ext>
                </a:extLst>
              </a:tr>
              <a:tr h="285598">
                <a:tc>
                  <a:txBody>
                    <a:bodyPr/>
                    <a:lstStyle/>
                    <a:p>
                      <a:r>
                        <a:rPr lang="en-US" sz="900" dirty="0" err="1">
                          <a:latin typeface="Arial" charset="0"/>
                          <a:ea typeface="Arial" charset="0"/>
                          <a:cs typeface="Arial" charset="0"/>
                        </a:rPr>
                        <a:t>XLarge</a:t>
                      </a:r>
                      <a:endParaRPr lang="en-US" sz="900" dirty="0">
                        <a:latin typeface="Arial" charset="0"/>
                        <a:ea typeface="Arial" charset="0"/>
                        <a:cs typeface="Arial" charset="0"/>
                      </a:endParaRPr>
                    </a:p>
                  </a:txBody>
                  <a:tcPr>
                    <a:solidFill>
                      <a:schemeClr val="bg1">
                        <a:lumMod val="95000"/>
                      </a:schemeClr>
                    </a:solidFill>
                  </a:tcPr>
                </a:tc>
                <a:tc>
                  <a:txBody>
                    <a:bodyPr/>
                    <a:lstStyle/>
                    <a:p>
                      <a:r>
                        <a:rPr lang="en-US" sz="900" dirty="0">
                          <a:latin typeface="Arial" charset="0"/>
                          <a:ea typeface="Arial" charset="0"/>
                          <a:cs typeface="Arial" charset="0"/>
                        </a:rPr>
                        <a:t>13+</a:t>
                      </a:r>
                    </a:p>
                  </a:txBody>
                  <a:tcPr>
                    <a:solidFill>
                      <a:schemeClr val="bg1">
                        <a:lumMod val="95000"/>
                      </a:schemeClr>
                    </a:solidFill>
                  </a:tcPr>
                </a:tc>
                <a:tc>
                  <a:txBody>
                    <a:bodyPr/>
                    <a:lstStyle/>
                    <a:p>
                      <a:r>
                        <a:rPr lang="en-US" sz="900" dirty="0">
                          <a:latin typeface="Arial" charset="0"/>
                          <a:ea typeface="Arial" charset="0"/>
                          <a:cs typeface="Arial" charset="0"/>
                        </a:rPr>
                        <a:t>0.5:1</a:t>
                      </a: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charset="0"/>
                          <a:ea typeface="Arial" charset="0"/>
                          <a:cs typeface="Arial" charset="0"/>
                        </a:rPr>
                        <a:t>Two OpsEng’s needed to handle Xlarge team</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87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233138" y="819151"/>
            <a:ext cx="1913152" cy="1696894"/>
            <a:chOff x="3451465" y="631788"/>
            <a:chExt cx="1913152" cy="1696894"/>
          </a:xfrm>
        </p:grpSpPr>
        <p:sp>
          <p:nvSpPr>
            <p:cNvPr id="16" name="Rectangle 15"/>
            <p:cNvSpPr/>
            <p:nvPr/>
          </p:nvSpPr>
          <p:spPr>
            <a:xfrm>
              <a:off x="3451465" y="1682351"/>
              <a:ext cx="1913152" cy="646331"/>
            </a:xfrm>
            <a:prstGeom prst="rect">
              <a:avLst/>
            </a:prstGeom>
          </p:spPr>
          <p:txBody>
            <a:bodyPr wrap="none">
              <a:spAutoFit/>
            </a:bodyPr>
            <a:lstStyle/>
            <a:p>
              <a:pPr algn="ctr"/>
              <a:r>
                <a:rPr lang="en-US" dirty="0">
                  <a:solidFill>
                    <a:srgbClr val="FF0000"/>
                  </a:solidFill>
                </a:rPr>
                <a:t>Cloud Operations </a:t>
              </a:r>
            </a:p>
            <a:p>
              <a:pPr algn="ctr"/>
              <a:r>
                <a:rPr lang="en-US" dirty="0">
                  <a:solidFill>
                    <a:srgbClr val="FF0000"/>
                  </a:solidFill>
                </a:rPr>
                <a:t>Engineer (OE)</a:t>
              </a:r>
              <a:endParaRPr lang="en-US" dirty="0">
                <a:solidFill>
                  <a:prstClr val="black"/>
                </a:solidFill>
              </a:endParaRPr>
            </a:p>
          </p:txBody>
        </p:sp>
        <p:pic>
          <p:nvPicPr>
            <p:cNvPr id="9" name="Picture 8"/>
            <p:cNvPicPr>
              <a:picLocks noChangeAspect="1"/>
            </p:cNvPicPr>
            <p:nvPr/>
          </p:nvPicPr>
          <p:blipFill>
            <a:blip r:embed="rId2"/>
            <a:stretch>
              <a:fillRect/>
            </a:stretch>
          </p:blipFill>
          <p:spPr>
            <a:xfrm>
              <a:off x="4206765" y="631788"/>
              <a:ext cx="402553" cy="1050565"/>
            </a:xfrm>
            <a:prstGeom prst="rect">
              <a:avLst/>
            </a:prstGeom>
          </p:spPr>
        </p:pic>
      </p:grpSp>
      <p:sp>
        <p:nvSpPr>
          <p:cNvPr id="46" name="Title 45"/>
          <p:cNvSpPr>
            <a:spLocks noGrp="1"/>
          </p:cNvSpPr>
          <p:nvPr>
            <p:ph type="title"/>
          </p:nvPr>
        </p:nvSpPr>
        <p:spPr>
          <a:xfrm>
            <a:off x="416576" y="124376"/>
            <a:ext cx="8229600" cy="539496"/>
          </a:xfrm>
        </p:spPr>
        <p:txBody>
          <a:bodyPr/>
          <a:lstStyle/>
          <a:p>
            <a:r>
              <a:rPr lang="en-US" sz="2400" dirty="0"/>
              <a:t>Sounds great, where do I get some of that?  </a:t>
            </a:r>
          </a:p>
        </p:txBody>
      </p:sp>
      <p:pic>
        <p:nvPicPr>
          <p:cNvPr id="34" name="Picture 33"/>
          <p:cNvPicPr>
            <a:picLocks noChangeAspect="1"/>
          </p:cNvPicPr>
          <p:nvPr/>
        </p:nvPicPr>
        <p:blipFill>
          <a:blip r:embed="rId2">
            <a:duotone>
              <a:schemeClr val="accent5">
                <a:shade val="45000"/>
                <a:satMod val="135000"/>
              </a:schemeClr>
              <a:prstClr val="white"/>
            </a:duotone>
          </a:blip>
          <a:stretch>
            <a:fillRect/>
          </a:stretch>
        </p:blipFill>
        <p:spPr>
          <a:xfrm>
            <a:off x="6338708" y="819150"/>
            <a:ext cx="402553" cy="1050565"/>
          </a:xfrm>
          <a:prstGeom prst="rect">
            <a:avLst/>
          </a:prstGeom>
        </p:spPr>
      </p:pic>
      <p:sp>
        <p:nvSpPr>
          <p:cNvPr id="36" name="Rectangle 35"/>
          <p:cNvSpPr/>
          <p:nvPr/>
        </p:nvSpPr>
        <p:spPr>
          <a:xfrm>
            <a:off x="5764775" y="1869715"/>
            <a:ext cx="1550425" cy="646331"/>
          </a:xfrm>
          <a:prstGeom prst="rect">
            <a:avLst/>
          </a:prstGeom>
        </p:spPr>
        <p:txBody>
          <a:bodyPr wrap="none">
            <a:spAutoFit/>
          </a:bodyPr>
          <a:lstStyle/>
          <a:p>
            <a:pPr algn="ctr"/>
            <a:r>
              <a:rPr lang="en-US" dirty="0">
                <a:solidFill>
                  <a:srgbClr val="FF0000"/>
                </a:solidFill>
              </a:rPr>
              <a:t>Site Reliability</a:t>
            </a:r>
          </a:p>
          <a:p>
            <a:pPr algn="ctr"/>
            <a:r>
              <a:rPr lang="en-US" dirty="0">
                <a:solidFill>
                  <a:srgbClr val="FF0000"/>
                </a:solidFill>
              </a:rPr>
              <a:t>Engineer (SRE)</a:t>
            </a:r>
          </a:p>
        </p:txBody>
      </p:sp>
      <p:graphicFrame>
        <p:nvGraphicFramePr>
          <p:cNvPr id="3" name="Table 2"/>
          <p:cNvGraphicFramePr>
            <a:graphicFrameLocks noGrp="1"/>
          </p:cNvGraphicFramePr>
          <p:nvPr>
            <p:extLst>
              <p:ext uri="{D42A27DB-BD31-4B8C-83A1-F6EECF244321}">
                <p14:modId xmlns:p14="http://schemas.microsoft.com/office/powerpoint/2010/main" val="1733351794"/>
              </p:ext>
            </p:extLst>
          </p:nvPr>
        </p:nvGraphicFramePr>
        <p:xfrm>
          <a:off x="416576" y="2724150"/>
          <a:ext cx="8511114" cy="1925320"/>
        </p:xfrm>
        <a:graphic>
          <a:graphicData uri="http://schemas.openxmlformats.org/drawingml/2006/table">
            <a:tbl>
              <a:tblPr firstRow="1" bandRow="1">
                <a:tableStyleId>{5C22544A-7EE6-4342-B048-85BDC9FD1C3A}</a:tableStyleId>
              </a:tblPr>
              <a:tblGrid>
                <a:gridCol w="2758231">
                  <a:extLst>
                    <a:ext uri="{9D8B030D-6E8A-4147-A177-3AD203B41FA5}">
                      <a16:colId xmlns:a16="http://schemas.microsoft.com/office/drawing/2014/main" val="20000"/>
                    </a:ext>
                  </a:extLst>
                </a:gridCol>
                <a:gridCol w="5752883">
                  <a:extLst>
                    <a:ext uri="{9D8B030D-6E8A-4147-A177-3AD203B41FA5}">
                      <a16:colId xmlns:a16="http://schemas.microsoft.com/office/drawing/2014/main" val="20001"/>
                    </a:ext>
                  </a:extLst>
                </a:gridCol>
              </a:tblGrid>
              <a:tr h="370840">
                <a:tc>
                  <a:txBody>
                    <a:bodyPr/>
                    <a:lstStyle/>
                    <a:p>
                      <a:r>
                        <a:rPr lang="en-US" dirty="0"/>
                        <a:t>Questions</a:t>
                      </a:r>
                    </a:p>
                  </a:txBody>
                  <a:tcPr/>
                </a:tc>
                <a:tc>
                  <a:txBody>
                    <a:bodyPr/>
                    <a:lstStyle/>
                    <a:p>
                      <a:r>
                        <a:rPr lang="en-US" dirty="0"/>
                        <a:t>Answers</a:t>
                      </a:r>
                    </a:p>
                  </a:txBody>
                  <a:tcPr/>
                </a:tc>
                <a:extLst>
                  <a:ext uri="{0D108BD9-81ED-4DB2-BD59-A6C34878D82A}">
                    <a16:rowId xmlns:a16="http://schemas.microsoft.com/office/drawing/2014/main" val="10000"/>
                  </a:ext>
                </a:extLst>
              </a:tr>
              <a:tr h="370840">
                <a:tc>
                  <a:txBody>
                    <a:bodyPr/>
                    <a:lstStyle/>
                    <a:p>
                      <a:r>
                        <a:rPr lang="en-US" sz="1400" dirty="0"/>
                        <a:t>Where do these roles come from?</a:t>
                      </a:r>
                    </a:p>
                  </a:txBody>
                  <a:tcPr/>
                </a:tc>
                <a:tc>
                  <a:txBody>
                    <a:bodyPr/>
                    <a:lstStyle/>
                    <a:p>
                      <a:pPr marL="342900" indent="-342900">
                        <a:buAutoNum type="alphaLcPeriod"/>
                      </a:pPr>
                      <a:r>
                        <a:rPr lang="en-US" sz="1400" dirty="0"/>
                        <a:t>Existing staff with Cloud and Operations savvy; drive for career growth</a:t>
                      </a:r>
                    </a:p>
                    <a:p>
                      <a:pPr marL="342900" indent="-342900">
                        <a:buAutoNum type="alphaLcPeriod"/>
                      </a:pPr>
                      <a:r>
                        <a:rPr lang="en-US" sz="1400" dirty="0"/>
                        <a:t>You</a:t>
                      </a:r>
                      <a:r>
                        <a:rPr lang="en-US" sz="1400" baseline="0" dirty="0"/>
                        <a:t> create them with a two-in-a-box approach (e.g. AWS </a:t>
                      </a:r>
                      <a:r>
                        <a:rPr lang="en-US" sz="1400" baseline="0" dirty="0" err="1"/>
                        <a:t>ProServe</a:t>
                      </a:r>
                      <a:r>
                        <a:rPr lang="en-US" sz="1400" baseline="0" dirty="0"/>
                        <a:t> lead)</a:t>
                      </a:r>
                      <a:endParaRPr lang="en-US" sz="1400" dirty="0"/>
                    </a:p>
                  </a:txBody>
                  <a:tcPr/>
                </a:tc>
                <a:extLst>
                  <a:ext uri="{0D108BD9-81ED-4DB2-BD59-A6C34878D82A}">
                    <a16:rowId xmlns:a16="http://schemas.microsoft.com/office/drawing/2014/main" val="10001"/>
                  </a:ext>
                </a:extLst>
              </a:tr>
              <a:tr h="370840">
                <a:tc>
                  <a:txBody>
                    <a:bodyPr/>
                    <a:lstStyle/>
                    <a:p>
                      <a:r>
                        <a:rPr lang="en-US" sz="1400" dirty="0"/>
                        <a:t>Where do they sit? </a:t>
                      </a:r>
                    </a:p>
                  </a:txBody>
                  <a:tcPr/>
                </a:tc>
                <a:tc>
                  <a:txBody>
                    <a:bodyPr/>
                    <a:lstStyle/>
                    <a:p>
                      <a:r>
                        <a:rPr lang="en-US" sz="1400" dirty="0"/>
                        <a:t>OE</a:t>
                      </a:r>
                      <a:r>
                        <a:rPr lang="en-US" sz="1400" baseline="0" dirty="0"/>
                        <a:t> - </a:t>
                      </a:r>
                      <a:r>
                        <a:rPr lang="en-US" sz="1400" dirty="0"/>
                        <a:t>Cloud Tiger Team</a:t>
                      </a:r>
                    </a:p>
                    <a:p>
                      <a:r>
                        <a:rPr lang="en-US" sz="1400" dirty="0"/>
                        <a:t>SRE – Dev</a:t>
                      </a:r>
                      <a:r>
                        <a:rPr lang="en-US" sz="1400" baseline="0" dirty="0"/>
                        <a:t> Teams,</a:t>
                      </a:r>
                      <a:r>
                        <a:rPr lang="en-US" sz="1400" dirty="0"/>
                        <a:t> but should be dotted-lined back</a:t>
                      </a:r>
                      <a:r>
                        <a:rPr lang="en-US" sz="1400" baseline="0" dirty="0"/>
                        <a:t> to Cloud Tiger Team OE’s</a:t>
                      </a:r>
                      <a:endParaRPr lang="en-US" sz="1400" dirty="0"/>
                    </a:p>
                  </a:txBody>
                  <a:tcPr/>
                </a:tc>
                <a:extLst>
                  <a:ext uri="{0D108BD9-81ED-4DB2-BD59-A6C34878D82A}">
                    <a16:rowId xmlns:a16="http://schemas.microsoft.com/office/drawing/2014/main" val="10002"/>
                  </a:ext>
                </a:extLst>
              </a:tr>
              <a:tr h="370840">
                <a:tc>
                  <a:txBody>
                    <a:bodyPr/>
                    <a:lstStyle/>
                    <a:p>
                      <a:r>
                        <a:rPr lang="en-US" sz="1400" dirty="0"/>
                        <a:t>How do you make more? </a:t>
                      </a:r>
                    </a:p>
                  </a:txBody>
                  <a:tcPr/>
                </a:tc>
                <a:tc>
                  <a:txBody>
                    <a:bodyPr/>
                    <a:lstStyle/>
                    <a:p>
                      <a:r>
                        <a:rPr lang="en-US" sz="1400" dirty="0"/>
                        <a:t>Rotate OE’s back into existing IT org (e.g.</a:t>
                      </a:r>
                      <a:r>
                        <a:rPr lang="en-US" sz="1400" baseline="0" dirty="0"/>
                        <a:t> shared services) </a:t>
                      </a:r>
                      <a:r>
                        <a:rPr lang="en-US" sz="1400" dirty="0"/>
                        <a:t>to recruit, train, and multiply. Brown bag trainings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852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1593228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Why are we here?  It’s all about speed… </a:t>
            </a:r>
            <a:br>
              <a:rPr lang="en-US" sz="2400" dirty="0"/>
            </a:br>
            <a:r>
              <a:rPr lang="en-US" sz="1800" dirty="0"/>
              <a:t>Bridge the gap between Dev and Ops to increase agility</a:t>
            </a:r>
          </a:p>
        </p:txBody>
      </p:sp>
      <p:grpSp>
        <p:nvGrpSpPr>
          <p:cNvPr id="6" name="Group 5"/>
          <p:cNvGrpSpPr/>
          <p:nvPr/>
        </p:nvGrpSpPr>
        <p:grpSpPr>
          <a:xfrm>
            <a:off x="76200" y="1123497"/>
            <a:ext cx="3958241" cy="2819854"/>
            <a:chOff x="76200" y="1123497"/>
            <a:chExt cx="3958241" cy="2819854"/>
          </a:xfrm>
        </p:grpSpPr>
        <p:graphicFrame>
          <p:nvGraphicFramePr>
            <p:cNvPr id="7" name="Diagram 6"/>
            <p:cNvGraphicFramePr/>
            <p:nvPr/>
          </p:nvGraphicFramePr>
          <p:xfrm>
            <a:off x="76200" y="1516357"/>
            <a:ext cx="3958241" cy="2426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1600200" y="1123497"/>
              <a:ext cx="513282" cy="307777"/>
            </a:xfrm>
            <a:prstGeom prst="rect">
              <a:avLst/>
            </a:prstGeom>
          </p:spPr>
          <p:txBody>
            <a:bodyPr wrap="none">
              <a:spAutoFit/>
            </a:bodyPr>
            <a:lstStyle/>
            <a:p>
              <a:r>
                <a:rPr lang="is-IS" sz="1400" b="1" dirty="0">
                  <a:solidFill>
                    <a:prstClr val="black"/>
                  </a:solidFill>
                  <a:latin typeface="Andale Mono" charset="0"/>
                  <a:ea typeface="Andale Mono" charset="0"/>
                  <a:cs typeface="Andale Mono" charset="0"/>
                  <a:sym typeface="Helvetica" charset="0"/>
                </a:rPr>
                <a:t>Dev</a:t>
              </a:r>
              <a:endParaRPr lang="en-US" sz="2000" b="1" dirty="0">
                <a:solidFill>
                  <a:prstClr val="black"/>
                </a:solidFill>
                <a:latin typeface="Andale Mono" charset="0"/>
                <a:ea typeface="Andale Mono" charset="0"/>
                <a:cs typeface="Andale Mono" charset="0"/>
              </a:endParaRPr>
            </a:p>
          </p:txBody>
        </p:sp>
      </p:grpSp>
      <p:graphicFrame>
        <p:nvGraphicFramePr>
          <p:cNvPr id="5" name="Diagram 4"/>
          <p:cNvGraphicFramePr/>
          <p:nvPr/>
        </p:nvGraphicFramePr>
        <p:xfrm>
          <a:off x="1981200" y="1516357"/>
          <a:ext cx="8579946" cy="37985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Rectangle 8"/>
          <p:cNvSpPr/>
          <p:nvPr/>
        </p:nvSpPr>
        <p:spPr>
          <a:xfrm>
            <a:off x="5542861" y="1111269"/>
            <a:ext cx="1258678" cy="307777"/>
          </a:xfrm>
          <a:prstGeom prst="rect">
            <a:avLst/>
          </a:prstGeom>
        </p:spPr>
        <p:txBody>
          <a:bodyPr wrap="none">
            <a:spAutoFit/>
          </a:bodyPr>
          <a:lstStyle/>
          <a:p>
            <a:r>
              <a:rPr lang="is-IS" altLang="en-US" sz="1400" b="1" dirty="0">
                <a:solidFill>
                  <a:prstClr val="black"/>
                </a:solidFill>
                <a:latin typeface="Andale Mono" charset="0"/>
                <a:ea typeface="Andale Mono" charset="0"/>
                <a:cs typeface="Andale Mono" charset="0"/>
                <a:sym typeface="Helvetica" charset="0"/>
              </a:rPr>
              <a:t>Operations</a:t>
            </a:r>
            <a:endParaRPr lang="en-US" sz="2000" b="1" dirty="0">
              <a:solidFill>
                <a:prstClr val="black"/>
              </a:solidFill>
              <a:latin typeface="Andale Mono" charset="0"/>
              <a:ea typeface="Andale Mono" charset="0"/>
              <a:cs typeface="Andale Mono" charset="0"/>
            </a:endParaRPr>
          </a:p>
        </p:txBody>
      </p:sp>
      <p:sp>
        <p:nvSpPr>
          <p:cNvPr id="14" name="Rectangle 13"/>
          <p:cNvSpPr/>
          <p:nvPr/>
        </p:nvSpPr>
        <p:spPr>
          <a:xfrm>
            <a:off x="4156403" y="3883876"/>
            <a:ext cx="1941103" cy="461665"/>
          </a:xfrm>
          <a:prstGeom prst="rect">
            <a:avLst/>
          </a:prstGeom>
        </p:spPr>
        <p:txBody>
          <a:bodyPr wrap="square">
            <a:spAutoFit/>
          </a:bodyPr>
          <a:lstStyle/>
          <a:p>
            <a:r>
              <a:rPr lang="is-IS" altLang="en-US" sz="1200" dirty="0">
                <a:solidFill>
                  <a:prstClr val="black"/>
                </a:solidFill>
                <a:latin typeface="Chalkboard" charset="0"/>
                <a:ea typeface="Chalkboard" charset="0"/>
                <a:cs typeface="Chalkboard" charset="0"/>
                <a:sym typeface="Helvetica" charset="0"/>
              </a:rPr>
              <a:t>Bring this expertise over to the Dev side, but how? </a:t>
            </a:r>
            <a:endParaRPr lang="en-US" dirty="0">
              <a:solidFill>
                <a:prstClr val="black"/>
              </a:solidFill>
              <a:latin typeface="Chalkboard" charset="0"/>
              <a:ea typeface="Chalkboard" charset="0"/>
              <a:cs typeface="Chalkboard" charset="0"/>
            </a:endParaRPr>
          </a:p>
        </p:txBody>
      </p:sp>
      <p:sp>
        <p:nvSpPr>
          <p:cNvPr id="16" name="Oval 15"/>
          <p:cNvSpPr/>
          <p:nvPr/>
        </p:nvSpPr>
        <p:spPr bwMode="ltGray">
          <a:xfrm>
            <a:off x="6191476" y="2800350"/>
            <a:ext cx="2571523" cy="1336145"/>
          </a:xfrm>
          <a:prstGeom prst="ellipse">
            <a:avLst/>
          </a:prstGeom>
          <a:noFill/>
          <a:ln w="28575">
            <a:solidFill>
              <a:srgbClr val="FF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bwMode="ltGray">
          <a:xfrm>
            <a:off x="7391401" y="2163245"/>
            <a:ext cx="990600" cy="533400"/>
          </a:xfrm>
          <a:prstGeom prst="ellipse">
            <a:avLst/>
          </a:prstGeom>
          <a:noFill/>
          <a:ln w="28575">
            <a:solidFill>
              <a:srgbClr val="FF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8" name="Group 27"/>
          <p:cNvGrpSpPr/>
          <p:nvPr/>
        </p:nvGrpSpPr>
        <p:grpSpPr>
          <a:xfrm>
            <a:off x="3650805" y="3314028"/>
            <a:ext cx="2540671" cy="553122"/>
            <a:chOff x="3650805" y="3077407"/>
            <a:chExt cx="2540671" cy="553122"/>
          </a:xfrm>
        </p:grpSpPr>
        <p:pic>
          <p:nvPicPr>
            <p:cNvPr id="20" name="Picture 19"/>
            <p:cNvPicPr>
              <a:picLocks noChangeAspect="1"/>
            </p:cNvPicPr>
            <p:nvPr/>
          </p:nvPicPr>
          <p:blipFill>
            <a:blip r:embed="rId13"/>
            <a:stretch>
              <a:fillRect/>
            </a:stretch>
          </p:blipFill>
          <p:spPr>
            <a:xfrm>
              <a:off x="4974308" y="3077407"/>
              <a:ext cx="189718" cy="495118"/>
            </a:xfrm>
            <a:prstGeom prst="rect">
              <a:avLst/>
            </a:prstGeom>
          </p:spPr>
        </p:pic>
        <p:cxnSp>
          <p:nvCxnSpPr>
            <p:cNvPr id="22" name="Straight Arrow Connector 21"/>
            <p:cNvCxnSpPr>
              <a:stCxn id="16" idx="2"/>
            </p:cNvCxnSpPr>
            <p:nvPr/>
          </p:nvCxnSpPr>
          <p:spPr>
            <a:xfrm flipH="1" flipV="1">
              <a:off x="5164026" y="3301798"/>
              <a:ext cx="1027450" cy="1666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0" idx="1"/>
            </p:cNvCxnSpPr>
            <p:nvPr/>
          </p:nvCxnSpPr>
          <p:spPr>
            <a:xfrm flipH="1">
              <a:off x="3650805" y="3324966"/>
              <a:ext cx="1323503" cy="3055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9687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496" y="80274"/>
            <a:ext cx="8229600" cy="539496"/>
          </a:xfrm>
        </p:spPr>
        <p:txBody>
          <a:bodyPr/>
          <a:lstStyle/>
          <a:p>
            <a:r>
              <a:rPr lang="en-US" sz="1800" dirty="0"/>
              <a:t>Application DevOps Value-Stream with Roles</a:t>
            </a:r>
          </a:p>
        </p:txBody>
      </p:sp>
      <p:grpSp>
        <p:nvGrpSpPr>
          <p:cNvPr id="58" name="Group 57"/>
          <p:cNvGrpSpPr/>
          <p:nvPr/>
        </p:nvGrpSpPr>
        <p:grpSpPr>
          <a:xfrm>
            <a:off x="43037" y="754720"/>
            <a:ext cx="2136905" cy="2119238"/>
            <a:chOff x="43037" y="754720"/>
            <a:chExt cx="2136905" cy="2119238"/>
          </a:xfrm>
        </p:grpSpPr>
        <p:grpSp>
          <p:nvGrpSpPr>
            <p:cNvPr id="114" name="Group 113"/>
            <p:cNvGrpSpPr/>
            <p:nvPr/>
          </p:nvGrpSpPr>
          <p:grpSpPr>
            <a:xfrm>
              <a:off x="51152" y="754720"/>
              <a:ext cx="1665111" cy="1547303"/>
              <a:chOff x="467851" y="2054459"/>
              <a:chExt cx="3722689" cy="3381535"/>
            </a:xfrm>
          </p:grpSpPr>
          <p:sp>
            <p:nvSpPr>
              <p:cNvPr id="121"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2"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3"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5" name="TextBox 114"/>
            <p:cNvSpPr txBox="1"/>
            <p:nvPr/>
          </p:nvSpPr>
          <p:spPr>
            <a:xfrm rot="19235472">
              <a:off x="183984" y="903900"/>
              <a:ext cx="717583" cy="261610"/>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orient</a:t>
              </a:r>
            </a:p>
          </p:txBody>
        </p:sp>
        <p:sp>
          <p:nvSpPr>
            <p:cNvPr id="116" name="TextBox 115"/>
            <p:cNvSpPr txBox="1"/>
            <p:nvPr/>
          </p:nvSpPr>
          <p:spPr>
            <a:xfrm rot="17265739">
              <a:off x="1032846" y="1547435"/>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sp>
          <p:nvSpPr>
            <p:cNvPr id="117" name="TextBox 116"/>
            <p:cNvSpPr txBox="1"/>
            <p:nvPr/>
          </p:nvSpPr>
          <p:spPr>
            <a:xfrm rot="2026545">
              <a:off x="43037" y="1890674"/>
              <a:ext cx="1082326"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recommend</a:t>
              </a:r>
            </a:p>
          </p:txBody>
        </p:sp>
        <p:grpSp>
          <p:nvGrpSpPr>
            <p:cNvPr id="118" name="Group 117"/>
            <p:cNvGrpSpPr/>
            <p:nvPr/>
          </p:nvGrpSpPr>
          <p:grpSpPr>
            <a:xfrm rot="21269164">
              <a:off x="1502609" y="1914402"/>
              <a:ext cx="677333" cy="959556"/>
              <a:chOff x="2343095" y="2565063"/>
              <a:chExt cx="677333" cy="959556"/>
            </a:xfrm>
          </p:grpSpPr>
          <p:sp>
            <p:nvSpPr>
              <p:cNvPr id="119" name="Striped Right Arrow 118"/>
              <p:cNvSpPr/>
              <p:nvPr/>
            </p:nvSpPr>
            <p:spPr>
              <a:xfrm rot="2770164">
                <a:off x="2201984" y="2706174"/>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rot="2721820">
                <a:off x="2241588" y="2906020"/>
                <a:ext cx="880347"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onboard</a:t>
                </a:r>
                <a:endParaRPr lang="en-US" sz="1050" dirty="0">
                  <a:solidFill>
                    <a:prstClr val="black"/>
                  </a:solidFill>
                </a:endParaRPr>
              </a:p>
            </p:txBody>
          </p:sp>
        </p:grpSp>
      </p:grpSp>
      <p:grpSp>
        <p:nvGrpSpPr>
          <p:cNvPr id="124" name="Group 123"/>
          <p:cNvGrpSpPr/>
          <p:nvPr/>
        </p:nvGrpSpPr>
        <p:grpSpPr>
          <a:xfrm>
            <a:off x="1639102" y="2424019"/>
            <a:ext cx="5947501" cy="2433731"/>
            <a:chOff x="2203431" y="2354363"/>
            <a:chExt cx="7307017" cy="3381535"/>
          </a:xfrm>
        </p:grpSpPr>
        <p:sp>
          <p:nvSpPr>
            <p:cNvPr id="125" name="Rectangle 13"/>
            <p:cNvSpPr/>
            <p:nvPr/>
          </p:nvSpPr>
          <p:spPr>
            <a:xfrm>
              <a:off x="6457904" y="2354364"/>
              <a:ext cx="3052544" cy="1712317"/>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6" name="Rectangle 13"/>
            <p:cNvSpPr/>
            <p:nvPr/>
          </p:nvSpPr>
          <p:spPr>
            <a:xfrm>
              <a:off x="2203431" y="2354363"/>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7" name="Rectangle 13"/>
            <p:cNvSpPr/>
            <p:nvPr/>
          </p:nvSpPr>
          <p:spPr>
            <a:xfrm>
              <a:off x="4363376" y="2466708"/>
              <a:ext cx="2776758"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8" name="Rectangle 13"/>
            <p:cNvSpPr/>
            <p:nvPr/>
          </p:nvSpPr>
          <p:spPr>
            <a:xfrm>
              <a:off x="6783329" y="3901583"/>
              <a:ext cx="2726182" cy="1834272"/>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9" name="Rectangle 13"/>
            <p:cNvSpPr/>
            <p:nvPr/>
          </p:nvSpPr>
          <p:spPr>
            <a:xfrm>
              <a:off x="2203664" y="3901666"/>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0" name="Rectangle 13"/>
            <p:cNvSpPr/>
            <p:nvPr/>
          </p:nvSpPr>
          <p:spPr>
            <a:xfrm>
              <a:off x="4582770" y="2826721"/>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1" name="TextBox 130"/>
            <p:cNvSpPr txBox="1"/>
            <p:nvPr/>
          </p:nvSpPr>
          <p:spPr>
            <a:xfrm rot="18630036">
              <a:off x="2519797" y="3055247"/>
              <a:ext cx="88284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32" name="TextBox 131"/>
            <p:cNvSpPr txBox="1"/>
            <p:nvPr/>
          </p:nvSpPr>
          <p:spPr>
            <a:xfrm>
              <a:off x="3578543" y="2541998"/>
              <a:ext cx="96825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BUild</a:t>
              </a:r>
            </a:p>
          </p:txBody>
        </p:sp>
        <p:sp>
          <p:nvSpPr>
            <p:cNvPr id="133" name="TextBox 132"/>
            <p:cNvSpPr txBox="1"/>
            <p:nvPr/>
          </p:nvSpPr>
          <p:spPr>
            <a:xfrm rot="2493233">
              <a:off x="4746648" y="3082315"/>
              <a:ext cx="840144"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TEST</a:t>
              </a:r>
            </a:p>
          </p:txBody>
        </p:sp>
        <p:sp>
          <p:nvSpPr>
            <p:cNvPr id="134" name="TextBox 133"/>
            <p:cNvSpPr txBox="1"/>
            <p:nvPr/>
          </p:nvSpPr>
          <p:spPr>
            <a:xfrm rot="2493233">
              <a:off x="5982594" y="4631714"/>
              <a:ext cx="1249060"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deploy</a:t>
              </a:r>
            </a:p>
          </p:txBody>
        </p:sp>
        <p:grpSp>
          <p:nvGrpSpPr>
            <p:cNvPr id="135" name="Group 134"/>
            <p:cNvGrpSpPr/>
            <p:nvPr/>
          </p:nvGrpSpPr>
          <p:grpSpPr>
            <a:xfrm>
              <a:off x="5322655" y="3530459"/>
              <a:ext cx="1035245" cy="959556"/>
              <a:chOff x="6661037" y="430957"/>
              <a:chExt cx="1035245" cy="959556"/>
            </a:xfrm>
          </p:grpSpPr>
          <p:sp>
            <p:nvSpPr>
              <p:cNvPr id="143" name="Striped Right Arrow 142"/>
              <p:cNvSpPr/>
              <p:nvPr/>
            </p:nvSpPr>
            <p:spPr>
              <a:xfrm rot="2770164">
                <a:off x="6668838" y="572068"/>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4" name="TextBox 143"/>
              <p:cNvSpPr txBox="1"/>
              <p:nvPr/>
            </p:nvSpPr>
            <p:spPr>
              <a:xfrm rot="2596836">
                <a:off x="6661037" y="683423"/>
                <a:ext cx="1035245" cy="441399"/>
              </a:xfrm>
              <a:prstGeom prst="rect">
                <a:avLst/>
              </a:prstGeom>
              <a:noFill/>
            </p:spPr>
            <p:txBody>
              <a:bodyPr wrap="none" rtlCol="0">
                <a:spAutoFit/>
              </a:bodyPr>
              <a:lstStyle/>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p>
            </p:txBody>
          </p:sp>
        </p:grpSp>
        <p:sp>
          <p:nvSpPr>
            <p:cNvPr id="136" name="TextBox 135"/>
            <p:cNvSpPr txBox="1"/>
            <p:nvPr/>
          </p:nvSpPr>
          <p:spPr>
            <a:xfrm rot="19912468">
              <a:off x="7716151" y="4882891"/>
              <a:ext cx="142448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7" name="TextBox 136"/>
            <p:cNvSpPr txBox="1"/>
            <p:nvPr/>
          </p:nvSpPr>
          <p:spPr>
            <a:xfrm rot="923331">
              <a:off x="7034046" y="2784649"/>
              <a:ext cx="2037011"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SUSTAINMENT</a:t>
              </a:r>
            </a:p>
          </p:txBody>
        </p:sp>
        <p:sp>
          <p:nvSpPr>
            <p:cNvPr id="138" name="TextBox 137"/>
            <p:cNvSpPr txBox="1"/>
            <p:nvPr/>
          </p:nvSpPr>
          <p:spPr>
            <a:xfrm rot="18804502">
              <a:off x="4682208" y="4524403"/>
              <a:ext cx="1052542"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9" name="TextBox 138"/>
            <p:cNvSpPr txBox="1"/>
            <p:nvPr/>
          </p:nvSpPr>
          <p:spPr>
            <a:xfrm rot="2143025">
              <a:off x="2649729" y="4841075"/>
              <a:ext cx="108234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RETRO</a:t>
              </a:r>
            </a:p>
          </p:txBody>
        </p:sp>
        <p:sp>
          <p:nvSpPr>
            <p:cNvPr id="140" name="TextBox 139"/>
            <p:cNvSpPr txBox="1"/>
            <p:nvPr/>
          </p:nvSpPr>
          <p:spPr>
            <a:xfrm>
              <a:off x="3109667" y="3750313"/>
              <a:ext cx="2051538"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sp>
          <p:nvSpPr>
            <p:cNvPr id="141" name="TextBox 140"/>
            <p:cNvSpPr txBox="1"/>
            <p:nvPr/>
          </p:nvSpPr>
          <p:spPr>
            <a:xfrm>
              <a:off x="7283076" y="3744133"/>
              <a:ext cx="712029"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SRE</a:t>
              </a:r>
            </a:p>
          </p:txBody>
        </p:sp>
        <p:sp>
          <p:nvSpPr>
            <p:cNvPr id="142" name="TextBox 141"/>
            <p:cNvSpPr txBox="1"/>
            <p:nvPr/>
          </p:nvSpPr>
          <p:spPr>
            <a:xfrm rot="18704272">
              <a:off x="5951075" y="3274225"/>
              <a:ext cx="703287" cy="523220"/>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HAND</a:t>
              </a:r>
            </a:p>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Back</a:t>
              </a:r>
            </a:p>
          </p:txBody>
        </p:sp>
      </p:grpSp>
      <p:grpSp>
        <p:nvGrpSpPr>
          <p:cNvPr id="145" name="Group 144"/>
          <p:cNvGrpSpPr/>
          <p:nvPr/>
        </p:nvGrpSpPr>
        <p:grpSpPr>
          <a:xfrm>
            <a:off x="7023219" y="744246"/>
            <a:ext cx="2075154" cy="2058894"/>
            <a:chOff x="7819640" y="743124"/>
            <a:chExt cx="2075154" cy="2058894"/>
          </a:xfrm>
        </p:grpSpPr>
        <p:grpSp>
          <p:nvGrpSpPr>
            <p:cNvPr id="146" name="Group 145"/>
            <p:cNvGrpSpPr/>
            <p:nvPr/>
          </p:nvGrpSpPr>
          <p:grpSpPr>
            <a:xfrm>
              <a:off x="8229683" y="743124"/>
              <a:ext cx="1665111" cy="1547303"/>
              <a:chOff x="467851" y="2054459"/>
              <a:chExt cx="3722689" cy="3381535"/>
            </a:xfrm>
          </p:grpSpPr>
          <p:sp>
            <p:nvSpPr>
              <p:cNvPr id="153"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4"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47" name="TextBox 146"/>
            <p:cNvSpPr txBox="1"/>
            <p:nvPr/>
          </p:nvSpPr>
          <p:spPr>
            <a:xfrm rot="19235472">
              <a:off x="8445703" y="896151"/>
              <a:ext cx="551212"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48" name="TextBox 147"/>
            <p:cNvSpPr txBox="1"/>
            <p:nvPr/>
          </p:nvSpPr>
          <p:spPr>
            <a:xfrm rot="16969085">
              <a:off x="8893328" y="1457439"/>
              <a:ext cx="1254454"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Decommission</a:t>
              </a:r>
            </a:p>
          </p:txBody>
        </p:sp>
        <p:sp>
          <p:nvSpPr>
            <p:cNvPr id="149" name="TextBox 148"/>
            <p:cNvSpPr txBox="1"/>
            <p:nvPr/>
          </p:nvSpPr>
          <p:spPr>
            <a:xfrm rot="2026545">
              <a:off x="8390837" y="1879078"/>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grpSp>
          <p:nvGrpSpPr>
            <p:cNvPr id="150" name="Group 149"/>
            <p:cNvGrpSpPr/>
            <p:nvPr/>
          </p:nvGrpSpPr>
          <p:grpSpPr>
            <a:xfrm>
              <a:off x="7819640" y="2124685"/>
              <a:ext cx="868017" cy="677333"/>
              <a:chOff x="6381401" y="2250125"/>
              <a:chExt cx="868017" cy="677333"/>
            </a:xfrm>
          </p:grpSpPr>
          <p:sp>
            <p:nvSpPr>
              <p:cNvPr id="151" name="Striped Right Arrow 150"/>
              <p:cNvSpPr/>
              <p:nvPr/>
            </p:nvSpPr>
            <p:spPr>
              <a:xfrm rot="18970164">
                <a:off x="6381401" y="2250125"/>
                <a:ext cx="868017"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p:nvSpPr>
            <p:spPr>
              <a:xfrm rot="18921820">
                <a:off x="6431314" y="2493530"/>
                <a:ext cx="678435"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Retire</a:t>
                </a:r>
                <a:endParaRPr lang="en-US" sz="1050" dirty="0">
                  <a:solidFill>
                    <a:prstClr val="black"/>
                  </a:solidFill>
                </a:endParaRPr>
              </a:p>
            </p:txBody>
          </p:sp>
        </p:grpSp>
      </p:grpSp>
    </p:spTree>
    <p:extLst>
      <p:ext uri="{BB962C8B-B14F-4D97-AF65-F5344CB8AC3E}">
        <p14:creationId xmlns:p14="http://schemas.microsoft.com/office/powerpoint/2010/main" val="193544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dissolve">
                                      <p:cBhvr>
                                        <p:cTn id="1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5249" y="57955"/>
            <a:ext cx="8229600" cy="539496"/>
          </a:xfrm>
        </p:spPr>
        <p:txBody>
          <a:bodyPr/>
          <a:lstStyle/>
          <a:p>
            <a:r>
              <a:rPr lang="en-US" sz="1800" dirty="0"/>
              <a:t>Application DevOps Value-Stream with Responsibilities</a:t>
            </a:r>
          </a:p>
        </p:txBody>
      </p:sp>
      <p:grpSp>
        <p:nvGrpSpPr>
          <p:cNvPr id="58" name="Group 57"/>
          <p:cNvGrpSpPr/>
          <p:nvPr/>
        </p:nvGrpSpPr>
        <p:grpSpPr>
          <a:xfrm>
            <a:off x="43037" y="754720"/>
            <a:ext cx="2136905" cy="2119238"/>
            <a:chOff x="43037" y="754720"/>
            <a:chExt cx="2136905" cy="2119238"/>
          </a:xfrm>
        </p:grpSpPr>
        <p:grpSp>
          <p:nvGrpSpPr>
            <p:cNvPr id="114" name="Group 113"/>
            <p:cNvGrpSpPr/>
            <p:nvPr/>
          </p:nvGrpSpPr>
          <p:grpSpPr>
            <a:xfrm>
              <a:off x="51152" y="754720"/>
              <a:ext cx="1665111" cy="1547303"/>
              <a:chOff x="467851" y="2054459"/>
              <a:chExt cx="3722689" cy="3381535"/>
            </a:xfrm>
          </p:grpSpPr>
          <p:sp>
            <p:nvSpPr>
              <p:cNvPr id="121"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2"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3"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5" name="TextBox 114"/>
            <p:cNvSpPr txBox="1"/>
            <p:nvPr/>
          </p:nvSpPr>
          <p:spPr>
            <a:xfrm rot="19235472">
              <a:off x="183984" y="903900"/>
              <a:ext cx="717583" cy="261610"/>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orient</a:t>
              </a:r>
            </a:p>
          </p:txBody>
        </p:sp>
        <p:sp>
          <p:nvSpPr>
            <p:cNvPr id="116" name="TextBox 115"/>
            <p:cNvSpPr txBox="1"/>
            <p:nvPr/>
          </p:nvSpPr>
          <p:spPr>
            <a:xfrm rot="17265739">
              <a:off x="1032846" y="1547435"/>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sp>
          <p:nvSpPr>
            <p:cNvPr id="117" name="TextBox 116"/>
            <p:cNvSpPr txBox="1"/>
            <p:nvPr/>
          </p:nvSpPr>
          <p:spPr>
            <a:xfrm rot="2026545">
              <a:off x="43037" y="1890674"/>
              <a:ext cx="1082326"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recommend</a:t>
              </a:r>
            </a:p>
          </p:txBody>
        </p:sp>
        <p:grpSp>
          <p:nvGrpSpPr>
            <p:cNvPr id="118" name="Group 117"/>
            <p:cNvGrpSpPr/>
            <p:nvPr/>
          </p:nvGrpSpPr>
          <p:grpSpPr>
            <a:xfrm rot="21269164">
              <a:off x="1502609" y="1914402"/>
              <a:ext cx="677333" cy="959556"/>
              <a:chOff x="2343095" y="2565063"/>
              <a:chExt cx="677333" cy="959556"/>
            </a:xfrm>
          </p:grpSpPr>
          <p:sp>
            <p:nvSpPr>
              <p:cNvPr id="119" name="Striped Right Arrow 118"/>
              <p:cNvSpPr/>
              <p:nvPr/>
            </p:nvSpPr>
            <p:spPr>
              <a:xfrm rot="2770164">
                <a:off x="2201984" y="2706174"/>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rot="2721820">
                <a:off x="2241588" y="2906020"/>
                <a:ext cx="880347"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onboard</a:t>
                </a:r>
                <a:endParaRPr lang="en-US" sz="1050" dirty="0">
                  <a:solidFill>
                    <a:prstClr val="black"/>
                  </a:solidFill>
                </a:endParaRPr>
              </a:p>
            </p:txBody>
          </p:sp>
        </p:grpSp>
      </p:grpSp>
      <p:grpSp>
        <p:nvGrpSpPr>
          <p:cNvPr id="124" name="Group 123"/>
          <p:cNvGrpSpPr/>
          <p:nvPr/>
        </p:nvGrpSpPr>
        <p:grpSpPr>
          <a:xfrm>
            <a:off x="1639102" y="2424019"/>
            <a:ext cx="5947501" cy="2433731"/>
            <a:chOff x="2203431" y="2354363"/>
            <a:chExt cx="7307017" cy="3381535"/>
          </a:xfrm>
        </p:grpSpPr>
        <p:sp>
          <p:nvSpPr>
            <p:cNvPr id="125" name="Rectangle 13"/>
            <p:cNvSpPr/>
            <p:nvPr/>
          </p:nvSpPr>
          <p:spPr>
            <a:xfrm>
              <a:off x="6457904" y="2354364"/>
              <a:ext cx="3052544" cy="1712317"/>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6" name="Rectangle 13"/>
            <p:cNvSpPr/>
            <p:nvPr/>
          </p:nvSpPr>
          <p:spPr>
            <a:xfrm>
              <a:off x="2203431" y="2354363"/>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7" name="Rectangle 13"/>
            <p:cNvSpPr/>
            <p:nvPr/>
          </p:nvSpPr>
          <p:spPr>
            <a:xfrm>
              <a:off x="4363376" y="2466708"/>
              <a:ext cx="2776758"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8" name="Rectangle 13"/>
            <p:cNvSpPr/>
            <p:nvPr/>
          </p:nvSpPr>
          <p:spPr>
            <a:xfrm>
              <a:off x="6783329" y="3901583"/>
              <a:ext cx="2726182" cy="1834272"/>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9" name="Rectangle 13"/>
            <p:cNvSpPr/>
            <p:nvPr/>
          </p:nvSpPr>
          <p:spPr>
            <a:xfrm>
              <a:off x="2203664" y="3901666"/>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0" name="Rectangle 13"/>
            <p:cNvSpPr/>
            <p:nvPr/>
          </p:nvSpPr>
          <p:spPr>
            <a:xfrm>
              <a:off x="4582770" y="2826721"/>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1" name="TextBox 130"/>
            <p:cNvSpPr txBox="1"/>
            <p:nvPr/>
          </p:nvSpPr>
          <p:spPr>
            <a:xfrm rot="18630036">
              <a:off x="2519797" y="3055247"/>
              <a:ext cx="88284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32" name="TextBox 131"/>
            <p:cNvSpPr txBox="1"/>
            <p:nvPr/>
          </p:nvSpPr>
          <p:spPr>
            <a:xfrm>
              <a:off x="3578543" y="2541998"/>
              <a:ext cx="96825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BUild</a:t>
              </a:r>
            </a:p>
          </p:txBody>
        </p:sp>
        <p:sp>
          <p:nvSpPr>
            <p:cNvPr id="133" name="TextBox 132"/>
            <p:cNvSpPr txBox="1"/>
            <p:nvPr/>
          </p:nvSpPr>
          <p:spPr>
            <a:xfrm rot="2493233">
              <a:off x="4746648" y="3082315"/>
              <a:ext cx="840144"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TEST</a:t>
              </a:r>
            </a:p>
          </p:txBody>
        </p:sp>
        <p:sp>
          <p:nvSpPr>
            <p:cNvPr id="134" name="TextBox 133"/>
            <p:cNvSpPr txBox="1"/>
            <p:nvPr/>
          </p:nvSpPr>
          <p:spPr>
            <a:xfrm rot="2493233">
              <a:off x="5982594" y="4631714"/>
              <a:ext cx="1249060"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deploy</a:t>
              </a:r>
            </a:p>
          </p:txBody>
        </p:sp>
        <p:grpSp>
          <p:nvGrpSpPr>
            <p:cNvPr id="135" name="Group 134"/>
            <p:cNvGrpSpPr/>
            <p:nvPr/>
          </p:nvGrpSpPr>
          <p:grpSpPr>
            <a:xfrm>
              <a:off x="5322655" y="3530459"/>
              <a:ext cx="1035245" cy="959556"/>
              <a:chOff x="6661037" y="430957"/>
              <a:chExt cx="1035245" cy="959556"/>
            </a:xfrm>
          </p:grpSpPr>
          <p:sp>
            <p:nvSpPr>
              <p:cNvPr id="143" name="Striped Right Arrow 142"/>
              <p:cNvSpPr/>
              <p:nvPr/>
            </p:nvSpPr>
            <p:spPr>
              <a:xfrm rot="2770164">
                <a:off x="6668838" y="572068"/>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4" name="TextBox 143"/>
              <p:cNvSpPr txBox="1"/>
              <p:nvPr/>
            </p:nvSpPr>
            <p:spPr>
              <a:xfrm rot="2596836">
                <a:off x="6661037" y="683423"/>
                <a:ext cx="1035245" cy="441399"/>
              </a:xfrm>
              <a:prstGeom prst="rect">
                <a:avLst/>
              </a:prstGeom>
              <a:noFill/>
            </p:spPr>
            <p:txBody>
              <a:bodyPr wrap="none" rtlCol="0">
                <a:spAutoFit/>
              </a:bodyPr>
              <a:lstStyle/>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p>
            </p:txBody>
          </p:sp>
        </p:grpSp>
        <p:sp>
          <p:nvSpPr>
            <p:cNvPr id="136" name="TextBox 135"/>
            <p:cNvSpPr txBox="1"/>
            <p:nvPr/>
          </p:nvSpPr>
          <p:spPr>
            <a:xfrm rot="19912468">
              <a:off x="7716151" y="4882891"/>
              <a:ext cx="142448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7" name="TextBox 136"/>
            <p:cNvSpPr txBox="1"/>
            <p:nvPr/>
          </p:nvSpPr>
          <p:spPr>
            <a:xfrm rot="923331">
              <a:off x="7034046" y="2784649"/>
              <a:ext cx="2037011"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SUSTAINMENT</a:t>
              </a:r>
            </a:p>
          </p:txBody>
        </p:sp>
        <p:sp>
          <p:nvSpPr>
            <p:cNvPr id="138" name="TextBox 137"/>
            <p:cNvSpPr txBox="1"/>
            <p:nvPr/>
          </p:nvSpPr>
          <p:spPr>
            <a:xfrm rot="18804502">
              <a:off x="4682208" y="4524403"/>
              <a:ext cx="1052542"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9" name="TextBox 138"/>
            <p:cNvSpPr txBox="1"/>
            <p:nvPr/>
          </p:nvSpPr>
          <p:spPr>
            <a:xfrm rot="2143025">
              <a:off x="2649729" y="4841075"/>
              <a:ext cx="108234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RETRO</a:t>
              </a:r>
            </a:p>
          </p:txBody>
        </p:sp>
        <p:sp>
          <p:nvSpPr>
            <p:cNvPr id="140" name="TextBox 139"/>
            <p:cNvSpPr txBox="1"/>
            <p:nvPr/>
          </p:nvSpPr>
          <p:spPr>
            <a:xfrm>
              <a:off x="3109667" y="3750313"/>
              <a:ext cx="2051538"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sp>
          <p:nvSpPr>
            <p:cNvPr id="141" name="TextBox 140"/>
            <p:cNvSpPr txBox="1"/>
            <p:nvPr/>
          </p:nvSpPr>
          <p:spPr>
            <a:xfrm>
              <a:off x="7283076" y="3744133"/>
              <a:ext cx="712029"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SRE</a:t>
              </a:r>
            </a:p>
          </p:txBody>
        </p:sp>
        <p:sp>
          <p:nvSpPr>
            <p:cNvPr id="142" name="TextBox 141"/>
            <p:cNvSpPr txBox="1"/>
            <p:nvPr/>
          </p:nvSpPr>
          <p:spPr>
            <a:xfrm rot="18704272">
              <a:off x="5951075" y="3274225"/>
              <a:ext cx="703287" cy="523220"/>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HAND</a:t>
              </a:r>
            </a:p>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Back</a:t>
              </a:r>
            </a:p>
          </p:txBody>
        </p:sp>
      </p:grpSp>
      <p:grpSp>
        <p:nvGrpSpPr>
          <p:cNvPr id="145" name="Group 144"/>
          <p:cNvGrpSpPr/>
          <p:nvPr/>
        </p:nvGrpSpPr>
        <p:grpSpPr>
          <a:xfrm>
            <a:off x="7023219" y="744246"/>
            <a:ext cx="2075154" cy="2058894"/>
            <a:chOff x="7819640" y="743124"/>
            <a:chExt cx="2075154" cy="2058894"/>
          </a:xfrm>
        </p:grpSpPr>
        <p:grpSp>
          <p:nvGrpSpPr>
            <p:cNvPr id="146" name="Group 145"/>
            <p:cNvGrpSpPr/>
            <p:nvPr/>
          </p:nvGrpSpPr>
          <p:grpSpPr>
            <a:xfrm>
              <a:off x="8229683" y="743124"/>
              <a:ext cx="1665111" cy="1547303"/>
              <a:chOff x="467851" y="2054459"/>
              <a:chExt cx="3722689" cy="3381535"/>
            </a:xfrm>
          </p:grpSpPr>
          <p:sp>
            <p:nvSpPr>
              <p:cNvPr id="153"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4"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47" name="TextBox 146"/>
            <p:cNvSpPr txBox="1"/>
            <p:nvPr/>
          </p:nvSpPr>
          <p:spPr>
            <a:xfrm rot="19235472">
              <a:off x="8445703" y="896151"/>
              <a:ext cx="551212"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48" name="TextBox 147"/>
            <p:cNvSpPr txBox="1"/>
            <p:nvPr/>
          </p:nvSpPr>
          <p:spPr>
            <a:xfrm rot="16969085">
              <a:off x="8893328" y="1457439"/>
              <a:ext cx="1254454"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Decommission</a:t>
              </a:r>
            </a:p>
          </p:txBody>
        </p:sp>
        <p:sp>
          <p:nvSpPr>
            <p:cNvPr id="149" name="TextBox 148"/>
            <p:cNvSpPr txBox="1"/>
            <p:nvPr/>
          </p:nvSpPr>
          <p:spPr>
            <a:xfrm rot="2026545">
              <a:off x="8390837" y="1879078"/>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grpSp>
          <p:nvGrpSpPr>
            <p:cNvPr id="150" name="Group 149"/>
            <p:cNvGrpSpPr/>
            <p:nvPr/>
          </p:nvGrpSpPr>
          <p:grpSpPr>
            <a:xfrm>
              <a:off x="7819640" y="2124685"/>
              <a:ext cx="868017" cy="677333"/>
              <a:chOff x="6381401" y="2250125"/>
              <a:chExt cx="868017" cy="677333"/>
            </a:xfrm>
          </p:grpSpPr>
          <p:sp>
            <p:nvSpPr>
              <p:cNvPr id="151" name="Striped Right Arrow 150"/>
              <p:cNvSpPr/>
              <p:nvPr/>
            </p:nvSpPr>
            <p:spPr>
              <a:xfrm rot="18970164">
                <a:off x="6381401" y="2250125"/>
                <a:ext cx="868017"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p:nvSpPr>
            <p:spPr>
              <a:xfrm rot="18921820">
                <a:off x="6431314" y="2493530"/>
                <a:ext cx="678435"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Retire</a:t>
                </a:r>
                <a:endParaRPr lang="en-US" sz="1050" dirty="0">
                  <a:solidFill>
                    <a:prstClr val="black"/>
                  </a:solidFill>
                </a:endParaRPr>
              </a:p>
            </p:txBody>
          </p:sp>
        </p:grpSp>
      </p:grpSp>
      <p:grpSp>
        <p:nvGrpSpPr>
          <p:cNvPr id="6" name="Group 5"/>
          <p:cNvGrpSpPr/>
          <p:nvPr/>
        </p:nvGrpSpPr>
        <p:grpSpPr>
          <a:xfrm>
            <a:off x="19580" y="703410"/>
            <a:ext cx="3104132" cy="1641999"/>
            <a:chOff x="19580" y="703410"/>
            <a:chExt cx="3104132" cy="1641999"/>
          </a:xfrm>
        </p:grpSpPr>
        <p:sp>
          <p:nvSpPr>
            <p:cNvPr id="157" name="Oval 156"/>
            <p:cNvSpPr/>
            <p:nvPr/>
          </p:nvSpPr>
          <p:spPr>
            <a:xfrm>
              <a:off x="19580" y="705861"/>
              <a:ext cx="1759899" cy="163954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158" name="Straight Arrow Connector 157"/>
            <p:cNvCxnSpPr>
              <a:stCxn id="159" idx="1"/>
              <a:endCxn id="157" idx="6"/>
            </p:cNvCxnSpPr>
            <p:nvPr/>
          </p:nvCxnSpPr>
          <p:spPr>
            <a:xfrm flipH="1">
              <a:off x="1779479" y="857299"/>
              <a:ext cx="670488" cy="66833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2449967" y="703410"/>
              <a:ext cx="673745" cy="307777"/>
            </a:xfrm>
            <a:prstGeom prst="rect">
              <a:avLst/>
            </a:prstGeom>
            <a:ln w="12700" cmpd="sng">
              <a:solidFill>
                <a:srgbClr val="FF0000"/>
              </a:solidFill>
            </a:ln>
          </p:spPr>
          <p:txBody>
            <a:bodyPr wrap="none">
              <a:spAutoFit/>
            </a:bodyPr>
            <a:lstStyle/>
            <a:p>
              <a:pPr algn="ctr"/>
              <a:r>
                <a:rPr lang="en-US" dirty="0">
                  <a:solidFill>
                    <a:srgbClr val="FF0000"/>
                  </a:solidFill>
                </a:rPr>
                <a:t>Intake</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grpSp>
      <p:grpSp>
        <p:nvGrpSpPr>
          <p:cNvPr id="10" name="Group 9"/>
          <p:cNvGrpSpPr/>
          <p:nvPr/>
        </p:nvGrpSpPr>
        <p:grpSpPr>
          <a:xfrm>
            <a:off x="1482490" y="1452252"/>
            <a:ext cx="3434675" cy="3635437"/>
            <a:chOff x="1482490" y="1452252"/>
            <a:chExt cx="3434675" cy="3635437"/>
          </a:xfrm>
        </p:grpSpPr>
        <p:cxnSp>
          <p:nvCxnSpPr>
            <p:cNvPr id="160" name="Straight Arrow Connector 159"/>
            <p:cNvCxnSpPr>
              <a:stCxn id="161" idx="1"/>
              <a:endCxn id="162" idx="0"/>
            </p:cNvCxnSpPr>
            <p:nvPr/>
          </p:nvCxnSpPr>
          <p:spPr>
            <a:xfrm flipH="1">
              <a:off x="3111961" y="1606141"/>
              <a:ext cx="462844" cy="5616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3574805" y="1452252"/>
              <a:ext cx="1342360" cy="307777"/>
            </a:xfrm>
            <a:prstGeom prst="rect">
              <a:avLst/>
            </a:prstGeom>
            <a:ln w="12700" cmpd="sng">
              <a:solidFill>
                <a:srgbClr val="FF0000"/>
              </a:solidFill>
            </a:ln>
          </p:spPr>
          <p:txBody>
            <a:bodyPr wrap="none">
              <a:spAutoFit/>
            </a:bodyPr>
            <a:lstStyle/>
            <a:p>
              <a:pPr algn="ctr"/>
              <a:r>
                <a:rPr lang="en-US" dirty="0">
                  <a:solidFill>
                    <a:srgbClr val="FF0000"/>
                  </a:solidFill>
                </a:rPr>
                <a:t>Operationalize</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162" name="Oval 161"/>
            <p:cNvSpPr/>
            <p:nvPr/>
          </p:nvSpPr>
          <p:spPr>
            <a:xfrm>
              <a:off x="1482490" y="2167775"/>
              <a:ext cx="3258942" cy="2919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63" name="Group 162"/>
          <p:cNvGrpSpPr/>
          <p:nvPr/>
        </p:nvGrpSpPr>
        <p:grpSpPr>
          <a:xfrm>
            <a:off x="4526581" y="1462726"/>
            <a:ext cx="3258942" cy="3623624"/>
            <a:chOff x="1482490" y="1462726"/>
            <a:chExt cx="3258942" cy="3623624"/>
          </a:xfrm>
        </p:grpSpPr>
        <p:cxnSp>
          <p:nvCxnSpPr>
            <p:cNvPr id="164" name="Straight Arrow Connector 163"/>
            <p:cNvCxnSpPr>
              <a:stCxn id="165" idx="3"/>
            </p:cNvCxnSpPr>
            <p:nvPr/>
          </p:nvCxnSpPr>
          <p:spPr>
            <a:xfrm>
              <a:off x="3526830" y="1647392"/>
              <a:ext cx="468255" cy="74678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5" name="Rectangle 164"/>
            <p:cNvSpPr/>
            <p:nvPr/>
          </p:nvSpPr>
          <p:spPr>
            <a:xfrm>
              <a:off x="2427555" y="1462726"/>
              <a:ext cx="1099275" cy="369332"/>
            </a:xfrm>
            <a:prstGeom prst="rect">
              <a:avLst/>
            </a:prstGeom>
            <a:ln w="12700" cmpd="sng">
              <a:solidFill>
                <a:srgbClr val="FF0000"/>
              </a:solidFill>
            </a:ln>
          </p:spPr>
          <p:txBody>
            <a:bodyPr wrap="none">
              <a:spAutoFit/>
            </a:bodyPr>
            <a:lstStyle/>
            <a:p>
              <a:pPr algn="ctr"/>
              <a:r>
                <a:rPr lang="en-US" dirty="0">
                  <a:solidFill>
                    <a:srgbClr val="FF0000"/>
                  </a:solidFill>
                </a:rPr>
                <a:t>Reliability</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166" name="Oval 165"/>
            <p:cNvSpPr/>
            <p:nvPr/>
          </p:nvSpPr>
          <p:spPr>
            <a:xfrm>
              <a:off x="1482490" y="2166436"/>
              <a:ext cx="3258942" cy="2919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5" name="Group 14"/>
          <p:cNvGrpSpPr/>
          <p:nvPr/>
        </p:nvGrpSpPr>
        <p:grpSpPr>
          <a:xfrm>
            <a:off x="6582138" y="704882"/>
            <a:ext cx="2501378" cy="1542005"/>
            <a:chOff x="6582138" y="704882"/>
            <a:chExt cx="2501378" cy="1542005"/>
          </a:xfrm>
        </p:grpSpPr>
        <p:cxnSp>
          <p:nvCxnSpPr>
            <p:cNvPr id="167" name="Straight Arrow Connector 166"/>
            <p:cNvCxnSpPr>
              <a:endCxn id="169" idx="2"/>
            </p:cNvCxnSpPr>
            <p:nvPr/>
          </p:nvCxnSpPr>
          <p:spPr>
            <a:xfrm>
              <a:off x="7055810" y="1046724"/>
              <a:ext cx="272771" cy="444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8" name="Rectangle 167"/>
            <p:cNvSpPr/>
            <p:nvPr/>
          </p:nvSpPr>
          <p:spPr>
            <a:xfrm>
              <a:off x="6582138" y="704882"/>
              <a:ext cx="748923" cy="307777"/>
            </a:xfrm>
            <a:prstGeom prst="rect">
              <a:avLst/>
            </a:prstGeom>
            <a:ln w="12700" cmpd="sng">
              <a:solidFill>
                <a:srgbClr val="FF0000"/>
              </a:solidFill>
            </a:ln>
          </p:spPr>
          <p:txBody>
            <a:bodyPr wrap="none">
              <a:spAutoFit/>
            </a:bodyPr>
            <a:lstStyle/>
            <a:p>
              <a:pPr algn="ctr"/>
              <a:r>
                <a:rPr lang="en-US" dirty="0">
                  <a:solidFill>
                    <a:srgbClr val="FF0000"/>
                  </a:solidFill>
                </a:rPr>
                <a:t>Sunset</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169" name="Oval 168"/>
            <p:cNvSpPr/>
            <p:nvPr/>
          </p:nvSpPr>
          <p:spPr>
            <a:xfrm>
              <a:off x="7328581" y="735115"/>
              <a:ext cx="1754935" cy="15117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1465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dissolv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dissolve">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708" y="90104"/>
            <a:ext cx="8229600" cy="539496"/>
          </a:xfrm>
        </p:spPr>
        <p:txBody>
          <a:bodyPr/>
          <a:lstStyle/>
          <a:p>
            <a:r>
              <a:rPr lang="en-US" sz="1800" dirty="0"/>
              <a:t>Application DevOps Value-Stream with Roles</a:t>
            </a:r>
          </a:p>
        </p:txBody>
      </p:sp>
      <p:grpSp>
        <p:nvGrpSpPr>
          <p:cNvPr id="58" name="Group 57"/>
          <p:cNvGrpSpPr/>
          <p:nvPr/>
        </p:nvGrpSpPr>
        <p:grpSpPr>
          <a:xfrm>
            <a:off x="43037" y="754720"/>
            <a:ext cx="2136905" cy="2119238"/>
            <a:chOff x="43037" y="754720"/>
            <a:chExt cx="2136905" cy="2119238"/>
          </a:xfrm>
        </p:grpSpPr>
        <p:grpSp>
          <p:nvGrpSpPr>
            <p:cNvPr id="114" name="Group 113"/>
            <p:cNvGrpSpPr/>
            <p:nvPr/>
          </p:nvGrpSpPr>
          <p:grpSpPr>
            <a:xfrm>
              <a:off x="51152" y="754720"/>
              <a:ext cx="1665111" cy="1547303"/>
              <a:chOff x="467851" y="2054459"/>
              <a:chExt cx="3722689" cy="3381535"/>
            </a:xfrm>
          </p:grpSpPr>
          <p:sp>
            <p:nvSpPr>
              <p:cNvPr id="121"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2"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3"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5" name="TextBox 114"/>
            <p:cNvSpPr txBox="1"/>
            <p:nvPr/>
          </p:nvSpPr>
          <p:spPr>
            <a:xfrm rot="19235472">
              <a:off x="183984" y="903900"/>
              <a:ext cx="717583" cy="261610"/>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orient</a:t>
              </a:r>
            </a:p>
          </p:txBody>
        </p:sp>
        <p:sp>
          <p:nvSpPr>
            <p:cNvPr id="116" name="TextBox 115"/>
            <p:cNvSpPr txBox="1"/>
            <p:nvPr/>
          </p:nvSpPr>
          <p:spPr>
            <a:xfrm rot="17265739">
              <a:off x="1032846" y="1547435"/>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sp>
          <p:nvSpPr>
            <p:cNvPr id="117" name="TextBox 116"/>
            <p:cNvSpPr txBox="1"/>
            <p:nvPr/>
          </p:nvSpPr>
          <p:spPr>
            <a:xfrm rot="2026545">
              <a:off x="43037" y="1890674"/>
              <a:ext cx="1082326"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recommend</a:t>
              </a:r>
            </a:p>
          </p:txBody>
        </p:sp>
        <p:grpSp>
          <p:nvGrpSpPr>
            <p:cNvPr id="118" name="Group 117"/>
            <p:cNvGrpSpPr/>
            <p:nvPr/>
          </p:nvGrpSpPr>
          <p:grpSpPr>
            <a:xfrm rot="21269164">
              <a:off x="1502609" y="1914402"/>
              <a:ext cx="677333" cy="959556"/>
              <a:chOff x="2343095" y="2565063"/>
              <a:chExt cx="677333" cy="959556"/>
            </a:xfrm>
          </p:grpSpPr>
          <p:sp>
            <p:nvSpPr>
              <p:cNvPr id="119" name="Striped Right Arrow 118"/>
              <p:cNvSpPr/>
              <p:nvPr/>
            </p:nvSpPr>
            <p:spPr>
              <a:xfrm rot="2770164">
                <a:off x="2201984" y="2706174"/>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rot="2721820">
                <a:off x="2241588" y="2906020"/>
                <a:ext cx="880347"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onboard</a:t>
                </a:r>
                <a:endParaRPr lang="en-US" sz="1050" dirty="0">
                  <a:solidFill>
                    <a:prstClr val="black"/>
                  </a:solidFill>
                </a:endParaRPr>
              </a:p>
            </p:txBody>
          </p:sp>
        </p:grpSp>
      </p:grpSp>
      <p:grpSp>
        <p:nvGrpSpPr>
          <p:cNvPr id="124" name="Group 123"/>
          <p:cNvGrpSpPr/>
          <p:nvPr/>
        </p:nvGrpSpPr>
        <p:grpSpPr>
          <a:xfrm>
            <a:off x="1639102" y="2424019"/>
            <a:ext cx="5947501" cy="2433731"/>
            <a:chOff x="2203431" y="2354363"/>
            <a:chExt cx="7307017" cy="3381535"/>
          </a:xfrm>
        </p:grpSpPr>
        <p:sp>
          <p:nvSpPr>
            <p:cNvPr id="125" name="Rectangle 13"/>
            <p:cNvSpPr/>
            <p:nvPr/>
          </p:nvSpPr>
          <p:spPr>
            <a:xfrm>
              <a:off x="6457904" y="2354364"/>
              <a:ext cx="3052544" cy="1712317"/>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6" name="Rectangle 13"/>
            <p:cNvSpPr/>
            <p:nvPr/>
          </p:nvSpPr>
          <p:spPr>
            <a:xfrm>
              <a:off x="2203431" y="2354363"/>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7" name="Rectangle 13"/>
            <p:cNvSpPr/>
            <p:nvPr/>
          </p:nvSpPr>
          <p:spPr>
            <a:xfrm>
              <a:off x="4363376" y="2466708"/>
              <a:ext cx="2776758"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8" name="Rectangle 13"/>
            <p:cNvSpPr/>
            <p:nvPr/>
          </p:nvSpPr>
          <p:spPr>
            <a:xfrm>
              <a:off x="6783329" y="3901583"/>
              <a:ext cx="2726182" cy="1834272"/>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9" name="Rectangle 13"/>
            <p:cNvSpPr/>
            <p:nvPr/>
          </p:nvSpPr>
          <p:spPr>
            <a:xfrm>
              <a:off x="2203664" y="3901666"/>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0" name="Rectangle 13"/>
            <p:cNvSpPr/>
            <p:nvPr/>
          </p:nvSpPr>
          <p:spPr>
            <a:xfrm>
              <a:off x="4582770" y="2826721"/>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1" name="TextBox 130"/>
            <p:cNvSpPr txBox="1"/>
            <p:nvPr/>
          </p:nvSpPr>
          <p:spPr>
            <a:xfrm rot="18630036">
              <a:off x="2519797" y="3055247"/>
              <a:ext cx="88284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32" name="TextBox 131"/>
            <p:cNvSpPr txBox="1"/>
            <p:nvPr/>
          </p:nvSpPr>
          <p:spPr>
            <a:xfrm>
              <a:off x="3578543" y="2541998"/>
              <a:ext cx="968259"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BUild</a:t>
              </a:r>
            </a:p>
          </p:txBody>
        </p:sp>
        <p:sp>
          <p:nvSpPr>
            <p:cNvPr id="133" name="TextBox 132"/>
            <p:cNvSpPr txBox="1"/>
            <p:nvPr/>
          </p:nvSpPr>
          <p:spPr>
            <a:xfrm rot="2493233">
              <a:off x="4746648" y="3082315"/>
              <a:ext cx="840144"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TEST</a:t>
              </a:r>
            </a:p>
          </p:txBody>
        </p:sp>
        <p:sp>
          <p:nvSpPr>
            <p:cNvPr id="134" name="TextBox 133"/>
            <p:cNvSpPr txBox="1"/>
            <p:nvPr/>
          </p:nvSpPr>
          <p:spPr>
            <a:xfrm rot="2493233">
              <a:off x="5982594" y="4631714"/>
              <a:ext cx="1249060"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deploy</a:t>
              </a:r>
            </a:p>
          </p:txBody>
        </p:sp>
        <p:grpSp>
          <p:nvGrpSpPr>
            <p:cNvPr id="135" name="Group 134"/>
            <p:cNvGrpSpPr/>
            <p:nvPr/>
          </p:nvGrpSpPr>
          <p:grpSpPr>
            <a:xfrm>
              <a:off x="5322655" y="3530459"/>
              <a:ext cx="1035245" cy="959556"/>
              <a:chOff x="6661037" y="430957"/>
              <a:chExt cx="1035245" cy="959556"/>
            </a:xfrm>
          </p:grpSpPr>
          <p:sp>
            <p:nvSpPr>
              <p:cNvPr id="143" name="Striped Right Arrow 142"/>
              <p:cNvSpPr/>
              <p:nvPr/>
            </p:nvSpPr>
            <p:spPr>
              <a:xfrm rot="2770164">
                <a:off x="6668838" y="572068"/>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4" name="TextBox 143"/>
              <p:cNvSpPr txBox="1"/>
              <p:nvPr/>
            </p:nvSpPr>
            <p:spPr>
              <a:xfrm rot="2596836">
                <a:off x="6661037" y="683423"/>
                <a:ext cx="1035245" cy="441399"/>
              </a:xfrm>
              <a:prstGeom prst="rect">
                <a:avLst/>
              </a:prstGeom>
              <a:noFill/>
            </p:spPr>
            <p:txBody>
              <a:bodyPr wrap="none" rtlCol="0">
                <a:spAutoFit/>
              </a:bodyPr>
              <a:lstStyle/>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p>
            </p:txBody>
          </p:sp>
        </p:grpSp>
        <p:sp>
          <p:nvSpPr>
            <p:cNvPr id="136" name="TextBox 135"/>
            <p:cNvSpPr txBox="1"/>
            <p:nvPr/>
          </p:nvSpPr>
          <p:spPr>
            <a:xfrm rot="19912468">
              <a:off x="7716151" y="4882891"/>
              <a:ext cx="142448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7" name="TextBox 136"/>
            <p:cNvSpPr txBox="1"/>
            <p:nvPr/>
          </p:nvSpPr>
          <p:spPr>
            <a:xfrm rot="923331">
              <a:off x="7034046" y="2784649"/>
              <a:ext cx="2037011"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SUSTAINMENT</a:t>
              </a:r>
            </a:p>
          </p:txBody>
        </p:sp>
        <p:sp>
          <p:nvSpPr>
            <p:cNvPr id="138" name="TextBox 137"/>
            <p:cNvSpPr txBox="1"/>
            <p:nvPr/>
          </p:nvSpPr>
          <p:spPr>
            <a:xfrm rot="18804502">
              <a:off x="4682208" y="4524403"/>
              <a:ext cx="1052542" cy="307777"/>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SUPPORT</a:t>
              </a:r>
            </a:p>
          </p:txBody>
        </p:sp>
        <p:sp>
          <p:nvSpPr>
            <p:cNvPr id="139" name="TextBox 138"/>
            <p:cNvSpPr txBox="1"/>
            <p:nvPr/>
          </p:nvSpPr>
          <p:spPr>
            <a:xfrm rot="2143025">
              <a:off x="2649729" y="4841075"/>
              <a:ext cx="1082348" cy="400110"/>
            </a:xfrm>
            <a:prstGeom prst="rect">
              <a:avLst/>
            </a:prstGeom>
            <a:noFill/>
          </p:spPr>
          <p:txBody>
            <a:bodyPr wrap="none" rtlCol="0">
              <a:spAutoFit/>
            </a:bodyPr>
            <a:lstStyle/>
            <a:p>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RETRO</a:t>
              </a:r>
            </a:p>
          </p:txBody>
        </p:sp>
        <p:sp>
          <p:nvSpPr>
            <p:cNvPr id="140" name="TextBox 139"/>
            <p:cNvSpPr txBox="1"/>
            <p:nvPr/>
          </p:nvSpPr>
          <p:spPr>
            <a:xfrm>
              <a:off x="3109667" y="3750313"/>
              <a:ext cx="2051538"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sp>
          <p:nvSpPr>
            <p:cNvPr id="141" name="TextBox 140"/>
            <p:cNvSpPr txBox="1"/>
            <p:nvPr/>
          </p:nvSpPr>
          <p:spPr>
            <a:xfrm>
              <a:off x="7283076" y="3744133"/>
              <a:ext cx="712029" cy="400110"/>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SRE</a:t>
              </a:r>
            </a:p>
          </p:txBody>
        </p:sp>
        <p:sp>
          <p:nvSpPr>
            <p:cNvPr id="142" name="TextBox 141"/>
            <p:cNvSpPr txBox="1"/>
            <p:nvPr/>
          </p:nvSpPr>
          <p:spPr>
            <a:xfrm rot="18704272">
              <a:off x="5951075" y="3274225"/>
              <a:ext cx="703287" cy="523220"/>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HAND</a:t>
              </a:r>
            </a:p>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Back</a:t>
              </a:r>
            </a:p>
          </p:txBody>
        </p:sp>
      </p:grpSp>
      <p:grpSp>
        <p:nvGrpSpPr>
          <p:cNvPr id="145" name="Group 144"/>
          <p:cNvGrpSpPr/>
          <p:nvPr/>
        </p:nvGrpSpPr>
        <p:grpSpPr>
          <a:xfrm>
            <a:off x="7023219" y="744246"/>
            <a:ext cx="2075154" cy="2058894"/>
            <a:chOff x="7819640" y="743124"/>
            <a:chExt cx="2075154" cy="2058894"/>
          </a:xfrm>
        </p:grpSpPr>
        <p:grpSp>
          <p:nvGrpSpPr>
            <p:cNvPr id="146" name="Group 145"/>
            <p:cNvGrpSpPr/>
            <p:nvPr/>
          </p:nvGrpSpPr>
          <p:grpSpPr>
            <a:xfrm>
              <a:off x="8229683" y="743124"/>
              <a:ext cx="1665111" cy="1547303"/>
              <a:chOff x="467851" y="2054459"/>
              <a:chExt cx="3722689" cy="3381535"/>
            </a:xfrm>
          </p:grpSpPr>
          <p:sp>
            <p:nvSpPr>
              <p:cNvPr id="153" name="Rectangle 13"/>
              <p:cNvSpPr/>
              <p:nvPr/>
            </p:nvSpPr>
            <p:spPr>
              <a:xfrm>
                <a:off x="483615" y="2054459"/>
                <a:ext cx="2486499" cy="172899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4" name="Rectangle 13"/>
              <p:cNvSpPr/>
              <p:nvPr/>
            </p:nvSpPr>
            <p:spPr>
              <a:xfrm rot="3330375" flipV="1">
                <a:off x="1905819" y="2697604"/>
                <a:ext cx="2582313" cy="1987128"/>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Rectangle 13"/>
              <p:cNvSpPr/>
              <p:nvPr/>
            </p:nvSpPr>
            <p:spPr>
              <a:xfrm>
                <a:off x="467851" y="3601762"/>
                <a:ext cx="2713744" cy="1834232"/>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47" name="TextBox 146"/>
            <p:cNvSpPr txBox="1"/>
            <p:nvPr/>
          </p:nvSpPr>
          <p:spPr>
            <a:xfrm rot="19235472">
              <a:off x="8445703" y="896151"/>
              <a:ext cx="551212"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Plan</a:t>
              </a:r>
            </a:p>
          </p:txBody>
        </p:sp>
        <p:sp>
          <p:nvSpPr>
            <p:cNvPr id="148" name="TextBox 147"/>
            <p:cNvSpPr txBox="1"/>
            <p:nvPr/>
          </p:nvSpPr>
          <p:spPr>
            <a:xfrm rot="16969085">
              <a:off x="8893328" y="1457439"/>
              <a:ext cx="1254454"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Decommission</a:t>
              </a:r>
            </a:p>
          </p:txBody>
        </p:sp>
        <p:sp>
          <p:nvSpPr>
            <p:cNvPr id="149" name="TextBox 148"/>
            <p:cNvSpPr txBox="1"/>
            <p:nvPr/>
          </p:nvSpPr>
          <p:spPr>
            <a:xfrm rot="2026545">
              <a:off x="8390837" y="1879078"/>
              <a:ext cx="743791" cy="253916"/>
            </a:xfrm>
            <a:prstGeom prst="rect">
              <a:avLst/>
            </a:prstGeom>
            <a:noFill/>
          </p:spPr>
          <p:txBody>
            <a:bodyPr wrap="none" rtlCol="0">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Assess</a:t>
              </a:r>
            </a:p>
          </p:txBody>
        </p:sp>
        <p:grpSp>
          <p:nvGrpSpPr>
            <p:cNvPr id="150" name="Group 149"/>
            <p:cNvGrpSpPr/>
            <p:nvPr/>
          </p:nvGrpSpPr>
          <p:grpSpPr>
            <a:xfrm>
              <a:off x="7819640" y="2124685"/>
              <a:ext cx="868017" cy="677333"/>
              <a:chOff x="6381401" y="2250125"/>
              <a:chExt cx="868017" cy="677333"/>
            </a:xfrm>
          </p:grpSpPr>
          <p:sp>
            <p:nvSpPr>
              <p:cNvPr id="151" name="Striped Right Arrow 150"/>
              <p:cNvSpPr/>
              <p:nvPr/>
            </p:nvSpPr>
            <p:spPr>
              <a:xfrm rot="18970164">
                <a:off x="6381401" y="2250125"/>
                <a:ext cx="868017"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p:nvSpPr>
            <p:spPr>
              <a:xfrm rot="18921820">
                <a:off x="6431314" y="2493530"/>
                <a:ext cx="678435" cy="253916"/>
              </a:xfrm>
              <a:prstGeom prst="rect">
                <a:avLst/>
              </a:prstGeom>
            </p:spPr>
            <p:txBody>
              <a:bodyPr wrap="none">
                <a:spAutoFit/>
              </a:bodyPr>
              <a:lstStyle/>
              <a:p>
                <a:r>
                  <a:rPr lang="en-US" sz="105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Retire</a:t>
                </a:r>
                <a:endParaRPr lang="en-US" sz="1050" dirty="0">
                  <a:solidFill>
                    <a:prstClr val="black"/>
                  </a:solidFill>
                </a:endParaRPr>
              </a:p>
            </p:txBody>
          </p:sp>
        </p:grpSp>
      </p:grpSp>
      <p:grpSp>
        <p:nvGrpSpPr>
          <p:cNvPr id="6" name="Group 5"/>
          <p:cNvGrpSpPr/>
          <p:nvPr/>
        </p:nvGrpSpPr>
        <p:grpSpPr>
          <a:xfrm>
            <a:off x="19580" y="703410"/>
            <a:ext cx="3619163" cy="1641999"/>
            <a:chOff x="19580" y="703410"/>
            <a:chExt cx="3619163" cy="1641999"/>
          </a:xfrm>
        </p:grpSpPr>
        <p:sp>
          <p:nvSpPr>
            <p:cNvPr id="157" name="Oval 156"/>
            <p:cNvSpPr/>
            <p:nvPr/>
          </p:nvSpPr>
          <p:spPr>
            <a:xfrm>
              <a:off x="19580" y="705861"/>
              <a:ext cx="1759899" cy="163954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158" name="Straight Arrow Connector 157"/>
            <p:cNvCxnSpPr>
              <a:stCxn id="159" idx="1"/>
              <a:endCxn id="157" idx="6"/>
            </p:cNvCxnSpPr>
            <p:nvPr/>
          </p:nvCxnSpPr>
          <p:spPr>
            <a:xfrm flipH="1">
              <a:off x="1779479" y="888076"/>
              <a:ext cx="155463" cy="63755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1934942" y="703410"/>
              <a:ext cx="1703801" cy="369332"/>
            </a:xfrm>
            <a:prstGeom prst="rect">
              <a:avLst/>
            </a:prstGeom>
            <a:ln w="12700" cmpd="sng">
              <a:solidFill>
                <a:srgbClr val="FF0000"/>
              </a:solidFill>
            </a:ln>
          </p:spPr>
          <p:txBody>
            <a:bodyPr wrap="none">
              <a:spAutoFit/>
            </a:bodyPr>
            <a:lstStyle/>
            <a:p>
              <a:pPr algn="ctr"/>
              <a:r>
                <a:rPr lang="en-US" dirty="0">
                  <a:solidFill>
                    <a:srgbClr val="FF0000"/>
                  </a:solidFill>
                </a:rPr>
                <a:t>DevOps Training</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grpSp>
      <p:grpSp>
        <p:nvGrpSpPr>
          <p:cNvPr id="10" name="Group 9"/>
          <p:cNvGrpSpPr/>
          <p:nvPr/>
        </p:nvGrpSpPr>
        <p:grpSpPr>
          <a:xfrm>
            <a:off x="1482490" y="1452252"/>
            <a:ext cx="3671536" cy="3635437"/>
            <a:chOff x="1482490" y="1452252"/>
            <a:chExt cx="3671536" cy="3635437"/>
          </a:xfrm>
        </p:grpSpPr>
        <p:cxnSp>
          <p:nvCxnSpPr>
            <p:cNvPr id="160" name="Straight Arrow Connector 159"/>
            <p:cNvCxnSpPr>
              <a:stCxn id="161" idx="1"/>
              <a:endCxn id="162" idx="0"/>
            </p:cNvCxnSpPr>
            <p:nvPr/>
          </p:nvCxnSpPr>
          <p:spPr>
            <a:xfrm flipH="1">
              <a:off x="3111961" y="1775418"/>
              <a:ext cx="225990" cy="3923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3337951" y="1452252"/>
              <a:ext cx="1816075" cy="646331"/>
            </a:xfrm>
            <a:prstGeom prst="rect">
              <a:avLst/>
            </a:prstGeom>
            <a:ln w="12700" cmpd="sng">
              <a:solidFill>
                <a:srgbClr val="FF0000"/>
              </a:solidFill>
            </a:ln>
          </p:spPr>
          <p:txBody>
            <a:bodyPr wrap="none">
              <a:spAutoFit/>
            </a:bodyPr>
            <a:lstStyle/>
            <a:p>
              <a:pPr algn="ctr"/>
              <a:r>
                <a:rPr lang="en-US" dirty="0">
                  <a:solidFill>
                    <a:srgbClr val="FF0000"/>
                  </a:solidFill>
                </a:rPr>
                <a:t>Cloud Operations</a:t>
              </a:r>
            </a:p>
            <a:p>
              <a:pPr algn="ctr"/>
              <a:r>
                <a:rPr lang="en-US" dirty="0">
                  <a:solidFill>
                    <a:srgbClr val="FF0000"/>
                  </a:solidFill>
                </a:rPr>
                <a:t>Engineer</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162" name="Oval 161"/>
            <p:cNvSpPr/>
            <p:nvPr/>
          </p:nvSpPr>
          <p:spPr>
            <a:xfrm>
              <a:off x="1482490" y="2167775"/>
              <a:ext cx="3258942" cy="2919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63" name="Group 162"/>
          <p:cNvGrpSpPr/>
          <p:nvPr/>
        </p:nvGrpSpPr>
        <p:grpSpPr>
          <a:xfrm>
            <a:off x="4526581" y="1462726"/>
            <a:ext cx="3258942" cy="3623624"/>
            <a:chOff x="1482490" y="1462726"/>
            <a:chExt cx="3258942" cy="3623624"/>
          </a:xfrm>
        </p:grpSpPr>
        <p:cxnSp>
          <p:nvCxnSpPr>
            <p:cNvPr id="164" name="Straight Arrow Connector 163"/>
            <p:cNvCxnSpPr>
              <a:stCxn id="165" idx="3"/>
            </p:cNvCxnSpPr>
            <p:nvPr/>
          </p:nvCxnSpPr>
          <p:spPr>
            <a:xfrm>
              <a:off x="3727499" y="1785892"/>
              <a:ext cx="267590" cy="60828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5" name="Rectangle 164"/>
            <p:cNvSpPr/>
            <p:nvPr/>
          </p:nvSpPr>
          <p:spPr>
            <a:xfrm>
              <a:off x="2226896" y="1462726"/>
              <a:ext cx="1500603" cy="646331"/>
            </a:xfrm>
            <a:prstGeom prst="rect">
              <a:avLst/>
            </a:prstGeom>
            <a:ln w="12700" cmpd="sng">
              <a:solidFill>
                <a:srgbClr val="FF0000"/>
              </a:solidFill>
            </a:ln>
          </p:spPr>
          <p:txBody>
            <a:bodyPr wrap="none">
              <a:spAutoFit/>
            </a:bodyPr>
            <a:lstStyle/>
            <a:p>
              <a:pPr algn="ctr"/>
              <a:r>
                <a:rPr lang="en-US" dirty="0">
                  <a:solidFill>
                    <a:srgbClr val="FF0000"/>
                  </a:solidFill>
                </a:rPr>
                <a:t>Site Reliability</a:t>
              </a:r>
            </a:p>
            <a:p>
              <a:pPr algn="ctr"/>
              <a:r>
                <a:rPr lang="en-US" dirty="0">
                  <a:solidFill>
                    <a:srgbClr val="FF0000"/>
                  </a:solidFill>
                </a:rPr>
                <a:t>Engineer</a:t>
              </a:r>
            </a:p>
          </p:txBody>
        </p:sp>
        <p:sp>
          <p:nvSpPr>
            <p:cNvPr id="166" name="Oval 165"/>
            <p:cNvSpPr/>
            <p:nvPr/>
          </p:nvSpPr>
          <p:spPr>
            <a:xfrm>
              <a:off x="1482490" y="2166436"/>
              <a:ext cx="3258942" cy="291991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5" name="Group 14"/>
          <p:cNvGrpSpPr/>
          <p:nvPr/>
        </p:nvGrpSpPr>
        <p:grpSpPr>
          <a:xfrm>
            <a:off x="6582138" y="704882"/>
            <a:ext cx="2501378" cy="1542005"/>
            <a:chOff x="6582138" y="704882"/>
            <a:chExt cx="2501378" cy="1542005"/>
          </a:xfrm>
        </p:grpSpPr>
        <p:cxnSp>
          <p:nvCxnSpPr>
            <p:cNvPr id="167" name="Straight Arrow Connector 166"/>
            <p:cNvCxnSpPr>
              <a:endCxn id="169" idx="2"/>
            </p:cNvCxnSpPr>
            <p:nvPr/>
          </p:nvCxnSpPr>
          <p:spPr>
            <a:xfrm>
              <a:off x="7055810" y="1046724"/>
              <a:ext cx="272771" cy="444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8" name="Rectangle 167"/>
            <p:cNvSpPr/>
            <p:nvPr/>
          </p:nvSpPr>
          <p:spPr>
            <a:xfrm>
              <a:off x="6582138" y="704882"/>
              <a:ext cx="748923" cy="307777"/>
            </a:xfrm>
            <a:prstGeom prst="rect">
              <a:avLst/>
            </a:prstGeom>
            <a:ln w="12700" cmpd="sng">
              <a:solidFill>
                <a:srgbClr val="FF0000"/>
              </a:solidFill>
            </a:ln>
          </p:spPr>
          <p:txBody>
            <a:bodyPr wrap="none">
              <a:spAutoFit/>
            </a:bodyPr>
            <a:lstStyle/>
            <a:p>
              <a:pPr algn="ctr"/>
              <a:r>
                <a:rPr lang="en-US" dirty="0">
                  <a:solidFill>
                    <a:srgbClr val="FF0000"/>
                  </a:solidFill>
                </a:rPr>
                <a:t>Sunset</a:t>
              </a:r>
              <a:endParaRPr lang="en-US" b="1" cap="all" dirty="0">
                <a:ln w="9000" cmpd="sng">
                  <a:solidFill>
                    <a:srgbClr val="8064A2">
                      <a:shade val="50000"/>
                      <a:satMod val="120000"/>
                    </a:srgbClr>
                  </a:solidFill>
                  <a:prstDash val="solid"/>
                </a:ln>
                <a:solidFill>
                  <a:srgbClr val="FF0000"/>
                </a:solidFill>
                <a:effectLst>
                  <a:reflection blurRad="12700" stA="28000" endPos="45000" dist="1000" dir="5400000" sy="-100000" algn="bl" rotWithShape="0"/>
                </a:effectLst>
              </a:endParaRPr>
            </a:p>
          </p:txBody>
        </p:sp>
        <p:sp>
          <p:nvSpPr>
            <p:cNvPr id="169" name="Oval 168"/>
            <p:cNvSpPr/>
            <p:nvPr/>
          </p:nvSpPr>
          <p:spPr>
            <a:xfrm>
              <a:off x="7328581" y="735115"/>
              <a:ext cx="1754935" cy="15117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8384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dissolv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dissolve">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Promote/Demote</a:t>
            </a:r>
          </a:p>
        </p:txBody>
      </p:sp>
      <p:grpSp>
        <p:nvGrpSpPr>
          <p:cNvPr id="16" name="Group 15"/>
          <p:cNvGrpSpPr/>
          <p:nvPr/>
        </p:nvGrpSpPr>
        <p:grpSpPr>
          <a:xfrm>
            <a:off x="1463535" y="2038350"/>
            <a:ext cx="1750094" cy="1277490"/>
            <a:chOff x="1066800" y="2818260"/>
            <a:chExt cx="1750094" cy="1277490"/>
          </a:xfrm>
        </p:grpSpPr>
        <p:pic>
          <p:nvPicPr>
            <p:cNvPr id="5" name="Picture 4"/>
            <p:cNvPicPr>
              <a:picLocks noChangeAspect="1"/>
            </p:cNvPicPr>
            <p:nvPr/>
          </p:nvPicPr>
          <p:blipFill>
            <a:blip r:embed="rId2"/>
            <a:stretch>
              <a:fillRect/>
            </a:stretch>
          </p:blipFill>
          <p:spPr>
            <a:xfrm>
              <a:off x="1765681" y="2826231"/>
              <a:ext cx="349509" cy="963986"/>
            </a:xfrm>
            <a:prstGeom prst="rect">
              <a:avLst/>
            </a:prstGeom>
          </p:spPr>
        </p:pic>
        <p:sp>
          <p:nvSpPr>
            <p:cNvPr id="6" name="TextBox 5"/>
            <p:cNvSpPr txBox="1"/>
            <p:nvPr/>
          </p:nvSpPr>
          <p:spPr>
            <a:xfrm>
              <a:off x="1066800" y="3726418"/>
              <a:ext cx="1580176"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grpSp>
          <p:nvGrpSpPr>
            <p:cNvPr id="9" name="Group 8"/>
            <p:cNvGrpSpPr/>
            <p:nvPr/>
          </p:nvGrpSpPr>
          <p:grpSpPr>
            <a:xfrm>
              <a:off x="1066800" y="2818260"/>
              <a:ext cx="1750094" cy="1277490"/>
              <a:chOff x="1066800" y="2818260"/>
              <a:chExt cx="1750094" cy="1277490"/>
            </a:xfrm>
          </p:grpSpPr>
          <p:grpSp>
            <p:nvGrpSpPr>
              <p:cNvPr id="10" name="Group 9"/>
              <p:cNvGrpSpPr/>
              <p:nvPr/>
            </p:nvGrpSpPr>
            <p:grpSpPr>
              <a:xfrm>
                <a:off x="1066800" y="2818260"/>
                <a:ext cx="1750094" cy="1277490"/>
                <a:chOff x="4067158" y="749720"/>
                <a:chExt cx="1750094" cy="1277490"/>
              </a:xfrm>
            </p:grpSpPr>
            <p:grpSp>
              <p:nvGrpSpPr>
                <p:cNvPr id="12" name="Group 11"/>
                <p:cNvGrpSpPr/>
                <p:nvPr/>
              </p:nvGrpSpPr>
              <p:grpSpPr>
                <a:xfrm>
                  <a:off x="4185677" y="749720"/>
                  <a:ext cx="1251141" cy="967295"/>
                  <a:chOff x="3987800" y="643950"/>
                  <a:chExt cx="1920856" cy="1370189"/>
                </a:xfrm>
              </p:grpSpPr>
              <p:pic>
                <p:nvPicPr>
                  <p:cNvPr id="14" name="Picture 13"/>
                  <p:cNvPicPr>
                    <a:picLocks noChangeAspect="1"/>
                  </p:cNvPicPr>
                  <p:nvPr/>
                </p:nvPicPr>
                <p:blipFill>
                  <a:blip r:embed="rId3"/>
                  <a:stretch>
                    <a:fillRect/>
                  </a:stretch>
                </p:blipFill>
                <p:spPr>
                  <a:xfrm>
                    <a:off x="3987800" y="643950"/>
                    <a:ext cx="965200" cy="1358900"/>
                  </a:xfrm>
                  <a:prstGeom prst="rect">
                    <a:avLst/>
                  </a:prstGeom>
                </p:spPr>
              </p:pic>
              <p:pic>
                <p:nvPicPr>
                  <p:cNvPr id="15" name="Picture 14"/>
                  <p:cNvPicPr>
                    <a:picLocks noChangeAspect="1"/>
                  </p:cNvPicPr>
                  <p:nvPr/>
                </p:nvPicPr>
                <p:blipFill>
                  <a:blip r:embed="rId3"/>
                  <a:stretch>
                    <a:fillRect/>
                  </a:stretch>
                </p:blipFill>
                <p:spPr>
                  <a:xfrm flipH="1">
                    <a:off x="4943456" y="655239"/>
                    <a:ext cx="965200" cy="1358900"/>
                  </a:xfrm>
                  <a:prstGeom prst="rect">
                    <a:avLst/>
                  </a:prstGeom>
                </p:spPr>
              </p:pic>
            </p:grpSp>
            <p:sp>
              <p:nvSpPr>
                <p:cNvPr id="13" name="TextBox 12"/>
                <p:cNvSpPr txBox="1"/>
                <p:nvPr/>
              </p:nvSpPr>
              <p:spPr>
                <a:xfrm>
                  <a:off x="4067158" y="1657878"/>
                  <a:ext cx="1750094"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 1</a:t>
                  </a:r>
                </a:p>
              </p:txBody>
            </p:sp>
          </p:grpSp>
          <p:pic>
            <p:nvPicPr>
              <p:cNvPr id="11" name="Picture 10"/>
              <p:cNvPicPr>
                <a:picLocks noChangeAspect="1"/>
              </p:cNvPicPr>
              <p:nvPr/>
            </p:nvPicPr>
            <p:blipFill>
              <a:blip r:embed="rId2"/>
              <a:stretch>
                <a:fillRect/>
              </a:stretch>
            </p:blipFill>
            <p:spPr>
              <a:xfrm>
                <a:off x="1765681" y="2826231"/>
                <a:ext cx="349509" cy="963986"/>
              </a:xfrm>
              <a:prstGeom prst="rect">
                <a:avLst/>
              </a:prstGeom>
            </p:spPr>
          </p:pic>
        </p:grpSp>
      </p:grpSp>
      <p:grpSp>
        <p:nvGrpSpPr>
          <p:cNvPr id="17" name="Group 16"/>
          <p:cNvGrpSpPr/>
          <p:nvPr/>
        </p:nvGrpSpPr>
        <p:grpSpPr>
          <a:xfrm>
            <a:off x="1411096" y="3503485"/>
            <a:ext cx="1750094" cy="1277490"/>
            <a:chOff x="1066800" y="2818260"/>
            <a:chExt cx="1750094" cy="1277490"/>
          </a:xfrm>
        </p:grpSpPr>
        <p:pic>
          <p:nvPicPr>
            <p:cNvPr id="18" name="Picture 17"/>
            <p:cNvPicPr>
              <a:picLocks noChangeAspect="1"/>
            </p:cNvPicPr>
            <p:nvPr/>
          </p:nvPicPr>
          <p:blipFill>
            <a:blip r:embed="rId2"/>
            <a:stretch>
              <a:fillRect/>
            </a:stretch>
          </p:blipFill>
          <p:spPr>
            <a:xfrm>
              <a:off x="1765681" y="2826231"/>
              <a:ext cx="349509" cy="963986"/>
            </a:xfrm>
            <a:prstGeom prst="rect">
              <a:avLst/>
            </a:prstGeom>
          </p:spPr>
        </p:pic>
        <p:sp>
          <p:nvSpPr>
            <p:cNvPr id="19" name="TextBox 18"/>
            <p:cNvSpPr txBox="1"/>
            <p:nvPr/>
          </p:nvSpPr>
          <p:spPr>
            <a:xfrm>
              <a:off x="1066800" y="3726418"/>
              <a:ext cx="1580176"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a:t>
              </a:r>
            </a:p>
          </p:txBody>
        </p:sp>
        <p:grpSp>
          <p:nvGrpSpPr>
            <p:cNvPr id="20" name="Group 19"/>
            <p:cNvGrpSpPr/>
            <p:nvPr/>
          </p:nvGrpSpPr>
          <p:grpSpPr>
            <a:xfrm>
              <a:off x="1066800" y="2818260"/>
              <a:ext cx="1750094" cy="1277490"/>
              <a:chOff x="1066800" y="2818260"/>
              <a:chExt cx="1750094" cy="1277490"/>
            </a:xfrm>
          </p:grpSpPr>
          <p:grpSp>
            <p:nvGrpSpPr>
              <p:cNvPr id="21" name="Group 20"/>
              <p:cNvGrpSpPr/>
              <p:nvPr/>
            </p:nvGrpSpPr>
            <p:grpSpPr>
              <a:xfrm>
                <a:off x="1066800" y="2818260"/>
                <a:ext cx="1750094" cy="1277490"/>
                <a:chOff x="4067158" y="749720"/>
                <a:chExt cx="1750094" cy="1277490"/>
              </a:xfrm>
            </p:grpSpPr>
            <p:grpSp>
              <p:nvGrpSpPr>
                <p:cNvPr id="23" name="Group 22"/>
                <p:cNvGrpSpPr/>
                <p:nvPr/>
              </p:nvGrpSpPr>
              <p:grpSpPr>
                <a:xfrm>
                  <a:off x="4185677" y="749720"/>
                  <a:ext cx="1251141" cy="967295"/>
                  <a:chOff x="3987800" y="643950"/>
                  <a:chExt cx="1920856" cy="1370189"/>
                </a:xfrm>
              </p:grpSpPr>
              <p:pic>
                <p:nvPicPr>
                  <p:cNvPr id="25" name="Picture 24"/>
                  <p:cNvPicPr>
                    <a:picLocks noChangeAspect="1"/>
                  </p:cNvPicPr>
                  <p:nvPr/>
                </p:nvPicPr>
                <p:blipFill>
                  <a:blip r:embed="rId3"/>
                  <a:stretch>
                    <a:fillRect/>
                  </a:stretch>
                </p:blipFill>
                <p:spPr>
                  <a:xfrm>
                    <a:off x="3987800" y="643950"/>
                    <a:ext cx="965200" cy="1358900"/>
                  </a:xfrm>
                  <a:prstGeom prst="rect">
                    <a:avLst/>
                  </a:prstGeom>
                </p:spPr>
              </p:pic>
              <p:pic>
                <p:nvPicPr>
                  <p:cNvPr id="26" name="Picture 25"/>
                  <p:cNvPicPr>
                    <a:picLocks noChangeAspect="1"/>
                  </p:cNvPicPr>
                  <p:nvPr/>
                </p:nvPicPr>
                <p:blipFill>
                  <a:blip r:embed="rId3"/>
                  <a:stretch>
                    <a:fillRect/>
                  </a:stretch>
                </p:blipFill>
                <p:spPr>
                  <a:xfrm flipH="1">
                    <a:off x="4943456" y="655239"/>
                    <a:ext cx="965200" cy="1358900"/>
                  </a:xfrm>
                  <a:prstGeom prst="rect">
                    <a:avLst/>
                  </a:prstGeom>
                </p:spPr>
              </p:pic>
            </p:grpSp>
            <p:sp>
              <p:nvSpPr>
                <p:cNvPr id="24" name="TextBox 23"/>
                <p:cNvSpPr txBox="1"/>
                <p:nvPr/>
              </p:nvSpPr>
              <p:spPr>
                <a:xfrm>
                  <a:off x="4067158" y="1657878"/>
                  <a:ext cx="1750094" cy="369332"/>
                </a:xfrm>
                <a:prstGeom prst="rect">
                  <a:avLst/>
                </a:prstGeom>
                <a:noFill/>
              </p:spPr>
              <p:txBody>
                <a:bodyPr wrap="none" rtlCol="0">
                  <a:spAutoFit/>
                </a:bodyPr>
                <a:lstStyle/>
                <a:p>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 Team 2</a:t>
                  </a:r>
                </a:p>
              </p:txBody>
            </p:sp>
          </p:grpSp>
          <p:pic>
            <p:nvPicPr>
              <p:cNvPr id="22" name="Picture 21"/>
              <p:cNvPicPr>
                <a:picLocks noChangeAspect="1"/>
              </p:cNvPicPr>
              <p:nvPr/>
            </p:nvPicPr>
            <p:blipFill>
              <a:blip r:embed="rId2"/>
              <a:stretch>
                <a:fillRect/>
              </a:stretch>
            </p:blipFill>
            <p:spPr>
              <a:xfrm>
                <a:off x="1765681" y="2826231"/>
                <a:ext cx="349509" cy="963986"/>
              </a:xfrm>
              <a:prstGeom prst="rect">
                <a:avLst/>
              </a:prstGeom>
            </p:spPr>
          </p:pic>
        </p:grpSp>
      </p:grpSp>
      <p:graphicFrame>
        <p:nvGraphicFramePr>
          <p:cNvPr id="27" name="Table 26"/>
          <p:cNvGraphicFramePr>
            <a:graphicFrameLocks noGrp="1"/>
          </p:cNvGraphicFramePr>
          <p:nvPr/>
        </p:nvGraphicFramePr>
        <p:xfrm>
          <a:off x="3587400" y="3605709"/>
          <a:ext cx="1674159" cy="990600"/>
        </p:xfrm>
        <a:graphic>
          <a:graphicData uri="http://schemas.openxmlformats.org/drawingml/2006/table">
            <a:tbl>
              <a:tblPr firstRow="1" bandRow="1">
                <a:tableStyleId>{72833802-FEF1-4C79-8D5D-14CF1EAF98D9}</a:tableStyleId>
              </a:tblPr>
              <a:tblGrid>
                <a:gridCol w="45495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159873">
                <a:tc>
                  <a:txBody>
                    <a:bodyPr/>
                    <a:lstStyle/>
                    <a:p>
                      <a:r>
                        <a:rPr lang="en-US" sz="700" dirty="0"/>
                        <a:t>Done?</a:t>
                      </a:r>
                    </a:p>
                  </a:txBody>
                  <a:tcPr/>
                </a:tc>
                <a:tc>
                  <a:txBody>
                    <a:bodyPr/>
                    <a:lstStyle/>
                    <a:p>
                      <a:r>
                        <a:rPr lang="en-US" sz="700" dirty="0"/>
                        <a:t>Automation Checklist</a:t>
                      </a:r>
                    </a:p>
                  </a:txBody>
                  <a:tcPr/>
                </a:tc>
                <a:extLst>
                  <a:ext uri="{0D108BD9-81ED-4DB2-BD59-A6C34878D82A}">
                    <a16:rowId xmlns:a16="http://schemas.microsoft.com/office/drawing/2014/main" val="10000"/>
                  </a:ext>
                </a:extLst>
              </a:tr>
              <a:tr h="185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a:t>
                      </a:r>
                    </a:p>
                  </a:txBody>
                  <a:tcPr/>
                </a:tc>
                <a:tc>
                  <a:txBody>
                    <a:bodyPr/>
                    <a:lstStyle/>
                    <a:p>
                      <a:r>
                        <a:rPr lang="en-US" sz="700" dirty="0"/>
                        <a:t>App and Infra </a:t>
                      </a:r>
                      <a:r>
                        <a:rPr lang="en-US" sz="700" dirty="0" err="1"/>
                        <a:t>src</a:t>
                      </a:r>
                      <a:r>
                        <a:rPr lang="en-US" sz="700" baseline="0" dirty="0"/>
                        <a:t> managed</a:t>
                      </a:r>
                      <a:endParaRPr lang="en-US" sz="700" dirty="0"/>
                    </a:p>
                  </a:txBody>
                  <a:tcPr/>
                </a:tc>
                <a:extLst>
                  <a:ext uri="{0D108BD9-81ED-4DB2-BD59-A6C34878D82A}">
                    <a16:rowId xmlns:a16="http://schemas.microsoft.com/office/drawing/2014/main" val="10001"/>
                  </a:ext>
                </a:extLst>
              </a:tr>
              <a:tr h="15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a:t>
                      </a:r>
                    </a:p>
                  </a:txBody>
                  <a:tcPr/>
                </a:tc>
                <a:tc>
                  <a:txBody>
                    <a:bodyPr/>
                    <a:lstStyle/>
                    <a:p>
                      <a:r>
                        <a:rPr lang="en-US" sz="700" dirty="0"/>
                        <a:t>App</a:t>
                      </a:r>
                      <a:r>
                        <a:rPr lang="en-US" sz="700" baseline="0" dirty="0"/>
                        <a:t> </a:t>
                      </a:r>
                      <a:r>
                        <a:rPr lang="en-US" sz="700" baseline="0" dirty="0" err="1"/>
                        <a:t>config</a:t>
                      </a:r>
                      <a:r>
                        <a:rPr lang="en-US" sz="700" baseline="0" dirty="0"/>
                        <a:t> externalized</a:t>
                      </a:r>
                      <a:endParaRPr lang="en-US" sz="700" dirty="0"/>
                    </a:p>
                  </a:txBody>
                  <a:tcPr/>
                </a:tc>
                <a:extLst>
                  <a:ext uri="{0D108BD9-81ED-4DB2-BD59-A6C34878D82A}">
                    <a16:rowId xmlns:a16="http://schemas.microsoft.com/office/drawing/2014/main" val="10002"/>
                  </a:ext>
                </a:extLst>
              </a:tr>
              <a:tr h="15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700" dirty="0"/>
                        <a:t>…..</a:t>
                      </a:r>
                      <a:endParaRPr lang="en-US" sz="700" dirty="0"/>
                    </a:p>
                  </a:txBody>
                  <a:tcPr/>
                </a:tc>
                <a:tc>
                  <a:txBody>
                    <a:bodyPr/>
                    <a:lstStyle/>
                    <a:p>
                      <a:r>
                        <a:rPr lang="is-IS" sz="700" dirty="0"/>
                        <a:t>…....</a:t>
                      </a:r>
                      <a:endParaRPr lang="en-US" sz="700" dirty="0"/>
                    </a:p>
                  </a:txBody>
                  <a:tcPr/>
                </a:tc>
                <a:extLst>
                  <a:ext uri="{0D108BD9-81ED-4DB2-BD59-A6C34878D82A}">
                    <a16:rowId xmlns:a16="http://schemas.microsoft.com/office/drawing/2014/main" val="10003"/>
                  </a:ext>
                </a:extLst>
              </a:tr>
              <a:tr h="159873">
                <a:tc>
                  <a:txBody>
                    <a:bodyPr/>
                    <a:lstStyle/>
                    <a:p>
                      <a:r>
                        <a:rPr lang="is-IS" sz="700" dirty="0"/>
                        <a:t>…..</a:t>
                      </a:r>
                      <a:endParaRPr lang="en-US" sz="700" dirty="0"/>
                    </a:p>
                  </a:txBody>
                  <a:tcPr/>
                </a:tc>
                <a:tc>
                  <a:txBody>
                    <a:bodyPr/>
                    <a:lstStyle/>
                    <a:p>
                      <a:r>
                        <a:rPr lang="is-IS" sz="700" dirty="0"/>
                        <a:t>…...</a:t>
                      </a:r>
                      <a:endParaRPr lang="en-US" sz="700" dirty="0"/>
                    </a:p>
                  </a:txBody>
                  <a:tcPr/>
                </a:tc>
                <a:extLst>
                  <a:ext uri="{0D108BD9-81ED-4DB2-BD59-A6C34878D82A}">
                    <a16:rowId xmlns:a16="http://schemas.microsoft.com/office/drawing/2014/main" val="10004"/>
                  </a:ext>
                </a:extLst>
              </a:tr>
            </a:tbl>
          </a:graphicData>
        </a:graphic>
      </p:graphicFrame>
      <p:cxnSp>
        <p:nvCxnSpPr>
          <p:cNvPr id="28" name="Straight Arrow Connector 27"/>
          <p:cNvCxnSpPr>
            <a:stCxn id="26" idx="1"/>
          </p:cNvCxnSpPr>
          <p:nvPr/>
        </p:nvCxnSpPr>
        <p:spPr>
          <a:xfrm>
            <a:off x="2780756" y="3991118"/>
            <a:ext cx="809880" cy="4318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0" name="Table 29"/>
          <p:cNvGraphicFramePr>
            <a:graphicFrameLocks noGrp="1"/>
          </p:cNvGraphicFramePr>
          <p:nvPr/>
        </p:nvGraphicFramePr>
        <p:xfrm>
          <a:off x="3590732" y="2132519"/>
          <a:ext cx="1674159" cy="990600"/>
        </p:xfrm>
        <a:graphic>
          <a:graphicData uri="http://schemas.openxmlformats.org/drawingml/2006/table">
            <a:tbl>
              <a:tblPr firstRow="1" bandRow="1">
                <a:tableStyleId>{72833802-FEF1-4C79-8D5D-14CF1EAF98D9}</a:tableStyleId>
              </a:tblPr>
              <a:tblGrid>
                <a:gridCol w="45495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159873">
                <a:tc>
                  <a:txBody>
                    <a:bodyPr/>
                    <a:lstStyle/>
                    <a:p>
                      <a:r>
                        <a:rPr lang="en-US" sz="700" dirty="0"/>
                        <a:t>Done?</a:t>
                      </a:r>
                    </a:p>
                  </a:txBody>
                  <a:tcPr/>
                </a:tc>
                <a:tc>
                  <a:txBody>
                    <a:bodyPr/>
                    <a:lstStyle/>
                    <a:p>
                      <a:r>
                        <a:rPr lang="en-US" sz="700" dirty="0"/>
                        <a:t>Automation Checklist</a:t>
                      </a:r>
                    </a:p>
                  </a:txBody>
                  <a:tcPr/>
                </a:tc>
                <a:extLst>
                  <a:ext uri="{0D108BD9-81ED-4DB2-BD59-A6C34878D82A}">
                    <a16:rowId xmlns:a16="http://schemas.microsoft.com/office/drawing/2014/main" val="10000"/>
                  </a:ext>
                </a:extLst>
              </a:tr>
              <a:tr h="185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a:t>
                      </a:r>
                    </a:p>
                  </a:txBody>
                  <a:tcPr/>
                </a:tc>
                <a:tc>
                  <a:txBody>
                    <a:bodyPr/>
                    <a:lstStyle/>
                    <a:p>
                      <a:r>
                        <a:rPr lang="en-US" sz="700" dirty="0"/>
                        <a:t>App and Infra </a:t>
                      </a:r>
                      <a:r>
                        <a:rPr lang="en-US" sz="700" dirty="0" err="1"/>
                        <a:t>src</a:t>
                      </a:r>
                      <a:r>
                        <a:rPr lang="en-US" sz="700" baseline="0" dirty="0"/>
                        <a:t> managed</a:t>
                      </a:r>
                      <a:endParaRPr lang="en-US" sz="700" dirty="0"/>
                    </a:p>
                  </a:txBody>
                  <a:tcPr/>
                </a:tc>
                <a:extLst>
                  <a:ext uri="{0D108BD9-81ED-4DB2-BD59-A6C34878D82A}">
                    <a16:rowId xmlns:a16="http://schemas.microsoft.com/office/drawing/2014/main" val="10001"/>
                  </a:ext>
                </a:extLst>
              </a:tr>
              <a:tr h="15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a:t>
                      </a:r>
                    </a:p>
                  </a:txBody>
                  <a:tcPr/>
                </a:tc>
                <a:tc>
                  <a:txBody>
                    <a:bodyPr/>
                    <a:lstStyle/>
                    <a:p>
                      <a:r>
                        <a:rPr lang="en-US" sz="700" dirty="0"/>
                        <a:t>App</a:t>
                      </a:r>
                      <a:r>
                        <a:rPr lang="en-US" sz="700" baseline="0" dirty="0"/>
                        <a:t> </a:t>
                      </a:r>
                      <a:r>
                        <a:rPr lang="en-US" sz="700" baseline="0" dirty="0" err="1"/>
                        <a:t>config</a:t>
                      </a:r>
                      <a:r>
                        <a:rPr lang="en-US" sz="700" baseline="0" dirty="0"/>
                        <a:t> externalized</a:t>
                      </a:r>
                      <a:endParaRPr lang="en-US" sz="700" dirty="0"/>
                    </a:p>
                  </a:txBody>
                  <a:tcPr/>
                </a:tc>
                <a:extLst>
                  <a:ext uri="{0D108BD9-81ED-4DB2-BD59-A6C34878D82A}">
                    <a16:rowId xmlns:a16="http://schemas.microsoft.com/office/drawing/2014/main" val="10002"/>
                  </a:ext>
                </a:extLst>
              </a:tr>
              <a:tr h="15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a:t>
                      </a:r>
                      <a:r>
                        <a:rPr lang="is-IS" sz="700" dirty="0"/>
                        <a:t>.</a:t>
                      </a:r>
                      <a:endParaRPr lang="en-US" sz="700" dirty="0"/>
                    </a:p>
                  </a:txBody>
                  <a:tcPr/>
                </a:tc>
                <a:tc>
                  <a:txBody>
                    <a:bodyPr/>
                    <a:lstStyle/>
                    <a:p>
                      <a:r>
                        <a:rPr lang="is-IS" sz="700" dirty="0"/>
                        <a:t>…....</a:t>
                      </a:r>
                      <a:endParaRPr lang="en-US" sz="700" dirty="0"/>
                    </a:p>
                  </a:txBody>
                  <a:tcPr/>
                </a:tc>
                <a:extLst>
                  <a:ext uri="{0D108BD9-81ED-4DB2-BD59-A6C34878D82A}">
                    <a16:rowId xmlns:a16="http://schemas.microsoft.com/office/drawing/2014/main" val="10003"/>
                  </a:ext>
                </a:extLst>
              </a:tr>
              <a:tr h="159873">
                <a:tc>
                  <a:txBody>
                    <a:bodyPr/>
                    <a:lstStyle/>
                    <a:p>
                      <a:r>
                        <a:rPr lang="en-US" sz="700" dirty="0"/>
                        <a:t>✔</a:t>
                      </a:r>
                    </a:p>
                  </a:txBody>
                  <a:tcPr/>
                </a:tc>
                <a:tc>
                  <a:txBody>
                    <a:bodyPr/>
                    <a:lstStyle/>
                    <a:p>
                      <a:r>
                        <a:rPr lang="is-IS" sz="700" dirty="0"/>
                        <a:t>…...</a:t>
                      </a:r>
                      <a:endParaRPr lang="en-US" sz="700" dirty="0"/>
                    </a:p>
                  </a:txBody>
                  <a:tcPr/>
                </a:tc>
                <a:extLst>
                  <a:ext uri="{0D108BD9-81ED-4DB2-BD59-A6C34878D82A}">
                    <a16:rowId xmlns:a16="http://schemas.microsoft.com/office/drawing/2014/main" val="10004"/>
                  </a:ext>
                </a:extLst>
              </a:tr>
            </a:tbl>
          </a:graphicData>
        </a:graphic>
      </p:graphicFrame>
      <p:cxnSp>
        <p:nvCxnSpPr>
          <p:cNvPr id="31" name="Straight Arrow Connector 30"/>
          <p:cNvCxnSpPr>
            <a:stCxn id="15" idx="1"/>
          </p:cNvCxnSpPr>
          <p:nvPr/>
        </p:nvCxnSpPr>
        <p:spPr>
          <a:xfrm>
            <a:off x="2833195" y="2525983"/>
            <a:ext cx="760773" cy="351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273535" y="2490855"/>
            <a:ext cx="748893" cy="2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031072" y="2069345"/>
            <a:ext cx="2819400" cy="1277273"/>
          </a:xfrm>
          <a:prstGeom prst="rect">
            <a:avLst/>
          </a:prstGeom>
        </p:spPr>
        <p:txBody>
          <a:bodyPr wrap="square">
            <a:spAutoFit/>
          </a:bodyPr>
          <a:lstStyle/>
          <a:p>
            <a:r>
              <a:rPr lang="is-IS" altLang="en-US" sz="1100" dirty="0">
                <a:solidFill>
                  <a:prstClr val="black"/>
                </a:solidFill>
                <a:latin typeface="Chalkboard" charset="0"/>
                <a:ea typeface="Chalkboard" charset="0"/>
                <a:cs typeface="Chalkboard" charset="0"/>
                <a:sym typeface="Helvetica" charset="0"/>
              </a:rPr>
              <a:t>Application is in production, but doesn‘t yet meet the SRE‘s SLA or checklist (low testing automation). Team maintains ‘DevOps’ support mode status, working on checklist to achieve ‘SRE’ support mode at which point they can pass Tier 1 support to an SRE.</a:t>
            </a:r>
            <a:endParaRPr lang="en-US" sz="1100" dirty="0">
              <a:solidFill>
                <a:prstClr val="black"/>
              </a:solidFill>
              <a:latin typeface="Chalkboard" charset="0"/>
              <a:ea typeface="Chalkboard" charset="0"/>
              <a:cs typeface="Chalkboard" charset="0"/>
            </a:endParaRPr>
          </a:p>
        </p:txBody>
      </p:sp>
      <p:cxnSp>
        <p:nvCxnSpPr>
          <p:cNvPr id="38" name="Straight Arrow Connector 37"/>
          <p:cNvCxnSpPr/>
          <p:nvPr/>
        </p:nvCxnSpPr>
        <p:spPr>
          <a:xfrm>
            <a:off x="5263908" y="3908987"/>
            <a:ext cx="748893" cy="2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068203" y="3437119"/>
            <a:ext cx="2819400" cy="1107996"/>
          </a:xfrm>
          <a:prstGeom prst="rect">
            <a:avLst/>
          </a:prstGeom>
        </p:spPr>
        <p:txBody>
          <a:bodyPr wrap="square">
            <a:spAutoFit/>
          </a:bodyPr>
          <a:lstStyle/>
          <a:p>
            <a:r>
              <a:rPr lang="is-IS" altLang="en-US" sz="1100" dirty="0">
                <a:solidFill>
                  <a:prstClr val="black"/>
                </a:solidFill>
                <a:latin typeface="Chalkboard" charset="0"/>
                <a:ea typeface="Chalkboard" charset="0"/>
                <a:cs typeface="Chalkboard" charset="0"/>
                <a:sym typeface="Helvetica" charset="0"/>
              </a:rPr>
              <a:t>Qualifies for ‘SRE’ support mode.  Achieves excellent results until an outage triggers failed SLAs. Team is DEMOTED to “DevOps“ support mode and a Cloud Operations Engineer is reassigned. Team has to re-earn “SRE“ status</a:t>
            </a:r>
            <a:endParaRPr lang="en-US" sz="1100" dirty="0">
              <a:solidFill>
                <a:prstClr val="black"/>
              </a:solidFill>
              <a:latin typeface="Chalkboard" charset="0"/>
              <a:ea typeface="Chalkboard" charset="0"/>
              <a:cs typeface="Chalkboard" charset="0"/>
            </a:endParaRPr>
          </a:p>
        </p:txBody>
      </p:sp>
      <p:grpSp>
        <p:nvGrpSpPr>
          <p:cNvPr id="71" name="Group 70"/>
          <p:cNvGrpSpPr/>
          <p:nvPr/>
        </p:nvGrpSpPr>
        <p:grpSpPr>
          <a:xfrm>
            <a:off x="2895600" y="359258"/>
            <a:ext cx="3148134" cy="1493946"/>
            <a:chOff x="4800600" y="359258"/>
            <a:chExt cx="3148134" cy="1493946"/>
          </a:xfrm>
        </p:grpSpPr>
        <p:sp>
          <p:nvSpPr>
            <p:cNvPr id="44" name="Rectangle 13"/>
            <p:cNvSpPr/>
            <p:nvPr/>
          </p:nvSpPr>
          <p:spPr>
            <a:xfrm>
              <a:off x="6633585" y="359258"/>
              <a:ext cx="1315149" cy="756493"/>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5" name="Rectangle 13"/>
            <p:cNvSpPr/>
            <p:nvPr/>
          </p:nvSpPr>
          <p:spPr>
            <a:xfrm>
              <a:off x="4800600" y="359258"/>
              <a:ext cx="1071276" cy="76386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6" name="Rectangle 13"/>
            <p:cNvSpPr/>
            <p:nvPr/>
          </p:nvSpPr>
          <p:spPr>
            <a:xfrm>
              <a:off x="5731184" y="408891"/>
              <a:ext cx="1196330" cy="1337157"/>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7" name="Rectangle 13"/>
            <p:cNvSpPr/>
            <p:nvPr/>
          </p:nvSpPr>
          <p:spPr>
            <a:xfrm>
              <a:off x="6773790" y="1042812"/>
              <a:ext cx="1174540" cy="810373"/>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8" name="Rectangle 13"/>
            <p:cNvSpPr/>
            <p:nvPr/>
          </p:nvSpPr>
          <p:spPr>
            <a:xfrm>
              <a:off x="4800700" y="1042849"/>
              <a:ext cx="1169182" cy="810355"/>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9" name="Rectangle 13"/>
            <p:cNvSpPr/>
            <p:nvPr/>
          </p:nvSpPr>
          <p:spPr>
            <a:xfrm>
              <a:off x="5825708" y="567944"/>
              <a:ext cx="1022700" cy="118089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54" name="Group 53"/>
            <p:cNvGrpSpPr/>
            <p:nvPr/>
          </p:nvGrpSpPr>
          <p:grpSpPr>
            <a:xfrm>
              <a:off x="6144477" y="878852"/>
              <a:ext cx="446022" cy="423927"/>
              <a:chOff x="6661037" y="430957"/>
              <a:chExt cx="1035245" cy="959556"/>
            </a:xfrm>
          </p:grpSpPr>
          <p:sp>
            <p:nvSpPr>
              <p:cNvPr id="62" name="Striped Right Arrow 61"/>
              <p:cNvSpPr/>
              <p:nvPr/>
            </p:nvSpPr>
            <p:spPr>
              <a:xfrm rot="2770164">
                <a:off x="6668838" y="572068"/>
                <a:ext cx="959556" cy="677333"/>
              </a:xfrm>
              <a:prstGeom prst="strip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3" name="TextBox 62"/>
              <p:cNvSpPr txBox="1"/>
              <p:nvPr/>
            </p:nvSpPr>
            <p:spPr>
              <a:xfrm rot="2596836">
                <a:off x="6661037" y="683423"/>
                <a:ext cx="1035245" cy="441399"/>
              </a:xfrm>
              <a:prstGeom prst="rect">
                <a:avLst/>
              </a:prstGeom>
              <a:noFill/>
            </p:spPr>
            <p:txBody>
              <a:bodyPr wrap="none" rtlCol="0">
                <a:spAutoFit/>
              </a:bodyPr>
              <a:lstStyle/>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p>
            </p:txBody>
          </p:sp>
        </p:grpSp>
        <p:sp>
          <p:nvSpPr>
            <p:cNvPr id="59" name="TextBox 58"/>
            <p:cNvSpPr txBox="1"/>
            <p:nvPr/>
          </p:nvSpPr>
          <p:spPr>
            <a:xfrm>
              <a:off x="5133429" y="895350"/>
              <a:ext cx="962571" cy="369332"/>
            </a:xfrm>
            <a:prstGeom prst="rect">
              <a:avLst/>
            </a:prstGeom>
            <a:noFill/>
          </p:spPr>
          <p:txBody>
            <a:bodyPr wrap="none" rtlCol="0">
              <a:spAutoFit/>
            </a:bodyPr>
            <a:lstStyle/>
            <a:p>
              <a:pPr algn="ctr"/>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a:t>
              </a:r>
            </a:p>
          </p:txBody>
        </p:sp>
        <p:sp>
          <p:nvSpPr>
            <p:cNvPr id="60" name="TextBox 59"/>
            <p:cNvSpPr txBox="1"/>
            <p:nvPr/>
          </p:nvSpPr>
          <p:spPr>
            <a:xfrm>
              <a:off x="6989100" y="895350"/>
              <a:ext cx="306769" cy="176767"/>
            </a:xfrm>
            <a:prstGeom prst="rect">
              <a:avLst/>
            </a:prstGeom>
            <a:noFill/>
          </p:spPr>
          <p:txBody>
            <a:bodyPr wrap="none" rtlCol="0">
              <a:spAutoFit/>
            </a:bodyPr>
            <a:lstStyle/>
            <a:p>
              <a:pPr algn="ctr"/>
              <a:r>
                <a:rPr lang="en-US" sz="20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SRE</a:t>
              </a:r>
            </a:p>
          </p:txBody>
        </p:sp>
        <p:sp>
          <p:nvSpPr>
            <p:cNvPr id="4" name="Rectangle 3"/>
            <p:cNvSpPr/>
            <p:nvPr/>
          </p:nvSpPr>
          <p:spPr>
            <a:xfrm rot="1855872">
              <a:off x="6422376" y="1452584"/>
              <a:ext cx="916020" cy="276999"/>
            </a:xfrm>
            <a:prstGeom prst="rect">
              <a:avLst/>
            </a:prstGeom>
          </p:spPr>
          <p:txBody>
            <a:bodyPr wrap="none">
              <a:spAutoFit/>
            </a:bodyPr>
            <a:lstStyle/>
            <a:p>
              <a:r>
                <a:rPr lang="is-IS" altLang="en-US" sz="1200" b="1" dirty="0">
                  <a:solidFill>
                    <a:srgbClr val="FF0000"/>
                  </a:solidFill>
                  <a:latin typeface="Chalkboard" charset="0"/>
                  <a:ea typeface="Chalkboard" charset="0"/>
                  <a:cs typeface="Chalkboard" charset="0"/>
                  <a:sym typeface="Helvetica" charset="0"/>
                </a:rPr>
                <a:t>PROMOTE</a:t>
              </a:r>
              <a:endParaRPr lang="en-US" sz="1200" b="1" dirty="0">
                <a:solidFill>
                  <a:srgbClr val="FF0000"/>
                </a:solidFill>
              </a:endParaRPr>
            </a:p>
          </p:txBody>
        </p:sp>
        <p:sp>
          <p:nvSpPr>
            <p:cNvPr id="65" name="Rectangle 64"/>
            <p:cNvSpPr/>
            <p:nvPr/>
          </p:nvSpPr>
          <p:spPr>
            <a:xfrm rot="19758456">
              <a:off x="6678853" y="414578"/>
              <a:ext cx="800347" cy="276999"/>
            </a:xfrm>
            <a:prstGeom prst="rect">
              <a:avLst/>
            </a:prstGeom>
          </p:spPr>
          <p:txBody>
            <a:bodyPr wrap="none">
              <a:spAutoFit/>
            </a:bodyPr>
            <a:lstStyle/>
            <a:p>
              <a:r>
                <a:rPr lang="is-IS" sz="1200" b="1" dirty="0">
                  <a:solidFill>
                    <a:srgbClr val="FF0000"/>
                  </a:solidFill>
                  <a:latin typeface="Chalkboard" charset="0"/>
                  <a:ea typeface="Chalkboard" charset="0"/>
                  <a:cs typeface="Chalkboard" charset="0"/>
                  <a:sym typeface="Helvetica" charset="0"/>
                </a:rPr>
                <a:t>DEMOTE</a:t>
              </a:r>
              <a:endParaRPr lang="en-US" sz="1200" b="1" dirty="0">
                <a:solidFill>
                  <a:srgbClr val="FF0000"/>
                </a:solidFill>
              </a:endParaRPr>
            </a:p>
          </p:txBody>
        </p:sp>
        <p:cxnSp>
          <p:nvCxnSpPr>
            <p:cNvPr id="66" name="Straight Arrow Connector 65"/>
            <p:cNvCxnSpPr/>
            <p:nvPr/>
          </p:nvCxnSpPr>
          <p:spPr>
            <a:xfrm flipH="1">
              <a:off x="6499665" y="678185"/>
              <a:ext cx="274126" cy="24571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7257837" y="1432288"/>
              <a:ext cx="472002" cy="196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50" name="Rectangle 49"/>
          <p:cNvSpPr/>
          <p:nvPr/>
        </p:nvSpPr>
        <p:spPr>
          <a:xfrm>
            <a:off x="6055065" y="1717234"/>
            <a:ext cx="2455438" cy="261610"/>
          </a:xfrm>
          <a:prstGeom prst="rect">
            <a:avLst/>
          </a:prstGeom>
        </p:spPr>
        <p:txBody>
          <a:bodyPr wrap="square">
            <a:spAutoFit/>
          </a:bodyPr>
          <a:lstStyle/>
          <a:p>
            <a:pPr algn="ctr"/>
            <a:r>
              <a:rPr lang="is-IS" altLang="en-US" sz="1100" b="1" u="sng" dirty="0">
                <a:solidFill>
                  <a:prstClr val="black"/>
                </a:solidFill>
                <a:latin typeface="Chalkboard" charset="0"/>
                <a:ea typeface="Chalkboard" charset="0"/>
                <a:cs typeface="Chalkboard" charset="0"/>
                <a:sym typeface="Helvetica" charset="0"/>
              </a:rPr>
              <a:t>Scenarios</a:t>
            </a:r>
            <a:endParaRPr lang="en-US" sz="1100" b="1" u="sng" dirty="0">
              <a:solidFill>
                <a:prstClr val="black"/>
              </a:solidFill>
              <a:latin typeface="Chalkboard" charset="0"/>
              <a:ea typeface="Chalkboard" charset="0"/>
              <a:cs typeface="Chalkboard" charset="0"/>
            </a:endParaRPr>
          </a:p>
        </p:txBody>
      </p:sp>
    </p:spTree>
    <p:extLst>
      <p:ext uri="{BB962C8B-B14F-4D97-AF65-F5344CB8AC3E}">
        <p14:creationId xmlns:p14="http://schemas.microsoft.com/office/powerpoint/2010/main" val="87508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dissolve">
                                      <p:cBhvr>
                                        <p:cTn id="18" dur="500"/>
                                        <p:tgtEl>
                                          <p:spTgt spid="30"/>
                                        </p:tgtEl>
                                      </p:cBhvr>
                                    </p:animEffect>
                                  </p:childTnLst>
                                </p:cTn>
                              </p:par>
                              <p:par>
                                <p:cTn id="19" presetID="9"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dissolve">
                                      <p:cBhvr>
                                        <p:cTn id="21" dur="500"/>
                                        <p:tgtEl>
                                          <p:spTgt spid="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ssolve">
                                      <p:cBhvr>
                                        <p:cTn id="32" dur="500"/>
                                        <p:tgtEl>
                                          <p:spTgt spid="27"/>
                                        </p:tgtEl>
                                      </p:cBhvr>
                                    </p:animEffect>
                                  </p:childTnLst>
                                </p:cTn>
                              </p:par>
                              <p:par>
                                <p:cTn id="33" presetID="9"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ssolve">
                                      <p:cBhvr>
                                        <p:cTn id="35" dur="500"/>
                                        <p:tgtEl>
                                          <p:spTgt spid="28"/>
                                        </p:tgtEl>
                                      </p:cBhvr>
                                    </p:animEffect>
                                  </p:childTnLst>
                                </p:cTn>
                              </p:par>
                              <p:par>
                                <p:cTn id="36" presetID="9" presetClass="entr" presetSubtype="0"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ssolve">
                                      <p:cBhvr>
                                        <p:cTn id="41" dur="500"/>
                                        <p:tgtEl>
                                          <p:spTgt spid="3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dissolv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67672" y="4767265"/>
            <a:ext cx="6197600" cy="274637"/>
          </a:xfrm>
          <a:prstGeom prst="rect">
            <a:avLst/>
          </a:prstGeom>
        </p:spPr>
        <p:txBody>
          <a:bodyPr/>
          <a:lstStyle/>
          <a:p>
            <a:r>
              <a:rPr lang="en-US">
                <a:solidFill>
                  <a:prstClr val="black">
                    <a:tint val="75000"/>
                  </a:prstClr>
                </a:solidFill>
              </a:rPr>
              <a:t>© 2015 Amazon Web Services, Inc. and its affiliates. All rights reserved.</a:t>
            </a:r>
            <a:endParaRPr lang="en-US" dirty="0">
              <a:solidFill>
                <a:prstClr val="black">
                  <a:tint val="75000"/>
                </a:prstClr>
              </a:solidFill>
            </a:endParaRPr>
          </a:p>
        </p:txBody>
      </p:sp>
      <p:sp>
        <p:nvSpPr>
          <p:cNvPr id="5" name="Title 4"/>
          <p:cNvSpPr>
            <a:spLocks noGrp="1"/>
          </p:cNvSpPr>
          <p:nvPr>
            <p:ph type="title"/>
          </p:nvPr>
        </p:nvSpPr>
        <p:spPr>
          <a:xfrm>
            <a:off x="470030" y="8388"/>
            <a:ext cx="7886700" cy="994172"/>
          </a:xfrm>
        </p:spPr>
        <p:txBody>
          <a:bodyPr/>
          <a:lstStyle/>
          <a:p>
            <a:r>
              <a:rPr lang="en-US" dirty="0"/>
              <a:t>AWS Foundation Service Program </a:t>
            </a:r>
          </a:p>
        </p:txBody>
      </p:sp>
      <p:graphicFrame>
        <p:nvGraphicFramePr>
          <p:cNvPr id="7" name="Diagram 6"/>
          <p:cNvGraphicFramePr/>
          <p:nvPr>
            <p:extLst>
              <p:ext uri="{D42A27DB-BD31-4B8C-83A1-F6EECF244321}">
                <p14:modId xmlns:p14="http://schemas.microsoft.com/office/powerpoint/2010/main" val="581455507"/>
              </p:ext>
            </p:extLst>
          </p:nvPr>
        </p:nvGraphicFramePr>
        <p:xfrm>
          <a:off x="2279835" y="914106"/>
          <a:ext cx="4484635" cy="3444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565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892" y="110413"/>
            <a:ext cx="8229600" cy="539496"/>
          </a:xfrm>
        </p:spPr>
        <p:txBody>
          <a:bodyPr/>
          <a:lstStyle/>
          <a:p>
            <a:r>
              <a:rPr lang="en-US" sz="2000" dirty="0"/>
              <a:t>Multi-Modal Support Operations</a:t>
            </a:r>
          </a:p>
        </p:txBody>
      </p:sp>
      <p:sp>
        <p:nvSpPr>
          <p:cNvPr id="40" name="Explosion 1 39"/>
          <p:cNvSpPr/>
          <p:nvPr/>
        </p:nvSpPr>
        <p:spPr>
          <a:xfrm>
            <a:off x="3824557" y="510098"/>
            <a:ext cx="1890443" cy="918652"/>
          </a:xfrm>
          <a:prstGeom prst="irregularSeal1">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cap="all" dirty="0">
                <a:ln w="9000" cmpd="sng">
                  <a:solidFill>
                    <a:srgbClr val="8064A2">
                      <a:shade val="50000"/>
                      <a:satMod val="120000"/>
                    </a:srgbClr>
                  </a:solidFill>
                  <a:prstDash val="solid"/>
                </a:ln>
                <a:solidFill>
                  <a:prstClr val="white"/>
                </a:solidFill>
              </a:rPr>
              <a:t>Incident</a:t>
            </a:r>
            <a:endParaRPr lang="en-US" sz="1600" b="1" dirty="0">
              <a:solidFill>
                <a:prstClr val="white"/>
              </a:solidFill>
            </a:endParaRPr>
          </a:p>
        </p:txBody>
      </p:sp>
      <p:cxnSp>
        <p:nvCxnSpPr>
          <p:cNvPr id="42" name="Straight Arrow Connector 18"/>
          <p:cNvCxnSpPr>
            <a:endCxn id="41" idx="3"/>
          </p:cNvCxnSpPr>
          <p:nvPr/>
        </p:nvCxnSpPr>
        <p:spPr>
          <a:xfrm rot="10800000" flipV="1">
            <a:off x="2834756" y="905703"/>
            <a:ext cx="952977" cy="235638"/>
          </a:xfrm>
          <a:prstGeom prst="curvedConnector3">
            <a:avLst>
              <a:gd name="adj1" fmla="val 50000"/>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grpSp>
        <p:nvGrpSpPr>
          <p:cNvPr id="121" name="Group 120"/>
          <p:cNvGrpSpPr/>
          <p:nvPr/>
        </p:nvGrpSpPr>
        <p:grpSpPr>
          <a:xfrm>
            <a:off x="3340459" y="2012227"/>
            <a:ext cx="2461993" cy="1905179"/>
            <a:chOff x="3340459" y="2012227"/>
            <a:chExt cx="2461993" cy="1905179"/>
          </a:xfrm>
        </p:grpSpPr>
        <p:grpSp>
          <p:nvGrpSpPr>
            <p:cNvPr id="43" name="Group 42"/>
            <p:cNvGrpSpPr/>
            <p:nvPr/>
          </p:nvGrpSpPr>
          <p:grpSpPr>
            <a:xfrm>
              <a:off x="3970282" y="2667248"/>
              <a:ext cx="1832170" cy="1250158"/>
              <a:chOff x="2582064" y="3083399"/>
              <a:chExt cx="1832170" cy="1250158"/>
            </a:xfrm>
          </p:grpSpPr>
          <p:sp>
            <p:nvSpPr>
              <p:cNvPr id="44" name="Rectangle 13"/>
              <p:cNvSpPr/>
              <p:nvPr/>
            </p:nvSpPr>
            <p:spPr>
              <a:xfrm>
                <a:off x="2582064" y="3083399"/>
                <a:ext cx="922820" cy="639210"/>
              </a:xfrm>
              <a:custGeom>
                <a:avLst/>
                <a:gdLst/>
                <a:ahLst/>
                <a:cxnLst/>
                <a:rect l="l" t="t" r="r" b="b"/>
                <a:pathLst>
                  <a:path w="2295230" h="1728990">
                    <a:moveTo>
                      <a:pt x="1644897" y="604"/>
                    </a:moveTo>
                    <a:cubicBezTo>
                      <a:pt x="1847340" y="-4791"/>
                      <a:pt x="2050745" y="25958"/>
                      <a:pt x="2244105" y="94574"/>
                    </a:cubicBezTo>
                    <a:lnTo>
                      <a:pt x="2295230" y="548672"/>
                    </a:lnTo>
                    <a:lnTo>
                      <a:pt x="1938959" y="858085"/>
                    </a:lnTo>
                    <a:cubicBezTo>
                      <a:pt x="1850465" y="830807"/>
                      <a:pt x="1758424" y="818848"/>
                      <a:pt x="1666767" y="821290"/>
                    </a:cubicBezTo>
                    <a:cubicBezTo>
                      <a:pt x="1444236" y="827220"/>
                      <a:pt x="1223966" y="918043"/>
                      <a:pt x="1058705" y="1092354"/>
                    </a:cubicBezTo>
                    <a:cubicBezTo>
                      <a:pt x="889687" y="1270626"/>
                      <a:pt x="810936" y="1501703"/>
                      <a:pt x="824169" y="1728990"/>
                    </a:cubicBezTo>
                    <a:lnTo>
                      <a:pt x="417557" y="1491763"/>
                    </a:lnTo>
                    <a:lnTo>
                      <a:pt x="1" y="1688159"/>
                    </a:lnTo>
                    <a:cubicBezTo>
                      <a:pt x="-322" y="1271388"/>
                      <a:pt x="153466" y="853913"/>
                      <a:pt x="462928" y="527506"/>
                    </a:cubicBezTo>
                    <a:cubicBezTo>
                      <a:pt x="784167" y="188676"/>
                      <a:pt x="1212334" y="12131"/>
                      <a:pt x="1644897" y="604"/>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5" name="Rectangle 13"/>
              <p:cNvSpPr/>
              <p:nvPr/>
            </p:nvSpPr>
            <p:spPr>
              <a:xfrm>
                <a:off x="3383689" y="3124933"/>
                <a:ext cx="1030545" cy="111895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6" name="Rectangle 13"/>
              <p:cNvSpPr/>
              <p:nvPr/>
            </p:nvSpPr>
            <p:spPr>
              <a:xfrm>
                <a:off x="2582150" y="3655439"/>
                <a:ext cx="1007158" cy="678118"/>
              </a:xfrm>
              <a:custGeom>
                <a:avLst/>
                <a:gdLst/>
                <a:ahLst/>
                <a:cxnLst/>
                <a:rect l="l" t="t" r="r" b="b"/>
                <a:pathLst>
                  <a:path w="2504994" h="1834232">
                    <a:moveTo>
                      <a:pt x="414882" y="0"/>
                    </a:moveTo>
                    <a:lnTo>
                      <a:pt x="825630" y="239640"/>
                    </a:lnTo>
                    <a:lnTo>
                      <a:pt x="826396" y="249927"/>
                    </a:lnTo>
                    <a:cubicBezTo>
                      <a:pt x="850136" y="443427"/>
                      <a:pt x="938737" y="630146"/>
                      <a:pt x="1091259" y="774750"/>
                    </a:cubicBezTo>
                    <a:cubicBezTo>
                      <a:pt x="1396181" y="1063843"/>
                      <a:pt x="1855586" y="1088856"/>
                      <a:pt x="2187112" y="857294"/>
                    </a:cubicBezTo>
                    <a:lnTo>
                      <a:pt x="2144605" y="1317633"/>
                    </a:lnTo>
                    <a:lnTo>
                      <a:pt x="2504994" y="1624693"/>
                    </a:lnTo>
                    <a:cubicBezTo>
                      <a:pt x="1877847" y="1970711"/>
                      <a:pt x="1073985" y="1889673"/>
                      <a:pt x="526411" y="1370526"/>
                    </a:cubicBezTo>
                    <a:cubicBezTo>
                      <a:pt x="229935" y="1089441"/>
                      <a:pt x="57709" y="726491"/>
                      <a:pt x="11562" y="350362"/>
                    </a:cubicBezTo>
                    <a:lnTo>
                      <a:pt x="0" y="195139"/>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7" name="Rectangle 13"/>
              <p:cNvSpPr/>
              <p:nvPr/>
            </p:nvSpPr>
            <p:spPr>
              <a:xfrm>
                <a:off x="3465114" y="3258030"/>
                <a:ext cx="880975" cy="988191"/>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8" name="TextBox 47"/>
              <p:cNvSpPr txBox="1"/>
              <p:nvPr/>
            </p:nvSpPr>
            <p:spPr>
              <a:xfrm>
                <a:off x="2849152" y="3519491"/>
                <a:ext cx="826067" cy="461665"/>
              </a:xfrm>
              <a:prstGeom prst="rect">
                <a:avLst/>
              </a:prstGeom>
              <a:noFill/>
            </p:spPr>
            <p:txBody>
              <a:bodyPr wrap="none" rtlCol="0">
                <a:spAutoFit/>
              </a:bodyPr>
              <a:lstStyle/>
              <a:p>
                <a:pPr algn="ctr"/>
                <a:r>
                  <a:rPr lang="en-US" sz="12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DEVOPS</a:t>
                </a:r>
              </a:p>
              <a:p>
                <a:pPr algn="ctr"/>
                <a:r>
                  <a:rPr lang="en-US" sz="12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Team</a:t>
                </a:r>
              </a:p>
            </p:txBody>
          </p:sp>
        </p:grpSp>
        <p:cxnSp>
          <p:nvCxnSpPr>
            <p:cNvPr id="56" name="Straight Arrow Connector 127"/>
            <p:cNvCxnSpPr>
              <a:stCxn id="77" idx="2"/>
            </p:cNvCxnSpPr>
            <p:nvPr/>
          </p:nvCxnSpPr>
          <p:spPr>
            <a:xfrm rot="16200000" flipH="1">
              <a:off x="3369774" y="2144431"/>
              <a:ext cx="884368" cy="619960"/>
            </a:xfrm>
            <a:prstGeom prst="curvedConnector3">
              <a:avLst>
                <a:gd name="adj1" fmla="val 50000"/>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340459" y="2224209"/>
              <a:ext cx="795731" cy="276999"/>
            </a:xfrm>
            <a:prstGeom prst="rect">
              <a:avLst/>
            </a:prstGeom>
            <a:solidFill>
              <a:schemeClr val="tx2"/>
            </a:solidFill>
          </p:spPr>
          <p:txBody>
            <a:bodyPr wrap="none">
              <a:spAutoFit/>
            </a:bodyPr>
            <a:lstStyle/>
            <a:p>
              <a:pPr algn="ctr"/>
              <a:r>
                <a:rPr lang="en-US" sz="1200" dirty="0">
                  <a:solidFill>
                    <a:prstClr val="white"/>
                  </a:solidFill>
                </a:rPr>
                <a:t>“DevOps”</a:t>
              </a:r>
              <a:endParaRPr lang="en-US" sz="1200" cap="all" dirty="0">
                <a:ln w="9000" cmpd="sng">
                  <a:solidFill>
                    <a:srgbClr val="8064A2">
                      <a:shade val="50000"/>
                      <a:satMod val="120000"/>
                    </a:srgbClr>
                  </a:solidFill>
                  <a:prstDash val="solid"/>
                </a:ln>
                <a:solidFill>
                  <a:prstClr val="white"/>
                </a:solidFill>
                <a:effectLst>
                  <a:reflection blurRad="12700" stA="28000" endPos="45000" dist="1000" dir="5400000" sy="-100000" algn="bl" rotWithShape="0"/>
                </a:effectLst>
              </a:endParaRPr>
            </a:p>
          </p:txBody>
        </p:sp>
      </p:grpSp>
      <p:grpSp>
        <p:nvGrpSpPr>
          <p:cNvPr id="120" name="Group 119"/>
          <p:cNvGrpSpPr/>
          <p:nvPr/>
        </p:nvGrpSpPr>
        <p:grpSpPr>
          <a:xfrm>
            <a:off x="646239" y="1844663"/>
            <a:ext cx="2855739" cy="2317637"/>
            <a:chOff x="646239" y="1844663"/>
            <a:chExt cx="2855739" cy="2317637"/>
          </a:xfrm>
        </p:grpSpPr>
        <p:cxnSp>
          <p:nvCxnSpPr>
            <p:cNvPr id="64" name="Straight Arrow Connector 63"/>
            <p:cNvCxnSpPr>
              <a:stCxn id="77" idx="2"/>
            </p:cNvCxnSpPr>
            <p:nvPr/>
          </p:nvCxnSpPr>
          <p:spPr>
            <a:xfrm flipH="1">
              <a:off x="2155882" y="2012227"/>
              <a:ext cx="1346096" cy="594876"/>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2300060" y="2080292"/>
              <a:ext cx="968627" cy="261610"/>
            </a:xfrm>
            <a:prstGeom prst="rect">
              <a:avLst/>
            </a:prstGeom>
            <a:solidFill>
              <a:schemeClr val="tx2"/>
            </a:solidFill>
          </p:spPr>
          <p:txBody>
            <a:bodyPr wrap="square">
              <a:spAutoFit/>
            </a:bodyPr>
            <a:lstStyle/>
            <a:p>
              <a:pPr algn="ctr"/>
              <a:r>
                <a:rPr lang="en-US" sz="1100" dirty="0">
                  <a:solidFill>
                    <a:prstClr val="white"/>
                  </a:solidFill>
                </a:rPr>
                <a:t>“Traditional”</a:t>
              </a:r>
              <a:endParaRPr lang="en-US" sz="1100" cap="all" dirty="0">
                <a:ln w="9000" cmpd="sng">
                  <a:solidFill>
                    <a:srgbClr val="8064A2">
                      <a:shade val="50000"/>
                      <a:satMod val="120000"/>
                    </a:srgbClr>
                  </a:solidFill>
                  <a:prstDash val="solid"/>
                </a:ln>
                <a:solidFill>
                  <a:prstClr val="white"/>
                </a:solidFill>
                <a:effectLst>
                  <a:reflection blurRad="12700" stA="28000" endPos="45000" dist="1000" dir="5400000" sy="-100000" algn="bl" rotWithShape="0"/>
                </a:effectLst>
              </a:endParaRPr>
            </a:p>
          </p:txBody>
        </p:sp>
        <p:grpSp>
          <p:nvGrpSpPr>
            <p:cNvPr id="70" name="Group 69"/>
            <p:cNvGrpSpPr/>
            <p:nvPr/>
          </p:nvGrpSpPr>
          <p:grpSpPr>
            <a:xfrm>
              <a:off x="646239" y="1844663"/>
              <a:ext cx="1525534" cy="2317637"/>
              <a:chOff x="135188" y="2476557"/>
              <a:chExt cx="1525534" cy="2317637"/>
            </a:xfrm>
          </p:grpSpPr>
          <p:sp>
            <p:nvSpPr>
              <p:cNvPr id="71" name="Rectangle 70"/>
              <p:cNvSpPr/>
              <p:nvPr/>
            </p:nvSpPr>
            <p:spPr>
              <a:xfrm>
                <a:off x="210150" y="2587428"/>
                <a:ext cx="1370537" cy="56357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Tier 2 </a:t>
                </a:r>
              </a:p>
              <a:p>
                <a:pPr algn="ctr"/>
                <a:r>
                  <a:rPr lang="en-US" sz="1050" dirty="0">
                    <a:solidFill>
                      <a:prstClr val="white"/>
                    </a:solidFill>
                  </a:rPr>
                  <a:t>(Infra, Network)</a:t>
                </a:r>
              </a:p>
            </p:txBody>
          </p:sp>
          <p:sp>
            <p:nvSpPr>
              <p:cNvPr id="72" name="Rectangle 71"/>
              <p:cNvSpPr/>
              <p:nvPr/>
            </p:nvSpPr>
            <p:spPr>
              <a:xfrm>
                <a:off x="201152" y="3151000"/>
                <a:ext cx="1370537" cy="56357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Tier 3 </a:t>
                </a:r>
              </a:p>
              <a:p>
                <a:pPr algn="ctr"/>
                <a:r>
                  <a:rPr lang="en-US" sz="1050" dirty="0">
                    <a:solidFill>
                      <a:prstClr val="white"/>
                    </a:solidFill>
                  </a:rPr>
                  <a:t>(App)</a:t>
                </a:r>
              </a:p>
            </p:txBody>
          </p:sp>
          <p:sp>
            <p:nvSpPr>
              <p:cNvPr id="73" name="Rectangle 72"/>
              <p:cNvSpPr/>
              <p:nvPr/>
            </p:nvSpPr>
            <p:spPr>
              <a:xfrm>
                <a:off x="201152" y="3714572"/>
                <a:ext cx="1370537" cy="1018695"/>
              </a:xfrm>
              <a:prstGeom prst="rect">
                <a:avLst/>
              </a:prstGeom>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Tier 4  </a:t>
                </a:r>
              </a:p>
              <a:p>
                <a:pPr algn="ctr"/>
                <a:r>
                  <a:rPr lang="en-US" sz="1050" dirty="0">
                    <a:solidFill>
                      <a:prstClr val="white"/>
                    </a:solidFill>
                  </a:rPr>
                  <a:t>(Dev Team, Systems, security, </a:t>
                </a:r>
                <a:r>
                  <a:rPr lang="en-US" sz="1050" dirty="0" err="1">
                    <a:solidFill>
                      <a:prstClr val="white"/>
                    </a:solidFill>
                  </a:rPr>
                  <a:t>db</a:t>
                </a:r>
                <a:r>
                  <a:rPr lang="en-US" sz="1050" dirty="0">
                    <a:solidFill>
                      <a:prstClr val="white"/>
                    </a:solidFill>
                  </a:rPr>
                  <a:t> admins)</a:t>
                </a:r>
              </a:p>
              <a:p>
                <a:pPr algn="ctr"/>
                <a:endParaRPr lang="en-US" sz="1050" dirty="0">
                  <a:solidFill>
                    <a:prstClr val="white"/>
                  </a:solidFill>
                </a:endParaRPr>
              </a:p>
            </p:txBody>
          </p:sp>
          <p:sp>
            <p:nvSpPr>
              <p:cNvPr id="74" name="Rectangle 73"/>
              <p:cNvSpPr/>
              <p:nvPr/>
            </p:nvSpPr>
            <p:spPr>
              <a:xfrm>
                <a:off x="135188" y="2476557"/>
                <a:ext cx="1525534" cy="2317637"/>
              </a:xfrm>
              <a:prstGeom prst="rect">
                <a:avLst/>
              </a:prstGeom>
              <a:noFill/>
              <a:ln w="12700" cmpd="sng">
                <a:solidFill>
                  <a:schemeClr val="tx1">
                    <a:alpha val="8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grpSp>
        <p:nvGrpSpPr>
          <p:cNvPr id="123" name="Group 122"/>
          <p:cNvGrpSpPr/>
          <p:nvPr/>
        </p:nvGrpSpPr>
        <p:grpSpPr>
          <a:xfrm>
            <a:off x="2171773" y="2582648"/>
            <a:ext cx="5211074" cy="2349218"/>
            <a:chOff x="2171773" y="2582648"/>
            <a:chExt cx="5211074" cy="2349218"/>
          </a:xfrm>
        </p:grpSpPr>
        <p:sp>
          <p:nvSpPr>
            <p:cNvPr id="60" name="Rectangle 59"/>
            <p:cNvSpPr/>
            <p:nvPr/>
          </p:nvSpPr>
          <p:spPr>
            <a:xfrm>
              <a:off x="5200504" y="4405092"/>
              <a:ext cx="1713132" cy="526774"/>
            </a:xfrm>
            <a:prstGeom prst="rect">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Responding Specialist / Escalation</a:t>
              </a:r>
            </a:p>
          </p:txBody>
        </p:sp>
        <p:cxnSp>
          <p:nvCxnSpPr>
            <p:cNvPr id="61" name="Straight Arrow Connector 60"/>
            <p:cNvCxnSpPr/>
            <p:nvPr/>
          </p:nvCxnSpPr>
          <p:spPr>
            <a:xfrm>
              <a:off x="4991606" y="3832780"/>
              <a:ext cx="972252" cy="520498"/>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6008164" y="3657194"/>
              <a:ext cx="1374683" cy="703769"/>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459278" y="3295687"/>
              <a:ext cx="1673447" cy="38485"/>
            </a:xfrm>
            <a:prstGeom prst="straightConnector1">
              <a:avLst/>
            </a:prstGeom>
            <a:ln w="57150" cmpd="sng">
              <a:solidFill>
                <a:srgbClr val="FF6600">
                  <a:alpha val="52000"/>
                </a:srgbClr>
              </a:solidFill>
              <a:headEnd type="arrow"/>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171773" y="2582648"/>
              <a:ext cx="3038335" cy="1822444"/>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5861647" y="3103918"/>
              <a:ext cx="920153" cy="511114"/>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Automation</a:t>
              </a:r>
            </a:p>
            <a:p>
              <a:pPr algn="ctr"/>
              <a:r>
                <a:rPr lang="en-US" sz="9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Checklist</a:t>
              </a:r>
              <a:endParaRPr lang="en-US" sz="900" dirty="0">
                <a:solidFill>
                  <a:prstClr val="white"/>
                </a:solidFill>
              </a:endParaRPr>
            </a:p>
          </p:txBody>
        </p:sp>
      </p:grpSp>
      <p:grpSp>
        <p:nvGrpSpPr>
          <p:cNvPr id="119" name="Group 118"/>
          <p:cNvGrpSpPr/>
          <p:nvPr/>
        </p:nvGrpSpPr>
        <p:grpSpPr>
          <a:xfrm>
            <a:off x="1273116" y="877954"/>
            <a:ext cx="3182467" cy="1134273"/>
            <a:chOff x="1273116" y="877954"/>
            <a:chExt cx="3182467" cy="1134273"/>
          </a:xfrm>
        </p:grpSpPr>
        <p:sp>
          <p:nvSpPr>
            <p:cNvPr id="41" name="Rectangle 40"/>
            <p:cNvSpPr/>
            <p:nvPr/>
          </p:nvSpPr>
          <p:spPr>
            <a:xfrm>
              <a:off x="1273116" y="877954"/>
              <a:ext cx="1561639" cy="5267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Tier 1 </a:t>
              </a:r>
            </a:p>
            <a:p>
              <a:pPr algn="ctr"/>
              <a:r>
                <a:rPr lang="en-US" sz="1050" dirty="0">
                  <a:solidFill>
                    <a:prstClr val="white"/>
                  </a:solidFill>
                </a:rPr>
                <a:t>Call Center</a:t>
              </a:r>
            </a:p>
          </p:txBody>
        </p:sp>
        <p:sp>
          <p:nvSpPr>
            <p:cNvPr id="77" name="Decision 76"/>
            <p:cNvSpPr/>
            <p:nvPr/>
          </p:nvSpPr>
          <p:spPr>
            <a:xfrm>
              <a:off x="2548372" y="1369925"/>
              <a:ext cx="1907211" cy="642302"/>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prstClr val="white"/>
                  </a:solidFill>
                </a:rPr>
                <a:t>Support Mode?</a:t>
              </a:r>
            </a:p>
          </p:txBody>
        </p:sp>
        <p:cxnSp>
          <p:nvCxnSpPr>
            <p:cNvPr id="82" name="Straight Arrow Connector 81"/>
            <p:cNvCxnSpPr/>
            <p:nvPr/>
          </p:nvCxnSpPr>
          <p:spPr>
            <a:xfrm>
              <a:off x="2053936" y="1428750"/>
              <a:ext cx="494436" cy="286348"/>
            </a:xfrm>
            <a:prstGeom prst="straightConnector1">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3618095" y="1867964"/>
            <a:ext cx="5160891" cy="2050416"/>
            <a:chOff x="3618095" y="1867964"/>
            <a:chExt cx="5160891" cy="2050416"/>
          </a:xfrm>
        </p:grpSpPr>
        <p:grpSp>
          <p:nvGrpSpPr>
            <p:cNvPr id="49" name="Group 48"/>
            <p:cNvGrpSpPr/>
            <p:nvPr/>
          </p:nvGrpSpPr>
          <p:grpSpPr>
            <a:xfrm>
              <a:off x="6858000" y="2730687"/>
              <a:ext cx="1920986" cy="1187693"/>
              <a:chOff x="4964298" y="3333253"/>
              <a:chExt cx="1920986" cy="1187693"/>
            </a:xfrm>
          </p:grpSpPr>
          <p:grpSp>
            <p:nvGrpSpPr>
              <p:cNvPr id="50" name="Group 49"/>
              <p:cNvGrpSpPr/>
              <p:nvPr/>
            </p:nvGrpSpPr>
            <p:grpSpPr>
              <a:xfrm>
                <a:off x="4964298" y="3333253"/>
                <a:ext cx="1920986" cy="1187693"/>
                <a:chOff x="3492698" y="2476847"/>
                <a:chExt cx="5147072" cy="3381491"/>
              </a:xfrm>
            </p:grpSpPr>
            <p:sp>
              <p:nvSpPr>
                <p:cNvPr id="52" name="Rectangle 13"/>
                <p:cNvSpPr/>
                <p:nvPr/>
              </p:nvSpPr>
              <p:spPr>
                <a:xfrm>
                  <a:off x="5912651" y="4024066"/>
                  <a:ext cx="2726182" cy="1834272"/>
                </a:xfrm>
                <a:custGeom>
                  <a:avLst/>
                  <a:gdLst/>
                  <a:ahLst/>
                  <a:cxnLst/>
                  <a:rect l="l" t="t" r="r" b="b"/>
                  <a:pathLst>
                    <a:path w="2516476" h="1834272">
                      <a:moveTo>
                        <a:pt x="2117242" y="0"/>
                      </a:moveTo>
                      <a:lnTo>
                        <a:pt x="2516476" y="209825"/>
                      </a:lnTo>
                      <a:cubicBezTo>
                        <a:pt x="2500709" y="635179"/>
                        <a:pt x="2324441" y="1054622"/>
                        <a:pt x="1991153" y="1370607"/>
                      </a:cubicBezTo>
                      <a:cubicBezTo>
                        <a:pt x="1439880" y="1893263"/>
                        <a:pt x="628844" y="1971866"/>
                        <a:pt x="0" y="1617507"/>
                      </a:cubicBezTo>
                      <a:lnTo>
                        <a:pt x="349" y="1617187"/>
                      </a:lnTo>
                      <a:lnTo>
                        <a:pt x="3361" y="1618537"/>
                      </a:lnTo>
                      <a:lnTo>
                        <a:pt x="380086" y="1322875"/>
                      </a:lnTo>
                      <a:lnTo>
                        <a:pt x="351837" y="870794"/>
                      </a:lnTo>
                      <a:cubicBezTo>
                        <a:pt x="681072" y="1087779"/>
                        <a:pt x="1127742" y="1057895"/>
                        <a:pt x="1426305" y="774831"/>
                      </a:cubicBezTo>
                      <a:cubicBezTo>
                        <a:pt x="1586420" y="623029"/>
                        <a:pt x="1676092" y="424813"/>
                        <a:pt x="1693331" y="220983"/>
                      </a:cubicBezTo>
                      <a:lnTo>
                        <a:pt x="1693331" y="222794"/>
                      </a:ln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3" name="Rectangle 13"/>
                <p:cNvSpPr/>
                <p:nvPr/>
              </p:nvSpPr>
              <p:spPr>
                <a:xfrm>
                  <a:off x="5587226" y="2476847"/>
                  <a:ext cx="3052544" cy="1712317"/>
                </a:xfrm>
                <a:custGeom>
                  <a:avLst/>
                  <a:gdLst/>
                  <a:ahLst/>
                  <a:cxnLst/>
                  <a:rect l="l" t="t" r="r" b="b"/>
                  <a:pathLst>
                    <a:path w="2817733" h="1712317">
                      <a:moveTo>
                        <a:pt x="1173276" y="603"/>
                      </a:moveTo>
                      <a:cubicBezTo>
                        <a:pt x="1605839" y="12130"/>
                        <a:pt x="2034006" y="188675"/>
                        <a:pt x="2355245" y="527505"/>
                      </a:cubicBezTo>
                      <a:cubicBezTo>
                        <a:pt x="2636330" y="823981"/>
                        <a:pt x="2788982" y="1195589"/>
                        <a:pt x="2815031" y="1573642"/>
                      </a:cubicBezTo>
                      <a:lnTo>
                        <a:pt x="2817733" y="1701905"/>
                      </a:lnTo>
                      <a:lnTo>
                        <a:pt x="2417636" y="1491627"/>
                      </a:lnTo>
                      <a:lnTo>
                        <a:pt x="1997728" y="1712317"/>
                      </a:lnTo>
                      <a:lnTo>
                        <a:pt x="1996005" y="1630537"/>
                      </a:lnTo>
                      <a:cubicBezTo>
                        <a:pt x="1982604" y="1436048"/>
                        <a:pt x="1904072" y="1244875"/>
                        <a:pt x="1759468" y="1092353"/>
                      </a:cubicBezTo>
                      <a:cubicBezTo>
                        <a:pt x="1594207" y="918042"/>
                        <a:pt x="1373938" y="827220"/>
                        <a:pt x="1151406" y="821288"/>
                      </a:cubicBezTo>
                      <a:cubicBezTo>
                        <a:pt x="928874" y="815359"/>
                        <a:pt x="704080" y="894321"/>
                        <a:pt x="529769" y="1059583"/>
                      </a:cubicBezTo>
                      <a:lnTo>
                        <a:pt x="496269" y="1094361"/>
                      </a:lnTo>
                      <a:lnTo>
                        <a:pt x="74439" y="889684"/>
                      </a:lnTo>
                      <a:lnTo>
                        <a:pt x="0" y="433758"/>
                      </a:lnTo>
                      <a:cubicBezTo>
                        <a:pt x="332648" y="132594"/>
                        <a:pt x="755019" y="-10542"/>
                        <a:pt x="1173276" y="603"/>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 name="Rectangle 13"/>
                <p:cNvSpPr/>
                <p:nvPr/>
              </p:nvSpPr>
              <p:spPr>
                <a:xfrm>
                  <a:off x="3492698" y="2589191"/>
                  <a:ext cx="2776758"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5" name="Rectangle 13"/>
                <p:cNvSpPr/>
                <p:nvPr/>
              </p:nvSpPr>
              <p:spPr>
                <a:xfrm>
                  <a:off x="3712092" y="2949204"/>
                  <a:ext cx="2373750" cy="2672943"/>
                </a:xfrm>
                <a:custGeom>
                  <a:avLst/>
                  <a:gdLst/>
                  <a:ahLst/>
                  <a:cxnLst/>
                  <a:rect l="l" t="t" r="r" b="b"/>
                  <a:pathLst>
                    <a:path w="2191154" h="2672943">
                      <a:moveTo>
                        <a:pt x="1687193" y="0"/>
                      </a:moveTo>
                      <a:lnTo>
                        <a:pt x="1760753" y="450546"/>
                      </a:lnTo>
                      <a:lnTo>
                        <a:pt x="2191154" y="659383"/>
                      </a:lnTo>
                      <a:cubicBezTo>
                        <a:pt x="2118099" y="727088"/>
                        <a:pt x="2049766" y="799661"/>
                        <a:pt x="1983759" y="874688"/>
                      </a:cubicBezTo>
                      <a:lnTo>
                        <a:pt x="1761097" y="1151895"/>
                      </a:lnTo>
                      <a:lnTo>
                        <a:pt x="1153148" y="1873483"/>
                      </a:lnTo>
                      <a:lnTo>
                        <a:pt x="980880" y="2094498"/>
                      </a:lnTo>
                      <a:cubicBezTo>
                        <a:pt x="896260" y="2192273"/>
                        <a:pt x="809512" y="2288032"/>
                        <a:pt x="720637" y="2381773"/>
                      </a:cubicBezTo>
                      <a:cubicBezTo>
                        <a:pt x="609879" y="2498596"/>
                        <a:pt x="486409" y="2596128"/>
                        <a:pt x="353654" y="2672943"/>
                      </a:cubicBezTo>
                      <a:lnTo>
                        <a:pt x="0" y="2371620"/>
                      </a:lnTo>
                      <a:lnTo>
                        <a:pt x="44396" y="1890820"/>
                      </a:lnTo>
                      <a:cubicBezTo>
                        <a:pt x="72722" y="1868570"/>
                        <a:pt x="99442" y="1843735"/>
                        <a:pt x="124860" y="1816925"/>
                      </a:cubicBezTo>
                      <a:cubicBezTo>
                        <a:pt x="307747" y="1624023"/>
                        <a:pt x="473123" y="1414522"/>
                        <a:pt x="620989" y="1188418"/>
                      </a:cubicBezTo>
                      <a:lnTo>
                        <a:pt x="1173751" y="526945"/>
                      </a:lnTo>
                      <a:cubicBezTo>
                        <a:pt x="1256047" y="439448"/>
                        <a:pt x="1338343" y="351952"/>
                        <a:pt x="1420638" y="2644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51" name="TextBox 50"/>
              <p:cNvSpPr txBox="1"/>
              <p:nvPr/>
            </p:nvSpPr>
            <p:spPr>
              <a:xfrm>
                <a:off x="5914561" y="3740961"/>
                <a:ext cx="501084" cy="276999"/>
              </a:xfrm>
              <a:prstGeom prst="rect">
                <a:avLst/>
              </a:prstGeom>
              <a:noFill/>
            </p:spPr>
            <p:txBody>
              <a:bodyPr wrap="none" rtlCol="0">
                <a:spAutoFit/>
              </a:bodyPr>
              <a:lstStyle/>
              <a:p>
                <a:pPr algn="ctr"/>
                <a:r>
                  <a:rPr lang="en-US" sz="12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SRE</a:t>
                </a:r>
              </a:p>
            </p:txBody>
          </p:sp>
        </p:grpSp>
        <p:cxnSp>
          <p:nvCxnSpPr>
            <p:cNvPr id="111" name="Straight Arrow Connector 127"/>
            <p:cNvCxnSpPr/>
            <p:nvPr/>
          </p:nvCxnSpPr>
          <p:spPr>
            <a:xfrm>
              <a:off x="3618095" y="1968097"/>
              <a:ext cx="4440710" cy="762458"/>
            </a:xfrm>
            <a:prstGeom prst="curvedConnector3">
              <a:avLst>
                <a:gd name="adj1" fmla="val 50000"/>
              </a:avLst>
            </a:prstGeom>
            <a:ln w="57150" cmpd="sng">
              <a:solidFill>
                <a:srgbClr val="FF6600">
                  <a:alpha val="52000"/>
                </a:srgbClr>
              </a:solidFill>
              <a:tailEnd type="arrow"/>
            </a:ln>
            <a:effectLst>
              <a:outerShdw blurRad="40000" dist="20000" dir="720000" rotWithShape="0">
                <a:srgbClr val="000000">
                  <a:alpha val="51000"/>
                </a:srgbClr>
              </a:outerShdw>
            </a:effectLst>
            <a:scene3d>
              <a:camera prst="orthographicFront">
                <a:rot lat="0" lon="0" rev="0"/>
              </a:camera>
              <a:lightRig rig="threePt" dir="t"/>
            </a:scene3d>
            <a:sp3d>
              <a:bevelT prst="angle"/>
              <a:bevelB w="152400" h="50800" prst="softRound"/>
            </a:sp3d>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219546" y="1867964"/>
              <a:ext cx="542136" cy="276999"/>
            </a:xfrm>
            <a:prstGeom prst="rect">
              <a:avLst/>
            </a:prstGeom>
            <a:solidFill>
              <a:schemeClr val="tx2"/>
            </a:solidFill>
          </p:spPr>
          <p:txBody>
            <a:bodyPr wrap="none">
              <a:spAutoFit/>
            </a:bodyPr>
            <a:lstStyle/>
            <a:p>
              <a:pPr algn="ctr"/>
              <a:r>
                <a:rPr lang="en-US" sz="1200" dirty="0">
                  <a:solidFill>
                    <a:prstClr val="white"/>
                  </a:solidFill>
                </a:rPr>
                <a:t>”SRE”</a:t>
              </a:r>
              <a:endParaRPr lang="en-US" sz="12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grpSp>
    </p:spTree>
    <p:extLst>
      <p:ext uri="{BB962C8B-B14F-4D97-AF65-F5344CB8AC3E}">
        <p14:creationId xmlns:p14="http://schemas.microsoft.com/office/powerpoint/2010/main" val="159542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dissolve">
                                      <p:cBhvr>
                                        <p:cTn id="20" dur="500"/>
                                        <p:tgtEl>
                                          <p:spTgt spid="1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dissolve">
                                      <p:cBhvr>
                                        <p:cTn id="25" dur="500"/>
                                        <p:tgtEl>
                                          <p:spTgt spid="12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dissolve">
                                      <p:cBhvr>
                                        <p:cTn id="30" dur="500"/>
                                        <p:tgtEl>
                                          <p:spTgt spid="12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dissolve">
                                      <p:cBhvr>
                                        <p:cTn id="3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T5 SRE-model advantages</a:t>
            </a:r>
          </a:p>
        </p:txBody>
      </p:sp>
      <p:sp>
        <p:nvSpPr>
          <p:cNvPr id="3" name="Content Placeholder 2"/>
          <p:cNvSpPr>
            <a:spLocks noGrp="1"/>
          </p:cNvSpPr>
          <p:nvPr>
            <p:ph idx="1"/>
          </p:nvPr>
        </p:nvSpPr>
        <p:spPr>
          <a:xfrm>
            <a:off x="457200" y="1047750"/>
            <a:ext cx="8458200" cy="3699273"/>
          </a:xfrm>
        </p:spPr>
        <p:txBody>
          <a:bodyPr>
            <a:noAutofit/>
          </a:bodyPr>
          <a:lstStyle/>
          <a:p>
            <a:pPr>
              <a:spcAft>
                <a:spcPts val="600"/>
              </a:spcAft>
            </a:pPr>
            <a:r>
              <a:rPr lang="en-US" sz="1800" dirty="0"/>
              <a:t>Takes weight off of your Ops organization and Cloud Operations Engineers</a:t>
            </a:r>
          </a:p>
          <a:p>
            <a:pPr>
              <a:spcAft>
                <a:spcPts val="600"/>
              </a:spcAft>
            </a:pPr>
            <a:r>
              <a:rPr lang="en-US" sz="1800" dirty="0"/>
              <a:t>Gives Dev team a checklist and SLA to build toward (definition of “good”)</a:t>
            </a:r>
          </a:p>
          <a:p>
            <a:pPr>
              <a:spcAft>
                <a:spcPts val="600"/>
              </a:spcAft>
            </a:pPr>
            <a:r>
              <a:rPr lang="en-US" sz="1800" dirty="0"/>
              <a:t>Ability to push to production based on ability to meet SLA/checklist (no CAB)</a:t>
            </a:r>
          </a:p>
          <a:p>
            <a:pPr>
              <a:spcAft>
                <a:spcPts val="600"/>
              </a:spcAft>
            </a:pPr>
            <a:r>
              <a:rPr lang="en-US" sz="1800" dirty="0"/>
              <a:t>Incentive to Dev team to automate everything possible.  Rewards them after achieving “good” by shedding “pager-duty” in pure built/run DevOps model.</a:t>
            </a:r>
          </a:p>
          <a:p>
            <a:pPr>
              <a:spcAft>
                <a:spcPts val="600"/>
              </a:spcAft>
            </a:pPr>
            <a:r>
              <a:rPr lang="en-US" sz="1800" dirty="0"/>
              <a:t>Pioneered by Google, used by many industry leaders</a:t>
            </a:r>
          </a:p>
          <a:p>
            <a:pPr>
              <a:spcAft>
                <a:spcPts val="600"/>
              </a:spcAft>
            </a:pPr>
            <a:r>
              <a:rPr lang="en-US" sz="1800" dirty="0"/>
              <a:t>Not far from Amazon’s “Principal” model, arguably more structured</a:t>
            </a:r>
          </a:p>
        </p:txBody>
      </p:sp>
      <p:sp>
        <p:nvSpPr>
          <p:cNvPr id="4" name="Footer Placeholder 3"/>
          <p:cNvSpPr>
            <a:spLocks noGrp="1"/>
          </p:cNvSpPr>
          <p:nvPr>
            <p:ph type="ftr" sz="quarter" idx="11"/>
          </p:nvPr>
        </p:nvSpPr>
        <p:spPr/>
        <p:txBody>
          <a:bodyPr/>
          <a:lstStyle/>
          <a:p>
            <a:r>
              <a:rPr lang="en-US">
                <a:solidFill>
                  <a:prstClr val="black">
                    <a:tint val="75000"/>
                  </a:prstClr>
                </a:solidFill>
              </a:rPr>
              <a:t>Operationalizing DevOps Workshop</a:t>
            </a:r>
            <a:endParaRPr lang="en-US" dirty="0">
              <a:solidFill>
                <a:prstClr val="black">
                  <a:tint val="75000"/>
                </a:prstClr>
              </a:solidFill>
            </a:endParaRPr>
          </a:p>
        </p:txBody>
      </p:sp>
    </p:spTree>
    <p:extLst>
      <p:ext uri="{BB962C8B-B14F-4D97-AF65-F5344CB8AC3E}">
        <p14:creationId xmlns:p14="http://schemas.microsoft.com/office/powerpoint/2010/main" val="662865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&amp; Don</a:t>
            </a:r>
            <a:r>
              <a:rPr lang="uk-UA" dirty="0"/>
              <a:t>’</a:t>
            </a:r>
            <a:r>
              <a:rPr lang="en-US" dirty="0"/>
              <a:t>t’s of Cloud Adoption</a:t>
            </a:r>
          </a:p>
        </p:txBody>
      </p:sp>
      <p:sp>
        <p:nvSpPr>
          <p:cNvPr id="3" name="Content Placeholder 2"/>
          <p:cNvSpPr>
            <a:spLocks noGrp="1"/>
          </p:cNvSpPr>
          <p:nvPr>
            <p:ph idx="1"/>
          </p:nvPr>
        </p:nvSpPr>
        <p:spPr>
          <a:xfrm>
            <a:off x="340592" y="1009332"/>
            <a:ext cx="3838003" cy="3553926"/>
          </a:xfrm>
        </p:spPr>
        <p:txBody>
          <a:bodyPr/>
          <a:lstStyle/>
          <a:p>
            <a:r>
              <a:rPr lang="en-US" dirty="0"/>
              <a:t>DO:</a:t>
            </a:r>
          </a:p>
          <a:p>
            <a:pPr marL="285750" indent="-285750">
              <a:buFont typeface="Arial" charset="0"/>
              <a:buChar char="•"/>
            </a:pPr>
            <a:r>
              <a:rPr lang="en-US" sz="1400" dirty="0"/>
              <a:t>Define and communicate your desired outcomes for cloud adoption within your organization</a:t>
            </a:r>
          </a:p>
          <a:p>
            <a:pPr marL="285750" indent="-285750">
              <a:buFont typeface="Arial" charset="0"/>
              <a:buChar char="•"/>
            </a:pPr>
            <a:r>
              <a:rPr lang="en-US" sz="1400" dirty="0"/>
              <a:t>Profile &amp; assess your current estate to determine which pieces will drive the desired outcome</a:t>
            </a:r>
          </a:p>
          <a:p>
            <a:pPr marL="285750" indent="-285750">
              <a:buFont typeface="Arial" charset="0"/>
              <a:buChar char="•"/>
            </a:pPr>
            <a:r>
              <a:rPr lang="en-US" sz="1400" dirty="0"/>
              <a:t>Take achievable, meaningful steps forward -  learn, document, adjust &amp; repeat</a:t>
            </a:r>
          </a:p>
          <a:p>
            <a:pPr marL="285750" indent="-285750">
              <a:buFont typeface="Arial" charset="0"/>
              <a:buChar char="•"/>
            </a:pPr>
            <a:r>
              <a:rPr lang="en-US" sz="1400" dirty="0"/>
              <a:t>Make people and process a focus of change from the beginning</a:t>
            </a:r>
          </a:p>
          <a:p>
            <a:pPr marL="285750" indent="-285750">
              <a:buFont typeface="Arial" charset="0"/>
              <a:buChar char="•"/>
            </a:pPr>
            <a:r>
              <a:rPr lang="en-US" sz="1400" dirty="0"/>
              <a:t>Evangelize successes</a:t>
            </a:r>
          </a:p>
          <a:p>
            <a:pPr marL="285750" indent="-285750">
              <a:buFont typeface="Arial" charset="0"/>
              <a:buChar char="•"/>
            </a:pPr>
            <a:endParaRPr lang="en-US" sz="1400" dirty="0"/>
          </a:p>
          <a:p>
            <a:pPr marL="285750" indent="-285750">
              <a:buFont typeface="Arial" charset="0"/>
              <a:buChar char="•"/>
            </a:pPr>
            <a:endParaRPr lang="en-US" sz="1400" dirty="0"/>
          </a:p>
        </p:txBody>
      </p:sp>
      <p:sp>
        <p:nvSpPr>
          <p:cNvPr id="4" name="Content Placeholder 2"/>
          <p:cNvSpPr txBox="1">
            <a:spLocks/>
          </p:cNvSpPr>
          <p:nvPr/>
        </p:nvSpPr>
        <p:spPr>
          <a:xfrm>
            <a:off x="4704090" y="1008571"/>
            <a:ext cx="3838003" cy="3553926"/>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DON’T:</a:t>
            </a:r>
          </a:p>
          <a:p>
            <a:pPr marL="285750" indent="-285750">
              <a:buFont typeface="Arial" charset="0"/>
              <a:buChar char="•"/>
            </a:pPr>
            <a:r>
              <a:rPr lang="en-US" sz="1400" dirty="0"/>
              <a:t>Just ”make cloud an option” for your teams</a:t>
            </a:r>
          </a:p>
          <a:p>
            <a:pPr marL="285750" indent="-285750">
              <a:buFont typeface="Arial" charset="0"/>
              <a:buChar char="•"/>
            </a:pPr>
            <a:r>
              <a:rPr lang="en-US" sz="1400" dirty="0"/>
              <a:t>Try to plan for every scenario of cloud usage at the beginning</a:t>
            </a:r>
          </a:p>
          <a:p>
            <a:pPr marL="285750" indent="-285750">
              <a:buFont typeface="Arial" charset="0"/>
              <a:buChar char="•"/>
            </a:pPr>
            <a:r>
              <a:rPr lang="en-US" sz="1400" dirty="0"/>
              <a:t>Try to change overnight</a:t>
            </a:r>
          </a:p>
          <a:p>
            <a:pPr marL="285750" indent="-285750">
              <a:buFont typeface="Arial" charset="0"/>
              <a:buChar char="•"/>
            </a:pPr>
            <a:r>
              <a:rPr lang="en-US" sz="1400" dirty="0"/>
              <a:t>Rely solely on tech adoption to drive full- scale transformation</a:t>
            </a:r>
          </a:p>
          <a:p>
            <a:pPr marL="285750" indent="-285750">
              <a:buFont typeface="Arial" charset="0"/>
              <a:buChar char="•"/>
            </a:pPr>
            <a:r>
              <a:rPr lang="en-US" sz="1400" dirty="0"/>
              <a:t>Adopt cloud in a bubble - IT &amp; Business on this journey together</a:t>
            </a:r>
          </a:p>
          <a:p>
            <a:pPr marL="285750" indent="-285750">
              <a:buFont typeface="Arial" charset="0"/>
              <a:buChar char="•"/>
            </a:pPr>
            <a:endParaRPr lang="en-US" sz="1400" dirty="0"/>
          </a:p>
          <a:p>
            <a:pPr marL="285750" indent="-285750">
              <a:buFont typeface="Arial" charset="0"/>
              <a:buChar char="•"/>
            </a:pPr>
            <a:endParaRPr lang="en-US" sz="1400" dirty="0"/>
          </a:p>
        </p:txBody>
      </p:sp>
    </p:spTree>
    <p:extLst>
      <p:ext uri="{BB962C8B-B14F-4D97-AF65-F5344CB8AC3E}">
        <p14:creationId xmlns:p14="http://schemas.microsoft.com/office/powerpoint/2010/main" val="1061318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Enabling architecture</a:t>
            </a:r>
          </a:p>
        </p:txBody>
      </p:sp>
      <p:sp>
        <p:nvSpPr>
          <p:cNvPr id="3" name="Rounded Rectangle 2"/>
          <p:cNvSpPr/>
          <p:nvPr/>
        </p:nvSpPr>
        <p:spPr>
          <a:xfrm>
            <a:off x="1406769" y="1254130"/>
            <a:ext cx="1199582" cy="25192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Basic</a:t>
            </a:r>
            <a:endParaRPr lang="en-US" sz="1100" dirty="0">
              <a:solidFill>
                <a:srgbClr val="474746"/>
              </a:solidFill>
            </a:endParaRPr>
          </a:p>
        </p:txBody>
      </p:sp>
      <p:sp>
        <p:nvSpPr>
          <p:cNvPr id="5" name="Rounded Rectangle 4"/>
          <p:cNvSpPr/>
          <p:nvPr/>
        </p:nvSpPr>
        <p:spPr>
          <a:xfrm>
            <a:off x="2606351" y="1254128"/>
            <a:ext cx="1215372" cy="2519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Beginner</a:t>
            </a:r>
            <a:endParaRPr lang="en-US" sz="1100" dirty="0">
              <a:solidFill>
                <a:srgbClr val="474746"/>
              </a:solidFill>
            </a:endParaRPr>
          </a:p>
        </p:txBody>
      </p:sp>
      <p:sp>
        <p:nvSpPr>
          <p:cNvPr id="6" name="Rounded Rectangle 5"/>
          <p:cNvSpPr/>
          <p:nvPr/>
        </p:nvSpPr>
        <p:spPr>
          <a:xfrm>
            <a:off x="3805933" y="1254128"/>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Intermediate</a:t>
            </a:r>
            <a:endParaRPr lang="en-US" sz="1100" dirty="0">
              <a:solidFill>
                <a:srgbClr val="474746"/>
              </a:solidFill>
            </a:endParaRPr>
          </a:p>
        </p:txBody>
      </p:sp>
      <p:sp>
        <p:nvSpPr>
          <p:cNvPr id="8" name="Rounded Rectangle 7"/>
          <p:cNvSpPr/>
          <p:nvPr/>
        </p:nvSpPr>
        <p:spPr>
          <a:xfrm>
            <a:off x="5021305" y="1254127"/>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Expert</a:t>
            </a:r>
            <a:endParaRPr lang="en-US" sz="1100" dirty="0">
              <a:solidFill>
                <a:srgbClr val="474746"/>
              </a:solidFill>
            </a:endParaRPr>
          </a:p>
        </p:txBody>
      </p:sp>
      <p:sp>
        <p:nvSpPr>
          <p:cNvPr id="9" name="Rounded Rectangle 8"/>
          <p:cNvSpPr/>
          <p:nvPr/>
        </p:nvSpPr>
        <p:spPr>
          <a:xfrm>
            <a:off x="6236677" y="1254126"/>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rgbClr val="474746"/>
                </a:solidFill>
              </a:rPr>
              <a:t>Advanced</a:t>
            </a:r>
            <a:endParaRPr lang="en-US" sz="1100" dirty="0">
              <a:ln w="0"/>
              <a:solidFill>
                <a:srgbClr val="474746"/>
              </a:solidFill>
              <a:effectLst>
                <a:outerShdw blurRad="38100" dist="19050" dir="2700000" algn="tl" rotWithShape="0">
                  <a:srgbClr val="474746">
                    <a:alpha val="40000"/>
                  </a:srgbClr>
                </a:outerShdw>
              </a:effectLst>
            </a:endParaRPr>
          </a:p>
        </p:txBody>
      </p:sp>
      <p:sp>
        <p:nvSpPr>
          <p:cNvPr id="12" name="TextBox 11"/>
          <p:cNvSpPr txBox="1"/>
          <p:nvPr/>
        </p:nvSpPr>
        <p:spPr>
          <a:xfrm>
            <a:off x="1406769"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Monolithic applications</a:t>
            </a:r>
          </a:p>
          <a:p>
            <a:pPr marL="91440" indent="-91440">
              <a:spcBef>
                <a:spcPts val="600"/>
              </a:spcBef>
              <a:buFont typeface="Arial" charset="0"/>
              <a:buChar char="•"/>
            </a:pPr>
            <a:r>
              <a:rPr lang="en-US" sz="800" dirty="0">
                <a:solidFill>
                  <a:srgbClr val="474746"/>
                </a:solidFill>
              </a:rPr>
              <a:t>Tightly-bound data sources</a:t>
            </a:r>
          </a:p>
          <a:p>
            <a:pPr marL="91440" indent="-91440">
              <a:spcBef>
                <a:spcPts val="600"/>
              </a:spcBef>
              <a:buFont typeface="Arial" charset="0"/>
              <a:buChar char="•"/>
            </a:pPr>
            <a:r>
              <a:rPr lang="en-US" sz="800" dirty="0">
                <a:solidFill>
                  <a:srgbClr val="474746"/>
                </a:solidFill>
              </a:rPr>
              <a:t>Scaling limitations</a:t>
            </a:r>
          </a:p>
          <a:p>
            <a:pPr marL="91440" indent="-91440">
              <a:spcBef>
                <a:spcPts val="600"/>
              </a:spcBef>
              <a:buFont typeface="Arial" charset="0"/>
              <a:buChar char="•"/>
            </a:pPr>
            <a:r>
              <a:rPr lang="en-US" sz="800" dirty="0">
                <a:solidFill>
                  <a:srgbClr val="474746"/>
                </a:solidFill>
              </a:rPr>
              <a:t>No DR/HA abilities</a:t>
            </a: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4" name="TextBox 13"/>
          <p:cNvSpPr txBox="1"/>
          <p:nvPr/>
        </p:nvSpPr>
        <p:spPr>
          <a:xfrm>
            <a:off x="2622141"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Service-oriented architecture</a:t>
            </a:r>
          </a:p>
          <a:p>
            <a:pPr marL="91440" indent="-91440">
              <a:spcBef>
                <a:spcPts val="600"/>
              </a:spcBef>
              <a:buFont typeface="Arial" charset="0"/>
              <a:buChar char="•"/>
            </a:pPr>
            <a:r>
              <a:rPr lang="en-US" sz="800" dirty="0">
                <a:solidFill>
                  <a:srgbClr val="474746"/>
                </a:solidFill>
              </a:rPr>
              <a:t>Abstractions and frameworks used</a:t>
            </a:r>
          </a:p>
          <a:p>
            <a:pPr marL="91440" indent="-91440">
              <a:spcBef>
                <a:spcPts val="600"/>
              </a:spcBef>
              <a:buFont typeface="Arial" charset="0"/>
              <a:buChar char="•"/>
            </a:pPr>
            <a:r>
              <a:rPr lang="en-US" sz="800" dirty="0">
                <a:solidFill>
                  <a:srgbClr val="474746"/>
                </a:solidFill>
              </a:rPr>
              <a:t>Key systems documented</a:t>
            </a:r>
          </a:p>
        </p:txBody>
      </p:sp>
      <p:sp>
        <p:nvSpPr>
          <p:cNvPr id="15" name="TextBox 14"/>
          <p:cNvSpPr txBox="1"/>
          <p:nvPr/>
        </p:nvSpPr>
        <p:spPr>
          <a:xfrm>
            <a:off x="3805933"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Micro-services and container-based solutions</a:t>
            </a:r>
          </a:p>
          <a:p>
            <a:pPr marL="91440" indent="-91440">
              <a:spcBef>
                <a:spcPts val="600"/>
              </a:spcBef>
              <a:buFont typeface="Arial" charset="0"/>
              <a:buChar char="•"/>
            </a:pPr>
            <a:r>
              <a:rPr lang="en-US" sz="800" dirty="0">
                <a:solidFill>
                  <a:srgbClr val="474746"/>
                </a:solidFill>
              </a:rPr>
              <a:t>Systems plan for failure of key components</a:t>
            </a:r>
          </a:p>
          <a:p>
            <a:pPr marL="91440" indent="-91440">
              <a:spcBef>
                <a:spcPts val="600"/>
              </a:spcBef>
              <a:buFont typeface="Arial" charset="0"/>
              <a:buChar char="•"/>
            </a:pPr>
            <a:r>
              <a:rPr lang="en-US" sz="800" dirty="0">
                <a:solidFill>
                  <a:srgbClr val="474746"/>
                </a:solidFill>
              </a:rPr>
              <a:t>Security designed into application</a:t>
            </a:r>
          </a:p>
          <a:p>
            <a:pPr marL="91440" indent="-91440">
              <a:spcBef>
                <a:spcPts val="600"/>
              </a:spcBef>
              <a:buFont typeface="Arial" charset="0"/>
              <a:buChar char="•"/>
            </a:pPr>
            <a:endParaRPr lang="en-US" sz="800" dirty="0">
              <a:solidFill>
                <a:srgbClr val="474746"/>
              </a:solidFill>
            </a:endParaRPr>
          </a:p>
          <a:p>
            <a:pPr marL="91440" indent="-91440">
              <a:spcBef>
                <a:spcPts val="600"/>
              </a:spcBef>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6" name="TextBox 15"/>
          <p:cNvSpPr txBox="1"/>
          <p:nvPr/>
        </p:nvSpPr>
        <p:spPr>
          <a:xfrm>
            <a:off x="4989725"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Loosely-coupled service flows</a:t>
            </a:r>
          </a:p>
          <a:p>
            <a:pPr marL="91440" indent="-91440">
              <a:spcBef>
                <a:spcPts val="600"/>
              </a:spcBef>
              <a:buFont typeface="Arial" charset="0"/>
              <a:buChar char="•"/>
            </a:pPr>
            <a:r>
              <a:rPr lang="en-US" sz="800" dirty="0">
                <a:solidFill>
                  <a:srgbClr val="474746"/>
                </a:solidFill>
              </a:rPr>
              <a:t>Data sources chosen for characteristics</a:t>
            </a:r>
          </a:p>
          <a:p>
            <a:pPr marL="91440" indent="-91440">
              <a:spcBef>
                <a:spcPts val="600"/>
              </a:spcBef>
              <a:buFont typeface="Arial" charset="0"/>
              <a:buChar char="•"/>
            </a:pPr>
            <a:r>
              <a:rPr lang="en-US" sz="800" dirty="0">
                <a:solidFill>
                  <a:srgbClr val="474746"/>
                </a:solidFill>
              </a:rPr>
              <a:t>Asynchronous, event-based processing</a:t>
            </a:r>
          </a:p>
        </p:txBody>
      </p:sp>
      <p:sp>
        <p:nvSpPr>
          <p:cNvPr id="17" name="TextBox 16"/>
          <p:cNvSpPr txBox="1"/>
          <p:nvPr/>
        </p:nvSpPr>
        <p:spPr>
          <a:xfrm>
            <a:off x="6252467"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Server-less, functional programming</a:t>
            </a:r>
          </a:p>
          <a:p>
            <a:pPr marL="91440" indent="-91440">
              <a:spcBef>
                <a:spcPts val="600"/>
              </a:spcBef>
              <a:buFont typeface="Arial" charset="0"/>
              <a:buChar char="•"/>
            </a:pPr>
            <a:r>
              <a:rPr lang="en-US" sz="800" dirty="0">
                <a:solidFill>
                  <a:srgbClr val="474746"/>
                </a:solidFill>
              </a:rPr>
              <a:t>Stateless, idempotent systems</a:t>
            </a:r>
          </a:p>
          <a:p>
            <a:pPr marL="91440" indent="-91440">
              <a:spcBef>
                <a:spcPts val="600"/>
              </a:spcBef>
              <a:buFont typeface="Arial" charset="0"/>
              <a:buChar char="•"/>
            </a:pPr>
            <a:r>
              <a:rPr lang="en-US" sz="800" dirty="0">
                <a:solidFill>
                  <a:srgbClr val="474746"/>
                </a:solidFill>
              </a:rPr>
              <a:t>Cross-region availability</a:t>
            </a:r>
          </a:p>
        </p:txBody>
      </p:sp>
      <p:sp>
        <p:nvSpPr>
          <p:cNvPr id="18" name="Left-Right Arrow 17"/>
          <p:cNvSpPr/>
          <p:nvPr/>
        </p:nvSpPr>
        <p:spPr>
          <a:xfrm>
            <a:off x="2708031" y="2930526"/>
            <a:ext cx="4744018"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725" y="2827191"/>
            <a:ext cx="324623" cy="389549"/>
          </a:xfrm>
          <a:prstGeom prst="rect">
            <a:avLst/>
          </a:prstGeom>
        </p:spPr>
      </p:pic>
      <p:sp>
        <p:nvSpPr>
          <p:cNvPr id="21" name="Left-Right Arrow 20"/>
          <p:cNvSpPr/>
          <p:nvPr/>
        </p:nvSpPr>
        <p:spPr>
          <a:xfrm>
            <a:off x="3805933" y="3358491"/>
            <a:ext cx="3646116"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245" y="3306556"/>
            <a:ext cx="308392" cy="28675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681" y="3255157"/>
            <a:ext cx="324624" cy="389548"/>
          </a:xfrm>
          <a:prstGeom prst="rect">
            <a:avLst/>
          </a:prstGeom>
        </p:spPr>
      </p:pic>
      <p:sp>
        <p:nvSpPr>
          <p:cNvPr id="24" name="Left-Right Arrow 23"/>
          <p:cNvSpPr/>
          <p:nvPr/>
        </p:nvSpPr>
        <p:spPr>
          <a:xfrm>
            <a:off x="5005515" y="3827335"/>
            <a:ext cx="2446534"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4893" y="3714750"/>
            <a:ext cx="324623" cy="389549"/>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6582" y="3724001"/>
            <a:ext cx="324624" cy="364577"/>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8659" y="3714750"/>
            <a:ext cx="323841" cy="389549"/>
          </a:xfrm>
          <a:prstGeom prst="rect">
            <a:avLst/>
          </a:prstGeom>
          <a:noFill/>
          <a:ln>
            <a:noFill/>
          </a:ln>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4349" y="3249174"/>
            <a:ext cx="205594" cy="389549"/>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7204" y="3222699"/>
            <a:ext cx="324623" cy="389547"/>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48894" y="3225991"/>
            <a:ext cx="324623" cy="389547"/>
          </a:xfrm>
          <a:prstGeom prst="rect">
            <a:avLst/>
          </a:prstGeom>
        </p:spPr>
      </p:pic>
      <p:sp>
        <p:nvSpPr>
          <p:cNvPr id="32" name="Left-Right Arrow 31"/>
          <p:cNvSpPr/>
          <p:nvPr/>
        </p:nvSpPr>
        <p:spPr>
          <a:xfrm>
            <a:off x="6252466" y="4278857"/>
            <a:ext cx="1223267"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200" y="4175522"/>
            <a:ext cx="324624" cy="389549"/>
          </a:xfrm>
          <a:prstGeom prst="rect">
            <a:avLst/>
          </a:prstGeom>
        </p:spPr>
      </p:pic>
      <p:pic>
        <p:nvPicPr>
          <p:cNvPr id="33" name="Picture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90577" y="4171950"/>
            <a:ext cx="324623" cy="389549"/>
          </a:xfrm>
          <a:prstGeom prst="rect">
            <a:avLst/>
          </a:prstGeom>
        </p:spPr>
      </p:pic>
      <p:sp>
        <p:nvSpPr>
          <p:cNvPr id="34" name="TextBox 33"/>
          <p:cNvSpPr txBox="1"/>
          <p:nvPr/>
        </p:nvSpPr>
        <p:spPr>
          <a:xfrm>
            <a:off x="7500044" y="2889975"/>
            <a:ext cx="1034356" cy="223433"/>
          </a:xfrm>
          <a:prstGeom prst="rect">
            <a:avLst/>
          </a:prstGeom>
          <a:noFill/>
        </p:spPr>
        <p:txBody>
          <a:bodyPr wrap="square" rtlCol="0">
            <a:noAutofit/>
          </a:bodyPr>
          <a:lstStyle/>
          <a:p>
            <a:pPr>
              <a:spcBef>
                <a:spcPts val="600"/>
              </a:spcBef>
            </a:pPr>
            <a:r>
              <a:rPr lang="en-US" sz="900" dirty="0">
                <a:solidFill>
                  <a:srgbClr val="474746"/>
                </a:solidFill>
              </a:rPr>
              <a:t>API Gateway</a:t>
            </a:r>
          </a:p>
          <a:p>
            <a:pPr marL="171450" indent="-171450">
              <a:buFont typeface="Arial" charset="0"/>
              <a:buChar char="•"/>
            </a:pPr>
            <a:endParaRPr lang="en-US" sz="900" dirty="0">
              <a:solidFill>
                <a:srgbClr val="474746"/>
              </a:solidFill>
            </a:endParaRPr>
          </a:p>
        </p:txBody>
      </p:sp>
      <p:sp>
        <p:nvSpPr>
          <p:cNvPr id="35" name="TextBox 34"/>
          <p:cNvSpPr txBox="1"/>
          <p:nvPr/>
        </p:nvSpPr>
        <p:spPr>
          <a:xfrm>
            <a:off x="7500044" y="3281437"/>
            <a:ext cx="1567756" cy="223433"/>
          </a:xfrm>
          <a:prstGeom prst="rect">
            <a:avLst/>
          </a:prstGeom>
          <a:noFill/>
        </p:spPr>
        <p:txBody>
          <a:bodyPr wrap="square" rtlCol="0">
            <a:noAutofit/>
          </a:bodyPr>
          <a:lstStyle/>
          <a:p>
            <a:pPr>
              <a:spcBef>
                <a:spcPts val="600"/>
              </a:spcBef>
            </a:pPr>
            <a:r>
              <a:rPr lang="en-US" sz="900" dirty="0">
                <a:solidFill>
                  <a:srgbClr val="474746"/>
                </a:solidFill>
              </a:rPr>
              <a:t>EC2 Container Service, ELB, IAM, KMS, Web App Firewall</a:t>
            </a:r>
          </a:p>
          <a:p>
            <a:pPr marL="171450" indent="-171450">
              <a:buFont typeface="Arial" charset="0"/>
              <a:buChar char="•"/>
            </a:pPr>
            <a:endParaRPr lang="en-US" sz="900" dirty="0">
              <a:solidFill>
                <a:srgbClr val="474746"/>
              </a:solidFill>
            </a:endParaRPr>
          </a:p>
        </p:txBody>
      </p:sp>
      <p:sp>
        <p:nvSpPr>
          <p:cNvPr id="36" name="TextBox 35"/>
          <p:cNvSpPr txBox="1"/>
          <p:nvPr/>
        </p:nvSpPr>
        <p:spPr>
          <a:xfrm>
            <a:off x="7500044" y="3807058"/>
            <a:ext cx="1643956" cy="223433"/>
          </a:xfrm>
          <a:prstGeom prst="rect">
            <a:avLst/>
          </a:prstGeom>
          <a:noFill/>
        </p:spPr>
        <p:txBody>
          <a:bodyPr wrap="square" rtlCol="0">
            <a:noAutofit/>
          </a:bodyPr>
          <a:lstStyle/>
          <a:p>
            <a:pPr>
              <a:spcBef>
                <a:spcPts val="600"/>
              </a:spcBef>
            </a:pPr>
            <a:r>
              <a:rPr lang="en-US" sz="900" dirty="0">
                <a:solidFill>
                  <a:srgbClr val="474746"/>
                </a:solidFill>
              </a:rPr>
              <a:t>SQS, </a:t>
            </a:r>
            <a:r>
              <a:rPr lang="en-US" sz="900" dirty="0" err="1">
                <a:solidFill>
                  <a:srgbClr val="474746"/>
                </a:solidFill>
              </a:rPr>
              <a:t>DyanamoDB</a:t>
            </a:r>
            <a:r>
              <a:rPr lang="en-US" sz="900" dirty="0">
                <a:solidFill>
                  <a:srgbClr val="474746"/>
                </a:solidFill>
              </a:rPr>
              <a:t>, </a:t>
            </a:r>
            <a:r>
              <a:rPr lang="en-US" sz="900" dirty="0" err="1">
                <a:solidFill>
                  <a:srgbClr val="474746"/>
                </a:solidFill>
              </a:rPr>
              <a:t>ElastiCache</a:t>
            </a:r>
            <a:r>
              <a:rPr lang="en-US" sz="900" dirty="0">
                <a:solidFill>
                  <a:srgbClr val="474746"/>
                </a:solidFill>
              </a:rPr>
              <a:t> </a:t>
            </a:r>
          </a:p>
          <a:p>
            <a:pPr marL="171450" indent="-171450">
              <a:buFont typeface="Arial" charset="0"/>
              <a:buChar char="•"/>
            </a:pPr>
            <a:endParaRPr lang="en-US" sz="900" dirty="0">
              <a:solidFill>
                <a:srgbClr val="474746"/>
              </a:solidFill>
            </a:endParaRPr>
          </a:p>
        </p:txBody>
      </p:sp>
      <p:sp>
        <p:nvSpPr>
          <p:cNvPr id="37" name="TextBox 36"/>
          <p:cNvSpPr txBox="1"/>
          <p:nvPr/>
        </p:nvSpPr>
        <p:spPr>
          <a:xfrm>
            <a:off x="7500044" y="4255007"/>
            <a:ext cx="1491556" cy="223433"/>
          </a:xfrm>
          <a:prstGeom prst="rect">
            <a:avLst/>
          </a:prstGeom>
          <a:noFill/>
        </p:spPr>
        <p:txBody>
          <a:bodyPr wrap="square" rtlCol="0">
            <a:noAutofit/>
          </a:bodyPr>
          <a:lstStyle/>
          <a:p>
            <a:pPr>
              <a:spcBef>
                <a:spcPts val="600"/>
              </a:spcBef>
            </a:pPr>
            <a:r>
              <a:rPr lang="en-US" sz="900" dirty="0">
                <a:solidFill>
                  <a:srgbClr val="474746"/>
                </a:solidFill>
              </a:rPr>
              <a:t>Lambda, SWF  </a:t>
            </a:r>
          </a:p>
          <a:p>
            <a:pPr marL="171450" indent="-171450">
              <a:buFont typeface="Arial" charset="0"/>
              <a:buChar char="•"/>
            </a:pPr>
            <a:endParaRPr lang="en-US" sz="900" dirty="0">
              <a:solidFill>
                <a:srgbClr val="474746"/>
              </a:solidFill>
            </a:endParaRPr>
          </a:p>
        </p:txBody>
      </p:sp>
    </p:spTree>
    <p:extLst>
      <p:ext uri="{BB962C8B-B14F-4D97-AF65-F5344CB8AC3E}">
        <p14:creationId xmlns:p14="http://schemas.microsoft.com/office/powerpoint/2010/main" val="587782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Automated infrastructure as code</a:t>
            </a:r>
          </a:p>
        </p:txBody>
      </p:sp>
      <p:sp>
        <p:nvSpPr>
          <p:cNvPr id="3" name="Rounded Rectangle 2"/>
          <p:cNvSpPr/>
          <p:nvPr/>
        </p:nvSpPr>
        <p:spPr>
          <a:xfrm>
            <a:off x="1406769" y="1254130"/>
            <a:ext cx="1199582" cy="25192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Basic</a:t>
            </a:r>
            <a:endParaRPr lang="en-US" sz="1100" dirty="0">
              <a:solidFill>
                <a:srgbClr val="474746"/>
              </a:solidFill>
            </a:endParaRPr>
          </a:p>
        </p:txBody>
      </p:sp>
      <p:sp>
        <p:nvSpPr>
          <p:cNvPr id="5" name="Rounded Rectangle 4"/>
          <p:cNvSpPr/>
          <p:nvPr/>
        </p:nvSpPr>
        <p:spPr>
          <a:xfrm>
            <a:off x="2606351" y="1254128"/>
            <a:ext cx="1215372" cy="2519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Beginner</a:t>
            </a:r>
            <a:endParaRPr lang="en-US" sz="1100" dirty="0">
              <a:solidFill>
                <a:srgbClr val="474746"/>
              </a:solidFill>
            </a:endParaRPr>
          </a:p>
        </p:txBody>
      </p:sp>
      <p:sp>
        <p:nvSpPr>
          <p:cNvPr id="6" name="Rounded Rectangle 5"/>
          <p:cNvSpPr/>
          <p:nvPr/>
        </p:nvSpPr>
        <p:spPr>
          <a:xfrm>
            <a:off x="3805933" y="1254128"/>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Intermediate</a:t>
            </a:r>
            <a:endParaRPr lang="en-US" sz="1100" dirty="0">
              <a:solidFill>
                <a:srgbClr val="474746"/>
              </a:solidFill>
            </a:endParaRPr>
          </a:p>
        </p:txBody>
      </p:sp>
      <p:sp>
        <p:nvSpPr>
          <p:cNvPr id="8" name="Rounded Rectangle 7"/>
          <p:cNvSpPr/>
          <p:nvPr/>
        </p:nvSpPr>
        <p:spPr>
          <a:xfrm>
            <a:off x="5021305" y="1254127"/>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Expert</a:t>
            </a:r>
            <a:endParaRPr lang="en-US" sz="1100" dirty="0">
              <a:solidFill>
                <a:srgbClr val="474746"/>
              </a:solidFill>
            </a:endParaRPr>
          </a:p>
        </p:txBody>
      </p:sp>
      <p:sp>
        <p:nvSpPr>
          <p:cNvPr id="9" name="Rounded Rectangle 8"/>
          <p:cNvSpPr/>
          <p:nvPr/>
        </p:nvSpPr>
        <p:spPr>
          <a:xfrm>
            <a:off x="6236677" y="1254126"/>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rgbClr val="474746"/>
                </a:solidFill>
              </a:rPr>
              <a:t>Advanced</a:t>
            </a:r>
            <a:endParaRPr lang="en-US" sz="1100" dirty="0">
              <a:ln w="0"/>
              <a:solidFill>
                <a:srgbClr val="474746"/>
              </a:solidFill>
              <a:effectLst>
                <a:outerShdw blurRad="38100" dist="19050" dir="2700000" algn="tl" rotWithShape="0">
                  <a:srgbClr val="474746">
                    <a:alpha val="40000"/>
                  </a:srgbClr>
                </a:outerShdw>
              </a:effectLst>
            </a:endParaRPr>
          </a:p>
        </p:txBody>
      </p:sp>
      <p:sp>
        <p:nvSpPr>
          <p:cNvPr id="12" name="TextBox 11"/>
          <p:cNvSpPr txBox="1"/>
          <p:nvPr/>
        </p:nvSpPr>
        <p:spPr>
          <a:xfrm>
            <a:off x="1406769"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Ad-hoc , manual provisioning</a:t>
            </a:r>
          </a:p>
          <a:p>
            <a:pPr marL="91440" indent="-91440">
              <a:spcBef>
                <a:spcPts val="600"/>
              </a:spcBef>
              <a:buFont typeface="Arial" charset="0"/>
              <a:buChar char="•"/>
            </a:pPr>
            <a:r>
              <a:rPr lang="en-US" sz="800" dirty="0">
                <a:solidFill>
                  <a:srgbClr val="474746"/>
                </a:solidFill>
              </a:rPr>
              <a:t>Ad-hoc security rules</a:t>
            </a:r>
          </a:p>
          <a:p>
            <a:pPr marL="91440" indent="-91440">
              <a:spcBef>
                <a:spcPts val="600"/>
              </a:spcBef>
              <a:buFont typeface="Arial" charset="0"/>
              <a:buChar char="•"/>
            </a:pPr>
            <a:r>
              <a:rPr lang="en-US" sz="800" dirty="0">
                <a:solidFill>
                  <a:srgbClr val="474746"/>
                </a:solidFill>
              </a:rPr>
              <a:t>No configuration management</a:t>
            </a:r>
          </a:p>
          <a:p>
            <a:pPr marL="91440" indent="-91440">
              <a:spcBef>
                <a:spcPts val="600"/>
              </a:spcBef>
              <a:buFont typeface="Arial" charset="0"/>
              <a:buChar char="•"/>
            </a:pPr>
            <a:r>
              <a:rPr lang="en-US" sz="800" dirty="0">
                <a:solidFill>
                  <a:srgbClr val="474746"/>
                </a:solidFill>
              </a:rPr>
              <a:t>On-</a:t>
            </a:r>
            <a:r>
              <a:rPr lang="en-US" sz="800" dirty="0" err="1">
                <a:solidFill>
                  <a:srgbClr val="474746"/>
                </a:solidFill>
              </a:rPr>
              <a:t>prem</a:t>
            </a:r>
            <a:endParaRPr lang="en-US" sz="800" dirty="0">
              <a:solidFill>
                <a:srgbClr val="474746"/>
              </a:solidFill>
            </a:endParaRP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4" name="TextBox 13"/>
          <p:cNvSpPr txBox="1"/>
          <p:nvPr/>
        </p:nvSpPr>
        <p:spPr>
          <a:xfrm>
            <a:off x="2622141"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Shell scripted provisioning</a:t>
            </a:r>
          </a:p>
          <a:p>
            <a:pPr marL="91440" indent="-91440">
              <a:spcBef>
                <a:spcPts val="600"/>
              </a:spcBef>
              <a:buFont typeface="Arial" charset="0"/>
              <a:buChar char="•"/>
            </a:pPr>
            <a:r>
              <a:rPr lang="en-US" sz="800" dirty="0">
                <a:solidFill>
                  <a:srgbClr val="474746"/>
                </a:solidFill>
              </a:rPr>
              <a:t>Scripted security rules</a:t>
            </a:r>
          </a:p>
          <a:p>
            <a:pPr marL="91440" indent="-91440">
              <a:spcBef>
                <a:spcPts val="600"/>
              </a:spcBef>
              <a:buFont typeface="Arial" charset="0"/>
              <a:buChar char="•"/>
            </a:pPr>
            <a:r>
              <a:rPr lang="en-US" sz="800" dirty="0">
                <a:solidFill>
                  <a:srgbClr val="474746"/>
                </a:solidFill>
              </a:rPr>
              <a:t>No configuration management</a:t>
            </a:r>
          </a:p>
          <a:p>
            <a:pPr marL="91440" indent="-91440">
              <a:spcBef>
                <a:spcPts val="600"/>
              </a:spcBef>
              <a:buFont typeface="Arial" charset="0"/>
              <a:buChar char="•"/>
            </a:pPr>
            <a:r>
              <a:rPr lang="en-US" sz="800" dirty="0">
                <a:solidFill>
                  <a:srgbClr val="474746"/>
                </a:solidFill>
              </a:rPr>
              <a:t>Hybrid cloud</a:t>
            </a:r>
          </a:p>
          <a:p>
            <a:pPr marL="171450" indent="-171450">
              <a:buFont typeface="Arial" charset="0"/>
              <a:buChar char="•"/>
            </a:pPr>
            <a:endParaRPr lang="en-US" sz="800" dirty="0">
              <a:solidFill>
                <a:srgbClr val="474746"/>
              </a:solidFill>
            </a:endParaRPr>
          </a:p>
        </p:txBody>
      </p:sp>
      <p:sp>
        <p:nvSpPr>
          <p:cNvPr id="15" name="TextBox 14"/>
          <p:cNvSpPr txBox="1"/>
          <p:nvPr/>
        </p:nvSpPr>
        <p:spPr>
          <a:xfrm>
            <a:off x="3805933"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Configuration and provisioning using tools</a:t>
            </a:r>
          </a:p>
          <a:p>
            <a:pPr marL="91440" indent="-91440">
              <a:spcBef>
                <a:spcPts val="600"/>
              </a:spcBef>
              <a:buFont typeface="Arial" charset="0"/>
              <a:buChar char="•"/>
            </a:pPr>
            <a:r>
              <a:rPr lang="en-US" sz="800" dirty="0">
                <a:solidFill>
                  <a:srgbClr val="474746"/>
                </a:solidFill>
              </a:rPr>
              <a:t>Defined server roles and ACLs</a:t>
            </a:r>
          </a:p>
          <a:p>
            <a:pPr marL="91440" indent="-91440">
              <a:spcBef>
                <a:spcPts val="600"/>
              </a:spcBef>
              <a:buFont typeface="Arial" charset="0"/>
              <a:buChar char="•"/>
            </a:pPr>
            <a:r>
              <a:rPr lang="en-US" sz="800" dirty="0">
                <a:solidFill>
                  <a:srgbClr val="474746"/>
                </a:solidFill>
              </a:rPr>
              <a:t>Consolidated monitoring and alerts</a:t>
            </a:r>
          </a:p>
          <a:p>
            <a:pPr marL="91440" indent="-91440">
              <a:spcBef>
                <a:spcPts val="600"/>
              </a:spcBef>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6" name="TextBox 15"/>
          <p:cNvSpPr txBox="1"/>
          <p:nvPr/>
        </p:nvSpPr>
        <p:spPr>
          <a:xfrm>
            <a:off x="4989725"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Automated, auto-scaling provisioning</a:t>
            </a:r>
          </a:p>
          <a:p>
            <a:pPr marL="91440" indent="-91440">
              <a:spcBef>
                <a:spcPts val="600"/>
              </a:spcBef>
              <a:buFont typeface="Arial" charset="0"/>
              <a:buChar char="•"/>
            </a:pPr>
            <a:r>
              <a:rPr lang="en-US" sz="800" dirty="0">
                <a:solidFill>
                  <a:srgbClr val="474746"/>
                </a:solidFill>
              </a:rPr>
              <a:t>Configuration in source control</a:t>
            </a:r>
          </a:p>
          <a:p>
            <a:pPr marL="91440" indent="-91440">
              <a:spcBef>
                <a:spcPts val="600"/>
              </a:spcBef>
              <a:buFont typeface="Arial" charset="0"/>
              <a:buChar char="•"/>
            </a:pPr>
            <a:r>
              <a:rPr lang="en-US" sz="800" dirty="0">
                <a:solidFill>
                  <a:srgbClr val="474746"/>
                </a:solidFill>
              </a:rPr>
              <a:t>Automated configuration using tools</a:t>
            </a:r>
          </a:p>
          <a:p>
            <a:pPr marL="91440" indent="-91440">
              <a:spcBef>
                <a:spcPts val="600"/>
              </a:spcBef>
              <a:buFont typeface="Arial" charset="0"/>
              <a:buChar char="•"/>
            </a:pPr>
            <a:r>
              <a:rPr lang="en-US" sz="800" dirty="0">
                <a:solidFill>
                  <a:srgbClr val="474746"/>
                </a:solidFill>
              </a:rPr>
              <a:t>Cloud-based</a:t>
            </a:r>
          </a:p>
        </p:txBody>
      </p:sp>
      <p:sp>
        <p:nvSpPr>
          <p:cNvPr id="17" name="TextBox 16"/>
          <p:cNvSpPr txBox="1"/>
          <p:nvPr/>
        </p:nvSpPr>
        <p:spPr>
          <a:xfrm>
            <a:off x="6252467"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Self-healing, AI provisioning/server-less</a:t>
            </a:r>
          </a:p>
          <a:p>
            <a:pPr marL="91440" indent="-91440">
              <a:spcBef>
                <a:spcPts val="600"/>
              </a:spcBef>
              <a:buFont typeface="Arial" charset="0"/>
              <a:buChar char="•"/>
            </a:pPr>
            <a:r>
              <a:rPr lang="en-US" sz="800" dirty="0">
                <a:solidFill>
                  <a:srgbClr val="474746"/>
                </a:solidFill>
              </a:rPr>
              <a:t>Base configuration integrated with build</a:t>
            </a:r>
          </a:p>
          <a:p>
            <a:pPr marL="91440" indent="-91440">
              <a:spcBef>
                <a:spcPts val="600"/>
              </a:spcBef>
              <a:buFont typeface="Arial" charset="0"/>
              <a:buChar char="•"/>
            </a:pPr>
            <a:r>
              <a:rPr lang="en-US" sz="800" dirty="0">
                <a:solidFill>
                  <a:srgbClr val="474746"/>
                </a:solidFill>
              </a:rPr>
              <a:t>Continual validation and assertion of infrastructure rules</a:t>
            </a:r>
          </a:p>
          <a:p>
            <a:pPr marL="171450" indent="-171450">
              <a:buFont typeface="Arial" charset="0"/>
              <a:buChar char="•"/>
            </a:pPr>
            <a:endParaRPr lang="en-US" sz="800" dirty="0">
              <a:solidFill>
                <a:srgbClr val="474746"/>
              </a:solidFill>
            </a:endParaRPr>
          </a:p>
        </p:txBody>
      </p:sp>
      <p:sp>
        <p:nvSpPr>
          <p:cNvPr id="24" name="Left-Right Arrow 23"/>
          <p:cNvSpPr/>
          <p:nvPr/>
        </p:nvSpPr>
        <p:spPr>
          <a:xfrm>
            <a:off x="3821723" y="3081453"/>
            <a:ext cx="3630326"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412" y="2978119"/>
            <a:ext cx="324623" cy="389548"/>
          </a:xfrm>
          <a:prstGeom prst="rect">
            <a:avLst/>
          </a:prstGeom>
        </p:spPr>
      </p:pic>
      <p:sp>
        <p:nvSpPr>
          <p:cNvPr id="26" name="Left-Right Arrow 25"/>
          <p:cNvSpPr/>
          <p:nvPr/>
        </p:nvSpPr>
        <p:spPr>
          <a:xfrm>
            <a:off x="5016639" y="3503855"/>
            <a:ext cx="2440075"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177" y="3406086"/>
            <a:ext cx="315348" cy="378418"/>
          </a:xfrm>
          <a:prstGeom prst="rect">
            <a:avLst/>
          </a:prstGeom>
        </p:spPr>
      </p:pic>
      <p:sp>
        <p:nvSpPr>
          <p:cNvPr id="27" name="Left-Right Arrow 26"/>
          <p:cNvSpPr/>
          <p:nvPr/>
        </p:nvSpPr>
        <p:spPr>
          <a:xfrm>
            <a:off x="6228782" y="3926257"/>
            <a:ext cx="1223267"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103" y="3828488"/>
            <a:ext cx="324624" cy="389549"/>
          </a:xfrm>
          <a:prstGeom prst="rect">
            <a:avLst/>
          </a:prstGeom>
        </p:spPr>
      </p:pic>
      <p:sp>
        <p:nvSpPr>
          <p:cNvPr id="20" name="TextBox 19"/>
          <p:cNvSpPr txBox="1"/>
          <p:nvPr/>
        </p:nvSpPr>
        <p:spPr>
          <a:xfrm>
            <a:off x="7500044" y="3040900"/>
            <a:ext cx="1034356" cy="223433"/>
          </a:xfrm>
          <a:prstGeom prst="rect">
            <a:avLst/>
          </a:prstGeom>
          <a:noFill/>
        </p:spPr>
        <p:txBody>
          <a:bodyPr wrap="square" rtlCol="0">
            <a:noAutofit/>
          </a:bodyPr>
          <a:lstStyle/>
          <a:p>
            <a:pPr>
              <a:spcBef>
                <a:spcPts val="600"/>
              </a:spcBef>
            </a:pPr>
            <a:r>
              <a:rPr lang="en-US" sz="900" dirty="0" err="1">
                <a:solidFill>
                  <a:srgbClr val="474746"/>
                </a:solidFill>
              </a:rPr>
              <a:t>OpsWorks</a:t>
            </a:r>
            <a:endParaRPr lang="en-US" sz="900" dirty="0">
              <a:solidFill>
                <a:srgbClr val="474746"/>
              </a:solidFill>
            </a:endParaRPr>
          </a:p>
          <a:p>
            <a:pPr marL="171450" indent="-171450">
              <a:buFont typeface="Arial" charset="0"/>
              <a:buChar char="•"/>
            </a:pPr>
            <a:endParaRPr lang="en-US" sz="900" dirty="0">
              <a:solidFill>
                <a:srgbClr val="474746"/>
              </a:solidFill>
            </a:endParaRPr>
          </a:p>
        </p:txBody>
      </p:sp>
      <p:sp>
        <p:nvSpPr>
          <p:cNvPr id="21" name="TextBox 20"/>
          <p:cNvSpPr txBox="1"/>
          <p:nvPr/>
        </p:nvSpPr>
        <p:spPr>
          <a:xfrm>
            <a:off x="7500044" y="3463302"/>
            <a:ext cx="1186756" cy="223433"/>
          </a:xfrm>
          <a:prstGeom prst="rect">
            <a:avLst/>
          </a:prstGeom>
          <a:noFill/>
        </p:spPr>
        <p:txBody>
          <a:bodyPr wrap="square" rtlCol="0">
            <a:noAutofit/>
          </a:bodyPr>
          <a:lstStyle/>
          <a:p>
            <a:pPr>
              <a:spcBef>
                <a:spcPts val="600"/>
              </a:spcBef>
            </a:pPr>
            <a:r>
              <a:rPr lang="en-US" sz="900" dirty="0">
                <a:solidFill>
                  <a:srgbClr val="474746"/>
                </a:solidFill>
              </a:rPr>
              <a:t>CloudFormation</a:t>
            </a:r>
          </a:p>
          <a:p>
            <a:pPr marL="171450" indent="-171450">
              <a:buFont typeface="Arial" charset="0"/>
              <a:buChar char="•"/>
            </a:pPr>
            <a:endParaRPr lang="en-US" sz="900" dirty="0">
              <a:solidFill>
                <a:srgbClr val="474746"/>
              </a:solidFill>
            </a:endParaRPr>
          </a:p>
        </p:txBody>
      </p:sp>
      <p:sp>
        <p:nvSpPr>
          <p:cNvPr id="22" name="TextBox 21"/>
          <p:cNvSpPr txBox="1"/>
          <p:nvPr/>
        </p:nvSpPr>
        <p:spPr>
          <a:xfrm>
            <a:off x="7500044" y="3885704"/>
            <a:ext cx="1034356" cy="223433"/>
          </a:xfrm>
          <a:prstGeom prst="rect">
            <a:avLst/>
          </a:prstGeom>
          <a:noFill/>
        </p:spPr>
        <p:txBody>
          <a:bodyPr wrap="square" rtlCol="0">
            <a:noAutofit/>
          </a:bodyPr>
          <a:lstStyle/>
          <a:p>
            <a:pPr>
              <a:spcBef>
                <a:spcPts val="600"/>
              </a:spcBef>
            </a:pPr>
            <a:r>
              <a:rPr lang="en-US" sz="900" dirty="0">
                <a:solidFill>
                  <a:srgbClr val="474746"/>
                </a:solidFill>
              </a:rPr>
              <a:t>Lambda</a:t>
            </a:r>
          </a:p>
          <a:p>
            <a:pPr marL="171450" indent="-171450">
              <a:buFont typeface="Arial" charset="0"/>
              <a:buChar char="•"/>
            </a:pPr>
            <a:endParaRPr lang="en-US" sz="900" dirty="0">
              <a:solidFill>
                <a:srgbClr val="474746"/>
              </a:solidFill>
            </a:endParaRPr>
          </a:p>
        </p:txBody>
      </p:sp>
    </p:spTree>
    <p:extLst>
      <p:ext uri="{BB962C8B-B14F-4D97-AF65-F5344CB8AC3E}">
        <p14:creationId xmlns:p14="http://schemas.microsoft.com/office/powerpoint/2010/main" val="427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CI/CD</a:t>
            </a:r>
          </a:p>
        </p:txBody>
      </p:sp>
      <p:sp>
        <p:nvSpPr>
          <p:cNvPr id="3" name="Rounded Rectangle 2"/>
          <p:cNvSpPr/>
          <p:nvPr/>
        </p:nvSpPr>
        <p:spPr>
          <a:xfrm>
            <a:off x="1406769" y="1254130"/>
            <a:ext cx="1199582" cy="25192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Basic</a:t>
            </a:r>
            <a:endParaRPr lang="en-US" sz="1100" dirty="0">
              <a:solidFill>
                <a:srgbClr val="474746"/>
              </a:solidFill>
            </a:endParaRPr>
          </a:p>
        </p:txBody>
      </p:sp>
      <p:sp>
        <p:nvSpPr>
          <p:cNvPr id="5" name="Rounded Rectangle 4"/>
          <p:cNvSpPr/>
          <p:nvPr/>
        </p:nvSpPr>
        <p:spPr>
          <a:xfrm>
            <a:off x="2606351" y="1254128"/>
            <a:ext cx="1215372" cy="2519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Beginner</a:t>
            </a:r>
            <a:endParaRPr lang="en-US" sz="1100" dirty="0">
              <a:solidFill>
                <a:srgbClr val="474746"/>
              </a:solidFill>
            </a:endParaRPr>
          </a:p>
        </p:txBody>
      </p:sp>
      <p:sp>
        <p:nvSpPr>
          <p:cNvPr id="6" name="Rounded Rectangle 5"/>
          <p:cNvSpPr/>
          <p:nvPr/>
        </p:nvSpPr>
        <p:spPr>
          <a:xfrm>
            <a:off x="3805933" y="1254128"/>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Intermediate</a:t>
            </a:r>
            <a:endParaRPr lang="en-US" sz="1100" dirty="0">
              <a:solidFill>
                <a:srgbClr val="474746"/>
              </a:solidFill>
            </a:endParaRPr>
          </a:p>
        </p:txBody>
      </p:sp>
      <p:sp>
        <p:nvSpPr>
          <p:cNvPr id="8" name="Rounded Rectangle 7"/>
          <p:cNvSpPr/>
          <p:nvPr/>
        </p:nvSpPr>
        <p:spPr>
          <a:xfrm>
            <a:off x="5021305" y="1254127"/>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Expert</a:t>
            </a:r>
            <a:endParaRPr lang="en-US" sz="1100" dirty="0">
              <a:solidFill>
                <a:srgbClr val="474746"/>
              </a:solidFill>
            </a:endParaRPr>
          </a:p>
        </p:txBody>
      </p:sp>
      <p:sp>
        <p:nvSpPr>
          <p:cNvPr id="9" name="Rounded Rectangle 8"/>
          <p:cNvSpPr/>
          <p:nvPr/>
        </p:nvSpPr>
        <p:spPr>
          <a:xfrm>
            <a:off x="6236677" y="1254126"/>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rgbClr val="474746"/>
                </a:solidFill>
              </a:rPr>
              <a:t>Advanced</a:t>
            </a:r>
            <a:endParaRPr lang="en-US" sz="1100" dirty="0">
              <a:ln w="0"/>
              <a:solidFill>
                <a:srgbClr val="474746"/>
              </a:solidFill>
              <a:effectLst>
                <a:outerShdw blurRad="38100" dist="19050" dir="2700000" algn="tl" rotWithShape="0">
                  <a:srgbClr val="474746">
                    <a:alpha val="40000"/>
                  </a:srgbClr>
                </a:outerShdw>
              </a:effectLst>
            </a:endParaRPr>
          </a:p>
        </p:txBody>
      </p:sp>
      <p:sp>
        <p:nvSpPr>
          <p:cNvPr id="12" name="TextBox 11"/>
          <p:cNvSpPr txBox="1"/>
          <p:nvPr/>
        </p:nvSpPr>
        <p:spPr>
          <a:xfrm>
            <a:off x="1406769"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No SCM solution</a:t>
            </a:r>
          </a:p>
          <a:p>
            <a:pPr marL="91440" indent="-91440">
              <a:spcBef>
                <a:spcPts val="600"/>
              </a:spcBef>
              <a:buFont typeface="Arial" charset="0"/>
              <a:buChar char="•"/>
            </a:pPr>
            <a:r>
              <a:rPr lang="en-US" sz="800" dirty="0">
                <a:solidFill>
                  <a:srgbClr val="474746"/>
                </a:solidFill>
              </a:rPr>
              <a:t>Ad-hoc, manual builds</a:t>
            </a:r>
          </a:p>
          <a:p>
            <a:pPr marL="91440" indent="-91440">
              <a:spcBef>
                <a:spcPts val="600"/>
              </a:spcBef>
              <a:buFont typeface="Arial" charset="0"/>
              <a:buChar char="•"/>
            </a:pPr>
            <a:r>
              <a:rPr lang="en-US" sz="800" dirty="0">
                <a:solidFill>
                  <a:srgbClr val="474746"/>
                </a:solidFill>
              </a:rPr>
              <a:t>Waterfall development</a:t>
            </a:r>
          </a:p>
          <a:p>
            <a:pPr marL="91440" indent="-91440">
              <a:spcBef>
                <a:spcPts val="600"/>
              </a:spcBef>
              <a:buFont typeface="Arial" charset="0"/>
              <a:buChar char="•"/>
            </a:pPr>
            <a:r>
              <a:rPr lang="en-US" sz="800" dirty="0">
                <a:solidFill>
                  <a:srgbClr val="474746"/>
                </a:solidFill>
              </a:rPr>
              <a:t>Ad-hoc, manual deployments</a:t>
            </a: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4" name="TextBox 13"/>
          <p:cNvSpPr txBox="1"/>
          <p:nvPr/>
        </p:nvSpPr>
        <p:spPr>
          <a:xfrm>
            <a:off x="2622141"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All code in SCM</a:t>
            </a:r>
          </a:p>
          <a:p>
            <a:pPr marL="91440" indent="-91440">
              <a:spcBef>
                <a:spcPts val="600"/>
              </a:spcBef>
              <a:buFont typeface="Arial" charset="0"/>
              <a:buChar char="•"/>
            </a:pPr>
            <a:r>
              <a:rPr lang="en-US" sz="800" dirty="0">
                <a:solidFill>
                  <a:srgbClr val="474746"/>
                </a:solidFill>
              </a:rPr>
              <a:t>Build scripts, manual</a:t>
            </a:r>
          </a:p>
          <a:p>
            <a:pPr marL="91440" indent="-91440">
              <a:spcBef>
                <a:spcPts val="600"/>
              </a:spcBef>
              <a:buFont typeface="Arial" charset="0"/>
              <a:buChar char="•"/>
            </a:pPr>
            <a:r>
              <a:rPr lang="en-US" sz="800" dirty="0">
                <a:solidFill>
                  <a:srgbClr val="474746"/>
                </a:solidFill>
              </a:rPr>
              <a:t>Iterative development</a:t>
            </a:r>
          </a:p>
          <a:p>
            <a:pPr marL="91440" indent="-91440">
              <a:spcBef>
                <a:spcPts val="600"/>
              </a:spcBef>
              <a:buFont typeface="Arial" charset="0"/>
              <a:buChar char="•"/>
            </a:pPr>
            <a:r>
              <a:rPr lang="en-US" sz="800" dirty="0">
                <a:solidFill>
                  <a:srgbClr val="474746"/>
                </a:solidFill>
              </a:rPr>
              <a:t>Scripted deployments</a:t>
            </a:r>
          </a:p>
          <a:p>
            <a:pPr marL="171450" indent="-171450">
              <a:buFont typeface="Arial" charset="0"/>
              <a:buChar char="•"/>
            </a:pPr>
            <a:endParaRPr lang="en-US" sz="800" dirty="0">
              <a:solidFill>
                <a:srgbClr val="474746"/>
              </a:solidFill>
            </a:endParaRPr>
          </a:p>
        </p:txBody>
      </p:sp>
      <p:sp>
        <p:nvSpPr>
          <p:cNvPr id="15" name="TextBox 14"/>
          <p:cNvSpPr txBox="1"/>
          <p:nvPr/>
        </p:nvSpPr>
        <p:spPr>
          <a:xfrm>
            <a:off x="3805933"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SCM using tagging/branching</a:t>
            </a:r>
          </a:p>
          <a:p>
            <a:pPr marL="91440" indent="-91440">
              <a:spcBef>
                <a:spcPts val="600"/>
              </a:spcBef>
              <a:buFont typeface="Arial" charset="0"/>
              <a:buChar char="•"/>
            </a:pPr>
            <a:r>
              <a:rPr lang="en-US" sz="800" dirty="0">
                <a:solidFill>
                  <a:srgbClr val="474746"/>
                </a:solidFill>
              </a:rPr>
              <a:t>Build-on-commit, integration daily </a:t>
            </a:r>
          </a:p>
          <a:p>
            <a:pPr marL="91440" indent="-91440">
              <a:spcBef>
                <a:spcPts val="600"/>
              </a:spcBef>
              <a:buFont typeface="Arial" charset="0"/>
              <a:buChar char="•"/>
            </a:pPr>
            <a:r>
              <a:rPr lang="en-US" sz="800" dirty="0">
                <a:solidFill>
                  <a:srgbClr val="474746"/>
                </a:solidFill>
              </a:rPr>
              <a:t>Package creation</a:t>
            </a:r>
          </a:p>
          <a:p>
            <a:pPr marL="91440" indent="-91440">
              <a:spcBef>
                <a:spcPts val="600"/>
              </a:spcBef>
              <a:buFont typeface="Arial" charset="0"/>
              <a:buChar char="•"/>
            </a:pPr>
            <a:r>
              <a:rPr lang="en-US" sz="800" dirty="0">
                <a:solidFill>
                  <a:srgbClr val="474746"/>
                </a:solidFill>
              </a:rPr>
              <a:t>Gated deployments </a:t>
            </a:r>
          </a:p>
          <a:p>
            <a:pPr marL="91440" indent="-91440">
              <a:spcBef>
                <a:spcPts val="600"/>
              </a:spcBef>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6" name="TextBox 15"/>
          <p:cNvSpPr txBox="1"/>
          <p:nvPr/>
        </p:nvSpPr>
        <p:spPr>
          <a:xfrm>
            <a:off x="4989725"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(D)SCM with collaboration</a:t>
            </a:r>
          </a:p>
          <a:p>
            <a:pPr marL="91440" indent="-91440">
              <a:spcBef>
                <a:spcPts val="600"/>
              </a:spcBef>
              <a:buFont typeface="Arial" charset="0"/>
              <a:buChar char="•"/>
            </a:pPr>
            <a:r>
              <a:rPr lang="en-US" sz="800" dirty="0">
                <a:solidFill>
                  <a:srgbClr val="474746"/>
                </a:solidFill>
              </a:rPr>
              <a:t>Analysis tools integrated with build</a:t>
            </a:r>
          </a:p>
          <a:p>
            <a:pPr marL="91440" indent="-91440">
              <a:spcBef>
                <a:spcPts val="600"/>
              </a:spcBef>
              <a:buFont typeface="Arial" charset="0"/>
              <a:buChar char="•"/>
            </a:pPr>
            <a:r>
              <a:rPr lang="en-US" sz="800" dirty="0">
                <a:solidFill>
                  <a:srgbClr val="474746"/>
                </a:solidFill>
              </a:rPr>
              <a:t>Platform-specific packages created on build</a:t>
            </a:r>
          </a:p>
          <a:p>
            <a:pPr marL="91440" indent="-91440">
              <a:spcBef>
                <a:spcPts val="600"/>
              </a:spcBef>
              <a:buFont typeface="Arial" charset="0"/>
              <a:buChar char="•"/>
            </a:pPr>
            <a:r>
              <a:rPr lang="en-US" sz="800" dirty="0">
                <a:solidFill>
                  <a:srgbClr val="474746"/>
                </a:solidFill>
              </a:rPr>
              <a:t>Integration tests</a:t>
            </a:r>
          </a:p>
        </p:txBody>
      </p:sp>
      <p:sp>
        <p:nvSpPr>
          <p:cNvPr id="17" name="TextBox 16"/>
          <p:cNvSpPr txBox="1"/>
          <p:nvPr/>
        </p:nvSpPr>
        <p:spPr>
          <a:xfrm>
            <a:off x="6252467"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Self-healing, AI provisioning/server-less</a:t>
            </a:r>
          </a:p>
          <a:p>
            <a:pPr marL="91440" indent="-91440">
              <a:spcBef>
                <a:spcPts val="600"/>
              </a:spcBef>
              <a:buFont typeface="Arial" charset="0"/>
              <a:buChar char="•"/>
            </a:pPr>
            <a:r>
              <a:rPr lang="en-US" sz="800" dirty="0">
                <a:solidFill>
                  <a:srgbClr val="474746"/>
                </a:solidFill>
              </a:rPr>
              <a:t>Base configuration integrated with build</a:t>
            </a:r>
          </a:p>
          <a:p>
            <a:pPr marL="91440" indent="-91440">
              <a:spcBef>
                <a:spcPts val="600"/>
              </a:spcBef>
              <a:buFont typeface="Arial" charset="0"/>
              <a:buChar char="•"/>
            </a:pPr>
            <a:r>
              <a:rPr lang="en-US" sz="800" dirty="0">
                <a:solidFill>
                  <a:srgbClr val="474746"/>
                </a:solidFill>
              </a:rPr>
              <a:t>Integrated deployments of all artifacts</a:t>
            </a:r>
          </a:p>
          <a:p>
            <a:pPr marL="171450" indent="-171450">
              <a:buFont typeface="Arial" charset="0"/>
              <a:buChar char="•"/>
            </a:pPr>
            <a:endParaRPr lang="en-US" sz="800" dirty="0">
              <a:solidFill>
                <a:srgbClr val="474746"/>
              </a:solidFill>
            </a:endParaRPr>
          </a:p>
        </p:txBody>
      </p:sp>
      <p:sp>
        <p:nvSpPr>
          <p:cNvPr id="4" name="Left-Right Arrow 3"/>
          <p:cNvSpPr/>
          <p:nvPr/>
        </p:nvSpPr>
        <p:spPr>
          <a:xfrm>
            <a:off x="2708031" y="3072569"/>
            <a:ext cx="4744018"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116" y="2969234"/>
            <a:ext cx="323841" cy="389549"/>
          </a:xfrm>
          <a:prstGeom prst="rect">
            <a:avLst/>
          </a:prstGeom>
        </p:spPr>
      </p:pic>
      <p:sp>
        <p:nvSpPr>
          <p:cNvPr id="26" name="Left-Right Arrow 25"/>
          <p:cNvSpPr/>
          <p:nvPr/>
        </p:nvSpPr>
        <p:spPr>
          <a:xfrm>
            <a:off x="3805933" y="3500534"/>
            <a:ext cx="3646116"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129" y="3397199"/>
            <a:ext cx="324624" cy="388484"/>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326" y="3396134"/>
            <a:ext cx="324623" cy="389549"/>
          </a:xfrm>
          <a:prstGeom prst="rect">
            <a:avLst/>
          </a:prstGeom>
        </p:spPr>
      </p:pic>
      <p:sp>
        <p:nvSpPr>
          <p:cNvPr id="19" name="TextBox 18"/>
          <p:cNvSpPr txBox="1"/>
          <p:nvPr/>
        </p:nvSpPr>
        <p:spPr>
          <a:xfrm>
            <a:off x="7500044" y="3032018"/>
            <a:ext cx="1034356" cy="223433"/>
          </a:xfrm>
          <a:prstGeom prst="rect">
            <a:avLst/>
          </a:prstGeom>
          <a:noFill/>
        </p:spPr>
        <p:txBody>
          <a:bodyPr wrap="square" rtlCol="0">
            <a:noAutofit/>
          </a:bodyPr>
          <a:lstStyle/>
          <a:p>
            <a:pPr>
              <a:spcBef>
                <a:spcPts val="600"/>
              </a:spcBef>
            </a:pPr>
            <a:r>
              <a:rPr lang="en-US" sz="900" dirty="0" err="1">
                <a:solidFill>
                  <a:srgbClr val="474746"/>
                </a:solidFill>
              </a:rPr>
              <a:t>OpsWorks</a:t>
            </a:r>
            <a:endParaRPr lang="en-US" sz="900" dirty="0">
              <a:solidFill>
                <a:srgbClr val="474746"/>
              </a:solidFill>
            </a:endParaRPr>
          </a:p>
          <a:p>
            <a:pPr marL="171450" indent="-171450">
              <a:buFont typeface="Arial" charset="0"/>
              <a:buChar char="•"/>
            </a:pPr>
            <a:endParaRPr lang="en-US" sz="900" dirty="0">
              <a:solidFill>
                <a:srgbClr val="474746"/>
              </a:solidFill>
            </a:endParaRPr>
          </a:p>
        </p:txBody>
      </p:sp>
      <p:sp>
        <p:nvSpPr>
          <p:cNvPr id="20" name="TextBox 19"/>
          <p:cNvSpPr txBox="1"/>
          <p:nvPr/>
        </p:nvSpPr>
        <p:spPr>
          <a:xfrm>
            <a:off x="7500044" y="3456020"/>
            <a:ext cx="1415356" cy="223433"/>
          </a:xfrm>
          <a:prstGeom prst="rect">
            <a:avLst/>
          </a:prstGeom>
          <a:noFill/>
        </p:spPr>
        <p:txBody>
          <a:bodyPr wrap="square" rtlCol="0">
            <a:noAutofit/>
          </a:bodyPr>
          <a:lstStyle/>
          <a:p>
            <a:pPr>
              <a:spcBef>
                <a:spcPts val="600"/>
              </a:spcBef>
            </a:pPr>
            <a:r>
              <a:rPr lang="en-US" sz="900" dirty="0">
                <a:solidFill>
                  <a:srgbClr val="474746"/>
                </a:solidFill>
              </a:rPr>
              <a:t>Config, </a:t>
            </a:r>
            <a:r>
              <a:rPr lang="en-US" sz="900" dirty="0" err="1">
                <a:solidFill>
                  <a:srgbClr val="474746"/>
                </a:solidFill>
              </a:rPr>
              <a:t>CodePipeline</a:t>
            </a:r>
            <a:r>
              <a:rPr lang="en-US" sz="900" dirty="0">
                <a:solidFill>
                  <a:srgbClr val="474746"/>
                </a:solidFill>
              </a:rPr>
              <a:t> </a:t>
            </a:r>
          </a:p>
          <a:p>
            <a:pPr marL="171450" indent="-171450">
              <a:buFont typeface="Arial" charset="0"/>
              <a:buChar char="•"/>
            </a:pPr>
            <a:endParaRPr lang="en-US" sz="900" dirty="0">
              <a:solidFill>
                <a:srgbClr val="474746"/>
              </a:solidFill>
            </a:endParaRPr>
          </a:p>
        </p:txBody>
      </p:sp>
    </p:spTree>
    <p:extLst>
      <p:ext uri="{BB962C8B-B14F-4D97-AF65-F5344CB8AC3E}">
        <p14:creationId xmlns:p14="http://schemas.microsoft.com/office/powerpoint/2010/main" val="973759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Monitoring and metrics logging</a:t>
            </a:r>
          </a:p>
        </p:txBody>
      </p:sp>
      <p:sp>
        <p:nvSpPr>
          <p:cNvPr id="3" name="Rounded Rectangle 2"/>
          <p:cNvSpPr/>
          <p:nvPr/>
        </p:nvSpPr>
        <p:spPr>
          <a:xfrm>
            <a:off x="1406769" y="1254130"/>
            <a:ext cx="1199582" cy="25192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Basic</a:t>
            </a:r>
            <a:endParaRPr lang="en-US" sz="1100" dirty="0">
              <a:solidFill>
                <a:srgbClr val="474746"/>
              </a:solidFill>
            </a:endParaRPr>
          </a:p>
        </p:txBody>
      </p:sp>
      <p:sp>
        <p:nvSpPr>
          <p:cNvPr id="5" name="Rounded Rectangle 4"/>
          <p:cNvSpPr/>
          <p:nvPr/>
        </p:nvSpPr>
        <p:spPr>
          <a:xfrm>
            <a:off x="2606351" y="1254128"/>
            <a:ext cx="1215372" cy="25192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Beginner</a:t>
            </a:r>
            <a:endParaRPr lang="en-US" sz="1100" dirty="0">
              <a:solidFill>
                <a:srgbClr val="474746"/>
              </a:solidFill>
            </a:endParaRPr>
          </a:p>
        </p:txBody>
      </p:sp>
      <p:sp>
        <p:nvSpPr>
          <p:cNvPr id="6" name="Rounded Rectangle 5"/>
          <p:cNvSpPr/>
          <p:nvPr/>
        </p:nvSpPr>
        <p:spPr>
          <a:xfrm>
            <a:off x="3805933" y="1254128"/>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Intermediate</a:t>
            </a:r>
            <a:endParaRPr lang="en-US" sz="1100" dirty="0">
              <a:solidFill>
                <a:srgbClr val="474746"/>
              </a:solidFill>
            </a:endParaRPr>
          </a:p>
        </p:txBody>
      </p:sp>
      <p:sp>
        <p:nvSpPr>
          <p:cNvPr id="8" name="Rounded Rectangle 7"/>
          <p:cNvSpPr/>
          <p:nvPr/>
        </p:nvSpPr>
        <p:spPr>
          <a:xfrm>
            <a:off x="5021305" y="1254127"/>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ln w="0"/>
                <a:solidFill>
                  <a:srgbClr val="474746"/>
                </a:solidFill>
                <a:effectLst>
                  <a:outerShdw blurRad="38100" dist="19050" dir="2700000" algn="tl" rotWithShape="0">
                    <a:srgbClr val="474746">
                      <a:alpha val="40000"/>
                    </a:srgbClr>
                  </a:outerShdw>
                </a:effectLst>
              </a:rPr>
              <a:t>Expert</a:t>
            </a:r>
            <a:endParaRPr lang="en-US" sz="1100" dirty="0">
              <a:solidFill>
                <a:srgbClr val="474746"/>
              </a:solidFill>
            </a:endParaRPr>
          </a:p>
        </p:txBody>
      </p:sp>
      <p:sp>
        <p:nvSpPr>
          <p:cNvPr id="9" name="Rounded Rectangle 8"/>
          <p:cNvSpPr/>
          <p:nvPr/>
        </p:nvSpPr>
        <p:spPr>
          <a:xfrm>
            <a:off x="6236677" y="1254126"/>
            <a:ext cx="1215372" cy="2519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rgbClr val="474746"/>
                </a:solidFill>
              </a:rPr>
              <a:t>Advanced</a:t>
            </a:r>
            <a:endParaRPr lang="en-US" sz="1100" dirty="0">
              <a:ln w="0"/>
              <a:solidFill>
                <a:srgbClr val="474746"/>
              </a:solidFill>
              <a:effectLst>
                <a:outerShdw blurRad="38100" dist="19050" dir="2700000" algn="tl" rotWithShape="0">
                  <a:srgbClr val="474746">
                    <a:alpha val="40000"/>
                  </a:srgbClr>
                </a:outerShdw>
              </a:effectLst>
            </a:endParaRPr>
          </a:p>
        </p:txBody>
      </p:sp>
      <p:sp>
        <p:nvSpPr>
          <p:cNvPr id="12" name="TextBox 11"/>
          <p:cNvSpPr txBox="1"/>
          <p:nvPr/>
        </p:nvSpPr>
        <p:spPr>
          <a:xfrm>
            <a:off x="1406769"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No application logs</a:t>
            </a:r>
          </a:p>
          <a:p>
            <a:pPr marL="91440" indent="-91440">
              <a:spcBef>
                <a:spcPts val="600"/>
              </a:spcBef>
              <a:buFont typeface="Arial" charset="0"/>
              <a:buChar char="•"/>
            </a:pPr>
            <a:r>
              <a:rPr lang="en-US" sz="800" dirty="0">
                <a:solidFill>
                  <a:srgbClr val="474746"/>
                </a:solidFill>
              </a:rPr>
              <a:t>System logs available to console</a:t>
            </a:r>
          </a:p>
          <a:p>
            <a:pPr marL="91440" indent="-91440">
              <a:spcBef>
                <a:spcPts val="600"/>
              </a:spcBef>
              <a:buFont typeface="Arial" charset="0"/>
              <a:buChar char="•"/>
            </a:pPr>
            <a:r>
              <a:rPr lang="en-US" sz="800" dirty="0">
                <a:solidFill>
                  <a:srgbClr val="474746"/>
                </a:solidFill>
              </a:rPr>
              <a:t>No alerts for metrics</a:t>
            </a:r>
          </a:p>
          <a:p>
            <a:pPr marL="91440" indent="-91440">
              <a:spcBef>
                <a:spcPts val="600"/>
              </a:spcBef>
              <a:buFont typeface="Arial" charset="0"/>
              <a:buChar char="•"/>
            </a:pPr>
            <a:r>
              <a:rPr lang="en-US" sz="800" dirty="0">
                <a:solidFill>
                  <a:srgbClr val="474746"/>
                </a:solidFill>
              </a:rPr>
              <a:t>No security auditing</a:t>
            </a: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4" name="TextBox 13"/>
          <p:cNvSpPr txBox="1"/>
          <p:nvPr/>
        </p:nvSpPr>
        <p:spPr>
          <a:xfrm>
            <a:off x="2622141"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Application, system logging enabled</a:t>
            </a:r>
          </a:p>
          <a:p>
            <a:pPr marL="91440" indent="-91440">
              <a:spcBef>
                <a:spcPts val="600"/>
              </a:spcBef>
              <a:buFont typeface="Arial" charset="0"/>
              <a:buChar char="•"/>
            </a:pPr>
            <a:r>
              <a:rPr lang="en-US" sz="800" dirty="0">
                <a:solidFill>
                  <a:srgbClr val="474746"/>
                </a:solidFill>
              </a:rPr>
              <a:t>Basic metrics defined</a:t>
            </a:r>
          </a:p>
          <a:p>
            <a:pPr marL="91440" indent="-91440">
              <a:spcBef>
                <a:spcPts val="600"/>
              </a:spcBef>
              <a:buFont typeface="Arial" charset="0"/>
              <a:buChar char="•"/>
            </a:pPr>
            <a:r>
              <a:rPr lang="en-US" sz="800" dirty="0">
                <a:solidFill>
                  <a:srgbClr val="474746"/>
                </a:solidFill>
              </a:rPr>
              <a:t>Ad-hoc historical reporting to team</a:t>
            </a:r>
          </a:p>
        </p:txBody>
      </p:sp>
      <p:sp>
        <p:nvSpPr>
          <p:cNvPr id="15" name="TextBox 14"/>
          <p:cNvSpPr txBox="1"/>
          <p:nvPr/>
        </p:nvSpPr>
        <p:spPr>
          <a:xfrm>
            <a:off x="3805933"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Application logs stored centrally</a:t>
            </a:r>
          </a:p>
          <a:p>
            <a:pPr marL="91440" indent="-91440">
              <a:spcBef>
                <a:spcPts val="600"/>
              </a:spcBef>
              <a:buFont typeface="Arial" charset="0"/>
              <a:buChar char="•"/>
            </a:pPr>
            <a:r>
              <a:rPr lang="en-US" sz="800" dirty="0">
                <a:solidFill>
                  <a:srgbClr val="474746"/>
                </a:solidFill>
              </a:rPr>
              <a:t>Alerts defined for system logs</a:t>
            </a:r>
          </a:p>
          <a:p>
            <a:pPr marL="91440" indent="-91440">
              <a:spcBef>
                <a:spcPts val="600"/>
              </a:spcBef>
              <a:buFont typeface="Arial" charset="0"/>
              <a:buChar char="•"/>
            </a:pPr>
            <a:r>
              <a:rPr lang="en-US" sz="800" dirty="0">
                <a:solidFill>
                  <a:srgbClr val="474746"/>
                </a:solidFill>
              </a:rPr>
              <a:t>Metric dashboards available to admins</a:t>
            </a:r>
          </a:p>
          <a:p>
            <a:pPr marL="91440" indent="-91440">
              <a:spcBef>
                <a:spcPts val="600"/>
              </a:spcBef>
              <a:buFont typeface="Arial" charset="0"/>
              <a:buChar char="•"/>
            </a:pPr>
            <a:r>
              <a:rPr lang="en-US" sz="800" dirty="0">
                <a:solidFill>
                  <a:srgbClr val="474746"/>
                </a:solidFill>
              </a:rPr>
              <a:t>Centralized audit logging</a:t>
            </a:r>
          </a:p>
          <a:p>
            <a:pPr marL="171450" indent="-171450">
              <a:buFont typeface="Arial" charset="0"/>
              <a:buChar char="•"/>
            </a:pPr>
            <a:endParaRPr lang="en-US" sz="800" dirty="0">
              <a:solidFill>
                <a:srgbClr val="474746"/>
              </a:solidFill>
            </a:endParaRPr>
          </a:p>
          <a:p>
            <a:pPr marL="171450" indent="-171450">
              <a:buFont typeface="Arial" charset="0"/>
              <a:buChar char="•"/>
            </a:pPr>
            <a:endParaRPr lang="en-US" sz="800" dirty="0">
              <a:solidFill>
                <a:srgbClr val="474746"/>
              </a:solidFill>
            </a:endParaRPr>
          </a:p>
        </p:txBody>
      </p:sp>
      <p:sp>
        <p:nvSpPr>
          <p:cNvPr id="16" name="TextBox 15"/>
          <p:cNvSpPr txBox="1"/>
          <p:nvPr/>
        </p:nvSpPr>
        <p:spPr>
          <a:xfrm>
            <a:off x="4989725" y="1589193"/>
            <a:ext cx="1199582" cy="119958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Application and system logs integrated for analysis</a:t>
            </a:r>
          </a:p>
          <a:p>
            <a:pPr marL="91440" indent="-91440">
              <a:spcBef>
                <a:spcPts val="600"/>
              </a:spcBef>
              <a:buFont typeface="Arial" charset="0"/>
              <a:buChar char="•"/>
            </a:pPr>
            <a:r>
              <a:rPr lang="en-US" sz="800" dirty="0">
                <a:solidFill>
                  <a:srgbClr val="474746"/>
                </a:solidFill>
              </a:rPr>
              <a:t>Exception notifications</a:t>
            </a:r>
          </a:p>
          <a:p>
            <a:pPr marL="91440" indent="-91440">
              <a:spcBef>
                <a:spcPts val="600"/>
              </a:spcBef>
              <a:buFont typeface="Arial" charset="0"/>
              <a:buChar char="•"/>
            </a:pPr>
            <a:r>
              <a:rPr lang="en-US" sz="800" dirty="0">
                <a:solidFill>
                  <a:srgbClr val="474746"/>
                </a:solidFill>
              </a:rPr>
              <a:t>Report dashboards published cross-functionally</a:t>
            </a:r>
          </a:p>
          <a:p>
            <a:pPr marL="91440" indent="-91440">
              <a:spcBef>
                <a:spcPts val="600"/>
              </a:spcBef>
              <a:buFont typeface="Arial" charset="0"/>
              <a:buChar char="•"/>
            </a:pPr>
            <a:endParaRPr lang="en-US" sz="800" dirty="0">
              <a:solidFill>
                <a:srgbClr val="474746"/>
              </a:solidFill>
            </a:endParaRPr>
          </a:p>
        </p:txBody>
      </p:sp>
      <p:sp>
        <p:nvSpPr>
          <p:cNvPr id="17" name="TextBox 16"/>
          <p:cNvSpPr txBox="1"/>
          <p:nvPr/>
        </p:nvSpPr>
        <p:spPr>
          <a:xfrm>
            <a:off x="6252467" y="1589193"/>
            <a:ext cx="1199582" cy="1341332"/>
          </a:xfrm>
          <a:prstGeom prst="rect">
            <a:avLst/>
          </a:prstGeom>
          <a:noFill/>
        </p:spPr>
        <p:txBody>
          <a:bodyPr wrap="square" rtlCol="0">
            <a:noAutofit/>
          </a:bodyPr>
          <a:lstStyle/>
          <a:p>
            <a:pPr marL="91440" indent="-91440">
              <a:spcBef>
                <a:spcPts val="600"/>
              </a:spcBef>
              <a:buFont typeface="Arial" charset="0"/>
              <a:buChar char="•"/>
            </a:pPr>
            <a:r>
              <a:rPr lang="en-US" sz="800" dirty="0">
                <a:solidFill>
                  <a:srgbClr val="474746"/>
                </a:solidFill>
              </a:rPr>
              <a:t>Real-time, searchable central logs</a:t>
            </a:r>
          </a:p>
          <a:p>
            <a:pPr marL="91440" indent="-91440">
              <a:spcBef>
                <a:spcPts val="600"/>
              </a:spcBef>
              <a:buFont typeface="Arial" charset="0"/>
              <a:buChar char="•"/>
            </a:pPr>
            <a:r>
              <a:rPr lang="en-US" sz="800" dirty="0">
                <a:solidFill>
                  <a:srgbClr val="474746"/>
                </a:solidFill>
              </a:rPr>
              <a:t>Report dashboards published</a:t>
            </a:r>
          </a:p>
          <a:p>
            <a:pPr marL="91440" indent="-91440">
              <a:spcBef>
                <a:spcPts val="600"/>
              </a:spcBef>
              <a:buFont typeface="Arial" charset="0"/>
              <a:buChar char="•"/>
            </a:pPr>
            <a:r>
              <a:rPr lang="en-US" sz="800" dirty="0">
                <a:solidFill>
                  <a:srgbClr val="474746"/>
                </a:solidFill>
              </a:rPr>
              <a:t>Auto-archived logs</a:t>
            </a:r>
          </a:p>
          <a:p>
            <a:pPr marL="91440" indent="-91440">
              <a:spcBef>
                <a:spcPts val="600"/>
              </a:spcBef>
              <a:buFont typeface="Arial" charset="0"/>
              <a:buChar char="•"/>
            </a:pPr>
            <a:r>
              <a:rPr lang="en-US" sz="800" dirty="0">
                <a:solidFill>
                  <a:srgbClr val="474746"/>
                </a:solidFill>
              </a:rPr>
              <a:t>Corrective functions respond to events</a:t>
            </a:r>
          </a:p>
        </p:txBody>
      </p:sp>
      <p:sp>
        <p:nvSpPr>
          <p:cNvPr id="18" name="Left-Right Arrow 17"/>
          <p:cNvSpPr/>
          <p:nvPr/>
        </p:nvSpPr>
        <p:spPr>
          <a:xfrm>
            <a:off x="2708031" y="2983794"/>
            <a:ext cx="4744018"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Left-Right Arrow 18"/>
          <p:cNvSpPr/>
          <p:nvPr/>
        </p:nvSpPr>
        <p:spPr>
          <a:xfrm>
            <a:off x="3805933" y="3411759"/>
            <a:ext cx="3646116"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620" y="2892633"/>
            <a:ext cx="324624" cy="365202"/>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129" y="3308425"/>
            <a:ext cx="324623" cy="38954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325" y="3308425"/>
            <a:ext cx="324623" cy="389548"/>
          </a:xfrm>
          <a:prstGeom prst="rect">
            <a:avLst/>
          </a:prstGeom>
        </p:spPr>
      </p:pic>
      <p:sp>
        <p:nvSpPr>
          <p:cNvPr id="24" name="Left-Right Arrow 23"/>
          <p:cNvSpPr/>
          <p:nvPr/>
        </p:nvSpPr>
        <p:spPr>
          <a:xfrm>
            <a:off x="5005515" y="3862804"/>
            <a:ext cx="2446534"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742" y="3765856"/>
            <a:ext cx="324624" cy="383162"/>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7204" y="3759469"/>
            <a:ext cx="324624" cy="389549"/>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5156" y="3787353"/>
            <a:ext cx="314151" cy="324624"/>
          </a:xfrm>
          <a:prstGeom prst="rect">
            <a:avLst/>
          </a:prstGeom>
        </p:spPr>
      </p:pic>
      <p:sp>
        <p:nvSpPr>
          <p:cNvPr id="28" name="Left-Right Arrow 27"/>
          <p:cNvSpPr/>
          <p:nvPr/>
        </p:nvSpPr>
        <p:spPr>
          <a:xfrm>
            <a:off x="6252466" y="4328554"/>
            <a:ext cx="1223267" cy="182880"/>
          </a:xfrm>
          <a:prstGeom prst="leftRightArrow">
            <a:avLst/>
          </a:prstGeom>
          <a:solidFill>
            <a:srgbClr val="FEC4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3200" y="4225219"/>
            <a:ext cx="324624" cy="389549"/>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0400" y="4225218"/>
            <a:ext cx="324623" cy="389549"/>
          </a:xfrm>
          <a:prstGeom prst="rect">
            <a:avLst/>
          </a:prstGeom>
        </p:spPr>
      </p:pic>
      <p:sp>
        <p:nvSpPr>
          <p:cNvPr id="31" name="TextBox 30"/>
          <p:cNvSpPr txBox="1"/>
          <p:nvPr/>
        </p:nvSpPr>
        <p:spPr>
          <a:xfrm>
            <a:off x="7500044" y="2943243"/>
            <a:ext cx="1034356" cy="223433"/>
          </a:xfrm>
          <a:prstGeom prst="rect">
            <a:avLst/>
          </a:prstGeom>
          <a:noFill/>
        </p:spPr>
        <p:txBody>
          <a:bodyPr wrap="square" rtlCol="0">
            <a:noAutofit/>
          </a:bodyPr>
          <a:lstStyle/>
          <a:p>
            <a:pPr>
              <a:spcBef>
                <a:spcPts val="600"/>
              </a:spcBef>
            </a:pPr>
            <a:r>
              <a:rPr lang="en-US" sz="900" dirty="0">
                <a:solidFill>
                  <a:srgbClr val="474746"/>
                </a:solidFill>
              </a:rPr>
              <a:t>CloudWatch</a:t>
            </a:r>
          </a:p>
          <a:p>
            <a:pPr marL="171450" indent="-171450">
              <a:buFont typeface="Arial" charset="0"/>
              <a:buChar char="•"/>
            </a:pPr>
            <a:endParaRPr lang="en-US" sz="900" dirty="0">
              <a:solidFill>
                <a:srgbClr val="474746"/>
              </a:solidFill>
            </a:endParaRPr>
          </a:p>
        </p:txBody>
      </p:sp>
      <p:sp>
        <p:nvSpPr>
          <p:cNvPr id="32" name="TextBox 31"/>
          <p:cNvSpPr txBox="1"/>
          <p:nvPr/>
        </p:nvSpPr>
        <p:spPr>
          <a:xfrm>
            <a:off x="7500044" y="3391482"/>
            <a:ext cx="1415356" cy="223433"/>
          </a:xfrm>
          <a:prstGeom prst="rect">
            <a:avLst/>
          </a:prstGeom>
          <a:noFill/>
        </p:spPr>
        <p:txBody>
          <a:bodyPr wrap="square" rtlCol="0">
            <a:noAutofit/>
          </a:bodyPr>
          <a:lstStyle/>
          <a:p>
            <a:pPr>
              <a:spcBef>
                <a:spcPts val="600"/>
              </a:spcBef>
            </a:pPr>
            <a:r>
              <a:rPr lang="en-US" sz="900" dirty="0">
                <a:solidFill>
                  <a:srgbClr val="474746"/>
                </a:solidFill>
              </a:rPr>
              <a:t>CloudTrail, </a:t>
            </a:r>
            <a:r>
              <a:rPr lang="en-US" sz="900" dirty="0" err="1">
                <a:solidFill>
                  <a:srgbClr val="474746"/>
                </a:solidFill>
              </a:rPr>
              <a:t>CodePipelne</a:t>
            </a:r>
            <a:endParaRPr lang="en-US" sz="900" dirty="0">
              <a:solidFill>
                <a:srgbClr val="474746"/>
              </a:solidFill>
            </a:endParaRPr>
          </a:p>
          <a:p>
            <a:pPr marL="171450" indent="-171450">
              <a:buFont typeface="Arial" charset="0"/>
              <a:buChar char="•"/>
            </a:pPr>
            <a:endParaRPr lang="en-US" sz="900" dirty="0">
              <a:solidFill>
                <a:srgbClr val="474746"/>
              </a:solidFill>
            </a:endParaRPr>
          </a:p>
        </p:txBody>
      </p:sp>
      <p:sp>
        <p:nvSpPr>
          <p:cNvPr id="33" name="TextBox 32"/>
          <p:cNvSpPr txBox="1"/>
          <p:nvPr/>
        </p:nvSpPr>
        <p:spPr>
          <a:xfrm>
            <a:off x="7500044" y="3845720"/>
            <a:ext cx="1528546" cy="223433"/>
          </a:xfrm>
          <a:prstGeom prst="rect">
            <a:avLst/>
          </a:prstGeom>
          <a:noFill/>
        </p:spPr>
        <p:txBody>
          <a:bodyPr wrap="square" rtlCol="0">
            <a:noAutofit/>
          </a:bodyPr>
          <a:lstStyle/>
          <a:p>
            <a:pPr>
              <a:spcBef>
                <a:spcPts val="600"/>
              </a:spcBef>
            </a:pPr>
            <a:r>
              <a:rPr lang="en-US" sz="900" dirty="0">
                <a:solidFill>
                  <a:srgbClr val="474746"/>
                </a:solidFill>
              </a:rPr>
              <a:t>Kinesis, </a:t>
            </a:r>
            <a:r>
              <a:rPr lang="en-US" sz="900" dirty="0" err="1">
                <a:solidFill>
                  <a:srgbClr val="474746"/>
                </a:solidFill>
              </a:rPr>
              <a:t>CodePipelne</a:t>
            </a:r>
            <a:r>
              <a:rPr lang="en-US" sz="900" dirty="0">
                <a:solidFill>
                  <a:srgbClr val="474746"/>
                </a:solidFill>
              </a:rPr>
              <a:t>, S3</a:t>
            </a:r>
          </a:p>
          <a:p>
            <a:pPr marL="171450" indent="-171450">
              <a:buFont typeface="Arial" charset="0"/>
              <a:buChar char="•"/>
            </a:pPr>
            <a:endParaRPr lang="en-US" sz="900" dirty="0">
              <a:solidFill>
                <a:srgbClr val="474746"/>
              </a:solidFill>
            </a:endParaRPr>
          </a:p>
        </p:txBody>
      </p:sp>
      <p:sp>
        <p:nvSpPr>
          <p:cNvPr id="34" name="TextBox 33"/>
          <p:cNvSpPr txBox="1"/>
          <p:nvPr/>
        </p:nvSpPr>
        <p:spPr>
          <a:xfrm>
            <a:off x="7500044" y="4288001"/>
            <a:ext cx="1415356" cy="223433"/>
          </a:xfrm>
          <a:prstGeom prst="rect">
            <a:avLst/>
          </a:prstGeom>
          <a:noFill/>
        </p:spPr>
        <p:txBody>
          <a:bodyPr wrap="square" rtlCol="0">
            <a:noAutofit/>
          </a:bodyPr>
          <a:lstStyle/>
          <a:p>
            <a:pPr>
              <a:spcBef>
                <a:spcPts val="600"/>
              </a:spcBef>
            </a:pPr>
            <a:r>
              <a:rPr lang="en-US" sz="900" dirty="0">
                <a:solidFill>
                  <a:srgbClr val="474746"/>
                </a:solidFill>
              </a:rPr>
              <a:t>Lambda, Glacier</a:t>
            </a:r>
          </a:p>
          <a:p>
            <a:pPr marL="171450" indent="-171450">
              <a:buFont typeface="Arial" charset="0"/>
              <a:buChar char="•"/>
            </a:pPr>
            <a:endParaRPr lang="en-US" sz="900" dirty="0">
              <a:solidFill>
                <a:srgbClr val="474746"/>
              </a:solidFill>
            </a:endParaRPr>
          </a:p>
        </p:txBody>
      </p:sp>
    </p:spTree>
    <p:extLst>
      <p:ext uri="{BB962C8B-B14F-4D97-AF65-F5344CB8AC3E}">
        <p14:creationId xmlns:p14="http://schemas.microsoft.com/office/powerpoint/2010/main" val="3546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115985"/>
            <a:ext cx="7810252" cy="377288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endParaRPr lang="en-US">
              <a:solidFill>
                <a:prstClr val="black"/>
              </a:solidFill>
            </a:endParaRPr>
          </a:p>
        </p:txBody>
      </p:sp>
      <p:sp>
        <p:nvSpPr>
          <p:cNvPr id="5" name="Rectangle 4"/>
          <p:cNvSpPr/>
          <p:nvPr/>
        </p:nvSpPr>
        <p:spPr>
          <a:xfrm>
            <a:off x="1143000" y="3405986"/>
            <a:ext cx="7505300" cy="136491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endParaRPr lang="en-US">
              <a:solidFill>
                <a:prstClr val="black"/>
              </a:solidFill>
            </a:endParaRPr>
          </a:p>
        </p:txBody>
      </p:sp>
      <p:sp>
        <p:nvSpPr>
          <p:cNvPr id="6" name="Rectangle 5"/>
          <p:cNvSpPr/>
          <p:nvPr/>
        </p:nvSpPr>
        <p:spPr>
          <a:xfrm>
            <a:off x="1133232" y="1238963"/>
            <a:ext cx="7482371" cy="125266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endParaRPr lang="en-US">
              <a:solidFill>
                <a:prstClr val="black"/>
              </a:solidFill>
            </a:endParaRPr>
          </a:p>
        </p:txBody>
      </p:sp>
      <p:sp>
        <p:nvSpPr>
          <p:cNvPr id="7" name="Rounded Rectangle 6"/>
          <p:cNvSpPr/>
          <p:nvPr/>
        </p:nvSpPr>
        <p:spPr>
          <a:xfrm>
            <a:off x="1397001" y="2820423"/>
            <a:ext cx="3226631"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400" dirty="0">
                <a:solidFill>
                  <a:prstClr val="black"/>
                </a:solidFill>
              </a:rPr>
              <a:t>Version Control</a:t>
            </a:r>
          </a:p>
        </p:txBody>
      </p:sp>
      <p:sp>
        <p:nvSpPr>
          <p:cNvPr id="8" name="Rounded Rectangle 7"/>
          <p:cNvSpPr/>
          <p:nvPr/>
        </p:nvSpPr>
        <p:spPr>
          <a:xfrm>
            <a:off x="2442309" y="1575032"/>
            <a:ext cx="986691" cy="739826"/>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Build/</a:t>
            </a:r>
          </a:p>
          <a:p>
            <a:pPr algn="ctr"/>
            <a:r>
              <a:rPr lang="en-US" sz="1200" dirty="0">
                <a:solidFill>
                  <a:prstClr val="black"/>
                </a:solidFill>
              </a:rPr>
              <a:t>Compile</a:t>
            </a:r>
          </a:p>
          <a:p>
            <a:pPr algn="ctr"/>
            <a:r>
              <a:rPr lang="en-US" sz="1200" dirty="0">
                <a:solidFill>
                  <a:prstClr val="black"/>
                </a:solidFill>
              </a:rPr>
              <a:t>Code</a:t>
            </a:r>
          </a:p>
        </p:txBody>
      </p:sp>
      <p:pic>
        <p:nvPicPr>
          <p:cNvPr id="9" name="Picture 8"/>
          <p:cNvPicPr>
            <a:picLocks noChangeAspect="1"/>
          </p:cNvPicPr>
          <p:nvPr/>
        </p:nvPicPr>
        <p:blipFill>
          <a:blip r:embed="rId3"/>
          <a:stretch>
            <a:fillRect/>
          </a:stretch>
        </p:blipFill>
        <p:spPr>
          <a:xfrm>
            <a:off x="304800" y="1704788"/>
            <a:ext cx="468907" cy="466359"/>
          </a:xfrm>
          <a:prstGeom prst="rect">
            <a:avLst/>
          </a:prstGeom>
        </p:spPr>
      </p:pic>
      <p:cxnSp>
        <p:nvCxnSpPr>
          <p:cNvPr id="10" name="Straight Arrow Connector 9"/>
          <p:cNvCxnSpPr>
            <a:stCxn id="9" idx="3"/>
            <a:endCxn id="24" idx="1"/>
          </p:cNvCxnSpPr>
          <p:nvPr/>
        </p:nvCxnSpPr>
        <p:spPr>
          <a:xfrm>
            <a:off x="773707" y="1937968"/>
            <a:ext cx="564678" cy="4076"/>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98962" y="2126019"/>
            <a:ext cx="513280" cy="307777"/>
          </a:xfrm>
          <a:prstGeom prst="rect">
            <a:avLst/>
          </a:prstGeom>
          <a:noFill/>
        </p:spPr>
        <p:txBody>
          <a:bodyPr wrap="none" lIns="91439" tIns="45720" rIns="91439" bIns="45720" rtlCol="0">
            <a:spAutoFit/>
          </a:bodyPr>
          <a:lstStyle/>
          <a:p>
            <a:r>
              <a:rPr lang="en-US" sz="1400" dirty="0">
                <a:solidFill>
                  <a:prstClr val="black"/>
                </a:solidFill>
              </a:rPr>
              <a:t>Dev</a:t>
            </a:r>
          </a:p>
        </p:txBody>
      </p:sp>
      <p:cxnSp>
        <p:nvCxnSpPr>
          <p:cNvPr id="12" name="Straight Arrow Connector 11"/>
          <p:cNvCxnSpPr>
            <a:stCxn id="8" idx="3"/>
            <a:endCxn id="14" idx="1"/>
          </p:cNvCxnSpPr>
          <p:nvPr/>
        </p:nvCxnSpPr>
        <p:spPr>
          <a:xfrm flipV="1">
            <a:off x="3429000" y="1941341"/>
            <a:ext cx="234463"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30" idx="3"/>
          </p:cNvCxnSpPr>
          <p:nvPr/>
        </p:nvCxnSpPr>
        <p:spPr>
          <a:xfrm flipV="1">
            <a:off x="6985001" y="1928056"/>
            <a:ext cx="595923" cy="1072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663462" y="1565262"/>
            <a:ext cx="986692" cy="752157"/>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Unit Test</a:t>
            </a:r>
          </a:p>
          <a:p>
            <a:pPr algn="ctr"/>
            <a:r>
              <a:rPr lang="en-US" sz="1200" dirty="0">
                <a:solidFill>
                  <a:prstClr val="black"/>
                </a:solidFill>
              </a:rPr>
              <a:t>App Code</a:t>
            </a:r>
          </a:p>
        </p:txBody>
      </p:sp>
      <p:pic>
        <p:nvPicPr>
          <p:cNvPr id="15" name="Picture 14"/>
          <p:cNvPicPr>
            <a:picLocks noChangeAspect="1"/>
          </p:cNvPicPr>
          <p:nvPr/>
        </p:nvPicPr>
        <p:blipFill>
          <a:blip r:embed="rId3"/>
          <a:stretch>
            <a:fillRect/>
          </a:stretch>
        </p:blipFill>
        <p:spPr>
          <a:xfrm>
            <a:off x="306443" y="3711413"/>
            <a:ext cx="468907" cy="466359"/>
          </a:xfrm>
          <a:prstGeom prst="rect">
            <a:avLst/>
          </a:prstGeom>
        </p:spPr>
      </p:pic>
      <p:sp>
        <p:nvSpPr>
          <p:cNvPr id="16" name="TextBox 15"/>
          <p:cNvSpPr txBox="1"/>
          <p:nvPr/>
        </p:nvSpPr>
        <p:spPr>
          <a:xfrm>
            <a:off x="296880" y="4159803"/>
            <a:ext cx="513280" cy="307777"/>
          </a:xfrm>
          <a:prstGeom prst="rect">
            <a:avLst/>
          </a:prstGeom>
          <a:noFill/>
        </p:spPr>
        <p:txBody>
          <a:bodyPr wrap="none" lIns="91439" tIns="45720" rIns="91439" bIns="45720" rtlCol="0">
            <a:spAutoFit/>
          </a:bodyPr>
          <a:lstStyle/>
          <a:p>
            <a:r>
              <a:rPr lang="en-US" sz="1400" dirty="0">
                <a:solidFill>
                  <a:prstClr val="black"/>
                </a:solidFill>
              </a:rPr>
              <a:t>Ops</a:t>
            </a:r>
          </a:p>
        </p:txBody>
      </p:sp>
      <p:cxnSp>
        <p:nvCxnSpPr>
          <p:cNvPr id="17" name="Straight Arrow Connector 16"/>
          <p:cNvCxnSpPr/>
          <p:nvPr/>
        </p:nvCxnSpPr>
        <p:spPr>
          <a:xfrm flipV="1">
            <a:off x="6965462" y="3960057"/>
            <a:ext cx="595923" cy="977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7694814" y="1722903"/>
            <a:ext cx="863966" cy="2549769"/>
          </a:xfrm>
          <a:prstGeom prst="rect">
            <a:avLst/>
          </a:prstGeom>
          <a:solidFill>
            <a:schemeClr val="bg1">
              <a:lumMod val="75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endParaRPr lang="en-US">
              <a:solidFill>
                <a:prstClr val="white"/>
              </a:solidFill>
            </a:endParaRPr>
          </a:p>
        </p:txBody>
      </p:sp>
      <p:sp>
        <p:nvSpPr>
          <p:cNvPr id="19" name="TextBox 18"/>
          <p:cNvSpPr txBox="1"/>
          <p:nvPr/>
        </p:nvSpPr>
        <p:spPr>
          <a:xfrm>
            <a:off x="7662574" y="3179393"/>
            <a:ext cx="813041" cy="307777"/>
          </a:xfrm>
          <a:prstGeom prst="rect">
            <a:avLst/>
          </a:prstGeom>
          <a:noFill/>
        </p:spPr>
        <p:txBody>
          <a:bodyPr wrap="none" lIns="91439" tIns="45720" rIns="91439" bIns="45720" rtlCol="0">
            <a:spAutoFit/>
          </a:bodyPr>
          <a:lstStyle/>
          <a:p>
            <a:r>
              <a:rPr lang="en-US" sz="1400" dirty="0">
                <a:solidFill>
                  <a:prstClr val="white"/>
                </a:solidFill>
              </a:rPr>
              <a:t>Stg </a:t>
            </a:r>
            <a:r>
              <a:rPr lang="en-US" sz="1400" dirty="0" err="1">
                <a:solidFill>
                  <a:prstClr val="white"/>
                </a:solidFill>
              </a:rPr>
              <a:t>Env</a:t>
            </a:r>
            <a:endParaRPr lang="en-US" sz="1400" dirty="0">
              <a:solidFill>
                <a:prstClr val="white"/>
              </a:solidFill>
            </a:endParaRPr>
          </a:p>
        </p:txBody>
      </p:sp>
      <p:sp>
        <p:nvSpPr>
          <p:cNvPr id="20" name="TextBox 19"/>
          <p:cNvSpPr txBox="1"/>
          <p:nvPr/>
        </p:nvSpPr>
        <p:spPr>
          <a:xfrm>
            <a:off x="7664065" y="2527146"/>
            <a:ext cx="871711" cy="307777"/>
          </a:xfrm>
          <a:prstGeom prst="rect">
            <a:avLst/>
          </a:prstGeom>
          <a:noFill/>
        </p:spPr>
        <p:txBody>
          <a:bodyPr wrap="none" lIns="91439" tIns="45720" rIns="91439" bIns="45720" rtlCol="0">
            <a:spAutoFit/>
          </a:bodyPr>
          <a:lstStyle/>
          <a:p>
            <a:r>
              <a:rPr lang="en-US" sz="1400" dirty="0">
                <a:solidFill>
                  <a:prstClr val="white"/>
                </a:solidFill>
              </a:rPr>
              <a:t>Test </a:t>
            </a:r>
            <a:r>
              <a:rPr lang="en-US" sz="1400" dirty="0" err="1">
                <a:solidFill>
                  <a:prstClr val="white"/>
                </a:solidFill>
              </a:rPr>
              <a:t>Env</a:t>
            </a:r>
            <a:endParaRPr lang="en-US" sz="1400" dirty="0">
              <a:solidFill>
                <a:prstClr val="white"/>
              </a:solidFill>
            </a:endParaRPr>
          </a:p>
        </p:txBody>
      </p:sp>
      <p:sp>
        <p:nvSpPr>
          <p:cNvPr id="21" name="TextBox 20"/>
          <p:cNvSpPr txBox="1"/>
          <p:nvPr/>
        </p:nvSpPr>
        <p:spPr>
          <a:xfrm>
            <a:off x="7657450" y="3832181"/>
            <a:ext cx="922045" cy="307777"/>
          </a:xfrm>
          <a:prstGeom prst="rect">
            <a:avLst/>
          </a:prstGeom>
          <a:noFill/>
        </p:spPr>
        <p:txBody>
          <a:bodyPr wrap="none" lIns="91439" tIns="45720" rIns="91439" bIns="45720" rtlCol="0">
            <a:spAutoFit/>
          </a:bodyPr>
          <a:lstStyle/>
          <a:p>
            <a:r>
              <a:rPr lang="en-US" sz="1400" dirty="0">
                <a:solidFill>
                  <a:prstClr val="white"/>
                </a:solidFill>
              </a:rPr>
              <a:t>Prod </a:t>
            </a:r>
            <a:r>
              <a:rPr lang="en-US" sz="1400" dirty="0" err="1">
                <a:solidFill>
                  <a:prstClr val="white"/>
                </a:solidFill>
              </a:rPr>
              <a:t>Env</a:t>
            </a:r>
            <a:endParaRPr lang="en-US" sz="1400" dirty="0">
              <a:solidFill>
                <a:prstClr val="white"/>
              </a:solidFill>
            </a:endParaRPr>
          </a:p>
        </p:txBody>
      </p:sp>
      <p:sp>
        <p:nvSpPr>
          <p:cNvPr id="22" name="TextBox 21"/>
          <p:cNvSpPr txBox="1"/>
          <p:nvPr/>
        </p:nvSpPr>
        <p:spPr>
          <a:xfrm>
            <a:off x="7666120" y="1801677"/>
            <a:ext cx="891589" cy="307777"/>
          </a:xfrm>
          <a:prstGeom prst="rect">
            <a:avLst/>
          </a:prstGeom>
          <a:noFill/>
        </p:spPr>
        <p:txBody>
          <a:bodyPr wrap="none" lIns="91439" tIns="45720" rIns="91439" bIns="45720" rtlCol="0">
            <a:spAutoFit/>
          </a:bodyPr>
          <a:lstStyle/>
          <a:p>
            <a:r>
              <a:rPr lang="en-US" sz="1400" dirty="0" err="1">
                <a:solidFill>
                  <a:prstClr val="white"/>
                </a:solidFill>
              </a:rPr>
              <a:t>Dev</a:t>
            </a:r>
            <a:r>
              <a:rPr lang="en-US" sz="1400" dirty="0">
                <a:solidFill>
                  <a:prstClr val="white"/>
                </a:solidFill>
              </a:rPr>
              <a:t> </a:t>
            </a:r>
            <a:r>
              <a:rPr lang="en-US" sz="1400" dirty="0" err="1">
                <a:solidFill>
                  <a:prstClr val="white"/>
                </a:solidFill>
              </a:rPr>
              <a:t>Env</a:t>
            </a:r>
            <a:endParaRPr lang="en-US" sz="1400" dirty="0">
              <a:solidFill>
                <a:prstClr val="white"/>
              </a:solidFill>
            </a:endParaRPr>
          </a:p>
        </p:txBody>
      </p:sp>
      <p:sp>
        <p:nvSpPr>
          <p:cNvPr id="23" name="TextBox 22"/>
          <p:cNvSpPr txBox="1"/>
          <p:nvPr/>
        </p:nvSpPr>
        <p:spPr>
          <a:xfrm>
            <a:off x="1254372" y="1194032"/>
            <a:ext cx="1524000" cy="400110"/>
          </a:xfrm>
          <a:prstGeom prst="rect">
            <a:avLst/>
          </a:prstGeom>
          <a:noFill/>
        </p:spPr>
        <p:txBody>
          <a:bodyPr wrap="square" lIns="91439" tIns="45720" rIns="91439" bIns="45720" rtlCol="0">
            <a:spAutoFit/>
          </a:bodyPr>
          <a:lstStyle/>
          <a:p>
            <a:r>
              <a:rPr lang="en-US" sz="2000" dirty="0">
                <a:solidFill>
                  <a:prstClr val="black"/>
                </a:solidFill>
              </a:rPr>
              <a:t>Application</a:t>
            </a:r>
          </a:p>
        </p:txBody>
      </p:sp>
      <p:sp>
        <p:nvSpPr>
          <p:cNvPr id="24" name="Rounded Rectangle 23"/>
          <p:cNvSpPr/>
          <p:nvPr/>
        </p:nvSpPr>
        <p:spPr>
          <a:xfrm>
            <a:off x="1338385" y="1575032"/>
            <a:ext cx="879232" cy="734023"/>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Write</a:t>
            </a:r>
          </a:p>
          <a:p>
            <a:pPr algn="ctr"/>
            <a:r>
              <a:rPr lang="en-US" sz="1200" dirty="0">
                <a:solidFill>
                  <a:prstClr val="black"/>
                </a:solidFill>
              </a:rPr>
              <a:t>App Code</a:t>
            </a:r>
          </a:p>
        </p:txBody>
      </p:sp>
      <p:cxnSp>
        <p:nvCxnSpPr>
          <p:cNvPr id="25" name="Straight Arrow Connector 24"/>
          <p:cNvCxnSpPr>
            <a:stCxn id="24" idx="3"/>
            <a:endCxn id="8" idx="1"/>
          </p:cNvCxnSpPr>
          <p:nvPr/>
        </p:nvCxnSpPr>
        <p:spPr>
          <a:xfrm>
            <a:off x="2217618" y="1942044"/>
            <a:ext cx="224691"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4" idx="3"/>
            <a:endCxn id="32" idx="1"/>
          </p:cNvCxnSpPr>
          <p:nvPr/>
        </p:nvCxnSpPr>
        <p:spPr>
          <a:xfrm>
            <a:off x="4650155" y="1941341"/>
            <a:ext cx="262845"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32" idx="2"/>
          </p:cNvCxnSpPr>
          <p:nvPr/>
        </p:nvCxnSpPr>
        <p:spPr>
          <a:xfrm flipH="1">
            <a:off x="5402385" y="2302528"/>
            <a:ext cx="9307" cy="48522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293449" y="4424950"/>
            <a:ext cx="3585463" cy="400110"/>
          </a:xfrm>
          <a:prstGeom prst="rect">
            <a:avLst/>
          </a:prstGeom>
          <a:noFill/>
        </p:spPr>
        <p:txBody>
          <a:bodyPr wrap="square" lIns="91439" tIns="45720" rIns="91439" bIns="45720" rtlCol="0">
            <a:spAutoFit/>
          </a:bodyPr>
          <a:lstStyle/>
          <a:p>
            <a:r>
              <a:rPr lang="en-US" sz="2000" dirty="0">
                <a:solidFill>
                  <a:prstClr val="black"/>
                </a:solidFill>
              </a:rPr>
              <a:t>Infrastructure</a:t>
            </a:r>
          </a:p>
        </p:txBody>
      </p:sp>
      <p:sp>
        <p:nvSpPr>
          <p:cNvPr id="29" name="TextBox 28"/>
          <p:cNvSpPr txBox="1"/>
          <p:nvPr/>
        </p:nvSpPr>
        <p:spPr>
          <a:xfrm>
            <a:off x="6972618" y="1528140"/>
            <a:ext cx="1036759" cy="400110"/>
          </a:xfrm>
          <a:prstGeom prst="rect">
            <a:avLst/>
          </a:prstGeom>
          <a:noFill/>
          <a:ln>
            <a:noFill/>
          </a:ln>
        </p:spPr>
        <p:txBody>
          <a:bodyPr wrap="square" lIns="91439" tIns="45720" rIns="91439" bIns="45720" rtlCol="0">
            <a:spAutoFit/>
          </a:bodyPr>
          <a:lstStyle/>
          <a:p>
            <a:r>
              <a:rPr lang="en-US" sz="1000" dirty="0">
                <a:solidFill>
                  <a:prstClr val="white"/>
                </a:solidFill>
              </a:rPr>
              <a:t>tar, war, zip</a:t>
            </a:r>
          </a:p>
          <a:p>
            <a:r>
              <a:rPr lang="en-US" sz="1000" dirty="0">
                <a:solidFill>
                  <a:prstClr val="white"/>
                </a:solidFill>
              </a:rPr>
              <a:t>yum, rpm</a:t>
            </a:r>
          </a:p>
        </p:txBody>
      </p:sp>
      <p:sp>
        <p:nvSpPr>
          <p:cNvPr id="30" name="Rounded Rectangle 29"/>
          <p:cNvSpPr/>
          <p:nvPr/>
        </p:nvSpPr>
        <p:spPr>
          <a:xfrm>
            <a:off x="6128212" y="1599694"/>
            <a:ext cx="856788" cy="678172"/>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Deploy</a:t>
            </a:r>
          </a:p>
          <a:p>
            <a:pPr algn="ctr"/>
            <a:r>
              <a:rPr lang="en-US" sz="1200" dirty="0">
                <a:solidFill>
                  <a:prstClr val="black"/>
                </a:solidFill>
              </a:rPr>
              <a:t>App</a:t>
            </a:r>
          </a:p>
        </p:txBody>
      </p:sp>
      <p:cxnSp>
        <p:nvCxnSpPr>
          <p:cNvPr id="31" name="Straight Arrow Connector 30"/>
          <p:cNvCxnSpPr>
            <a:stCxn id="32" idx="3"/>
            <a:endCxn id="30" idx="1"/>
          </p:cNvCxnSpPr>
          <p:nvPr/>
        </p:nvCxnSpPr>
        <p:spPr>
          <a:xfrm flipV="1">
            <a:off x="5910384" y="1938780"/>
            <a:ext cx="217828"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4913000" y="1587362"/>
            <a:ext cx="997385" cy="715165"/>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Package</a:t>
            </a:r>
          </a:p>
          <a:p>
            <a:pPr algn="ctr"/>
            <a:r>
              <a:rPr lang="en-US" sz="1200" dirty="0">
                <a:solidFill>
                  <a:prstClr val="black"/>
                </a:solidFill>
              </a:rPr>
              <a:t>Application</a:t>
            </a:r>
          </a:p>
        </p:txBody>
      </p:sp>
      <p:sp>
        <p:nvSpPr>
          <p:cNvPr id="33" name="TextBox 32"/>
          <p:cNvSpPr txBox="1"/>
          <p:nvPr/>
        </p:nvSpPr>
        <p:spPr>
          <a:xfrm>
            <a:off x="5875339" y="1196970"/>
            <a:ext cx="1556410" cy="246221"/>
          </a:xfrm>
          <a:prstGeom prst="rect">
            <a:avLst/>
          </a:prstGeom>
          <a:noFill/>
          <a:ln>
            <a:noFill/>
          </a:ln>
        </p:spPr>
        <p:txBody>
          <a:bodyPr wrap="square" lIns="91439" tIns="45720" rIns="91439" bIns="45720" rtlCol="0">
            <a:spAutoFit/>
          </a:bodyPr>
          <a:lstStyle/>
          <a:p>
            <a:r>
              <a:rPr lang="en-US" sz="1000" u="sng" dirty="0">
                <a:solidFill>
                  <a:prstClr val="black"/>
                </a:solidFill>
              </a:rPr>
              <a:t>Deploy application only</a:t>
            </a:r>
          </a:p>
        </p:txBody>
      </p:sp>
      <p:sp>
        <p:nvSpPr>
          <p:cNvPr id="35" name="Rounded Rectangle 34"/>
          <p:cNvSpPr/>
          <p:nvPr/>
        </p:nvSpPr>
        <p:spPr>
          <a:xfrm>
            <a:off x="2477475" y="3612893"/>
            <a:ext cx="971064" cy="739826"/>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endParaRPr lang="en-US" sz="1200" dirty="0">
              <a:solidFill>
                <a:prstClr val="black"/>
              </a:solidFill>
            </a:endParaRPr>
          </a:p>
          <a:p>
            <a:pPr algn="ctr"/>
            <a:r>
              <a:rPr lang="en-US" sz="1200" dirty="0">
                <a:solidFill>
                  <a:prstClr val="black"/>
                </a:solidFill>
              </a:rPr>
              <a:t>Build</a:t>
            </a:r>
          </a:p>
          <a:p>
            <a:pPr algn="ctr"/>
            <a:r>
              <a:rPr lang="en-US" sz="1200" dirty="0">
                <a:solidFill>
                  <a:prstClr val="black"/>
                </a:solidFill>
              </a:rPr>
              <a:t>AMIs</a:t>
            </a:r>
          </a:p>
          <a:p>
            <a:pPr algn="ctr"/>
            <a:endParaRPr lang="en-US" sz="1200" dirty="0">
              <a:solidFill>
                <a:prstClr val="black"/>
              </a:solidFill>
            </a:endParaRPr>
          </a:p>
        </p:txBody>
      </p:sp>
      <p:cxnSp>
        <p:nvCxnSpPr>
          <p:cNvPr id="36" name="Straight Arrow Connector 35"/>
          <p:cNvCxnSpPr>
            <a:endCxn id="39" idx="1"/>
          </p:cNvCxnSpPr>
          <p:nvPr/>
        </p:nvCxnSpPr>
        <p:spPr>
          <a:xfrm>
            <a:off x="786778" y="3975829"/>
            <a:ext cx="532069" cy="407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5" idx="3"/>
            <a:endCxn id="38" idx="1"/>
          </p:cNvCxnSpPr>
          <p:nvPr/>
        </p:nvCxnSpPr>
        <p:spPr>
          <a:xfrm>
            <a:off x="3448540" y="3982806"/>
            <a:ext cx="224691"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8" name="Rounded Rectangle 37"/>
          <p:cNvSpPr/>
          <p:nvPr/>
        </p:nvSpPr>
        <p:spPr>
          <a:xfrm>
            <a:off x="3673230" y="3612892"/>
            <a:ext cx="996462" cy="752157"/>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Validate</a:t>
            </a:r>
          </a:p>
          <a:p>
            <a:pPr algn="ctr"/>
            <a:r>
              <a:rPr lang="en-US" sz="1200" dirty="0">
                <a:solidFill>
                  <a:prstClr val="black"/>
                </a:solidFill>
              </a:rPr>
              <a:t>Templates</a:t>
            </a:r>
          </a:p>
        </p:txBody>
      </p:sp>
      <p:sp>
        <p:nvSpPr>
          <p:cNvPr id="39" name="Rounded Rectangle 38"/>
          <p:cNvSpPr/>
          <p:nvPr/>
        </p:nvSpPr>
        <p:spPr>
          <a:xfrm>
            <a:off x="1318847" y="3612893"/>
            <a:ext cx="937846" cy="734023"/>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Write</a:t>
            </a:r>
          </a:p>
          <a:p>
            <a:pPr algn="ctr"/>
            <a:r>
              <a:rPr lang="en-US" sz="1200" dirty="0">
                <a:solidFill>
                  <a:prstClr val="black"/>
                </a:solidFill>
              </a:rPr>
              <a:t>Infra Code</a:t>
            </a:r>
          </a:p>
        </p:txBody>
      </p:sp>
      <p:cxnSp>
        <p:nvCxnSpPr>
          <p:cNvPr id="40" name="Straight Arrow Connector 39"/>
          <p:cNvCxnSpPr>
            <a:stCxn id="39" idx="3"/>
            <a:endCxn id="35" idx="1"/>
          </p:cNvCxnSpPr>
          <p:nvPr/>
        </p:nvCxnSpPr>
        <p:spPr>
          <a:xfrm>
            <a:off x="2256693" y="3979905"/>
            <a:ext cx="220782" cy="290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8" idx="3"/>
            <a:endCxn id="44" idx="1"/>
          </p:cNvCxnSpPr>
          <p:nvPr/>
        </p:nvCxnSpPr>
        <p:spPr>
          <a:xfrm flipV="1">
            <a:off x="4669692" y="3982806"/>
            <a:ext cx="239399" cy="616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2" name="Rounded Rectangle 41"/>
          <p:cNvSpPr/>
          <p:nvPr/>
        </p:nvSpPr>
        <p:spPr>
          <a:xfrm>
            <a:off x="6115539" y="3647324"/>
            <a:ext cx="859692" cy="678172"/>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200" dirty="0">
                <a:solidFill>
                  <a:prstClr val="black"/>
                </a:solidFill>
              </a:rPr>
              <a:t>Deploy</a:t>
            </a:r>
          </a:p>
          <a:p>
            <a:pPr algn="ctr"/>
            <a:r>
              <a:rPr lang="en-US" sz="1200" dirty="0">
                <a:solidFill>
                  <a:prstClr val="black"/>
                </a:solidFill>
              </a:rPr>
              <a:t>Infra</a:t>
            </a:r>
          </a:p>
        </p:txBody>
      </p:sp>
      <p:cxnSp>
        <p:nvCxnSpPr>
          <p:cNvPr id="43" name="Straight Arrow Connector 42"/>
          <p:cNvCxnSpPr>
            <a:stCxn id="44" idx="3"/>
            <a:endCxn id="42" idx="1"/>
          </p:cNvCxnSpPr>
          <p:nvPr/>
        </p:nvCxnSpPr>
        <p:spPr>
          <a:xfrm>
            <a:off x="5910384" y="3982806"/>
            <a:ext cx="205155" cy="360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909091" y="3625223"/>
            <a:ext cx="1001293" cy="715165"/>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100" dirty="0">
                <a:solidFill>
                  <a:prstClr val="black"/>
                </a:solidFill>
              </a:rPr>
              <a:t>Automate</a:t>
            </a:r>
          </a:p>
          <a:p>
            <a:pPr algn="ctr"/>
            <a:r>
              <a:rPr lang="en-US" sz="1100" dirty="0">
                <a:solidFill>
                  <a:prstClr val="black"/>
                </a:solidFill>
              </a:rPr>
              <a:t>Deployment</a:t>
            </a:r>
          </a:p>
        </p:txBody>
      </p:sp>
      <p:cxnSp>
        <p:nvCxnSpPr>
          <p:cNvPr id="45" name="Straight Arrow Connector 44"/>
          <p:cNvCxnSpPr>
            <a:stCxn id="44" idx="0"/>
          </p:cNvCxnSpPr>
          <p:nvPr/>
        </p:nvCxnSpPr>
        <p:spPr>
          <a:xfrm flipH="1" flipV="1">
            <a:off x="5402386" y="3119905"/>
            <a:ext cx="7352" cy="50531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24" idx="2"/>
          </p:cNvCxnSpPr>
          <p:nvPr/>
        </p:nvCxnSpPr>
        <p:spPr>
          <a:xfrm flipH="1">
            <a:off x="1778000" y="2309055"/>
            <a:ext cx="1" cy="49823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39" idx="0"/>
          </p:cNvCxnSpPr>
          <p:nvPr/>
        </p:nvCxnSpPr>
        <p:spPr>
          <a:xfrm flipV="1">
            <a:off x="1787771" y="3110133"/>
            <a:ext cx="9769" cy="50276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4907213" y="2812522"/>
            <a:ext cx="2071388" cy="332932"/>
          </a:xfrm>
          <a:prstGeom prst="round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91439" tIns="45720" rIns="91439" bIns="45720" rtlCol="0" anchor="ctr"/>
          <a:lstStyle/>
          <a:p>
            <a:pPr algn="ctr"/>
            <a:r>
              <a:rPr lang="en-US" sz="1400" dirty="0">
                <a:solidFill>
                  <a:prstClr val="black"/>
                </a:solidFill>
              </a:rPr>
              <a:t>Artifact Repository</a:t>
            </a:r>
          </a:p>
        </p:txBody>
      </p:sp>
      <p:sp>
        <p:nvSpPr>
          <p:cNvPr id="49" name="Title 7"/>
          <p:cNvSpPr>
            <a:spLocks noGrp="1"/>
          </p:cNvSpPr>
          <p:nvPr>
            <p:ph type="title"/>
          </p:nvPr>
        </p:nvSpPr>
        <p:spPr>
          <a:xfrm>
            <a:off x="259080" y="245745"/>
            <a:ext cx="8789670" cy="508635"/>
          </a:xfrm>
        </p:spPr>
        <p:txBody>
          <a:bodyPr>
            <a:noAutofit/>
          </a:bodyPr>
          <a:lstStyle/>
          <a:p>
            <a:r>
              <a:rPr lang="en-US" sz="2400" dirty="0">
                <a:latin typeface="+mn-lt"/>
              </a:rPr>
              <a:t>IT Infrastructure as Code</a:t>
            </a:r>
            <a:br>
              <a:rPr lang="en-US" sz="2400" dirty="0">
                <a:latin typeface="+mn-lt"/>
              </a:rPr>
            </a:br>
            <a:r>
              <a:rPr lang="en-US" sz="2000" b="0" dirty="0">
                <a:latin typeface="+mn-lt"/>
              </a:rPr>
              <a:t>Treat IT infrastructure as business application</a:t>
            </a:r>
          </a:p>
        </p:txBody>
      </p:sp>
      <p:sp>
        <p:nvSpPr>
          <p:cNvPr id="50" name="TextBox 49"/>
          <p:cNvSpPr txBox="1"/>
          <p:nvPr/>
        </p:nvSpPr>
        <p:spPr>
          <a:xfrm>
            <a:off x="6972462" y="3547647"/>
            <a:ext cx="1036759" cy="400110"/>
          </a:xfrm>
          <a:prstGeom prst="rect">
            <a:avLst/>
          </a:prstGeom>
          <a:noFill/>
          <a:ln>
            <a:noFill/>
          </a:ln>
        </p:spPr>
        <p:txBody>
          <a:bodyPr wrap="square" lIns="91439" tIns="45720" rIns="91439" bIns="45720" rtlCol="0">
            <a:spAutoFit/>
          </a:bodyPr>
          <a:lstStyle/>
          <a:p>
            <a:r>
              <a:rPr lang="en-US" sz="1000" dirty="0">
                <a:solidFill>
                  <a:prstClr val="white"/>
                </a:solidFill>
              </a:rPr>
              <a:t>Resource</a:t>
            </a:r>
          </a:p>
          <a:p>
            <a:r>
              <a:rPr lang="en-US" sz="1000" dirty="0">
                <a:solidFill>
                  <a:prstClr val="white"/>
                </a:solidFill>
              </a:rPr>
              <a:t>templates</a:t>
            </a:r>
          </a:p>
        </p:txBody>
      </p:sp>
    </p:spTree>
    <p:extLst>
      <p:ext uri="{BB962C8B-B14F-4D97-AF65-F5344CB8AC3E}">
        <p14:creationId xmlns:p14="http://schemas.microsoft.com/office/powerpoint/2010/main" val="36097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4815" y="495508"/>
            <a:ext cx="6324269" cy="4594902"/>
          </a:xfrm>
          <a:prstGeom prst="rect">
            <a:avLst/>
          </a:prstGeom>
        </p:spPr>
      </p:pic>
      <p:sp>
        <p:nvSpPr>
          <p:cNvPr id="21" name="Title 1"/>
          <p:cNvSpPr txBox="1">
            <a:spLocks/>
          </p:cNvSpPr>
          <p:nvPr/>
        </p:nvSpPr>
        <p:spPr>
          <a:xfrm>
            <a:off x="252592" y="86202"/>
            <a:ext cx="6153978" cy="409306"/>
          </a:xfrm>
          <a:prstGeom prst="rect">
            <a:avLst/>
          </a:prstGeom>
        </p:spPr>
        <p:txBody>
          <a:bodyPr vert="horz" lIns="68580" tIns="34290" rIns="68580" bIns="3429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a:solidFill>
                  <a:prstClr val="black"/>
                </a:solidFill>
              </a:rPr>
              <a:t>AWS Cloud Stages of Adoption</a:t>
            </a:r>
            <a:endParaRPr lang="en-US" sz="4500" dirty="0">
              <a:solidFill>
                <a:prstClr val="black"/>
              </a:solidFill>
            </a:endParaRPr>
          </a:p>
        </p:txBody>
      </p:sp>
    </p:spTree>
    <p:extLst>
      <p:ext uri="{BB962C8B-B14F-4D97-AF65-F5344CB8AC3E}">
        <p14:creationId xmlns:p14="http://schemas.microsoft.com/office/powerpoint/2010/main" val="37546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2788" y="191621"/>
            <a:ext cx="8103811" cy="3893723"/>
          </a:xfrm>
          <a:prstGeom prst="rect">
            <a:avLst/>
          </a:prstGeom>
        </p:spPr>
      </p:pic>
    </p:spTree>
    <p:extLst>
      <p:ext uri="{BB962C8B-B14F-4D97-AF65-F5344CB8AC3E}">
        <p14:creationId xmlns:p14="http://schemas.microsoft.com/office/powerpoint/2010/main" val="65954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900112" y="221400"/>
            <a:ext cx="7700400" cy="457026"/>
          </a:xfrm>
        </p:spPr>
        <p:txBody>
          <a:bodyPr>
            <a:noAutofit/>
          </a:bodyPr>
          <a:lstStyle/>
          <a:p>
            <a:r>
              <a:rPr lang="en-GB" sz="2800" dirty="0">
                <a:solidFill>
                  <a:srgbClr val="4D4D4C"/>
                </a:solidFill>
                <a:latin typeface="Arial"/>
                <a:cs typeface="Arial"/>
              </a:rPr>
              <a:t>AWS Cost Reduction Checklist: Post-Rehost</a:t>
            </a:r>
            <a:endParaRPr lang="en-US" sz="2800" dirty="0">
              <a:solidFill>
                <a:srgbClr val="4D4D4C"/>
              </a:solidFill>
              <a:latin typeface="Arial"/>
              <a:cs typeface="Arial"/>
            </a:endParaRPr>
          </a:p>
        </p:txBody>
      </p:sp>
      <p:sp>
        <p:nvSpPr>
          <p:cNvPr id="3" name="Text Placeholder 2"/>
          <p:cNvSpPr>
            <a:spLocks noGrp="1"/>
          </p:cNvSpPr>
          <p:nvPr>
            <p:ph type="body" sz="quarter" idx="10"/>
          </p:nvPr>
        </p:nvSpPr>
        <p:spPr>
          <a:xfrm>
            <a:off x="1242864" y="848259"/>
            <a:ext cx="6210690" cy="3942438"/>
          </a:xfrm>
        </p:spPr>
        <p:txBody>
          <a:bodyPr>
            <a:normAutofit/>
          </a:bodyPr>
          <a:lstStyle/>
          <a:p>
            <a:pPr>
              <a:lnSpc>
                <a:spcPct val="150000"/>
              </a:lnSpc>
              <a:buClr>
                <a:schemeClr val="bg2">
                  <a:lumMod val="10000"/>
                </a:schemeClr>
              </a:buClr>
              <a:buSzPct val="80000"/>
              <a:buFont typeface="Wingdings" charset="2"/>
              <a:buChar char="§"/>
              <a:tabLst>
                <a:tab pos="3343275" algn="l"/>
              </a:tabLst>
              <a:defRPr/>
            </a:pPr>
            <a:r>
              <a:rPr lang="en-GB" dirty="0"/>
              <a:t>Stage 1: Rehost (Lift &amp; Shift)											(-10-30%)</a:t>
            </a:r>
          </a:p>
          <a:p>
            <a:pPr>
              <a:lnSpc>
                <a:spcPct val="150000"/>
              </a:lnSpc>
              <a:buClr>
                <a:schemeClr val="bg2">
                  <a:lumMod val="10000"/>
                </a:schemeClr>
              </a:buClr>
              <a:buSzPct val="80000"/>
              <a:buFont typeface="Wingdings" charset="2"/>
              <a:buChar char="§"/>
              <a:tabLst>
                <a:tab pos="3343275" algn="l"/>
              </a:tabLst>
              <a:defRPr/>
            </a:pPr>
            <a:r>
              <a:rPr lang="en-GB" dirty="0"/>
              <a:t>Stage 2: Right Sizing Infrastructure based on Utilization 	(-30-50%)</a:t>
            </a:r>
          </a:p>
          <a:p>
            <a:pPr>
              <a:lnSpc>
                <a:spcPct val="150000"/>
              </a:lnSpc>
              <a:buClr>
                <a:schemeClr val="bg2">
                  <a:lumMod val="10000"/>
                </a:schemeClr>
              </a:buClr>
              <a:buSzPct val="80000"/>
              <a:buFont typeface="Wingdings" charset="2"/>
              <a:buChar char="§"/>
              <a:tabLst>
                <a:tab pos="3343275" algn="l"/>
              </a:tabLst>
              <a:defRPr/>
            </a:pPr>
            <a:r>
              <a:rPr lang="en-GB" dirty="0"/>
              <a:t>Stage 3: Right Sizing Licensing based on Utilization 			(-30-50%)</a:t>
            </a:r>
          </a:p>
          <a:p>
            <a:pPr>
              <a:lnSpc>
                <a:spcPct val="150000"/>
              </a:lnSpc>
              <a:buClr>
                <a:schemeClr val="bg2">
                  <a:lumMod val="10000"/>
                </a:schemeClr>
              </a:buClr>
              <a:buSzPct val="80000"/>
              <a:buFont typeface="Wingdings" charset="2"/>
              <a:buChar char="§"/>
              <a:tabLst>
                <a:tab pos="3343275" algn="l"/>
              </a:tabLst>
              <a:defRPr/>
            </a:pPr>
            <a:r>
              <a:rPr lang="en-GB" dirty="0"/>
              <a:t>Stage 4: Architecture Optimization											(-10-30%)</a:t>
            </a:r>
          </a:p>
          <a:p>
            <a:pPr>
              <a:lnSpc>
                <a:spcPct val="150000"/>
              </a:lnSpc>
              <a:buClr>
                <a:schemeClr val="bg2">
                  <a:lumMod val="10000"/>
                </a:schemeClr>
              </a:buClr>
              <a:buSzPct val="80000"/>
              <a:buFont typeface="Wingdings" charset="2"/>
              <a:buChar char="§"/>
              <a:tabLst>
                <a:tab pos="3343275" algn="l"/>
              </a:tabLst>
              <a:defRPr/>
            </a:pPr>
            <a:r>
              <a:rPr lang="en-GB" dirty="0"/>
              <a:t>Stage 5: Operations Automation											(-10-20%)</a:t>
            </a:r>
          </a:p>
          <a:p>
            <a:pPr>
              <a:lnSpc>
                <a:spcPct val="150000"/>
              </a:lnSpc>
              <a:buClr>
                <a:schemeClr val="bg2">
                  <a:lumMod val="10000"/>
                </a:schemeClr>
              </a:buClr>
              <a:buSzPct val="80000"/>
              <a:buFont typeface="Wingdings" charset="2"/>
              <a:buChar char="§"/>
              <a:tabLst>
                <a:tab pos="3343275" algn="l"/>
              </a:tabLst>
              <a:defRPr/>
            </a:pPr>
            <a:r>
              <a:rPr lang="en-GB" dirty="0"/>
              <a:t>Stage 6: Reserved Instances											(-20-60%)</a:t>
            </a:r>
          </a:p>
          <a:p>
            <a:pPr>
              <a:lnSpc>
                <a:spcPct val="150000"/>
              </a:lnSpc>
              <a:buClr>
                <a:schemeClr val="bg2">
                  <a:lumMod val="10000"/>
                </a:schemeClr>
              </a:buClr>
              <a:buSzPct val="80000"/>
              <a:buFont typeface="Wingdings" charset="2"/>
              <a:buChar char="§"/>
              <a:tabLst>
                <a:tab pos="3343275" algn="l"/>
              </a:tabLst>
              <a:defRPr/>
            </a:pPr>
            <a:r>
              <a:rPr lang="en-GB" dirty="0"/>
              <a:t>Stage 7: Process Improvements (DevOps, CI/CD)				(-20-30%)</a:t>
            </a:r>
          </a:p>
          <a:p>
            <a:pPr>
              <a:lnSpc>
                <a:spcPct val="150000"/>
              </a:lnSpc>
              <a:buClr>
                <a:schemeClr val="bg2">
                  <a:lumMod val="10000"/>
                </a:schemeClr>
              </a:buClr>
              <a:buSzPct val="80000"/>
              <a:buFont typeface="Wingdings" charset="2"/>
              <a:buChar char="§"/>
              <a:tabLst>
                <a:tab pos="3343275" algn="l"/>
              </a:tabLst>
              <a:defRPr/>
            </a:pPr>
            <a:r>
              <a:rPr lang="en-GB" dirty="0"/>
              <a:t>Stage 8: Enterprise Discount Program (EDP)							(-X%)</a:t>
            </a:r>
            <a:endParaRPr lang="en-US" dirty="0"/>
          </a:p>
          <a:p>
            <a:pPr>
              <a:lnSpc>
                <a:spcPct val="150000"/>
              </a:lnSpc>
              <a:buClr>
                <a:schemeClr val="bg2">
                  <a:lumMod val="10000"/>
                </a:schemeClr>
              </a:buClr>
              <a:buSzPct val="80000"/>
              <a:buFont typeface="Wingdings" charset="2"/>
              <a:buChar char="§"/>
              <a:tabLst>
                <a:tab pos="3343275" algn="l"/>
              </a:tabLst>
              <a:defRPr/>
            </a:pPr>
            <a:r>
              <a:rPr lang="en-GB" dirty="0"/>
              <a:t>Stage n: AWS Innovations and On-going Reductions			(-X%) </a:t>
            </a:r>
          </a:p>
          <a:p>
            <a:pPr marL="0" indent="0">
              <a:lnSpc>
                <a:spcPct val="150000"/>
              </a:lnSpc>
              <a:buNone/>
              <a:tabLst>
                <a:tab pos="3343275" algn="l"/>
              </a:tabLst>
              <a:defRPr/>
            </a:pPr>
            <a:endParaRPr lang="en-GB" dirty="0"/>
          </a:p>
        </p:txBody>
      </p:sp>
    </p:spTree>
    <p:extLst>
      <p:ext uri="{BB962C8B-B14F-4D97-AF65-F5344CB8AC3E}">
        <p14:creationId xmlns:p14="http://schemas.microsoft.com/office/powerpoint/2010/main" val="233949178"/>
      </p:ext>
    </p:extLst>
  </p:cSld>
  <p:clrMapOvr>
    <a:masterClrMapping/>
  </p:clrMapOvr>
  <p:transition>
    <p:fade/>
  </p:transition>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10.xml><?xml version="1.0" encoding="utf-8"?>
<a:theme xmlns:a="http://schemas.openxmlformats.org/drawingml/2006/main" name="1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14.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_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49453</TotalTime>
  <Words>5992</Words>
  <Application>Microsoft Macintosh PowerPoint</Application>
  <PresentationFormat>On-screen Show (16:9)</PresentationFormat>
  <Paragraphs>1271</Paragraphs>
  <Slides>67</Slides>
  <Notes>36</Notes>
  <HiddenSlides>0</HiddenSlides>
  <MMClips>0</MMClips>
  <ScaleCrop>false</ScaleCrop>
  <HeadingPairs>
    <vt:vector size="6" baseType="variant">
      <vt:variant>
        <vt:lpstr>Fonts Used</vt:lpstr>
      </vt:variant>
      <vt:variant>
        <vt:i4>12</vt:i4>
      </vt:variant>
      <vt:variant>
        <vt:lpstr>Theme</vt:lpstr>
      </vt:variant>
      <vt:variant>
        <vt:i4>23</vt:i4>
      </vt:variant>
      <vt:variant>
        <vt:lpstr>Slide Titles</vt:lpstr>
      </vt:variant>
      <vt:variant>
        <vt:i4>67</vt:i4>
      </vt:variant>
    </vt:vector>
  </HeadingPairs>
  <TitlesOfParts>
    <vt:vector size="102" baseType="lpstr">
      <vt:lpstr>Andale Mono</vt:lpstr>
      <vt:lpstr>Arial</vt:lpstr>
      <vt:lpstr>Calibri</vt:lpstr>
      <vt:lpstr>Calibri Light</vt:lpstr>
      <vt:lpstr>Chalkboard</vt:lpstr>
      <vt:lpstr>Futura</vt:lpstr>
      <vt:lpstr>Futura Light</vt:lpstr>
      <vt:lpstr>Futura Medium</vt:lpstr>
      <vt:lpstr>Lucida Console</vt:lpstr>
      <vt:lpstr>Symbol</vt:lpstr>
      <vt:lpstr>Tw Cen MT</vt:lpstr>
      <vt:lpstr>Wingdings</vt:lpstr>
      <vt:lpstr>DeckTemplate-AWS</vt:lpstr>
      <vt:lpstr>Office Theme</vt:lpstr>
      <vt:lpstr>1_Office Theme</vt:lpstr>
      <vt:lpstr>2_Office Theme</vt:lpstr>
      <vt:lpstr>4_Office Theme</vt:lpstr>
      <vt:lpstr>5_Office Theme</vt:lpstr>
      <vt:lpstr>6_Office Theme</vt:lpstr>
      <vt:lpstr>7_Office Theme</vt:lpstr>
      <vt:lpstr>8_Office Theme</vt:lpstr>
      <vt:lpstr>14_Office Theme</vt:lpstr>
      <vt:lpstr>9_Office Theme</vt:lpstr>
      <vt:lpstr>10_Office Theme</vt:lpstr>
      <vt:lpstr>1_DeckTemplate-AWS</vt:lpstr>
      <vt:lpstr>Shell layouts with footer</vt:lpstr>
      <vt:lpstr>11_Office Theme</vt:lpstr>
      <vt:lpstr>12_Office Theme</vt:lpstr>
      <vt:lpstr>13_Office Theme</vt:lpstr>
      <vt:lpstr>15_Office Theme</vt:lpstr>
      <vt:lpstr>16_Office Theme</vt:lpstr>
      <vt:lpstr>2_DeckTemplate-AWS</vt:lpstr>
      <vt:lpstr>3_Office Theme</vt:lpstr>
      <vt:lpstr>17_Office Theme</vt:lpstr>
      <vt:lpstr>18_Office Theme</vt:lpstr>
      <vt:lpstr>PowerPoint Presentation</vt:lpstr>
      <vt:lpstr>PowerPoint Presentation</vt:lpstr>
      <vt:lpstr>AWS Cloud Adoption Framework = Balanced Maturity</vt:lpstr>
      <vt:lpstr>PowerPoint Presentation</vt:lpstr>
      <vt:lpstr>AWS On-Boarding Service Program </vt:lpstr>
      <vt:lpstr>AWS Foundation Service Program </vt:lpstr>
      <vt:lpstr>PowerPoint Presentation</vt:lpstr>
      <vt:lpstr>PowerPoint Presentation</vt:lpstr>
      <vt:lpstr>AWS Cost Reduction Checklist: Post-Rehost</vt:lpstr>
      <vt:lpstr>PowerPoint Presentation</vt:lpstr>
      <vt:lpstr>Cloud Operational Functions  Based on Analyst reports and AWS Case Studies</vt:lpstr>
      <vt:lpstr>Estimated Labor Efficiencies Based on Analyst reports and AWS Case Studies</vt:lpstr>
      <vt:lpstr>PowerPoint Presentation</vt:lpstr>
      <vt:lpstr>PowerPoint Presentation</vt:lpstr>
      <vt:lpstr>PowerPoint Presentation</vt:lpstr>
      <vt:lpstr>Full stack layers</vt:lpstr>
      <vt:lpstr>Current functional areas covered</vt:lpstr>
      <vt:lpstr>Infrastructure as Code “tiers”</vt:lpstr>
      <vt:lpstr>Infrastructure as Code “tiers”</vt:lpstr>
      <vt:lpstr>Infrastructure as Code “tiers”</vt:lpstr>
      <vt:lpstr>The “red line”</vt:lpstr>
      <vt:lpstr>The “red line”</vt:lpstr>
      <vt:lpstr>Your “red line”</vt:lpstr>
      <vt:lpstr>Successful Cloud Team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operational list of everything that needs to be covered</vt:lpstr>
      <vt:lpstr>Develop playbooks on each of the 15 operational functions</vt:lpstr>
      <vt:lpstr>Application Value-Stream</vt:lpstr>
      <vt:lpstr>Run Operations Swim Lanes</vt:lpstr>
      <vt:lpstr>Migration Scenarios per Run Operations Swim Lanes</vt:lpstr>
      <vt:lpstr>PowerPoint Presentation</vt:lpstr>
      <vt:lpstr>Multi-Modal Support Operations</vt:lpstr>
      <vt:lpstr>Delivery Model and Responsible Party</vt:lpstr>
      <vt:lpstr>Operating Model</vt:lpstr>
      <vt:lpstr>“Infrastructure as Code”  Treat IT infrastructure as code and enable your Developers</vt:lpstr>
      <vt:lpstr>PowerPoint Presentation</vt:lpstr>
      <vt:lpstr>What does “good” look like?</vt:lpstr>
      <vt:lpstr>DevOps team patterns</vt:lpstr>
      <vt:lpstr>DevOps team patterns</vt:lpstr>
      <vt:lpstr>IT Infrastructure as Code Treat IT infrastructure as business application</vt:lpstr>
      <vt:lpstr>Ops-Driven organizational methods: Cloud Operations Engineer</vt:lpstr>
      <vt:lpstr>Cloud Operations Engineer Assignment and Sizing</vt:lpstr>
      <vt:lpstr>Sounds great, where do I get some of that?  </vt:lpstr>
      <vt:lpstr>Backup slides</vt:lpstr>
      <vt:lpstr>Why are we here?  It’s all about speed…  Bridge the gap between Dev and Ops to increase agility</vt:lpstr>
      <vt:lpstr>Application DevOps Value-Stream with Roles</vt:lpstr>
      <vt:lpstr>Application DevOps Value-Stream with Responsibilities</vt:lpstr>
      <vt:lpstr>Application DevOps Value-Stream with Roles</vt:lpstr>
      <vt:lpstr>Promote/Demote</vt:lpstr>
      <vt:lpstr>Multi-Modal Support Operations</vt:lpstr>
      <vt:lpstr>T5 SRE-model advantages</vt:lpstr>
      <vt:lpstr>Do’s &amp; Don’t’s of Cloud Adoption</vt:lpstr>
      <vt:lpstr>Enabling architecture</vt:lpstr>
      <vt:lpstr>Automated infrastructure as code</vt:lpstr>
      <vt:lpstr>CI/CD</vt:lpstr>
      <vt:lpstr>Monitoring and metrics logging</vt:lpstr>
      <vt:lpstr>IT Infrastructure as Code Treat IT infrastructure as business application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436</cp:revision>
  <dcterms:created xsi:type="dcterms:W3CDTF">2012-12-27T19:47:40Z</dcterms:created>
  <dcterms:modified xsi:type="dcterms:W3CDTF">2024-06-21T04:27:12Z</dcterms:modified>
  <cp:category/>
</cp:coreProperties>
</file>