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 id="2147483687" r:id="rId3"/>
    <p:sldMasterId id="2147483691" r:id="rId4"/>
  </p:sldMasterIdLst>
  <p:notesMasterIdLst>
    <p:notesMasterId r:id="rId10"/>
  </p:notesMasterIdLst>
  <p:sldIdLst>
    <p:sldId id="261"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830"/>
  </p:normalViewPr>
  <p:slideViewPr>
    <p:cSldViewPr snapToGrid="0" snapToObjects="1">
      <p:cViewPr varScale="1">
        <p:scale>
          <a:sx n="117" d="100"/>
          <a:sy n="117"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CC881-D5C7-944A-AAA5-1317C2F51B51}" type="datetimeFigureOut">
              <a:rPr lang="en-US" smtClean="0"/>
              <a:t>6/21/24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ADD81-A28A-6548-90BE-E90099DC3B66}" type="slidenum">
              <a:rPr lang="en-US" smtClean="0"/>
              <a:t>‹#›</a:t>
            </a:fld>
            <a:endParaRPr lang="en-US"/>
          </a:p>
        </p:txBody>
      </p:sp>
    </p:spTree>
    <p:extLst>
      <p:ext uri="{BB962C8B-B14F-4D97-AF65-F5344CB8AC3E}">
        <p14:creationId xmlns:p14="http://schemas.microsoft.com/office/powerpoint/2010/main" val="44857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46326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5" tIns="45718" rIns="91435" bIns="45718"/>
          <a:lstStyle/>
          <a:p>
            <a:fld id="{6084C64C-36AA-B241-8161-12A4A41F8A4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5041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914400" y="3886200"/>
            <a:ext cx="8534400" cy="17526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7"/>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7"/>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42856" y="997526"/>
            <a:ext cx="10407703" cy="4954107"/>
          </a:xfrm>
          <a:prstGeom prst="rect">
            <a:avLst/>
          </a:prstGeom>
          <a:noFill/>
        </p:spPr>
      </p:pic>
      <p:pic>
        <p:nvPicPr>
          <p:cNvPr id="7" name="Picture 3" descr="F:\Sreejesh_CM_Data\2013\Amazon\_Oct_2013\AWS Intro Series Branding\AWS-Intro-Series-Branding_10-17-2013_05d.png"/>
          <p:cNvPicPr>
            <a:picLocks noChangeAspect="1" noChangeArrowheads="1"/>
          </p:cNvPicPr>
          <p:nvPr userDrawn="1"/>
        </p:nvPicPr>
        <p:blipFill>
          <a:blip r:embed="rId3" cstate="print"/>
          <a:srcRect/>
          <a:stretch>
            <a:fillRect/>
          </a:stretch>
        </p:blipFill>
        <p:spPr bwMode="auto">
          <a:xfrm flipH="1">
            <a:off x="227982" y="3013923"/>
            <a:ext cx="2063108" cy="3058007"/>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13515" y="1787152"/>
            <a:ext cx="7353064" cy="1325217"/>
          </a:xfrm>
        </p:spPr>
        <p:txBody>
          <a:bodyPr anchor="ctr">
            <a:noAutofit/>
          </a:bodyPr>
          <a:lstStyle>
            <a:lvl1pPr algn="l">
              <a:defRPr sz="3733" b="1" cap="none" baseline="0">
                <a:solidFill>
                  <a:schemeClr val="tx1"/>
                </a:solidFill>
              </a:defRPr>
            </a:lvl1pPr>
          </a:lstStyle>
          <a:p>
            <a:r>
              <a:rPr lang="en-US" dirty="0"/>
              <a:t>Section Header</a:t>
            </a:r>
          </a:p>
        </p:txBody>
      </p:sp>
      <p:pic>
        <p:nvPicPr>
          <p:cNvPr id="4" name="Picture 3" descr="AWS-Intro-Series-Branding_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7921" y="1563954"/>
            <a:ext cx="2967072" cy="4461476"/>
          </a:xfrm>
          <a:prstGeom prst="rect">
            <a:avLst/>
          </a:prstGeom>
        </p:spPr>
      </p:pic>
      <p:sp>
        <p:nvSpPr>
          <p:cNvPr id="6" name="Subtitle 2"/>
          <p:cNvSpPr>
            <a:spLocks noGrp="1"/>
          </p:cNvSpPr>
          <p:nvPr>
            <p:ph type="subTitle" idx="1"/>
          </p:nvPr>
        </p:nvSpPr>
        <p:spPr>
          <a:xfrm>
            <a:off x="4013076" y="2736647"/>
            <a:ext cx="7376221" cy="1752600"/>
          </a:xfrm>
        </p:spPr>
        <p:txBody>
          <a:bodyPr/>
          <a:lstStyle>
            <a:lvl1pPr marL="0" indent="0" algn="l">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8" name="Footer Placeholder 10"/>
          <p:cNvSpPr>
            <a:spLocks noGrp="1"/>
          </p:cNvSpPr>
          <p:nvPr>
            <p:ph type="ftr" sz="quarter" idx="3"/>
          </p:nvPr>
        </p:nvSpPr>
        <p:spPr>
          <a:xfrm>
            <a:off x="90228" y="6356351"/>
            <a:ext cx="8263467" cy="366183"/>
          </a:xfrm>
          <a:prstGeom prst="rect">
            <a:avLst/>
          </a:prstGeom>
        </p:spPr>
        <p:txBody>
          <a:bodyPr vert="horz" lIns="91440" tIns="45720" rIns="91440" bIns="45720" rtlCol="0" anchor="ctr"/>
          <a:lstStyle>
            <a:lvl1pPr algn="l">
              <a:defRPr lang="en-US" sz="1067" smtClean="0"/>
            </a:lvl1pPr>
          </a:lstStyle>
          <a:p>
            <a:r>
              <a:rPr dirty="0">
                <a:solidFill>
                  <a:prstClr val="black">
                    <a:tint val="75000"/>
                  </a:prstClr>
                </a:solidFill>
              </a:rPr>
              <a:t>© 201</a:t>
            </a:r>
            <a:r>
              <a:rPr lang="en-US" dirty="0">
                <a:solidFill>
                  <a:prstClr val="black">
                    <a:tint val="75000"/>
                  </a:prstClr>
                </a:solidFill>
              </a:rPr>
              <a:t>8</a:t>
            </a:r>
            <a:endParaRPr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rchitecture Diagram">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148323" y="6356352"/>
            <a:ext cx="1434077" cy="365125"/>
          </a:xfrm>
          <a:prstGeom prst="rect">
            <a:avLst/>
          </a:prstGeom>
        </p:spPr>
        <p:txBody>
          <a:bodyPr/>
          <a:lstStyle/>
          <a:p>
            <a:pPr defTabSz="609585"/>
            <a:fld id="{3A1EFB8B-DBDB-A54E-A5A1-DDD955ECEF68}" type="slidenum">
              <a:rPr lang="en-US">
                <a:solidFill>
                  <a:prstClr val="black"/>
                </a:solidFill>
              </a:rPr>
              <a:pPr defTabSz="609585"/>
              <a:t>‹#›</a:t>
            </a:fld>
            <a:endParaRPr lang="en-US" dirty="0">
              <a:solidFill>
                <a:prstClr val="black"/>
              </a:solidFill>
            </a:endParaRPr>
          </a:p>
        </p:txBody>
      </p:sp>
      <p:sp>
        <p:nvSpPr>
          <p:cNvPr id="4" name="Title 1"/>
          <p:cNvSpPr>
            <a:spLocks noGrp="1"/>
          </p:cNvSpPr>
          <p:nvPr>
            <p:ph type="title"/>
          </p:nvPr>
        </p:nvSpPr>
        <p:spPr>
          <a:xfrm>
            <a:off x="609600" y="274642"/>
            <a:ext cx="10972800" cy="700189"/>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609570"/>
            <a:fld id="{BA8F736F-EF12-B249-AF0D-385560EED91F}" type="slidenum">
              <a:rPr lang="en-US" smtClean="0">
                <a:solidFill>
                  <a:prstClr val="black"/>
                </a:solidFill>
              </a:rPr>
              <a:pPr defTabSz="609570"/>
              <a:t>‹#›</a:t>
            </a:fld>
            <a:endParaRPr lang="en-US">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A2729-FDBC-4825-8572-303C694EBD78}"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94C2FDD-C19E-4304-9261-11958D9C5443}"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a:solidFill>
                <a:prstClr val="black"/>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3"/>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3"/>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97AA92-C7A3-449C-B236-5D0DEE29F3DD}"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pPr defTabSz="609585"/>
            <a:fld id="{9AAFCFD5-4B43-463C-BDBE-B480E9A70566}" type="slidenum">
              <a:rPr lang="en-US">
                <a:solidFill>
                  <a:prstClr val="black"/>
                </a:solidFill>
              </a:rPr>
              <a:pPr defTabSz="609585"/>
              <a:t>‹#›</a:t>
            </a:fld>
            <a:endParaRPr lang="en-US">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609585"/>
            <a:fld id="{BA8F736F-EF12-B249-AF0D-385560EED91F}" type="slidenum">
              <a:rPr lang="en-US">
                <a:solidFill>
                  <a:prstClr val="black"/>
                </a:solidFill>
              </a:rPr>
              <a:pPr defTabSz="609585"/>
              <a:t>‹#›</a:t>
            </a:fld>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71932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defTabSz="609585"/>
            <a:fld id="{6597AA92-C7A3-449C-B236-5D0DEE29F3DD}" type="datetimeFigureOut">
              <a:rPr lang="en-US" smtClean="0">
                <a:solidFill>
                  <a:prstClr val="black">
                    <a:tint val="75000"/>
                  </a:prstClr>
                </a:solidFill>
              </a:rPr>
              <a:pPr defTabSz="609585"/>
              <a:t>6/21/24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defTabSz="609585"/>
            <a:endParaRPr lang="en-US">
              <a:solidFill>
                <a:prstClr val="black">
                  <a:tint val="75000"/>
                </a:prstClr>
              </a:solidFill>
            </a:endParaRPr>
          </a:p>
        </p:txBody>
      </p:sp>
    </p:spTree>
    <p:extLst>
      <p:ext uri="{BB962C8B-B14F-4D97-AF65-F5344CB8AC3E}">
        <p14:creationId xmlns:p14="http://schemas.microsoft.com/office/powerpoint/2010/main" val="1323280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1219170" rtl="0" eaLnBrk="1" latinLnBrk="0" hangingPunct="1">
        <a:spcBef>
          <a:spcPct val="0"/>
        </a:spcBef>
        <a:buNone/>
        <a:defRPr sz="3733" kern="1200">
          <a:solidFill>
            <a:schemeClr val="tx1"/>
          </a:solidFill>
          <a:latin typeface="Arial"/>
          <a:ea typeface="+mj-ea"/>
          <a:cs typeface="Arial"/>
        </a:defRPr>
      </a:lvl1pPr>
    </p:titleStyle>
    <p:bodyStyle>
      <a:lvl1pPr marL="457189" indent="-457189" algn="l" defTabSz="1219170" rtl="0" eaLnBrk="1" latinLnBrk="0" hangingPunct="1">
        <a:spcBef>
          <a:spcPct val="20000"/>
        </a:spcBef>
        <a:buFont typeface="Arial" pitchFamily="34" charset="0"/>
        <a:buChar char="•"/>
        <a:defRPr sz="3733" kern="1200">
          <a:solidFill>
            <a:schemeClr val="tx1"/>
          </a:solidFill>
          <a:latin typeface="Arial"/>
          <a:ea typeface="+mn-ea"/>
          <a:cs typeface="Arial"/>
        </a:defRPr>
      </a:lvl1pPr>
      <a:lvl2pPr marL="990575" indent="-380990" algn="l" defTabSz="1219170" rtl="0" eaLnBrk="1" latinLnBrk="0" hangingPunct="1">
        <a:spcBef>
          <a:spcPct val="20000"/>
        </a:spcBef>
        <a:buFont typeface="Arial" pitchFamily="34" charset="0"/>
        <a:buChar char="–"/>
        <a:defRPr sz="3200" kern="1200">
          <a:solidFill>
            <a:schemeClr val="tx1"/>
          </a:solidFill>
          <a:latin typeface="Arial"/>
          <a:ea typeface="+mn-ea"/>
          <a:cs typeface="Arial"/>
        </a:defRPr>
      </a:lvl2pPr>
      <a:lvl3pPr marL="1523962" indent="-304792" algn="l" defTabSz="1219170" rtl="0" eaLnBrk="1" latinLnBrk="0" hangingPunct="1">
        <a:spcBef>
          <a:spcPct val="20000"/>
        </a:spcBef>
        <a:buFont typeface="Arial" pitchFamily="34" charset="0"/>
        <a:buChar char="•"/>
        <a:defRPr sz="2667" kern="1200">
          <a:solidFill>
            <a:schemeClr val="tx1"/>
          </a:solidFill>
          <a:latin typeface="Arial"/>
          <a:ea typeface="+mn-ea"/>
          <a:cs typeface="Arial"/>
        </a:defRPr>
      </a:lvl3pPr>
      <a:lvl4pPr marL="2133547" indent="-304792" algn="l" defTabSz="1219170" rtl="0" eaLnBrk="1" latinLnBrk="0" hangingPunct="1">
        <a:spcBef>
          <a:spcPct val="20000"/>
        </a:spcBef>
        <a:buFont typeface="Arial" pitchFamily="34" charset="0"/>
        <a:buChar char="–"/>
        <a:defRPr sz="2400" kern="1200">
          <a:solidFill>
            <a:schemeClr val="tx1"/>
          </a:solidFill>
          <a:latin typeface="Arial"/>
          <a:ea typeface="+mn-ea"/>
          <a:cs typeface="Arial"/>
        </a:defRPr>
      </a:lvl4pPr>
      <a:lvl5pPr marL="2743131" indent="-304792" algn="l" defTabSz="1219170" rtl="0" eaLnBrk="1" latinLnBrk="0" hangingPunct="1">
        <a:spcBef>
          <a:spcPct val="20000"/>
        </a:spcBef>
        <a:buFont typeface="Arial" pitchFamily="34" charset="0"/>
        <a:buChar char="»"/>
        <a:defRPr sz="2400" kern="1200">
          <a:solidFill>
            <a:schemeClr val="tx1"/>
          </a:solidFill>
          <a:latin typeface="Arial"/>
          <a:ea typeface="+mn-ea"/>
          <a:cs typeface="Arial"/>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D3238033-D0B6-4AF6-96ED-29FB0A663183}" type="datetimeFigureOut">
              <a:rPr lang="en-US" smtClean="0">
                <a:solidFill>
                  <a:prstClr val="black">
                    <a:tint val="75000"/>
                  </a:prstClr>
                </a:solidFill>
              </a:rPr>
              <a:pPr defTabSz="914377"/>
              <a:t>6/21/24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A9DCC164-51E4-4146-B3F1-A4963D995565}" type="slidenum">
              <a:rPr lang="en-US" smtClean="0">
                <a:solidFill>
                  <a:prstClr val="black">
                    <a:tint val="75000"/>
                  </a:prstClr>
                </a:solidFill>
              </a:rPr>
              <a:pPr defTabSz="914377"/>
              <a:t>‹#›</a:t>
            </a:fld>
            <a:endParaRPr lang="en-US">
              <a:solidFill>
                <a:prstClr val="black">
                  <a:tint val="75000"/>
                </a:prstClr>
              </a:solidFill>
            </a:endParaRPr>
          </a:p>
        </p:txBody>
      </p:sp>
    </p:spTree>
    <p:extLst>
      <p:ext uri="{BB962C8B-B14F-4D97-AF65-F5344CB8AC3E}">
        <p14:creationId xmlns:p14="http://schemas.microsoft.com/office/powerpoint/2010/main" val="779476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D3238033-D0B6-4AF6-96ED-29FB0A663183}" type="datetimeFigureOut">
              <a:rPr lang="en-US" smtClean="0">
                <a:solidFill>
                  <a:prstClr val="black">
                    <a:tint val="75000"/>
                  </a:prstClr>
                </a:solidFill>
              </a:rPr>
              <a:pPr defTabSz="914377"/>
              <a:t>6/21/24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A9DCC164-51E4-4146-B3F1-A4963D995565}" type="slidenum">
              <a:rPr lang="en-US" smtClean="0">
                <a:solidFill>
                  <a:prstClr val="black">
                    <a:tint val="75000"/>
                  </a:prstClr>
                </a:solidFill>
              </a:rPr>
              <a:pPr defTabSz="914377"/>
              <a:t>‹#›</a:t>
            </a:fld>
            <a:endParaRPr lang="en-US">
              <a:solidFill>
                <a:prstClr val="black">
                  <a:tint val="75000"/>
                </a:prstClr>
              </a:solidFill>
            </a:endParaRPr>
          </a:p>
        </p:txBody>
      </p:sp>
    </p:spTree>
    <p:extLst>
      <p:ext uri="{BB962C8B-B14F-4D97-AF65-F5344CB8AC3E}">
        <p14:creationId xmlns:p14="http://schemas.microsoft.com/office/powerpoint/2010/main" val="822971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1682F-D283-45DF-ADBA-793BF0A6DA3D}"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C6BB5-954D-43F5-B9AF-F0EF896BC3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147061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0"/>
            <a:ext cx="11259933" cy="1143000"/>
          </a:xfrm>
        </p:spPr>
        <p:txBody>
          <a:bodyPr>
            <a:normAutofit/>
          </a:bodyPr>
          <a:lstStyle/>
          <a:p>
            <a:r>
              <a:rPr lang="en-US" sz="3733" dirty="0">
                <a:latin typeface="Arial"/>
                <a:cs typeface="Arial"/>
              </a:rPr>
              <a:t>Cloud Operations Transformation</a:t>
            </a:r>
          </a:p>
        </p:txBody>
      </p:sp>
      <p:sp>
        <p:nvSpPr>
          <p:cNvPr id="3" name="Content Placeholder 2"/>
          <p:cNvSpPr>
            <a:spLocks noGrp="1"/>
          </p:cNvSpPr>
          <p:nvPr>
            <p:ph idx="1"/>
          </p:nvPr>
        </p:nvSpPr>
        <p:spPr>
          <a:xfrm>
            <a:off x="308919" y="970846"/>
            <a:ext cx="11883081" cy="5887154"/>
          </a:xfrm>
        </p:spPr>
        <p:txBody>
          <a:bodyPr>
            <a:normAutofit fontScale="62500" lnSpcReduction="20000"/>
          </a:bodyPr>
          <a:lstStyle/>
          <a:p>
            <a:pPr marL="0" indent="0">
              <a:lnSpc>
                <a:spcPct val="120000"/>
              </a:lnSpc>
              <a:buNone/>
            </a:pPr>
            <a:r>
              <a:rPr lang="en-US" sz="2900" dirty="0"/>
              <a:t>The Cloud Operations Transformation engagement defines an transformation roadmap that unlocks the cost savings, business enablement, and agility that Cloud can enable for your organization.  During this engagement, we help you </a:t>
            </a:r>
            <a:r>
              <a:rPr lang="en-US" sz="2900" b="1" dirty="0">
                <a:solidFill>
                  <a:schemeClr val="accent2"/>
                </a:solidFill>
              </a:rPr>
              <a:t>plan, transition, and execute a cloud-enabled operating model</a:t>
            </a:r>
            <a:r>
              <a:rPr lang="en-US" sz="2900" dirty="0"/>
              <a:t> to effectively run a cloud and/or hybrid environment.  AWS </a:t>
            </a:r>
            <a:r>
              <a:rPr lang="en-US" sz="2900" dirty="0" err="1"/>
              <a:t>ProServe</a:t>
            </a:r>
            <a:r>
              <a:rPr lang="en-US" sz="2900" dirty="0"/>
              <a:t> and your operations leadership will work together to align your people, processes, and tooling with your IT and business goals.  </a:t>
            </a:r>
          </a:p>
          <a:p>
            <a:pPr marL="0" indent="0">
              <a:buNone/>
            </a:pPr>
            <a:endParaRPr lang="en-US" sz="1733" dirty="0"/>
          </a:p>
          <a:p>
            <a:pPr marL="0" indent="0">
              <a:buNone/>
            </a:pPr>
            <a:r>
              <a:rPr lang="en-US" b="1" dirty="0">
                <a:solidFill>
                  <a:schemeClr val="tx1"/>
                </a:solidFill>
              </a:rPr>
              <a:t>Key Activities:</a:t>
            </a:r>
          </a:p>
          <a:p>
            <a:r>
              <a:rPr lang="en-US" dirty="0"/>
              <a:t>Conduct evaluation of current environment across enterprise operations and applications</a:t>
            </a:r>
          </a:p>
          <a:p>
            <a:r>
              <a:rPr lang="en-US" dirty="0"/>
              <a:t>Understand cloud and/or hybrid operations desires by organization </a:t>
            </a:r>
          </a:p>
          <a:p>
            <a:r>
              <a:rPr lang="en-US" dirty="0"/>
              <a:t>Perform a gap analysis between current and future state cloud operations</a:t>
            </a:r>
          </a:p>
          <a:p>
            <a:r>
              <a:rPr lang="en-US" dirty="0"/>
              <a:t>Assess operational accountabilities and associated skill sets</a:t>
            </a:r>
          </a:p>
          <a:p>
            <a:pPr marL="0" indent="0">
              <a:buNone/>
            </a:pPr>
            <a:endParaRPr lang="en-US" sz="1733" dirty="0">
              <a:solidFill>
                <a:srgbClr val="414042"/>
              </a:solidFill>
            </a:endParaRPr>
          </a:p>
          <a:p>
            <a:pPr marL="0" indent="0">
              <a:buNone/>
            </a:pPr>
            <a:r>
              <a:rPr lang="en-US" b="1" dirty="0">
                <a:solidFill>
                  <a:srgbClr val="414042"/>
                </a:solidFill>
              </a:rPr>
              <a:t>Outcomes:</a:t>
            </a:r>
          </a:p>
          <a:p>
            <a:pPr>
              <a:buFont typeface="Wingdings" charset="2"/>
              <a:buChar char="ü"/>
            </a:pPr>
            <a:r>
              <a:rPr lang="en-US" dirty="0"/>
              <a:t>Cloud Operations Model Recommendations</a:t>
            </a:r>
          </a:p>
          <a:p>
            <a:pPr>
              <a:buFont typeface="Wingdings" charset="2"/>
              <a:buChar char="ü"/>
            </a:pPr>
            <a:r>
              <a:rPr lang="en-US" dirty="0"/>
              <a:t>Recommended Cloud Team Design</a:t>
            </a:r>
          </a:p>
          <a:p>
            <a:pPr>
              <a:buFont typeface="Wingdings" charset="2"/>
              <a:buChar char="ü"/>
            </a:pPr>
            <a:r>
              <a:rPr lang="en-US" dirty="0"/>
              <a:t>Cloud Role and Skill Gap Analysis and Roadmap Creation</a:t>
            </a:r>
          </a:p>
          <a:p>
            <a:pPr>
              <a:buFont typeface="Wingdings" charset="2"/>
              <a:buChar char="ü"/>
            </a:pPr>
            <a:r>
              <a:rPr lang="en-US" dirty="0"/>
              <a:t>Creation of an Operational Playbook (detailed below)</a:t>
            </a:r>
          </a:p>
          <a:p>
            <a:pPr>
              <a:buFont typeface="Wingdings" charset="2"/>
              <a:buChar char="ü"/>
            </a:pPr>
            <a:r>
              <a:rPr lang="en-US" dirty="0"/>
              <a:t>Facilitation of an Operational Runbook (detailed below)</a:t>
            </a:r>
          </a:p>
          <a:p>
            <a:pPr>
              <a:buFont typeface="Wingdings" charset="2"/>
              <a:buChar char="ü"/>
            </a:pPr>
            <a:r>
              <a:rPr lang="en-US" dirty="0"/>
              <a:t>Operations RACI Template</a:t>
            </a:r>
          </a:p>
        </p:txBody>
      </p:sp>
      <p:grpSp>
        <p:nvGrpSpPr>
          <p:cNvPr id="4" name="Group 3"/>
          <p:cNvGrpSpPr/>
          <p:nvPr/>
        </p:nvGrpSpPr>
        <p:grpSpPr>
          <a:xfrm>
            <a:off x="8786801" y="2113846"/>
            <a:ext cx="3405199" cy="4325355"/>
            <a:chOff x="365830" y="1009332"/>
            <a:chExt cx="2553899" cy="3244016"/>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618" y="1009332"/>
              <a:ext cx="1547576" cy="154757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830" y="2224032"/>
              <a:ext cx="2029316" cy="202931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032" y="1554591"/>
              <a:ext cx="1326697" cy="1326697"/>
            </a:xfrm>
            <a:prstGeom prst="rect">
              <a:avLst/>
            </a:prstGeom>
          </p:spPr>
        </p:pic>
      </p:grpSp>
    </p:spTree>
    <p:extLst>
      <p:ext uri="{BB962C8B-B14F-4D97-AF65-F5344CB8AC3E}">
        <p14:creationId xmlns:p14="http://schemas.microsoft.com/office/powerpoint/2010/main" val="115982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23" y="212566"/>
            <a:ext cx="11331677" cy="719328"/>
          </a:xfrm>
        </p:spPr>
        <p:txBody>
          <a:bodyPr/>
          <a:lstStyle/>
          <a:p>
            <a:r>
              <a:rPr lang="en-US" dirty="0"/>
              <a:t>Cloud Operations on AWS Playbook</a:t>
            </a:r>
          </a:p>
        </p:txBody>
      </p:sp>
      <p:sp>
        <p:nvSpPr>
          <p:cNvPr id="3" name="Content Placeholder 2"/>
          <p:cNvSpPr>
            <a:spLocks noGrp="1"/>
          </p:cNvSpPr>
          <p:nvPr>
            <p:ph idx="1"/>
          </p:nvPr>
        </p:nvSpPr>
        <p:spPr>
          <a:xfrm>
            <a:off x="250723" y="1110049"/>
            <a:ext cx="8902300" cy="5747951"/>
          </a:xfrm>
        </p:spPr>
        <p:txBody>
          <a:bodyPr>
            <a:noAutofit/>
          </a:bodyPr>
          <a:lstStyle/>
          <a:p>
            <a:pPr marL="0" indent="0">
              <a:spcBef>
                <a:spcPts val="0"/>
              </a:spcBef>
              <a:buNone/>
            </a:pPr>
            <a:r>
              <a:rPr lang="en-US" sz="1600" dirty="0"/>
              <a:t>The Cloud Operations on AWS Playbook offering is designed to help your team through the decision process of </a:t>
            </a:r>
            <a:r>
              <a:rPr lang="en-US" sz="1600" b="1" dirty="0">
                <a:solidFill>
                  <a:srgbClr val="F98F12"/>
                </a:solidFill>
              </a:rPr>
              <a:t>designing and documenting your operational strategies and procedures </a:t>
            </a:r>
            <a:r>
              <a:rPr lang="en-US" sz="1600" dirty="0"/>
              <a:t>necessary to manage your applications on AWS.  This offering addresses the “what”, “why”, and “how” surrounding hybrid cloud operations on AWS.</a:t>
            </a:r>
          </a:p>
          <a:p>
            <a:pPr marL="0" indent="0">
              <a:lnSpc>
                <a:spcPct val="120000"/>
              </a:lnSpc>
              <a:spcBef>
                <a:spcPts val="0"/>
              </a:spcBef>
              <a:buNone/>
            </a:pPr>
            <a:endParaRPr lang="en-US" sz="1600" dirty="0"/>
          </a:p>
          <a:p>
            <a:pPr marL="0" indent="0">
              <a:spcBef>
                <a:spcPts val="0"/>
              </a:spcBef>
              <a:buNone/>
            </a:pPr>
            <a:r>
              <a:rPr lang="en-US" sz="1600" b="1" dirty="0"/>
              <a:t>Key Activities:</a:t>
            </a:r>
          </a:p>
          <a:p>
            <a:pPr>
              <a:lnSpc>
                <a:spcPct val="70000"/>
              </a:lnSpc>
              <a:spcBef>
                <a:spcPts val="1000"/>
              </a:spcBef>
            </a:pPr>
            <a:r>
              <a:rPr lang="en-US" sz="1800" dirty="0">
                <a:latin typeface="+mn-lt"/>
                <a:cs typeface="+mn-cs"/>
              </a:rPr>
              <a:t>Discuss your current IT operations strategies, including incident management, patch management, backup &amp; restore, disaster recovery, request management, etc.</a:t>
            </a:r>
          </a:p>
          <a:p>
            <a:pPr>
              <a:lnSpc>
                <a:spcPct val="70000"/>
              </a:lnSpc>
              <a:spcBef>
                <a:spcPts val="1000"/>
              </a:spcBef>
            </a:pPr>
            <a:r>
              <a:rPr lang="en-US" sz="1800" dirty="0">
                <a:latin typeface="+mn-lt"/>
                <a:cs typeface="+mn-cs"/>
              </a:rPr>
              <a:t>Review best practices and approaches for operating applications on AWS</a:t>
            </a:r>
          </a:p>
          <a:p>
            <a:pPr>
              <a:lnSpc>
                <a:spcPct val="70000"/>
              </a:lnSpc>
              <a:spcBef>
                <a:spcPts val="1000"/>
              </a:spcBef>
            </a:pPr>
            <a:r>
              <a:rPr lang="en-US" sz="1800" dirty="0">
                <a:latin typeface="+mn-lt"/>
                <a:cs typeface="+mn-cs"/>
              </a:rPr>
              <a:t>Introduce tools, capabilities, and procedures used in managing applications that promote agility, cost reduction, and innovation</a:t>
            </a:r>
          </a:p>
          <a:p>
            <a:pPr>
              <a:lnSpc>
                <a:spcPct val="70000"/>
              </a:lnSpc>
              <a:spcBef>
                <a:spcPts val="1000"/>
              </a:spcBef>
            </a:pPr>
            <a:endParaRPr lang="en-US" sz="1600" dirty="0">
              <a:solidFill>
                <a:srgbClr val="414042"/>
              </a:solidFill>
            </a:endParaRPr>
          </a:p>
          <a:p>
            <a:pPr marL="0" indent="0">
              <a:lnSpc>
                <a:spcPct val="70000"/>
              </a:lnSpc>
              <a:spcBef>
                <a:spcPts val="1000"/>
              </a:spcBef>
              <a:buNone/>
            </a:pPr>
            <a:r>
              <a:rPr lang="en-US" sz="1600" b="1" dirty="0">
                <a:solidFill>
                  <a:srgbClr val="414042"/>
                </a:solidFill>
              </a:rPr>
              <a:t>Outcomes:</a:t>
            </a:r>
          </a:p>
          <a:p>
            <a:pPr>
              <a:lnSpc>
                <a:spcPct val="70000"/>
              </a:lnSpc>
              <a:spcBef>
                <a:spcPts val="1000"/>
              </a:spcBef>
            </a:pPr>
            <a:r>
              <a:rPr lang="en-US" sz="1800" dirty="0">
                <a:latin typeface="+mn-lt"/>
                <a:cs typeface="+mn-cs"/>
              </a:rPr>
              <a:t>Understanding of cloud operations, management tooling, and AWS service options </a:t>
            </a:r>
          </a:p>
          <a:p>
            <a:pPr>
              <a:lnSpc>
                <a:spcPct val="70000"/>
              </a:lnSpc>
              <a:spcBef>
                <a:spcPts val="1000"/>
              </a:spcBef>
            </a:pPr>
            <a:r>
              <a:rPr lang="en-US" sz="1800" dirty="0">
                <a:latin typeface="+mn-lt"/>
                <a:cs typeface="+mn-cs"/>
              </a:rPr>
              <a:t>Cloud Operations Playbook detailing the core operational capabilities and tooling necessary to efficiently operate applications on AWS</a:t>
            </a:r>
          </a:p>
          <a:p>
            <a:pPr>
              <a:lnSpc>
                <a:spcPct val="70000"/>
              </a:lnSpc>
              <a:spcBef>
                <a:spcPts val="1000"/>
              </a:spcBef>
            </a:pPr>
            <a:r>
              <a:rPr lang="en-US" sz="1800" dirty="0">
                <a:latin typeface="+mn-lt"/>
                <a:cs typeface="+mn-cs"/>
              </a:rPr>
              <a:t>Operations team design and RACI detailing roles/responsibilities</a:t>
            </a:r>
          </a:p>
          <a:p>
            <a:pPr>
              <a:lnSpc>
                <a:spcPct val="70000"/>
              </a:lnSpc>
              <a:spcBef>
                <a:spcPts val="1000"/>
              </a:spcBef>
            </a:pPr>
            <a:r>
              <a:rPr lang="en-US" sz="1800" dirty="0">
                <a:latin typeface="+mn-lt"/>
                <a:cs typeface="+mn-cs"/>
              </a:rPr>
              <a:t>Identified roadmap for future activities to mature operational approach</a:t>
            </a:r>
          </a:p>
          <a:p>
            <a:pPr marL="0" indent="0">
              <a:spcBef>
                <a:spcPts val="0"/>
              </a:spcBef>
              <a:buNone/>
            </a:pPr>
            <a:endParaRPr lang="en-US" sz="1467" b="1" dirty="0">
              <a:solidFill>
                <a:srgbClr val="414042"/>
              </a:solidFill>
            </a:endParaRPr>
          </a:p>
        </p:txBody>
      </p:sp>
      <p:grpSp>
        <p:nvGrpSpPr>
          <p:cNvPr id="5" name="Group 4"/>
          <p:cNvGrpSpPr/>
          <p:nvPr/>
        </p:nvGrpSpPr>
        <p:grpSpPr>
          <a:xfrm>
            <a:off x="8786801" y="1295400"/>
            <a:ext cx="3405199" cy="4325355"/>
            <a:chOff x="365830" y="1009332"/>
            <a:chExt cx="2553899" cy="3244016"/>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618" y="1009332"/>
              <a:ext cx="1547576" cy="154757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830" y="2224032"/>
              <a:ext cx="2029316" cy="202931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032" y="1554591"/>
              <a:ext cx="1326697" cy="1326697"/>
            </a:xfrm>
            <a:prstGeom prst="rect">
              <a:avLst/>
            </a:prstGeom>
          </p:spPr>
        </p:pic>
      </p:grpSp>
    </p:spTree>
    <p:extLst>
      <p:ext uri="{BB962C8B-B14F-4D97-AF65-F5344CB8AC3E}">
        <p14:creationId xmlns:p14="http://schemas.microsoft.com/office/powerpoint/2010/main" val="102999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19" y="212566"/>
            <a:ext cx="11302181" cy="719328"/>
          </a:xfrm>
        </p:spPr>
        <p:txBody>
          <a:bodyPr/>
          <a:lstStyle/>
          <a:p>
            <a:r>
              <a:rPr lang="en-US" dirty="0"/>
              <a:t>Cloud Operations on AWS Runbook</a:t>
            </a:r>
          </a:p>
        </p:txBody>
      </p:sp>
      <p:sp>
        <p:nvSpPr>
          <p:cNvPr id="3" name="Content Placeholder 2"/>
          <p:cNvSpPr>
            <a:spLocks noGrp="1"/>
          </p:cNvSpPr>
          <p:nvPr>
            <p:ph idx="1"/>
          </p:nvPr>
        </p:nvSpPr>
        <p:spPr>
          <a:xfrm>
            <a:off x="280219" y="1047135"/>
            <a:ext cx="8864785" cy="5265175"/>
          </a:xfrm>
        </p:spPr>
        <p:txBody>
          <a:bodyPr>
            <a:normAutofit fontScale="40000" lnSpcReduction="20000"/>
          </a:bodyPr>
          <a:lstStyle/>
          <a:p>
            <a:pPr marL="0" indent="0">
              <a:lnSpc>
                <a:spcPct val="120000"/>
              </a:lnSpc>
              <a:spcBef>
                <a:spcPts val="0"/>
              </a:spcBef>
              <a:buNone/>
            </a:pPr>
            <a:r>
              <a:rPr lang="en-US" sz="4000" dirty="0"/>
              <a:t>This Cloud Operations Runbook offering helps design and implement guidelines and procedures to </a:t>
            </a:r>
            <a:r>
              <a:rPr lang="en-US" sz="4000" b="1" dirty="0">
                <a:solidFill>
                  <a:schemeClr val="accent6">
                    <a:lumMod val="75000"/>
                  </a:schemeClr>
                </a:solidFill>
              </a:rPr>
              <a:t>enable automation and efficiently manage operation processes </a:t>
            </a:r>
            <a:r>
              <a:rPr lang="en-US" sz="4000" dirty="0"/>
              <a:t>throughout the lifecycle of production workloads. </a:t>
            </a:r>
          </a:p>
          <a:p>
            <a:pPr marL="0" indent="0">
              <a:lnSpc>
                <a:spcPct val="120000"/>
              </a:lnSpc>
              <a:spcBef>
                <a:spcPts val="0"/>
              </a:spcBef>
              <a:buNone/>
            </a:pPr>
            <a:endParaRPr lang="en-US" sz="4000" dirty="0"/>
          </a:p>
          <a:p>
            <a:pPr marL="0" indent="0">
              <a:lnSpc>
                <a:spcPct val="120000"/>
              </a:lnSpc>
              <a:spcBef>
                <a:spcPts val="0"/>
              </a:spcBef>
              <a:buNone/>
            </a:pPr>
            <a:r>
              <a:rPr lang="en-US" sz="4000" b="1" dirty="0"/>
              <a:t>Key Activities:</a:t>
            </a:r>
          </a:p>
          <a:p>
            <a:pPr>
              <a:lnSpc>
                <a:spcPct val="90000"/>
              </a:lnSpc>
              <a:spcBef>
                <a:spcPts val="1000"/>
              </a:spcBef>
            </a:pPr>
            <a:r>
              <a:rPr lang="en-US" sz="4500" dirty="0">
                <a:latin typeface="+mn-lt"/>
                <a:cs typeface="+mn-cs"/>
              </a:rPr>
              <a:t>Discuss current IT strategy and operations processes, including incident management, change management, patch management, backup &amp; restore, disaster recovery, request management, etc.</a:t>
            </a:r>
          </a:p>
          <a:p>
            <a:pPr>
              <a:lnSpc>
                <a:spcPct val="90000"/>
              </a:lnSpc>
              <a:spcBef>
                <a:spcPts val="1000"/>
              </a:spcBef>
            </a:pPr>
            <a:r>
              <a:rPr lang="en-US" sz="4500" dirty="0">
                <a:latin typeface="+mn-lt"/>
                <a:cs typeface="+mn-cs"/>
              </a:rPr>
              <a:t>Define a list of processes for inclusion in the runbook</a:t>
            </a:r>
          </a:p>
          <a:p>
            <a:pPr>
              <a:lnSpc>
                <a:spcPct val="90000"/>
              </a:lnSpc>
              <a:spcBef>
                <a:spcPts val="1000"/>
              </a:spcBef>
            </a:pPr>
            <a:r>
              <a:rPr lang="en-US" sz="4500" dirty="0">
                <a:latin typeface="+mn-lt"/>
                <a:cs typeface="+mn-cs"/>
              </a:rPr>
              <a:t>Identify opportunities for automation to improve efficiency</a:t>
            </a:r>
          </a:p>
          <a:p>
            <a:pPr>
              <a:lnSpc>
                <a:spcPct val="90000"/>
              </a:lnSpc>
              <a:spcBef>
                <a:spcPts val="1000"/>
              </a:spcBef>
            </a:pPr>
            <a:r>
              <a:rPr lang="en-US" sz="4500" dirty="0">
                <a:latin typeface="+mn-lt"/>
                <a:cs typeface="+mn-cs"/>
              </a:rPr>
              <a:t>Prepare a runbook for defined processes used in managing applications and infrastructure that promote agility, cost management, and innovation</a:t>
            </a:r>
            <a:endParaRPr lang="en-US" sz="4000" dirty="0">
              <a:solidFill>
                <a:srgbClr val="414042"/>
              </a:solidFill>
            </a:endParaRPr>
          </a:p>
          <a:p>
            <a:pPr>
              <a:lnSpc>
                <a:spcPct val="120000"/>
              </a:lnSpc>
              <a:spcBef>
                <a:spcPts val="0"/>
              </a:spcBef>
            </a:pPr>
            <a:endParaRPr lang="en-US" sz="4000" dirty="0">
              <a:solidFill>
                <a:srgbClr val="414042"/>
              </a:solidFill>
            </a:endParaRPr>
          </a:p>
          <a:p>
            <a:pPr marL="0" indent="0">
              <a:lnSpc>
                <a:spcPct val="120000"/>
              </a:lnSpc>
              <a:spcBef>
                <a:spcPts val="0"/>
              </a:spcBef>
              <a:buNone/>
            </a:pPr>
            <a:r>
              <a:rPr lang="en-US" sz="4000" b="1" dirty="0"/>
              <a:t>Outcomes:</a:t>
            </a:r>
          </a:p>
          <a:p>
            <a:pPr>
              <a:lnSpc>
                <a:spcPct val="90000"/>
              </a:lnSpc>
              <a:spcBef>
                <a:spcPts val="1000"/>
              </a:spcBef>
            </a:pPr>
            <a:r>
              <a:rPr lang="en-US" sz="4500" dirty="0">
                <a:latin typeface="+mn-lt"/>
                <a:cs typeface="+mn-cs"/>
              </a:rPr>
              <a:t>Defining processes of IT operations based on customer requirements</a:t>
            </a:r>
          </a:p>
          <a:p>
            <a:pPr>
              <a:lnSpc>
                <a:spcPct val="90000"/>
              </a:lnSpc>
              <a:spcBef>
                <a:spcPts val="1000"/>
              </a:spcBef>
            </a:pPr>
            <a:r>
              <a:rPr lang="en-US" sz="4500" dirty="0">
                <a:latin typeface="+mn-lt"/>
                <a:cs typeface="+mn-cs"/>
              </a:rPr>
              <a:t>Providing the runbook and implementing the automation and process integration including code snippets</a:t>
            </a:r>
          </a:p>
          <a:p>
            <a:pPr>
              <a:lnSpc>
                <a:spcPct val="90000"/>
              </a:lnSpc>
              <a:spcBef>
                <a:spcPts val="1000"/>
              </a:spcBef>
            </a:pPr>
            <a:r>
              <a:rPr lang="en-US" sz="4500" dirty="0">
                <a:latin typeface="+mn-lt"/>
                <a:cs typeface="+mn-cs"/>
              </a:rPr>
              <a:t>Facilitated design of your cloud operations on AWS Runbook</a:t>
            </a:r>
          </a:p>
          <a:p>
            <a:pPr marL="0" indent="0">
              <a:buNone/>
            </a:pPr>
            <a:endParaRPr lang="en-US" b="1" dirty="0">
              <a:solidFill>
                <a:srgbClr val="414042"/>
              </a:solidFill>
            </a:endParaRPr>
          </a:p>
          <a:p>
            <a:pPr marL="0" indent="0">
              <a:buNone/>
            </a:pPr>
            <a:endParaRPr lang="en-US" b="1" dirty="0">
              <a:solidFill>
                <a:srgbClr val="414042"/>
              </a:solidFill>
            </a:endParaRPr>
          </a:p>
        </p:txBody>
      </p:sp>
      <p:grpSp>
        <p:nvGrpSpPr>
          <p:cNvPr id="5" name="Group 4"/>
          <p:cNvGrpSpPr/>
          <p:nvPr/>
        </p:nvGrpSpPr>
        <p:grpSpPr>
          <a:xfrm>
            <a:off x="8778782" y="1295400"/>
            <a:ext cx="3405199" cy="4325355"/>
            <a:chOff x="365830" y="1009332"/>
            <a:chExt cx="2553899" cy="3244016"/>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618" y="1009332"/>
              <a:ext cx="1547576" cy="154757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830" y="2224032"/>
              <a:ext cx="2029316" cy="202931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032" y="1554591"/>
              <a:ext cx="1326697" cy="1326697"/>
            </a:xfrm>
            <a:prstGeom prst="rect">
              <a:avLst/>
            </a:prstGeom>
          </p:spPr>
        </p:pic>
      </p:grpSp>
    </p:spTree>
    <p:extLst>
      <p:ext uri="{BB962C8B-B14F-4D97-AF65-F5344CB8AC3E}">
        <p14:creationId xmlns:p14="http://schemas.microsoft.com/office/powerpoint/2010/main" val="21660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18" y="0"/>
            <a:ext cx="10961999" cy="1325563"/>
          </a:xfrm>
        </p:spPr>
        <p:txBody>
          <a:bodyPr>
            <a:normAutofit/>
          </a:bodyPr>
          <a:lstStyle/>
          <a:p>
            <a:r>
              <a:rPr lang="en-US" sz="3733" dirty="0">
                <a:latin typeface="Arial"/>
                <a:cs typeface="Arial"/>
              </a:rPr>
              <a:t>Operational functions needed to be covered</a:t>
            </a:r>
          </a:p>
        </p:txBody>
      </p:sp>
      <p:pic>
        <p:nvPicPr>
          <p:cNvPr id="27" name="Picture 26"/>
          <p:cNvPicPr>
            <a:picLocks noChangeAspect="1"/>
          </p:cNvPicPr>
          <p:nvPr/>
        </p:nvPicPr>
        <p:blipFill>
          <a:blip r:embed="rId3"/>
          <a:stretch>
            <a:fillRect/>
          </a:stretch>
        </p:blipFill>
        <p:spPr>
          <a:xfrm>
            <a:off x="1844893" y="1456171"/>
            <a:ext cx="7904417" cy="4431397"/>
          </a:xfrm>
          <a:prstGeom prst="rect">
            <a:avLst/>
          </a:prstGeom>
        </p:spPr>
      </p:pic>
    </p:spTree>
    <p:extLst>
      <p:ext uri="{BB962C8B-B14F-4D97-AF65-F5344CB8AC3E}">
        <p14:creationId xmlns:p14="http://schemas.microsoft.com/office/powerpoint/2010/main" val="10109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77800"/>
            <a:ext cx="11176000" cy="719328"/>
          </a:xfrm>
        </p:spPr>
        <p:txBody>
          <a:bodyPr>
            <a:noAutofit/>
          </a:bodyPr>
          <a:lstStyle/>
          <a:p>
            <a:r>
              <a:rPr lang="en-US" sz="3200" dirty="0"/>
              <a:t>Example of a playbook strategy table</a:t>
            </a:r>
            <a:r>
              <a:rPr lang="is-IS" sz="3200" dirty="0"/>
              <a:t>… created for each of the </a:t>
            </a:r>
            <a:r>
              <a:rPr lang="en-US" sz="3200" dirty="0"/>
              <a:t>15 operational functions</a:t>
            </a:r>
          </a:p>
        </p:txBody>
      </p:sp>
      <p:graphicFrame>
        <p:nvGraphicFramePr>
          <p:cNvPr id="11" name="Table 10"/>
          <p:cNvGraphicFramePr>
            <a:graphicFrameLocks noGrp="1"/>
          </p:cNvGraphicFramePr>
          <p:nvPr/>
        </p:nvGraphicFramePr>
        <p:xfrm>
          <a:off x="711201" y="2053168"/>
          <a:ext cx="5318036" cy="4525432"/>
        </p:xfrm>
        <a:graphic>
          <a:graphicData uri="http://schemas.openxmlformats.org/drawingml/2006/table">
            <a:tbl>
              <a:tblPr firstRow="1" firstCol="1" bandRow="1"/>
              <a:tblGrid>
                <a:gridCol w="1388396">
                  <a:extLst>
                    <a:ext uri="{9D8B030D-6E8A-4147-A177-3AD203B41FA5}">
                      <a16:colId xmlns:a16="http://schemas.microsoft.com/office/drawing/2014/main" val="20000"/>
                    </a:ext>
                  </a:extLst>
                </a:gridCol>
                <a:gridCol w="1964820">
                  <a:extLst>
                    <a:ext uri="{9D8B030D-6E8A-4147-A177-3AD203B41FA5}">
                      <a16:colId xmlns:a16="http://schemas.microsoft.com/office/drawing/2014/main" val="20001"/>
                    </a:ext>
                  </a:extLst>
                </a:gridCol>
                <a:gridCol w="1964820">
                  <a:extLst>
                    <a:ext uri="{9D8B030D-6E8A-4147-A177-3AD203B41FA5}">
                      <a16:colId xmlns:a16="http://schemas.microsoft.com/office/drawing/2014/main" val="20002"/>
                    </a:ext>
                  </a:extLst>
                </a:gridCol>
              </a:tblGrid>
              <a:tr h="193573">
                <a:tc>
                  <a:txBody>
                    <a:bodyPr/>
                    <a:lstStyle/>
                    <a:p>
                      <a:pPr marL="0" marR="0">
                        <a:lnSpc>
                          <a:spcPct val="115000"/>
                        </a:lnSpc>
                        <a:spcBef>
                          <a:spcPts val="0"/>
                        </a:spcBef>
                        <a:spcAft>
                          <a:spcPts val="0"/>
                        </a:spcAft>
                      </a:pPr>
                      <a:r>
                        <a:rPr lang="en-US" sz="900"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Activity</a:t>
                      </a:r>
                      <a:endParaRPr lang="en-US" sz="9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w="12700" cap="flat" cmpd="sng" algn="ctr">
                      <a:solidFill>
                        <a:srgbClr val="94B6D2"/>
                      </a:solidFill>
                      <a:prstDash val="solid"/>
                      <a:round/>
                      <a:headEnd type="none" w="med" len="med"/>
                      <a:tailEnd type="none" w="med" len="med"/>
                    </a:lnL>
                    <a:lnR>
                      <a:noFill/>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tc>
                  <a:txBody>
                    <a:bodyPr/>
                    <a:lstStyle/>
                    <a:p>
                      <a:pPr marL="0" marR="0">
                        <a:lnSpc>
                          <a:spcPct val="115000"/>
                        </a:lnSpc>
                        <a:spcBef>
                          <a:spcPts val="0"/>
                        </a:spcBef>
                        <a:spcAft>
                          <a:spcPts val="0"/>
                        </a:spcAft>
                      </a:pPr>
                      <a:r>
                        <a:rPr lang="en-US" sz="900" kern="120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Traditional Approach</a:t>
                      </a:r>
                      <a:endParaRPr lang="en-US" sz="90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a:noFill/>
                    </a:lnL>
                    <a:lnR>
                      <a:noFill/>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tc>
                  <a:txBody>
                    <a:bodyPr/>
                    <a:lstStyle/>
                    <a:p>
                      <a:pPr marL="0" marR="0">
                        <a:lnSpc>
                          <a:spcPct val="115000"/>
                        </a:lnSpc>
                        <a:spcBef>
                          <a:spcPts val="0"/>
                        </a:spcBef>
                        <a:spcAft>
                          <a:spcPts val="0"/>
                        </a:spcAft>
                      </a:pPr>
                      <a:r>
                        <a:rPr lang="en-US" sz="900" kern="120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Target Model</a:t>
                      </a:r>
                      <a:endParaRPr lang="en-US" sz="90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a:noFill/>
                    </a:lnL>
                    <a:lnR w="12700" cap="flat" cmpd="sng" algn="ctr">
                      <a:solidFill>
                        <a:srgbClr val="94B6D2"/>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extLst>
                  <a:ext uri="{0D108BD9-81ED-4DB2-BD59-A6C34878D82A}">
                    <a16:rowId xmlns:a16="http://schemas.microsoft.com/office/drawing/2014/main" val="10000"/>
                  </a:ext>
                </a:extLst>
              </a:tr>
              <a:tr h="1877139">
                <a:tc rowSpan="2">
                  <a:txBody>
                    <a:bodyPr/>
                    <a:lstStyle/>
                    <a:p>
                      <a:pPr marL="0" marR="0">
                        <a:lnSpc>
                          <a:spcPct val="115000"/>
                        </a:lnSpc>
                        <a:spcBef>
                          <a:spcPts val="0"/>
                        </a:spcBef>
                        <a:spcAft>
                          <a:spcPts val="0"/>
                        </a:spcAft>
                      </a:pPr>
                      <a:r>
                        <a:rPr lang="en-US" sz="800" kern="1200">
                          <a:solidFill>
                            <a:srgbClr val="002060"/>
                          </a:solidFill>
                          <a:effectLst/>
                          <a:latin typeface="Calibri" panose="020F0502020204030204" pitchFamily="34" charset="0"/>
                          <a:ea typeface="Tw Cen MT" panose="020B0602020104020603" pitchFamily="34" charset="0"/>
                          <a:cs typeface="Arial" panose="020B0604020202020204" pitchFamily="34" charset="0"/>
                        </a:rPr>
                        <a:t>Event Monitoring</a:t>
                      </a:r>
                      <a:endParaRPr lang="en-US" sz="90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8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SNMP traps via proprietary network management systems (e.g. HP </a:t>
                      </a:r>
                      <a:r>
                        <a:rPr lang="en-US" sz="800" kern="1200" dirty="0" err="1">
                          <a:solidFill>
                            <a:srgbClr val="002060"/>
                          </a:solidFill>
                          <a:effectLst/>
                          <a:latin typeface="Calibri" panose="020F0502020204030204" pitchFamily="34" charset="0"/>
                          <a:ea typeface="Tw Cen MT" panose="020B0602020104020603" pitchFamily="34" charset="0"/>
                          <a:cs typeface="Arial" panose="020B0604020202020204" pitchFamily="34" charset="0"/>
                        </a:rPr>
                        <a:t>OpenView</a:t>
                      </a:r>
                      <a:r>
                        <a:rPr lang="en-US" sz="8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 that are difficult to customize and automate. </a:t>
                      </a:r>
                      <a:endParaRPr lang="en-US" sz="9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0" marR="0">
                        <a:lnSpc>
                          <a:spcPct val="115000"/>
                        </a:lnSpc>
                        <a:spcBef>
                          <a:spcPts val="0"/>
                        </a:spcBef>
                        <a:spcAft>
                          <a:spcPts val="0"/>
                        </a:spcAft>
                      </a:pPr>
                      <a:r>
                        <a:rPr lang="en-US" sz="8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If managed by MSP, details are not shared with customers unless they use the same network management system or pay for integration. Customers notified by outbound case/email. Engineers must investigate all events to determine if there is an incident</a:t>
                      </a:r>
                      <a:endParaRPr lang="en-US" sz="9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800" kern="1200">
                          <a:solidFill>
                            <a:srgbClr val="002060"/>
                          </a:solidFill>
                          <a:effectLst/>
                          <a:latin typeface="Calibri" panose="020F0502020204030204" pitchFamily="34" charset="0"/>
                          <a:ea typeface="Tw Cen MT" panose="020B0602020104020603" pitchFamily="34" charset="0"/>
                          <a:cs typeface="Arial" panose="020B0604020202020204" pitchFamily="34" charset="0"/>
                        </a:rPr>
                        <a:t>Monitoring performed by monitoring tool of choice using metrics, thresholds, and multi-metric event detection. Integration of events and incidents to other enterprise IT tools is easy with published APIs and pre-built plugins.  Proactive scripts launch workflows that can handle known events automatically; meaning, incidents become an anomaly and are actually worthy of an engineer’s time to investigate.  If customers do need to be notified, they are done so by the contact method of their choice (email, HTTP, SMS).</a:t>
                      </a:r>
                      <a:endParaRPr lang="en-US" sz="90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56503" marR="56503"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extLst>
                  <a:ext uri="{0D108BD9-81ED-4DB2-BD59-A6C34878D82A}">
                    <a16:rowId xmlns:a16="http://schemas.microsoft.com/office/drawing/2014/main" val="10001"/>
                  </a:ext>
                </a:extLst>
              </a:tr>
              <a:tr h="2454720">
                <a:tc vMerge="1">
                  <a:txBody>
                    <a:bodyPr/>
                    <a:lstStyle/>
                    <a:p>
                      <a:endParaRPr lang="en-US"/>
                    </a:p>
                  </a:txBody>
                  <a:tcPr/>
                </a:tc>
                <a:tc>
                  <a:txBody>
                    <a:bodyPr/>
                    <a:lstStyle/>
                    <a:p>
                      <a:pPr marL="0" marR="0">
                        <a:lnSpc>
                          <a:spcPct val="115000"/>
                        </a:lnSpc>
                        <a:spcBef>
                          <a:spcPts val="0"/>
                        </a:spcBef>
                        <a:spcAft>
                          <a:spcPts val="0"/>
                        </a:spcAft>
                      </a:pPr>
                      <a:r>
                        <a:rPr lang="en-US" sz="800" b="1"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Shortcomings: </a:t>
                      </a:r>
                      <a:endParaRPr lang="en-US" sz="9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800"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Human intervention necessary to determine if events are really incidents; increases cost and slows response and escalation </a:t>
                      </a:r>
                      <a:endParaRPr lang="en-US" sz="900" kern="1200" dirty="0">
                        <a:effectLst/>
                        <a:latin typeface="Tw Cen MT" panose="020B0602020104020603" pitchFamily="34" charset="0"/>
                      </a:endParaRPr>
                    </a:p>
                    <a:p>
                      <a:pPr marL="228600" marR="0">
                        <a:lnSpc>
                          <a:spcPct val="115000"/>
                        </a:lnSpc>
                        <a:spcBef>
                          <a:spcPts val="0"/>
                        </a:spcBef>
                        <a:spcAft>
                          <a:spcPts val="0"/>
                        </a:spcAft>
                      </a:pPr>
                      <a:r>
                        <a:rPr lang="en-US" sz="800"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900" kern="1200" dirty="0">
                        <a:effectLst/>
                        <a:latin typeface="Tw Cen MT" panose="020B0602020104020603" pitchFamily="34" charset="0"/>
                      </a:endParaRPr>
                    </a:p>
                  </a:txBody>
                  <a:tcPr marL="56503" marR="56503"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BED3E4"/>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800" b="1"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Advantages:  </a:t>
                      </a:r>
                      <a:endParaRPr lang="en-US" sz="9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5000"/>
                        </a:lnSpc>
                        <a:spcBef>
                          <a:spcPts val="0"/>
                        </a:spcBef>
                        <a:spcAft>
                          <a:spcPts val="0"/>
                        </a:spcAft>
                        <a:buFont typeface="Symbol" panose="05050102010706020507" pitchFamily="18" charset="2"/>
                        <a:buChar char=""/>
                      </a:pPr>
                      <a:r>
                        <a:rPr lang="en-US" sz="800"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Increased productivity and resolution rates of incidents by engineers due to self-healing automation.</a:t>
                      </a:r>
                      <a:endParaRPr lang="en-US" sz="900" kern="1200" dirty="0">
                        <a:solidFill>
                          <a:srgbClr val="002060"/>
                        </a:solidFill>
                        <a:effectLst/>
                        <a:latin typeface="Tw Cen MT" panose="020B0602020104020603" pitchFamily="34" charset="0"/>
                      </a:endParaRPr>
                    </a:p>
                    <a:p>
                      <a:pPr marL="342900" lvl="0" indent="-342900">
                        <a:lnSpc>
                          <a:spcPct val="115000"/>
                        </a:lnSpc>
                        <a:spcBef>
                          <a:spcPts val="0"/>
                        </a:spcBef>
                        <a:spcAft>
                          <a:spcPts val="0"/>
                        </a:spcAft>
                        <a:buFont typeface="Symbol" panose="05050102010706020507" pitchFamily="18" charset="2"/>
                        <a:buChar char=""/>
                      </a:pPr>
                      <a:r>
                        <a:rPr lang="en-US" sz="800" kern="1200" dirty="0">
                          <a:solidFill>
                            <a:srgbClr val="002060"/>
                          </a:solidFill>
                          <a:effectLst/>
                          <a:latin typeface="Calibri" panose="020F0502020204030204" pitchFamily="34" charset="0"/>
                          <a:cs typeface="Arial" panose="020B0604020202020204" pitchFamily="34" charset="0"/>
                        </a:rPr>
                        <a:t>Implementation of a continuous monitoring method improves your security posture and enables anytime measurement of your resources against internal and/or regulatory compliance.</a:t>
                      </a:r>
                      <a:endParaRPr lang="en-US" sz="900" kern="1200" dirty="0">
                        <a:solidFill>
                          <a:srgbClr val="002060"/>
                        </a:solidFill>
                        <a:effectLst/>
                        <a:latin typeface="Tw Cen MT" panose="020B0602020104020603" pitchFamily="34" charset="0"/>
                      </a:endParaRPr>
                    </a:p>
                    <a:p>
                      <a:pPr marL="342900" lvl="0" indent="-342900">
                        <a:lnSpc>
                          <a:spcPct val="115000"/>
                        </a:lnSpc>
                        <a:spcBef>
                          <a:spcPts val="0"/>
                        </a:spcBef>
                        <a:spcAft>
                          <a:spcPts val="0"/>
                        </a:spcAft>
                        <a:buFont typeface="Symbol" panose="05050102010706020507" pitchFamily="18" charset="2"/>
                        <a:buChar char=""/>
                      </a:pPr>
                      <a:r>
                        <a:rPr lang="en-US" sz="800" kern="1200" dirty="0">
                          <a:solidFill>
                            <a:srgbClr val="002060"/>
                          </a:solidFill>
                          <a:effectLst/>
                          <a:latin typeface="Calibri" panose="020F0502020204030204" pitchFamily="34" charset="0"/>
                          <a:cs typeface="Arial" panose="020B0604020202020204" pitchFamily="34" charset="0"/>
                        </a:rPr>
                        <a:t>Increased ability to perform meaningful forensics on incidents due to improved visibility into point-in-time configuration changes and a complete data stream of API-call logging.</a:t>
                      </a:r>
                      <a:endParaRPr lang="en-US" sz="900" kern="1200" dirty="0">
                        <a:solidFill>
                          <a:srgbClr val="002060"/>
                        </a:solidFill>
                        <a:effectLst/>
                        <a:latin typeface="Tw Cen MT" panose="020B0602020104020603" pitchFamily="34" charset="0"/>
                      </a:endParaRPr>
                    </a:p>
                  </a:txBody>
                  <a:tcPr marL="56503" marR="56503"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BED3E4"/>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extLst>
                  <a:ext uri="{0D108BD9-81ED-4DB2-BD59-A6C34878D82A}">
                    <a16:rowId xmlns:a16="http://schemas.microsoft.com/office/drawing/2014/main" val="10002"/>
                  </a:ext>
                </a:extLst>
              </a:tr>
            </a:tbl>
          </a:graphicData>
        </a:graphic>
      </p:graphicFrame>
      <p:sp>
        <p:nvSpPr>
          <p:cNvPr id="12" name="Title 1"/>
          <p:cNvSpPr txBox="1">
            <a:spLocks/>
          </p:cNvSpPr>
          <p:nvPr/>
        </p:nvSpPr>
        <p:spPr>
          <a:xfrm>
            <a:off x="609599" y="1185672"/>
            <a:ext cx="5419636" cy="719328"/>
          </a:xfrm>
          <a:prstGeom prst="rect">
            <a:avLst/>
          </a:prstGeom>
        </p:spPr>
        <p:txBody>
          <a:bodyPr vert="horz" lIns="121920" tIns="60960" rIns="121920" bIns="60960" rtlCol="0" anchor="ctr">
            <a:noAutofit/>
          </a:bodyPr>
          <a:lstStyle>
            <a:lvl1pPr algn="l" defTabSz="914400" rtl="0" eaLnBrk="1" latinLnBrk="0" hangingPunct="1">
              <a:spcBef>
                <a:spcPct val="0"/>
              </a:spcBef>
              <a:buNone/>
              <a:defRPr sz="2800" kern="1200">
                <a:solidFill>
                  <a:schemeClr val="tx1"/>
                </a:solidFill>
                <a:latin typeface="Arial"/>
                <a:ea typeface="+mj-ea"/>
                <a:cs typeface="Arial"/>
              </a:defRPr>
            </a:lvl1pPr>
          </a:lstStyle>
          <a:p>
            <a:pPr algn="ctr"/>
            <a:r>
              <a:rPr lang="en-US" sz="1867" dirty="0">
                <a:solidFill>
                  <a:prstClr val="black"/>
                </a:solidFill>
              </a:rPr>
              <a:t>Define traditional and target model approach</a:t>
            </a:r>
          </a:p>
        </p:txBody>
      </p:sp>
      <p:graphicFrame>
        <p:nvGraphicFramePr>
          <p:cNvPr id="14" name="Table 13"/>
          <p:cNvGraphicFramePr>
            <a:graphicFrameLocks noGrp="1"/>
          </p:cNvGraphicFramePr>
          <p:nvPr/>
        </p:nvGraphicFramePr>
        <p:xfrm>
          <a:off x="6502401" y="2048256"/>
          <a:ext cx="5329767" cy="3038031"/>
        </p:xfrm>
        <a:graphic>
          <a:graphicData uri="http://schemas.openxmlformats.org/drawingml/2006/table">
            <a:tbl>
              <a:tblPr firstRow="1" firstCol="1" bandRow="1"/>
              <a:tblGrid>
                <a:gridCol w="5329767">
                  <a:extLst>
                    <a:ext uri="{9D8B030D-6E8A-4147-A177-3AD203B41FA5}">
                      <a16:colId xmlns:a16="http://schemas.microsoft.com/office/drawing/2014/main" val="20000"/>
                    </a:ext>
                  </a:extLst>
                </a:gridCol>
              </a:tblGrid>
              <a:tr h="234696">
                <a:tc>
                  <a:txBody>
                    <a:bodyPr/>
                    <a:lstStyle/>
                    <a:p>
                      <a:pPr marL="0" marR="0">
                        <a:lnSpc>
                          <a:spcPct val="110000"/>
                        </a:lnSpc>
                        <a:spcBef>
                          <a:spcPts val="0"/>
                        </a:spcBef>
                        <a:spcAft>
                          <a:spcPts val="0"/>
                        </a:spcAft>
                      </a:pPr>
                      <a:r>
                        <a:rPr lang="en-US" sz="1400" kern="1200" dirty="0">
                          <a:effectLst/>
                          <a:latin typeface="Tw Cen MT" panose="020B0602020104020603" pitchFamily="34" charset="0"/>
                          <a:ea typeface="Tw Cen MT" panose="020B0602020104020603" pitchFamily="34" charset="0"/>
                          <a:cs typeface="Tw Cen MT" panose="020B0602020104020603" pitchFamily="34" charset="0"/>
                        </a:rPr>
                        <a:t>Target Model implemented on AWS</a:t>
                      </a:r>
                      <a:endParaRPr lang="en-US" sz="14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T="0" marB="0">
                    <a:lnL w="12700" cap="flat" cmpd="sng" algn="ctr">
                      <a:solidFill>
                        <a:srgbClr val="DD8047"/>
                      </a:solidFill>
                      <a:prstDash val="solid"/>
                      <a:round/>
                      <a:headEnd type="none" w="med" len="med"/>
                      <a:tailEnd type="none" w="med" len="med"/>
                    </a:lnL>
                    <a:lnR w="12700" cap="flat" cmpd="sng" algn="ctr">
                      <a:solidFill>
                        <a:srgbClr val="DD8047"/>
                      </a:solidFill>
                      <a:prstDash val="solid"/>
                      <a:round/>
                      <a:headEnd type="none" w="med" len="med"/>
                      <a:tailEnd type="none" w="med" len="med"/>
                    </a:lnR>
                    <a:lnT w="12700" cap="flat" cmpd="sng" algn="ctr">
                      <a:solidFill>
                        <a:srgbClr val="DD8047"/>
                      </a:solidFill>
                      <a:prstDash val="solid"/>
                      <a:round/>
                      <a:headEnd type="none" w="med" len="med"/>
                      <a:tailEnd type="none" w="med" len="med"/>
                    </a:lnT>
                    <a:lnB w="12700" cap="flat" cmpd="sng" algn="ctr">
                      <a:solidFill>
                        <a:srgbClr val="DD8047"/>
                      </a:solidFill>
                      <a:prstDash val="solid"/>
                      <a:round/>
                      <a:headEnd type="none" w="med" len="med"/>
                      <a:tailEnd type="none" w="med" len="med"/>
                    </a:lnB>
                    <a:solidFill>
                      <a:srgbClr val="DD8047"/>
                    </a:solidFill>
                  </a:tcPr>
                </a:tc>
                <a:extLst>
                  <a:ext uri="{0D108BD9-81ED-4DB2-BD59-A6C34878D82A}">
                    <a16:rowId xmlns:a16="http://schemas.microsoft.com/office/drawing/2014/main" val="10000"/>
                  </a:ext>
                </a:extLst>
              </a:tr>
              <a:tr h="2738120">
                <a:tc>
                  <a:txBody>
                    <a:bodyPr/>
                    <a:lstStyle/>
                    <a:p>
                      <a:pPr marL="342900" marR="0" lvl="0" indent="-342900">
                        <a:lnSpc>
                          <a:spcPct val="110000"/>
                        </a:lnSpc>
                        <a:spcBef>
                          <a:spcPts val="0"/>
                        </a:spcBef>
                        <a:spcAft>
                          <a:spcPts val="0"/>
                        </a:spcAft>
                        <a:buFont typeface="Symbol" panose="05050102010706020507" pitchFamily="18" charset="2"/>
                        <a:buChar char=""/>
                      </a:pPr>
                      <a:endPar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With AWS, monitoring tools are available to monitor and alert regarding AWS services.  These tools can be accessed directly through the AWS Console or via API, which can be routed to Shell’s enterprise monitoring tool of choice </a:t>
                      </a:r>
                    </a:p>
                    <a:p>
                      <a:pPr marL="342900" marR="0" lvl="0" indent="-342900">
                        <a:lnSpc>
                          <a:spcPct val="110000"/>
                        </a:lnSpc>
                        <a:spcBef>
                          <a:spcPts val="0"/>
                        </a:spcBef>
                        <a:spcAft>
                          <a:spcPts val="0"/>
                        </a:spcAft>
                        <a:buFont typeface="Symbol" panose="05050102010706020507" pitchFamily="18" charset="2"/>
                        <a:buChar char=""/>
                      </a:pPr>
                      <a:endPar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AWS’s many services and deployment flexibility options result in applications being classified more granularly according to its true uptime and retention needs.   Launching this applications on AWS using innovative architecture recommendations like Pilot-light and Warm-standby, results in every application being able to afford at least some level of easy recoverability.  In addition, Business Critical applications that require multi-site redundant infrastructures for maximum uptime can take advantage of the global dispersion of AWS regions, network, and edge locations, currently operating on all six major continents.  </a:t>
                      </a:r>
                      <a:endParaRPr lang="en-US" sz="14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endPar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endParaRPr lang="en-US" sz="1400" kern="1200" dirty="0">
                        <a:solidFill>
                          <a:srgbClr val="002060"/>
                        </a:solidFill>
                        <a:effectLst/>
                        <a:latin typeface="Tw Cen MT" panose="020B0602020104020603" pitchFamily="34" charset="0"/>
                        <a:ea typeface="Tw Cen MT" panose="020B0602020104020603" pitchFamily="34" charset="0"/>
                        <a:cs typeface="Times New Roman" panose="02020603050405020304" pitchFamily="18" charset="0"/>
                      </a:endParaRPr>
                    </a:p>
                  </a:txBody>
                  <a:tcPr marT="0" marB="0">
                    <a:lnL w="12700" cap="flat" cmpd="sng" algn="ctr">
                      <a:solidFill>
                        <a:srgbClr val="EAB290"/>
                      </a:solidFill>
                      <a:prstDash val="solid"/>
                      <a:round/>
                      <a:headEnd type="none" w="med" len="med"/>
                      <a:tailEnd type="none" w="med" len="med"/>
                    </a:lnL>
                    <a:lnR w="12700" cap="flat" cmpd="sng" algn="ctr">
                      <a:solidFill>
                        <a:srgbClr val="EAB290"/>
                      </a:solidFill>
                      <a:prstDash val="solid"/>
                      <a:round/>
                      <a:headEnd type="none" w="med" len="med"/>
                      <a:tailEnd type="none" w="med" len="med"/>
                    </a:lnR>
                    <a:lnT w="12700" cap="flat" cmpd="sng" algn="ctr">
                      <a:solidFill>
                        <a:srgbClr val="DD8047"/>
                      </a:solidFill>
                      <a:prstDash val="solid"/>
                      <a:round/>
                      <a:headEnd type="none" w="med" len="med"/>
                      <a:tailEnd type="none" w="med" len="med"/>
                    </a:lnT>
                    <a:lnB w="12700" cap="flat" cmpd="sng" algn="ctr">
                      <a:solidFill>
                        <a:srgbClr val="EAB290"/>
                      </a:solidFill>
                      <a:prstDash val="solid"/>
                      <a:round/>
                      <a:headEnd type="none" w="med" len="med"/>
                      <a:tailEnd type="none" w="med" len="med"/>
                    </a:lnB>
                    <a:solidFill>
                      <a:srgbClr val="F8E5DA"/>
                    </a:solidFill>
                  </a:tcPr>
                </a:tc>
                <a:extLst>
                  <a:ext uri="{0D108BD9-81ED-4DB2-BD59-A6C34878D82A}">
                    <a16:rowId xmlns:a16="http://schemas.microsoft.com/office/drawing/2014/main" val="10001"/>
                  </a:ext>
                </a:extLst>
              </a:tr>
            </a:tbl>
          </a:graphicData>
        </a:graphic>
      </p:graphicFrame>
      <p:sp>
        <p:nvSpPr>
          <p:cNvPr id="15" name="Title 1"/>
          <p:cNvSpPr txBox="1">
            <a:spLocks/>
          </p:cNvSpPr>
          <p:nvPr/>
        </p:nvSpPr>
        <p:spPr>
          <a:xfrm>
            <a:off x="7186083" y="1185672"/>
            <a:ext cx="3962400" cy="719328"/>
          </a:xfrm>
          <a:prstGeom prst="rect">
            <a:avLst/>
          </a:prstGeom>
        </p:spPr>
        <p:txBody>
          <a:bodyPr vert="horz" lIns="121920" tIns="60960" rIns="121920" bIns="60960" rtlCol="0" anchor="ctr">
            <a:noAutofit/>
          </a:bodyPr>
          <a:lstStyle>
            <a:lvl1pPr algn="l" defTabSz="914400" rtl="0" eaLnBrk="1" latinLnBrk="0" hangingPunct="1">
              <a:spcBef>
                <a:spcPct val="0"/>
              </a:spcBef>
              <a:buNone/>
              <a:defRPr sz="2800" kern="1200">
                <a:solidFill>
                  <a:schemeClr val="tx1"/>
                </a:solidFill>
                <a:latin typeface="Arial"/>
                <a:ea typeface="+mj-ea"/>
                <a:cs typeface="Arial"/>
              </a:defRPr>
            </a:lvl1pPr>
          </a:lstStyle>
          <a:p>
            <a:pPr algn="ctr"/>
            <a:r>
              <a:rPr lang="en-US" sz="1867" dirty="0">
                <a:solidFill>
                  <a:prstClr val="black"/>
                </a:solidFill>
              </a:rPr>
              <a:t>Define AWS-specific roadmap</a:t>
            </a:r>
          </a:p>
        </p:txBody>
      </p:sp>
    </p:spTree>
    <p:extLst>
      <p:ext uri="{BB962C8B-B14F-4D97-AF65-F5344CB8AC3E}">
        <p14:creationId xmlns:p14="http://schemas.microsoft.com/office/powerpoint/2010/main" val="18841204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889</Words>
  <Application>Microsoft Macintosh PowerPoint</Application>
  <PresentationFormat>Widescreen</PresentationFormat>
  <Paragraphs>67</Paragraphs>
  <Slides>5</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Arial</vt:lpstr>
      <vt:lpstr>Calibri</vt:lpstr>
      <vt:lpstr>Calibri Light</vt:lpstr>
      <vt:lpstr>Symbol</vt:lpstr>
      <vt:lpstr>Tw Cen MT</vt:lpstr>
      <vt:lpstr>Wingdings</vt:lpstr>
      <vt:lpstr>2_Office Theme</vt:lpstr>
      <vt:lpstr>3_Office Theme</vt:lpstr>
      <vt:lpstr>4_Office Theme</vt:lpstr>
      <vt:lpstr>Office Theme</vt:lpstr>
      <vt:lpstr>Cloud Operations Transformation</vt:lpstr>
      <vt:lpstr>Cloud Operations on AWS Playbook</vt:lpstr>
      <vt:lpstr>Cloud Operations on AWS Runbook</vt:lpstr>
      <vt:lpstr>Operational functions needed to be covered</vt:lpstr>
      <vt:lpstr>Example of a playbook strategy table… created for each of the 15 operational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Operations on AWS Playbook</dc:title>
  <dc:subject/>
  <dc:creator/>
  <cp:keywords/>
  <dc:description/>
  <cp:lastModifiedBy>Thanh Nguyen</cp:lastModifiedBy>
  <cp:revision>4</cp:revision>
  <dcterms:created xsi:type="dcterms:W3CDTF">2016-10-22T18:07:59Z</dcterms:created>
  <dcterms:modified xsi:type="dcterms:W3CDTF">2024-06-21T05:09:04Z</dcterms:modified>
  <cp:category/>
</cp:coreProperties>
</file>