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1"/>
  </p:notesMasterIdLst>
  <p:sldIdLst>
    <p:sldId id="285" r:id="rId5"/>
    <p:sldId id="259" r:id="rId6"/>
    <p:sldId id="260" r:id="rId7"/>
    <p:sldId id="306" r:id="rId8"/>
    <p:sldId id="323" r:id="rId9"/>
    <p:sldId id="325" r:id="rId10"/>
    <p:sldId id="326" r:id="rId11"/>
    <p:sldId id="318" r:id="rId12"/>
    <p:sldId id="317" r:id="rId13"/>
    <p:sldId id="314" r:id="rId14"/>
    <p:sldId id="315" r:id="rId15"/>
    <p:sldId id="319" r:id="rId16"/>
    <p:sldId id="334" r:id="rId17"/>
    <p:sldId id="328" r:id="rId18"/>
    <p:sldId id="333" r:id="rId19"/>
    <p:sldId id="332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042"/>
    <a:srgbClr val="0E2735"/>
    <a:srgbClr val="026AB6"/>
    <a:srgbClr val="FEC004"/>
    <a:srgbClr val="69B034"/>
    <a:srgbClr val="F2F4F4"/>
    <a:srgbClr val="595A5D"/>
    <a:srgbClr val="DCDCDC"/>
    <a:srgbClr val="4F81BD"/>
    <a:srgbClr val="0C9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94" autoAdjust="0"/>
    <p:restoredTop sz="81905" autoAdjust="0"/>
  </p:normalViewPr>
  <p:slideViewPr>
    <p:cSldViewPr snapToGrid="0" showGuides="1">
      <p:cViewPr varScale="1">
        <p:scale>
          <a:sx n="132" d="100"/>
          <a:sy n="132" d="100"/>
        </p:scale>
        <p:origin x="248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6/21/24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6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200" dirty="0"/>
              <a:t>The data of the data owner stays in their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200" dirty="0"/>
              <a:t>Data owner keeps visibility and control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200" dirty="0"/>
              <a:t>Data owner only creates ingestion pipelines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200" dirty="0"/>
              <a:t>Data consumer is able to consume data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200" dirty="0"/>
              <a:t>Data consumer is able to discover data (before even asking for access)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3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200" dirty="0"/>
              <a:t>Instead of requesting what data is able through email/meetings, data scientist can browse the catalog. </a:t>
            </a: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200" dirty="0"/>
              <a:t>Data owner (business) can approve acccess or not based on justification (use case, poc). Data owner doe</a:t>
            </a:r>
            <a:r>
              <a:rPr lang="en-GB" sz="1200" dirty="0" err="1"/>
              <a:t>sn</a:t>
            </a:r>
            <a:r>
              <a:rPr lang="en-GB" sz="1200" dirty="0"/>
              <a:t>’</a:t>
            </a:r>
            <a:r>
              <a:rPr lang="en-FR" sz="1200" dirty="0"/>
              <a:t>t have to be the same person ingesting data, it can be decision maker and person ingesting data can be data ingineer or IS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1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0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20" y="-113413"/>
            <a:ext cx="9559547" cy="5408428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2022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2022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2022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 Regular" charset="0"/>
              </a:rPr>
              <a:t>© 2022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3.svg"/><Relationship Id="rId4" Type="http://schemas.openxmlformats.org/officeDocument/2006/relationships/image" Target="../media/image12.png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16.sv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 err="1"/>
              <a:t>DataHub</a:t>
            </a:r>
            <a:r>
              <a:rPr lang="en-US" sz="3200" dirty="0"/>
              <a:t> Operating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AB1E02-1F1B-B44C-AAF9-8CFCD873E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2D6F57-D0FC-9E49-98EC-08273686E852}"/>
              </a:ext>
            </a:extLst>
          </p:cNvPr>
          <p:cNvCxnSpPr>
            <a:cxnSpLocks/>
          </p:cNvCxnSpPr>
          <p:nvPr/>
        </p:nvCxnSpPr>
        <p:spPr>
          <a:xfrm>
            <a:off x="1188687" y="1710249"/>
            <a:ext cx="19171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 Single Corner of Rectangle 16">
            <a:extLst>
              <a:ext uri="{FF2B5EF4-FFF2-40B4-BE49-F238E27FC236}">
                <a16:creationId xmlns:a16="http://schemas.microsoft.com/office/drawing/2014/main" id="{0C1BEC7B-DDBF-754A-855F-A823EECE5902}"/>
              </a:ext>
            </a:extLst>
          </p:cNvPr>
          <p:cNvSpPr/>
          <p:nvPr/>
        </p:nvSpPr>
        <p:spPr>
          <a:xfrm>
            <a:off x="6991804" y="1092812"/>
            <a:ext cx="931363" cy="601072"/>
          </a:xfrm>
          <a:prstGeom prst="round1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92D37-EF68-BD49-B46A-211C048C42E7}"/>
              </a:ext>
            </a:extLst>
          </p:cNvPr>
          <p:cNvSpPr txBox="1"/>
          <p:nvPr/>
        </p:nvSpPr>
        <p:spPr>
          <a:xfrm>
            <a:off x="7891350" y="1167325"/>
            <a:ext cx="13245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AWS account of team 1 (D</a:t>
            </a:r>
            <a:r>
              <a:rPr lang="en-GB" sz="1100" dirty="0"/>
              <a:t>a</a:t>
            </a:r>
            <a:r>
              <a:rPr lang="en-FR" sz="1100" dirty="0"/>
              <a:t>ta science)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A27E41-DE11-5146-8985-23F0CDC18D2E}"/>
              </a:ext>
            </a:extLst>
          </p:cNvPr>
          <p:cNvCxnSpPr>
            <a:cxnSpLocks/>
            <a:stCxn id="17" idx="1"/>
            <a:endCxn id="51" idx="3"/>
          </p:cNvCxnSpPr>
          <p:nvPr/>
        </p:nvCxnSpPr>
        <p:spPr>
          <a:xfrm flipH="1">
            <a:off x="4310013" y="1393348"/>
            <a:ext cx="2681791" cy="39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D20ACD-22CD-C644-8E48-762E5CE191F7}"/>
              </a:ext>
            </a:extLst>
          </p:cNvPr>
          <p:cNvCxnSpPr>
            <a:cxnSpLocks/>
            <a:stCxn id="40" idx="1"/>
            <a:endCxn id="31" idx="3"/>
          </p:cNvCxnSpPr>
          <p:nvPr/>
        </p:nvCxnSpPr>
        <p:spPr>
          <a:xfrm flipH="1" flipV="1">
            <a:off x="4268647" y="2652409"/>
            <a:ext cx="2723157" cy="62749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6D34A6-2286-6741-BED8-996921519114}"/>
              </a:ext>
            </a:extLst>
          </p:cNvPr>
          <p:cNvSpPr txBox="1"/>
          <p:nvPr/>
        </p:nvSpPr>
        <p:spPr>
          <a:xfrm>
            <a:off x="4869616" y="1020410"/>
            <a:ext cx="2141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Ask</a:t>
            </a:r>
            <a:r>
              <a:rPr lang="fr-FR" sz="1100" dirty="0"/>
              <a:t> </a:t>
            </a:r>
            <a:r>
              <a:rPr lang="fr-FR" sz="1100" b="1" dirty="0"/>
              <a:t>r</a:t>
            </a:r>
            <a:r>
              <a:rPr lang="en-FR" sz="1100" b="1" dirty="0"/>
              <a:t>ead only</a:t>
            </a:r>
            <a:r>
              <a:rPr lang="fr-FR" sz="1100" b="1" dirty="0"/>
              <a:t> </a:t>
            </a:r>
            <a:r>
              <a:rPr lang="fr-FR" sz="1100" b="1" dirty="0" err="1"/>
              <a:t>access</a:t>
            </a:r>
            <a:r>
              <a:rPr lang="fr-FR" sz="1100" b="1" dirty="0"/>
              <a:t> </a:t>
            </a:r>
            <a:r>
              <a:rPr lang="fr-FR" sz="1100" dirty="0" err="1"/>
              <a:t>through</a:t>
            </a:r>
            <a:r>
              <a:rPr lang="fr-FR" sz="1100" dirty="0"/>
              <a:t> </a:t>
            </a:r>
            <a:r>
              <a:rPr lang="fr-FR" sz="1100" dirty="0" err="1"/>
              <a:t>DataHub</a:t>
            </a:r>
            <a:endParaRPr lang="en-FR" sz="1100" dirty="0"/>
          </a:p>
        </p:txBody>
      </p:sp>
      <p:pic>
        <p:nvPicPr>
          <p:cNvPr id="29" name="Graphic 2" descr="User">
            <a:extLst>
              <a:ext uri="{FF2B5EF4-FFF2-40B4-BE49-F238E27FC236}">
                <a16:creationId xmlns:a16="http://schemas.microsoft.com/office/drawing/2014/main" id="{CDB35D69-73EB-BF43-8B14-6B38D0E90E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3525" y="1050936"/>
            <a:ext cx="581538" cy="581538"/>
          </a:xfrm>
          <a:prstGeom prst="rect">
            <a:avLst/>
          </a:prstGeom>
        </p:spPr>
      </p:pic>
      <p:sp>
        <p:nvSpPr>
          <p:cNvPr id="30" name="Can 29">
            <a:extLst>
              <a:ext uri="{FF2B5EF4-FFF2-40B4-BE49-F238E27FC236}">
                <a16:creationId xmlns:a16="http://schemas.microsoft.com/office/drawing/2014/main" id="{803C95BA-5313-AA46-A4D0-304991F62622}"/>
              </a:ext>
            </a:extLst>
          </p:cNvPr>
          <p:cNvSpPr/>
          <p:nvPr/>
        </p:nvSpPr>
        <p:spPr>
          <a:xfrm>
            <a:off x="188035" y="1036649"/>
            <a:ext cx="926274" cy="1221683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Source (SAP)</a:t>
            </a:r>
          </a:p>
        </p:txBody>
      </p:sp>
      <p:sp>
        <p:nvSpPr>
          <p:cNvPr id="34" name="Round Single Corner of Rectangle 5">
            <a:extLst>
              <a:ext uri="{FF2B5EF4-FFF2-40B4-BE49-F238E27FC236}">
                <a16:creationId xmlns:a16="http://schemas.microsoft.com/office/drawing/2014/main" id="{DE6328D0-515D-CA43-8B30-E93B4779DFE0}"/>
              </a:ext>
            </a:extLst>
          </p:cNvPr>
          <p:cNvSpPr/>
          <p:nvPr/>
        </p:nvSpPr>
        <p:spPr>
          <a:xfrm>
            <a:off x="3132044" y="839917"/>
            <a:ext cx="1563602" cy="2601424"/>
          </a:xfrm>
          <a:prstGeom prst="round1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E00041-4033-5F46-A9D7-D58A33B24744}"/>
              </a:ext>
            </a:extLst>
          </p:cNvPr>
          <p:cNvSpPr txBox="1"/>
          <p:nvPr/>
        </p:nvSpPr>
        <p:spPr>
          <a:xfrm>
            <a:off x="1125759" y="1829787"/>
            <a:ext cx="2042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Data owner builds</a:t>
            </a:r>
            <a:r>
              <a:rPr lang="fr-FR" sz="1200" dirty="0"/>
              <a:t> </a:t>
            </a:r>
            <a:r>
              <a:rPr lang="fr-FR" sz="1200" b="1" dirty="0" err="1"/>
              <a:t>only</a:t>
            </a:r>
            <a:r>
              <a:rPr lang="fr-FR" sz="1200" b="1" dirty="0"/>
              <a:t> one ingestion pipeline</a:t>
            </a:r>
            <a:r>
              <a:rPr lang="fr-FR" sz="1200" dirty="0"/>
              <a:t> for </a:t>
            </a:r>
            <a:r>
              <a:rPr lang="fr-FR" sz="1200" dirty="0" err="1"/>
              <a:t>each</a:t>
            </a:r>
            <a:r>
              <a:rPr lang="fr-FR" sz="1200" dirty="0"/>
              <a:t> data </a:t>
            </a:r>
            <a:r>
              <a:rPr lang="fr-FR" sz="1200" dirty="0" err="1"/>
              <a:t>request</a:t>
            </a:r>
            <a:endParaRPr lang="en-FR" sz="1200" dirty="0"/>
          </a:p>
        </p:txBody>
      </p:sp>
      <p:pic>
        <p:nvPicPr>
          <p:cNvPr id="36" name="Graphic 22">
            <a:extLst>
              <a:ext uri="{FF2B5EF4-FFF2-40B4-BE49-F238E27FC236}">
                <a16:creationId xmlns:a16="http://schemas.microsoft.com/office/drawing/2014/main" id="{3B4C52A4-74DE-A34F-A4A1-56A4E579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3" y="1195964"/>
            <a:ext cx="358830" cy="35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ound Single Corner of Rectangle 16">
            <a:extLst>
              <a:ext uri="{FF2B5EF4-FFF2-40B4-BE49-F238E27FC236}">
                <a16:creationId xmlns:a16="http://schemas.microsoft.com/office/drawing/2014/main" id="{0C1BEC7B-DDBF-754A-855F-A823EECE5902}"/>
              </a:ext>
            </a:extLst>
          </p:cNvPr>
          <p:cNvSpPr/>
          <p:nvPr/>
        </p:nvSpPr>
        <p:spPr>
          <a:xfrm>
            <a:off x="6991804" y="1950995"/>
            <a:ext cx="931363" cy="601072"/>
          </a:xfrm>
          <a:prstGeom prst="round1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192D37-EF68-BD49-B46A-211C048C42E7}"/>
              </a:ext>
            </a:extLst>
          </p:cNvPr>
          <p:cNvSpPr txBox="1"/>
          <p:nvPr/>
        </p:nvSpPr>
        <p:spPr>
          <a:xfrm>
            <a:off x="7923167" y="2018118"/>
            <a:ext cx="1324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AWS account of team 2 (Analysts)</a:t>
            </a:r>
          </a:p>
        </p:txBody>
      </p:sp>
      <p:pic>
        <p:nvPicPr>
          <p:cNvPr id="39" name="Graphic 22">
            <a:extLst>
              <a:ext uri="{FF2B5EF4-FFF2-40B4-BE49-F238E27FC236}">
                <a16:creationId xmlns:a16="http://schemas.microsoft.com/office/drawing/2014/main" id="{3B4C52A4-74DE-A34F-A4A1-56A4E579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3" y="2054147"/>
            <a:ext cx="358830" cy="35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 Single Corner of Rectangle 16">
            <a:extLst>
              <a:ext uri="{FF2B5EF4-FFF2-40B4-BE49-F238E27FC236}">
                <a16:creationId xmlns:a16="http://schemas.microsoft.com/office/drawing/2014/main" id="{0C1BEC7B-DDBF-754A-855F-A823EECE5902}"/>
              </a:ext>
            </a:extLst>
          </p:cNvPr>
          <p:cNvSpPr/>
          <p:nvPr/>
        </p:nvSpPr>
        <p:spPr>
          <a:xfrm>
            <a:off x="6991804" y="2979363"/>
            <a:ext cx="931363" cy="601072"/>
          </a:xfrm>
          <a:prstGeom prst="round1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192D37-EF68-BD49-B46A-211C048C42E7}"/>
              </a:ext>
            </a:extLst>
          </p:cNvPr>
          <p:cNvSpPr txBox="1"/>
          <p:nvPr/>
        </p:nvSpPr>
        <p:spPr>
          <a:xfrm>
            <a:off x="7960489" y="3046486"/>
            <a:ext cx="1249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AWS account of team </a:t>
            </a:r>
            <a:r>
              <a:rPr lang="fr-FR" sz="1100" dirty="0"/>
              <a:t>n</a:t>
            </a:r>
            <a:r>
              <a:rPr lang="en-FR" sz="1100" dirty="0"/>
              <a:t> (</a:t>
            </a:r>
            <a:r>
              <a:rPr lang="fr-FR" sz="1100" dirty="0"/>
              <a:t>R&amp;D</a:t>
            </a:r>
            <a:r>
              <a:rPr lang="en-FR" sz="1100" dirty="0"/>
              <a:t>)</a:t>
            </a:r>
          </a:p>
        </p:txBody>
      </p:sp>
      <p:pic>
        <p:nvPicPr>
          <p:cNvPr id="42" name="Graphic 22">
            <a:extLst>
              <a:ext uri="{FF2B5EF4-FFF2-40B4-BE49-F238E27FC236}">
                <a16:creationId xmlns:a16="http://schemas.microsoft.com/office/drawing/2014/main" id="{3B4C52A4-74DE-A34F-A4A1-56A4E579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3" y="3082515"/>
            <a:ext cx="358830" cy="35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D20ACD-22CD-C644-8E48-762E5CE191F7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4310013" y="2251531"/>
            <a:ext cx="2681791" cy="20720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3C67C64-E7C8-F743-9EAA-E77AF39D856D}"/>
              </a:ext>
            </a:extLst>
          </p:cNvPr>
          <p:cNvSpPr txBox="1"/>
          <p:nvPr/>
        </p:nvSpPr>
        <p:spPr>
          <a:xfrm>
            <a:off x="5565193" y="2251278"/>
            <a:ext cx="371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000" b="1" dirty="0"/>
              <a:t>.</a:t>
            </a:r>
          </a:p>
          <a:p>
            <a:pPr algn="ctr"/>
            <a:r>
              <a:rPr lang="en-FR" sz="1000" b="1" dirty="0"/>
              <a:t>.</a:t>
            </a:r>
          </a:p>
          <a:p>
            <a:pPr algn="ctr"/>
            <a:r>
              <a:rPr lang="en-FR" sz="1000" b="1" dirty="0"/>
              <a:t>.</a:t>
            </a:r>
          </a:p>
        </p:txBody>
      </p:sp>
      <p:pic>
        <p:nvPicPr>
          <p:cNvPr id="51" name="Graphic 8">
            <a:extLst>
              <a:ext uri="{FF2B5EF4-FFF2-40B4-BE49-F238E27FC236}">
                <a16:creationId xmlns:a16="http://schemas.microsoft.com/office/drawing/2014/main" id="{C0507C24-A8DD-5949-A9FD-7D9CEDB95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59" y="1003269"/>
            <a:ext cx="788154" cy="78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3181884" y="1840375"/>
            <a:ext cx="15669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err="1"/>
              <a:t>Demand</a:t>
            </a:r>
            <a:r>
              <a:rPr lang="fr-FR" sz="1400" dirty="0"/>
              <a:t> Data</a:t>
            </a:r>
            <a:endParaRPr lang="en-GB" sz="1400" dirty="0"/>
          </a:p>
        </p:txBody>
      </p:sp>
      <p:pic>
        <p:nvPicPr>
          <p:cNvPr id="28" name="Graphic 104" descr="User">
            <a:extLst>
              <a:ext uri="{FF2B5EF4-FFF2-40B4-BE49-F238E27FC236}">
                <a16:creationId xmlns:a16="http://schemas.microsoft.com/office/drawing/2014/main" id="{82627FAD-43C8-BA48-8B45-EE613AB651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529390">
            <a:off x="5697341" y="551882"/>
            <a:ext cx="581539" cy="581539"/>
          </a:xfrm>
          <a:prstGeom prst="rect">
            <a:avLst/>
          </a:prstGeom>
        </p:spPr>
      </p:pic>
      <p:pic>
        <p:nvPicPr>
          <p:cNvPr id="31" name="Graphic 8">
            <a:extLst>
              <a:ext uri="{FF2B5EF4-FFF2-40B4-BE49-F238E27FC236}">
                <a16:creationId xmlns:a16="http://schemas.microsoft.com/office/drawing/2014/main" id="{B3C7378D-5DC0-B74A-9A3E-AC9BA14F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493" y="2258332"/>
            <a:ext cx="788154" cy="78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993DD3E-E8CF-CB44-9DD2-EAC0FCAE2269}"/>
              </a:ext>
            </a:extLst>
          </p:cNvPr>
          <p:cNvSpPr/>
          <p:nvPr/>
        </p:nvSpPr>
        <p:spPr>
          <a:xfrm>
            <a:off x="3181884" y="3046486"/>
            <a:ext cx="15669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Pricing Data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8126" y="3541683"/>
            <a:ext cx="72178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/>
              <a:t>The data </a:t>
            </a:r>
            <a:r>
              <a:rPr lang="fr-FR" sz="1400" b="1" dirty="0" err="1"/>
              <a:t>stays</a:t>
            </a:r>
            <a:r>
              <a:rPr lang="fr-FR" sz="1400" b="1" dirty="0"/>
              <a:t> in data </a:t>
            </a:r>
            <a:r>
              <a:rPr lang="fr-FR" sz="1400" b="1" dirty="0" err="1"/>
              <a:t>owner’s</a:t>
            </a:r>
            <a:r>
              <a:rPr lang="fr-FR" sz="1400" b="1" dirty="0"/>
              <a:t> AWS </a:t>
            </a:r>
            <a:r>
              <a:rPr lang="fr-FR" sz="1400" b="1" dirty="0" err="1"/>
              <a:t>account</a:t>
            </a:r>
            <a:endParaRPr lang="fr-FR" sz="14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/>
              <a:t>Data </a:t>
            </a:r>
            <a:r>
              <a:rPr lang="fr-FR" sz="1400" dirty="0" err="1"/>
              <a:t>owner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able to </a:t>
            </a:r>
            <a:r>
              <a:rPr lang="fr-FR" sz="1400" b="1" dirty="0" err="1"/>
              <a:t>govern</a:t>
            </a:r>
            <a:r>
              <a:rPr lang="fr-FR" sz="1400" b="1" dirty="0"/>
              <a:t> data </a:t>
            </a:r>
            <a:r>
              <a:rPr lang="fr-FR" sz="1400" dirty="0" err="1"/>
              <a:t>easily</a:t>
            </a:r>
            <a:r>
              <a:rPr lang="fr-FR" sz="1400" dirty="0"/>
              <a:t> (</a:t>
            </a:r>
            <a:r>
              <a:rPr lang="fr-FR" sz="1400" dirty="0" err="1"/>
              <a:t>grant</a:t>
            </a:r>
            <a:r>
              <a:rPr lang="fr-FR" sz="1400" dirty="0"/>
              <a:t>/</a:t>
            </a:r>
            <a:r>
              <a:rPr lang="fr-FR" sz="1400" dirty="0" err="1"/>
              <a:t>revoke</a:t>
            </a:r>
            <a:r>
              <a:rPr lang="fr-FR" sz="1400" dirty="0"/>
              <a:t> </a:t>
            </a:r>
            <a:r>
              <a:rPr lang="fr-FR" sz="1400" dirty="0" err="1"/>
              <a:t>access</a:t>
            </a:r>
            <a:r>
              <a:rPr lang="fr-FR" sz="1400" dirty="0"/>
              <a:t>)</a:t>
            </a:r>
            <a:endParaRPr lang="fr-FR" sz="14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 err="1"/>
              <a:t>Only</a:t>
            </a:r>
            <a:r>
              <a:rPr lang="fr-FR" sz="1400" dirty="0"/>
              <a:t> </a:t>
            </a:r>
            <a:r>
              <a:rPr lang="fr-FR" sz="1400" dirty="0" err="1"/>
              <a:t>need</a:t>
            </a:r>
            <a:r>
              <a:rPr lang="fr-FR" sz="1400" dirty="0"/>
              <a:t> </a:t>
            </a:r>
            <a:r>
              <a:rPr lang="fr-FR" sz="1400" b="1" dirty="0"/>
              <a:t>one ingestion pipeline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/>
              <a:t>Data </a:t>
            </a:r>
            <a:r>
              <a:rPr lang="fr-FR" sz="1400" dirty="0" err="1"/>
              <a:t>owner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able to </a:t>
            </a:r>
            <a:r>
              <a:rPr lang="fr-FR" sz="1400" b="1" dirty="0" err="1"/>
              <a:t>discover</a:t>
            </a:r>
            <a:r>
              <a:rPr lang="fr-FR" sz="1400" b="1" dirty="0"/>
              <a:t> data </a:t>
            </a:r>
            <a:r>
              <a:rPr lang="fr-FR" sz="1400" b="1" dirty="0" err="1"/>
              <a:t>easily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data </a:t>
            </a:r>
            <a:r>
              <a:rPr lang="fr-FR" sz="1400" dirty="0" err="1"/>
              <a:t>catalog</a:t>
            </a:r>
            <a:endParaRPr lang="fr-FR" sz="1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/>
              <a:t>Data consumer </a:t>
            </a:r>
            <a:r>
              <a:rPr lang="fr-FR" sz="1400" dirty="0" err="1"/>
              <a:t>can</a:t>
            </a:r>
            <a:r>
              <a:rPr lang="fr-FR" sz="1400" dirty="0"/>
              <a:t> </a:t>
            </a:r>
            <a:r>
              <a:rPr lang="fr-FR" sz="1400" b="1" dirty="0" err="1"/>
              <a:t>ask</a:t>
            </a:r>
            <a:r>
              <a:rPr lang="fr-FR" sz="1400" b="1" dirty="0"/>
              <a:t> </a:t>
            </a:r>
            <a:r>
              <a:rPr lang="fr-FR" sz="1400" b="1" dirty="0" err="1"/>
              <a:t>read</a:t>
            </a:r>
            <a:r>
              <a:rPr lang="fr-FR" sz="1400" b="1" dirty="0"/>
              <a:t> </a:t>
            </a:r>
            <a:r>
              <a:rPr lang="fr-FR" sz="1400" b="1" dirty="0" err="1"/>
              <a:t>access</a:t>
            </a:r>
            <a:r>
              <a:rPr lang="fr-FR" sz="1400" dirty="0"/>
              <a:t> on </a:t>
            </a:r>
            <a:r>
              <a:rPr lang="fr-FR" sz="1400" dirty="0" err="1"/>
              <a:t>DataHub</a:t>
            </a:r>
            <a:r>
              <a:rPr lang="fr-FR" sz="1400" dirty="0"/>
              <a:t> to consume data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/>
              <a:t>Data </a:t>
            </a:r>
            <a:r>
              <a:rPr lang="fr-FR" sz="1400" dirty="0" err="1"/>
              <a:t>consumers</a:t>
            </a:r>
            <a:r>
              <a:rPr lang="fr-FR" sz="1400" dirty="0"/>
              <a:t> </a:t>
            </a:r>
            <a:r>
              <a:rPr lang="fr-FR" sz="1400" b="1" dirty="0" err="1"/>
              <a:t>benefit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b="1" dirty="0" err="1"/>
              <a:t>other’s</a:t>
            </a:r>
            <a:r>
              <a:rPr lang="fr-FR" sz="1400" b="1" dirty="0"/>
              <a:t> </a:t>
            </a:r>
            <a:r>
              <a:rPr lang="fr-FR" sz="1400" b="1" dirty="0" err="1"/>
              <a:t>requests</a:t>
            </a:r>
            <a:r>
              <a:rPr lang="fr-FR" sz="1400" b="1" dirty="0"/>
              <a:t> </a:t>
            </a:r>
            <a:r>
              <a:rPr lang="fr-FR" sz="1400" dirty="0"/>
              <a:t>over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/>
              <a:t>Data </a:t>
            </a:r>
            <a:r>
              <a:rPr lang="fr-FR" sz="1400" dirty="0" err="1"/>
              <a:t>owner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b="1" dirty="0"/>
              <a:t>no longer a </a:t>
            </a:r>
            <a:r>
              <a:rPr lang="fr-FR" sz="1400" b="1" dirty="0" err="1"/>
              <a:t>bottleneck</a:t>
            </a:r>
            <a:endParaRPr lang="fr-FR" sz="1400" b="1" dirty="0"/>
          </a:p>
        </p:txBody>
      </p:sp>
      <p:sp>
        <p:nvSpPr>
          <p:cNvPr id="43" name="Rectangle 42"/>
          <p:cNvSpPr/>
          <p:nvPr/>
        </p:nvSpPr>
        <p:spPr>
          <a:xfrm>
            <a:off x="1710493" y="1493558"/>
            <a:ext cx="8293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Data </a:t>
            </a:r>
            <a:r>
              <a:rPr lang="fr-FR" sz="1000" dirty="0" err="1"/>
              <a:t>owner</a:t>
            </a:r>
            <a:endParaRPr lang="en-GB" sz="1000" dirty="0"/>
          </a:p>
        </p:txBody>
      </p:sp>
      <p:sp>
        <p:nvSpPr>
          <p:cNvPr id="45" name="Title 7">
            <a:extLst>
              <a:ext uri="{FF2B5EF4-FFF2-40B4-BE49-F238E27FC236}">
                <a16:creationId xmlns:a16="http://schemas.microsoft.com/office/drawing/2014/main" id="{55EA49C3-E2F2-7C43-A50B-97FCED54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59" y="125847"/>
            <a:ext cx="8781598" cy="545192"/>
          </a:xfrm>
        </p:spPr>
        <p:txBody>
          <a:bodyPr/>
          <a:lstStyle/>
          <a:p>
            <a:r>
              <a:rPr lang="en-US" sz="2400" dirty="0">
                <a:solidFill>
                  <a:srgbClr val="414042"/>
                </a:solidFill>
              </a:rPr>
              <a:t>Data security, discovery and access: using </a:t>
            </a:r>
            <a:r>
              <a:rPr lang="en-US" sz="2400" dirty="0" err="1">
                <a:solidFill>
                  <a:srgbClr val="414042"/>
                </a:solidFill>
              </a:rPr>
              <a:t>DataHub</a:t>
            </a:r>
            <a:endParaRPr lang="en-FR" sz="2400" dirty="0">
              <a:solidFill>
                <a:srgbClr val="4140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8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3">
            <a:extLst>
              <a:ext uri="{FF2B5EF4-FFF2-40B4-BE49-F238E27FC236}">
                <a16:creationId xmlns:a16="http://schemas.microsoft.com/office/drawing/2014/main" id="{719E0D07-4941-8E4A-9855-95A46025609F}"/>
              </a:ext>
            </a:extLst>
          </p:cNvPr>
          <p:cNvSpPr/>
          <p:nvPr/>
        </p:nvSpPr>
        <p:spPr>
          <a:xfrm>
            <a:off x="3656699" y="1267080"/>
            <a:ext cx="1973215" cy="2696476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5" name="Round Single Corner of Rectangle 5">
            <a:extLst>
              <a:ext uri="{FF2B5EF4-FFF2-40B4-BE49-F238E27FC236}">
                <a16:creationId xmlns:a16="http://schemas.microsoft.com/office/drawing/2014/main" id="{DE6328D0-515D-CA43-8B30-E93B4779DFE0}"/>
              </a:ext>
            </a:extLst>
          </p:cNvPr>
          <p:cNvSpPr/>
          <p:nvPr/>
        </p:nvSpPr>
        <p:spPr>
          <a:xfrm>
            <a:off x="1132105" y="2755397"/>
            <a:ext cx="1263856" cy="1057514"/>
          </a:xfrm>
          <a:prstGeom prst="round1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16" name="Graphic 8">
            <a:extLst>
              <a:ext uri="{FF2B5EF4-FFF2-40B4-BE49-F238E27FC236}">
                <a16:creationId xmlns:a16="http://schemas.microsoft.com/office/drawing/2014/main" id="{C0507C24-A8DD-5949-A9FD-7D9CEDB95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48" y="2898091"/>
            <a:ext cx="580194" cy="58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135676" y="3465922"/>
            <a:ext cx="1256714" cy="310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Pricing Data</a:t>
            </a:r>
            <a:endParaRPr lang="en-GB" sz="1400" dirty="0"/>
          </a:p>
        </p:txBody>
      </p:sp>
      <p:sp>
        <p:nvSpPr>
          <p:cNvPr id="18" name="Round Single Corner of Rectangle 5">
            <a:extLst>
              <a:ext uri="{FF2B5EF4-FFF2-40B4-BE49-F238E27FC236}">
                <a16:creationId xmlns:a16="http://schemas.microsoft.com/office/drawing/2014/main" id="{DE6328D0-515D-CA43-8B30-E93B4779DFE0}"/>
              </a:ext>
            </a:extLst>
          </p:cNvPr>
          <p:cNvSpPr/>
          <p:nvPr/>
        </p:nvSpPr>
        <p:spPr>
          <a:xfrm>
            <a:off x="1143628" y="1371249"/>
            <a:ext cx="1247335" cy="1057514"/>
          </a:xfrm>
          <a:prstGeom prst="round1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C0507C24-A8DD-5949-A9FD-7D9CEDB95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77" y="1510650"/>
            <a:ext cx="575115" cy="57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118869" y="2059587"/>
            <a:ext cx="1353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Demand</a:t>
            </a:r>
            <a:r>
              <a:rPr lang="fr-FR" sz="1400" dirty="0"/>
              <a:t> Data</a:t>
            </a:r>
            <a:endParaRPr lang="en-GB" sz="1400" dirty="0"/>
          </a:p>
        </p:txBody>
      </p:sp>
      <p:sp>
        <p:nvSpPr>
          <p:cNvPr id="21" name="Rectangle à coins arrondis 3">
            <a:extLst>
              <a:ext uri="{FF2B5EF4-FFF2-40B4-BE49-F238E27FC236}">
                <a16:creationId xmlns:a16="http://schemas.microsoft.com/office/drawing/2014/main" id="{2A4F7F31-4573-0740-9ED3-B0DBA919A00D}"/>
              </a:ext>
            </a:extLst>
          </p:cNvPr>
          <p:cNvSpPr/>
          <p:nvPr/>
        </p:nvSpPr>
        <p:spPr>
          <a:xfrm>
            <a:off x="4066492" y="1508669"/>
            <a:ext cx="1103142" cy="4198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Demand</a:t>
            </a:r>
            <a:r>
              <a:rPr lang="fr-FR" sz="1200" dirty="0"/>
              <a:t> </a:t>
            </a:r>
            <a:r>
              <a:rPr lang="fr-FR" sz="1200" dirty="0" err="1"/>
              <a:t>dataset</a:t>
            </a:r>
            <a:endParaRPr lang="fr-FR" sz="1200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4E09B4E-5DAB-B34E-80BA-2CC378B3D46C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2390963" y="1718589"/>
            <a:ext cx="1675529" cy="181417"/>
          </a:xfrm>
          <a:prstGeom prst="bentConnector3">
            <a:avLst>
              <a:gd name="adj1" fmla="val 56946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4E09B4E-5DAB-B34E-80BA-2CC378B3D46C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 flipV="1">
            <a:off x="2395961" y="2183021"/>
            <a:ext cx="1670531" cy="110113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BD140D-6C86-7645-8F4C-9834DB4D488D}"/>
              </a:ext>
            </a:extLst>
          </p:cNvPr>
          <p:cNvSpPr txBox="1"/>
          <p:nvPr/>
        </p:nvSpPr>
        <p:spPr>
          <a:xfrm>
            <a:off x="3535918" y="3405484"/>
            <a:ext cx="21411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050" dirty="0"/>
              <a:t>Centralised catalog to </a:t>
            </a:r>
            <a:r>
              <a:rPr lang="en-FR" sz="1050" b="1" dirty="0"/>
              <a:t>discover</a:t>
            </a:r>
            <a:r>
              <a:rPr lang="en-FR" sz="1050" dirty="0"/>
              <a:t>  </a:t>
            </a:r>
            <a:r>
              <a:rPr lang="en-FR" sz="1050" b="1" dirty="0"/>
              <a:t>consume</a:t>
            </a:r>
            <a:r>
              <a:rPr lang="en-FR" sz="1050" dirty="0"/>
              <a:t> data and share insights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BD140D-6C86-7645-8F4C-9834DB4D488D}"/>
              </a:ext>
            </a:extLst>
          </p:cNvPr>
          <p:cNvSpPr txBox="1"/>
          <p:nvPr/>
        </p:nvSpPr>
        <p:spPr>
          <a:xfrm>
            <a:off x="3588744" y="2390686"/>
            <a:ext cx="221920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Data </a:t>
            </a:r>
            <a:r>
              <a:rPr lang="fr-FR" sz="1050" dirty="0" err="1"/>
              <a:t>owner</a:t>
            </a:r>
            <a:r>
              <a:rPr lang="fr-FR" sz="1050" dirty="0"/>
              <a:t> </a:t>
            </a:r>
            <a:r>
              <a:rPr lang="fr-FR" sz="1050" dirty="0" err="1"/>
              <a:t>controls</a:t>
            </a:r>
            <a:r>
              <a:rPr lang="fr-FR" sz="1050" dirty="0"/>
              <a:t>:</a:t>
            </a:r>
          </a:p>
          <a:p>
            <a:pPr marL="227013" lvl="1" indent="-168275">
              <a:buFont typeface="Courier New" panose="02070309020205020404" pitchFamily="49" charset="0"/>
              <a:buChar char="o"/>
            </a:pPr>
            <a:r>
              <a:rPr lang="fr-FR" sz="1050" dirty="0" err="1"/>
              <a:t>Metadata</a:t>
            </a:r>
            <a:endParaRPr lang="fr-FR" sz="1050" dirty="0"/>
          </a:p>
          <a:p>
            <a:pPr marL="227013" lvl="1" indent="-168275">
              <a:buFont typeface="Courier New" panose="02070309020205020404" pitchFamily="49" charset="0"/>
              <a:buChar char="o"/>
            </a:pPr>
            <a:r>
              <a:rPr lang="fr-FR" sz="1050" dirty="0" err="1"/>
              <a:t>Dataset</a:t>
            </a:r>
            <a:r>
              <a:rPr lang="fr-FR" sz="1050" dirty="0"/>
              <a:t> </a:t>
            </a:r>
            <a:r>
              <a:rPr lang="fr-FR" sz="1050" dirty="0" err="1"/>
              <a:t>security</a:t>
            </a:r>
            <a:r>
              <a:rPr lang="fr-FR" sz="1050" dirty="0"/>
              <a:t> classification</a:t>
            </a:r>
          </a:p>
          <a:p>
            <a:pPr marL="227013" lvl="1" indent="-168275">
              <a:buFont typeface="Courier New" panose="02070309020205020404" pitchFamily="49" charset="0"/>
              <a:buChar char="o"/>
            </a:pPr>
            <a:r>
              <a:rPr lang="fr-FR" sz="1050" dirty="0" err="1"/>
              <a:t>Dataset</a:t>
            </a:r>
            <a:r>
              <a:rPr lang="fr-FR" sz="1050" dirty="0"/>
              <a:t> </a:t>
            </a:r>
            <a:r>
              <a:rPr lang="fr-FR" sz="1050" dirty="0" err="1"/>
              <a:t>access</a:t>
            </a:r>
            <a:endParaRPr lang="fr-FR" sz="1050" dirty="0"/>
          </a:p>
          <a:p>
            <a:pPr marL="227013" lvl="1" indent="-168275">
              <a:buFont typeface="Courier New" panose="02070309020205020404" pitchFamily="49" charset="0"/>
              <a:buChar char="o"/>
            </a:pPr>
            <a:r>
              <a:rPr lang="fr-FR" sz="1050" dirty="0" err="1"/>
              <a:t>Dataset</a:t>
            </a:r>
            <a:r>
              <a:rPr lang="fr-FR" sz="1050" dirty="0"/>
              <a:t> </a:t>
            </a:r>
            <a:r>
              <a:rPr lang="fr-FR" sz="1050" dirty="0" err="1"/>
              <a:t>visibility</a:t>
            </a:r>
            <a:r>
              <a:rPr lang="fr-FR" sz="1050" dirty="0"/>
              <a:t> in </a:t>
            </a:r>
            <a:r>
              <a:rPr lang="fr-FR" sz="1050" dirty="0" err="1"/>
              <a:t>catalog</a:t>
            </a:r>
            <a:endParaRPr lang="fr-FR" sz="1050" dirty="0"/>
          </a:p>
        </p:txBody>
      </p:sp>
      <p:sp>
        <p:nvSpPr>
          <p:cNvPr id="39" name="Rectangle à coins arrondis 3">
            <a:extLst>
              <a:ext uri="{FF2B5EF4-FFF2-40B4-BE49-F238E27FC236}">
                <a16:creationId xmlns:a16="http://schemas.microsoft.com/office/drawing/2014/main" id="{2A4F7F31-4573-0740-9ED3-B0DBA919A00D}"/>
              </a:ext>
            </a:extLst>
          </p:cNvPr>
          <p:cNvSpPr/>
          <p:nvPr/>
        </p:nvSpPr>
        <p:spPr>
          <a:xfrm>
            <a:off x="4066492" y="1975311"/>
            <a:ext cx="1103142" cy="41542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Pricing </a:t>
            </a:r>
            <a:r>
              <a:rPr lang="fr-FR" sz="1200" dirty="0" err="1"/>
              <a:t>dataset</a:t>
            </a:r>
            <a:endParaRPr lang="fr-FR" sz="1200" dirty="0"/>
          </a:p>
        </p:txBody>
      </p:sp>
      <p:sp>
        <p:nvSpPr>
          <p:cNvPr id="41" name="Round Single Corner of Rectangle 16">
            <a:extLst>
              <a:ext uri="{FF2B5EF4-FFF2-40B4-BE49-F238E27FC236}">
                <a16:creationId xmlns:a16="http://schemas.microsoft.com/office/drawing/2014/main" id="{0C1BEC7B-DDBF-754A-855F-A823EECE5902}"/>
              </a:ext>
            </a:extLst>
          </p:cNvPr>
          <p:cNvSpPr/>
          <p:nvPr/>
        </p:nvSpPr>
        <p:spPr>
          <a:xfrm>
            <a:off x="6039268" y="1446221"/>
            <a:ext cx="1742841" cy="1959263"/>
          </a:xfrm>
          <a:prstGeom prst="round1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43" name="Graphic 22">
            <a:extLst>
              <a:ext uri="{FF2B5EF4-FFF2-40B4-BE49-F238E27FC236}">
                <a16:creationId xmlns:a16="http://schemas.microsoft.com/office/drawing/2014/main" id="{3B4C52A4-74DE-A34F-A4A1-56A4E579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185" y="1814878"/>
            <a:ext cx="399671" cy="39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5755709" y="3425609"/>
            <a:ext cx="24168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dirty="0"/>
              <a:t>Consumer environnement, (ex: AWS </a:t>
            </a:r>
            <a:r>
              <a:rPr lang="fr-FR" sz="1100" dirty="0" err="1"/>
              <a:t>account</a:t>
            </a:r>
            <a:r>
              <a:rPr lang="fr-FR" sz="1100" dirty="0"/>
              <a:t> of data science team) </a:t>
            </a:r>
            <a:endParaRPr lang="en-FR" sz="1100" dirty="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4E09B4E-5DAB-B34E-80BA-2CC378B3D46C}"/>
              </a:ext>
            </a:extLst>
          </p:cNvPr>
          <p:cNvCxnSpPr>
            <a:cxnSpLocks/>
            <a:stCxn id="41" idx="1"/>
            <a:endCxn id="21" idx="3"/>
          </p:cNvCxnSpPr>
          <p:nvPr/>
        </p:nvCxnSpPr>
        <p:spPr>
          <a:xfrm rot="10800000">
            <a:off x="5169634" y="1718589"/>
            <a:ext cx="869634" cy="7072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4E09B4E-5DAB-B34E-80BA-2CC378B3D46C}"/>
              </a:ext>
            </a:extLst>
          </p:cNvPr>
          <p:cNvCxnSpPr>
            <a:cxnSpLocks/>
          </p:cNvCxnSpPr>
          <p:nvPr/>
        </p:nvCxnSpPr>
        <p:spPr>
          <a:xfrm flipV="1">
            <a:off x="3192778" y="1029130"/>
            <a:ext cx="3269793" cy="31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Dot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24E09B4E-5DAB-B34E-80BA-2CC378B3D46C}"/>
              </a:ext>
            </a:extLst>
          </p:cNvPr>
          <p:cNvCxnSpPr>
            <a:cxnSpLocks/>
          </p:cNvCxnSpPr>
          <p:nvPr/>
        </p:nvCxnSpPr>
        <p:spPr>
          <a:xfrm rot="10800000">
            <a:off x="3149898" y="951464"/>
            <a:ext cx="3377905" cy="310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dashDot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BD140D-6C86-7645-8F4C-9834DB4D488D}"/>
              </a:ext>
            </a:extLst>
          </p:cNvPr>
          <p:cNvSpPr txBox="1"/>
          <p:nvPr/>
        </p:nvSpPr>
        <p:spPr>
          <a:xfrm>
            <a:off x="3557009" y="1013164"/>
            <a:ext cx="2141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Grant data </a:t>
            </a:r>
            <a:r>
              <a:rPr lang="fr-FR" sz="1050" dirty="0" err="1"/>
              <a:t>read</a:t>
            </a:r>
            <a:r>
              <a:rPr lang="fr-FR" sz="1050" dirty="0"/>
              <a:t> </a:t>
            </a:r>
            <a:r>
              <a:rPr lang="fr-FR" sz="1050" dirty="0" err="1"/>
              <a:t>access</a:t>
            </a:r>
            <a:endParaRPr lang="en-FR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BD140D-6C86-7645-8F4C-9834DB4D488D}"/>
              </a:ext>
            </a:extLst>
          </p:cNvPr>
          <p:cNvSpPr txBox="1"/>
          <p:nvPr/>
        </p:nvSpPr>
        <p:spPr>
          <a:xfrm>
            <a:off x="3535918" y="619383"/>
            <a:ext cx="2141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err="1">
                <a:solidFill>
                  <a:schemeClr val="accent1"/>
                </a:solidFill>
              </a:rPr>
              <a:t>Ask</a:t>
            </a:r>
            <a:r>
              <a:rPr lang="fr-FR" sz="1050" dirty="0">
                <a:solidFill>
                  <a:schemeClr val="accent1"/>
                </a:solidFill>
              </a:rPr>
              <a:t> data </a:t>
            </a:r>
            <a:r>
              <a:rPr lang="fr-FR" sz="1050" dirty="0" err="1">
                <a:solidFill>
                  <a:schemeClr val="accent1"/>
                </a:solidFill>
              </a:rPr>
              <a:t>read</a:t>
            </a:r>
            <a:r>
              <a:rPr lang="fr-FR" sz="1050" dirty="0">
                <a:solidFill>
                  <a:schemeClr val="accent1"/>
                </a:solidFill>
              </a:rPr>
              <a:t> </a:t>
            </a:r>
            <a:r>
              <a:rPr lang="fr-FR" sz="1050" dirty="0" err="1">
                <a:solidFill>
                  <a:schemeClr val="accent1"/>
                </a:solidFill>
              </a:rPr>
              <a:t>access</a:t>
            </a:r>
            <a:endParaRPr lang="en-FR" sz="1050" dirty="0">
              <a:solidFill>
                <a:schemeClr val="accent1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185" y="2357812"/>
            <a:ext cx="393663" cy="393663"/>
          </a:xfrm>
          <a:prstGeom prst="rect">
            <a:avLst/>
          </a:prstGeom>
        </p:spPr>
      </p:pic>
      <p:pic>
        <p:nvPicPr>
          <p:cNvPr id="78" name="Graphic 6">
            <a:extLst>
              <a:ext uri="{FF2B5EF4-FFF2-40B4-BE49-F238E27FC236}">
                <a16:creationId xmlns:a16="http://schemas.microsoft.com/office/drawing/2014/main" id="{C912484A-E8C6-E744-90F6-3707D93C0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384" y="1791247"/>
            <a:ext cx="391548" cy="39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6">
            <a:extLst>
              <a:ext uri="{FF2B5EF4-FFF2-40B4-BE49-F238E27FC236}">
                <a16:creationId xmlns:a16="http://schemas.microsoft.com/office/drawing/2014/main" id="{1AC5EB71-E4C7-BC46-9983-2A7C0F00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384" y="2288337"/>
            <a:ext cx="409724" cy="40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0653FD24-2B86-D54E-B72A-EDBDEF29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480" y="2806118"/>
            <a:ext cx="401628" cy="40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04" descr="User">
            <a:extLst>
              <a:ext uri="{FF2B5EF4-FFF2-40B4-BE49-F238E27FC236}">
                <a16:creationId xmlns:a16="http://schemas.microsoft.com/office/drawing/2014/main" id="{6149FC5E-69BF-A143-943D-85EB11F89E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11569" y="1134404"/>
            <a:ext cx="598013" cy="598013"/>
          </a:xfrm>
          <a:prstGeom prst="rect">
            <a:avLst/>
          </a:prstGeom>
        </p:spPr>
      </p:pic>
      <p:pic>
        <p:nvPicPr>
          <p:cNvPr id="32" name="Graphic 104" descr="User">
            <a:extLst>
              <a:ext uri="{FF2B5EF4-FFF2-40B4-BE49-F238E27FC236}">
                <a16:creationId xmlns:a16="http://schemas.microsoft.com/office/drawing/2014/main" id="{FC8B23B5-D555-E54A-9BBC-EF7D1A3B41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62571" y="629186"/>
            <a:ext cx="662158" cy="662158"/>
          </a:xfrm>
          <a:prstGeom prst="rect">
            <a:avLst/>
          </a:prstGeom>
        </p:spPr>
      </p:pic>
      <p:pic>
        <p:nvPicPr>
          <p:cNvPr id="47" name="Graphic 104" descr="User">
            <a:extLst>
              <a:ext uri="{FF2B5EF4-FFF2-40B4-BE49-F238E27FC236}">
                <a16:creationId xmlns:a16="http://schemas.microsoft.com/office/drawing/2014/main" id="{92F51A5F-C79A-C749-8044-E641EE6A19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3852" y="2559894"/>
            <a:ext cx="592315" cy="5923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0CBB39B-C687-C940-9D07-1A7B8901EA0D}"/>
              </a:ext>
            </a:extLst>
          </p:cNvPr>
          <p:cNvSpPr txBox="1"/>
          <p:nvPr/>
        </p:nvSpPr>
        <p:spPr>
          <a:xfrm>
            <a:off x="2414278" y="1637947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Data owner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A14EF6-B884-5D4F-A6DB-30079237A15C}"/>
              </a:ext>
            </a:extLst>
          </p:cNvPr>
          <p:cNvSpPr txBox="1"/>
          <p:nvPr/>
        </p:nvSpPr>
        <p:spPr>
          <a:xfrm>
            <a:off x="2320328" y="3020213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Data owner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458" y="4076171"/>
            <a:ext cx="7303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 err="1"/>
              <a:t>Consumers</a:t>
            </a:r>
            <a:r>
              <a:rPr lang="fr-FR" sz="1400" dirty="0"/>
              <a:t> </a:t>
            </a:r>
            <a:r>
              <a:rPr lang="fr-FR" sz="1400" dirty="0" err="1"/>
              <a:t>can</a:t>
            </a:r>
            <a:r>
              <a:rPr lang="fr-FR" sz="1400" dirty="0"/>
              <a:t> </a:t>
            </a:r>
            <a:r>
              <a:rPr lang="fr-FR" sz="1400" dirty="0" err="1"/>
              <a:t>simply</a:t>
            </a:r>
            <a:r>
              <a:rPr lang="fr-FR" sz="1400" dirty="0"/>
              <a:t> </a:t>
            </a:r>
            <a:r>
              <a:rPr lang="fr-FR" sz="1400" b="1" dirty="0" err="1"/>
              <a:t>browse</a:t>
            </a:r>
            <a:r>
              <a:rPr lang="fr-FR" sz="1400" b="1" dirty="0"/>
              <a:t> the </a:t>
            </a:r>
            <a:r>
              <a:rPr lang="fr-FR" sz="1400" b="1" dirty="0" err="1"/>
              <a:t>catalog</a:t>
            </a:r>
            <a:r>
              <a:rPr lang="fr-FR" sz="1400" dirty="0"/>
              <a:t> to </a:t>
            </a:r>
            <a:r>
              <a:rPr lang="fr-FR" sz="1400" dirty="0" err="1"/>
              <a:t>find</a:t>
            </a:r>
            <a:r>
              <a:rPr lang="fr-FR" sz="1400" dirty="0"/>
              <a:t> </a:t>
            </a:r>
            <a:r>
              <a:rPr lang="fr-FR" sz="1400" dirty="0" err="1"/>
              <a:t>available</a:t>
            </a:r>
            <a:r>
              <a:rPr lang="fr-FR" sz="1400" dirty="0"/>
              <a:t> data and </a:t>
            </a:r>
            <a:r>
              <a:rPr lang="fr-FR" sz="1400" dirty="0" err="1"/>
              <a:t>request</a:t>
            </a:r>
            <a:r>
              <a:rPr lang="fr-FR" sz="1400" dirty="0"/>
              <a:t> </a:t>
            </a:r>
            <a:r>
              <a:rPr lang="fr-FR" sz="1400" dirty="0" err="1"/>
              <a:t>access</a:t>
            </a:r>
            <a:endParaRPr lang="fr-FR" sz="1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/>
              <a:t>Data </a:t>
            </a:r>
            <a:r>
              <a:rPr lang="fr-FR" sz="1400" dirty="0" err="1"/>
              <a:t>owner</a:t>
            </a:r>
            <a:r>
              <a:rPr lang="fr-FR" sz="1400" dirty="0"/>
              <a:t> </a:t>
            </a:r>
            <a:r>
              <a:rPr lang="fr-FR" sz="1400" b="1" dirty="0" err="1"/>
              <a:t>responds</a:t>
            </a:r>
            <a:r>
              <a:rPr lang="fr-FR" sz="1400" b="1" dirty="0"/>
              <a:t> </a:t>
            </a:r>
            <a:r>
              <a:rPr lang="fr-FR" sz="1400" b="1" dirty="0" err="1"/>
              <a:t>directly</a:t>
            </a:r>
            <a:r>
              <a:rPr lang="fr-FR" sz="1400" b="1" dirty="0"/>
              <a:t> </a:t>
            </a:r>
            <a:r>
              <a:rPr lang="fr-FR" sz="1400" b="1" dirty="0" err="1"/>
              <a:t>through</a:t>
            </a:r>
            <a:r>
              <a:rPr lang="fr-FR" sz="1400" b="1" dirty="0"/>
              <a:t> </a:t>
            </a:r>
            <a:r>
              <a:rPr lang="fr-FR" sz="1400" b="1" dirty="0" err="1"/>
              <a:t>DataHub</a:t>
            </a:r>
            <a:endParaRPr lang="fr-FR" sz="14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b="1" dirty="0"/>
              <a:t>Access </a:t>
            </a:r>
            <a:r>
              <a:rPr lang="fr-FR" sz="1400" b="1" dirty="0" err="1"/>
              <a:t>decision</a:t>
            </a:r>
            <a:r>
              <a:rPr lang="fr-FR" sz="1400" b="1" dirty="0"/>
              <a:t> </a:t>
            </a:r>
            <a:r>
              <a:rPr lang="fr-FR" sz="1400" b="1" dirty="0" err="1"/>
              <a:t>can</a:t>
            </a:r>
            <a:r>
              <a:rPr lang="fr-FR" sz="1400" b="1" dirty="0"/>
              <a:t> </a:t>
            </a:r>
            <a:r>
              <a:rPr lang="fr-FR" sz="1400" b="1" dirty="0" err="1"/>
              <a:t>be</a:t>
            </a:r>
            <a:r>
              <a:rPr lang="fr-FR" sz="1400" b="1" dirty="0"/>
              <a:t> </a:t>
            </a:r>
            <a:r>
              <a:rPr lang="fr-FR" sz="1400" b="1" dirty="0" err="1"/>
              <a:t>transfered</a:t>
            </a:r>
            <a:r>
              <a:rPr lang="fr-FR" sz="1400" dirty="0"/>
              <a:t> to </a:t>
            </a:r>
            <a:r>
              <a:rPr lang="fr-FR" sz="1400" dirty="0" err="1"/>
              <a:t>someone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not </a:t>
            </a:r>
            <a:r>
              <a:rPr lang="fr-FR" sz="1400" dirty="0" err="1"/>
              <a:t>necessarily</a:t>
            </a:r>
            <a:r>
              <a:rPr lang="fr-FR" sz="1400" dirty="0"/>
              <a:t> </a:t>
            </a:r>
            <a:r>
              <a:rPr lang="fr-FR" sz="1400" dirty="0" err="1"/>
              <a:t>responsible</a:t>
            </a:r>
            <a:r>
              <a:rPr lang="fr-FR" sz="1400" dirty="0"/>
              <a:t> of </a:t>
            </a:r>
            <a:r>
              <a:rPr lang="fr-FR" sz="1400" dirty="0" err="1"/>
              <a:t>ingesting</a:t>
            </a:r>
            <a:r>
              <a:rPr lang="fr-FR" sz="1400" dirty="0"/>
              <a:t> the data (business </a:t>
            </a:r>
            <a:r>
              <a:rPr lang="fr-FR" sz="1400" dirty="0" err="1"/>
              <a:t>owner</a:t>
            </a:r>
            <a:r>
              <a:rPr lang="fr-FR" sz="1400" dirty="0"/>
              <a:t> for </a:t>
            </a:r>
            <a:r>
              <a:rPr lang="fr-FR" sz="1400" dirty="0" err="1"/>
              <a:t>example</a:t>
            </a:r>
            <a:r>
              <a:rPr lang="fr-FR" sz="1400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CBB39B-C687-C940-9D07-1A7B8901EA0D}"/>
              </a:ext>
            </a:extLst>
          </p:cNvPr>
          <p:cNvSpPr txBox="1"/>
          <p:nvPr/>
        </p:nvSpPr>
        <p:spPr>
          <a:xfrm>
            <a:off x="1442649" y="574248"/>
            <a:ext cx="874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Other persona (business owner)</a:t>
            </a:r>
          </a:p>
        </p:txBody>
      </p:sp>
      <p:pic>
        <p:nvPicPr>
          <p:cNvPr id="42" name="Graphic 32" descr="User">
            <a:extLst>
              <a:ext uri="{FF2B5EF4-FFF2-40B4-BE49-F238E27FC236}">
                <a16:creationId xmlns:a16="http://schemas.microsoft.com/office/drawing/2014/main" id="{F7962279-AE73-9643-B42A-7F48DE3680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28411" y="686005"/>
            <a:ext cx="598013" cy="59801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2A4E77-C6F4-C145-9145-FD17A0E71D63}"/>
              </a:ext>
            </a:extLst>
          </p:cNvPr>
          <p:cNvCxnSpPr/>
          <p:nvPr/>
        </p:nvCxnSpPr>
        <p:spPr>
          <a:xfrm flipH="1">
            <a:off x="2448984" y="836228"/>
            <a:ext cx="480307" cy="7160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7">
            <a:extLst>
              <a:ext uri="{FF2B5EF4-FFF2-40B4-BE49-F238E27FC236}">
                <a16:creationId xmlns:a16="http://schemas.microsoft.com/office/drawing/2014/main" id="{55EA49C3-E2F2-7C43-A50B-97FCED54FAEE}"/>
              </a:ext>
            </a:extLst>
          </p:cNvPr>
          <p:cNvSpPr txBox="1">
            <a:spLocks/>
          </p:cNvSpPr>
          <p:nvPr/>
        </p:nvSpPr>
        <p:spPr>
          <a:xfrm>
            <a:off x="166459" y="125847"/>
            <a:ext cx="9359926" cy="545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100" dirty="0">
                <a:solidFill>
                  <a:srgbClr val="414042"/>
                </a:solidFill>
              </a:rPr>
              <a:t>Data security, discovery and access: Requesting access through catalog</a:t>
            </a:r>
            <a:endParaRPr lang="en-FR" sz="2100" dirty="0">
              <a:solidFill>
                <a:srgbClr val="4140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7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DEFE44-EF32-FF44-BC8A-99C9A53F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z="2400" dirty="0">
                <a:solidFill>
                  <a:srgbClr val="414042"/>
                </a:solidFill>
              </a:rPr>
              <a:t>Share data on </a:t>
            </a:r>
            <a:r>
              <a:rPr lang="en-US" sz="2400" dirty="0" err="1">
                <a:solidFill>
                  <a:srgbClr val="414042"/>
                </a:solidFill>
              </a:rPr>
              <a:t>DataHub</a:t>
            </a:r>
            <a:r>
              <a:rPr lang="en-US" sz="2400" dirty="0">
                <a:solidFill>
                  <a:srgbClr val="414042"/>
                </a:solidFill>
              </a:rPr>
              <a:t>: centralized data catalog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FBD8D-E2AC-DE4C-AC59-39F8E6CCF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13" y="660677"/>
            <a:ext cx="6767388" cy="4005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C7A6AA-D802-1C4A-B15F-60894D22EFB8}"/>
              </a:ext>
            </a:extLst>
          </p:cNvPr>
          <p:cNvSpPr txBox="1"/>
          <p:nvPr/>
        </p:nvSpPr>
        <p:spPr>
          <a:xfrm>
            <a:off x="3636803" y="47052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Demo</a:t>
            </a:r>
            <a:r>
              <a:rPr lang="fr-FR" dirty="0"/>
              <a:t> of </a:t>
            </a:r>
            <a:r>
              <a:rPr lang="fr-FR" dirty="0" err="1"/>
              <a:t>DataHub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7967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3761-E7DE-C441-B28B-2D06D453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476" y="2273673"/>
            <a:ext cx="3997062" cy="1402779"/>
          </a:xfrm>
        </p:spPr>
        <p:txBody>
          <a:bodyPr/>
          <a:lstStyle/>
          <a:p>
            <a:pPr algn="ctr"/>
            <a:r>
              <a:rPr lang="fr-FR" dirty="0"/>
              <a:t>User B</a:t>
            </a:r>
            <a:r>
              <a:rPr lang="en-FR" dirty="0"/>
              <a:t> (Data consumer part of Innovation center Org)</a:t>
            </a:r>
          </a:p>
        </p:txBody>
      </p:sp>
      <p:pic>
        <p:nvPicPr>
          <p:cNvPr id="3" name="Graphic 104" descr="User">
            <a:extLst>
              <a:ext uri="{FF2B5EF4-FFF2-40B4-BE49-F238E27FC236}">
                <a16:creationId xmlns:a16="http://schemas.microsoft.com/office/drawing/2014/main" id="{642766F5-B7EE-434E-8851-8CADA2F74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9512" y="1119387"/>
            <a:ext cx="1154286" cy="11542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1A0E4EE-7898-B545-B74B-95E1F5161025}"/>
              </a:ext>
            </a:extLst>
          </p:cNvPr>
          <p:cNvSpPr txBox="1">
            <a:spLocks/>
          </p:cNvSpPr>
          <p:nvPr/>
        </p:nvSpPr>
        <p:spPr>
          <a:xfrm>
            <a:off x="584463" y="2245098"/>
            <a:ext cx="3709097" cy="1402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fr-FR" dirty="0"/>
              <a:t>User A</a:t>
            </a:r>
            <a:r>
              <a:rPr lang="en-FR" dirty="0"/>
              <a:t> (Data owner part Business unit or IS)</a:t>
            </a:r>
          </a:p>
        </p:txBody>
      </p:sp>
      <p:pic>
        <p:nvPicPr>
          <p:cNvPr id="5" name="Graphic 104" descr="User">
            <a:extLst>
              <a:ext uri="{FF2B5EF4-FFF2-40B4-BE49-F238E27FC236}">
                <a16:creationId xmlns:a16="http://schemas.microsoft.com/office/drawing/2014/main" id="{93BC137D-CE12-C644-9A6D-7CAE89CA2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3535" y="1090812"/>
            <a:ext cx="1154286" cy="11542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00BFE5-B11B-B542-8A8E-C8171B8B5405}"/>
              </a:ext>
            </a:extLst>
          </p:cNvPr>
          <p:cNvSpPr txBox="1">
            <a:spLocks/>
          </p:cNvSpPr>
          <p:nvPr/>
        </p:nvSpPr>
        <p:spPr>
          <a:xfrm>
            <a:off x="336789" y="114936"/>
            <a:ext cx="8205304" cy="545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fr-FR" sz="2400" dirty="0" err="1">
                <a:solidFill>
                  <a:srgbClr val="414042"/>
                </a:solidFill>
              </a:rPr>
              <a:t>Demo</a:t>
            </a:r>
            <a:endParaRPr lang="en-FR" sz="2400" dirty="0">
              <a:solidFill>
                <a:srgbClr val="4140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1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à coins arrondis 3">
            <a:extLst>
              <a:ext uri="{FF2B5EF4-FFF2-40B4-BE49-F238E27FC236}">
                <a16:creationId xmlns:a16="http://schemas.microsoft.com/office/drawing/2014/main" id="{D1E85C9F-5216-3845-8AFF-9E83BA39AB8F}"/>
              </a:ext>
            </a:extLst>
          </p:cNvPr>
          <p:cNvSpPr/>
          <p:nvPr/>
        </p:nvSpPr>
        <p:spPr>
          <a:xfrm>
            <a:off x="5201887" y="851829"/>
            <a:ext cx="604058" cy="50684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0BFE5-B11B-B542-8A8E-C8171B8B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sz="2400" dirty="0">
                <a:solidFill>
                  <a:srgbClr val="414042"/>
                </a:solidFill>
              </a:rPr>
              <a:t>Development environment for consumers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BA4D3-4520-BD4A-BE4A-4836C5AC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13" y="599891"/>
            <a:ext cx="4222480" cy="29143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B7D83A-4F08-114A-9AEF-4E2767D88D9D}"/>
              </a:ext>
            </a:extLst>
          </p:cNvPr>
          <p:cNvSpPr/>
          <p:nvPr/>
        </p:nvSpPr>
        <p:spPr>
          <a:xfrm>
            <a:off x="2449788" y="2571750"/>
            <a:ext cx="2112999" cy="20145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2" name="Rectangle à coins arrondis 3">
            <a:extLst>
              <a:ext uri="{FF2B5EF4-FFF2-40B4-BE49-F238E27FC236}">
                <a16:creationId xmlns:a16="http://schemas.microsoft.com/office/drawing/2014/main" id="{81289778-5510-FC42-9133-FE1E72922A7B}"/>
              </a:ext>
            </a:extLst>
          </p:cNvPr>
          <p:cNvSpPr/>
          <p:nvPr/>
        </p:nvSpPr>
        <p:spPr>
          <a:xfrm>
            <a:off x="5041761" y="1607773"/>
            <a:ext cx="2932915" cy="16120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C7A6AA-D802-1C4A-B15F-60894D22EFB8}"/>
              </a:ext>
            </a:extLst>
          </p:cNvPr>
          <p:cNvSpPr txBox="1"/>
          <p:nvPr/>
        </p:nvSpPr>
        <p:spPr>
          <a:xfrm>
            <a:off x="4888854" y="3178801"/>
            <a:ext cx="3463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Consumer AWS </a:t>
            </a:r>
            <a:r>
              <a:rPr lang="fr-FR" sz="1400" dirty="0" err="1"/>
              <a:t>account</a:t>
            </a:r>
            <a:r>
              <a:rPr lang="fr-FR" sz="1400" dirty="0"/>
              <a:t> (Data </a:t>
            </a:r>
            <a:r>
              <a:rPr lang="fr-FR" sz="1400" dirty="0" err="1"/>
              <a:t>scientists</a:t>
            </a:r>
            <a:r>
              <a:rPr lang="fr-FR" sz="1400" dirty="0"/>
              <a:t>)</a:t>
            </a:r>
            <a:endParaRPr lang="en-FR" sz="1400" dirty="0"/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77955DA6-52D5-8144-BEF0-840D2E54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386" y="1928105"/>
            <a:ext cx="399671" cy="39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1CDBA1B0-FC84-DF4E-B83B-F8B697A5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03" y="1933036"/>
            <a:ext cx="409724" cy="40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7">
            <a:extLst>
              <a:ext uri="{FF2B5EF4-FFF2-40B4-BE49-F238E27FC236}">
                <a16:creationId xmlns:a16="http://schemas.microsoft.com/office/drawing/2014/main" id="{2FB17578-DE48-D048-8D11-F8B7FF58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34" y="1937945"/>
            <a:ext cx="401628" cy="40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8">
            <a:extLst>
              <a:ext uri="{FF2B5EF4-FFF2-40B4-BE49-F238E27FC236}">
                <a16:creationId xmlns:a16="http://schemas.microsoft.com/office/drawing/2014/main" id="{690F5A94-639C-2D43-AF2D-04E0AF4F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87" y="925470"/>
            <a:ext cx="361064" cy="36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510F0A-4B7D-CC42-90B0-1EDF6D72A94A}"/>
              </a:ext>
            </a:extLst>
          </p:cNvPr>
          <p:cNvCxnSpPr>
            <a:stCxn id="12" idx="0"/>
            <a:endCxn id="37" idx="2"/>
          </p:cNvCxnSpPr>
          <p:nvPr/>
        </p:nvCxnSpPr>
        <p:spPr>
          <a:xfrm rot="5400000" flipH="1" flipV="1">
            <a:off x="6919367" y="956639"/>
            <a:ext cx="239987" cy="1062282"/>
          </a:xfrm>
          <a:prstGeom prst="bentConnector3">
            <a:avLst>
              <a:gd name="adj1" fmla="val 50000"/>
            </a:avLst>
          </a:prstGeom>
          <a:ln>
            <a:solidFill>
              <a:srgbClr val="026AB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937799-6383-FA48-85B4-B47A5837FC3B}"/>
              </a:ext>
            </a:extLst>
          </p:cNvPr>
          <p:cNvSpPr txBox="1"/>
          <p:nvPr/>
        </p:nvSpPr>
        <p:spPr>
          <a:xfrm>
            <a:off x="5138914" y="1668830"/>
            <a:ext cx="106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SageMaker</a:t>
            </a:r>
            <a:endParaRPr lang="en-F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89FEE4-7841-134F-BCB2-723E82636215}"/>
              </a:ext>
            </a:extLst>
          </p:cNvPr>
          <p:cNvSpPr txBox="1"/>
          <p:nvPr/>
        </p:nvSpPr>
        <p:spPr>
          <a:xfrm>
            <a:off x="6211769" y="1668830"/>
            <a:ext cx="5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Glue</a:t>
            </a:r>
            <a:endParaRPr lang="en-FR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319B7-576E-1B4F-BFE7-5F91A29D3345}"/>
              </a:ext>
            </a:extLst>
          </p:cNvPr>
          <p:cNvSpPr txBox="1"/>
          <p:nvPr/>
        </p:nvSpPr>
        <p:spPr>
          <a:xfrm>
            <a:off x="6820949" y="1660946"/>
            <a:ext cx="108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Step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endParaRPr lang="en-FR" sz="1200" dirty="0"/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690F5A94-639C-2D43-AF2D-04E0AF4F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92" y="2682900"/>
            <a:ext cx="416986" cy="41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09E14CB-5726-5F4C-90BE-0E07724512B1}"/>
              </a:ext>
            </a:extLst>
          </p:cNvPr>
          <p:cNvCxnSpPr>
            <a:endCxn id="21" idx="0"/>
          </p:cNvCxnSpPr>
          <p:nvPr/>
        </p:nvCxnSpPr>
        <p:spPr>
          <a:xfrm rot="16200000" flipH="1">
            <a:off x="6409901" y="2572816"/>
            <a:ext cx="217364" cy="2803"/>
          </a:xfrm>
          <a:prstGeom prst="bentConnector3">
            <a:avLst>
              <a:gd name="adj1" fmla="val 50000"/>
            </a:avLst>
          </a:prstGeom>
          <a:ln>
            <a:solidFill>
              <a:srgbClr val="026AB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367508" y="2465534"/>
            <a:ext cx="2286000" cy="0"/>
          </a:xfrm>
          <a:prstGeom prst="line">
            <a:avLst/>
          </a:prstGeom>
          <a:ln>
            <a:solidFill>
              <a:srgbClr val="026A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">
            <a:extLst>
              <a:ext uri="{FF2B5EF4-FFF2-40B4-BE49-F238E27FC236}">
                <a16:creationId xmlns:a16="http://schemas.microsoft.com/office/drawing/2014/main" id="{D1E85C9F-5216-3845-8AFF-9E83BA39AB8F}"/>
              </a:ext>
            </a:extLst>
          </p:cNvPr>
          <p:cNvSpPr/>
          <p:nvPr/>
        </p:nvSpPr>
        <p:spPr>
          <a:xfrm>
            <a:off x="6233914" y="856665"/>
            <a:ext cx="604058" cy="50684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pic>
        <p:nvPicPr>
          <p:cNvPr id="36" name="Graphic 8">
            <a:extLst>
              <a:ext uri="{FF2B5EF4-FFF2-40B4-BE49-F238E27FC236}">
                <a16:creationId xmlns:a16="http://schemas.microsoft.com/office/drawing/2014/main" id="{690F5A94-639C-2D43-AF2D-04E0AF4F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14" y="930306"/>
            <a:ext cx="361064" cy="36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à coins arrondis 3">
            <a:extLst>
              <a:ext uri="{FF2B5EF4-FFF2-40B4-BE49-F238E27FC236}">
                <a16:creationId xmlns:a16="http://schemas.microsoft.com/office/drawing/2014/main" id="{D1E85C9F-5216-3845-8AFF-9E83BA39AB8F}"/>
              </a:ext>
            </a:extLst>
          </p:cNvPr>
          <p:cNvSpPr/>
          <p:nvPr/>
        </p:nvSpPr>
        <p:spPr>
          <a:xfrm>
            <a:off x="7268472" y="860941"/>
            <a:ext cx="604058" cy="50684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pic>
        <p:nvPicPr>
          <p:cNvPr id="38" name="Graphic 8">
            <a:extLst>
              <a:ext uri="{FF2B5EF4-FFF2-40B4-BE49-F238E27FC236}">
                <a16:creationId xmlns:a16="http://schemas.microsoft.com/office/drawing/2014/main" id="{690F5A94-639C-2D43-AF2D-04E0AF4F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972" y="934582"/>
            <a:ext cx="361064" cy="36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3C7A6AA-D802-1C4A-B15F-60894D22EFB8}"/>
              </a:ext>
            </a:extLst>
          </p:cNvPr>
          <p:cNvSpPr txBox="1"/>
          <p:nvPr/>
        </p:nvSpPr>
        <p:spPr>
          <a:xfrm>
            <a:off x="4410410" y="549461"/>
            <a:ext cx="42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3 AWS </a:t>
            </a:r>
            <a:r>
              <a:rPr lang="fr-FR" sz="1400" dirty="0" err="1"/>
              <a:t>accounts</a:t>
            </a:r>
            <a:r>
              <a:rPr lang="fr-FR" sz="1400" dirty="0"/>
              <a:t> sharing data </a:t>
            </a:r>
            <a:r>
              <a:rPr lang="fr-FR" sz="1400" dirty="0" err="1"/>
              <a:t>with</a:t>
            </a:r>
            <a:r>
              <a:rPr lang="fr-FR" sz="1400" dirty="0"/>
              <a:t> the </a:t>
            </a:r>
            <a:r>
              <a:rPr lang="fr-FR" sz="1400" dirty="0" err="1"/>
              <a:t>environment</a:t>
            </a:r>
            <a:endParaRPr lang="en-FR" sz="1400" dirty="0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1510F0A-4B7D-CC42-90B0-1EDF6D72A94A}"/>
              </a:ext>
            </a:extLst>
          </p:cNvPr>
          <p:cNvCxnSpPr>
            <a:stCxn id="12" idx="0"/>
            <a:endCxn id="18" idx="2"/>
          </p:cNvCxnSpPr>
          <p:nvPr/>
        </p:nvCxnSpPr>
        <p:spPr>
          <a:xfrm rot="16200000" flipV="1">
            <a:off x="5881519" y="981072"/>
            <a:ext cx="249099" cy="1004303"/>
          </a:xfrm>
          <a:prstGeom prst="bentConnector3">
            <a:avLst>
              <a:gd name="adj1" fmla="val 50000"/>
            </a:avLst>
          </a:prstGeom>
          <a:ln>
            <a:solidFill>
              <a:srgbClr val="026AB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1510F0A-4B7D-CC42-90B0-1EDF6D72A94A}"/>
              </a:ext>
            </a:extLst>
          </p:cNvPr>
          <p:cNvCxnSpPr>
            <a:stCxn id="12" idx="0"/>
            <a:endCxn id="35" idx="2"/>
          </p:cNvCxnSpPr>
          <p:nvPr/>
        </p:nvCxnSpPr>
        <p:spPr>
          <a:xfrm rot="5400000" flipH="1" flipV="1">
            <a:off x="6399950" y="1471780"/>
            <a:ext cx="244263" cy="27724"/>
          </a:xfrm>
          <a:prstGeom prst="bentConnector3">
            <a:avLst>
              <a:gd name="adj1" fmla="val 50000"/>
            </a:avLst>
          </a:prstGeom>
          <a:ln>
            <a:solidFill>
              <a:srgbClr val="026AB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DC4ED40-0286-604E-BA78-EAFE12E22DA8}"/>
              </a:ext>
            </a:extLst>
          </p:cNvPr>
          <p:cNvSpPr txBox="1"/>
          <p:nvPr/>
        </p:nvSpPr>
        <p:spPr>
          <a:xfrm>
            <a:off x="7458490" y="1337708"/>
            <a:ext cx="179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Read </a:t>
            </a:r>
            <a:r>
              <a:rPr lang="fr-FR" sz="1200" dirty="0" err="1"/>
              <a:t>only</a:t>
            </a:r>
            <a:r>
              <a:rPr lang="fr-FR" sz="1200" dirty="0"/>
              <a:t> </a:t>
            </a:r>
            <a:r>
              <a:rPr lang="fr-FR" sz="1200" dirty="0" err="1"/>
              <a:t>access</a:t>
            </a:r>
            <a:r>
              <a:rPr lang="fr-FR" sz="1200" dirty="0"/>
              <a:t> to data</a:t>
            </a:r>
            <a:endParaRPr lang="en-FR" sz="1200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1510F0A-4B7D-CC42-90B0-1EDF6D72A94A}"/>
              </a:ext>
            </a:extLst>
          </p:cNvPr>
          <p:cNvCxnSpPr/>
          <p:nvPr/>
        </p:nvCxnSpPr>
        <p:spPr>
          <a:xfrm>
            <a:off x="4033541" y="2327208"/>
            <a:ext cx="715077" cy="568"/>
          </a:xfrm>
          <a:prstGeom prst="bentConnector3">
            <a:avLst>
              <a:gd name="adj1" fmla="val 50000"/>
            </a:avLst>
          </a:prstGeom>
          <a:ln>
            <a:solidFill>
              <a:srgbClr val="026AB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28069" y="3740976"/>
            <a:ext cx="8926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 err="1"/>
              <a:t>Consumers</a:t>
            </a:r>
            <a:r>
              <a:rPr lang="fr-FR" sz="1400" dirty="0"/>
              <a:t> </a:t>
            </a:r>
            <a:r>
              <a:rPr lang="fr-FR" sz="1400" dirty="0" err="1"/>
              <a:t>can</a:t>
            </a:r>
            <a:r>
              <a:rPr lang="fr-FR" sz="1400" dirty="0"/>
              <a:t> </a:t>
            </a:r>
            <a:r>
              <a:rPr lang="fr-FR" sz="1400" b="1" dirty="0" err="1"/>
              <a:t>access</a:t>
            </a:r>
            <a:r>
              <a:rPr lang="fr-FR" sz="1400" b="1" dirty="0"/>
              <a:t> the AWS console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DataHub</a:t>
            </a:r>
            <a:endParaRPr lang="fr-FR" sz="14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/>
              <a:t>In </a:t>
            </a:r>
            <a:r>
              <a:rPr lang="fr-FR" sz="1400" dirty="0" err="1"/>
              <a:t>their</a:t>
            </a:r>
            <a:r>
              <a:rPr lang="fr-FR" sz="1400" dirty="0"/>
              <a:t> </a:t>
            </a:r>
            <a:r>
              <a:rPr lang="fr-FR" sz="1400" dirty="0" err="1"/>
              <a:t>environment</a:t>
            </a:r>
            <a:r>
              <a:rPr lang="fr-FR" sz="1400" dirty="0"/>
              <a:t>, </a:t>
            </a:r>
            <a:r>
              <a:rPr lang="fr-FR" sz="1400" dirty="0" err="1"/>
              <a:t>consumers</a:t>
            </a:r>
            <a:r>
              <a:rPr lang="fr-FR" sz="1400" dirty="0"/>
              <a:t> </a:t>
            </a:r>
            <a:r>
              <a:rPr lang="fr-FR" sz="1400" dirty="0" err="1"/>
              <a:t>can</a:t>
            </a:r>
            <a:r>
              <a:rPr lang="fr-FR" sz="1400" dirty="0"/>
              <a:t> </a:t>
            </a:r>
            <a:r>
              <a:rPr lang="fr-FR" sz="1400" b="1" dirty="0" err="1"/>
              <a:t>create</a:t>
            </a:r>
            <a:r>
              <a:rPr lang="fr-FR" sz="1400" b="1" dirty="0"/>
              <a:t> workflow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data </a:t>
            </a:r>
            <a:r>
              <a:rPr lang="fr-FR" sz="1400" dirty="0" err="1"/>
              <a:t>shared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them</a:t>
            </a:r>
            <a:r>
              <a:rPr lang="fr-FR" sz="1400" dirty="0"/>
              <a:t> on </a:t>
            </a:r>
            <a:r>
              <a:rPr lang="fr-FR" sz="1400" dirty="0" err="1"/>
              <a:t>DataHub</a:t>
            </a:r>
            <a:endParaRPr lang="fr-FR" sz="14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 err="1"/>
              <a:t>Consumers</a:t>
            </a:r>
            <a:r>
              <a:rPr lang="fr-FR" sz="1400" dirty="0"/>
              <a:t> </a:t>
            </a:r>
            <a:r>
              <a:rPr lang="fr-FR" sz="1400" dirty="0" err="1"/>
              <a:t>can</a:t>
            </a:r>
            <a:r>
              <a:rPr lang="fr-FR" sz="1400" dirty="0"/>
              <a:t> store the </a:t>
            </a:r>
            <a:r>
              <a:rPr lang="fr-FR" sz="1400" dirty="0" err="1"/>
              <a:t>results</a:t>
            </a:r>
            <a:r>
              <a:rPr lang="fr-FR" sz="1400" dirty="0"/>
              <a:t> (insights) on S3, and </a:t>
            </a:r>
            <a:r>
              <a:rPr lang="fr-FR" sz="1400" b="1" dirty="0" err="1"/>
              <a:t>make</a:t>
            </a:r>
            <a:r>
              <a:rPr lang="fr-FR" sz="1400" b="1" dirty="0"/>
              <a:t> </a:t>
            </a:r>
            <a:r>
              <a:rPr lang="fr-FR" sz="1400" b="1" dirty="0" err="1"/>
              <a:t>them</a:t>
            </a:r>
            <a:r>
              <a:rPr lang="fr-FR" sz="1400" b="1" dirty="0"/>
              <a:t> </a:t>
            </a:r>
            <a:r>
              <a:rPr lang="fr-FR" sz="1400" b="1" dirty="0" err="1"/>
              <a:t>available</a:t>
            </a:r>
            <a:r>
              <a:rPr lang="fr-FR" sz="1400" b="1" dirty="0"/>
              <a:t> on </a:t>
            </a:r>
            <a:r>
              <a:rPr lang="fr-FR" sz="1400" b="1" dirty="0" err="1"/>
              <a:t>DataHub</a:t>
            </a:r>
            <a:endParaRPr lang="fr-FR" sz="14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/>
              <a:t>AWS </a:t>
            </a:r>
            <a:r>
              <a:rPr lang="fr-FR" sz="1400" dirty="0" err="1"/>
              <a:t>resources</a:t>
            </a:r>
            <a:r>
              <a:rPr lang="fr-FR" sz="1400" dirty="0"/>
              <a:t> of consumer </a:t>
            </a:r>
            <a:r>
              <a:rPr lang="fr-FR" sz="1400" dirty="0" err="1"/>
              <a:t>account</a:t>
            </a:r>
            <a:r>
              <a:rPr lang="fr-FR" sz="1400" dirty="0"/>
              <a:t> </a:t>
            </a:r>
            <a:r>
              <a:rPr lang="fr-FR" sz="1400" dirty="0" err="1"/>
              <a:t>only</a:t>
            </a:r>
            <a:r>
              <a:rPr lang="fr-FR" sz="1400" dirty="0"/>
              <a:t> have </a:t>
            </a:r>
            <a:r>
              <a:rPr lang="fr-FR" sz="1400" b="1" dirty="0" err="1"/>
              <a:t>read</a:t>
            </a:r>
            <a:r>
              <a:rPr lang="fr-FR" sz="1400" b="1" dirty="0"/>
              <a:t> </a:t>
            </a:r>
            <a:r>
              <a:rPr lang="fr-FR" sz="1400" b="1" dirty="0" err="1"/>
              <a:t>access</a:t>
            </a:r>
            <a:r>
              <a:rPr lang="fr-FR" sz="1400" dirty="0"/>
              <a:t> to the data</a:t>
            </a:r>
          </a:p>
        </p:txBody>
      </p:sp>
    </p:spTree>
    <p:extLst>
      <p:ext uri="{BB962C8B-B14F-4D97-AF65-F5344CB8AC3E}">
        <p14:creationId xmlns:p14="http://schemas.microsoft.com/office/powerpoint/2010/main" val="154221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1E95-96ED-3E4A-9ECD-9D30FC3B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>
                <a:solidFill>
                  <a:srgbClr val="414042"/>
                </a:solidFill>
              </a:rPr>
              <a:t>Development environment for consumers</a:t>
            </a:r>
            <a:endParaRPr lang="en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0D210-AADA-F544-8C36-85B7F38B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53" y="793457"/>
            <a:ext cx="5618375" cy="3556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6470D7-56EC-1E4C-9BB0-DB7E3BA5627E}"/>
              </a:ext>
            </a:extLst>
          </p:cNvPr>
          <p:cNvSpPr txBox="1"/>
          <p:nvPr/>
        </p:nvSpPr>
        <p:spPr>
          <a:xfrm>
            <a:off x="3556337" y="43500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Demo</a:t>
            </a:r>
            <a:r>
              <a:rPr lang="fr-FR" dirty="0"/>
              <a:t> of </a:t>
            </a:r>
            <a:r>
              <a:rPr lang="fr-FR" dirty="0" err="1"/>
              <a:t>DataHub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08701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à coins arrondis 3">
            <a:extLst>
              <a:ext uri="{FF2B5EF4-FFF2-40B4-BE49-F238E27FC236}">
                <a16:creationId xmlns:a16="http://schemas.microsoft.com/office/drawing/2014/main" id="{81289778-5510-FC42-9133-FE1E72922A7B}"/>
              </a:ext>
            </a:extLst>
          </p:cNvPr>
          <p:cNvSpPr/>
          <p:nvPr/>
        </p:nvSpPr>
        <p:spPr>
          <a:xfrm>
            <a:off x="6239113" y="515389"/>
            <a:ext cx="874323" cy="147710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8" name="Rectangle à coins arrondis 3">
            <a:extLst>
              <a:ext uri="{FF2B5EF4-FFF2-40B4-BE49-F238E27FC236}">
                <a16:creationId xmlns:a16="http://schemas.microsoft.com/office/drawing/2014/main" id="{D1E85C9F-5216-3845-8AFF-9E83BA39AB8F}"/>
              </a:ext>
            </a:extLst>
          </p:cNvPr>
          <p:cNvSpPr/>
          <p:nvPr/>
        </p:nvSpPr>
        <p:spPr>
          <a:xfrm>
            <a:off x="1582867" y="902691"/>
            <a:ext cx="604058" cy="50684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B7D83A-4F08-114A-9AEF-4E2767D88D9D}"/>
              </a:ext>
            </a:extLst>
          </p:cNvPr>
          <p:cNvSpPr/>
          <p:nvPr/>
        </p:nvSpPr>
        <p:spPr>
          <a:xfrm>
            <a:off x="2449788" y="2571750"/>
            <a:ext cx="2112999" cy="20145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2" name="Rectangle à coins arrondis 3">
            <a:extLst>
              <a:ext uri="{FF2B5EF4-FFF2-40B4-BE49-F238E27FC236}">
                <a16:creationId xmlns:a16="http://schemas.microsoft.com/office/drawing/2014/main" id="{81289778-5510-FC42-9133-FE1E72922A7B}"/>
              </a:ext>
            </a:extLst>
          </p:cNvPr>
          <p:cNvSpPr/>
          <p:nvPr/>
        </p:nvSpPr>
        <p:spPr>
          <a:xfrm>
            <a:off x="336789" y="1709270"/>
            <a:ext cx="2932915" cy="16120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C7A6AA-D802-1C4A-B15F-60894D22EFB8}"/>
              </a:ext>
            </a:extLst>
          </p:cNvPr>
          <p:cNvSpPr txBox="1"/>
          <p:nvPr/>
        </p:nvSpPr>
        <p:spPr>
          <a:xfrm>
            <a:off x="641002" y="3321294"/>
            <a:ext cx="2411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Consumer AWS </a:t>
            </a:r>
            <a:r>
              <a:rPr lang="fr-FR" sz="1600" dirty="0" err="1"/>
              <a:t>account</a:t>
            </a:r>
            <a:endParaRPr lang="en-FR" sz="1600" dirty="0"/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77955DA6-52D5-8144-BEF0-840D2E54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4" y="2029602"/>
            <a:ext cx="399671" cy="39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1CDBA1B0-FC84-DF4E-B83B-F8B697A5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31" y="2034533"/>
            <a:ext cx="409724" cy="40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7">
            <a:extLst>
              <a:ext uri="{FF2B5EF4-FFF2-40B4-BE49-F238E27FC236}">
                <a16:creationId xmlns:a16="http://schemas.microsoft.com/office/drawing/2014/main" id="{2FB17578-DE48-D048-8D11-F8B7FF58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62" y="2039442"/>
            <a:ext cx="401628" cy="40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8">
            <a:extLst>
              <a:ext uri="{FF2B5EF4-FFF2-40B4-BE49-F238E27FC236}">
                <a16:creationId xmlns:a16="http://schemas.microsoft.com/office/drawing/2014/main" id="{690F5A94-639C-2D43-AF2D-04E0AF4F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67" y="976332"/>
            <a:ext cx="361064" cy="36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937799-6383-FA48-85B4-B47A5837FC3B}"/>
              </a:ext>
            </a:extLst>
          </p:cNvPr>
          <p:cNvSpPr txBox="1"/>
          <p:nvPr/>
        </p:nvSpPr>
        <p:spPr>
          <a:xfrm>
            <a:off x="433942" y="1770327"/>
            <a:ext cx="1061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SageMaker</a:t>
            </a:r>
            <a:endParaRPr lang="en-F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89FEE4-7841-134F-BCB2-723E82636215}"/>
              </a:ext>
            </a:extLst>
          </p:cNvPr>
          <p:cNvSpPr txBox="1"/>
          <p:nvPr/>
        </p:nvSpPr>
        <p:spPr>
          <a:xfrm>
            <a:off x="6437413" y="1707881"/>
            <a:ext cx="597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Glue</a:t>
            </a:r>
            <a:endParaRPr lang="en-F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319B7-576E-1B4F-BFE7-5F91A29D3345}"/>
              </a:ext>
            </a:extLst>
          </p:cNvPr>
          <p:cNvSpPr txBox="1"/>
          <p:nvPr/>
        </p:nvSpPr>
        <p:spPr>
          <a:xfrm>
            <a:off x="2115977" y="1762443"/>
            <a:ext cx="1082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Step</a:t>
            </a:r>
            <a:r>
              <a:rPr lang="fr-FR" sz="1100" dirty="0"/>
              <a:t> </a:t>
            </a:r>
            <a:r>
              <a:rPr lang="fr-FR" sz="1100" dirty="0" err="1"/>
              <a:t>function</a:t>
            </a:r>
            <a:endParaRPr lang="en-FR" sz="1100" dirty="0"/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690F5A94-639C-2D43-AF2D-04E0AF4F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20" y="2784397"/>
            <a:ext cx="416986" cy="41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09E14CB-5726-5F4C-90BE-0E07724512B1}"/>
              </a:ext>
            </a:extLst>
          </p:cNvPr>
          <p:cNvCxnSpPr>
            <a:endCxn id="21" idx="0"/>
          </p:cNvCxnSpPr>
          <p:nvPr/>
        </p:nvCxnSpPr>
        <p:spPr>
          <a:xfrm rot="16200000" flipH="1">
            <a:off x="1704929" y="2674313"/>
            <a:ext cx="217364" cy="2803"/>
          </a:xfrm>
          <a:prstGeom prst="bentConnector3">
            <a:avLst>
              <a:gd name="adj1" fmla="val 50000"/>
            </a:avLst>
          </a:prstGeom>
          <a:ln>
            <a:solidFill>
              <a:srgbClr val="026AB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2536" y="2567031"/>
            <a:ext cx="2286000" cy="0"/>
          </a:xfrm>
          <a:prstGeom prst="line">
            <a:avLst/>
          </a:prstGeom>
          <a:ln>
            <a:solidFill>
              <a:srgbClr val="026A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">
            <a:extLst>
              <a:ext uri="{FF2B5EF4-FFF2-40B4-BE49-F238E27FC236}">
                <a16:creationId xmlns:a16="http://schemas.microsoft.com/office/drawing/2014/main" id="{D1E85C9F-5216-3845-8AFF-9E83BA39AB8F}"/>
              </a:ext>
            </a:extLst>
          </p:cNvPr>
          <p:cNvSpPr/>
          <p:nvPr/>
        </p:nvSpPr>
        <p:spPr>
          <a:xfrm>
            <a:off x="2614894" y="907527"/>
            <a:ext cx="604058" cy="50684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pic>
        <p:nvPicPr>
          <p:cNvPr id="36" name="Graphic 8">
            <a:extLst>
              <a:ext uri="{FF2B5EF4-FFF2-40B4-BE49-F238E27FC236}">
                <a16:creationId xmlns:a16="http://schemas.microsoft.com/office/drawing/2014/main" id="{690F5A94-639C-2D43-AF2D-04E0AF4F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394" y="981168"/>
            <a:ext cx="361064" cy="36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3C7A6AA-D802-1C4A-B15F-60894D22EFB8}"/>
              </a:ext>
            </a:extLst>
          </p:cNvPr>
          <p:cNvSpPr txBox="1"/>
          <p:nvPr/>
        </p:nvSpPr>
        <p:spPr>
          <a:xfrm>
            <a:off x="1518290" y="620467"/>
            <a:ext cx="170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Accounts</a:t>
            </a:r>
            <a:r>
              <a:rPr lang="fr-FR" sz="1200" dirty="0"/>
              <a:t> sharing data</a:t>
            </a:r>
            <a:endParaRPr lang="en-FR" sz="1200" dirty="0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1510F0A-4B7D-CC42-90B0-1EDF6D72A94A}"/>
              </a:ext>
            </a:extLst>
          </p:cNvPr>
          <p:cNvCxnSpPr>
            <a:stCxn id="12" idx="0"/>
            <a:endCxn id="18" idx="2"/>
          </p:cNvCxnSpPr>
          <p:nvPr/>
        </p:nvCxnSpPr>
        <p:spPr>
          <a:xfrm rot="5400000" flipH="1" flipV="1">
            <a:off x="1694204" y="1518579"/>
            <a:ext cx="299734" cy="81649"/>
          </a:xfrm>
          <a:prstGeom prst="bentConnector3">
            <a:avLst>
              <a:gd name="adj1" fmla="val 50000"/>
            </a:avLst>
          </a:prstGeom>
          <a:ln>
            <a:solidFill>
              <a:srgbClr val="026AB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1510F0A-4B7D-CC42-90B0-1EDF6D72A94A}"/>
              </a:ext>
            </a:extLst>
          </p:cNvPr>
          <p:cNvCxnSpPr>
            <a:stCxn id="12" idx="0"/>
            <a:endCxn id="35" idx="2"/>
          </p:cNvCxnSpPr>
          <p:nvPr/>
        </p:nvCxnSpPr>
        <p:spPr>
          <a:xfrm rot="5400000" flipH="1" flipV="1">
            <a:off x="2212636" y="1004983"/>
            <a:ext cx="294898" cy="1113676"/>
          </a:xfrm>
          <a:prstGeom prst="bentConnector3">
            <a:avLst>
              <a:gd name="adj1" fmla="val 50000"/>
            </a:avLst>
          </a:prstGeom>
          <a:ln>
            <a:solidFill>
              <a:srgbClr val="026AB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B100BFE5-B11B-B542-8A8E-C8171B8B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FR" sz="2400" dirty="0">
                <a:solidFill>
                  <a:srgbClr val="414042"/>
                </a:solidFill>
              </a:rPr>
              <a:t>Sharing insights</a:t>
            </a:r>
          </a:p>
        </p:txBody>
      </p:sp>
      <p:sp>
        <p:nvSpPr>
          <p:cNvPr id="33" name="Rectangle à coins arrondis 3">
            <a:extLst>
              <a:ext uri="{FF2B5EF4-FFF2-40B4-BE49-F238E27FC236}">
                <a16:creationId xmlns:a16="http://schemas.microsoft.com/office/drawing/2014/main" id="{95F378B8-10C2-D04B-A8CF-41218D226AAD}"/>
              </a:ext>
            </a:extLst>
          </p:cNvPr>
          <p:cNvSpPr/>
          <p:nvPr/>
        </p:nvSpPr>
        <p:spPr>
          <a:xfrm>
            <a:off x="3791632" y="384608"/>
            <a:ext cx="1925553" cy="3056861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46" name="Rectangle à coins arrondis 3">
            <a:extLst>
              <a:ext uri="{FF2B5EF4-FFF2-40B4-BE49-F238E27FC236}">
                <a16:creationId xmlns:a16="http://schemas.microsoft.com/office/drawing/2014/main" id="{40A8ABCA-5690-2B4B-A37D-8C88D5F011FE}"/>
              </a:ext>
            </a:extLst>
          </p:cNvPr>
          <p:cNvSpPr/>
          <p:nvPr/>
        </p:nvSpPr>
        <p:spPr>
          <a:xfrm>
            <a:off x="4245515" y="2783211"/>
            <a:ext cx="1017785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Damand</a:t>
            </a:r>
            <a:r>
              <a:rPr lang="fr-FR" sz="1200" dirty="0"/>
              <a:t> </a:t>
            </a:r>
            <a:r>
              <a:rPr lang="fr-FR" sz="1200" dirty="0" err="1"/>
              <a:t>predictions</a:t>
            </a:r>
            <a:endParaRPr lang="fr-FR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BD140D-6C86-7645-8F4C-9834DB4D488D}"/>
              </a:ext>
            </a:extLst>
          </p:cNvPr>
          <p:cNvSpPr txBox="1"/>
          <p:nvPr/>
        </p:nvSpPr>
        <p:spPr>
          <a:xfrm>
            <a:off x="3845391" y="425826"/>
            <a:ext cx="18481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Centralised catalog to consume data and share insights</a:t>
            </a:r>
          </a:p>
        </p:txBody>
      </p:sp>
      <p:sp>
        <p:nvSpPr>
          <p:cNvPr id="73" name="Rectangle à coins arrondis 3">
            <a:extLst>
              <a:ext uri="{FF2B5EF4-FFF2-40B4-BE49-F238E27FC236}">
                <a16:creationId xmlns:a16="http://schemas.microsoft.com/office/drawing/2014/main" id="{40A8ABCA-5690-2B4B-A37D-8C88D5F011FE}"/>
              </a:ext>
            </a:extLst>
          </p:cNvPr>
          <p:cNvSpPr/>
          <p:nvPr/>
        </p:nvSpPr>
        <p:spPr>
          <a:xfrm>
            <a:off x="3868647" y="1072408"/>
            <a:ext cx="852982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Demand</a:t>
            </a:r>
            <a:r>
              <a:rPr lang="fr-FR" sz="1200" dirty="0"/>
              <a:t> input 1</a:t>
            </a:r>
          </a:p>
        </p:txBody>
      </p:sp>
      <p:sp>
        <p:nvSpPr>
          <p:cNvPr id="75" name="Rectangle à coins arrondis 3">
            <a:extLst>
              <a:ext uri="{FF2B5EF4-FFF2-40B4-BE49-F238E27FC236}">
                <a16:creationId xmlns:a16="http://schemas.microsoft.com/office/drawing/2014/main" id="{40A8ABCA-5690-2B4B-A37D-8C88D5F011FE}"/>
              </a:ext>
            </a:extLst>
          </p:cNvPr>
          <p:cNvSpPr/>
          <p:nvPr/>
        </p:nvSpPr>
        <p:spPr>
          <a:xfrm>
            <a:off x="4792490" y="1082723"/>
            <a:ext cx="849278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Demand</a:t>
            </a:r>
            <a:r>
              <a:rPr lang="fr-FR" sz="1200" dirty="0"/>
              <a:t> input 2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409E14CB-5726-5F4C-90BE-0E07724512B1}"/>
              </a:ext>
            </a:extLst>
          </p:cNvPr>
          <p:cNvCxnSpPr>
            <a:endCxn id="46" idx="1"/>
          </p:cNvCxnSpPr>
          <p:nvPr/>
        </p:nvCxnSpPr>
        <p:spPr>
          <a:xfrm flipV="1">
            <a:off x="2071734" y="2980170"/>
            <a:ext cx="2173781" cy="3068"/>
          </a:xfrm>
          <a:prstGeom prst="bentConnector3">
            <a:avLst>
              <a:gd name="adj1" fmla="val 50000"/>
            </a:avLst>
          </a:prstGeom>
          <a:ln>
            <a:solidFill>
              <a:srgbClr val="026AB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à coins arrondis 3">
            <a:extLst>
              <a:ext uri="{FF2B5EF4-FFF2-40B4-BE49-F238E27FC236}">
                <a16:creationId xmlns:a16="http://schemas.microsoft.com/office/drawing/2014/main" id="{81289778-5510-FC42-9133-FE1E72922A7B}"/>
              </a:ext>
            </a:extLst>
          </p:cNvPr>
          <p:cNvSpPr/>
          <p:nvPr/>
        </p:nvSpPr>
        <p:spPr>
          <a:xfrm>
            <a:off x="6251070" y="2531867"/>
            <a:ext cx="1050193" cy="8744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79CA6096-D796-0B40-93A5-1B24E2E06C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03" y="2783916"/>
            <a:ext cx="393663" cy="393663"/>
          </a:xfrm>
          <a:prstGeom prst="rect">
            <a:avLst/>
          </a:prstGeom>
        </p:spPr>
      </p:pic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409E14CB-5726-5F4C-90BE-0E07724512B1}"/>
              </a:ext>
            </a:extLst>
          </p:cNvPr>
          <p:cNvCxnSpPr>
            <a:stCxn id="46" idx="3"/>
            <a:endCxn id="78" idx="1"/>
          </p:cNvCxnSpPr>
          <p:nvPr/>
        </p:nvCxnSpPr>
        <p:spPr>
          <a:xfrm>
            <a:off x="5263300" y="2980170"/>
            <a:ext cx="1276203" cy="578"/>
          </a:xfrm>
          <a:prstGeom prst="bentConnector3">
            <a:avLst>
              <a:gd name="adj1" fmla="val 50000"/>
            </a:avLst>
          </a:prstGeom>
          <a:ln>
            <a:solidFill>
              <a:srgbClr val="026AB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72319B7-576E-1B4F-BFE7-5F91A29D3345}"/>
              </a:ext>
            </a:extLst>
          </p:cNvPr>
          <p:cNvSpPr txBox="1"/>
          <p:nvPr/>
        </p:nvSpPr>
        <p:spPr>
          <a:xfrm>
            <a:off x="6347558" y="3140110"/>
            <a:ext cx="1082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QuickSight</a:t>
            </a:r>
            <a:endParaRPr lang="en-FR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C7A6AA-D802-1C4A-B15F-60894D22EFB8}"/>
              </a:ext>
            </a:extLst>
          </p:cNvPr>
          <p:cNvSpPr txBox="1"/>
          <p:nvPr/>
        </p:nvSpPr>
        <p:spPr>
          <a:xfrm>
            <a:off x="7072266" y="2459453"/>
            <a:ext cx="201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AWS </a:t>
            </a:r>
            <a:r>
              <a:rPr lang="fr-FR" sz="1200" dirty="0" err="1"/>
              <a:t>account</a:t>
            </a:r>
            <a:r>
              <a:rPr lang="fr-FR" sz="1200" dirty="0"/>
              <a:t> of </a:t>
            </a:r>
            <a:r>
              <a:rPr lang="fr-FR" sz="1200" dirty="0" err="1"/>
              <a:t>analysts</a:t>
            </a:r>
            <a:r>
              <a:rPr lang="fr-FR" sz="1200" dirty="0"/>
              <a:t> </a:t>
            </a:r>
          </a:p>
          <a:p>
            <a:pPr algn="ctr"/>
            <a:r>
              <a:rPr lang="fr-FR" sz="1200" dirty="0"/>
              <a:t>(data visualisation)</a:t>
            </a:r>
            <a:endParaRPr lang="en-FR" sz="1200" dirty="0"/>
          </a:p>
        </p:txBody>
      </p:sp>
      <p:pic>
        <p:nvPicPr>
          <p:cNvPr id="82" name="Graphic 104" descr="User">
            <a:extLst>
              <a:ext uri="{FF2B5EF4-FFF2-40B4-BE49-F238E27FC236}">
                <a16:creationId xmlns:a16="http://schemas.microsoft.com/office/drawing/2014/main" id="{A3FD8B50-461A-EC45-AEBC-D4DF1167A7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7183" y="2941376"/>
            <a:ext cx="609761" cy="609761"/>
          </a:xfrm>
          <a:prstGeom prst="rect">
            <a:avLst/>
          </a:prstGeom>
        </p:spPr>
      </p:pic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09E14CB-5726-5F4C-90BE-0E07724512B1}"/>
              </a:ext>
            </a:extLst>
          </p:cNvPr>
          <p:cNvCxnSpPr>
            <a:stCxn id="46" idx="3"/>
            <a:endCxn id="83" idx="1"/>
          </p:cNvCxnSpPr>
          <p:nvPr/>
        </p:nvCxnSpPr>
        <p:spPr>
          <a:xfrm flipV="1">
            <a:off x="5263300" y="1253943"/>
            <a:ext cx="975813" cy="1726227"/>
          </a:xfrm>
          <a:prstGeom prst="bentConnector3">
            <a:avLst>
              <a:gd name="adj1" fmla="val 61358"/>
            </a:avLst>
          </a:prstGeom>
          <a:ln>
            <a:solidFill>
              <a:srgbClr val="026AB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Graphic 6">
            <a:extLst>
              <a:ext uri="{FF2B5EF4-FFF2-40B4-BE49-F238E27FC236}">
                <a16:creationId xmlns:a16="http://schemas.microsoft.com/office/drawing/2014/main" id="{1CDBA1B0-FC84-DF4E-B83B-F8B697A5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57" y="1317725"/>
            <a:ext cx="409724" cy="40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3C7A6AA-D802-1C4A-B15F-60894D22EFB8}"/>
              </a:ext>
            </a:extLst>
          </p:cNvPr>
          <p:cNvSpPr txBox="1"/>
          <p:nvPr/>
        </p:nvSpPr>
        <p:spPr>
          <a:xfrm>
            <a:off x="6963080" y="654116"/>
            <a:ext cx="2279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AWS </a:t>
            </a:r>
            <a:r>
              <a:rPr lang="fr-FR" sz="1200" dirty="0" err="1"/>
              <a:t>account</a:t>
            </a:r>
            <a:r>
              <a:rPr lang="fr-FR" sz="1200" dirty="0"/>
              <a:t> of </a:t>
            </a:r>
            <a:r>
              <a:rPr lang="fr-FR" sz="1200" dirty="0" err="1"/>
              <a:t>other</a:t>
            </a:r>
            <a:r>
              <a:rPr lang="fr-FR" sz="1200" dirty="0"/>
              <a:t> data science team</a:t>
            </a:r>
          </a:p>
          <a:p>
            <a:pPr algn="ctr"/>
            <a:r>
              <a:rPr lang="fr-FR" sz="1200" dirty="0"/>
              <a:t>(</a:t>
            </a:r>
            <a:r>
              <a:rPr lang="fr-FR" sz="1200" dirty="0" err="1"/>
              <a:t>Additional</a:t>
            </a:r>
            <a:r>
              <a:rPr lang="fr-FR" sz="1200" dirty="0"/>
              <a:t> </a:t>
            </a:r>
            <a:r>
              <a:rPr lang="fr-FR" sz="1200" dirty="0" err="1"/>
              <a:t>compute</a:t>
            </a:r>
            <a:r>
              <a:rPr lang="fr-FR" sz="1200" dirty="0"/>
              <a:t>)</a:t>
            </a:r>
            <a:endParaRPr lang="en-FR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89FEE4-7841-134F-BCB2-723E82636215}"/>
              </a:ext>
            </a:extLst>
          </p:cNvPr>
          <p:cNvSpPr txBox="1"/>
          <p:nvPr/>
        </p:nvSpPr>
        <p:spPr>
          <a:xfrm>
            <a:off x="1532922" y="1753331"/>
            <a:ext cx="597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Glue</a:t>
            </a:r>
            <a:endParaRPr lang="en-FR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E937799-6383-FA48-85B4-B47A5837FC3B}"/>
              </a:ext>
            </a:extLst>
          </p:cNvPr>
          <p:cNvSpPr txBox="1"/>
          <p:nvPr/>
        </p:nvSpPr>
        <p:spPr>
          <a:xfrm>
            <a:off x="6276967" y="981734"/>
            <a:ext cx="1061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SageMaker</a:t>
            </a:r>
            <a:endParaRPr lang="en-FR" sz="1000" dirty="0"/>
          </a:p>
        </p:txBody>
      </p:sp>
      <p:pic>
        <p:nvPicPr>
          <p:cNvPr id="92" name="Graphic 22">
            <a:extLst>
              <a:ext uri="{FF2B5EF4-FFF2-40B4-BE49-F238E27FC236}">
                <a16:creationId xmlns:a16="http://schemas.microsoft.com/office/drawing/2014/main" id="{77955DA6-52D5-8144-BEF0-840D2E54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57" y="600494"/>
            <a:ext cx="399671" cy="39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19990" y="372687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/>
              <a:t>The consumer </a:t>
            </a:r>
            <a:r>
              <a:rPr lang="fr-FR" sz="1400" dirty="0" err="1"/>
              <a:t>account</a:t>
            </a:r>
            <a:r>
              <a:rPr lang="fr-FR" sz="1400" dirty="0"/>
              <a:t> </a:t>
            </a:r>
            <a:r>
              <a:rPr lang="fr-FR" sz="1400" dirty="0" err="1"/>
              <a:t>creates</a:t>
            </a:r>
            <a:r>
              <a:rPr lang="fr-FR" sz="1400" dirty="0"/>
              <a:t> data (ex: </a:t>
            </a:r>
            <a:r>
              <a:rPr lang="fr-FR" sz="1400" dirty="0" err="1"/>
              <a:t>demand</a:t>
            </a:r>
            <a:r>
              <a:rPr lang="fr-FR" sz="1400" dirty="0"/>
              <a:t> </a:t>
            </a:r>
            <a:r>
              <a:rPr lang="fr-FR" sz="1400" dirty="0" err="1"/>
              <a:t>predictions</a:t>
            </a:r>
            <a:r>
              <a:rPr lang="fr-FR" sz="1400" dirty="0"/>
              <a:t>) and </a:t>
            </a:r>
            <a:r>
              <a:rPr lang="fr-FR" sz="1400" dirty="0" err="1"/>
              <a:t>share</a:t>
            </a:r>
            <a:r>
              <a:rPr lang="fr-FR" sz="1400" dirty="0"/>
              <a:t> the </a:t>
            </a:r>
            <a:r>
              <a:rPr lang="fr-FR" sz="1400" dirty="0" err="1"/>
              <a:t>dataset</a:t>
            </a:r>
            <a:r>
              <a:rPr lang="fr-FR" sz="1400" dirty="0"/>
              <a:t> on </a:t>
            </a:r>
            <a:r>
              <a:rPr lang="fr-FR" sz="1400" dirty="0" err="1"/>
              <a:t>DataHub</a:t>
            </a:r>
            <a:endParaRPr lang="fr-FR" sz="1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/>
              <a:t>The consumer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now</a:t>
            </a:r>
            <a:r>
              <a:rPr lang="fr-FR" sz="1400" dirty="0"/>
              <a:t> an « </a:t>
            </a:r>
            <a:r>
              <a:rPr lang="fr-FR" sz="1400" dirty="0" err="1"/>
              <a:t>owner</a:t>
            </a:r>
            <a:r>
              <a:rPr lang="fr-FR" sz="1400" dirty="0"/>
              <a:t> » of data: the </a:t>
            </a:r>
            <a:r>
              <a:rPr lang="fr-FR" sz="1400" dirty="0" err="1"/>
              <a:t>prediction</a:t>
            </a:r>
            <a:r>
              <a:rPr lang="fr-FR" sz="1400" dirty="0"/>
              <a:t> data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/>
              <a:t>As the </a:t>
            </a:r>
            <a:r>
              <a:rPr lang="fr-FR" sz="1400" dirty="0" err="1"/>
              <a:t>owner</a:t>
            </a:r>
            <a:r>
              <a:rPr lang="fr-FR" sz="1400" dirty="0"/>
              <a:t> of the </a:t>
            </a:r>
            <a:r>
              <a:rPr lang="fr-FR" sz="1400" dirty="0" err="1"/>
              <a:t>prediciton</a:t>
            </a:r>
            <a:r>
              <a:rPr lang="fr-FR" sz="1400" dirty="0"/>
              <a:t> data, </a:t>
            </a:r>
            <a:r>
              <a:rPr lang="fr-FR" sz="1400" dirty="0" err="1"/>
              <a:t>they</a:t>
            </a:r>
            <a:r>
              <a:rPr lang="fr-FR" sz="1400" dirty="0"/>
              <a:t> </a:t>
            </a:r>
            <a:r>
              <a:rPr lang="fr-FR" sz="1400" dirty="0" err="1"/>
              <a:t>decide</a:t>
            </a:r>
            <a:r>
              <a:rPr lang="fr-FR" sz="1400" dirty="0"/>
              <a:t> </a:t>
            </a:r>
            <a:r>
              <a:rPr lang="fr-FR" sz="1400" dirty="0" err="1"/>
              <a:t>who</a:t>
            </a:r>
            <a:r>
              <a:rPr lang="fr-FR" sz="1400" dirty="0"/>
              <a:t> </a:t>
            </a:r>
            <a:r>
              <a:rPr lang="fr-FR" sz="1400" dirty="0" err="1"/>
              <a:t>can</a:t>
            </a:r>
            <a:r>
              <a:rPr lang="fr-FR" sz="1400" dirty="0"/>
              <a:t> </a:t>
            </a:r>
            <a:r>
              <a:rPr lang="fr-FR" sz="1400" dirty="0" err="1"/>
              <a:t>access</a:t>
            </a:r>
            <a:r>
              <a:rPr lang="fr-FR" sz="1400" dirty="0"/>
              <a:t> to the data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400" dirty="0"/>
              <a:t>Once </a:t>
            </a:r>
            <a:r>
              <a:rPr lang="fr-FR" sz="1400" dirty="0" err="1"/>
              <a:t>access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given</a:t>
            </a:r>
            <a:r>
              <a:rPr lang="fr-FR" sz="1400" dirty="0"/>
              <a:t>, data </a:t>
            </a:r>
            <a:r>
              <a:rPr lang="fr-FR" sz="1400" dirty="0" err="1"/>
              <a:t>can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consumed</a:t>
            </a:r>
            <a:r>
              <a:rPr lang="fr-FR" sz="1400" dirty="0"/>
              <a:t> in </a:t>
            </a:r>
            <a:r>
              <a:rPr lang="fr-FR" sz="1400" dirty="0" err="1"/>
              <a:t>many</a:t>
            </a:r>
            <a:r>
              <a:rPr lang="fr-FR" sz="1400" dirty="0"/>
              <a:t> </a:t>
            </a:r>
            <a:r>
              <a:rPr lang="fr-FR" sz="1400" dirty="0" err="1"/>
              <a:t>ways</a:t>
            </a:r>
            <a:r>
              <a:rPr lang="fr-FR" sz="1400" dirty="0"/>
              <a:t> (</a:t>
            </a:r>
            <a:r>
              <a:rPr lang="fr-FR" sz="1400" dirty="0" err="1"/>
              <a:t>visualization</a:t>
            </a:r>
            <a:r>
              <a:rPr lang="fr-FR" sz="1400" dirty="0"/>
              <a:t>, input of an </a:t>
            </a:r>
            <a:r>
              <a:rPr lang="fr-FR" sz="1400" dirty="0" err="1"/>
              <a:t>other</a:t>
            </a:r>
            <a:r>
              <a:rPr lang="fr-FR" sz="1400" dirty="0"/>
              <a:t> workflow, …)</a:t>
            </a:r>
          </a:p>
        </p:txBody>
      </p:sp>
      <p:pic>
        <p:nvPicPr>
          <p:cNvPr id="96" name="Graphic 104" descr="User">
            <a:extLst>
              <a:ext uri="{FF2B5EF4-FFF2-40B4-BE49-F238E27FC236}">
                <a16:creationId xmlns:a16="http://schemas.microsoft.com/office/drawing/2014/main" id="{A3FD8B50-461A-EC45-AEBC-D4DF1167A7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6037" y="610973"/>
            <a:ext cx="609761" cy="609761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5430845" y="3480297"/>
            <a:ext cx="13442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Data consumer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9067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14042"/>
                </a:solidFill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326A-F3DD-A14E-8BC6-CFF13563892A}"/>
              </a:ext>
            </a:extLst>
          </p:cNvPr>
          <p:cNvSpPr/>
          <p:nvPr/>
        </p:nvSpPr>
        <p:spPr>
          <a:xfrm>
            <a:off x="449459" y="942505"/>
            <a:ext cx="6420678" cy="388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FR" dirty="0"/>
              <a:t>Operational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FR" dirty="0"/>
              <a:t>Data security, discovery and access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FR" dirty="0"/>
              <a:t>Development environment for consumers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FR" dirty="0"/>
              <a:t>Building insights from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FR" dirty="0"/>
              <a:t>Sharing insights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52213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model : data players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78CDDAA3-6C48-4E4A-AFB8-8BCBF49B0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264" y="1044423"/>
            <a:ext cx="914400" cy="914400"/>
          </a:xfrm>
          <a:prstGeom prst="rect">
            <a:avLst/>
          </a:prstGeom>
        </p:spPr>
      </p:pic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A2D60B65-5060-2D41-AECB-C72704E41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289" y="104442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B42506-074A-2B42-A77D-2DF115B07652}"/>
              </a:ext>
            </a:extLst>
          </p:cNvPr>
          <p:cNvSpPr txBox="1"/>
          <p:nvPr/>
        </p:nvSpPr>
        <p:spPr>
          <a:xfrm>
            <a:off x="755538" y="190717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owner</a:t>
            </a:r>
            <a:endParaRPr lang="en-F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97A52-C949-B143-AC29-61A8CD3E70B2}"/>
              </a:ext>
            </a:extLst>
          </p:cNvPr>
          <p:cNvSpPr txBox="1"/>
          <p:nvPr/>
        </p:nvSpPr>
        <p:spPr>
          <a:xfrm>
            <a:off x="3471784" y="192273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consumer</a:t>
            </a:r>
            <a:endParaRPr lang="en-F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00B7E-A08F-C54C-9876-DE58CBAFF883}"/>
              </a:ext>
            </a:extLst>
          </p:cNvPr>
          <p:cNvSpPr txBox="1"/>
          <p:nvPr/>
        </p:nvSpPr>
        <p:spPr>
          <a:xfrm>
            <a:off x="3078614" y="2292067"/>
            <a:ext cx="2945038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 err="1"/>
              <a:t>Browses</a:t>
            </a:r>
            <a:r>
              <a:rPr lang="fr-FR" sz="1600" dirty="0"/>
              <a:t> and </a:t>
            </a:r>
            <a:r>
              <a:rPr lang="fr-FR" sz="1600" dirty="0" err="1"/>
              <a:t>searches</a:t>
            </a:r>
            <a:r>
              <a:rPr lang="fr-FR" sz="1600" dirty="0"/>
              <a:t> data in </a:t>
            </a:r>
            <a:r>
              <a:rPr lang="fr-FR" sz="1600" dirty="0" err="1"/>
              <a:t>enterprise</a:t>
            </a:r>
            <a:r>
              <a:rPr lang="fr-FR" sz="1600" dirty="0"/>
              <a:t> </a:t>
            </a:r>
            <a:r>
              <a:rPr lang="fr-FR" sz="1600" dirty="0" err="1"/>
              <a:t>catalog</a:t>
            </a:r>
            <a:endParaRPr lang="fr-FR" sz="1600" dirty="0"/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/>
              <a:t>Identifies the data </a:t>
            </a:r>
            <a:r>
              <a:rPr lang="fr-FR" sz="1600" dirty="0" err="1"/>
              <a:t>owner</a:t>
            </a:r>
            <a:endParaRPr lang="fr-FR" sz="1600" dirty="0"/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 err="1"/>
              <a:t>Previews</a:t>
            </a:r>
            <a:r>
              <a:rPr lang="fr-FR" sz="1600" dirty="0"/>
              <a:t> a </a:t>
            </a:r>
            <a:r>
              <a:rPr lang="fr-FR" sz="1600" dirty="0" err="1"/>
              <a:t>specific</a:t>
            </a:r>
            <a:r>
              <a:rPr lang="fr-FR" sz="1600" dirty="0"/>
              <a:t> </a:t>
            </a:r>
            <a:r>
              <a:rPr lang="fr-FR" sz="1600" dirty="0" err="1"/>
              <a:t>dataset</a:t>
            </a:r>
            <a:endParaRPr lang="fr-FR" sz="1600" dirty="0"/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 err="1"/>
              <a:t>Accesses</a:t>
            </a:r>
            <a:r>
              <a:rPr lang="fr-FR" sz="1600" dirty="0"/>
              <a:t> data </a:t>
            </a:r>
            <a:r>
              <a:rPr lang="fr-FR" sz="1600" dirty="0" err="1"/>
              <a:t>with</a:t>
            </a:r>
            <a:r>
              <a:rPr lang="fr-FR" sz="1600" dirty="0"/>
              <a:t> correct </a:t>
            </a:r>
            <a:r>
              <a:rPr lang="fr-FR" sz="1600" dirty="0" err="1"/>
              <a:t>access</a:t>
            </a:r>
            <a:r>
              <a:rPr lang="fr-FR" sz="1600" dirty="0"/>
              <a:t> </a:t>
            </a:r>
            <a:r>
              <a:rPr lang="fr-FR" sz="1600" dirty="0" err="1"/>
              <a:t>rights</a:t>
            </a:r>
            <a:endParaRPr lang="fr-FR" sz="1600" dirty="0"/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/>
              <a:t>Uses </a:t>
            </a:r>
            <a:r>
              <a:rPr lang="fr-FR" sz="1600" dirty="0" err="1"/>
              <a:t>available</a:t>
            </a:r>
            <a:r>
              <a:rPr lang="fr-FR" sz="1600" dirty="0"/>
              <a:t> data to </a:t>
            </a:r>
            <a:r>
              <a:rPr lang="fr-FR" sz="1600" dirty="0" err="1"/>
              <a:t>build</a:t>
            </a:r>
            <a:r>
              <a:rPr lang="fr-FR" sz="1600" dirty="0"/>
              <a:t> insights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A4A7B-8AFC-EE4F-99ED-A16A9CBB3307}"/>
              </a:ext>
            </a:extLst>
          </p:cNvPr>
          <p:cNvSpPr txBox="1"/>
          <p:nvPr/>
        </p:nvSpPr>
        <p:spPr>
          <a:xfrm>
            <a:off x="133576" y="2302077"/>
            <a:ext cx="294503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FR" sz="1600" dirty="0"/>
              <a:t>Ingests data in the datahub</a:t>
            </a:r>
            <a:endParaRPr lang="fr-FR" sz="1600" dirty="0"/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/>
              <a:t>Grants and </a:t>
            </a:r>
            <a:r>
              <a:rPr lang="fr-FR" sz="1600" dirty="0" err="1"/>
              <a:t>removes</a:t>
            </a:r>
            <a:r>
              <a:rPr lang="fr-FR" sz="1600" dirty="0"/>
              <a:t> </a:t>
            </a:r>
            <a:r>
              <a:rPr lang="fr-FR" sz="1600" dirty="0" err="1"/>
              <a:t>access</a:t>
            </a:r>
            <a:r>
              <a:rPr lang="fr-FR" sz="1600" dirty="0"/>
              <a:t> to data </a:t>
            </a:r>
            <a:r>
              <a:rPr lang="fr-FR" sz="1600" dirty="0" err="1"/>
              <a:t>with</a:t>
            </a:r>
            <a:r>
              <a:rPr lang="fr-FR" sz="1600" dirty="0"/>
              <a:t> the </a:t>
            </a:r>
            <a:r>
              <a:rPr lang="fr-FR" sz="1600" dirty="0" err="1"/>
              <a:t>appropriate</a:t>
            </a:r>
            <a:r>
              <a:rPr lang="fr-FR" sz="1600" dirty="0"/>
              <a:t> </a:t>
            </a:r>
            <a:r>
              <a:rPr lang="fr-FR" sz="1600" dirty="0" err="1"/>
              <a:t>granularity</a:t>
            </a:r>
            <a:endParaRPr lang="en-FR" sz="1600" dirty="0"/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 err="1"/>
              <a:t>Tracks</a:t>
            </a:r>
            <a:r>
              <a:rPr lang="fr-FR" sz="1600" dirty="0"/>
              <a:t> data usage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/>
              <a:t>Manages </a:t>
            </a:r>
            <a:r>
              <a:rPr lang="fr-FR" sz="1600" dirty="0" err="1"/>
              <a:t>metadata</a:t>
            </a:r>
            <a:endParaRPr lang="fr-FR" sz="1600" dirty="0"/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EAD9D94C-52B6-C845-87AF-6EA7FE8BBE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7103" y="1044423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AD0910-166A-4942-AA9B-0087D88F56E4}"/>
              </a:ext>
            </a:extLst>
          </p:cNvPr>
          <p:cNvSpPr txBox="1"/>
          <p:nvPr/>
        </p:nvSpPr>
        <p:spPr>
          <a:xfrm>
            <a:off x="6366812" y="190892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Additional persona</a:t>
            </a:r>
            <a:endParaRPr lang="en-F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8AC10-4091-2A40-9834-B28927B0D230}"/>
              </a:ext>
            </a:extLst>
          </p:cNvPr>
          <p:cNvSpPr txBox="1"/>
          <p:nvPr/>
        </p:nvSpPr>
        <p:spPr>
          <a:xfrm>
            <a:off x="6196378" y="2292067"/>
            <a:ext cx="27880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FR" sz="1600" dirty="0"/>
              <a:t>Business point of contact</a:t>
            </a:r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FR" sz="1600" dirty="0"/>
              <a:t>Legal point of contact</a:t>
            </a:r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FR" sz="1600" dirty="0"/>
              <a:t>Personas can be instored as you see fit</a:t>
            </a:r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FR" sz="1600" dirty="0"/>
              <a:t>Not gategeepers, just informational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930769" y="1280160"/>
            <a:ext cx="0" cy="3366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70209" y="1280160"/>
            <a:ext cx="0" cy="3366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3">
            <a:extLst>
              <a:ext uri="{FF2B5EF4-FFF2-40B4-BE49-F238E27FC236}">
                <a16:creationId xmlns:a16="http://schemas.microsoft.com/office/drawing/2014/main" id="{0F40EF60-048D-6942-8338-92AA6E3E90E3}"/>
              </a:ext>
            </a:extLst>
          </p:cNvPr>
          <p:cNvSpPr/>
          <p:nvPr/>
        </p:nvSpPr>
        <p:spPr>
          <a:xfrm>
            <a:off x="2158455" y="1387708"/>
            <a:ext cx="1163674" cy="9124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77518-CFD4-2E44-A5CD-F834B467E25C}"/>
              </a:ext>
            </a:extLst>
          </p:cNvPr>
          <p:cNvSpPr txBox="1"/>
          <p:nvPr/>
        </p:nvSpPr>
        <p:spPr>
          <a:xfrm>
            <a:off x="2169044" y="960367"/>
            <a:ext cx="1163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Business unit A (Pricing)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08AC2B7E-6B9E-B543-A3D5-B4D600A28532}"/>
              </a:ext>
            </a:extLst>
          </p:cNvPr>
          <p:cNvSpPr/>
          <p:nvPr/>
        </p:nvSpPr>
        <p:spPr>
          <a:xfrm>
            <a:off x="157377" y="1561941"/>
            <a:ext cx="459463" cy="563021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600" dirty="0"/>
              <a:t>Source (SAP)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C0507C24-A8DD-5949-A9FD-7D9CEDB95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40" y="1492923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8">
            <a:extLst>
              <a:ext uri="{FF2B5EF4-FFF2-40B4-BE49-F238E27FC236}">
                <a16:creationId xmlns:a16="http://schemas.microsoft.com/office/drawing/2014/main" id="{362063AB-B0B4-754A-B33F-185F162B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680" y="1497859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8">
            <a:extLst>
              <a:ext uri="{FF2B5EF4-FFF2-40B4-BE49-F238E27FC236}">
                <a16:creationId xmlns:a16="http://schemas.microsoft.com/office/drawing/2014/main" id="{0F4DEB9D-558A-2445-B7D2-792BBBEEB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16" y="1924020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à coins arrondis 3">
            <a:extLst>
              <a:ext uri="{FF2B5EF4-FFF2-40B4-BE49-F238E27FC236}">
                <a16:creationId xmlns:a16="http://schemas.microsoft.com/office/drawing/2014/main" id="{95F378B8-10C2-D04B-A8CF-41218D226AAD}"/>
              </a:ext>
            </a:extLst>
          </p:cNvPr>
          <p:cNvSpPr/>
          <p:nvPr/>
        </p:nvSpPr>
        <p:spPr>
          <a:xfrm>
            <a:off x="4063591" y="1021778"/>
            <a:ext cx="1925553" cy="349315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à coins arrondis 3">
            <a:extLst>
              <a:ext uri="{FF2B5EF4-FFF2-40B4-BE49-F238E27FC236}">
                <a16:creationId xmlns:a16="http://schemas.microsoft.com/office/drawing/2014/main" id="{858533FB-9272-CC46-A46B-4148EB6CEA99}"/>
              </a:ext>
            </a:extLst>
          </p:cNvPr>
          <p:cNvSpPr/>
          <p:nvPr/>
        </p:nvSpPr>
        <p:spPr>
          <a:xfrm>
            <a:off x="4209846" y="1130714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/>
              <a:t>Demand</a:t>
            </a:r>
            <a:r>
              <a:rPr lang="fr-FR" sz="800" dirty="0"/>
              <a:t> data</a:t>
            </a:r>
          </a:p>
        </p:txBody>
      </p:sp>
      <p:sp>
        <p:nvSpPr>
          <p:cNvPr id="28" name="Rectangle à coins arrondis 3">
            <a:extLst>
              <a:ext uri="{FF2B5EF4-FFF2-40B4-BE49-F238E27FC236}">
                <a16:creationId xmlns:a16="http://schemas.microsoft.com/office/drawing/2014/main" id="{D6F25600-9380-194F-9786-1E6B3D5D3BC4}"/>
              </a:ext>
            </a:extLst>
          </p:cNvPr>
          <p:cNvSpPr/>
          <p:nvPr/>
        </p:nvSpPr>
        <p:spPr>
          <a:xfrm>
            <a:off x="5039866" y="1130714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Pricing data</a:t>
            </a:r>
          </a:p>
        </p:txBody>
      </p:sp>
      <p:sp>
        <p:nvSpPr>
          <p:cNvPr id="29" name="Rectangle à coins arrondis 3">
            <a:extLst>
              <a:ext uri="{FF2B5EF4-FFF2-40B4-BE49-F238E27FC236}">
                <a16:creationId xmlns:a16="http://schemas.microsoft.com/office/drawing/2014/main" id="{F67DEFE2-45DF-2F44-A48A-06A45F296CDA}"/>
              </a:ext>
            </a:extLst>
          </p:cNvPr>
          <p:cNvSpPr/>
          <p:nvPr/>
        </p:nvSpPr>
        <p:spPr>
          <a:xfrm>
            <a:off x="4209846" y="1575938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Customer </a:t>
            </a:r>
            <a:r>
              <a:rPr lang="fr-FR" sz="800" dirty="0" err="1"/>
              <a:t>journey</a:t>
            </a:r>
            <a:endParaRPr lang="fr-FR" sz="800" dirty="0"/>
          </a:p>
        </p:txBody>
      </p:sp>
      <p:sp>
        <p:nvSpPr>
          <p:cNvPr id="30" name="Rectangle à coins arrondis 3">
            <a:extLst>
              <a:ext uri="{FF2B5EF4-FFF2-40B4-BE49-F238E27FC236}">
                <a16:creationId xmlns:a16="http://schemas.microsoft.com/office/drawing/2014/main" id="{D9738051-E7C6-B245-B250-879D5A113B98}"/>
              </a:ext>
            </a:extLst>
          </p:cNvPr>
          <p:cNvSpPr/>
          <p:nvPr/>
        </p:nvSpPr>
        <p:spPr>
          <a:xfrm>
            <a:off x="5065826" y="1566022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Workshops </a:t>
            </a:r>
            <a:r>
              <a:rPr lang="fr-FR" sz="800" dirty="0" err="1"/>
              <a:t>list</a:t>
            </a:r>
            <a:endParaRPr lang="fr-FR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BD140D-6C86-7645-8F4C-9834DB4D488D}"/>
              </a:ext>
            </a:extLst>
          </p:cNvPr>
          <p:cNvSpPr txBox="1"/>
          <p:nvPr/>
        </p:nvSpPr>
        <p:spPr>
          <a:xfrm>
            <a:off x="3969316" y="4485019"/>
            <a:ext cx="2141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050" dirty="0"/>
              <a:t>Centralised catalog to consume data and share insights</a:t>
            </a:r>
          </a:p>
        </p:txBody>
      </p:sp>
      <p:sp>
        <p:nvSpPr>
          <p:cNvPr id="50" name="Rectangle à coins arrondis 3">
            <a:extLst>
              <a:ext uri="{FF2B5EF4-FFF2-40B4-BE49-F238E27FC236}">
                <a16:creationId xmlns:a16="http://schemas.microsoft.com/office/drawing/2014/main" id="{F5F8D32B-3221-8748-BC81-CE19197D1CFF}"/>
              </a:ext>
            </a:extLst>
          </p:cNvPr>
          <p:cNvSpPr/>
          <p:nvPr/>
        </p:nvSpPr>
        <p:spPr>
          <a:xfrm>
            <a:off x="77663" y="4658488"/>
            <a:ext cx="1193951" cy="43107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AWS </a:t>
            </a:r>
            <a:r>
              <a:rPr lang="fr-FR" sz="900" dirty="0" err="1"/>
              <a:t>environment</a:t>
            </a:r>
            <a:r>
              <a:rPr lang="fr-FR" sz="900" dirty="0"/>
              <a:t> </a:t>
            </a:r>
            <a:r>
              <a:rPr lang="fr-FR" sz="900" dirty="0" err="1"/>
              <a:t>linked</a:t>
            </a:r>
            <a:r>
              <a:rPr lang="fr-FR" sz="900" dirty="0"/>
              <a:t> to </a:t>
            </a:r>
            <a:r>
              <a:rPr lang="fr-FR" sz="900" dirty="0" err="1"/>
              <a:t>datahub</a:t>
            </a:r>
            <a:endParaRPr lang="fr-FR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DD9336-4BD9-8941-ACD2-F60E6961BB20}"/>
              </a:ext>
            </a:extLst>
          </p:cNvPr>
          <p:cNvSpPr txBox="1"/>
          <p:nvPr/>
        </p:nvSpPr>
        <p:spPr>
          <a:xfrm>
            <a:off x="594035" y="2046110"/>
            <a:ext cx="1411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1. </a:t>
            </a:r>
            <a:r>
              <a:rPr lang="en-FR" sz="1000" dirty="0"/>
              <a:t>Data ingestion into the business units AWS environements through datahub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4E09B4E-5DAB-B34E-80BA-2CC378B3D46C}"/>
              </a:ext>
            </a:extLst>
          </p:cNvPr>
          <p:cNvCxnSpPr>
            <a:cxnSpLocks/>
            <a:endCxn id="28" idx="0"/>
          </p:cNvCxnSpPr>
          <p:nvPr/>
        </p:nvCxnSpPr>
        <p:spPr>
          <a:xfrm flipV="1">
            <a:off x="3125654" y="1130714"/>
            <a:ext cx="2306334" cy="509782"/>
          </a:xfrm>
          <a:prstGeom prst="bentConnector4">
            <a:avLst>
              <a:gd name="adj1" fmla="val 29097"/>
              <a:gd name="adj2" fmla="val 144843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E09048E-33FC-594F-8092-4857439EEF14}"/>
              </a:ext>
            </a:extLst>
          </p:cNvPr>
          <p:cNvCxnSpPr>
            <a:cxnSpLocks/>
            <a:stCxn id="15" idx="4"/>
            <a:endCxn id="5" idx="1"/>
          </p:cNvCxnSpPr>
          <p:nvPr/>
        </p:nvCxnSpPr>
        <p:spPr>
          <a:xfrm>
            <a:off x="616840" y="1843452"/>
            <a:ext cx="1541615" cy="4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5" name="Graphic 104" descr="User">
            <a:extLst>
              <a:ext uri="{FF2B5EF4-FFF2-40B4-BE49-F238E27FC236}">
                <a16:creationId xmlns:a16="http://schemas.microsoft.com/office/drawing/2014/main" id="{AF750A11-5526-224B-8729-854B49A4B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6932" y="1435903"/>
            <a:ext cx="413038" cy="413038"/>
          </a:xfrm>
          <a:prstGeom prst="rect">
            <a:avLst/>
          </a:prstGeom>
        </p:spPr>
      </p:pic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12739" y="57895"/>
            <a:ext cx="8205304" cy="545741"/>
          </a:xfrm>
        </p:spPr>
        <p:txBody>
          <a:bodyPr/>
          <a:lstStyle/>
          <a:p>
            <a:r>
              <a:rPr lang="en-US" dirty="0">
                <a:solidFill>
                  <a:srgbClr val="414042"/>
                </a:solidFill>
              </a:rPr>
              <a:t>Operational model : data players interactions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DD9336-4BD9-8941-ACD2-F60E6961BB20}"/>
              </a:ext>
            </a:extLst>
          </p:cNvPr>
          <p:cNvSpPr txBox="1"/>
          <p:nvPr/>
        </p:nvSpPr>
        <p:spPr>
          <a:xfrm>
            <a:off x="3833966" y="526030"/>
            <a:ext cx="175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 Data </a:t>
            </a:r>
            <a:r>
              <a:rPr lang="fr-FR" sz="1000" dirty="0" err="1"/>
              <a:t>is</a:t>
            </a:r>
            <a:r>
              <a:rPr lang="fr-FR" sz="1000" dirty="0"/>
              <a:t> </a:t>
            </a:r>
            <a:r>
              <a:rPr lang="fr-FR" sz="1000" dirty="0" err="1"/>
              <a:t>shared</a:t>
            </a:r>
            <a:r>
              <a:rPr lang="fr-FR" sz="1000" dirty="0"/>
              <a:t> in the </a:t>
            </a:r>
            <a:r>
              <a:rPr lang="fr-FR" sz="1000" dirty="0" err="1"/>
              <a:t>centralised</a:t>
            </a:r>
            <a:r>
              <a:rPr lang="fr-FR" sz="1000" dirty="0"/>
              <a:t> </a:t>
            </a:r>
            <a:r>
              <a:rPr lang="fr-FR" sz="1000" dirty="0" err="1"/>
              <a:t>catalog</a:t>
            </a:r>
            <a:endParaRPr lang="en-FR" sz="1000" dirty="0"/>
          </a:p>
        </p:txBody>
      </p:sp>
      <p:pic>
        <p:nvPicPr>
          <p:cNvPr id="62" name="Graphic 104" descr="User">
            <a:extLst>
              <a:ext uri="{FF2B5EF4-FFF2-40B4-BE49-F238E27FC236}">
                <a16:creationId xmlns:a16="http://schemas.microsoft.com/office/drawing/2014/main" id="{AF750A11-5526-224B-8729-854B49A4B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2565" y="4587838"/>
            <a:ext cx="413038" cy="4130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99970" y="4897279"/>
            <a:ext cx="8293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Data </a:t>
            </a:r>
            <a:r>
              <a:rPr lang="fr-FR" sz="1000" dirty="0" err="1"/>
              <a:t>owner</a:t>
            </a:r>
            <a:endParaRPr lang="en-GB" sz="1000" dirty="0"/>
          </a:p>
        </p:txBody>
      </p:sp>
      <p:sp>
        <p:nvSpPr>
          <p:cNvPr id="69" name="AutoShape 2" descr="AWS Quicksight Consulting | Snowflake &amp; Cloud Data Analytics"/>
          <p:cNvSpPr>
            <a:spLocks noChangeAspect="1" noChangeArrowheads="1"/>
          </p:cNvSpPr>
          <p:nvPr/>
        </p:nvSpPr>
        <p:spPr bwMode="auto">
          <a:xfrm>
            <a:off x="140301" y="-459961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à coins arrondis 3">
            <a:extLst>
              <a:ext uri="{FF2B5EF4-FFF2-40B4-BE49-F238E27FC236}">
                <a16:creationId xmlns:a16="http://schemas.microsoft.com/office/drawing/2014/main" id="{A2DE7275-B092-6A46-8BFF-B6981B9994F0}"/>
              </a:ext>
            </a:extLst>
          </p:cNvPr>
          <p:cNvSpPr/>
          <p:nvPr/>
        </p:nvSpPr>
        <p:spPr>
          <a:xfrm>
            <a:off x="2156675" y="3030698"/>
            <a:ext cx="1088356" cy="85737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4B547C11-CB35-354D-936A-2C2EBDE41A72}"/>
              </a:ext>
            </a:extLst>
          </p:cNvPr>
          <p:cNvSpPr/>
          <p:nvPr/>
        </p:nvSpPr>
        <p:spPr>
          <a:xfrm>
            <a:off x="129322" y="2677571"/>
            <a:ext cx="459463" cy="563021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600" dirty="0"/>
              <a:t>Source (On-prem)</a:t>
            </a:r>
          </a:p>
        </p:txBody>
      </p:sp>
      <p:pic>
        <p:nvPicPr>
          <p:cNvPr id="31" name="Graphic 8">
            <a:extLst>
              <a:ext uri="{FF2B5EF4-FFF2-40B4-BE49-F238E27FC236}">
                <a16:creationId xmlns:a16="http://schemas.microsoft.com/office/drawing/2014/main" id="{1368467C-CF0E-AA4B-AC8A-A7D67B9B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98" y="3168205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8">
            <a:extLst>
              <a:ext uri="{FF2B5EF4-FFF2-40B4-BE49-F238E27FC236}">
                <a16:creationId xmlns:a16="http://schemas.microsoft.com/office/drawing/2014/main" id="{E4632366-64D4-144F-979F-DE3A5B4D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60" y="3168205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2805AE9-16C7-EA49-B227-33436DE8D20A}"/>
              </a:ext>
            </a:extLst>
          </p:cNvPr>
          <p:cNvSpPr txBox="1"/>
          <p:nvPr/>
        </p:nvSpPr>
        <p:spPr>
          <a:xfrm>
            <a:off x="247484" y="2057498"/>
            <a:ext cx="2231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100" dirty="0"/>
              <a:t>.</a:t>
            </a:r>
          </a:p>
          <a:p>
            <a:pPr algn="ctr"/>
            <a:r>
              <a:rPr lang="en-FR" sz="1100" dirty="0"/>
              <a:t>.</a:t>
            </a:r>
          </a:p>
          <a:p>
            <a:pPr algn="ctr"/>
            <a:r>
              <a:rPr lang="en-FR" sz="1100" dirty="0"/>
              <a:t>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9C66584-387C-994F-B3B6-9C3187FB505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087434" y="1772897"/>
            <a:ext cx="1122412" cy="15352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BEA051D-23B2-1945-971B-7CBDB428C854}"/>
              </a:ext>
            </a:extLst>
          </p:cNvPr>
          <p:cNvCxnSpPr>
            <a:cxnSpLocks/>
          </p:cNvCxnSpPr>
          <p:nvPr/>
        </p:nvCxnSpPr>
        <p:spPr>
          <a:xfrm>
            <a:off x="588785" y="2975214"/>
            <a:ext cx="1574717" cy="61521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Graphic 104" descr="User">
            <a:extLst>
              <a:ext uri="{FF2B5EF4-FFF2-40B4-BE49-F238E27FC236}">
                <a16:creationId xmlns:a16="http://schemas.microsoft.com/office/drawing/2014/main" id="{FFB0715A-DB66-E149-9F3F-1551B1129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858" y="2965694"/>
            <a:ext cx="413038" cy="413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6F1F5E-F963-4B42-8FAC-BF025FC81D43}"/>
              </a:ext>
            </a:extLst>
          </p:cNvPr>
          <p:cNvSpPr txBox="1"/>
          <p:nvPr/>
        </p:nvSpPr>
        <p:spPr>
          <a:xfrm>
            <a:off x="247484" y="707373"/>
            <a:ext cx="1618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Data Engineer within IS for example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D38812-FF78-5A44-A6A5-BDEF05B39334}"/>
              </a:ext>
            </a:extLst>
          </p:cNvPr>
          <p:cNvCxnSpPr>
            <a:stCxn id="2" idx="2"/>
            <a:endCxn id="105" idx="0"/>
          </p:cNvCxnSpPr>
          <p:nvPr/>
        </p:nvCxnSpPr>
        <p:spPr>
          <a:xfrm>
            <a:off x="1056603" y="1138260"/>
            <a:ext cx="36848" cy="2976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">
            <a:extLst>
              <a:ext uri="{FF2B5EF4-FFF2-40B4-BE49-F238E27FC236}">
                <a16:creationId xmlns:a16="http://schemas.microsoft.com/office/drawing/2014/main" id="{6AB42F6C-6B65-5840-AB50-960CD251AC7F}"/>
              </a:ext>
            </a:extLst>
          </p:cNvPr>
          <p:cNvSpPr/>
          <p:nvPr/>
        </p:nvSpPr>
        <p:spPr>
          <a:xfrm>
            <a:off x="72040" y="4120664"/>
            <a:ext cx="1193951" cy="431076"/>
          </a:xfrm>
          <a:prstGeom prst="roundRect">
            <a:avLst/>
          </a:prstGeom>
          <a:solidFill>
            <a:srgbClr val="69B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Datasets</a:t>
            </a:r>
            <a:r>
              <a:rPr lang="fr-FR" sz="900" dirty="0"/>
              <a:t> </a:t>
            </a:r>
            <a:r>
              <a:rPr lang="fr-FR" sz="900" dirty="0" err="1"/>
              <a:t>created</a:t>
            </a:r>
            <a:r>
              <a:rPr lang="fr-FR" sz="900" dirty="0"/>
              <a:t> in </a:t>
            </a:r>
            <a:r>
              <a:rPr lang="fr-FR" sz="900" dirty="0" err="1"/>
              <a:t>datahub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40053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3">
            <a:extLst>
              <a:ext uri="{FF2B5EF4-FFF2-40B4-BE49-F238E27FC236}">
                <a16:creationId xmlns:a16="http://schemas.microsoft.com/office/drawing/2014/main" id="{0F40EF60-048D-6942-8338-92AA6E3E90E3}"/>
              </a:ext>
            </a:extLst>
          </p:cNvPr>
          <p:cNvSpPr/>
          <p:nvPr/>
        </p:nvSpPr>
        <p:spPr>
          <a:xfrm>
            <a:off x="2158455" y="1387708"/>
            <a:ext cx="1163674" cy="9124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77518-CFD4-2E44-A5CD-F834B467E25C}"/>
              </a:ext>
            </a:extLst>
          </p:cNvPr>
          <p:cNvSpPr txBox="1"/>
          <p:nvPr/>
        </p:nvSpPr>
        <p:spPr>
          <a:xfrm>
            <a:off x="2169044" y="960367"/>
            <a:ext cx="1163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Business unit A (Pricing)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08AC2B7E-6B9E-B543-A3D5-B4D600A28532}"/>
              </a:ext>
            </a:extLst>
          </p:cNvPr>
          <p:cNvSpPr/>
          <p:nvPr/>
        </p:nvSpPr>
        <p:spPr>
          <a:xfrm>
            <a:off x="157377" y="1561941"/>
            <a:ext cx="459463" cy="563021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600" dirty="0"/>
              <a:t>Source (SAP)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C0507C24-A8DD-5949-A9FD-7D9CEDB95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40" y="1492923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8">
            <a:extLst>
              <a:ext uri="{FF2B5EF4-FFF2-40B4-BE49-F238E27FC236}">
                <a16:creationId xmlns:a16="http://schemas.microsoft.com/office/drawing/2014/main" id="{362063AB-B0B4-754A-B33F-185F162B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680" y="1497859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8">
            <a:extLst>
              <a:ext uri="{FF2B5EF4-FFF2-40B4-BE49-F238E27FC236}">
                <a16:creationId xmlns:a16="http://schemas.microsoft.com/office/drawing/2014/main" id="{0F4DEB9D-558A-2445-B7D2-792BBBEEB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16" y="1924020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à coins arrondis 3">
            <a:extLst>
              <a:ext uri="{FF2B5EF4-FFF2-40B4-BE49-F238E27FC236}">
                <a16:creationId xmlns:a16="http://schemas.microsoft.com/office/drawing/2014/main" id="{95F378B8-10C2-D04B-A8CF-41218D226AAD}"/>
              </a:ext>
            </a:extLst>
          </p:cNvPr>
          <p:cNvSpPr/>
          <p:nvPr/>
        </p:nvSpPr>
        <p:spPr>
          <a:xfrm>
            <a:off x="4063591" y="1021778"/>
            <a:ext cx="1925553" cy="349315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à coins arrondis 3">
            <a:extLst>
              <a:ext uri="{FF2B5EF4-FFF2-40B4-BE49-F238E27FC236}">
                <a16:creationId xmlns:a16="http://schemas.microsoft.com/office/drawing/2014/main" id="{858533FB-9272-CC46-A46B-4148EB6CEA99}"/>
              </a:ext>
            </a:extLst>
          </p:cNvPr>
          <p:cNvSpPr/>
          <p:nvPr/>
        </p:nvSpPr>
        <p:spPr>
          <a:xfrm>
            <a:off x="4209846" y="1130714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/>
              <a:t>Demand</a:t>
            </a:r>
            <a:r>
              <a:rPr lang="fr-FR" sz="800" dirty="0"/>
              <a:t> data</a:t>
            </a:r>
          </a:p>
        </p:txBody>
      </p:sp>
      <p:sp>
        <p:nvSpPr>
          <p:cNvPr id="28" name="Rectangle à coins arrondis 3">
            <a:extLst>
              <a:ext uri="{FF2B5EF4-FFF2-40B4-BE49-F238E27FC236}">
                <a16:creationId xmlns:a16="http://schemas.microsoft.com/office/drawing/2014/main" id="{D6F25600-9380-194F-9786-1E6B3D5D3BC4}"/>
              </a:ext>
            </a:extLst>
          </p:cNvPr>
          <p:cNvSpPr/>
          <p:nvPr/>
        </p:nvSpPr>
        <p:spPr>
          <a:xfrm>
            <a:off x="5039866" y="1130714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Pricing data</a:t>
            </a:r>
          </a:p>
        </p:txBody>
      </p:sp>
      <p:sp>
        <p:nvSpPr>
          <p:cNvPr id="29" name="Rectangle à coins arrondis 3">
            <a:extLst>
              <a:ext uri="{FF2B5EF4-FFF2-40B4-BE49-F238E27FC236}">
                <a16:creationId xmlns:a16="http://schemas.microsoft.com/office/drawing/2014/main" id="{F67DEFE2-45DF-2F44-A48A-06A45F296CDA}"/>
              </a:ext>
            </a:extLst>
          </p:cNvPr>
          <p:cNvSpPr/>
          <p:nvPr/>
        </p:nvSpPr>
        <p:spPr>
          <a:xfrm>
            <a:off x="4209846" y="1575938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Customer </a:t>
            </a:r>
            <a:r>
              <a:rPr lang="fr-FR" sz="800" dirty="0" err="1"/>
              <a:t>journey</a:t>
            </a:r>
            <a:endParaRPr lang="fr-FR" sz="800" dirty="0"/>
          </a:p>
        </p:txBody>
      </p:sp>
      <p:sp>
        <p:nvSpPr>
          <p:cNvPr id="30" name="Rectangle à coins arrondis 3">
            <a:extLst>
              <a:ext uri="{FF2B5EF4-FFF2-40B4-BE49-F238E27FC236}">
                <a16:creationId xmlns:a16="http://schemas.microsoft.com/office/drawing/2014/main" id="{D9738051-E7C6-B245-B250-879D5A113B98}"/>
              </a:ext>
            </a:extLst>
          </p:cNvPr>
          <p:cNvSpPr/>
          <p:nvPr/>
        </p:nvSpPr>
        <p:spPr>
          <a:xfrm>
            <a:off x="5065826" y="1566022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Workshops </a:t>
            </a:r>
            <a:r>
              <a:rPr lang="fr-FR" sz="800" dirty="0" err="1"/>
              <a:t>list</a:t>
            </a:r>
            <a:endParaRPr lang="fr-FR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BD140D-6C86-7645-8F4C-9834DB4D488D}"/>
              </a:ext>
            </a:extLst>
          </p:cNvPr>
          <p:cNvSpPr txBox="1"/>
          <p:nvPr/>
        </p:nvSpPr>
        <p:spPr>
          <a:xfrm>
            <a:off x="3969316" y="4485019"/>
            <a:ext cx="2141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050" dirty="0"/>
              <a:t>Centralised catalog to consume data and share insights</a:t>
            </a:r>
          </a:p>
        </p:txBody>
      </p:sp>
      <p:sp>
        <p:nvSpPr>
          <p:cNvPr id="50" name="Rectangle à coins arrondis 3">
            <a:extLst>
              <a:ext uri="{FF2B5EF4-FFF2-40B4-BE49-F238E27FC236}">
                <a16:creationId xmlns:a16="http://schemas.microsoft.com/office/drawing/2014/main" id="{F5F8D32B-3221-8748-BC81-CE19197D1CFF}"/>
              </a:ext>
            </a:extLst>
          </p:cNvPr>
          <p:cNvSpPr/>
          <p:nvPr/>
        </p:nvSpPr>
        <p:spPr>
          <a:xfrm>
            <a:off x="77663" y="4658488"/>
            <a:ext cx="1193951" cy="43107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AWS </a:t>
            </a:r>
            <a:r>
              <a:rPr lang="fr-FR" sz="900" dirty="0" err="1"/>
              <a:t>environment</a:t>
            </a:r>
            <a:r>
              <a:rPr lang="fr-FR" sz="900" dirty="0"/>
              <a:t> </a:t>
            </a:r>
            <a:r>
              <a:rPr lang="fr-FR" sz="900" dirty="0" err="1"/>
              <a:t>linked</a:t>
            </a:r>
            <a:r>
              <a:rPr lang="fr-FR" sz="900" dirty="0"/>
              <a:t> to </a:t>
            </a:r>
            <a:r>
              <a:rPr lang="fr-FR" sz="900" dirty="0" err="1"/>
              <a:t>datahub</a:t>
            </a:r>
            <a:endParaRPr lang="fr-FR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DD9336-4BD9-8941-ACD2-F60E6961BB20}"/>
              </a:ext>
            </a:extLst>
          </p:cNvPr>
          <p:cNvSpPr txBox="1"/>
          <p:nvPr/>
        </p:nvSpPr>
        <p:spPr>
          <a:xfrm>
            <a:off x="594035" y="2046110"/>
            <a:ext cx="1411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1. </a:t>
            </a:r>
            <a:r>
              <a:rPr lang="en-FR" sz="1000" dirty="0"/>
              <a:t>Data ingestion into the business units AWS environements through datahub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4E09B4E-5DAB-B34E-80BA-2CC378B3D46C}"/>
              </a:ext>
            </a:extLst>
          </p:cNvPr>
          <p:cNvCxnSpPr>
            <a:cxnSpLocks/>
            <a:endCxn id="28" idx="0"/>
          </p:cNvCxnSpPr>
          <p:nvPr/>
        </p:nvCxnSpPr>
        <p:spPr>
          <a:xfrm flipV="1">
            <a:off x="3125654" y="1130714"/>
            <a:ext cx="2306334" cy="509782"/>
          </a:xfrm>
          <a:prstGeom prst="bentConnector4">
            <a:avLst>
              <a:gd name="adj1" fmla="val 29097"/>
              <a:gd name="adj2" fmla="val 144843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E09048E-33FC-594F-8092-4857439EEF14}"/>
              </a:ext>
            </a:extLst>
          </p:cNvPr>
          <p:cNvCxnSpPr>
            <a:cxnSpLocks/>
            <a:stCxn id="15" idx="4"/>
            <a:endCxn id="5" idx="1"/>
          </p:cNvCxnSpPr>
          <p:nvPr/>
        </p:nvCxnSpPr>
        <p:spPr>
          <a:xfrm>
            <a:off x="616840" y="1843452"/>
            <a:ext cx="1541615" cy="4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5" name="Graphic 104" descr="User">
            <a:extLst>
              <a:ext uri="{FF2B5EF4-FFF2-40B4-BE49-F238E27FC236}">
                <a16:creationId xmlns:a16="http://schemas.microsoft.com/office/drawing/2014/main" id="{AF750A11-5526-224B-8729-854B49A4B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6932" y="1435903"/>
            <a:ext cx="413038" cy="413038"/>
          </a:xfrm>
          <a:prstGeom prst="rect">
            <a:avLst/>
          </a:prstGeom>
        </p:spPr>
      </p:pic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12739" y="57895"/>
            <a:ext cx="8205304" cy="545741"/>
          </a:xfrm>
        </p:spPr>
        <p:txBody>
          <a:bodyPr/>
          <a:lstStyle/>
          <a:p>
            <a:r>
              <a:rPr lang="en-US" dirty="0">
                <a:solidFill>
                  <a:srgbClr val="414042"/>
                </a:solidFill>
              </a:rPr>
              <a:t>Operational model : data players interactions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DD9336-4BD9-8941-ACD2-F60E6961BB20}"/>
              </a:ext>
            </a:extLst>
          </p:cNvPr>
          <p:cNvSpPr txBox="1"/>
          <p:nvPr/>
        </p:nvSpPr>
        <p:spPr>
          <a:xfrm>
            <a:off x="3833966" y="526030"/>
            <a:ext cx="175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 Data </a:t>
            </a:r>
            <a:r>
              <a:rPr lang="fr-FR" sz="1000" dirty="0" err="1"/>
              <a:t>is</a:t>
            </a:r>
            <a:r>
              <a:rPr lang="fr-FR" sz="1000" dirty="0"/>
              <a:t> </a:t>
            </a:r>
            <a:r>
              <a:rPr lang="fr-FR" sz="1000" dirty="0" err="1"/>
              <a:t>shared</a:t>
            </a:r>
            <a:r>
              <a:rPr lang="fr-FR" sz="1000" dirty="0"/>
              <a:t> in the </a:t>
            </a:r>
            <a:r>
              <a:rPr lang="fr-FR" sz="1000" dirty="0" err="1"/>
              <a:t>centralised</a:t>
            </a:r>
            <a:r>
              <a:rPr lang="fr-FR" sz="1000" dirty="0"/>
              <a:t> </a:t>
            </a:r>
            <a:r>
              <a:rPr lang="fr-FR" sz="1000" dirty="0" err="1"/>
              <a:t>catalog</a:t>
            </a:r>
            <a:endParaRPr lang="en-FR" sz="1000" dirty="0"/>
          </a:p>
        </p:txBody>
      </p:sp>
      <p:pic>
        <p:nvPicPr>
          <p:cNvPr id="62" name="Graphic 104" descr="User">
            <a:extLst>
              <a:ext uri="{FF2B5EF4-FFF2-40B4-BE49-F238E27FC236}">
                <a16:creationId xmlns:a16="http://schemas.microsoft.com/office/drawing/2014/main" id="{AF750A11-5526-224B-8729-854B49A4B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2565" y="4587838"/>
            <a:ext cx="413038" cy="4130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99970" y="4897279"/>
            <a:ext cx="8293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Data </a:t>
            </a:r>
            <a:r>
              <a:rPr lang="fr-FR" sz="1000" dirty="0" err="1"/>
              <a:t>owner</a:t>
            </a:r>
            <a:endParaRPr lang="en-GB" sz="1000" dirty="0"/>
          </a:p>
        </p:txBody>
      </p:sp>
      <p:sp>
        <p:nvSpPr>
          <p:cNvPr id="69" name="AutoShape 2" descr="AWS Quicksight Consulting | Snowflake &amp; Cloud Data Analytics"/>
          <p:cNvSpPr>
            <a:spLocks noChangeAspect="1" noChangeArrowheads="1"/>
          </p:cNvSpPr>
          <p:nvPr/>
        </p:nvSpPr>
        <p:spPr bwMode="auto">
          <a:xfrm>
            <a:off x="155575" y="-762000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à coins arrondis 3">
            <a:extLst>
              <a:ext uri="{FF2B5EF4-FFF2-40B4-BE49-F238E27FC236}">
                <a16:creationId xmlns:a16="http://schemas.microsoft.com/office/drawing/2014/main" id="{A2DE7275-B092-6A46-8BFF-B6981B9994F0}"/>
              </a:ext>
            </a:extLst>
          </p:cNvPr>
          <p:cNvSpPr/>
          <p:nvPr/>
        </p:nvSpPr>
        <p:spPr>
          <a:xfrm>
            <a:off x="2156675" y="3030698"/>
            <a:ext cx="1088356" cy="85737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4B547C11-CB35-354D-936A-2C2EBDE41A72}"/>
              </a:ext>
            </a:extLst>
          </p:cNvPr>
          <p:cNvSpPr/>
          <p:nvPr/>
        </p:nvSpPr>
        <p:spPr>
          <a:xfrm>
            <a:off x="129322" y="2677571"/>
            <a:ext cx="459463" cy="563021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600" dirty="0"/>
              <a:t>Source (On-prem)</a:t>
            </a:r>
          </a:p>
        </p:txBody>
      </p:sp>
      <p:pic>
        <p:nvPicPr>
          <p:cNvPr id="31" name="Graphic 8">
            <a:extLst>
              <a:ext uri="{FF2B5EF4-FFF2-40B4-BE49-F238E27FC236}">
                <a16:creationId xmlns:a16="http://schemas.microsoft.com/office/drawing/2014/main" id="{1368467C-CF0E-AA4B-AC8A-A7D67B9B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98" y="3168205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8">
            <a:extLst>
              <a:ext uri="{FF2B5EF4-FFF2-40B4-BE49-F238E27FC236}">
                <a16:creationId xmlns:a16="http://schemas.microsoft.com/office/drawing/2014/main" id="{E4632366-64D4-144F-979F-DE3A5B4D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60" y="3168205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2805AE9-16C7-EA49-B227-33436DE8D20A}"/>
              </a:ext>
            </a:extLst>
          </p:cNvPr>
          <p:cNvSpPr txBox="1"/>
          <p:nvPr/>
        </p:nvSpPr>
        <p:spPr>
          <a:xfrm>
            <a:off x="247484" y="2057498"/>
            <a:ext cx="2231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100" dirty="0"/>
              <a:t>.</a:t>
            </a:r>
          </a:p>
          <a:p>
            <a:pPr algn="ctr"/>
            <a:r>
              <a:rPr lang="en-FR" sz="1100" dirty="0"/>
              <a:t>.</a:t>
            </a:r>
          </a:p>
          <a:p>
            <a:pPr algn="ctr"/>
            <a:r>
              <a:rPr lang="en-FR" sz="1100" dirty="0"/>
              <a:t>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9C66584-387C-994F-B3B6-9C3187FB505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087434" y="1772897"/>
            <a:ext cx="1122412" cy="15352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BEA051D-23B2-1945-971B-7CBDB428C854}"/>
              </a:ext>
            </a:extLst>
          </p:cNvPr>
          <p:cNvCxnSpPr>
            <a:cxnSpLocks/>
          </p:cNvCxnSpPr>
          <p:nvPr/>
        </p:nvCxnSpPr>
        <p:spPr>
          <a:xfrm>
            <a:off x="588785" y="2975214"/>
            <a:ext cx="1574717" cy="61521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Graphic 104" descr="User">
            <a:extLst>
              <a:ext uri="{FF2B5EF4-FFF2-40B4-BE49-F238E27FC236}">
                <a16:creationId xmlns:a16="http://schemas.microsoft.com/office/drawing/2014/main" id="{FFB0715A-DB66-E149-9F3F-1551B1129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858" y="2965694"/>
            <a:ext cx="413038" cy="413038"/>
          </a:xfrm>
          <a:prstGeom prst="rect">
            <a:avLst/>
          </a:prstGeom>
        </p:spPr>
      </p:pic>
      <p:sp>
        <p:nvSpPr>
          <p:cNvPr id="37" name="Rectangle à coins arrondis 3">
            <a:extLst>
              <a:ext uri="{FF2B5EF4-FFF2-40B4-BE49-F238E27FC236}">
                <a16:creationId xmlns:a16="http://schemas.microsoft.com/office/drawing/2014/main" id="{26A28EC6-0798-514B-BFA6-72575D308481}"/>
              </a:ext>
            </a:extLst>
          </p:cNvPr>
          <p:cNvSpPr/>
          <p:nvPr/>
        </p:nvSpPr>
        <p:spPr>
          <a:xfrm>
            <a:off x="7033651" y="1154888"/>
            <a:ext cx="1493509" cy="151261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B5A946-B365-7B46-94DA-57ABFDCA277E}"/>
              </a:ext>
            </a:extLst>
          </p:cNvPr>
          <p:cNvSpPr txBox="1"/>
          <p:nvPr/>
        </p:nvSpPr>
        <p:spPr>
          <a:xfrm>
            <a:off x="7190937" y="705364"/>
            <a:ext cx="1163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Business unit C (Innovation)</a:t>
            </a:r>
          </a:p>
        </p:txBody>
      </p:sp>
      <p:pic>
        <p:nvPicPr>
          <p:cNvPr id="43" name="Graphic 26">
            <a:extLst>
              <a:ext uri="{FF2B5EF4-FFF2-40B4-BE49-F238E27FC236}">
                <a16:creationId xmlns:a16="http://schemas.microsoft.com/office/drawing/2014/main" id="{2EC8A527-D114-D541-8E0B-86A5C6C2A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36" y="1378888"/>
            <a:ext cx="425907" cy="42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26">
            <a:extLst>
              <a:ext uri="{FF2B5EF4-FFF2-40B4-BE49-F238E27FC236}">
                <a16:creationId xmlns:a16="http://schemas.microsoft.com/office/drawing/2014/main" id="{7CF7BC0F-31BD-9144-8CA8-2C158553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36" y="1946354"/>
            <a:ext cx="425907" cy="42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3AD5B52-1E87-D447-93D2-7D14E763FACC}"/>
              </a:ext>
            </a:extLst>
          </p:cNvPr>
          <p:cNvCxnSpPr>
            <a:cxnSpLocks/>
          </p:cNvCxnSpPr>
          <p:nvPr/>
        </p:nvCxnSpPr>
        <p:spPr>
          <a:xfrm>
            <a:off x="5824110" y="1327673"/>
            <a:ext cx="1420844" cy="8870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Graphic 104" descr="User">
            <a:extLst>
              <a:ext uri="{FF2B5EF4-FFF2-40B4-BE49-F238E27FC236}">
                <a16:creationId xmlns:a16="http://schemas.microsoft.com/office/drawing/2014/main" id="{C0D5D322-A873-6C42-A6F4-6106F3168A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5457" y="977604"/>
            <a:ext cx="413038" cy="41303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00302E4-13E2-F144-BEFD-E2DBBEB1D919}"/>
              </a:ext>
            </a:extLst>
          </p:cNvPr>
          <p:cNvSpPr txBox="1"/>
          <p:nvPr/>
        </p:nvSpPr>
        <p:spPr>
          <a:xfrm>
            <a:off x="6010321" y="1391549"/>
            <a:ext cx="116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3. Consumer </a:t>
            </a:r>
            <a:r>
              <a:rPr lang="fr-FR" sz="1000" dirty="0" err="1"/>
              <a:t>accesses</a:t>
            </a:r>
            <a:r>
              <a:rPr lang="fr-FR" sz="1000" dirty="0"/>
              <a:t> data</a:t>
            </a:r>
            <a:endParaRPr lang="en-FR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453706-EE91-E74E-A455-96CF6C4315B1}"/>
              </a:ext>
            </a:extLst>
          </p:cNvPr>
          <p:cNvSpPr txBox="1"/>
          <p:nvPr/>
        </p:nvSpPr>
        <p:spPr>
          <a:xfrm>
            <a:off x="247484" y="707373"/>
            <a:ext cx="1618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Data Engineer within IS for example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560813-FCEA-9F4B-B62B-0CE89120BE83}"/>
              </a:ext>
            </a:extLst>
          </p:cNvPr>
          <p:cNvCxnSpPr>
            <a:stCxn id="52" idx="2"/>
          </p:cNvCxnSpPr>
          <p:nvPr/>
        </p:nvCxnSpPr>
        <p:spPr>
          <a:xfrm>
            <a:off x="1056603" y="1138260"/>
            <a:ext cx="36848" cy="2976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D2A7182-14CC-8147-9E9B-78C6C2D69382}"/>
              </a:ext>
            </a:extLst>
          </p:cNvPr>
          <p:cNvSpPr txBox="1"/>
          <p:nvPr/>
        </p:nvSpPr>
        <p:spPr>
          <a:xfrm>
            <a:off x="5603444" y="511480"/>
            <a:ext cx="1618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Data Scientist innovation team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3F0A4CF-A226-A141-8675-AF7B16863BF1}"/>
              </a:ext>
            </a:extLst>
          </p:cNvPr>
          <p:cNvCxnSpPr>
            <a:cxnSpLocks/>
          </p:cNvCxnSpPr>
          <p:nvPr/>
        </p:nvCxnSpPr>
        <p:spPr>
          <a:xfrm>
            <a:off x="6327604" y="879755"/>
            <a:ext cx="152003" cy="193884"/>
          </a:xfrm>
          <a:prstGeom prst="straightConnector1">
            <a:avLst/>
          </a:prstGeom>
          <a:ln>
            <a:solidFill>
              <a:srgbClr val="026AB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à coins arrondis 3">
            <a:extLst>
              <a:ext uri="{FF2B5EF4-FFF2-40B4-BE49-F238E27FC236}">
                <a16:creationId xmlns:a16="http://schemas.microsoft.com/office/drawing/2014/main" id="{6AB42F6C-6B65-5840-AB50-960CD251AC7F}"/>
              </a:ext>
            </a:extLst>
          </p:cNvPr>
          <p:cNvSpPr/>
          <p:nvPr/>
        </p:nvSpPr>
        <p:spPr>
          <a:xfrm>
            <a:off x="72040" y="4120664"/>
            <a:ext cx="1193951" cy="431076"/>
          </a:xfrm>
          <a:prstGeom prst="roundRect">
            <a:avLst/>
          </a:prstGeom>
          <a:solidFill>
            <a:srgbClr val="69B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Datasets</a:t>
            </a:r>
            <a:r>
              <a:rPr lang="fr-FR" sz="900" dirty="0"/>
              <a:t> </a:t>
            </a:r>
            <a:r>
              <a:rPr lang="fr-FR" sz="900" dirty="0" err="1"/>
              <a:t>created</a:t>
            </a:r>
            <a:r>
              <a:rPr lang="fr-FR" sz="900" dirty="0"/>
              <a:t> in </a:t>
            </a:r>
            <a:r>
              <a:rPr lang="fr-FR" sz="900" dirty="0" err="1"/>
              <a:t>datahub</a:t>
            </a:r>
            <a:endParaRPr lang="fr-FR" sz="900" dirty="0"/>
          </a:p>
        </p:txBody>
      </p:sp>
      <p:pic>
        <p:nvPicPr>
          <p:cNvPr id="60" name="Graphic 104" descr="User">
            <a:extLst>
              <a:ext uri="{FF2B5EF4-FFF2-40B4-BE49-F238E27FC236}">
                <a16:creationId xmlns:a16="http://schemas.microsoft.com/office/drawing/2014/main" id="{982A80F9-C684-644D-B21B-8F7718D2D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7875" y="4055052"/>
            <a:ext cx="413038" cy="413038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9457BE9-CD09-4345-95A8-5FA5ADD60328}"/>
              </a:ext>
            </a:extLst>
          </p:cNvPr>
          <p:cNvSpPr/>
          <p:nvPr/>
        </p:nvSpPr>
        <p:spPr>
          <a:xfrm>
            <a:off x="1195175" y="4360161"/>
            <a:ext cx="12343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Data consumer</a:t>
            </a:r>
            <a:endParaRPr lang="en-GB" sz="1000" dirty="0"/>
          </a:p>
        </p:txBody>
      </p:sp>
      <p:pic>
        <p:nvPicPr>
          <p:cNvPr id="63" name="Graphic 8">
            <a:extLst>
              <a:ext uri="{FF2B5EF4-FFF2-40B4-BE49-F238E27FC236}">
                <a16:creationId xmlns:a16="http://schemas.microsoft.com/office/drawing/2014/main" id="{2E3B400D-312E-CE4F-BEC1-05336099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286" y="2240564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22">
            <a:extLst>
              <a:ext uri="{FF2B5EF4-FFF2-40B4-BE49-F238E27FC236}">
                <a16:creationId xmlns:a16="http://schemas.microsoft.com/office/drawing/2014/main" id="{D212B82D-1B09-514D-81CE-5A6E3D397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924" y="1726155"/>
            <a:ext cx="287456" cy="28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70910E1-270C-C048-A531-27C4AE9C0D4F}"/>
              </a:ext>
            </a:extLst>
          </p:cNvPr>
          <p:cNvCxnSpPr>
            <a:cxnSpLocks/>
          </p:cNvCxnSpPr>
          <p:nvPr/>
        </p:nvCxnSpPr>
        <p:spPr>
          <a:xfrm flipH="1">
            <a:off x="7396501" y="2036234"/>
            <a:ext cx="3822" cy="177456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B66833-0523-C34C-9584-E2144B6BC265}"/>
              </a:ext>
            </a:extLst>
          </p:cNvPr>
          <p:cNvCxnSpPr>
            <a:cxnSpLocks/>
          </p:cNvCxnSpPr>
          <p:nvPr/>
        </p:nvCxnSpPr>
        <p:spPr>
          <a:xfrm flipH="1">
            <a:off x="7396501" y="1532852"/>
            <a:ext cx="3822" cy="177456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7" name="Graphic 6">
            <a:extLst>
              <a:ext uri="{FF2B5EF4-FFF2-40B4-BE49-F238E27FC236}">
                <a16:creationId xmlns:a16="http://schemas.microsoft.com/office/drawing/2014/main" id="{1AC5EB71-E4C7-BC46-9983-2A7C0F00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603" y="1244700"/>
            <a:ext cx="281880" cy="28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10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3">
            <a:extLst>
              <a:ext uri="{FF2B5EF4-FFF2-40B4-BE49-F238E27FC236}">
                <a16:creationId xmlns:a16="http://schemas.microsoft.com/office/drawing/2014/main" id="{0F40EF60-048D-6942-8338-92AA6E3E90E3}"/>
              </a:ext>
            </a:extLst>
          </p:cNvPr>
          <p:cNvSpPr/>
          <p:nvPr/>
        </p:nvSpPr>
        <p:spPr>
          <a:xfrm>
            <a:off x="2158455" y="1387708"/>
            <a:ext cx="1163674" cy="9124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77518-CFD4-2E44-A5CD-F834B467E25C}"/>
              </a:ext>
            </a:extLst>
          </p:cNvPr>
          <p:cNvSpPr txBox="1"/>
          <p:nvPr/>
        </p:nvSpPr>
        <p:spPr>
          <a:xfrm>
            <a:off x="2169044" y="960367"/>
            <a:ext cx="1163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Business unit A (Pricing)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08AC2B7E-6B9E-B543-A3D5-B4D600A28532}"/>
              </a:ext>
            </a:extLst>
          </p:cNvPr>
          <p:cNvSpPr/>
          <p:nvPr/>
        </p:nvSpPr>
        <p:spPr>
          <a:xfrm>
            <a:off x="157377" y="1561941"/>
            <a:ext cx="459463" cy="563021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600" dirty="0"/>
              <a:t>Source (SAP)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C0507C24-A8DD-5949-A9FD-7D9CEDB95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40" y="1492923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8">
            <a:extLst>
              <a:ext uri="{FF2B5EF4-FFF2-40B4-BE49-F238E27FC236}">
                <a16:creationId xmlns:a16="http://schemas.microsoft.com/office/drawing/2014/main" id="{362063AB-B0B4-754A-B33F-185F162B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680" y="1497859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8">
            <a:extLst>
              <a:ext uri="{FF2B5EF4-FFF2-40B4-BE49-F238E27FC236}">
                <a16:creationId xmlns:a16="http://schemas.microsoft.com/office/drawing/2014/main" id="{0F4DEB9D-558A-2445-B7D2-792BBBEEB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16" y="1924020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à coins arrondis 3">
            <a:extLst>
              <a:ext uri="{FF2B5EF4-FFF2-40B4-BE49-F238E27FC236}">
                <a16:creationId xmlns:a16="http://schemas.microsoft.com/office/drawing/2014/main" id="{95F378B8-10C2-D04B-A8CF-41218D226AAD}"/>
              </a:ext>
            </a:extLst>
          </p:cNvPr>
          <p:cNvSpPr/>
          <p:nvPr/>
        </p:nvSpPr>
        <p:spPr>
          <a:xfrm>
            <a:off x="4063591" y="1021778"/>
            <a:ext cx="1925553" cy="349315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à coins arrondis 3">
            <a:extLst>
              <a:ext uri="{FF2B5EF4-FFF2-40B4-BE49-F238E27FC236}">
                <a16:creationId xmlns:a16="http://schemas.microsoft.com/office/drawing/2014/main" id="{858533FB-9272-CC46-A46B-4148EB6CEA99}"/>
              </a:ext>
            </a:extLst>
          </p:cNvPr>
          <p:cNvSpPr/>
          <p:nvPr/>
        </p:nvSpPr>
        <p:spPr>
          <a:xfrm>
            <a:off x="4209846" y="1130714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/>
              <a:t>Demand</a:t>
            </a:r>
            <a:r>
              <a:rPr lang="fr-FR" sz="800" dirty="0"/>
              <a:t> data</a:t>
            </a:r>
          </a:p>
        </p:txBody>
      </p:sp>
      <p:sp>
        <p:nvSpPr>
          <p:cNvPr id="28" name="Rectangle à coins arrondis 3">
            <a:extLst>
              <a:ext uri="{FF2B5EF4-FFF2-40B4-BE49-F238E27FC236}">
                <a16:creationId xmlns:a16="http://schemas.microsoft.com/office/drawing/2014/main" id="{D6F25600-9380-194F-9786-1E6B3D5D3BC4}"/>
              </a:ext>
            </a:extLst>
          </p:cNvPr>
          <p:cNvSpPr/>
          <p:nvPr/>
        </p:nvSpPr>
        <p:spPr>
          <a:xfrm>
            <a:off x="5039866" y="1130714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Pricing data</a:t>
            </a:r>
          </a:p>
        </p:txBody>
      </p:sp>
      <p:sp>
        <p:nvSpPr>
          <p:cNvPr id="29" name="Rectangle à coins arrondis 3">
            <a:extLst>
              <a:ext uri="{FF2B5EF4-FFF2-40B4-BE49-F238E27FC236}">
                <a16:creationId xmlns:a16="http://schemas.microsoft.com/office/drawing/2014/main" id="{F67DEFE2-45DF-2F44-A48A-06A45F296CDA}"/>
              </a:ext>
            </a:extLst>
          </p:cNvPr>
          <p:cNvSpPr/>
          <p:nvPr/>
        </p:nvSpPr>
        <p:spPr>
          <a:xfrm>
            <a:off x="4209846" y="1575938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Customer </a:t>
            </a:r>
            <a:r>
              <a:rPr lang="fr-FR" sz="800" dirty="0" err="1"/>
              <a:t>journey</a:t>
            </a:r>
            <a:endParaRPr lang="fr-FR" sz="800" dirty="0"/>
          </a:p>
        </p:txBody>
      </p:sp>
      <p:sp>
        <p:nvSpPr>
          <p:cNvPr id="30" name="Rectangle à coins arrondis 3">
            <a:extLst>
              <a:ext uri="{FF2B5EF4-FFF2-40B4-BE49-F238E27FC236}">
                <a16:creationId xmlns:a16="http://schemas.microsoft.com/office/drawing/2014/main" id="{D9738051-E7C6-B245-B250-879D5A113B98}"/>
              </a:ext>
            </a:extLst>
          </p:cNvPr>
          <p:cNvSpPr/>
          <p:nvPr/>
        </p:nvSpPr>
        <p:spPr>
          <a:xfrm>
            <a:off x="5065826" y="1566022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Workshops </a:t>
            </a:r>
            <a:r>
              <a:rPr lang="fr-FR" sz="800" dirty="0" err="1"/>
              <a:t>list</a:t>
            </a:r>
            <a:endParaRPr lang="fr-FR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BD140D-6C86-7645-8F4C-9834DB4D488D}"/>
              </a:ext>
            </a:extLst>
          </p:cNvPr>
          <p:cNvSpPr txBox="1"/>
          <p:nvPr/>
        </p:nvSpPr>
        <p:spPr>
          <a:xfrm>
            <a:off x="3969316" y="4485019"/>
            <a:ext cx="2141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050" dirty="0"/>
              <a:t>Centralised catalog to consume data and share insights</a:t>
            </a:r>
          </a:p>
        </p:txBody>
      </p:sp>
      <p:sp>
        <p:nvSpPr>
          <p:cNvPr id="50" name="Rectangle à coins arrondis 3">
            <a:extLst>
              <a:ext uri="{FF2B5EF4-FFF2-40B4-BE49-F238E27FC236}">
                <a16:creationId xmlns:a16="http://schemas.microsoft.com/office/drawing/2014/main" id="{F5F8D32B-3221-8748-BC81-CE19197D1CFF}"/>
              </a:ext>
            </a:extLst>
          </p:cNvPr>
          <p:cNvSpPr/>
          <p:nvPr/>
        </p:nvSpPr>
        <p:spPr>
          <a:xfrm>
            <a:off x="77663" y="4658488"/>
            <a:ext cx="1193951" cy="43107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AWS </a:t>
            </a:r>
            <a:r>
              <a:rPr lang="fr-FR" sz="900" dirty="0" err="1"/>
              <a:t>environment</a:t>
            </a:r>
            <a:r>
              <a:rPr lang="fr-FR" sz="900" dirty="0"/>
              <a:t> </a:t>
            </a:r>
            <a:r>
              <a:rPr lang="fr-FR" sz="900" dirty="0" err="1"/>
              <a:t>linked</a:t>
            </a:r>
            <a:r>
              <a:rPr lang="fr-FR" sz="900" dirty="0"/>
              <a:t> to </a:t>
            </a:r>
            <a:r>
              <a:rPr lang="fr-FR" sz="900" dirty="0" err="1"/>
              <a:t>datahub</a:t>
            </a:r>
            <a:endParaRPr lang="fr-FR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DD9336-4BD9-8941-ACD2-F60E6961BB20}"/>
              </a:ext>
            </a:extLst>
          </p:cNvPr>
          <p:cNvSpPr txBox="1"/>
          <p:nvPr/>
        </p:nvSpPr>
        <p:spPr>
          <a:xfrm>
            <a:off x="594035" y="2046110"/>
            <a:ext cx="1411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1. </a:t>
            </a:r>
            <a:r>
              <a:rPr lang="en-FR" sz="1000" dirty="0"/>
              <a:t>Data ingestion into the business units AWS environements through datahub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4E09B4E-5DAB-B34E-80BA-2CC378B3D46C}"/>
              </a:ext>
            </a:extLst>
          </p:cNvPr>
          <p:cNvCxnSpPr>
            <a:cxnSpLocks/>
            <a:endCxn id="28" idx="0"/>
          </p:cNvCxnSpPr>
          <p:nvPr/>
        </p:nvCxnSpPr>
        <p:spPr>
          <a:xfrm flipV="1">
            <a:off x="3125654" y="1130714"/>
            <a:ext cx="2306334" cy="509782"/>
          </a:xfrm>
          <a:prstGeom prst="bentConnector4">
            <a:avLst>
              <a:gd name="adj1" fmla="val 29097"/>
              <a:gd name="adj2" fmla="val 144843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E09048E-33FC-594F-8092-4857439EEF14}"/>
              </a:ext>
            </a:extLst>
          </p:cNvPr>
          <p:cNvCxnSpPr>
            <a:cxnSpLocks/>
            <a:stCxn id="15" idx="4"/>
            <a:endCxn id="5" idx="1"/>
          </p:cNvCxnSpPr>
          <p:nvPr/>
        </p:nvCxnSpPr>
        <p:spPr>
          <a:xfrm>
            <a:off x="616840" y="1843452"/>
            <a:ext cx="1541615" cy="4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5" name="Graphic 104" descr="User">
            <a:extLst>
              <a:ext uri="{FF2B5EF4-FFF2-40B4-BE49-F238E27FC236}">
                <a16:creationId xmlns:a16="http://schemas.microsoft.com/office/drawing/2014/main" id="{AF750A11-5526-224B-8729-854B49A4B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6932" y="1435903"/>
            <a:ext cx="413038" cy="41303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8DD9336-4BD9-8941-ACD2-F60E6961BB20}"/>
              </a:ext>
            </a:extLst>
          </p:cNvPr>
          <p:cNvSpPr txBox="1"/>
          <p:nvPr/>
        </p:nvSpPr>
        <p:spPr>
          <a:xfrm>
            <a:off x="3833966" y="526030"/>
            <a:ext cx="175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 Data </a:t>
            </a:r>
            <a:r>
              <a:rPr lang="fr-FR" sz="1000" dirty="0" err="1"/>
              <a:t>is</a:t>
            </a:r>
            <a:r>
              <a:rPr lang="fr-FR" sz="1000" dirty="0"/>
              <a:t> </a:t>
            </a:r>
            <a:r>
              <a:rPr lang="fr-FR" sz="1000" dirty="0" err="1"/>
              <a:t>shared</a:t>
            </a:r>
            <a:r>
              <a:rPr lang="fr-FR" sz="1000" dirty="0"/>
              <a:t> in the </a:t>
            </a:r>
            <a:r>
              <a:rPr lang="fr-FR" sz="1000" dirty="0" err="1"/>
              <a:t>centralised</a:t>
            </a:r>
            <a:r>
              <a:rPr lang="fr-FR" sz="1000" dirty="0"/>
              <a:t> </a:t>
            </a:r>
            <a:r>
              <a:rPr lang="fr-FR" sz="1000" dirty="0" err="1"/>
              <a:t>catalog</a:t>
            </a:r>
            <a:endParaRPr lang="en-FR" sz="1000" dirty="0"/>
          </a:p>
        </p:txBody>
      </p:sp>
      <p:pic>
        <p:nvPicPr>
          <p:cNvPr id="62" name="Graphic 104" descr="User">
            <a:extLst>
              <a:ext uri="{FF2B5EF4-FFF2-40B4-BE49-F238E27FC236}">
                <a16:creationId xmlns:a16="http://schemas.microsoft.com/office/drawing/2014/main" id="{AF750A11-5526-224B-8729-854B49A4B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2565" y="4587838"/>
            <a:ext cx="413038" cy="4130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99970" y="4897279"/>
            <a:ext cx="8293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Data </a:t>
            </a:r>
            <a:r>
              <a:rPr lang="fr-FR" sz="1000" dirty="0" err="1"/>
              <a:t>owner</a:t>
            </a:r>
            <a:endParaRPr lang="en-GB" sz="1000" dirty="0"/>
          </a:p>
        </p:txBody>
      </p:sp>
      <p:sp>
        <p:nvSpPr>
          <p:cNvPr id="69" name="AutoShape 2" descr="AWS Quicksight Consulting | Snowflake &amp; Cloud Data Analytics"/>
          <p:cNvSpPr>
            <a:spLocks noChangeAspect="1" noChangeArrowheads="1"/>
          </p:cNvSpPr>
          <p:nvPr/>
        </p:nvSpPr>
        <p:spPr bwMode="auto">
          <a:xfrm>
            <a:off x="155575" y="-762000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à coins arrondis 3">
            <a:extLst>
              <a:ext uri="{FF2B5EF4-FFF2-40B4-BE49-F238E27FC236}">
                <a16:creationId xmlns:a16="http://schemas.microsoft.com/office/drawing/2014/main" id="{A2DE7275-B092-6A46-8BFF-B6981B9994F0}"/>
              </a:ext>
            </a:extLst>
          </p:cNvPr>
          <p:cNvSpPr/>
          <p:nvPr/>
        </p:nvSpPr>
        <p:spPr>
          <a:xfrm>
            <a:off x="2156675" y="3030698"/>
            <a:ext cx="1088356" cy="85737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4B547C11-CB35-354D-936A-2C2EBDE41A72}"/>
              </a:ext>
            </a:extLst>
          </p:cNvPr>
          <p:cNvSpPr/>
          <p:nvPr/>
        </p:nvSpPr>
        <p:spPr>
          <a:xfrm>
            <a:off x="129322" y="2677571"/>
            <a:ext cx="459463" cy="563021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600" dirty="0"/>
              <a:t>Source (On-prem)</a:t>
            </a:r>
          </a:p>
        </p:txBody>
      </p:sp>
      <p:pic>
        <p:nvPicPr>
          <p:cNvPr id="31" name="Graphic 8">
            <a:extLst>
              <a:ext uri="{FF2B5EF4-FFF2-40B4-BE49-F238E27FC236}">
                <a16:creationId xmlns:a16="http://schemas.microsoft.com/office/drawing/2014/main" id="{1368467C-CF0E-AA4B-AC8A-A7D67B9B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98" y="3168205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8">
            <a:extLst>
              <a:ext uri="{FF2B5EF4-FFF2-40B4-BE49-F238E27FC236}">
                <a16:creationId xmlns:a16="http://schemas.microsoft.com/office/drawing/2014/main" id="{E4632366-64D4-144F-979F-DE3A5B4D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60" y="3168205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2805AE9-16C7-EA49-B227-33436DE8D20A}"/>
              </a:ext>
            </a:extLst>
          </p:cNvPr>
          <p:cNvSpPr txBox="1"/>
          <p:nvPr/>
        </p:nvSpPr>
        <p:spPr>
          <a:xfrm>
            <a:off x="247484" y="2057498"/>
            <a:ext cx="2231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100" dirty="0"/>
              <a:t>.</a:t>
            </a:r>
          </a:p>
          <a:p>
            <a:pPr algn="ctr"/>
            <a:r>
              <a:rPr lang="en-FR" sz="1100" dirty="0"/>
              <a:t>.</a:t>
            </a:r>
          </a:p>
          <a:p>
            <a:pPr algn="ctr"/>
            <a:r>
              <a:rPr lang="en-FR" sz="1100" dirty="0"/>
              <a:t>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9C66584-387C-994F-B3B6-9C3187FB505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087434" y="1772897"/>
            <a:ext cx="1122412" cy="15352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BEA051D-23B2-1945-971B-7CBDB428C854}"/>
              </a:ext>
            </a:extLst>
          </p:cNvPr>
          <p:cNvCxnSpPr>
            <a:cxnSpLocks/>
          </p:cNvCxnSpPr>
          <p:nvPr/>
        </p:nvCxnSpPr>
        <p:spPr>
          <a:xfrm>
            <a:off x="588785" y="2975214"/>
            <a:ext cx="1574717" cy="61521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Graphic 104" descr="User">
            <a:extLst>
              <a:ext uri="{FF2B5EF4-FFF2-40B4-BE49-F238E27FC236}">
                <a16:creationId xmlns:a16="http://schemas.microsoft.com/office/drawing/2014/main" id="{FFB0715A-DB66-E149-9F3F-1551B1129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858" y="2965694"/>
            <a:ext cx="413038" cy="413038"/>
          </a:xfrm>
          <a:prstGeom prst="rect">
            <a:avLst/>
          </a:prstGeom>
        </p:spPr>
      </p:pic>
      <p:sp>
        <p:nvSpPr>
          <p:cNvPr id="37" name="Rectangle à coins arrondis 3">
            <a:extLst>
              <a:ext uri="{FF2B5EF4-FFF2-40B4-BE49-F238E27FC236}">
                <a16:creationId xmlns:a16="http://schemas.microsoft.com/office/drawing/2014/main" id="{26A28EC6-0798-514B-BFA6-72575D308481}"/>
              </a:ext>
            </a:extLst>
          </p:cNvPr>
          <p:cNvSpPr/>
          <p:nvPr/>
        </p:nvSpPr>
        <p:spPr>
          <a:xfrm>
            <a:off x="7033651" y="1154888"/>
            <a:ext cx="1493509" cy="151261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B5A946-B365-7B46-94DA-57ABFDCA277E}"/>
              </a:ext>
            </a:extLst>
          </p:cNvPr>
          <p:cNvSpPr txBox="1"/>
          <p:nvPr/>
        </p:nvSpPr>
        <p:spPr>
          <a:xfrm>
            <a:off x="7190937" y="705364"/>
            <a:ext cx="1163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Business unit C (Innovation)</a:t>
            </a:r>
          </a:p>
        </p:txBody>
      </p:sp>
      <p:pic>
        <p:nvPicPr>
          <p:cNvPr id="43" name="Graphic 26">
            <a:extLst>
              <a:ext uri="{FF2B5EF4-FFF2-40B4-BE49-F238E27FC236}">
                <a16:creationId xmlns:a16="http://schemas.microsoft.com/office/drawing/2014/main" id="{2EC8A527-D114-D541-8E0B-86A5C6C2A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36" y="1378888"/>
            <a:ext cx="425907" cy="42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26">
            <a:extLst>
              <a:ext uri="{FF2B5EF4-FFF2-40B4-BE49-F238E27FC236}">
                <a16:creationId xmlns:a16="http://schemas.microsoft.com/office/drawing/2014/main" id="{7CF7BC0F-31BD-9144-8CA8-2C158553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36" y="1946354"/>
            <a:ext cx="425907" cy="42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3AD5B52-1E87-D447-93D2-7D14E763FACC}"/>
              </a:ext>
            </a:extLst>
          </p:cNvPr>
          <p:cNvCxnSpPr>
            <a:cxnSpLocks/>
          </p:cNvCxnSpPr>
          <p:nvPr/>
        </p:nvCxnSpPr>
        <p:spPr>
          <a:xfrm>
            <a:off x="5824110" y="1327673"/>
            <a:ext cx="1420844" cy="8870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Graphic 104" descr="User">
            <a:extLst>
              <a:ext uri="{FF2B5EF4-FFF2-40B4-BE49-F238E27FC236}">
                <a16:creationId xmlns:a16="http://schemas.microsoft.com/office/drawing/2014/main" id="{C0D5D322-A873-6C42-A6F4-6106F3168A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1838" y="1041836"/>
            <a:ext cx="413038" cy="41303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00302E4-13E2-F144-BEFD-E2DBBEB1D919}"/>
              </a:ext>
            </a:extLst>
          </p:cNvPr>
          <p:cNvSpPr txBox="1"/>
          <p:nvPr/>
        </p:nvSpPr>
        <p:spPr>
          <a:xfrm>
            <a:off x="6010321" y="1391549"/>
            <a:ext cx="116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3. Consumer </a:t>
            </a:r>
            <a:r>
              <a:rPr lang="fr-FR" sz="1000" dirty="0" err="1"/>
              <a:t>accesses</a:t>
            </a:r>
            <a:r>
              <a:rPr lang="fr-FR" sz="1000" dirty="0"/>
              <a:t> data</a:t>
            </a:r>
            <a:endParaRPr lang="en-FR" sz="1000" dirty="0"/>
          </a:p>
        </p:txBody>
      </p:sp>
      <p:sp>
        <p:nvSpPr>
          <p:cNvPr id="52" name="Rectangle à coins arrondis 3">
            <a:extLst>
              <a:ext uri="{FF2B5EF4-FFF2-40B4-BE49-F238E27FC236}">
                <a16:creationId xmlns:a16="http://schemas.microsoft.com/office/drawing/2014/main" id="{016DCBFC-F639-4C4B-A294-E2266A220947}"/>
              </a:ext>
            </a:extLst>
          </p:cNvPr>
          <p:cNvSpPr/>
          <p:nvPr/>
        </p:nvSpPr>
        <p:spPr>
          <a:xfrm>
            <a:off x="4254719" y="3651299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/>
              <a:t>Demand</a:t>
            </a:r>
            <a:r>
              <a:rPr lang="fr-FR" sz="800" dirty="0"/>
              <a:t> </a:t>
            </a:r>
            <a:r>
              <a:rPr lang="fr-FR" sz="800" dirty="0" err="1"/>
              <a:t>forecasts</a:t>
            </a:r>
            <a:endParaRPr lang="fr-FR" sz="800" dirty="0"/>
          </a:p>
        </p:txBody>
      </p:sp>
      <p:sp>
        <p:nvSpPr>
          <p:cNvPr id="53" name="Rectangle à coins arrondis 3">
            <a:extLst>
              <a:ext uri="{FF2B5EF4-FFF2-40B4-BE49-F238E27FC236}">
                <a16:creationId xmlns:a16="http://schemas.microsoft.com/office/drawing/2014/main" id="{4408BB72-F0EF-CD4E-901B-5495BB7C95C6}"/>
              </a:ext>
            </a:extLst>
          </p:cNvPr>
          <p:cNvSpPr/>
          <p:nvPr/>
        </p:nvSpPr>
        <p:spPr>
          <a:xfrm>
            <a:off x="5133421" y="3651137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Pricing </a:t>
            </a:r>
            <a:r>
              <a:rPr lang="fr-FR" sz="800" dirty="0" err="1"/>
              <a:t>predictions</a:t>
            </a:r>
            <a:endParaRPr lang="fr-FR" sz="800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243F5F5-E463-EA4A-83EE-C7F081C56B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8723" y="2360897"/>
            <a:ext cx="2622668" cy="1290401"/>
          </a:xfrm>
          <a:prstGeom prst="bentConnector2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6" name="Graphic 104" descr="User">
            <a:extLst>
              <a:ext uri="{FF2B5EF4-FFF2-40B4-BE49-F238E27FC236}">
                <a16:creationId xmlns:a16="http://schemas.microsoft.com/office/drawing/2014/main" id="{6B0F6D9C-C85E-CA45-8526-8FD1E9461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6823" y="1957774"/>
            <a:ext cx="413038" cy="41303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727C75-688E-874D-889D-CC4E76843E6D}"/>
              </a:ext>
            </a:extLst>
          </p:cNvPr>
          <p:cNvSpPr txBox="1"/>
          <p:nvPr/>
        </p:nvSpPr>
        <p:spPr>
          <a:xfrm>
            <a:off x="4501073" y="2370812"/>
            <a:ext cx="155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4. Consumer </a:t>
            </a:r>
            <a:r>
              <a:rPr lang="fr-FR" sz="1000" dirty="0" err="1"/>
              <a:t>creates</a:t>
            </a:r>
            <a:r>
              <a:rPr lang="fr-FR" sz="1000" dirty="0"/>
              <a:t> a </a:t>
            </a:r>
            <a:r>
              <a:rPr lang="fr-FR" sz="1000" dirty="0" err="1"/>
              <a:t>dataset</a:t>
            </a:r>
            <a:r>
              <a:rPr lang="fr-FR" sz="1000" dirty="0"/>
              <a:t>, </a:t>
            </a:r>
            <a:r>
              <a:rPr lang="fr-FR" sz="1000" dirty="0" err="1"/>
              <a:t>becomes</a:t>
            </a:r>
            <a:r>
              <a:rPr lang="fr-FR" sz="1000" dirty="0"/>
              <a:t> the </a:t>
            </a:r>
            <a:r>
              <a:rPr lang="fr-FR" sz="1000" dirty="0" err="1"/>
              <a:t>owner</a:t>
            </a:r>
            <a:r>
              <a:rPr lang="fr-FR" sz="1000" dirty="0"/>
              <a:t> of </a:t>
            </a:r>
            <a:r>
              <a:rPr lang="fr-FR" sz="1000" dirty="0" err="1"/>
              <a:t>this</a:t>
            </a:r>
            <a:r>
              <a:rPr lang="fr-FR" sz="1000" dirty="0"/>
              <a:t> data, and </a:t>
            </a:r>
            <a:r>
              <a:rPr lang="fr-FR" sz="1000" dirty="0" err="1"/>
              <a:t>share</a:t>
            </a:r>
            <a:r>
              <a:rPr lang="fr-FR" sz="1000" dirty="0"/>
              <a:t> </a:t>
            </a:r>
            <a:r>
              <a:rPr lang="fr-FR" sz="1000" dirty="0" err="1"/>
              <a:t>it</a:t>
            </a:r>
            <a:r>
              <a:rPr lang="fr-FR" sz="1000" dirty="0"/>
              <a:t> in the </a:t>
            </a:r>
            <a:r>
              <a:rPr lang="fr-FR" sz="1000" dirty="0" err="1"/>
              <a:t>catalog</a:t>
            </a:r>
            <a:endParaRPr lang="en-FR" sz="1000" dirty="0"/>
          </a:p>
        </p:txBody>
      </p:sp>
      <p:sp>
        <p:nvSpPr>
          <p:cNvPr id="60" name="Rectangle à coins arrondis 3">
            <a:extLst>
              <a:ext uri="{FF2B5EF4-FFF2-40B4-BE49-F238E27FC236}">
                <a16:creationId xmlns:a16="http://schemas.microsoft.com/office/drawing/2014/main" id="{6AB42F6C-6B65-5840-AB50-960CD251AC7F}"/>
              </a:ext>
            </a:extLst>
          </p:cNvPr>
          <p:cNvSpPr/>
          <p:nvPr/>
        </p:nvSpPr>
        <p:spPr>
          <a:xfrm>
            <a:off x="72040" y="4120664"/>
            <a:ext cx="1193951" cy="431076"/>
          </a:xfrm>
          <a:prstGeom prst="roundRect">
            <a:avLst/>
          </a:prstGeom>
          <a:solidFill>
            <a:srgbClr val="69B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Datasets</a:t>
            </a:r>
            <a:r>
              <a:rPr lang="fr-FR" sz="900" dirty="0"/>
              <a:t> </a:t>
            </a:r>
            <a:r>
              <a:rPr lang="fr-FR" sz="900" dirty="0" err="1"/>
              <a:t>created</a:t>
            </a:r>
            <a:r>
              <a:rPr lang="fr-FR" sz="900" dirty="0"/>
              <a:t> in </a:t>
            </a:r>
            <a:r>
              <a:rPr lang="fr-FR" sz="900" dirty="0" err="1"/>
              <a:t>datahub</a:t>
            </a:r>
            <a:endParaRPr lang="fr-FR" sz="900" dirty="0"/>
          </a:p>
        </p:txBody>
      </p:sp>
      <p:pic>
        <p:nvPicPr>
          <p:cNvPr id="61" name="Graphic 104" descr="User">
            <a:extLst>
              <a:ext uri="{FF2B5EF4-FFF2-40B4-BE49-F238E27FC236}">
                <a16:creationId xmlns:a16="http://schemas.microsoft.com/office/drawing/2014/main" id="{982A80F9-C684-644D-B21B-8F7718D2D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7875" y="4055052"/>
            <a:ext cx="413038" cy="413038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C9457BE9-CD09-4345-95A8-5FA5ADD60328}"/>
              </a:ext>
            </a:extLst>
          </p:cNvPr>
          <p:cNvSpPr/>
          <p:nvPr/>
        </p:nvSpPr>
        <p:spPr>
          <a:xfrm>
            <a:off x="1195175" y="4360161"/>
            <a:ext cx="12343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Data consumer</a:t>
            </a:r>
            <a:endParaRPr lang="en-GB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376088-47F0-9A40-971A-824AB0E35311}"/>
              </a:ext>
            </a:extLst>
          </p:cNvPr>
          <p:cNvSpPr txBox="1"/>
          <p:nvPr/>
        </p:nvSpPr>
        <p:spPr>
          <a:xfrm>
            <a:off x="247484" y="707373"/>
            <a:ext cx="1618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Data Engineer within IS for example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E9A1AB-809A-4A4F-A2DC-205337E161DD}"/>
              </a:ext>
            </a:extLst>
          </p:cNvPr>
          <p:cNvCxnSpPr>
            <a:stCxn id="64" idx="2"/>
          </p:cNvCxnSpPr>
          <p:nvPr/>
        </p:nvCxnSpPr>
        <p:spPr>
          <a:xfrm>
            <a:off x="1056603" y="1138260"/>
            <a:ext cx="36848" cy="2976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6BFC7D-9DDB-9D46-8D1B-4110D46A1DEF}"/>
              </a:ext>
            </a:extLst>
          </p:cNvPr>
          <p:cNvSpPr txBox="1"/>
          <p:nvPr/>
        </p:nvSpPr>
        <p:spPr>
          <a:xfrm>
            <a:off x="5538968" y="483830"/>
            <a:ext cx="1618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Data Scientist innovation team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0BACF06-6E1F-C44F-9156-FFBF6B5F19AF}"/>
              </a:ext>
            </a:extLst>
          </p:cNvPr>
          <p:cNvCxnSpPr>
            <a:cxnSpLocks/>
          </p:cNvCxnSpPr>
          <p:nvPr/>
        </p:nvCxnSpPr>
        <p:spPr>
          <a:xfrm>
            <a:off x="6327604" y="879755"/>
            <a:ext cx="254234" cy="162081"/>
          </a:xfrm>
          <a:prstGeom prst="straightConnector1">
            <a:avLst/>
          </a:prstGeom>
          <a:ln>
            <a:solidFill>
              <a:srgbClr val="026AB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Graphic 8">
            <a:extLst>
              <a:ext uri="{FF2B5EF4-FFF2-40B4-BE49-F238E27FC236}">
                <a16:creationId xmlns:a16="http://schemas.microsoft.com/office/drawing/2014/main" id="{2E3B400D-312E-CE4F-BEC1-05336099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286" y="2240564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2">
            <a:extLst>
              <a:ext uri="{FF2B5EF4-FFF2-40B4-BE49-F238E27FC236}">
                <a16:creationId xmlns:a16="http://schemas.microsoft.com/office/drawing/2014/main" id="{D212B82D-1B09-514D-81CE-5A6E3D397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924" y="1726155"/>
            <a:ext cx="287456" cy="28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70910E1-270C-C048-A531-27C4AE9C0D4F}"/>
              </a:ext>
            </a:extLst>
          </p:cNvPr>
          <p:cNvCxnSpPr>
            <a:cxnSpLocks/>
          </p:cNvCxnSpPr>
          <p:nvPr/>
        </p:nvCxnSpPr>
        <p:spPr>
          <a:xfrm flipH="1">
            <a:off x="7396501" y="2036234"/>
            <a:ext cx="3822" cy="177456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1B66833-0523-C34C-9584-E2144B6BC265}"/>
              </a:ext>
            </a:extLst>
          </p:cNvPr>
          <p:cNvCxnSpPr>
            <a:cxnSpLocks/>
          </p:cNvCxnSpPr>
          <p:nvPr/>
        </p:nvCxnSpPr>
        <p:spPr>
          <a:xfrm flipH="1">
            <a:off x="7396501" y="1532852"/>
            <a:ext cx="3822" cy="177456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Graphic 6">
            <a:extLst>
              <a:ext uri="{FF2B5EF4-FFF2-40B4-BE49-F238E27FC236}">
                <a16:creationId xmlns:a16="http://schemas.microsoft.com/office/drawing/2014/main" id="{1AC5EB71-E4C7-BC46-9983-2A7C0F00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603" y="1244700"/>
            <a:ext cx="281880" cy="28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112739" y="57895"/>
            <a:ext cx="8205304" cy="545741"/>
          </a:xfrm>
        </p:spPr>
        <p:txBody>
          <a:bodyPr/>
          <a:lstStyle/>
          <a:p>
            <a:r>
              <a:rPr lang="en-US" dirty="0">
                <a:solidFill>
                  <a:srgbClr val="414042"/>
                </a:solidFill>
              </a:rPr>
              <a:t>Operational model : data players interactions</a:t>
            </a:r>
          </a:p>
        </p:txBody>
      </p:sp>
    </p:spTree>
    <p:extLst>
      <p:ext uri="{BB962C8B-B14F-4D97-AF65-F5344CB8AC3E}">
        <p14:creationId xmlns:p14="http://schemas.microsoft.com/office/powerpoint/2010/main" val="137401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3">
            <a:extLst>
              <a:ext uri="{FF2B5EF4-FFF2-40B4-BE49-F238E27FC236}">
                <a16:creationId xmlns:a16="http://schemas.microsoft.com/office/drawing/2014/main" id="{0F40EF60-048D-6942-8338-92AA6E3E90E3}"/>
              </a:ext>
            </a:extLst>
          </p:cNvPr>
          <p:cNvSpPr/>
          <p:nvPr/>
        </p:nvSpPr>
        <p:spPr>
          <a:xfrm>
            <a:off x="2158455" y="1387708"/>
            <a:ext cx="1163674" cy="9124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77518-CFD4-2E44-A5CD-F834B467E25C}"/>
              </a:ext>
            </a:extLst>
          </p:cNvPr>
          <p:cNvSpPr txBox="1"/>
          <p:nvPr/>
        </p:nvSpPr>
        <p:spPr>
          <a:xfrm>
            <a:off x="2169044" y="960367"/>
            <a:ext cx="1163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Business unit A (Pricing)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08AC2B7E-6B9E-B543-A3D5-B4D600A28532}"/>
              </a:ext>
            </a:extLst>
          </p:cNvPr>
          <p:cNvSpPr/>
          <p:nvPr/>
        </p:nvSpPr>
        <p:spPr>
          <a:xfrm>
            <a:off x="157377" y="1561941"/>
            <a:ext cx="459463" cy="563021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600" dirty="0"/>
              <a:t>Source (SAP)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C0507C24-A8DD-5949-A9FD-7D9CEDB95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40" y="1492923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8">
            <a:extLst>
              <a:ext uri="{FF2B5EF4-FFF2-40B4-BE49-F238E27FC236}">
                <a16:creationId xmlns:a16="http://schemas.microsoft.com/office/drawing/2014/main" id="{362063AB-B0B4-754A-B33F-185F162B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680" y="1497859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8">
            <a:extLst>
              <a:ext uri="{FF2B5EF4-FFF2-40B4-BE49-F238E27FC236}">
                <a16:creationId xmlns:a16="http://schemas.microsoft.com/office/drawing/2014/main" id="{0F4DEB9D-558A-2445-B7D2-792BBBEEB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16" y="1924020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à coins arrondis 3">
            <a:extLst>
              <a:ext uri="{FF2B5EF4-FFF2-40B4-BE49-F238E27FC236}">
                <a16:creationId xmlns:a16="http://schemas.microsoft.com/office/drawing/2014/main" id="{95F378B8-10C2-D04B-A8CF-41218D226AAD}"/>
              </a:ext>
            </a:extLst>
          </p:cNvPr>
          <p:cNvSpPr/>
          <p:nvPr/>
        </p:nvSpPr>
        <p:spPr>
          <a:xfrm>
            <a:off x="4063591" y="1021778"/>
            <a:ext cx="1925553" cy="349315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à coins arrondis 3">
            <a:extLst>
              <a:ext uri="{FF2B5EF4-FFF2-40B4-BE49-F238E27FC236}">
                <a16:creationId xmlns:a16="http://schemas.microsoft.com/office/drawing/2014/main" id="{858533FB-9272-CC46-A46B-4148EB6CEA99}"/>
              </a:ext>
            </a:extLst>
          </p:cNvPr>
          <p:cNvSpPr/>
          <p:nvPr/>
        </p:nvSpPr>
        <p:spPr>
          <a:xfrm>
            <a:off x="4209846" y="1130714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/>
              <a:t>Demand</a:t>
            </a:r>
            <a:r>
              <a:rPr lang="fr-FR" sz="800" dirty="0"/>
              <a:t> data</a:t>
            </a:r>
          </a:p>
        </p:txBody>
      </p:sp>
      <p:sp>
        <p:nvSpPr>
          <p:cNvPr id="28" name="Rectangle à coins arrondis 3">
            <a:extLst>
              <a:ext uri="{FF2B5EF4-FFF2-40B4-BE49-F238E27FC236}">
                <a16:creationId xmlns:a16="http://schemas.microsoft.com/office/drawing/2014/main" id="{D6F25600-9380-194F-9786-1E6B3D5D3BC4}"/>
              </a:ext>
            </a:extLst>
          </p:cNvPr>
          <p:cNvSpPr/>
          <p:nvPr/>
        </p:nvSpPr>
        <p:spPr>
          <a:xfrm>
            <a:off x="5039866" y="1130714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Pricing data</a:t>
            </a:r>
          </a:p>
        </p:txBody>
      </p:sp>
      <p:sp>
        <p:nvSpPr>
          <p:cNvPr id="29" name="Rectangle à coins arrondis 3">
            <a:extLst>
              <a:ext uri="{FF2B5EF4-FFF2-40B4-BE49-F238E27FC236}">
                <a16:creationId xmlns:a16="http://schemas.microsoft.com/office/drawing/2014/main" id="{F67DEFE2-45DF-2F44-A48A-06A45F296CDA}"/>
              </a:ext>
            </a:extLst>
          </p:cNvPr>
          <p:cNvSpPr/>
          <p:nvPr/>
        </p:nvSpPr>
        <p:spPr>
          <a:xfrm>
            <a:off x="4209846" y="1575938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Customer </a:t>
            </a:r>
            <a:r>
              <a:rPr lang="fr-FR" sz="800" dirty="0" err="1"/>
              <a:t>journey</a:t>
            </a:r>
            <a:endParaRPr lang="fr-FR" sz="800" dirty="0"/>
          </a:p>
        </p:txBody>
      </p:sp>
      <p:sp>
        <p:nvSpPr>
          <p:cNvPr id="30" name="Rectangle à coins arrondis 3">
            <a:extLst>
              <a:ext uri="{FF2B5EF4-FFF2-40B4-BE49-F238E27FC236}">
                <a16:creationId xmlns:a16="http://schemas.microsoft.com/office/drawing/2014/main" id="{D9738051-E7C6-B245-B250-879D5A113B98}"/>
              </a:ext>
            </a:extLst>
          </p:cNvPr>
          <p:cNvSpPr/>
          <p:nvPr/>
        </p:nvSpPr>
        <p:spPr>
          <a:xfrm>
            <a:off x="5065826" y="1566022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Workshops </a:t>
            </a:r>
            <a:r>
              <a:rPr lang="fr-FR" sz="800" dirty="0" err="1"/>
              <a:t>list</a:t>
            </a:r>
            <a:endParaRPr lang="fr-FR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BD140D-6C86-7645-8F4C-9834DB4D488D}"/>
              </a:ext>
            </a:extLst>
          </p:cNvPr>
          <p:cNvSpPr txBox="1"/>
          <p:nvPr/>
        </p:nvSpPr>
        <p:spPr>
          <a:xfrm>
            <a:off x="3969316" y="4485019"/>
            <a:ext cx="2141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050" dirty="0"/>
              <a:t>Centralised catalog to consume data and share insights</a:t>
            </a:r>
          </a:p>
        </p:txBody>
      </p:sp>
      <p:sp>
        <p:nvSpPr>
          <p:cNvPr id="50" name="Rectangle à coins arrondis 3">
            <a:extLst>
              <a:ext uri="{FF2B5EF4-FFF2-40B4-BE49-F238E27FC236}">
                <a16:creationId xmlns:a16="http://schemas.microsoft.com/office/drawing/2014/main" id="{F5F8D32B-3221-8748-BC81-CE19197D1CFF}"/>
              </a:ext>
            </a:extLst>
          </p:cNvPr>
          <p:cNvSpPr/>
          <p:nvPr/>
        </p:nvSpPr>
        <p:spPr>
          <a:xfrm>
            <a:off x="77663" y="4658488"/>
            <a:ext cx="1193951" cy="43107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AWS </a:t>
            </a:r>
            <a:r>
              <a:rPr lang="fr-FR" sz="900" dirty="0" err="1"/>
              <a:t>environment</a:t>
            </a:r>
            <a:r>
              <a:rPr lang="fr-FR" sz="900" dirty="0"/>
              <a:t> </a:t>
            </a:r>
            <a:r>
              <a:rPr lang="fr-FR" sz="900" dirty="0" err="1"/>
              <a:t>linked</a:t>
            </a:r>
            <a:r>
              <a:rPr lang="fr-FR" sz="900" dirty="0"/>
              <a:t> to </a:t>
            </a:r>
            <a:r>
              <a:rPr lang="fr-FR" sz="900" dirty="0" err="1"/>
              <a:t>datahub</a:t>
            </a:r>
            <a:endParaRPr lang="fr-FR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DD9336-4BD9-8941-ACD2-F60E6961BB20}"/>
              </a:ext>
            </a:extLst>
          </p:cNvPr>
          <p:cNvSpPr txBox="1"/>
          <p:nvPr/>
        </p:nvSpPr>
        <p:spPr>
          <a:xfrm>
            <a:off x="594035" y="2046110"/>
            <a:ext cx="1411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1. </a:t>
            </a:r>
            <a:r>
              <a:rPr lang="en-FR" sz="1000" dirty="0"/>
              <a:t>Data ingestion into the business units AWS environements through datahub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4E09B4E-5DAB-B34E-80BA-2CC378B3D46C}"/>
              </a:ext>
            </a:extLst>
          </p:cNvPr>
          <p:cNvCxnSpPr>
            <a:cxnSpLocks/>
            <a:endCxn id="28" idx="0"/>
          </p:cNvCxnSpPr>
          <p:nvPr/>
        </p:nvCxnSpPr>
        <p:spPr>
          <a:xfrm flipV="1">
            <a:off x="3125654" y="1130714"/>
            <a:ext cx="2306334" cy="509782"/>
          </a:xfrm>
          <a:prstGeom prst="bentConnector4">
            <a:avLst>
              <a:gd name="adj1" fmla="val 29097"/>
              <a:gd name="adj2" fmla="val 144843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E09048E-33FC-594F-8092-4857439EEF14}"/>
              </a:ext>
            </a:extLst>
          </p:cNvPr>
          <p:cNvCxnSpPr>
            <a:cxnSpLocks/>
            <a:stCxn id="15" idx="4"/>
            <a:endCxn id="5" idx="1"/>
          </p:cNvCxnSpPr>
          <p:nvPr/>
        </p:nvCxnSpPr>
        <p:spPr>
          <a:xfrm>
            <a:off x="616840" y="1843452"/>
            <a:ext cx="1541615" cy="4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5" name="Graphic 104" descr="User">
            <a:extLst>
              <a:ext uri="{FF2B5EF4-FFF2-40B4-BE49-F238E27FC236}">
                <a16:creationId xmlns:a16="http://schemas.microsoft.com/office/drawing/2014/main" id="{AF750A11-5526-224B-8729-854B49A4B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6932" y="1435903"/>
            <a:ext cx="413038" cy="41303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8DD9336-4BD9-8941-ACD2-F60E6961BB20}"/>
              </a:ext>
            </a:extLst>
          </p:cNvPr>
          <p:cNvSpPr txBox="1"/>
          <p:nvPr/>
        </p:nvSpPr>
        <p:spPr>
          <a:xfrm>
            <a:off x="3833966" y="526030"/>
            <a:ext cx="175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 Data </a:t>
            </a:r>
            <a:r>
              <a:rPr lang="fr-FR" sz="1000" dirty="0" err="1"/>
              <a:t>is</a:t>
            </a:r>
            <a:r>
              <a:rPr lang="fr-FR" sz="1000" dirty="0"/>
              <a:t> </a:t>
            </a:r>
            <a:r>
              <a:rPr lang="fr-FR" sz="1000" dirty="0" err="1"/>
              <a:t>shared</a:t>
            </a:r>
            <a:r>
              <a:rPr lang="fr-FR" sz="1000" dirty="0"/>
              <a:t> in the </a:t>
            </a:r>
            <a:r>
              <a:rPr lang="fr-FR" sz="1000" dirty="0" err="1"/>
              <a:t>centralised</a:t>
            </a:r>
            <a:r>
              <a:rPr lang="fr-FR" sz="1000" dirty="0"/>
              <a:t> </a:t>
            </a:r>
            <a:r>
              <a:rPr lang="fr-FR" sz="1000" dirty="0" err="1"/>
              <a:t>catalog</a:t>
            </a:r>
            <a:endParaRPr lang="en-FR" sz="1000" dirty="0"/>
          </a:p>
        </p:txBody>
      </p:sp>
      <p:pic>
        <p:nvPicPr>
          <p:cNvPr id="62" name="Graphic 104" descr="User">
            <a:extLst>
              <a:ext uri="{FF2B5EF4-FFF2-40B4-BE49-F238E27FC236}">
                <a16:creationId xmlns:a16="http://schemas.microsoft.com/office/drawing/2014/main" id="{AF750A11-5526-224B-8729-854B49A4B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2565" y="4587838"/>
            <a:ext cx="413038" cy="4130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99970" y="4897279"/>
            <a:ext cx="8293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Data </a:t>
            </a:r>
            <a:r>
              <a:rPr lang="fr-FR" sz="1000" dirty="0" err="1"/>
              <a:t>owner</a:t>
            </a:r>
            <a:endParaRPr lang="en-GB" sz="1000" dirty="0"/>
          </a:p>
        </p:txBody>
      </p:sp>
      <p:sp>
        <p:nvSpPr>
          <p:cNvPr id="69" name="AutoShape 2" descr="AWS Quicksight Consulting | Snowflake &amp; Cloud Data Analytics"/>
          <p:cNvSpPr>
            <a:spLocks noChangeAspect="1" noChangeArrowheads="1"/>
          </p:cNvSpPr>
          <p:nvPr/>
        </p:nvSpPr>
        <p:spPr bwMode="auto">
          <a:xfrm>
            <a:off x="155575" y="-762000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à coins arrondis 3">
            <a:extLst>
              <a:ext uri="{FF2B5EF4-FFF2-40B4-BE49-F238E27FC236}">
                <a16:creationId xmlns:a16="http://schemas.microsoft.com/office/drawing/2014/main" id="{A2DE7275-B092-6A46-8BFF-B6981B9994F0}"/>
              </a:ext>
            </a:extLst>
          </p:cNvPr>
          <p:cNvSpPr/>
          <p:nvPr/>
        </p:nvSpPr>
        <p:spPr>
          <a:xfrm>
            <a:off x="2156675" y="3030698"/>
            <a:ext cx="1088356" cy="85737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4B547C11-CB35-354D-936A-2C2EBDE41A72}"/>
              </a:ext>
            </a:extLst>
          </p:cNvPr>
          <p:cNvSpPr/>
          <p:nvPr/>
        </p:nvSpPr>
        <p:spPr>
          <a:xfrm>
            <a:off x="129322" y="2677571"/>
            <a:ext cx="459463" cy="563021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600" dirty="0"/>
              <a:t>Source (On-prem)</a:t>
            </a:r>
          </a:p>
        </p:txBody>
      </p:sp>
      <p:pic>
        <p:nvPicPr>
          <p:cNvPr id="31" name="Graphic 8">
            <a:extLst>
              <a:ext uri="{FF2B5EF4-FFF2-40B4-BE49-F238E27FC236}">
                <a16:creationId xmlns:a16="http://schemas.microsoft.com/office/drawing/2014/main" id="{1368467C-CF0E-AA4B-AC8A-A7D67B9B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98" y="3168205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8">
            <a:extLst>
              <a:ext uri="{FF2B5EF4-FFF2-40B4-BE49-F238E27FC236}">
                <a16:creationId xmlns:a16="http://schemas.microsoft.com/office/drawing/2014/main" id="{E4632366-64D4-144F-979F-DE3A5B4D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60" y="3168205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2805AE9-16C7-EA49-B227-33436DE8D20A}"/>
              </a:ext>
            </a:extLst>
          </p:cNvPr>
          <p:cNvSpPr txBox="1"/>
          <p:nvPr/>
        </p:nvSpPr>
        <p:spPr>
          <a:xfrm>
            <a:off x="247484" y="2057498"/>
            <a:ext cx="2231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100" dirty="0"/>
              <a:t>.</a:t>
            </a:r>
          </a:p>
          <a:p>
            <a:pPr algn="ctr"/>
            <a:r>
              <a:rPr lang="en-FR" sz="1100" dirty="0"/>
              <a:t>.</a:t>
            </a:r>
          </a:p>
          <a:p>
            <a:pPr algn="ctr"/>
            <a:r>
              <a:rPr lang="en-FR" sz="1100" dirty="0"/>
              <a:t>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9C66584-387C-994F-B3B6-9C3187FB505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087434" y="1772897"/>
            <a:ext cx="1122412" cy="15352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BEA051D-23B2-1945-971B-7CBDB428C854}"/>
              </a:ext>
            </a:extLst>
          </p:cNvPr>
          <p:cNvCxnSpPr>
            <a:cxnSpLocks/>
          </p:cNvCxnSpPr>
          <p:nvPr/>
        </p:nvCxnSpPr>
        <p:spPr>
          <a:xfrm>
            <a:off x="588785" y="2975214"/>
            <a:ext cx="1574717" cy="61521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Graphic 104" descr="User">
            <a:extLst>
              <a:ext uri="{FF2B5EF4-FFF2-40B4-BE49-F238E27FC236}">
                <a16:creationId xmlns:a16="http://schemas.microsoft.com/office/drawing/2014/main" id="{FFB0715A-DB66-E149-9F3F-1551B1129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858" y="2965694"/>
            <a:ext cx="413038" cy="413038"/>
          </a:xfrm>
          <a:prstGeom prst="rect">
            <a:avLst/>
          </a:prstGeom>
        </p:spPr>
      </p:pic>
      <p:sp>
        <p:nvSpPr>
          <p:cNvPr id="37" name="Rectangle à coins arrondis 3">
            <a:extLst>
              <a:ext uri="{FF2B5EF4-FFF2-40B4-BE49-F238E27FC236}">
                <a16:creationId xmlns:a16="http://schemas.microsoft.com/office/drawing/2014/main" id="{26A28EC6-0798-514B-BFA6-72575D308481}"/>
              </a:ext>
            </a:extLst>
          </p:cNvPr>
          <p:cNvSpPr/>
          <p:nvPr/>
        </p:nvSpPr>
        <p:spPr>
          <a:xfrm>
            <a:off x="7033651" y="1154888"/>
            <a:ext cx="1493509" cy="151261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B5A946-B365-7B46-94DA-57ABFDCA277E}"/>
              </a:ext>
            </a:extLst>
          </p:cNvPr>
          <p:cNvSpPr txBox="1"/>
          <p:nvPr/>
        </p:nvSpPr>
        <p:spPr>
          <a:xfrm>
            <a:off x="7190937" y="705364"/>
            <a:ext cx="1163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Business unit C (Innovation)</a:t>
            </a:r>
          </a:p>
        </p:txBody>
      </p:sp>
      <p:pic>
        <p:nvPicPr>
          <p:cNvPr id="40" name="Graphic 8">
            <a:extLst>
              <a:ext uri="{FF2B5EF4-FFF2-40B4-BE49-F238E27FC236}">
                <a16:creationId xmlns:a16="http://schemas.microsoft.com/office/drawing/2014/main" id="{2E3B400D-312E-CE4F-BEC1-05336099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286" y="2240564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22">
            <a:extLst>
              <a:ext uri="{FF2B5EF4-FFF2-40B4-BE49-F238E27FC236}">
                <a16:creationId xmlns:a16="http://schemas.microsoft.com/office/drawing/2014/main" id="{D212B82D-1B09-514D-81CE-5A6E3D397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924" y="1726155"/>
            <a:ext cx="287456" cy="28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0910E1-270C-C048-A531-27C4AE9C0D4F}"/>
              </a:ext>
            </a:extLst>
          </p:cNvPr>
          <p:cNvCxnSpPr>
            <a:cxnSpLocks/>
          </p:cNvCxnSpPr>
          <p:nvPr/>
        </p:nvCxnSpPr>
        <p:spPr>
          <a:xfrm flipH="1">
            <a:off x="7396501" y="2036234"/>
            <a:ext cx="3822" cy="177456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Graphic 26">
            <a:extLst>
              <a:ext uri="{FF2B5EF4-FFF2-40B4-BE49-F238E27FC236}">
                <a16:creationId xmlns:a16="http://schemas.microsoft.com/office/drawing/2014/main" id="{2EC8A527-D114-D541-8E0B-86A5C6C2A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36" y="1378888"/>
            <a:ext cx="425907" cy="42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26">
            <a:extLst>
              <a:ext uri="{FF2B5EF4-FFF2-40B4-BE49-F238E27FC236}">
                <a16:creationId xmlns:a16="http://schemas.microsoft.com/office/drawing/2014/main" id="{7CF7BC0F-31BD-9144-8CA8-2C158553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36" y="1946354"/>
            <a:ext cx="425907" cy="42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B66833-0523-C34C-9584-E2144B6BC265}"/>
              </a:ext>
            </a:extLst>
          </p:cNvPr>
          <p:cNvCxnSpPr>
            <a:cxnSpLocks/>
          </p:cNvCxnSpPr>
          <p:nvPr/>
        </p:nvCxnSpPr>
        <p:spPr>
          <a:xfrm flipH="1">
            <a:off x="7396501" y="1532852"/>
            <a:ext cx="3822" cy="177456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3AD5B52-1E87-D447-93D2-7D14E763FACC}"/>
              </a:ext>
            </a:extLst>
          </p:cNvPr>
          <p:cNvCxnSpPr>
            <a:cxnSpLocks/>
          </p:cNvCxnSpPr>
          <p:nvPr/>
        </p:nvCxnSpPr>
        <p:spPr>
          <a:xfrm>
            <a:off x="5824110" y="1327673"/>
            <a:ext cx="1420844" cy="8870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Graphic 104" descr="User">
            <a:extLst>
              <a:ext uri="{FF2B5EF4-FFF2-40B4-BE49-F238E27FC236}">
                <a16:creationId xmlns:a16="http://schemas.microsoft.com/office/drawing/2014/main" id="{C0D5D322-A873-6C42-A6F4-6106F3168A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1838" y="1041836"/>
            <a:ext cx="413038" cy="41303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00302E4-13E2-F144-BEFD-E2DBBEB1D919}"/>
              </a:ext>
            </a:extLst>
          </p:cNvPr>
          <p:cNvSpPr txBox="1"/>
          <p:nvPr/>
        </p:nvSpPr>
        <p:spPr>
          <a:xfrm>
            <a:off x="6010321" y="1391549"/>
            <a:ext cx="116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3. Consumer </a:t>
            </a:r>
            <a:r>
              <a:rPr lang="fr-FR" sz="1000" dirty="0" err="1"/>
              <a:t>accesses</a:t>
            </a:r>
            <a:r>
              <a:rPr lang="fr-FR" sz="1000" dirty="0"/>
              <a:t> data</a:t>
            </a:r>
            <a:endParaRPr lang="en-FR" sz="1000" dirty="0"/>
          </a:p>
        </p:txBody>
      </p:sp>
      <p:sp>
        <p:nvSpPr>
          <p:cNvPr id="52" name="Rectangle à coins arrondis 3">
            <a:extLst>
              <a:ext uri="{FF2B5EF4-FFF2-40B4-BE49-F238E27FC236}">
                <a16:creationId xmlns:a16="http://schemas.microsoft.com/office/drawing/2014/main" id="{016DCBFC-F639-4C4B-A294-E2266A220947}"/>
              </a:ext>
            </a:extLst>
          </p:cNvPr>
          <p:cNvSpPr/>
          <p:nvPr/>
        </p:nvSpPr>
        <p:spPr>
          <a:xfrm>
            <a:off x="4254719" y="3651299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/>
              <a:t>Demand</a:t>
            </a:r>
            <a:r>
              <a:rPr lang="fr-FR" sz="800" dirty="0"/>
              <a:t> </a:t>
            </a:r>
            <a:r>
              <a:rPr lang="fr-FR" sz="800" dirty="0" err="1"/>
              <a:t>forecasts</a:t>
            </a:r>
            <a:endParaRPr lang="fr-FR" sz="800" dirty="0"/>
          </a:p>
        </p:txBody>
      </p:sp>
      <p:sp>
        <p:nvSpPr>
          <p:cNvPr id="53" name="Rectangle à coins arrondis 3">
            <a:extLst>
              <a:ext uri="{FF2B5EF4-FFF2-40B4-BE49-F238E27FC236}">
                <a16:creationId xmlns:a16="http://schemas.microsoft.com/office/drawing/2014/main" id="{4408BB72-F0EF-CD4E-901B-5495BB7C95C6}"/>
              </a:ext>
            </a:extLst>
          </p:cNvPr>
          <p:cNvSpPr/>
          <p:nvPr/>
        </p:nvSpPr>
        <p:spPr>
          <a:xfrm>
            <a:off x="5133421" y="3651137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Pricing </a:t>
            </a:r>
            <a:r>
              <a:rPr lang="fr-FR" sz="800" dirty="0" err="1"/>
              <a:t>predictions</a:t>
            </a:r>
            <a:endParaRPr lang="fr-FR" sz="800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243F5F5-E463-EA4A-83EE-C7F081C56B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8723" y="2360897"/>
            <a:ext cx="2622668" cy="1290401"/>
          </a:xfrm>
          <a:prstGeom prst="bentConnector2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6" name="Graphic 104" descr="User">
            <a:extLst>
              <a:ext uri="{FF2B5EF4-FFF2-40B4-BE49-F238E27FC236}">
                <a16:creationId xmlns:a16="http://schemas.microsoft.com/office/drawing/2014/main" id="{6B0F6D9C-C85E-CA45-8526-8FD1E9461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6823" y="1957774"/>
            <a:ext cx="413038" cy="41303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727C75-688E-874D-889D-CC4E76843E6D}"/>
              </a:ext>
            </a:extLst>
          </p:cNvPr>
          <p:cNvSpPr txBox="1"/>
          <p:nvPr/>
        </p:nvSpPr>
        <p:spPr>
          <a:xfrm>
            <a:off x="4501073" y="2370812"/>
            <a:ext cx="155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4. Consumer </a:t>
            </a:r>
            <a:r>
              <a:rPr lang="fr-FR" sz="1000" dirty="0" err="1"/>
              <a:t>creates</a:t>
            </a:r>
            <a:r>
              <a:rPr lang="fr-FR" sz="1000" dirty="0"/>
              <a:t> a </a:t>
            </a:r>
            <a:r>
              <a:rPr lang="fr-FR" sz="1000" dirty="0" err="1"/>
              <a:t>dataset</a:t>
            </a:r>
            <a:r>
              <a:rPr lang="fr-FR" sz="1000" dirty="0"/>
              <a:t>, </a:t>
            </a:r>
            <a:r>
              <a:rPr lang="fr-FR" sz="1000" dirty="0" err="1"/>
              <a:t>becomes</a:t>
            </a:r>
            <a:r>
              <a:rPr lang="fr-FR" sz="1000" dirty="0"/>
              <a:t> the </a:t>
            </a:r>
            <a:r>
              <a:rPr lang="fr-FR" sz="1000" dirty="0" err="1"/>
              <a:t>owner</a:t>
            </a:r>
            <a:r>
              <a:rPr lang="fr-FR" sz="1000" dirty="0"/>
              <a:t> of </a:t>
            </a:r>
            <a:r>
              <a:rPr lang="fr-FR" sz="1000" dirty="0" err="1"/>
              <a:t>this</a:t>
            </a:r>
            <a:r>
              <a:rPr lang="fr-FR" sz="1000" dirty="0"/>
              <a:t> data, and </a:t>
            </a:r>
            <a:r>
              <a:rPr lang="fr-FR" sz="1000" dirty="0" err="1"/>
              <a:t>share</a:t>
            </a:r>
            <a:r>
              <a:rPr lang="fr-FR" sz="1000" dirty="0"/>
              <a:t> </a:t>
            </a:r>
            <a:r>
              <a:rPr lang="fr-FR" sz="1000" dirty="0" err="1"/>
              <a:t>it</a:t>
            </a:r>
            <a:r>
              <a:rPr lang="fr-FR" sz="1000" dirty="0"/>
              <a:t> in the </a:t>
            </a:r>
            <a:r>
              <a:rPr lang="fr-FR" sz="1000" dirty="0" err="1"/>
              <a:t>catalog</a:t>
            </a:r>
            <a:endParaRPr lang="en-FR" sz="1000" dirty="0"/>
          </a:p>
        </p:txBody>
      </p:sp>
      <p:sp>
        <p:nvSpPr>
          <p:cNvPr id="60" name="Rectangle à coins arrondis 3">
            <a:extLst>
              <a:ext uri="{FF2B5EF4-FFF2-40B4-BE49-F238E27FC236}">
                <a16:creationId xmlns:a16="http://schemas.microsoft.com/office/drawing/2014/main" id="{6AB42F6C-6B65-5840-AB50-960CD251AC7F}"/>
              </a:ext>
            </a:extLst>
          </p:cNvPr>
          <p:cNvSpPr/>
          <p:nvPr/>
        </p:nvSpPr>
        <p:spPr>
          <a:xfrm>
            <a:off x="72040" y="4120664"/>
            <a:ext cx="1193951" cy="431076"/>
          </a:xfrm>
          <a:prstGeom prst="roundRect">
            <a:avLst/>
          </a:prstGeom>
          <a:solidFill>
            <a:srgbClr val="69B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Datasets</a:t>
            </a:r>
            <a:r>
              <a:rPr lang="fr-FR" sz="900" dirty="0"/>
              <a:t> </a:t>
            </a:r>
            <a:r>
              <a:rPr lang="fr-FR" sz="900" dirty="0" err="1"/>
              <a:t>created</a:t>
            </a:r>
            <a:r>
              <a:rPr lang="fr-FR" sz="900" dirty="0"/>
              <a:t> in </a:t>
            </a:r>
            <a:r>
              <a:rPr lang="fr-FR" sz="900" dirty="0" err="1"/>
              <a:t>datahub</a:t>
            </a:r>
            <a:endParaRPr lang="fr-FR" sz="900" dirty="0"/>
          </a:p>
        </p:txBody>
      </p:sp>
      <p:pic>
        <p:nvPicPr>
          <p:cNvPr id="61" name="Graphic 104" descr="User">
            <a:extLst>
              <a:ext uri="{FF2B5EF4-FFF2-40B4-BE49-F238E27FC236}">
                <a16:creationId xmlns:a16="http://schemas.microsoft.com/office/drawing/2014/main" id="{982A80F9-C684-644D-B21B-8F7718D2D8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7875" y="4055052"/>
            <a:ext cx="413038" cy="413038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C9457BE9-CD09-4345-95A8-5FA5ADD60328}"/>
              </a:ext>
            </a:extLst>
          </p:cNvPr>
          <p:cNvSpPr/>
          <p:nvPr/>
        </p:nvSpPr>
        <p:spPr>
          <a:xfrm>
            <a:off x="1195175" y="4360161"/>
            <a:ext cx="12343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Data consumer</a:t>
            </a:r>
            <a:endParaRPr lang="en-GB" sz="1000" dirty="0"/>
          </a:p>
        </p:txBody>
      </p:sp>
      <p:sp>
        <p:nvSpPr>
          <p:cNvPr id="64" name="Rectangle à coins arrondis 3">
            <a:extLst>
              <a:ext uri="{FF2B5EF4-FFF2-40B4-BE49-F238E27FC236}">
                <a16:creationId xmlns:a16="http://schemas.microsoft.com/office/drawing/2014/main" id="{638DC6A8-D78A-9E47-85B2-57B55E5A93C0}"/>
              </a:ext>
            </a:extLst>
          </p:cNvPr>
          <p:cNvSpPr/>
          <p:nvPr/>
        </p:nvSpPr>
        <p:spPr>
          <a:xfrm>
            <a:off x="7120250" y="3267445"/>
            <a:ext cx="1181167" cy="9853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9D81BBA-861F-EE4E-947B-B3E79ED3A3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3532" y="2698825"/>
            <a:ext cx="79700" cy="2613083"/>
          </a:xfrm>
          <a:prstGeom prst="bentConnector4">
            <a:avLst>
              <a:gd name="adj1" fmla="val -286826"/>
              <a:gd name="adj2" fmla="val 57503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239F01B-491A-AC45-97F0-F1402BEFFC5D}"/>
              </a:ext>
            </a:extLst>
          </p:cNvPr>
          <p:cNvSpPr txBox="1"/>
          <p:nvPr/>
        </p:nvSpPr>
        <p:spPr>
          <a:xfrm>
            <a:off x="7120250" y="2820510"/>
            <a:ext cx="1163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Business unit D (R&amp;D)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7E740E-4374-0844-9694-6FEC27C85A66}"/>
              </a:ext>
            </a:extLst>
          </p:cNvPr>
          <p:cNvSpPr txBox="1"/>
          <p:nvPr/>
        </p:nvSpPr>
        <p:spPr>
          <a:xfrm>
            <a:off x="5953338" y="3443774"/>
            <a:ext cx="1247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5. New </a:t>
            </a:r>
            <a:r>
              <a:rPr lang="fr-FR" sz="1000" dirty="0" err="1"/>
              <a:t>dataset</a:t>
            </a:r>
            <a:r>
              <a:rPr lang="fr-FR" sz="1000" dirty="0"/>
              <a:t> </a:t>
            </a:r>
            <a:r>
              <a:rPr lang="fr-FR" sz="1000" dirty="0" err="1"/>
              <a:t>can</a:t>
            </a:r>
            <a:r>
              <a:rPr lang="fr-FR" sz="1000" dirty="0"/>
              <a:t> </a:t>
            </a:r>
            <a:r>
              <a:rPr lang="fr-FR" sz="1000" dirty="0" err="1"/>
              <a:t>be</a:t>
            </a:r>
            <a:r>
              <a:rPr lang="fr-FR" sz="1000" dirty="0"/>
              <a:t> </a:t>
            </a:r>
            <a:r>
              <a:rPr lang="fr-FR" sz="1000" dirty="0" err="1"/>
              <a:t>asked</a:t>
            </a:r>
            <a:r>
              <a:rPr lang="fr-FR" sz="1000" dirty="0"/>
              <a:t> by </a:t>
            </a:r>
            <a:r>
              <a:rPr lang="fr-FR" sz="1000" dirty="0" err="1"/>
              <a:t>other</a:t>
            </a:r>
            <a:r>
              <a:rPr lang="fr-FR" sz="1000" dirty="0"/>
              <a:t> </a:t>
            </a:r>
            <a:r>
              <a:rPr lang="fr-FR" sz="1000" dirty="0" err="1"/>
              <a:t>BUs</a:t>
            </a:r>
            <a:r>
              <a:rPr lang="fr-FR" sz="1000" dirty="0"/>
              <a:t> </a:t>
            </a:r>
            <a:endParaRPr lang="en-FR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73DE2F-147D-5843-ACA3-BC6941BB839E}"/>
              </a:ext>
            </a:extLst>
          </p:cNvPr>
          <p:cNvSpPr txBox="1"/>
          <p:nvPr/>
        </p:nvSpPr>
        <p:spPr>
          <a:xfrm>
            <a:off x="247484" y="707373"/>
            <a:ext cx="1618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Data Engineer within IS for example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4C9324-6016-964C-8F4E-95EEE929884B}"/>
              </a:ext>
            </a:extLst>
          </p:cNvPr>
          <p:cNvCxnSpPr>
            <a:stCxn id="70" idx="2"/>
          </p:cNvCxnSpPr>
          <p:nvPr/>
        </p:nvCxnSpPr>
        <p:spPr>
          <a:xfrm>
            <a:off x="1056603" y="1138260"/>
            <a:ext cx="36848" cy="2976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C42EB20-B7B4-7546-892D-0545B34225D3}"/>
              </a:ext>
            </a:extLst>
          </p:cNvPr>
          <p:cNvSpPr txBox="1"/>
          <p:nvPr/>
        </p:nvSpPr>
        <p:spPr>
          <a:xfrm>
            <a:off x="5538968" y="483830"/>
            <a:ext cx="1618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Data Scientist innovation team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7A32096-3D7A-A94F-87FF-9584B6827230}"/>
              </a:ext>
            </a:extLst>
          </p:cNvPr>
          <p:cNvCxnSpPr>
            <a:cxnSpLocks/>
          </p:cNvCxnSpPr>
          <p:nvPr/>
        </p:nvCxnSpPr>
        <p:spPr>
          <a:xfrm>
            <a:off x="6327604" y="879755"/>
            <a:ext cx="254234" cy="162081"/>
          </a:xfrm>
          <a:prstGeom prst="straightConnector1">
            <a:avLst/>
          </a:prstGeom>
          <a:ln>
            <a:solidFill>
              <a:srgbClr val="026AB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Graphic 6">
            <a:extLst>
              <a:ext uri="{FF2B5EF4-FFF2-40B4-BE49-F238E27FC236}">
                <a16:creationId xmlns:a16="http://schemas.microsoft.com/office/drawing/2014/main" id="{1AC5EB71-E4C7-BC46-9983-2A7C0F00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603" y="1244700"/>
            <a:ext cx="281880" cy="28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22">
            <a:extLst>
              <a:ext uri="{FF2B5EF4-FFF2-40B4-BE49-F238E27FC236}">
                <a16:creationId xmlns:a16="http://schemas.microsoft.com/office/drawing/2014/main" id="{D212B82D-1B09-514D-81CE-5A6E3D397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597" y="3808371"/>
            <a:ext cx="314289" cy="31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26">
            <a:extLst>
              <a:ext uri="{FF2B5EF4-FFF2-40B4-BE49-F238E27FC236}">
                <a16:creationId xmlns:a16="http://schemas.microsoft.com/office/drawing/2014/main" id="{6EABA2D4-AEA4-0445-B1E0-ADF521F9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48" y="3751792"/>
            <a:ext cx="425907" cy="42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itle 1"/>
          <p:cNvSpPr txBox="1">
            <a:spLocks/>
          </p:cNvSpPr>
          <p:nvPr/>
        </p:nvSpPr>
        <p:spPr>
          <a:xfrm>
            <a:off x="112739" y="57895"/>
            <a:ext cx="8205304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>
                <a:solidFill>
                  <a:srgbClr val="414042"/>
                </a:solidFill>
              </a:rPr>
              <a:t>Operational model : data players interactions</a:t>
            </a:r>
          </a:p>
        </p:txBody>
      </p:sp>
    </p:spTree>
    <p:extLst>
      <p:ext uri="{BB962C8B-B14F-4D97-AF65-F5344CB8AC3E}">
        <p14:creationId xmlns:p14="http://schemas.microsoft.com/office/powerpoint/2010/main" val="338202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3">
            <a:extLst>
              <a:ext uri="{FF2B5EF4-FFF2-40B4-BE49-F238E27FC236}">
                <a16:creationId xmlns:a16="http://schemas.microsoft.com/office/drawing/2014/main" id="{C4A9C052-1B0C-504F-A630-26D62B2F566E}"/>
              </a:ext>
            </a:extLst>
          </p:cNvPr>
          <p:cNvSpPr/>
          <p:nvPr/>
        </p:nvSpPr>
        <p:spPr>
          <a:xfrm>
            <a:off x="7120250" y="3267445"/>
            <a:ext cx="1181167" cy="9853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B46C0C1-C830-884E-BC35-8830F6D3F546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 flipH="1" flipV="1">
            <a:off x="5913532" y="2698825"/>
            <a:ext cx="79700" cy="2613083"/>
          </a:xfrm>
          <a:prstGeom prst="bentConnector4">
            <a:avLst>
              <a:gd name="adj1" fmla="val -286826"/>
              <a:gd name="adj2" fmla="val 57503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E5A5BAE8-7C67-1144-9F2A-90F68982EE1E}"/>
              </a:ext>
            </a:extLst>
          </p:cNvPr>
          <p:cNvSpPr/>
          <p:nvPr/>
        </p:nvSpPr>
        <p:spPr>
          <a:xfrm>
            <a:off x="2156675" y="3030698"/>
            <a:ext cx="1082727" cy="16199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5" name="Rectangle à coins arrondis 3">
            <a:extLst>
              <a:ext uri="{FF2B5EF4-FFF2-40B4-BE49-F238E27FC236}">
                <a16:creationId xmlns:a16="http://schemas.microsoft.com/office/drawing/2014/main" id="{0F40EF60-048D-6942-8338-92AA6E3E90E3}"/>
              </a:ext>
            </a:extLst>
          </p:cNvPr>
          <p:cNvSpPr/>
          <p:nvPr/>
        </p:nvSpPr>
        <p:spPr>
          <a:xfrm>
            <a:off x="2158455" y="1387708"/>
            <a:ext cx="1163674" cy="9124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3">
            <a:extLst>
              <a:ext uri="{FF2B5EF4-FFF2-40B4-BE49-F238E27FC236}">
                <a16:creationId xmlns:a16="http://schemas.microsoft.com/office/drawing/2014/main" id="{A525FB5D-5F0A-F145-8497-316FB8C51769}"/>
              </a:ext>
            </a:extLst>
          </p:cNvPr>
          <p:cNvSpPr/>
          <p:nvPr/>
        </p:nvSpPr>
        <p:spPr>
          <a:xfrm>
            <a:off x="7033651" y="1154888"/>
            <a:ext cx="1493509" cy="151261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77518-CFD4-2E44-A5CD-F834B467E25C}"/>
              </a:ext>
            </a:extLst>
          </p:cNvPr>
          <p:cNvSpPr txBox="1"/>
          <p:nvPr/>
        </p:nvSpPr>
        <p:spPr>
          <a:xfrm>
            <a:off x="2169044" y="960367"/>
            <a:ext cx="1163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Business unit A (Pricing)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D8D9C-6A5D-1A42-B0B4-50401CB19B2D}"/>
              </a:ext>
            </a:extLst>
          </p:cNvPr>
          <p:cNvSpPr txBox="1"/>
          <p:nvPr/>
        </p:nvSpPr>
        <p:spPr>
          <a:xfrm>
            <a:off x="2156675" y="2607534"/>
            <a:ext cx="11636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050" dirty="0"/>
              <a:t>Business unit B (Marketing)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2D33E-B66D-3040-A793-CC58FB595832}"/>
              </a:ext>
            </a:extLst>
          </p:cNvPr>
          <p:cNvSpPr txBox="1"/>
          <p:nvPr/>
        </p:nvSpPr>
        <p:spPr>
          <a:xfrm>
            <a:off x="7190937" y="705364"/>
            <a:ext cx="1163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Business unit C (Innovation)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DBCCB-CD45-B445-AB60-C4C3D477684C}"/>
              </a:ext>
            </a:extLst>
          </p:cNvPr>
          <p:cNvSpPr txBox="1"/>
          <p:nvPr/>
        </p:nvSpPr>
        <p:spPr>
          <a:xfrm>
            <a:off x="7120250" y="2820510"/>
            <a:ext cx="1163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Business unit D (R&amp;D)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08AC2B7E-6B9E-B543-A3D5-B4D600A28532}"/>
              </a:ext>
            </a:extLst>
          </p:cNvPr>
          <p:cNvSpPr/>
          <p:nvPr/>
        </p:nvSpPr>
        <p:spPr>
          <a:xfrm>
            <a:off x="157377" y="1561941"/>
            <a:ext cx="459463" cy="563021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600" dirty="0"/>
              <a:t>Source (SAP)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F2BB0AB3-1CE4-2D4B-99B9-2BFD5C82524E}"/>
              </a:ext>
            </a:extLst>
          </p:cNvPr>
          <p:cNvSpPr/>
          <p:nvPr/>
        </p:nvSpPr>
        <p:spPr>
          <a:xfrm>
            <a:off x="129322" y="2677571"/>
            <a:ext cx="459463" cy="563021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600" dirty="0"/>
              <a:t>Source (On-prem)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C0507C24-A8DD-5949-A9FD-7D9CEDB95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40" y="1492923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8">
            <a:extLst>
              <a:ext uri="{FF2B5EF4-FFF2-40B4-BE49-F238E27FC236}">
                <a16:creationId xmlns:a16="http://schemas.microsoft.com/office/drawing/2014/main" id="{362063AB-B0B4-754A-B33F-185F162B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680" y="1497859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8">
            <a:extLst>
              <a:ext uri="{FF2B5EF4-FFF2-40B4-BE49-F238E27FC236}">
                <a16:creationId xmlns:a16="http://schemas.microsoft.com/office/drawing/2014/main" id="{0F4DEB9D-558A-2445-B7D2-792BBBEEB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16" y="1924020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8">
            <a:extLst>
              <a:ext uri="{FF2B5EF4-FFF2-40B4-BE49-F238E27FC236}">
                <a16:creationId xmlns:a16="http://schemas.microsoft.com/office/drawing/2014/main" id="{BD36448F-07FD-784C-99AA-9B670B0F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98" y="3168205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8">
            <a:extLst>
              <a:ext uri="{FF2B5EF4-FFF2-40B4-BE49-F238E27FC236}">
                <a16:creationId xmlns:a16="http://schemas.microsoft.com/office/drawing/2014/main" id="{03C59A0A-0202-DB43-AF64-01047A76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60" y="3168205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à coins arrondis 3">
            <a:extLst>
              <a:ext uri="{FF2B5EF4-FFF2-40B4-BE49-F238E27FC236}">
                <a16:creationId xmlns:a16="http://schemas.microsoft.com/office/drawing/2014/main" id="{95F378B8-10C2-D04B-A8CF-41218D226AAD}"/>
              </a:ext>
            </a:extLst>
          </p:cNvPr>
          <p:cNvSpPr/>
          <p:nvPr/>
        </p:nvSpPr>
        <p:spPr>
          <a:xfrm>
            <a:off x="4063591" y="1021778"/>
            <a:ext cx="1925553" cy="349315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à coins arrondis 3">
            <a:extLst>
              <a:ext uri="{FF2B5EF4-FFF2-40B4-BE49-F238E27FC236}">
                <a16:creationId xmlns:a16="http://schemas.microsoft.com/office/drawing/2014/main" id="{858533FB-9272-CC46-A46B-4148EB6CEA99}"/>
              </a:ext>
            </a:extLst>
          </p:cNvPr>
          <p:cNvSpPr/>
          <p:nvPr/>
        </p:nvSpPr>
        <p:spPr>
          <a:xfrm>
            <a:off x="4209846" y="1130714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/>
              <a:t>Demand</a:t>
            </a:r>
            <a:r>
              <a:rPr lang="fr-FR" sz="800" dirty="0"/>
              <a:t> data</a:t>
            </a:r>
          </a:p>
        </p:txBody>
      </p:sp>
      <p:sp>
        <p:nvSpPr>
          <p:cNvPr id="28" name="Rectangle à coins arrondis 3">
            <a:extLst>
              <a:ext uri="{FF2B5EF4-FFF2-40B4-BE49-F238E27FC236}">
                <a16:creationId xmlns:a16="http://schemas.microsoft.com/office/drawing/2014/main" id="{D6F25600-9380-194F-9786-1E6B3D5D3BC4}"/>
              </a:ext>
            </a:extLst>
          </p:cNvPr>
          <p:cNvSpPr/>
          <p:nvPr/>
        </p:nvSpPr>
        <p:spPr>
          <a:xfrm>
            <a:off x="5039866" y="1130714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Pricing data</a:t>
            </a:r>
          </a:p>
        </p:txBody>
      </p:sp>
      <p:sp>
        <p:nvSpPr>
          <p:cNvPr id="29" name="Rectangle à coins arrondis 3">
            <a:extLst>
              <a:ext uri="{FF2B5EF4-FFF2-40B4-BE49-F238E27FC236}">
                <a16:creationId xmlns:a16="http://schemas.microsoft.com/office/drawing/2014/main" id="{F67DEFE2-45DF-2F44-A48A-06A45F296CDA}"/>
              </a:ext>
            </a:extLst>
          </p:cNvPr>
          <p:cNvSpPr/>
          <p:nvPr/>
        </p:nvSpPr>
        <p:spPr>
          <a:xfrm>
            <a:off x="4209846" y="1575938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Customer </a:t>
            </a:r>
            <a:r>
              <a:rPr lang="fr-FR" sz="800" dirty="0" err="1"/>
              <a:t>journey</a:t>
            </a:r>
            <a:endParaRPr lang="fr-FR" sz="800" dirty="0"/>
          </a:p>
        </p:txBody>
      </p:sp>
      <p:sp>
        <p:nvSpPr>
          <p:cNvPr id="30" name="Rectangle à coins arrondis 3">
            <a:extLst>
              <a:ext uri="{FF2B5EF4-FFF2-40B4-BE49-F238E27FC236}">
                <a16:creationId xmlns:a16="http://schemas.microsoft.com/office/drawing/2014/main" id="{D9738051-E7C6-B245-B250-879D5A113B98}"/>
              </a:ext>
            </a:extLst>
          </p:cNvPr>
          <p:cNvSpPr/>
          <p:nvPr/>
        </p:nvSpPr>
        <p:spPr>
          <a:xfrm>
            <a:off x="5065826" y="1566022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Workshops </a:t>
            </a:r>
            <a:r>
              <a:rPr lang="fr-FR" sz="800" dirty="0" err="1"/>
              <a:t>list</a:t>
            </a:r>
            <a:endParaRPr lang="fr-FR" sz="800" dirty="0"/>
          </a:p>
        </p:txBody>
      </p:sp>
      <p:sp>
        <p:nvSpPr>
          <p:cNvPr id="32" name="Rectangle à coins arrondis 3">
            <a:extLst>
              <a:ext uri="{FF2B5EF4-FFF2-40B4-BE49-F238E27FC236}">
                <a16:creationId xmlns:a16="http://schemas.microsoft.com/office/drawing/2014/main" id="{5763D155-F020-184E-A090-F122ED8316B0}"/>
              </a:ext>
            </a:extLst>
          </p:cNvPr>
          <p:cNvSpPr/>
          <p:nvPr/>
        </p:nvSpPr>
        <p:spPr>
          <a:xfrm>
            <a:off x="4254719" y="3651299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/>
              <a:t>Demand</a:t>
            </a:r>
            <a:r>
              <a:rPr lang="fr-FR" sz="800" dirty="0"/>
              <a:t> </a:t>
            </a:r>
            <a:r>
              <a:rPr lang="fr-FR" sz="800" dirty="0" err="1"/>
              <a:t>forecasts</a:t>
            </a:r>
            <a:endParaRPr lang="fr-FR" sz="800" dirty="0"/>
          </a:p>
        </p:txBody>
      </p:sp>
      <p:sp>
        <p:nvSpPr>
          <p:cNvPr id="33" name="Rectangle à coins arrondis 3">
            <a:extLst>
              <a:ext uri="{FF2B5EF4-FFF2-40B4-BE49-F238E27FC236}">
                <a16:creationId xmlns:a16="http://schemas.microsoft.com/office/drawing/2014/main" id="{40A8ABCA-5690-2B4B-A37D-8C88D5F011FE}"/>
              </a:ext>
            </a:extLst>
          </p:cNvPr>
          <p:cNvSpPr/>
          <p:nvPr/>
        </p:nvSpPr>
        <p:spPr>
          <a:xfrm>
            <a:off x="5133421" y="3651137"/>
            <a:ext cx="784244" cy="3939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Pricing </a:t>
            </a:r>
            <a:r>
              <a:rPr lang="fr-FR" sz="800" dirty="0" err="1"/>
              <a:t>predictions</a:t>
            </a:r>
            <a:endParaRPr lang="fr-FR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2A9DCD-06B5-294A-9429-7A46DD0F0B51}"/>
              </a:ext>
            </a:extLst>
          </p:cNvPr>
          <p:cNvSpPr txBox="1"/>
          <p:nvPr/>
        </p:nvSpPr>
        <p:spPr>
          <a:xfrm>
            <a:off x="247484" y="2057498"/>
            <a:ext cx="2231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100" dirty="0"/>
              <a:t>.</a:t>
            </a:r>
          </a:p>
          <a:p>
            <a:pPr algn="ctr"/>
            <a:r>
              <a:rPr lang="en-FR" sz="1100" dirty="0"/>
              <a:t>.</a:t>
            </a:r>
          </a:p>
          <a:p>
            <a:pPr algn="ctr"/>
            <a:r>
              <a:rPr lang="en-FR" sz="1100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BD140D-6C86-7645-8F4C-9834DB4D488D}"/>
              </a:ext>
            </a:extLst>
          </p:cNvPr>
          <p:cNvSpPr txBox="1"/>
          <p:nvPr/>
        </p:nvSpPr>
        <p:spPr>
          <a:xfrm>
            <a:off x="3969316" y="4485019"/>
            <a:ext cx="2141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050" dirty="0"/>
              <a:t>Centralised catalog to consume data and share insights</a:t>
            </a:r>
          </a:p>
        </p:txBody>
      </p:sp>
      <p:pic>
        <p:nvPicPr>
          <p:cNvPr id="46" name="Graphic 26">
            <a:extLst>
              <a:ext uri="{FF2B5EF4-FFF2-40B4-BE49-F238E27FC236}">
                <a16:creationId xmlns:a16="http://schemas.microsoft.com/office/drawing/2014/main" id="{00DFC311-8DF9-DD43-974D-E9C825430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36" y="1378888"/>
            <a:ext cx="425907" cy="42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26">
            <a:extLst>
              <a:ext uri="{FF2B5EF4-FFF2-40B4-BE49-F238E27FC236}">
                <a16:creationId xmlns:a16="http://schemas.microsoft.com/office/drawing/2014/main" id="{6EABA2D4-AEA4-0445-B1E0-ADF521F9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36" y="1946354"/>
            <a:ext cx="425907" cy="42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à coins arrondis 3">
            <a:extLst>
              <a:ext uri="{FF2B5EF4-FFF2-40B4-BE49-F238E27FC236}">
                <a16:creationId xmlns:a16="http://schemas.microsoft.com/office/drawing/2014/main" id="{F5F8D32B-3221-8748-BC81-CE19197D1CFF}"/>
              </a:ext>
            </a:extLst>
          </p:cNvPr>
          <p:cNvSpPr/>
          <p:nvPr/>
        </p:nvSpPr>
        <p:spPr>
          <a:xfrm>
            <a:off x="77663" y="4658488"/>
            <a:ext cx="1193951" cy="43107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AWS </a:t>
            </a:r>
            <a:r>
              <a:rPr lang="fr-FR" sz="900" dirty="0" err="1"/>
              <a:t>environment</a:t>
            </a:r>
            <a:r>
              <a:rPr lang="fr-FR" sz="900" dirty="0"/>
              <a:t> </a:t>
            </a:r>
            <a:r>
              <a:rPr lang="fr-FR" sz="900" dirty="0" err="1"/>
              <a:t>linked</a:t>
            </a:r>
            <a:r>
              <a:rPr lang="fr-FR" sz="900" dirty="0"/>
              <a:t> to </a:t>
            </a:r>
            <a:r>
              <a:rPr lang="fr-FR" sz="900" dirty="0" err="1"/>
              <a:t>datahub</a:t>
            </a:r>
            <a:endParaRPr lang="fr-FR" sz="900" dirty="0"/>
          </a:p>
        </p:txBody>
      </p:sp>
      <p:sp>
        <p:nvSpPr>
          <p:cNvPr id="52" name="Rectangle à coins arrondis 3">
            <a:extLst>
              <a:ext uri="{FF2B5EF4-FFF2-40B4-BE49-F238E27FC236}">
                <a16:creationId xmlns:a16="http://schemas.microsoft.com/office/drawing/2014/main" id="{8F189E78-05FA-A740-8DBD-7638EDFEEF7D}"/>
              </a:ext>
            </a:extLst>
          </p:cNvPr>
          <p:cNvSpPr/>
          <p:nvPr/>
        </p:nvSpPr>
        <p:spPr>
          <a:xfrm>
            <a:off x="72040" y="4120664"/>
            <a:ext cx="1193951" cy="431076"/>
          </a:xfrm>
          <a:prstGeom prst="roundRect">
            <a:avLst/>
          </a:prstGeom>
          <a:solidFill>
            <a:srgbClr val="69B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Datasets</a:t>
            </a:r>
            <a:r>
              <a:rPr lang="fr-FR" sz="900" dirty="0"/>
              <a:t> </a:t>
            </a:r>
            <a:r>
              <a:rPr lang="fr-FR" sz="900" dirty="0" err="1"/>
              <a:t>created</a:t>
            </a:r>
            <a:r>
              <a:rPr lang="fr-FR" sz="900" dirty="0"/>
              <a:t> in </a:t>
            </a:r>
            <a:r>
              <a:rPr lang="fr-FR" sz="900" dirty="0" err="1"/>
              <a:t>datahub</a:t>
            </a:r>
            <a:endParaRPr lang="fr-FR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DD9336-4BD9-8941-ACD2-F60E6961BB20}"/>
              </a:ext>
            </a:extLst>
          </p:cNvPr>
          <p:cNvSpPr txBox="1"/>
          <p:nvPr/>
        </p:nvSpPr>
        <p:spPr>
          <a:xfrm>
            <a:off x="594035" y="2046110"/>
            <a:ext cx="1411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1. </a:t>
            </a:r>
            <a:r>
              <a:rPr lang="en-FR" sz="1000" dirty="0"/>
              <a:t>Data ingestion into the business units AWS environements through datahub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4E09B4E-5DAB-B34E-80BA-2CC378B3D46C}"/>
              </a:ext>
            </a:extLst>
          </p:cNvPr>
          <p:cNvCxnSpPr>
            <a:cxnSpLocks/>
            <a:endCxn id="28" idx="0"/>
          </p:cNvCxnSpPr>
          <p:nvPr/>
        </p:nvCxnSpPr>
        <p:spPr>
          <a:xfrm flipV="1">
            <a:off x="3125654" y="1130714"/>
            <a:ext cx="2306334" cy="509782"/>
          </a:xfrm>
          <a:prstGeom prst="bentConnector4">
            <a:avLst>
              <a:gd name="adj1" fmla="val 29097"/>
              <a:gd name="adj2" fmla="val 144843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DB2DBCA-52CC-C544-84D9-7458450F4ED3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3087434" y="1772897"/>
            <a:ext cx="1122412" cy="15352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8CB0A585-2DD4-5549-8B6E-42B602C6DC8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824110" y="1327673"/>
            <a:ext cx="1420844" cy="8870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E09048E-33FC-594F-8092-4857439EEF14}"/>
              </a:ext>
            </a:extLst>
          </p:cNvPr>
          <p:cNvCxnSpPr>
            <a:cxnSpLocks/>
            <a:stCxn id="15" idx="4"/>
            <a:endCxn id="5" idx="1"/>
          </p:cNvCxnSpPr>
          <p:nvPr/>
        </p:nvCxnSpPr>
        <p:spPr>
          <a:xfrm>
            <a:off x="616840" y="1843452"/>
            <a:ext cx="1541615" cy="4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092914DA-B024-F54E-AC23-BBDBFD968A2A}"/>
              </a:ext>
            </a:extLst>
          </p:cNvPr>
          <p:cNvCxnSpPr>
            <a:cxnSpLocks/>
          </p:cNvCxnSpPr>
          <p:nvPr/>
        </p:nvCxnSpPr>
        <p:spPr>
          <a:xfrm>
            <a:off x="588785" y="2975214"/>
            <a:ext cx="1574717" cy="61521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59FB95BC-5AC2-9647-895F-2539FB6E7F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8723" y="2360897"/>
            <a:ext cx="2622668" cy="1290401"/>
          </a:xfrm>
          <a:prstGeom prst="bentConnector2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14A67D58-ED39-1245-99A0-5C7EB64C63C1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2903985" y="3751792"/>
            <a:ext cx="1350735" cy="9646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5" name="Graphic 104" descr="User">
            <a:extLst>
              <a:ext uri="{FF2B5EF4-FFF2-40B4-BE49-F238E27FC236}">
                <a16:creationId xmlns:a16="http://schemas.microsoft.com/office/drawing/2014/main" id="{AF750A11-5526-224B-8729-854B49A4B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932" y="1435903"/>
            <a:ext cx="413038" cy="413038"/>
          </a:xfrm>
          <a:prstGeom prst="rect">
            <a:avLst/>
          </a:prstGeom>
        </p:spPr>
      </p:pic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12739" y="57895"/>
            <a:ext cx="8205304" cy="545741"/>
          </a:xfrm>
        </p:spPr>
        <p:txBody>
          <a:bodyPr/>
          <a:lstStyle/>
          <a:p>
            <a:r>
              <a:rPr lang="en-US" dirty="0">
                <a:solidFill>
                  <a:srgbClr val="414042"/>
                </a:solidFill>
              </a:rPr>
              <a:t>Operational model : data players interactions</a:t>
            </a:r>
          </a:p>
        </p:txBody>
      </p:sp>
      <p:pic>
        <p:nvPicPr>
          <p:cNvPr id="53" name="Graphic 104" descr="User">
            <a:extLst>
              <a:ext uri="{FF2B5EF4-FFF2-40B4-BE49-F238E27FC236}">
                <a16:creationId xmlns:a16="http://schemas.microsoft.com/office/drawing/2014/main" id="{AF750A11-5526-224B-8729-854B49A4B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58" y="2965694"/>
            <a:ext cx="413038" cy="413038"/>
          </a:xfrm>
          <a:prstGeom prst="rect">
            <a:avLst/>
          </a:prstGeom>
        </p:spPr>
      </p:pic>
      <p:pic>
        <p:nvPicPr>
          <p:cNvPr id="56" name="Graphic 104" descr="User">
            <a:extLst>
              <a:ext uri="{FF2B5EF4-FFF2-40B4-BE49-F238E27FC236}">
                <a16:creationId xmlns:a16="http://schemas.microsoft.com/office/drawing/2014/main" id="{AF750A11-5526-224B-8729-854B49A4B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1838" y="1041836"/>
            <a:ext cx="413038" cy="413038"/>
          </a:xfrm>
          <a:prstGeom prst="rect">
            <a:avLst/>
          </a:prstGeom>
        </p:spPr>
      </p:pic>
      <p:pic>
        <p:nvPicPr>
          <p:cNvPr id="57" name="Graphic 104" descr="User">
            <a:extLst>
              <a:ext uri="{FF2B5EF4-FFF2-40B4-BE49-F238E27FC236}">
                <a16:creationId xmlns:a16="http://schemas.microsoft.com/office/drawing/2014/main" id="{AF750A11-5526-224B-8729-854B49A4B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6823" y="1957774"/>
            <a:ext cx="413038" cy="41303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8DD9336-4BD9-8941-ACD2-F60E6961BB20}"/>
              </a:ext>
            </a:extLst>
          </p:cNvPr>
          <p:cNvSpPr txBox="1"/>
          <p:nvPr/>
        </p:nvSpPr>
        <p:spPr>
          <a:xfrm>
            <a:off x="3833966" y="526030"/>
            <a:ext cx="175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 Data </a:t>
            </a:r>
            <a:r>
              <a:rPr lang="fr-FR" sz="1000" dirty="0" err="1"/>
              <a:t>is</a:t>
            </a:r>
            <a:r>
              <a:rPr lang="fr-FR" sz="1000" dirty="0"/>
              <a:t> </a:t>
            </a:r>
            <a:r>
              <a:rPr lang="fr-FR" sz="1000" dirty="0" err="1"/>
              <a:t>shared</a:t>
            </a:r>
            <a:r>
              <a:rPr lang="fr-FR" sz="1000" dirty="0"/>
              <a:t> in the </a:t>
            </a:r>
            <a:r>
              <a:rPr lang="fr-FR" sz="1000" dirty="0" err="1"/>
              <a:t>centralised</a:t>
            </a:r>
            <a:r>
              <a:rPr lang="fr-FR" sz="1000" dirty="0"/>
              <a:t> </a:t>
            </a:r>
            <a:r>
              <a:rPr lang="fr-FR" sz="1000" dirty="0" err="1"/>
              <a:t>catalog</a:t>
            </a:r>
            <a:endParaRPr lang="en-FR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DD9336-4BD9-8941-ACD2-F60E6961BB20}"/>
              </a:ext>
            </a:extLst>
          </p:cNvPr>
          <p:cNvSpPr txBox="1"/>
          <p:nvPr/>
        </p:nvSpPr>
        <p:spPr>
          <a:xfrm>
            <a:off x="6010321" y="1391549"/>
            <a:ext cx="116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3. Consumer </a:t>
            </a:r>
            <a:r>
              <a:rPr lang="fr-FR" sz="1000" dirty="0" err="1"/>
              <a:t>accesses</a:t>
            </a:r>
            <a:r>
              <a:rPr lang="fr-FR" sz="1000" dirty="0"/>
              <a:t> data</a:t>
            </a:r>
            <a:endParaRPr lang="en-FR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DD9336-4BD9-8941-ACD2-F60E6961BB20}"/>
              </a:ext>
            </a:extLst>
          </p:cNvPr>
          <p:cNvSpPr txBox="1"/>
          <p:nvPr/>
        </p:nvSpPr>
        <p:spPr>
          <a:xfrm>
            <a:off x="4501073" y="2370812"/>
            <a:ext cx="155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4. Consumer </a:t>
            </a:r>
            <a:r>
              <a:rPr lang="fr-FR" sz="1000" dirty="0" err="1"/>
              <a:t>creates</a:t>
            </a:r>
            <a:r>
              <a:rPr lang="fr-FR" sz="1000" dirty="0"/>
              <a:t> a </a:t>
            </a:r>
            <a:r>
              <a:rPr lang="fr-FR" sz="1000" dirty="0" err="1"/>
              <a:t>dataset</a:t>
            </a:r>
            <a:r>
              <a:rPr lang="fr-FR" sz="1000" dirty="0"/>
              <a:t>, </a:t>
            </a:r>
            <a:r>
              <a:rPr lang="fr-FR" sz="1000" dirty="0" err="1"/>
              <a:t>becomes</a:t>
            </a:r>
            <a:r>
              <a:rPr lang="fr-FR" sz="1000" dirty="0"/>
              <a:t> the </a:t>
            </a:r>
            <a:r>
              <a:rPr lang="fr-FR" sz="1000" dirty="0" err="1"/>
              <a:t>owner</a:t>
            </a:r>
            <a:r>
              <a:rPr lang="fr-FR" sz="1000" dirty="0"/>
              <a:t> of </a:t>
            </a:r>
            <a:r>
              <a:rPr lang="fr-FR" sz="1000" dirty="0" err="1"/>
              <a:t>this</a:t>
            </a:r>
            <a:r>
              <a:rPr lang="fr-FR" sz="1000" dirty="0"/>
              <a:t> data, and </a:t>
            </a:r>
            <a:r>
              <a:rPr lang="fr-FR" sz="1000" dirty="0" err="1"/>
              <a:t>share</a:t>
            </a:r>
            <a:r>
              <a:rPr lang="fr-FR" sz="1000" dirty="0"/>
              <a:t> </a:t>
            </a:r>
            <a:r>
              <a:rPr lang="fr-FR" sz="1000" dirty="0" err="1"/>
              <a:t>it</a:t>
            </a:r>
            <a:r>
              <a:rPr lang="fr-FR" sz="1000" dirty="0"/>
              <a:t> in the </a:t>
            </a:r>
            <a:r>
              <a:rPr lang="fr-FR" sz="1000" dirty="0" err="1"/>
              <a:t>catalog</a:t>
            </a:r>
            <a:endParaRPr lang="en-FR" sz="1000" dirty="0"/>
          </a:p>
        </p:txBody>
      </p:sp>
      <p:pic>
        <p:nvPicPr>
          <p:cNvPr id="62" name="Graphic 104" descr="User">
            <a:extLst>
              <a:ext uri="{FF2B5EF4-FFF2-40B4-BE49-F238E27FC236}">
                <a16:creationId xmlns:a16="http://schemas.microsoft.com/office/drawing/2014/main" id="{AF750A11-5526-224B-8729-854B49A4B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2565" y="4587838"/>
            <a:ext cx="413038" cy="413038"/>
          </a:xfrm>
          <a:prstGeom prst="rect">
            <a:avLst/>
          </a:prstGeom>
        </p:spPr>
      </p:pic>
      <p:pic>
        <p:nvPicPr>
          <p:cNvPr id="64" name="Graphic 104" descr="User">
            <a:extLst>
              <a:ext uri="{FF2B5EF4-FFF2-40B4-BE49-F238E27FC236}">
                <a16:creationId xmlns:a16="http://schemas.microsoft.com/office/drawing/2014/main" id="{AF750A11-5526-224B-8729-854B49A4B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7875" y="4055052"/>
            <a:ext cx="413038" cy="4130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99970" y="4897279"/>
            <a:ext cx="8293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Data </a:t>
            </a:r>
            <a:r>
              <a:rPr lang="fr-FR" sz="1000" dirty="0" err="1"/>
              <a:t>owner</a:t>
            </a:r>
            <a:endParaRPr lang="en-GB" sz="1000" dirty="0"/>
          </a:p>
        </p:txBody>
      </p:sp>
      <p:sp>
        <p:nvSpPr>
          <p:cNvPr id="65" name="Rectangle 64"/>
          <p:cNvSpPr/>
          <p:nvPr/>
        </p:nvSpPr>
        <p:spPr>
          <a:xfrm>
            <a:off x="1195175" y="4360161"/>
            <a:ext cx="12343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Data consumer</a:t>
            </a:r>
            <a:endParaRPr lang="en-GB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DD9336-4BD9-8941-ACD2-F60E6961BB20}"/>
              </a:ext>
            </a:extLst>
          </p:cNvPr>
          <p:cNvSpPr txBox="1"/>
          <p:nvPr/>
        </p:nvSpPr>
        <p:spPr>
          <a:xfrm>
            <a:off x="5953338" y="3443774"/>
            <a:ext cx="1247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5. New </a:t>
            </a:r>
            <a:r>
              <a:rPr lang="fr-FR" sz="1000" dirty="0" err="1"/>
              <a:t>dataset</a:t>
            </a:r>
            <a:r>
              <a:rPr lang="fr-FR" sz="1000" dirty="0"/>
              <a:t> </a:t>
            </a:r>
            <a:r>
              <a:rPr lang="fr-FR" sz="1000" dirty="0" err="1"/>
              <a:t>can</a:t>
            </a:r>
            <a:r>
              <a:rPr lang="fr-FR" sz="1000" dirty="0"/>
              <a:t> </a:t>
            </a:r>
            <a:r>
              <a:rPr lang="fr-FR" sz="1000" dirty="0" err="1"/>
              <a:t>be</a:t>
            </a:r>
            <a:r>
              <a:rPr lang="fr-FR" sz="1000" dirty="0"/>
              <a:t> </a:t>
            </a:r>
            <a:r>
              <a:rPr lang="fr-FR" sz="1000" dirty="0" err="1"/>
              <a:t>asked</a:t>
            </a:r>
            <a:r>
              <a:rPr lang="fr-FR" sz="1000" dirty="0"/>
              <a:t> by </a:t>
            </a:r>
            <a:r>
              <a:rPr lang="fr-FR" sz="1000" dirty="0" err="1"/>
              <a:t>other</a:t>
            </a:r>
            <a:r>
              <a:rPr lang="fr-FR" sz="1000" dirty="0"/>
              <a:t> </a:t>
            </a:r>
            <a:r>
              <a:rPr lang="fr-FR" sz="1000" dirty="0" err="1"/>
              <a:t>BUs</a:t>
            </a:r>
            <a:r>
              <a:rPr lang="fr-FR" sz="1000" dirty="0"/>
              <a:t> </a:t>
            </a:r>
            <a:endParaRPr lang="en-FR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DD9336-4BD9-8941-ACD2-F60E6961BB20}"/>
              </a:ext>
            </a:extLst>
          </p:cNvPr>
          <p:cNvSpPr txBox="1"/>
          <p:nvPr/>
        </p:nvSpPr>
        <p:spPr>
          <a:xfrm>
            <a:off x="3106414" y="3828806"/>
            <a:ext cx="106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6. All data </a:t>
            </a:r>
            <a:r>
              <a:rPr lang="fr-FR" sz="1000" dirty="0" err="1"/>
              <a:t>can</a:t>
            </a:r>
            <a:r>
              <a:rPr lang="fr-FR" sz="1000" dirty="0"/>
              <a:t> </a:t>
            </a:r>
            <a:r>
              <a:rPr lang="fr-FR" sz="1000" dirty="0" err="1"/>
              <a:t>be</a:t>
            </a:r>
            <a:r>
              <a:rPr lang="fr-FR" sz="1000" dirty="0"/>
              <a:t> </a:t>
            </a:r>
            <a:r>
              <a:rPr lang="fr-FR" sz="1000" dirty="0" err="1"/>
              <a:t>visualized</a:t>
            </a:r>
            <a:r>
              <a:rPr lang="fr-FR" sz="1000" dirty="0"/>
              <a:t> by business </a:t>
            </a:r>
            <a:r>
              <a:rPr lang="fr-FR" sz="1000" dirty="0" err="1"/>
              <a:t>users</a:t>
            </a:r>
            <a:endParaRPr lang="en-FR" sz="1000" dirty="0"/>
          </a:p>
        </p:txBody>
      </p:sp>
      <p:sp>
        <p:nvSpPr>
          <p:cNvPr id="69" name="AutoShape 2" descr="AWS Quicksight Consulting | Snowflake &amp; Cloud Data Analytics"/>
          <p:cNvSpPr>
            <a:spLocks noChangeAspect="1" noChangeArrowheads="1"/>
          </p:cNvSpPr>
          <p:nvPr/>
        </p:nvSpPr>
        <p:spPr bwMode="auto">
          <a:xfrm>
            <a:off x="155575" y="-762000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65" y="3629021"/>
            <a:ext cx="278084" cy="27808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5F8B55A6-AB41-7248-8020-0CDAA0441CFE}"/>
              </a:ext>
            </a:extLst>
          </p:cNvPr>
          <p:cNvSpPr txBox="1"/>
          <p:nvPr/>
        </p:nvSpPr>
        <p:spPr>
          <a:xfrm>
            <a:off x="5538968" y="483830"/>
            <a:ext cx="1618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Data Scientist innovation team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1DB81CA-6A27-AA43-9E52-1B8FEC37C50D}"/>
              </a:ext>
            </a:extLst>
          </p:cNvPr>
          <p:cNvCxnSpPr>
            <a:cxnSpLocks/>
          </p:cNvCxnSpPr>
          <p:nvPr/>
        </p:nvCxnSpPr>
        <p:spPr>
          <a:xfrm>
            <a:off x="6327604" y="879755"/>
            <a:ext cx="254234" cy="162081"/>
          </a:xfrm>
          <a:prstGeom prst="straightConnector1">
            <a:avLst/>
          </a:prstGeom>
          <a:ln>
            <a:solidFill>
              <a:srgbClr val="026AB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349730B-0B4E-BE42-AC8F-0BDA243430AD}"/>
              </a:ext>
            </a:extLst>
          </p:cNvPr>
          <p:cNvSpPr txBox="1"/>
          <p:nvPr/>
        </p:nvSpPr>
        <p:spPr>
          <a:xfrm>
            <a:off x="247484" y="707373"/>
            <a:ext cx="1618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Data Engineer within IS for example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58F3D4F-8FE4-0F44-9BB3-0F7F3CD8A7C2}"/>
              </a:ext>
            </a:extLst>
          </p:cNvPr>
          <p:cNvCxnSpPr>
            <a:stCxn id="73" idx="2"/>
          </p:cNvCxnSpPr>
          <p:nvPr/>
        </p:nvCxnSpPr>
        <p:spPr>
          <a:xfrm>
            <a:off x="1056603" y="1138260"/>
            <a:ext cx="36848" cy="2976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Graphic 22">
            <a:extLst>
              <a:ext uri="{FF2B5EF4-FFF2-40B4-BE49-F238E27FC236}">
                <a16:creationId xmlns:a16="http://schemas.microsoft.com/office/drawing/2014/main" id="{3B4C52A4-74DE-A34F-A4A1-56A4E579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614" y="3819797"/>
            <a:ext cx="314289" cy="31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26">
            <a:extLst>
              <a:ext uri="{FF2B5EF4-FFF2-40B4-BE49-F238E27FC236}">
                <a16:creationId xmlns:a16="http://schemas.microsoft.com/office/drawing/2014/main" id="{6EABA2D4-AEA4-0445-B1E0-ADF521F9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48" y="3751792"/>
            <a:ext cx="425907" cy="42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8">
            <a:extLst>
              <a:ext uri="{FF2B5EF4-FFF2-40B4-BE49-F238E27FC236}">
                <a16:creationId xmlns:a16="http://schemas.microsoft.com/office/drawing/2014/main" id="{2E3B400D-312E-CE4F-BEC1-05336099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286" y="2240564"/>
            <a:ext cx="279974" cy="2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22">
            <a:extLst>
              <a:ext uri="{FF2B5EF4-FFF2-40B4-BE49-F238E27FC236}">
                <a16:creationId xmlns:a16="http://schemas.microsoft.com/office/drawing/2014/main" id="{D212B82D-1B09-514D-81CE-5A6E3D397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924" y="1726155"/>
            <a:ext cx="287456" cy="28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70910E1-270C-C048-A531-27C4AE9C0D4F}"/>
              </a:ext>
            </a:extLst>
          </p:cNvPr>
          <p:cNvCxnSpPr>
            <a:cxnSpLocks/>
          </p:cNvCxnSpPr>
          <p:nvPr/>
        </p:nvCxnSpPr>
        <p:spPr>
          <a:xfrm flipH="1">
            <a:off x="7396501" y="2036234"/>
            <a:ext cx="3822" cy="177456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1B66833-0523-C34C-9584-E2144B6BC265}"/>
              </a:ext>
            </a:extLst>
          </p:cNvPr>
          <p:cNvCxnSpPr>
            <a:cxnSpLocks/>
          </p:cNvCxnSpPr>
          <p:nvPr/>
        </p:nvCxnSpPr>
        <p:spPr>
          <a:xfrm flipH="1">
            <a:off x="7396501" y="1532852"/>
            <a:ext cx="3822" cy="177456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8" name="Graphic 6">
            <a:extLst>
              <a:ext uri="{FF2B5EF4-FFF2-40B4-BE49-F238E27FC236}">
                <a16:creationId xmlns:a16="http://schemas.microsoft.com/office/drawing/2014/main" id="{1AC5EB71-E4C7-BC46-9983-2A7C0F00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603" y="1244700"/>
            <a:ext cx="281880" cy="28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88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2D6F57-D0FC-9E49-98EC-08273686E852}"/>
              </a:ext>
            </a:extLst>
          </p:cNvPr>
          <p:cNvCxnSpPr>
            <a:cxnSpLocks/>
          </p:cNvCxnSpPr>
          <p:nvPr/>
        </p:nvCxnSpPr>
        <p:spPr>
          <a:xfrm flipV="1">
            <a:off x="1848145" y="1190969"/>
            <a:ext cx="3824296" cy="817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 Single Corner of Rectangle 16">
            <a:extLst>
              <a:ext uri="{FF2B5EF4-FFF2-40B4-BE49-F238E27FC236}">
                <a16:creationId xmlns:a16="http://schemas.microsoft.com/office/drawing/2014/main" id="{0C1BEC7B-DDBF-754A-855F-A823EECE5902}"/>
              </a:ext>
            </a:extLst>
          </p:cNvPr>
          <p:cNvSpPr/>
          <p:nvPr/>
        </p:nvSpPr>
        <p:spPr>
          <a:xfrm>
            <a:off x="5844939" y="747578"/>
            <a:ext cx="1661227" cy="806122"/>
          </a:xfrm>
          <a:prstGeom prst="round1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92D37-EF68-BD49-B46A-211C048C42E7}"/>
              </a:ext>
            </a:extLst>
          </p:cNvPr>
          <p:cNvSpPr txBox="1"/>
          <p:nvPr/>
        </p:nvSpPr>
        <p:spPr>
          <a:xfrm>
            <a:off x="7385678" y="1068786"/>
            <a:ext cx="13762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050" dirty="0"/>
              <a:t>AWS account of team 1 (D</a:t>
            </a:r>
            <a:r>
              <a:rPr lang="en-GB" sz="1050" dirty="0"/>
              <a:t>a</a:t>
            </a:r>
            <a:r>
              <a:rPr lang="en-FR" sz="1050" dirty="0"/>
              <a:t>ta science)</a:t>
            </a:r>
          </a:p>
        </p:txBody>
      </p:sp>
      <p:pic>
        <p:nvPicPr>
          <p:cNvPr id="29" name="Graphic 2" descr="User">
            <a:extLst>
              <a:ext uri="{FF2B5EF4-FFF2-40B4-BE49-F238E27FC236}">
                <a16:creationId xmlns:a16="http://schemas.microsoft.com/office/drawing/2014/main" id="{CDB35D69-73EB-BF43-8B14-6B38D0E90E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762" y="1786073"/>
            <a:ext cx="581538" cy="581538"/>
          </a:xfrm>
          <a:prstGeom prst="rect">
            <a:avLst/>
          </a:prstGeom>
        </p:spPr>
      </p:pic>
      <p:sp>
        <p:nvSpPr>
          <p:cNvPr id="30" name="Can 29">
            <a:extLst>
              <a:ext uri="{FF2B5EF4-FFF2-40B4-BE49-F238E27FC236}">
                <a16:creationId xmlns:a16="http://schemas.microsoft.com/office/drawing/2014/main" id="{803C95BA-5313-AA46-A4D0-304991F62622}"/>
              </a:ext>
            </a:extLst>
          </p:cNvPr>
          <p:cNvSpPr/>
          <p:nvPr/>
        </p:nvSpPr>
        <p:spPr>
          <a:xfrm>
            <a:off x="183321" y="1387039"/>
            <a:ext cx="926274" cy="1221683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Source (SAP)</a:t>
            </a:r>
          </a:p>
        </p:txBody>
      </p:sp>
      <p:pic>
        <p:nvPicPr>
          <p:cNvPr id="36" name="Graphic 22">
            <a:extLst>
              <a:ext uri="{FF2B5EF4-FFF2-40B4-BE49-F238E27FC236}">
                <a16:creationId xmlns:a16="http://schemas.microsoft.com/office/drawing/2014/main" id="{3B4C52A4-74DE-A34F-A4A1-56A4E579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60" y="821949"/>
            <a:ext cx="4308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104" descr="User">
            <a:extLst>
              <a:ext uri="{FF2B5EF4-FFF2-40B4-BE49-F238E27FC236}">
                <a16:creationId xmlns:a16="http://schemas.microsoft.com/office/drawing/2014/main" id="{82627FAD-43C8-BA48-8B45-EE613AB65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0784" y="660154"/>
            <a:ext cx="534961" cy="534961"/>
          </a:xfrm>
          <a:prstGeom prst="rect">
            <a:avLst/>
          </a:prstGeom>
        </p:spPr>
      </p:pic>
      <p:pic>
        <p:nvPicPr>
          <p:cNvPr id="26" name="Graphic 8">
            <a:extLst>
              <a:ext uri="{FF2B5EF4-FFF2-40B4-BE49-F238E27FC236}">
                <a16:creationId xmlns:a16="http://schemas.microsoft.com/office/drawing/2014/main" id="{F7E66E49-103E-8243-AC83-0D6C3F33D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602" y="865500"/>
            <a:ext cx="345655" cy="34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ECFF527-99D3-3F4B-ACEB-C00B720D83B6}"/>
              </a:ext>
            </a:extLst>
          </p:cNvPr>
          <p:cNvSpPr/>
          <p:nvPr/>
        </p:nvSpPr>
        <p:spPr>
          <a:xfrm>
            <a:off x="5480209" y="1173653"/>
            <a:ext cx="1629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dirty="0" err="1"/>
              <a:t>Demand</a:t>
            </a:r>
            <a:r>
              <a:rPr lang="fr-FR" sz="1000" dirty="0"/>
              <a:t> </a:t>
            </a:r>
          </a:p>
          <a:p>
            <a:pPr algn="ctr"/>
            <a:r>
              <a:rPr lang="fr-FR" sz="1000" dirty="0"/>
              <a:t>Data</a:t>
            </a:r>
            <a:endParaRPr lang="en-GB" sz="1000" dirty="0"/>
          </a:p>
        </p:txBody>
      </p:sp>
      <p:sp>
        <p:nvSpPr>
          <p:cNvPr id="32" name="Round Single Corner of Rectangle 31">
            <a:extLst>
              <a:ext uri="{FF2B5EF4-FFF2-40B4-BE49-F238E27FC236}">
                <a16:creationId xmlns:a16="http://schemas.microsoft.com/office/drawing/2014/main" id="{2ABC1C16-A08B-3148-A5FC-D3578436D918}"/>
              </a:ext>
            </a:extLst>
          </p:cNvPr>
          <p:cNvSpPr/>
          <p:nvPr/>
        </p:nvSpPr>
        <p:spPr>
          <a:xfrm>
            <a:off x="5852136" y="1817616"/>
            <a:ext cx="1629955" cy="780795"/>
          </a:xfrm>
          <a:prstGeom prst="round1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6F38A8-EF55-0843-91EA-318D44989B15}"/>
              </a:ext>
            </a:extLst>
          </p:cNvPr>
          <p:cNvSpPr txBox="1"/>
          <p:nvPr/>
        </p:nvSpPr>
        <p:spPr>
          <a:xfrm>
            <a:off x="7512578" y="2105674"/>
            <a:ext cx="12546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AWS account of team 2 (Analysts)</a:t>
            </a:r>
          </a:p>
        </p:txBody>
      </p:sp>
      <p:pic>
        <p:nvPicPr>
          <p:cNvPr id="44" name="Graphic 104" descr="User">
            <a:extLst>
              <a:ext uri="{FF2B5EF4-FFF2-40B4-BE49-F238E27FC236}">
                <a16:creationId xmlns:a16="http://schemas.microsoft.com/office/drawing/2014/main" id="{8BF3DC9E-AA0D-5441-B242-404105165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3822" y="1673651"/>
            <a:ext cx="534961" cy="534961"/>
          </a:xfrm>
          <a:prstGeom prst="rect">
            <a:avLst/>
          </a:prstGeom>
        </p:spPr>
      </p:pic>
      <p:sp>
        <p:nvSpPr>
          <p:cNvPr id="48" name="Round Single Corner of Rectangle 47">
            <a:extLst>
              <a:ext uri="{FF2B5EF4-FFF2-40B4-BE49-F238E27FC236}">
                <a16:creationId xmlns:a16="http://schemas.microsoft.com/office/drawing/2014/main" id="{EF9046C6-3155-B04C-8CB5-5CB7DECFCD55}"/>
              </a:ext>
            </a:extLst>
          </p:cNvPr>
          <p:cNvSpPr/>
          <p:nvPr/>
        </p:nvSpPr>
        <p:spPr>
          <a:xfrm>
            <a:off x="5852136" y="2776061"/>
            <a:ext cx="1629955" cy="756300"/>
          </a:xfrm>
          <a:prstGeom prst="round1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776F39-FB9D-9F45-BE43-40069151B9F5}"/>
              </a:ext>
            </a:extLst>
          </p:cNvPr>
          <p:cNvSpPr txBox="1"/>
          <p:nvPr/>
        </p:nvSpPr>
        <p:spPr>
          <a:xfrm>
            <a:off x="7550738" y="3159125"/>
            <a:ext cx="1324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AWS account of team N (R&amp;D)</a:t>
            </a:r>
          </a:p>
        </p:txBody>
      </p:sp>
      <p:pic>
        <p:nvPicPr>
          <p:cNvPr id="53" name="Graphic 22">
            <a:extLst>
              <a:ext uri="{FF2B5EF4-FFF2-40B4-BE49-F238E27FC236}">
                <a16:creationId xmlns:a16="http://schemas.microsoft.com/office/drawing/2014/main" id="{3E1D9C6B-7F3F-2842-9235-1AF05F451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39" y="2831501"/>
            <a:ext cx="399616" cy="39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104" descr="User">
            <a:extLst>
              <a:ext uri="{FF2B5EF4-FFF2-40B4-BE49-F238E27FC236}">
                <a16:creationId xmlns:a16="http://schemas.microsoft.com/office/drawing/2014/main" id="{7E8C489C-4E93-044D-A2CF-9B530B7C9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0780" y="2708373"/>
            <a:ext cx="534961" cy="534961"/>
          </a:xfrm>
          <a:prstGeom prst="rect">
            <a:avLst/>
          </a:prstGeom>
        </p:spPr>
      </p:pic>
      <p:pic>
        <p:nvPicPr>
          <p:cNvPr id="55" name="Graphic 8">
            <a:extLst>
              <a:ext uri="{FF2B5EF4-FFF2-40B4-BE49-F238E27FC236}">
                <a16:creationId xmlns:a16="http://schemas.microsoft.com/office/drawing/2014/main" id="{706DD5C2-4590-5946-9CDC-8E1FDE3D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548" y="2865371"/>
            <a:ext cx="345655" cy="34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A6F1A7A-715F-2541-9B0E-B50832C34F8D}"/>
              </a:ext>
            </a:extLst>
          </p:cNvPr>
          <p:cNvSpPr txBox="1"/>
          <p:nvPr/>
        </p:nvSpPr>
        <p:spPr>
          <a:xfrm rot="20880956">
            <a:off x="2072317" y="1164137"/>
            <a:ext cx="306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Data owner (IS) builds</a:t>
            </a:r>
            <a:r>
              <a:rPr lang="fr-FR" sz="1200" dirty="0"/>
              <a:t> ingestion pipeline</a:t>
            </a:r>
            <a:r>
              <a:rPr lang="en-FR" sz="1200" dirty="0"/>
              <a:t> and copy data to environment of team 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E64321-626B-0D4A-ADBF-FCA012F9E2E9}"/>
              </a:ext>
            </a:extLst>
          </p:cNvPr>
          <p:cNvCxnSpPr>
            <a:cxnSpLocks/>
          </p:cNvCxnSpPr>
          <p:nvPr/>
        </p:nvCxnSpPr>
        <p:spPr>
          <a:xfrm>
            <a:off x="1824998" y="2212041"/>
            <a:ext cx="3893467" cy="826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6F87931-46AD-624B-9765-DD0770D9F494}"/>
              </a:ext>
            </a:extLst>
          </p:cNvPr>
          <p:cNvSpPr txBox="1"/>
          <p:nvPr/>
        </p:nvSpPr>
        <p:spPr>
          <a:xfrm rot="740430">
            <a:off x="1986544" y="2606829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Data owner (IS) builds</a:t>
            </a:r>
            <a:r>
              <a:rPr lang="fr-FR" sz="1200" dirty="0"/>
              <a:t> ingestion pipeline</a:t>
            </a:r>
            <a:r>
              <a:rPr lang="en-FR" sz="1200" dirty="0"/>
              <a:t> and copy data to environment of team 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EA49C3-E2F2-7C43-A50B-97FCED54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59" y="125847"/>
            <a:ext cx="8781598" cy="545192"/>
          </a:xfrm>
        </p:spPr>
        <p:txBody>
          <a:bodyPr/>
          <a:lstStyle/>
          <a:p>
            <a:r>
              <a:rPr lang="en-US" sz="2400" dirty="0">
                <a:solidFill>
                  <a:srgbClr val="414042"/>
                </a:solidFill>
              </a:rPr>
              <a:t>Data security, discovery and access: Traditionally, this is how BUs share data</a:t>
            </a:r>
            <a:endParaRPr lang="en-FR" sz="2400" dirty="0">
              <a:solidFill>
                <a:srgbClr val="41404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C7A2E3-6023-0348-ABB4-C832098B406D}"/>
              </a:ext>
            </a:extLst>
          </p:cNvPr>
          <p:cNvSpPr/>
          <p:nvPr/>
        </p:nvSpPr>
        <p:spPr>
          <a:xfrm>
            <a:off x="5528447" y="3165295"/>
            <a:ext cx="1629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dirty="0" err="1"/>
              <a:t>Demand</a:t>
            </a:r>
            <a:r>
              <a:rPr lang="fr-FR" sz="1000" dirty="0"/>
              <a:t> </a:t>
            </a:r>
          </a:p>
          <a:p>
            <a:pPr algn="ctr"/>
            <a:r>
              <a:rPr lang="fr-FR" sz="1000" dirty="0"/>
              <a:t>data</a:t>
            </a:r>
            <a:endParaRPr lang="en-GB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77374" y="3611115"/>
            <a:ext cx="6732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600" dirty="0"/>
              <a:t>Data </a:t>
            </a:r>
            <a:r>
              <a:rPr lang="fr-FR" sz="1600" dirty="0" err="1"/>
              <a:t>owner</a:t>
            </a:r>
            <a:r>
              <a:rPr lang="fr-FR" sz="1600" dirty="0"/>
              <a:t> (ex: IS) has to </a:t>
            </a:r>
            <a:r>
              <a:rPr lang="fr-FR" sz="1600" dirty="0" err="1"/>
              <a:t>create</a:t>
            </a:r>
            <a:r>
              <a:rPr lang="fr-FR" sz="1600" dirty="0"/>
              <a:t> </a:t>
            </a:r>
            <a:r>
              <a:rPr lang="fr-FR" sz="1600" b="1" dirty="0"/>
              <a:t>N ingestion</a:t>
            </a:r>
            <a:r>
              <a:rPr lang="fr-FR" sz="1600" dirty="0"/>
              <a:t> </a:t>
            </a:r>
            <a:r>
              <a:rPr lang="fr-FR" sz="1600" b="1" dirty="0"/>
              <a:t>pipelines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600" dirty="0"/>
              <a:t>Data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b="1" dirty="0" err="1"/>
              <a:t>replicated</a:t>
            </a:r>
            <a:r>
              <a:rPr lang="fr-FR" sz="1600" dirty="0"/>
              <a:t> N times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600" dirty="0"/>
              <a:t>Data </a:t>
            </a:r>
            <a:r>
              <a:rPr lang="fr-FR" sz="1600" dirty="0" err="1"/>
              <a:t>owner</a:t>
            </a:r>
            <a:r>
              <a:rPr lang="fr-FR" sz="1600" dirty="0"/>
              <a:t> has </a:t>
            </a:r>
            <a:r>
              <a:rPr lang="fr-FR" sz="1600" b="1" dirty="0"/>
              <a:t>no </a:t>
            </a:r>
            <a:r>
              <a:rPr lang="fr-FR" sz="1600" b="1" dirty="0" err="1"/>
              <a:t>mechanism</a:t>
            </a:r>
            <a:r>
              <a:rPr lang="fr-FR" sz="1600" b="1" dirty="0"/>
              <a:t> to </a:t>
            </a:r>
            <a:r>
              <a:rPr lang="fr-FR" sz="1600" b="1" dirty="0" err="1"/>
              <a:t>govern</a:t>
            </a:r>
            <a:r>
              <a:rPr lang="fr-FR" sz="1600" b="1" dirty="0"/>
              <a:t> data </a:t>
            </a:r>
            <a:r>
              <a:rPr lang="fr-FR" sz="1600" b="1" dirty="0" err="1"/>
              <a:t>access</a:t>
            </a:r>
            <a:r>
              <a:rPr lang="fr-FR" sz="1600" b="1" dirty="0"/>
              <a:t>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1600" dirty="0"/>
              <a:t>Isolation </a:t>
            </a:r>
            <a:r>
              <a:rPr lang="fr-FR" sz="1600" dirty="0" err="1"/>
              <a:t>makes</a:t>
            </a:r>
            <a:r>
              <a:rPr lang="fr-FR" sz="1600" dirty="0"/>
              <a:t> </a:t>
            </a:r>
            <a:r>
              <a:rPr lang="fr-FR" sz="1600" b="1" dirty="0" err="1"/>
              <a:t>discoverability</a:t>
            </a:r>
            <a:r>
              <a:rPr lang="fr-FR" sz="1600" b="1" dirty="0"/>
              <a:t> of </a:t>
            </a:r>
            <a:r>
              <a:rPr lang="fr-FR" sz="1600" b="1" dirty="0" err="1"/>
              <a:t>datasets</a:t>
            </a:r>
            <a:r>
              <a:rPr lang="fr-FR" sz="1600" b="1" dirty="0"/>
              <a:t> impossible </a:t>
            </a:r>
            <a:r>
              <a:rPr lang="fr-FR" sz="1600" dirty="0"/>
              <a:t>and </a:t>
            </a:r>
            <a:r>
              <a:rPr lang="fr-FR" sz="1600" dirty="0" err="1"/>
              <a:t>access</a:t>
            </a:r>
            <a:r>
              <a:rPr lang="fr-FR" sz="1600" dirty="0"/>
              <a:t> </a:t>
            </a:r>
            <a:r>
              <a:rPr lang="fr-FR" sz="1600" dirty="0" err="1"/>
              <a:t>complicated</a:t>
            </a:r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5765424" y="1909340"/>
            <a:ext cx="1762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err="1"/>
              <a:t>Need</a:t>
            </a:r>
            <a:r>
              <a:rPr lang="fr-FR" sz="1200" dirty="0"/>
              <a:t> </a:t>
            </a:r>
            <a:r>
              <a:rPr lang="fr-FR" sz="1200" dirty="0" err="1"/>
              <a:t>demand</a:t>
            </a:r>
            <a:r>
              <a:rPr lang="fr-FR" sz="1200" dirty="0"/>
              <a:t> data, </a:t>
            </a:r>
            <a:r>
              <a:rPr lang="fr-FR" sz="1200" dirty="0" err="1"/>
              <a:t>does</a:t>
            </a:r>
            <a:r>
              <a:rPr lang="fr-FR" sz="1200" dirty="0"/>
              <a:t> </a:t>
            </a:r>
            <a:r>
              <a:rPr lang="fr-FR" sz="1200" dirty="0" err="1"/>
              <a:t>anyone</a:t>
            </a:r>
            <a:r>
              <a:rPr lang="fr-FR" sz="1200" dirty="0"/>
              <a:t> have </a:t>
            </a:r>
            <a:r>
              <a:rPr lang="fr-FR" sz="1200" dirty="0" err="1"/>
              <a:t>it</a:t>
            </a:r>
            <a:r>
              <a:rPr lang="fr-FR" sz="1200" dirty="0"/>
              <a:t> ?</a:t>
            </a:r>
            <a:endParaRPr lang="en-GB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273" b="96000" l="9486" r="89328">
                        <a14:foregroundMark x1="49802" y1="82909" x2="49802" y2="82909"/>
                        <a14:foregroundMark x1="48221" y1="56727" x2="48221" y2="56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2578" y="1689124"/>
            <a:ext cx="377228" cy="41003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273" b="96000" l="9486" r="89328">
                        <a14:foregroundMark x1="49802" y1="82909" x2="49802" y2="82909"/>
                        <a14:foregroundMark x1="48221" y1="56727" x2="48221" y2="56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3001" y="1612601"/>
            <a:ext cx="377228" cy="41003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18779" y="2263839"/>
            <a:ext cx="8293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Data </a:t>
            </a:r>
            <a:r>
              <a:rPr lang="fr-FR" sz="1000" dirty="0" err="1"/>
              <a:t>owner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0914844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2905</TotalTime>
  <Words>1420</Words>
  <Application>Microsoft Macintosh PowerPoint</Application>
  <PresentationFormat>On-screen Show (16:9)</PresentationFormat>
  <Paragraphs>254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Amazon Ember Light</vt:lpstr>
      <vt:lpstr>Amazon Ember Regular</vt:lpstr>
      <vt:lpstr>Arial</vt:lpstr>
      <vt:lpstr>Calibri</vt:lpstr>
      <vt:lpstr>Courier New</vt:lpstr>
      <vt:lpstr>Lucida Console</vt:lpstr>
      <vt:lpstr>DeckTemplate-AWS</vt:lpstr>
      <vt:lpstr>PowerPoint Presentation</vt:lpstr>
      <vt:lpstr>Outline</vt:lpstr>
      <vt:lpstr>Operational model : data players</vt:lpstr>
      <vt:lpstr>Operational model : data players interactions</vt:lpstr>
      <vt:lpstr>Operational model : data players interactions</vt:lpstr>
      <vt:lpstr>Operational model : data players interactions</vt:lpstr>
      <vt:lpstr>PowerPoint Presentation</vt:lpstr>
      <vt:lpstr>Operational model : data players interactions</vt:lpstr>
      <vt:lpstr>Data security, discovery and access: Traditionally, this is how BUs share data</vt:lpstr>
      <vt:lpstr>Data security, discovery and access: using DataHub</vt:lpstr>
      <vt:lpstr>PowerPoint Presentation</vt:lpstr>
      <vt:lpstr>Share data on DataHub: centralized data catalog</vt:lpstr>
      <vt:lpstr>User B (Data consumer part of Innovation center Org)</vt:lpstr>
      <vt:lpstr>Development environment for consumers</vt:lpstr>
      <vt:lpstr>Development environment for consumers</vt:lpstr>
      <vt:lpstr>Sharing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Thanh Nguyen</cp:lastModifiedBy>
  <cp:revision>121</cp:revision>
  <dcterms:created xsi:type="dcterms:W3CDTF">2016-06-17T18:22:10Z</dcterms:created>
  <dcterms:modified xsi:type="dcterms:W3CDTF">2024-06-21T03:44:35Z</dcterms:modified>
  <cp:category/>
</cp:coreProperties>
</file>