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4610">
          <p15:clr>
            <a:srgbClr val="A4A3A4"/>
          </p15:clr>
        </p15:guide>
        <p15:guide id="3" orient="horz" pos="3907">
          <p15:clr>
            <a:srgbClr val="A4A3A4"/>
          </p15:clr>
        </p15:guide>
        <p15:guide id="4" orient="horz" pos="5114">
          <p15:clr>
            <a:srgbClr val="A4A3A4"/>
          </p15:clr>
        </p15:guide>
        <p15:guide id="5" orient="horz" pos="2184">
          <p15:clr>
            <a:srgbClr val="A4A3A4"/>
          </p15:clr>
        </p15:guide>
        <p15:guide id="6" orient="horz" pos="3386">
          <p15:clr>
            <a:srgbClr val="A4A3A4"/>
          </p15:clr>
        </p15:guide>
        <p15:guide id="7" orient="horz" pos="200">
          <p15:clr>
            <a:srgbClr val="A4A3A4"/>
          </p15:clr>
        </p15:guide>
        <p15:guide id="8" orient="horz" pos="3363">
          <p15:clr>
            <a:srgbClr val="A4A3A4"/>
          </p15:clr>
        </p15:guide>
        <p15:guide id="9" orient="horz" pos="4574">
          <p15:clr>
            <a:srgbClr val="A4A3A4"/>
          </p15:clr>
        </p15:guide>
        <p15:guide id="10" pos="1546">
          <p15:clr>
            <a:srgbClr val="A4A3A4"/>
          </p15:clr>
        </p15:guide>
        <p15:guide id="11" pos="2794">
          <p15:clr>
            <a:srgbClr val="A4A3A4"/>
          </p15:clr>
        </p15:guide>
        <p15:guide id="12" pos="4613">
          <p15:clr>
            <a:srgbClr val="A4A3A4"/>
          </p15:clr>
        </p15:guide>
        <p15:guide id="13" pos="3950">
          <p15:clr>
            <a:srgbClr val="A4A3A4"/>
          </p15:clr>
        </p15:guide>
        <p15:guide id="14" pos="7670">
          <p15:clr>
            <a:srgbClr val="A4A3A4"/>
          </p15:clr>
        </p15:guide>
        <p15:guide id="15" pos="3979">
          <p15:clr>
            <a:srgbClr val="A4A3A4"/>
          </p15:clr>
        </p15:guide>
        <p15:guide id="16" pos="2771">
          <p15:clr>
            <a:srgbClr val="A4A3A4"/>
          </p15:clr>
        </p15:guide>
        <p15:guide id="17" pos="1579">
          <p15:clr>
            <a:srgbClr val="A4A3A4"/>
          </p15:clr>
        </p15:guide>
        <p15:guide id="18" pos="7715">
          <p15:clr>
            <a:srgbClr val="A4A3A4"/>
          </p15:clr>
        </p15:guide>
        <p15:guide id="19" pos="5220">
          <p15:clr>
            <a:srgbClr val="A4A3A4"/>
          </p15:clr>
        </p15:guide>
        <p15:guide id="20">
          <p15:clr>
            <a:srgbClr val="A4A3A4"/>
          </p15:clr>
        </p15:guide>
        <p15:guide id="21" pos="1660">
          <p15:clr>
            <a:srgbClr val="A4A3A4"/>
          </p15:clr>
        </p15:guide>
        <p15:guide id="22" pos="6445">
          <p15:clr>
            <a:srgbClr val="A4A3A4"/>
          </p15:clr>
        </p15:guide>
        <p15:guide id="23" pos="6490">
          <p15:clr>
            <a:srgbClr val="A4A3A4"/>
          </p15:clr>
        </p15:guide>
        <p15:guide id="24" pos="8894">
          <p15:clr>
            <a:srgbClr val="A4A3A4"/>
          </p15:clr>
        </p15:guide>
        <p15:guide id="25" pos="322">
          <p15:clr>
            <a:srgbClr val="A4A3A4"/>
          </p15:clr>
        </p15:guide>
        <p15:guide id="26" pos="556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1XmYxNYJYG3b2IItH7ZAbsHAt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26"/>
  </p:normalViewPr>
  <p:slideViewPr>
    <p:cSldViewPr snapToGrid="0">
      <p:cViewPr varScale="1">
        <p:scale>
          <a:sx n="97" d="100"/>
          <a:sy n="97" d="100"/>
        </p:scale>
        <p:origin x="440" y="200"/>
      </p:cViewPr>
      <p:guideLst>
        <p:guide orient="horz" pos="1050"/>
        <p:guide orient="horz" pos="4610"/>
        <p:guide orient="horz" pos="3907"/>
        <p:guide orient="horz" pos="5114"/>
        <p:guide orient="horz" pos="2184"/>
        <p:guide orient="horz" pos="3386"/>
        <p:guide orient="horz" pos="200"/>
        <p:guide orient="horz" pos="3363"/>
        <p:guide orient="horz" pos="4574"/>
        <p:guide pos="1546"/>
        <p:guide pos="2794"/>
        <p:guide pos="4613"/>
        <p:guide pos="3950"/>
        <p:guide pos="7670"/>
        <p:guide pos="3979"/>
        <p:guide pos="2771"/>
        <p:guide pos="1579"/>
        <p:guide pos="7715"/>
        <p:guide pos="5220"/>
        <p:guide/>
        <p:guide pos="1660"/>
        <p:guide pos="6445"/>
        <p:guide pos="6490"/>
        <p:guide pos="8894"/>
        <p:guide pos="322"/>
        <p:guide pos="55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fr-F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540030" y="1618467"/>
            <a:ext cx="3908213" cy="543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marL="914400" lvl="1" indent="-411480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2pPr>
            <a:lvl3pPr marL="1371600" lvl="2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3pPr>
            <a:lvl4pPr marL="1828800" lvl="3" indent="-2286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  <a:defRPr sz="2560"/>
            </a:lvl4pPr>
            <a:lvl5pPr marL="2286000" lvl="4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»"/>
              <a:defRPr sz="2560"/>
            </a:lvl5pPr>
            <a:lvl6pPr marL="2743200" lvl="5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6pPr>
            <a:lvl7pPr marL="3200400" lvl="6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7pPr>
            <a:lvl8pPr marL="3657600" lvl="7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8pPr>
            <a:lvl9pPr marL="4114800" lvl="8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5169602" y="1618467"/>
            <a:ext cx="3908213" cy="543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marL="914400" lvl="1" indent="-411480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2pPr>
            <a:lvl3pPr marL="1371600" lvl="2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3pPr>
            <a:lvl4pPr marL="1828800" lvl="3" indent="-2286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  <a:defRPr sz="2560"/>
            </a:lvl4pPr>
            <a:lvl5pPr marL="2286000" lvl="4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»"/>
              <a:defRPr sz="2560"/>
            </a:lvl5pPr>
            <a:lvl6pPr marL="2743200" lvl="5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6pPr>
            <a:lvl7pPr marL="3200400" lvl="6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7pPr>
            <a:lvl8pPr marL="3657600" lvl="7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8pPr>
            <a:lvl9pPr marL="4114800" lvl="8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9799177" y="1618467"/>
            <a:ext cx="3908213" cy="543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marL="914400" lvl="1" indent="-411480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2pPr>
            <a:lvl3pPr marL="1371600" lvl="2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3pPr>
            <a:lvl4pPr marL="1828800" lvl="3" indent="-2286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  <a:defRPr sz="2560"/>
            </a:lvl4pPr>
            <a:lvl5pPr marL="2286000" lvl="4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»"/>
              <a:defRPr sz="2560"/>
            </a:lvl5pPr>
            <a:lvl6pPr marL="2743200" lvl="5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6pPr>
            <a:lvl7pPr marL="3200400" lvl="6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7pPr>
            <a:lvl8pPr marL="3657600" lvl="7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8pPr>
            <a:lvl9pPr marL="4114800" lvl="8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Bulleted_List">
  <p:cSld name="One_Bulleted_Lis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Char char="•"/>
              <a:defRPr sz="29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  <a:defRPr sz="2600"/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4pPr>
            <a:lvl5pPr marL="2286000" lvl="4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»"/>
              <a:defRPr sz="2560"/>
            </a:lvl5pPr>
            <a:lvl6pPr marL="2743200" lvl="5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6pPr>
            <a:lvl7pPr marL="3200400" lvl="6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7pPr>
            <a:lvl8pPr marL="3657600" lvl="7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8pPr>
            <a:lvl9pPr marL="4114800" lvl="8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Bulleted_Sections">
  <p:cSld name="Two_Bulleted_Sectio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and_Image">
  <p:cSld name="Content_and_Imag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2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Collage">
  <p:cSld name="Image_Coll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2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3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4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5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Image">
  <p:cSld name="Two_Im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>
            <a:spLocks noGrp="1"/>
          </p:cNvSpPr>
          <p:nvPr>
            <p:ph type="pic" idx="3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_Image_Center">
  <p:cSld name="Full_Image_Cent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>
            <a:spLocks noGrp="1"/>
          </p:cNvSpPr>
          <p:nvPr>
            <p:ph type="pic" idx="2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_Bleed_Image">
  <p:cSld name="Full_Bleed_Imag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>
            <a:spLocks noGrp="1"/>
          </p:cNvSpPr>
          <p:nvPr>
            <p:ph type="pic" idx="2"/>
          </p:nvPr>
        </p:nvSpPr>
        <p:spPr>
          <a:xfrm>
            <a:off x="0" y="1"/>
            <a:ext cx="14630400" cy="822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_Logo_Customer_Wall">
  <p:cSld name="Color_Logo_Customer_Wall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/>
          <p:nvPr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2"/>
          <p:cNvSpPr>
            <a:spLocks noGrp="1"/>
          </p:cNvSpPr>
          <p:nvPr>
            <p:ph type="pic" idx="3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>
            <a:spLocks noGrp="1"/>
          </p:cNvSpPr>
          <p:nvPr>
            <p:ph type="pic" idx="4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pic" idx="5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>
            <a:spLocks noGrp="1"/>
          </p:cNvSpPr>
          <p:nvPr>
            <p:ph type="pic" idx="6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>
            <a:spLocks noGrp="1"/>
          </p:cNvSpPr>
          <p:nvPr>
            <p:ph type="pic" idx="7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8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>
            <a:spLocks noGrp="1"/>
          </p:cNvSpPr>
          <p:nvPr>
            <p:ph type="pic" idx="9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Customer_Wall">
  <p:cSld name="White_Logo_Customer_Wal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>
            <a:spLocks noGrp="1"/>
          </p:cNvSpPr>
          <p:nvPr>
            <p:ph type="pic" idx="2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>
            <a:spLocks noGrp="1"/>
          </p:cNvSpPr>
          <p:nvPr>
            <p:ph type="pic" idx="3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>
            <a:spLocks noGrp="1"/>
          </p:cNvSpPr>
          <p:nvPr>
            <p:ph type="pic" idx="4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>
            <a:spLocks noGrp="1"/>
          </p:cNvSpPr>
          <p:nvPr>
            <p:ph type="pic" idx="5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>
            <a:spLocks noGrp="1"/>
          </p:cNvSpPr>
          <p:nvPr>
            <p:ph type="pic" idx="6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>
            <a:spLocks noGrp="1"/>
          </p:cNvSpPr>
          <p:nvPr>
            <p:ph type="pic" idx="7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>
            <a:spLocks noGrp="1"/>
          </p:cNvSpPr>
          <p:nvPr>
            <p:ph type="tbl" idx="2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_Page">
  <p:cSld name="Blank_Pag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120"/>
              <a:buFont typeface="Arial"/>
              <a:buNone/>
            </a:pPr>
            <a:r>
              <a:rPr lang="fr-FR" sz="112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2022</a:t>
            </a:r>
            <a:endParaRPr sz="112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_Chart">
  <p:cSld name="Bar_Char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_Chart">
  <p:cSld name="Pie_Char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_Chart">
  <p:cSld name="Line_Char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_Slide_and_Subtitle">
  <p:cSld name="1_Divider_Slide_and_Sub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8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vider_Slide_and_Subtitle">
  <p:cSld name="2_Divider_Slide_and_Sub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5" name="Google Shape;115;p29" descr="A picture containing circu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_of_Contents">
  <p:cSld name="1_Table_of_Conten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/>
              <a:buNone/>
              <a:defRPr>
                <a:solidFill>
                  <a:schemeClr val="lt2"/>
                </a:solidFill>
              </a:defRPr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/>
              <a:buChar char="•"/>
              <a:defRPr>
                <a:solidFill>
                  <a:schemeClr val="lt2"/>
                </a:solidFill>
              </a:defRPr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>
                <a:solidFill>
                  <a:schemeClr val="lt2"/>
                </a:solidFill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Char char="–"/>
              <a:defRPr>
                <a:solidFill>
                  <a:schemeClr val="lt2"/>
                </a:solidFill>
              </a:defRPr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900"/>
              <a:buChar char="»"/>
              <a:defRPr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w_to_Use">
  <p:cSld name="How_to_U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1"/>
          <p:cNvSpPr txBox="1"/>
          <p:nvPr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1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120"/>
              <a:buFont typeface="Arial"/>
              <a:buNone/>
            </a:pPr>
            <a:r>
              <a:rPr lang="fr-FR" sz="1120" b="0" i="0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2022</a:t>
            </a:r>
            <a:endParaRPr sz="1120" b="0" i="0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538863" y="183900"/>
            <a:ext cx="13128486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>
                <a:solidFill>
                  <a:schemeClr val="dk1"/>
                </a:solidFill>
              </a:defRPr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_TwoSpeakers">
  <p:cSld name="1_Title_TwoSpeaker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 descr="A picture containing circu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2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3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120"/>
              <a:buFont typeface="Arial"/>
              <a:buNone/>
            </a:pPr>
            <a:r>
              <a:rPr lang="fr-FR" sz="1120" b="0" i="0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2022</a:t>
            </a:r>
            <a:endParaRPr sz="1120" b="0" i="0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of_Contents">
  <p:cSld name="Table_of_Conten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Slide_and_Subtitle">
  <p:cSld name="Divider_Slide_and_Sub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Slide">
  <p:cSld name="Divider_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_Slide">
  <p:cSld name="1_Divider_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Slide_SquidInk">
  <p:cSld name="Divider_Slide_SquidI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4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275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120"/>
              <a:buFont typeface="Arial"/>
              <a:buNone/>
            </a:pPr>
            <a:r>
              <a:rPr lang="fr-FR" sz="112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2022</a:t>
            </a:r>
            <a:endParaRPr sz="112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540030" y="2395295"/>
            <a:ext cx="13541094" cy="321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533400" y="317500"/>
            <a:ext cx="1352550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fr-FR" sz="3200" b="0" dirty="0"/>
              <a:t>Data Hub </a:t>
            </a:r>
            <a:r>
              <a:rPr lang="fr-FR" sz="3200" b="0" dirty="0" err="1"/>
              <a:t>is</a:t>
            </a:r>
            <a:r>
              <a:rPr lang="fr-FR" sz="3200" b="0" dirty="0"/>
              <a:t> an Professional Services </a:t>
            </a:r>
            <a:r>
              <a:rPr lang="fr-FR" sz="3200" b="0" dirty="0" err="1"/>
              <a:t>packaged</a:t>
            </a:r>
            <a:r>
              <a:rPr lang="fr-FR" sz="3200" b="0" dirty="0"/>
              <a:t> </a:t>
            </a:r>
            <a:r>
              <a:rPr lang="fr-FR" sz="3200" b="0" dirty="0" err="1"/>
              <a:t>offer</a:t>
            </a:r>
            <a:r>
              <a:rPr lang="fr-FR" sz="3200" b="0" dirty="0"/>
              <a:t> for </a:t>
            </a:r>
            <a:r>
              <a:rPr lang="fr-FR" sz="3200" b="0" dirty="0" err="1"/>
              <a:t>enterprises</a:t>
            </a:r>
            <a:r>
              <a:rPr lang="fr-FR" sz="3200" b="0" dirty="0"/>
              <a:t> </a:t>
            </a:r>
            <a:r>
              <a:rPr lang="fr-FR" sz="3200" b="0" dirty="0" err="1"/>
              <a:t>who</a:t>
            </a:r>
            <a:r>
              <a:rPr lang="fr-FR" sz="3200" b="0" dirty="0"/>
              <a:t> </a:t>
            </a:r>
            <a:r>
              <a:rPr lang="fr-FR" sz="3200" b="0" dirty="0" err="1"/>
              <a:t>need</a:t>
            </a:r>
            <a:r>
              <a:rPr lang="fr-FR" sz="3200" b="0" dirty="0"/>
              <a:t> to </a:t>
            </a:r>
            <a:r>
              <a:rPr lang="fr-FR" sz="3200" b="0" dirty="0" err="1"/>
              <a:t>increase</a:t>
            </a:r>
            <a:r>
              <a:rPr lang="fr-FR" sz="3200" b="0" dirty="0"/>
              <a:t> data </a:t>
            </a:r>
            <a:r>
              <a:rPr lang="fr-FR" sz="3200" b="0" dirty="0" err="1"/>
              <a:t>utilization</a:t>
            </a:r>
            <a:r>
              <a:rPr lang="fr-FR" sz="3200" b="0" dirty="0"/>
              <a:t> and </a:t>
            </a:r>
            <a:r>
              <a:rPr lang="fr-FR" sz="3200" b="0" dirty="0" err="1"/>
              <a:t>reduce</a:t>
            </a:r>
            <a:r>
              <a:rPr lang="fr-FR" sz="3200" b="0" dirty="0"/>
              <a:t> data time to value</a:t>
            </a:r>
            <a:endParaRPr dirty="0"/>
          </a:p>
        </p:txBody>
      </p:sp>
      <p:sp>
        <p:nvSpPr>
          <p:cNvPr id="132" name="Google Shape;132;p1"/>
          <p:cNvSpPr txBox="1">
            <a:spLocks noGrp="1"/>
          </p:cNvSpPr>
          <p:nvPr>
            <p:ph type="body" idx="1"/>
          </p:nvPr>
        </p:nvSpPr>
        <p:spPr>
          <a:xfrm>
            <a:off x="584058" y="3718084"/>
            <a:ext cx="3908213" cy="334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fr-FR" sz="1900"/>
              <a:t>Collects and organizes enterprise data in distributed and isolated data lakes</a:t>
            </a:r>
            <a:endParaRPr/>
          </a:p>
          <a:p>
            <a:pPr marL="457200" lvl="0" indent="-45720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fr-FR" sz="1900"/>
              <a:t>Discovers, catalogs, and shares data across business units and regions </a:t>
            </a:r>
            <a:endParaRPr/>
          </a:p>
          <a:p>
            <a:pPr marL="457200" lvl="0" indent="-45720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fr-FR" sz="1900"/>
              <a:t>Accelerates analytic and machine learning application development</a:t>
            </a:r>
            <a:endParaRPr/>
          </a:p>
        </p:txBody>
      </p:sp>
      <p:sp>
        <p:nvSpPr>
          <p:cNvPr id="133" name="Google Shape;133;p1"/>
          <p:cNvSpPr txBox="1">
            <a:spLocks noGrp="1"/>
          </p:cNvSpPr>
          <p:nvPr>
            <p:ph type="body" idx="2"/>
          </p:nvPr>
        </p:nvSpPr>
        <p:spPr>
          <a:xfrm>
            <a:off x="5286353" y="3718084"/>
            <a:ext cx="3908213" cy="234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/>
              <a:t>Follows best practices of security, architecture, and development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/>
              <a:t>Allows true data market place inside the enterprise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10182157" y="3779672"/>
            <a:ext cx="3908213" cy="351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Focuses on increasing data utilization and data time to value,</a:t>
            </a:r>
            <a:endParaRPr/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encouraging secure data  sharing across business units,</a:t>
            </a:r>
            <a:endParaRPr/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taking advantages of and integrate with rich choices of AWS services and partners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-17113" y="3053927"/>
            <a:ext cx="14647513" cy="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med" len="med"/>
          </a:ln>
        </p:spPr>
      </p:cxnSp>
      <p:sp>
        <p:nvSpPr>
          <p:cNvPr id="136" name="Google Shape;136;p1"/>
          <p:cNvSpPr txBox="1"/>
          <p:nvPr/>
        </p:nvSpPr>
        <p:spPr>
          <a:xfrm>
            <a:off x="1330230" y="2430290"/>
            <a:ext cx="2352866" cy="120032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Hub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5997843" y="2429155"/>
            <a:ext cx="2485232" cy="120032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A0C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way that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10461356" y="2409761"/>
            <a:ext cx="3479534" cy="120032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5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Unlike many other data lake solutions,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489140" y="364532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fr-FR" sz="3200" b="0"/>
              <a:t>DataHub solves enterprise data problems through Distributed Data Lakes, Centralized Catalog, and Development Accelerators</a:t>
            </a:r>
            <a:endParaRPr/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140" y="1641152"/>
            <a:ext cx="13530724" cy="566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538109" y="354844"/>
            <a:ext cx="13581116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fr-FR" sz="3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Analysts, Data Engineers, Data Stewards, and Data Scientists use 24 functionalities</a:t>
            </a:r>
            <a:r>
              <a:rPr lang="fr-FR" sz="3200" b="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3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DataHub to accomplish their tasks</a:t>
            </a:r>
            <a:endParaRPr sz="3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538109" y="1666875"/>
            <a:ext cx="669120" cy="7348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94" y="1815534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1292073" y="1815534"/>
            <a:ext cx="2686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 Owners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538109" y="2482559"/>
            <a:ext cx="5732516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 data securely and in a governed way following best practices reinforced by DataHub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Catalog the contents curated by the analyst and make the contents available to the whole enterprise.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Grant &amp; remove access to the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the access to the data to the appropriate granularity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 the usages of the data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the data profiling of the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 or delegate data governance to data stewards at data set level.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7320905" y="1683073"/>
            <a:ext cx="669120" cy="7348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2447" y="1815534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8113338" y="1818310"/>
            <a:ext cx="2686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 Consumers/ Analysts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7254388" y="2598821"/>
            <a:ext cx="667016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 and search data in the enterprise catalog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the owner of datasets available in the enterprise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Preview a specific dataset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the data quality of a dataset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 access to the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the data using the correct access rights reinforced by DataHub using EC2, Notebook, Cloud 9,  or other AWS services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 the data they have access to using Athena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ETL / SQL processings against the data respecting the access rights backed up by CI/CD pipeline using standard technology such as Git.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621529" y="7533700"/>
            <a:ext cx="42755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list of functionalities as of 8 September 2020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538109" y="6001589"/>
            <a:ext cx="669120" cy="7348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94" y="6150248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/>
        </p:nvSpPr>
        <p:spPr>
          <a:xfrm>
            <a:off x="1292073" y="6150248"/>
            <a:ext cx="2686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 Stewards</a:t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538109" y="6933535"/>
            <a:ext cx="63020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Govern the data governance on behalf of its customers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/>
          <p:nvPr/>
        </p:nvSpPr>
        <p:spPr>
          <a:xfrm>
            <a:off x="418956" y="2042581"/>
            <a:ext cx="669120" cy="7348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498" y="2175042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1211389" y="2177818"/>
            <a:ext cx="2686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 Scientists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381865" y="2958329"/>
            <a:ext cx="639894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do all tasks listed in the « Data Analyst » section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Explore data using notebooks configured with the right access and backed up by git.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machine learning pipelines for data preparation &amp; training with DataHub taking care of the infrastructure setups.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machine learning pipelines for batch &amp; real time prediction with DataHub taking care of the infrastructure setups aund automation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machine learning pipelines for performance drift with DataHub taking care of the infrastructure setups and automation</a:t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7487141" y="2039326"/>
            <a:ext cx="669120" cy="7348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626" y="2187985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8246746" y="2187985"/>
            <a:ext cx="2686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Devops / Data Engineers</a:t>
            </a:r>
            <a:endParaRPr sz="16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7536936" y="2978877"/>
            <a:ext cx="648866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 DataHub as enterprise data marketplace.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the data hub organizations and environments respecting the enterprise account structures.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the use of data and the processes related to DataHub 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 DataHub to new functionalities required by enterprise.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7621529" y="7533700"/>
            <a:ext cx="42755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list of functionalities as of September 2020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538109" y="354844"/>
            <a:ext cx="13581116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fr-FR" sz="3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Analysts, Data Engineers, Data Stewards, and Data Scientists use 24 functionalities</a:t>
            </a:r>
            <a:r>
              <a:rPr lang="fr-FR" sz="3200" b="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3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DataHub to accomplish their tasks</a:t>
            </a:r>
            <a:endParaRPr sz="3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1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505</Words>
  <Application>Microsoft Macintosh PowerPoint</Application>
  <PresentationFormat>Custom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DeckTemplate-AWS</vt:lpstr>
      <vt:lpstr>Data Hub is an Professional Services packaged offer for enterprises who need to increase data utilization and reduce data time to value</vt:lpstr>
      <vt:lpstr>DataHub solves enterprise data problems through Distributed Data Lakes, Centralized Catalog, and Development Accelerators</vt:lpstr>
      <vt:lpstr>Data Analysts, Data Engineers, Data Stewards, and Data Scientists use 24 functionalities1 of DataHub to accomplish their tasks</vt:lpstr>
      <vt:lpstr>Data Analysts, Data Engineers, Data Stewards, and Data Scientists use 24 functionalities1 of DataHub to accomplish their tasks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Hub is an packaged offer for enterprises who need to increase data utilization and reduce data time to value</dc:title>
  <dc:subject/>
  <dc:creator/>
  <cp:keywords/>
  <dc:description/>
  <cp:lastModifiedBy>Thanh Nguyen</cp:lastModifiedBy>
  <cp:revision>3</cp:revision>
  <dcterms:created xsi:type="dcterms:W3CDTF">2016-06-17T18:22:10Z</dcterms:created>
  <dcterms:modified xsi:type="dcterms:W3CDTF">2024-06-21T03:44:01Z</dcterms:modified>
  <cp:category/>
</cp:coreProperties>
</file>