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0" r:id="rId2"/>
  </p:sldMasterIdLst>
  <p:notesMasterIdLst>
    <p:notesMasterId r:id="rId21"/>
  </p:notesMasterIdLst>
  <p:sldIdLst>
    <p:sldId id="256" r:id="rId3"/>
    <p:sldId id="14199" r:id="rId4"/>
    <p:sldId id="14184" r:id="rId5"/>
    <p:sldId id="324" r:id="rId6"/>
    <p:sldId id="327" r:id="rId7"/>
    <p:sldId id="14186" r:id="rId8"/>
    <p:sldId id="14187" r:id="rId9"/>
    <p:sldId id="14190" r:id="rId10"/>
    <p:sldId id="300" r:id="rId11"/>
    <p:sldId id="14200" r:id="rId12"/>
    <p:sldId id="14191" r:id="rId13"/>
    <p:sldId id="14192" r:id="rId14"/>
    <p:sldId id="14193" r:id="rId15"/>
    <p:sldId id="14194" r:id="rId16"/>
    <p:sldId id="14195" r:id="rId17"/>
    <p:sldId id="14196" r:id="rId18"/>
    <p:sldId id="14197" r:id="rId19"/>
    <p:sldId id="14198"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D3801A-B757-453F-9586-ABD43BF114F8}">
          <p14:sldIdLst>
            <p14:sldId id="256"/>
            <p14:sldId id="14199"/>
            <p14:sldId id="14184"/>
            <p14:sldId id="324"/>
            <p14:sldId id="327"/>
            <p14:sldId id="14186"/>
            <p14:sldId id="14187"/>
            <p14:sldId id="14190"/>
            <p14:sldId id="300"/>
            <p14:sldId id="14200"/>
          </p14:sldIdLst>
        </p14:section>
        <p14:section name="Backup slides" id="{8982AE79-D143-48A7-81A9-2C83EE312948}">
          <p14:sldIdLst>
            <p14:sldId id="14191"/>
            <p14:sldId id="14192"/>
            <p14:sldId id="14193"/>
            <p14:sldId id="14194"/>
            <p14:sldId id="14195"/>
            <p14:sldId id="14196"/>
            <p14:sldId id="14197"/>
            <p14:sldId id="14198"/>
          </p14:sldIdLst>
        </p14:section>
      </p14:sectionLst>
    </p:ex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32F3E"/>
    <a:srgbClr val="FFFFFF"/>
    <a:srgbClr val="D9D9D9"/>
    <a:srgbClr val="90D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88299"/>
  </p:normalViewPr>
  <p:slideViewPr>
    <p:cSldViewPr snapToGrid="0">
      <p:cViewPr varScale="1">
        <p:scale>
          <a:sx n="108" d="100"/>
          <a:sy n="108" d="100"/>
        </p:scale>
        <p:origin x="664" y="184"/>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C08146-6BF7-4E76-8CAF-22151DAD7D7E}" type="datetimeFigureOut">
              <a:rPr lang="fr-FR" smtClean="0"/>
              <a:t>21/06/2024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85FDC-13B5-44C3-993E-76E8F082A487}" type="slidenum">
              <a:rPr lang="fr-FR" smtClean="0"/>
              <a:t>‹#›</a:t>
            </a:fld>
            <a:endParaRPr lang="fr-FR"/>
          </a:p>
        </p:txBody>
      </p:sp>
    </p:spTree>
    <p:extLst>
      <p:ext uri="{BB962C8B-B14F-4D97-AF65-F5344CB8AC3E}">
        <p14:creationId xmlns:p14="http://schemas.microsoft.com/office/powerpoint/2010/main" val="404405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05685FDC-13B5-44C3-993E-76E8F082A487}" type="slidenum">
              <a:rPr lang="fr-FR" smtClean="0"/>
              <a:t>3</a:t>
            </a:fld>
            <a:endParaRPr lang="fr-FR"/>
          </a:p>
        </p:txBody>
      </p:sp>
    </p:spTree>
    <p:extLst>
      <p:ext uri="{BB962C8B-B14F-4D97-AF65-F5344CB8AC3E}">
        <p14:creationId xmlns:p14="http://schemas.microsoft.com/office/powerpoint/2010/main" val="1132296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solidFill>
                <a:srgbClr val="232F3E"/>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061ADB-1708-40E6-B7FA-2827A8238EDD}" type="slidenum">
              <a:rPr kumimoji="0" lang="en-US" sz="1200" b="0" i="0" u="none" strike="noStrike" kern="1200" cap="none" spc="0" normalizeH="0" baseline="0" noProof="0" smtClean="0">
                <a:ln>
                  <a:noFill/>
                </a:ln>
                <a:solidFill>
                  <a:prstClr val="black"/>
                </a:solidFill>
                <a:effectLst/>
                <a:uLnTx/>
                <a:uFillTx/>
                <a:latin typeface="Amazon Ember" panose="020B0603020204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mazon Ember" panose="020B0603020204020204" pitchFamily="34" charset="0"/>
              <a:ea typeface="+mn-ea"/>
              <a:cs typeface="+mn-cs"/>
            </a:endParaRPr>
          </a:p>
        </p:txBody>
      </p:sp>
    </p:spTree>
    <p:extLst>
      <p:ext uri="{BB962C8B-B14F-4D97-AF65-F5344CB8AC3E}">
        <p14:creationId xmlns:p14="http://schemas.microsoft.com/office/powerpoint/2010/main" val="3362499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p:cNvSpPr>
            <a:spLocks noGrp="1" noRot="1" noChangeAspect="1"/>
          </p:cNvSpPr>
          <p:nvPr>
            <p:ph type="sldImg"/>
          </p:nvPr>
        </p:nvSpPr>
        <p:spPr>
          <a:xfrm>
            <a:off x="381000" y="685800"/>
            <a:ext cx="6096000" cy="3429000"/>
          </a:xfrm>
          <a:prstGeom prst="rect">
            <a:avLst/>
          </a:prstGeom>
          <a:noFill/>
          <a:ln>
            <a:noFill/>
          </a:ln>
        </p:spPr>
      </p:sp>
      <p:sp>
        <p:nvSpPr>
          <p:cNvPr id="3" name="Shape"/>
          <p:cNvSpPr>
            <a:spLocks noGrp="1"/>
          </p:cNvSpPr>
          <p:nvPr>
            <p:ph type="body" idx="1"/>
          </p:nvPr>
        </p:nvSpPr>
        <p:spPr>
          <a:prstGeom prst="rect">
            <a:avLst/>
          </a:prstGeom>
          <a:noFill/>
          <a:ln>
            <a:noFill/>
          </a:ln>
        </p:spPr>
        <p:txBody>
          <a:bodyPr/>
          <a:lstStyle/>
          <a:p>
            <a:endParaRPr lang="en-US" altLang="en-US" dirty="0"/>
          </a:p>
        </p:txBody>
      </p:sp>
      <p:sp>
        <p:nvSpPr>
          <p:cNvPr id="4" name="Shape"/>
          <p:cNvSpPr>
            <a:spLocks noGrp="1"/>
          </p:cNvSpPr>
          <p:nvPr>
            <p:ph type="sldNum" sz="quarter" idx="10"/>
          </p:nvPr>
        </p:nvSpPr>
        <p:spPr>
          <a:prstGeom prst="rect">
            <a:avLst/>
          </a:prstGeom>
          <a:noFill/>
          <a:ln>
            <a:noFill/>
          </a:ln>
        </p:spPr>
        <p:txBody>
          <a:bodyPr/>
          <a:lstStyle/>
          <a:p>
            <a:pPr marL="0" marR="0" lvl="0" indent="0" algn="l" defTabSz="731520" rtl="0" eaLnBrk="1" fontAlgn="auto" latinLnBrk="0" hangingPunct="0">
              <a:lnSpc>
                <a:spcPct val="100000"/>
              </a:lnSpc>
              <a:spcBef>
                <a:spcPct val="0"/>
              </a:spcBef>
              <a:spcAft>
                <a:spcPts val="0"/>
              </a:spcAft>
              <a:buClrTx/>
              <a:buSzTx/>
              <a:buFontTx/>
              <a:buNone/>
              <a:tabLst/>
              <a:defRPr/>
            </a:pPr>
            <a:fld id="{0C480F9C-D97C-EF39-0882-A4B5FD64464F}" type="slidenum">
              <a:rPr kumimoji="0" lang="en-US" altLang="en-US" sz="2800" b="0" i="0" u="none" strike="noStrike" kern="0" cap="none" spc="0" normalizeH="0" baseline="0" noProof="0" smtClean="0">
                <a:ln>
                  <a:noFill/>
                </a:ln>
                <a:solidFill>
                  <a:srgbClr val="000000"/>
                </a:solidFill>
                <a:effectLst/>
                <a:uLnTx/>
                <a:uFillTx/>
                <a:latin typeface="Amazon Ember"/>
                <a:ea typeface="Amazon Ember"/>
                <a:cs typeface="Amazon Ember"/>
                <a:sym typeface="Amazon Ember"/>
              </a:rPr>
              <a:pPr marL="0" marR="0" lvl="0" indent="0" algn="l" defTabSz="731520" rtl="0" eaLnBrk="1" fontAlgn="auto" latinLnBrk="0" hangingPunct="0">
                <a:lnSpc>
                  <a:spcPct val="100000"/>
                </a:lnSpc>
                <a:spcBef>
                  <a:spcPct val="0"/>
                </a:spcBef>
                <a:spcAft>
                  <a:spcPts val="0"/>
                </a:spcAft>
                <a:buClrTx/>
                <a:buSzTx/>
                <a:buFontTx/>
                <a:buNone/>
                <a:tabLst/>
                <a:defRPr/>
              </a:pPr>
              <a:t>8</a:t>
            </a:fld>
            <a:endParaRPr kumimoji="0" lang="en-US" altLang="en-US" sz="2800" b="0" i="0" u="none" strike="noStrike" kern="0" cap="none" spc="0" normalizeH="0" baseline="0" noProof="0" dirty="0">
              <a:ln>
                <a:noFill/>
              </a:ln>
              <a:solidFill>
                <a:srgbClr val="000000"/>
              </a:solidFill>
              <a:effectLst/>
              <a:uLnTx/>
              <a:uFillTx/>
              <a:latin typeface="Amazon Ember"/>
              <a:ea typeface="Amazon Ember"/>
              <a:cs typeface="Amazon Ember"/>
              <a:sym typeface="Amazon Ember"/>
            </a:endParaRPr>
          </a:p>
        </p:txBody>
      </p:sp>
    </p:spTree>
    <p:extLst>
      <p:ext uri="{BB962C8B-B14F-4D97-AF65-F5344CB8AC3E}">
        <p14:creationId xmlns:p14="http://schemas.microsoft.com/office/powerpoint/2010/main" val="2986532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BB242C-E142-0A43-9F1E-0928D9F8BACE}"/>
              </a:ext>
            </a:extLst>
          </p:cNvPr>
          <p:cNvPicPr>
            <a:picLocks noChangeAspect="1"/>
          </p:cNvPicPr>
          <p:nvPr userDrawn="1"/>
        </p:nvPicPr>
        <p:blipFill rotWithShape="1">
          <a:blip r:embed="rId2"/>
          <a:srcRect l="15935" r="10110"/>
          <a:stretch/>
        </p:blipFill>
        <p:spPr>
          <a:xfrm>
            <a:off x="-1" y="0"/>
            <a:ext cx="12192001" cy="6858000"/>
          </a:xfrm>
          <a:prstGeom prst="rect">
            <a:avLst/>
          </a:prstGeom>
        </p:spPr>
      </p:pic>
      <p:sp>
        <p:nvSpPr>
          <p:cNvPr id="6" name="Text Placeholder 11"/>
          <p:cNvSpPr>
            <a:spLocks noGrp="1"/>
          </p:cNvSpPr>
          <p:nvPr>
            <p:ph type="body" sz="quarter" idx="10" hasCustomPrompt="1"/>
          </p:nvPr>
        </p:nvSpPr>
        <p:spPr>
          <a:xfrm>
            <a:off x="450005" y="4958630"/>
            <a:ext cx="4910667" cy="830497"/>
          </a:xfrm>
          <a:prstGeom prst="rect">
            <a:avLst/>
          </a:prstGeom>
        </p:spPr>
        <p:txBody>
          <a:bodyPr>
            <a:normAutofit/>
          </a:bodyPr>
          <a:lstStyle>
            <a:lvl1pPr marL="0" indent="0" algn="l">
              <a:buNone/>
              <a:defRPr sz="2133" baseline="0"/>
            </a:lvl1pPr>
          </a:lstStyle>
          <a:p>
            <a:pPr lvl="0"/>
            <a:r>
              <a:rPr lang="en-US" dirty="0"/>
              <a:t>Click to edit Presenter, Team</a:t>
            </a:r>
          </a:p>
          <a:p>
            <a:pPr lvl="0"/>
            <a:r>
              <a:rPr lang="en-US" dirty="0"/>
              <a:t>Date, location</a:t>
            </a:r>
          </a:p>
        </p:txBody>
      </p:sp>
      <p:sp>
        <p:nvSpPr>
          <p:cNvPr id="10" name="Text Placeholder 8"/>
          <p:cNvSpPr>
            <a:spLocks noGrp="1"/>
          </p:cNvSpPr>
          <p:nvPr>
            <p:ph type="body" sz="quarter" idx="12" hasCustomPrompt="1"/>
          </p:nvPr>
        </p:nvSpPr>
        <p:spPr>
          <a:xfrm>
            <a:off x="450005" y="2544305"/>
            <a:ext cx="9766651" cy="992716"/>
          </a:xfrm>
          <a:prstGeom prst="rect">
            <a:avLst/>
          </a:prstGeom>
        </p:spPr>
        <p:txBody>
          <a:bodyPr>
            <a:noAutofit/>
          </a:bodyPr>
          <a:lstStyle>
            <a:lvl1pPr marL="0" indent="0" algn="l">
              <a:buNone/>
              <a:defRPr sz="5333" b="1" baseline="0"/>
            </a:lvl1pPr>
          </a:lstStyle>
          <a:p>
            <a:pPr lvl="0"/>
            <a:r>
              <a:rPr lang="en-US" dirty="0"/>
              <a:t>Click to edit Master title style</a:t>
            </a:r>
          </a:p>
        </p:txBody>
      </p:sp>
      <p:sp>
        <p:nvSpPr>
          <p:cNvPr id="12" name="Text Placeholder 11"/>
          <p:cNvSpPr>
            <a:spLocks noGrp="1"/>
          </p:cNvSpPr>
          <p:nvPr>
            <p:ph type="body" sz="quarter" idx="13" hasCustomPrompt="1"/>
          </p:nvPr>
        </p:nvSpPr>
        <p:spPr>
          <a:xfrm>
            <a:off x="450005" y="3544767"/>
            <a:ext cx="8055443" cy="1026036"/>
          </a:xfrm>
          <a:prstGeom prst="rect">
            <a:avLst/>
          </a:prstGeom>
        </p:spPr>
        <p:txBody>
          <a:bodyPr/>
          <a:lstStyle>
            <a:lvl1pPr marL="0" indent="0" algn="l">
              <a:buNone/>
              <a:defRPr sz="2400"/>
            </a:lvl1pPr>
          </a:lstStyle>
          <a:p>
            <a:pPr lvl="0"/>
            <a:r>
              <a:rPr lang="en-US" dirty="0"/>
              <a:t>Click to edit Master text styles</a:t>
            </a:r>
          </a:p>
          <a:p>
            <a:pPr lvl="0"/>
            <a:r>
              <a:rPr lang="en-US" dirty="0"/>
              <a:t>Social handle</a:t>
            </a:r>
          </a:p>
        </p:txBody>
      </p:sp>
      <p:sp>
        <p:nvSpPr>
          <p:cNvPr id="7" name="TextBox 6">
            <a:extLst>
              <a:ext uri="{FF2B5EF4-FFF2-40B4-BE49-F238E27FC236}">
                <a16:creationId xmlns:a16="http://schemas.microsoft.com/office/drawing/2014/main" id="{8FA84D03-8133-8347-8776-300EBD9F8B8C}"/>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933"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a:t>
            </a:r>
          </a:p>
        </p:txBody>
      </p:sp>
    </p:spTree>
    <p:extLst>
      <p:ext uri="{BB962C8B-B14F-4D97-AF65-F5344CB8AC3E}">
        <p14:creationId xmlns:p14="http://schemas.microsoft.com/office/powerpoint/2010/main" val="2730486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7965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or logo customer wall">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endParaRPr lang="en-US" dirty="0"/>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393372"/>
            <a:ext cx="12192000" cy="44413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Picture Placeholder 2"/>
          <p:cNvSpPr>
            <a:spLocks noGrp="1"/>
          </p:cNvSpPr>
          <p:nvPr>
            <p:ph type="pic" sz="quarter" idx="16"/>
          </p:nvPr>
        </p:nvSpPr>
        <p:spPr>
          <a:xfrm>
            <a:off x="788895" y="20853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3606915" y="20853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424935" y="20853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242956" y="20853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788895" y="3914148"/>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3606915" y="3914148"/>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6424935" y="3914148"/>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9242956" y="3914148"/>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250937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 logo customer wall">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p>
        </p:txBody>
      </p:sp>
      <p:sp>
        <p:nvSpPr>
          <p:cNvPr id="9" name="Picture Placeholder 2"/>
          <p:cNvSpPr>
            <a:spLocks noGrp="1"/>
          </p:cNvSpPr>
          <p:nvPr>
            <p:ph type="pic" sz="quarter" idx="20"/>
          </p:nvPr>
        </p:nvSpPr>
        <p:spPr>
          <a:xfrm>
            <a:off x="453252" y="1561222"/>
            <a:ext cx="2565400" cy="1467556"/>
          </a:xfrm>
          <a:prstGeom prst="rect">
            <a:avLst/>
          </a:prstGeom>
        </p:spPr>
        <p:txBody>
          <a:bodyPr>
            <a:normAutofit/>
          </a:bodyPr>
          <a:lstStyle>
            <a:lvl1pPr>
              <a:defRPr sz="1867">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4639077" y="1561222"/>
            <a:ext cx="2565400" cy="1467556"/>
          </a:xfrm>
          <a:prstGeom prst="rect">
            <a:avLst/>
          </a:prstGeom>
        </p:spPr>
        <p:txBody>
          <a:bodyPr>
            <a:normAutofit/>
          </a:bodyPr>
          <a:lstStyle>
            <a:lvl1pPr>
              <a:defRPr sz="1867">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9" y="1561222"/>
            <a:ext cx="2565400" cy="1467556"/>
          </a:xfrm>
          <a:prstGeom prst="rect">
            <a:avLst/>
          </a:prstGeom>
        </p:spPr>
        <p:txBody>
          <a:bodyPr>
            <a:normAutofit/>
          </a:bodyPr>
          <a:lstStyle>
            <a:lvl1pPr>
              <a:defRPr sz="1867">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a:prstGeom prst="rect">
            <a:avLst/>
          </a:prstGeom>
        </p:spPr>
        <p:txBody>
          <a:bodyPr>
            <a:normAutofit/>
          </a:bodyPr>
          <a:lstStyle>
            <a:lvl1pPr>
              <a:defRPr sz="1867">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7" y="3709830"/>
            <a:ext cx="2565400" cy="1467556"/>
          </a:xfrm>
          <a:prstGeom prst="rect">
            <a:avLst/>
          </a:prstGeom>
        </p:spPr>
        <p:txBody>
          <a:bodyPr>
            <a:normAutofit/>
          </a:bodyPr>
          <a:lstStyle>
            <a:lvl1pPr>
              <a:defRPr sz="1867">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9" y="3709830"/>
            <a:ext cx="2565400" cy="1467556"/>
          </a:xfrm>
          <a:prstGeom prst="rect">
            <a:avLst/>
          </a:prstGeom>
        </p:spPr>
        <p:txBody>
          <a:bodyPr>
            <a:normAutofit/>
          </a:bodyPr>
          <a:lstStyle>
            <a:lvl1pPr>
              <a:defRPr sz="1867">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1217609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lvl1pPr>
              <a:defRPr>
                <a:solidFill>
                  <a:schemeClr val="bg1"/>
                </a:solidFill>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449051" y="1538818"/>
            <a:ext cx="10940732" cy="4169833"/>
          </a:xfrm>
          <a:prstGeom prst="rect">
            <a:avLst/>
          </a:prstGeom>
        </p:spPr>
        <p:txBody>
          <a:bodyPr/>
          <a:lstStyle/>
          <a:p>
            <a:endParaRPr lang="en-US"/>
          </a:p>
        </p:txBody>
      </p:sp>
    </p:spTree>
    <p:extLst>
      <p:ext uri="{BB962C8B-B14F-4D97-AF65-F5344CB8AC3E}">
        <p14:creationId xmlns:p14="http://schemas.microsoft.com/office/powerpoint/2010/main" val="3333111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r char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lvl1pPr>
              <a:defRPr>
                <a:solidFill>
                  <a:schemeClr val="bg1"/>
                </a:solidFill>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448733" y="1411817"/>
            <a:ext cx="10941051" cy="4538133"/>
          </a:xfrm>
          <a:prstGeom prst="rect">
            <a:avLst/>
          </a:prstGeom>
        </p:spPr>
        <p:txBody>
          <a:bodyPr/>
          <a:lstStyle/>
          <a:p>
            <a:endParaRPr lang="en-US"/>
          </a:p>
        </p:txBody>
      </p:sp>
    </p:spTree>
    <p:extLst>
      <p:ext uri="{BB962C8B-B14F-4D97-AF65-F5344CB8AC3E}">
        <p14:creationId xmlns:p14="http://schemas.microsoft.com/office/powerpoint/2010/main" val="462706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endParaRPr lang="en-US" dirty="0"/>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448733" y="1411817"/>
            <a:ext cx="10941051" cy="4538133"/>
          </a:xfrm>
          <a:prstGeom prst="rect">
            <a:avLst/>
          </a:prstGeom>
        </p:spPr>
        <p:txBody>
          <a:bodyPr/>
          <a:lstStyle/>
          <a:p>
            <a:endParaRPr lang="en-US"/>
          </a:p>
        </p:txBody>
      </p:sp>
    </p:spTree>
    <p:extLst>
      <p:ext uri="{BB962C8B-B14F-4D97-AF65-F5344CB8AC3E}">
        <p14:creationId xmlns:p14="http://schemas.microsoft.com/office/powerpoint/2010/main" val="3881571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ine chart">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448733" y="1411817"/>
            <a:ext cx="10941051" cy="4538133"/>
          </a:xfrm>
          <a:prstGeom prst="rect">
            <a:avLst/>
          </a:prstGeom>
        </p:spPr>
        <p:txBody>
          <a:bodyPr/>
          <a:lstStyle/>
          <a:p>
            <a:endParaRPr lang="en-US"/>
          </a:p>
        </p:txBody>
      </p:sp>
    </p:spTree>
    <p:extLst>
      <p:ext uri="{BB962C8B-B14F-4D97-AF65-F5344CB8AC3E}">
        <p14:creationId xmlns:p14="http://schemas.microsoft.com/office/powerpoint/2010/main" val="2546749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16BEC7C3-032C-4982-93F0-66A43DC91795}" type="datetimeFigureOut">
              <a:rPr lang="fr-FR" smtClean="0"/>
              <a:t>21/06/2024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12FD566-7F8A-4D86-80FF-ABC445509419}" type="slidenum">
              <a:rPr lang="fr-FR" smtClean="0"/>
              <a:t>‹#›</a:t>
            </a:fld>
            <a:endParaRPr lang="fr-FR"/>
          </a:p>
        </p:txBody>
      </p:sp>
    </p:spTree>
    <p:extLst>
      <p:ext uri="{BB962C8B-B14F-4D97-AF65-F5344CB8AC3E}">
        <p14:creationId xmlns:p14="http://schemas.microsoft.com/office/powerpoint/2010/main" val="35007330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1D2C39B-4FD8-4F96-A2A9-53FEADCDDD1B}" type="datetimeFigureOut">
              <a:rPr lang="fr-FR" smtClean="0"/>
              <a:t>21/06/2024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39E56D-59DA-4E5C-BE30-70095391C2DE}" type="slidenum">
              <a:rPr lang="fr-FR" smtClean="0"/>
              <a:t>‹#›</a:t>
            </a:fld>
            <a:endParaRPr lang="fr-FR"/>
          </a:p>
        </p:txBody>
      </p:sp>
    </p:spTree>
    <p:extLst>
      <p:ext uri="{BB962C8B-B14F-4D97-AF65-F5344CB8AC3E}">
        <p14:creationId xmlns:p14="http://schemas.microsoft.com/office/powerpoint/2010/main" val="3430170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2400"/>
            <a:ext cx="11261628" cy="700007"/>
          </a:xfrm>
        </p:spPr>
        <p:txBody>
          <a:bodyPr/>
          <a:lstStyle>
            <a:lvl1pPr>
              <a:defRPr>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305630012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slide - Oran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96C4F3-CA83-2A40-9F3D-E162458BB038}"/>
              </a:ext>
            </a:extLst>
          </p:cNvPr>
          <p:cNvPicPr>
            <a:picLocks noChangeAspect="1"/>
          </p:cNvPicPr>
          <p:nvPr userDrawn="1"/>
        </p:nvPicPr>
        <p:blipFill rotWithShape="1">
          <a:blip r:embed="rId2"/>
          <a:srcRect l="16348" r="20161"/>
          <a:stretch/>
        </p:blipFill>
        <p:spPr>
          <a:xfrm>
            <a:off x="1" y="0"/>
            <a:ext cx="12192000" cy="6858000"/>
          </a:xfrm>
          <a:prstGeom prst="rect">
            <a:avLst/>
          </a:prstGeom>
        </p:spPr>
      </p:pic>
      <p:sp>
        <p:nvSpPr>
          <p:cNvPr id="2" name="Title 1"/>
          <p:cNvSpPr>
            <a:spLocks noGrp="1"/>
          </p:cNvSpPr>
          <p:nvPr>
            <p:ph type="title"/>
          </p:nvPr>
        </p:nvSpPr>
        <p:spPr>
          <a:xfrm>
            <a:off x="528525" y="2625603"/>
            <a:ext cx="10363200" cy="1240140"/>
          </a:xfrm>
        </p:spPr>
        <p:txBody>
          <a:bodyPr anchor="ctr">
            <a:noAutofit/>
          </a:bodyPr>
          <a:lstStyle>
            <a:lvl1pPr algn="l">
              <a:defRPr sz="5333" b="1" cap="none">
                <a:solidFill>
                  <a:schemeClr val="bg1"/>
                </a:solidFill>
              </a:defRPr>
            </a:lvl1pPr>
          </a:lstStyle>
          <a:p>
            <a:r>
              <a:rPr lang="en-US" dirty="0"/>
              <a:t>Click to edit Master title style</a:t>
            </a:r>
          </a:p>
        </p:txBody>
      </p:sp>
      <p:pic>
        <p:nvPicPr>
          <p:cNvPr id="5" name="Picture 4">
            <a:extLst>
              <a:ext uri="{FF2B5EF4-FFF2-40B4-BE49-F238E27FC236}">
                <a16:creationId xmlns:a16="http://schemas.microsoft.com/office/drawing/2014/main" id="{A82B5894-DCBD-3A4E-BD40-DCA1D16A4B4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01918" y="6275881"/>
            <a:ext cx="591151" cy="353419"/>
          </a:xfrm>
          <a:prstGeom prst="rect">
            <a:avLst/>
          </a:prstGeom>
        </p:spPr>
      </p:pic>
      <p:sp>
        <p:nvSpPr>
          <p:cNvPr id="7" name="TextBox 6">
            <a:extLst>
              <a:ext uri="{FF2B5EF4-FFF2-40B4-BE49-F238E27FC236}">
                <a16:creationId xmlns:a16="http://schemas.microsoft.com/office/drawing/2014/main" id="{F4C7A6D3-65A0-8542-AE4B-0026DA76B828}"/>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933"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a:t>
            </a:r>
          </a:p>
        </p:txBody>
      </p:sp>
    </p:spTree>
    <p:extLst>
      <p:ext uri="{BB962C8B-B14F-4D97-AF65-F5344CB8AC3E}">
        <p14:creationId xmlns:p14="http://schemas.microsoft.com/office/powerpoint/2010/main" val="14844666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itle_TwoSpeakers">
    <p:spTree>
      <p:nvGrpSpPr>
        <p:cNvPr id="1" name=""/>
        <p:cNvGrpSpPr/>
        <p:nvPr/>
      </p:nvGrpSpPr>
      <p:grpSpPr>
        <a:xfrm>
          <a:off x="0" y="0"/>
          <a:ext cx="0" cy="0"/>
          <a:chOff x="0" y="0"/>
          <a:chExt cx="0" cy="0"/>
        </a:xfrm>
      </p:grpSpPr>
      <p:pic>
        <p:nvPicPr>
          <p:cNvPr id="3" name="Picture 2" descr="A picture containing circuit&#10;&#10;Description automatically generated">
            <a:extLst>
              <a:ext uri="{FF2B5EF4-FFF2-40B4-BE49-F238E27FC236}">
                <a16:creationId xmlns:a16="http://schemas.microsoft.com/office/drawing/2014/main" id="{EB79ABD2-77EF-0C4F-B055-29A37E0C20F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457350" y="609600"/>
            <a:ext cx="1130783" cy="676216"/>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75000"/>
                  </a:schemeClr>
                </a:solidFill>
                <a:latin typeface="Amazon Ember" panose="020B0603020204020204" pitchFamily="34" charset="0"/>
                <a:ea typeface="Amazon Ember" panose="020B0603020204020204" pitchFamily="34" charset="0"/>
                <a:cs typeface="Amazon Ember" panose="020B0603020204020204" pitchFamily="34" charset="0"/>
              </a:rPr>
              <a:t>© 2022</a:t>
            </a:r>
          </a:p>
        </p:txBody>
      </p:sp>
    </p:spTree>
    <p:extLst>
      <p:ext uri="{BB962C8B-B14F-4D97-AF65-F5344CB8AC3E}">
        <p14:creationId xmlns:p14="http://schemas.microsoft.com/office/powerpoint/2010/main" val="1134525694"/>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1886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9550" cy="727655"/>
          </a:xfrm>
        </p:spPr>
        <p:txBody>
          <a:bodyPr/>
          <a:lstStyle/>
          <a:p>
            <a:r>
              <a:rPr lang="en-US" dirty="0"/>
              <a:t>Click to edit Master title style</a:t>
            </a:r>
          </a:p>
        </p:txBody>
      </p:sp>
      <p:sp>
        <p:nvSpPr>
          <p:cNvPr id="3" name="Content Placeholder 2"/>
          <p:cNvSpPr>
            <a:spLocks noGrp="1"/>
          </p:cNvSpPr>
          <p:nvPr>
            <p:ph sz="half" idx="1"/>
          </p:nvPr>
        </p:nvSpPr>
        <p:spPr>
          <a:xfrm>
            <a:off x="457200" y="1371600"/>
            <a:ext cx="11258550" cy="4525963"/>
          </a:xfrm>
          <a:prstGeom prst="rect">
            <a:avLst/>
          </a:prstGeom>
        </p:spPr>
        <p:txBody>
          <a:bodyPr>
            <a:normAutofit/>
          </a:bodyPr>
          <a:lstStyle>
            <a:lvl1pPr>
              <a:defRPr sz="2667"/>
            </a:lvl1pPr>
            <a:lvl2pPr>
              <a:defRPr sz="2417"/>
            </a:lvl2pPr>
            <a:lvl3pPr>
              <a:defRPr sz="2167"/>
            </a:lvl3pPr>
            <a:lvl4pPr marL="1828727" indent="0">
              <a:buNone/>
              <a:defRPr sz="2167"/>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46685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457199"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6381750"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12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6381750" y="1371600"/>
            <a:ext cx="5334000" cy="4240288"/>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457199" y="1371600"/>
            <a:ext cx="5334000" cy="4239683"/>
          </a:xfrm>
          <a:prstGeom prst="rect">
            <a:avLst/>
          </a:prstGeom>
        </p:spPr>
        <p:txBody>
          <a:bodyPr/>
          <a:lstStyle>
            <a:lvl1pPr marL="0" marR="0" indent="0" algn="l" defTabSz="609576" rtl="0" eaLnBrk="1" fontAlgn="auto" latinLnBrk="0" hangingPunct="1">
              <a:lnSpc>
                <a:spcPct val="100000"/>
              </a:lnSpc>
              <a:spcBef>
                <a:spcPct val="20000"/>
              </a:spcBef>
              <a:spcAft>
                <a:spcPts val="0"/>
              </a:spcAft>
              <a:buClrTx/>
              <a:buSzTx/>
              <a:buFontTx/>
              <a:buNone/>
              <a:tabLst/>
              <a:defRPr sz="1583" b="1">
                <a:latin typeface="+mn-lt"/>
              </a:defRPr>
            </a:lvl1pPr>
          </a:lstStyle>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15797526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199" y="1371601"/>
            <a:ext cx="3810000"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924800" y="1371601"/>
            <a:ext cx="3810000" cy="4190529"/>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4572000" y="1371600"/>
            <a:ext cx="3048000" cy="2238580"/>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4572000" y="3972788"/>
            <a:ext cx="3048000" cy="1577416"/>
          </a:xfrm>
          <a:prstGeom prst="rect">
            <a:avLst/>
          </a:prstGeom>
        </p:spPr>
        <p:txBody>
          <a:bodyPr/>
          <a:lstStyle/>
          <a:p>
            <a:endParaRPr lang="en-US"/>
          </a:p>
        </p:txBody>
      </p:sp>
    </p:spTree>
    <p:extLst>
      <p:ext uri="{BB962C8B-B14F-4D97-AF65-F5344CB8AC3E}">
        <p14:creationId xmlns:p14="http://schemas.microsoft.com/office/powerpoint/2010/main" val="12320795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8"/>
            <a:ext cx="11266698" cy="727655"/>
          </a:xfrm>
        </p:spPr>
        <p:txBody>
          <a:bodyPr>
            <a:normAutofit/>
          </a:bodyPr>
          <a:lstStyle>
            <a:lvl1pPr>
              <a:defRPr sz="3167">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1" y="1371601"/>
            <a:ext cx="6941819"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772400" y="1371601"/>
            <a:ext cx="3962400" cy="4190529"/>
          </a:xfrm>
          <a:prstGeom prst="rect">
            <a:avLst/>
          </a:prstGeom>
        </p:spPr>
        <p:txBody>
          <a:bodyPr/>
          <a:lstStyle/>
          <a:p>
            <a:endParaRPr lang="en-US"/>
          </a:p>
        </p:txBody>
      </p:sp>
    </p:spTree>
    <p:extLst>
      <p:ext uri="{BB962C8B-B14F-4D97-AF65-F5344CB8AC3E}">
        <p14:creationId xmlns:p14="http://schemas.microsoft.com/office/powerpoint/2010/main" val="21527239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0" y="1371600"/>
            <a:ext cx="11262360" cy="4448460"/>
          </a:xfrm>
          <a:prstGeom prst="rect">
            <a:avLst/>
          </a:prstGeom>
        </p:spPr>
        <p:txBody>
          <a:bodyPr/>
          <a:lstStyle/>
          <a:p>
            <a:endParaRPr lang="en-US"/>
          </a:p>
        </p:txBody>
      </p:sp>
    </p:spTree>
    <p:extLst>
      <p:ext uri="{BB962C8B-B14F-4D97-AF65-F5344CB8AC3E}">
        <p14:creationId xmlns:p14="http://schemas.microsoft.com/office/powerpoint/2010/main" val="12815416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2192000" cy="6857998"/>
          </a:xfrm>
          <a:prstGeom prst="rect">
            <a:avLst/>
          </a:prstGeom>
        </p:spPr>
        <p:txBody>
          <a:bodyPr/>
          <a:lstStyle/>
          <a:p>
            <a:endParaRPr lang="en-US" dirty="0"/>
          </a:p>
        </p:txBody>
      </p:sp>
      <p:sp>
        <p:nvSpPr>
          <p:cNvPr id="11" name="Title 1"/>
          <p:cNvSpPr>
            <a:spLocks noGrp="1"/>
          </p:cNvSpPr>
          <p:nvPr>
            <p:ph type="title"/>
          </p:nvPr>
        </p:nvSpPr>
        <p:spPr>
          <a:xfrm>
            <a:off x="457200" y="153248"/>
            <a:ext cx="11258550" cy="727655"/>
          </a:xfrm>
        </p:spPr>
        <p:txBody>
          <a:bodyPr>
            <a:normAutofit/>
          </a:bodyPr>
          <a:lstStyle>
            <a:lvl1pPr>
              <a:defRPr sz="3167">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8744566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371600"/>
            <a:ext cx="12192000" cy="44413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840" dirty="0"/>
          </a:p>
        </p:txBody>
      </p:sp>
      <p:sp>
        <p:nvSpPr>
          <p:cNvPr id="15" name="Picture Placeholder 2"/>
          <p:cNvSpPr>
            <a:spLocks noGrp="1"/>
          </p:cNvSpPr>
          <p:nvPr>
            <p:ph type="pic" sz="quarter" idx="16"/>
          </p:nvPr>
        </p:nvSpPr>
        <p:spPr>
          <a:xfrm>
            <a:off x="788895"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60691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424935"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24295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78889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3606916"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642493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9242956"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356119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bullet section">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0024" y="1348723"/>
            <a:ext cx="10939433" cy="4525963"/>
          </a:xfrm>
          <a:prstGeom prst="rect">
            <a:avLst/>
          </a:prstGeom>
        </p:spPr>
        <p:txBody>
          <a:bodyPr>
            <a:normAutofit/>
          </a:bodyPr>
          <a:lstStyle>
            <a:lvl1pPr>
              <a:defRPr sz="2667"/>
            </a:lvl1pPr>
            <a:lvl2pPr>
              <a:defRPr sz="2400"/>
            </a:lvl2pPr>
            <a:lvl3pPr>
              <a:defRPr sz="2133"/>
            </a:lvl3pPr>
            <a:lvl4pPr marL="1828754" indent="0">
              <a:buNone/>
              <a:defRPr sz="2133"/>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04048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453252"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463907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141600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3248"/>
            <a:ext cx="11262360" cy="753435"/>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C680CA43-5C49-A347-BAC4-268F3B7F1BC4}"/>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75000"/>
                  </a:schemeClr>
                </a:solidFill>
                <a:latin typeface="Amazon Ember" panose="020B0603020204020204" pitchFamily="34" charset="0"/>
                <a:ea typeface="Amazon Ember" panose="020B0603020204020204" pitchFamily="34" charset="0"/>
                <a:cs typeface="Amazon Ember" panose="020B0603020204020204" pitchFamily="34" charset="0"/>
              </a:rPr>
              <a:t>© 2022</a:t>
            </a:r>
          </a:p>
        </p:txBody>
      </p:sp>
      <p:pic>
        <p:nvPicPr>
          <p:cNvPr id="5" name="Picture 4">
            <a:extLst>
              <a:ext uri="{FF2B5EF4-FFF2-40B4-BE49-F238E27FC236}">
                <a16:creationId xmlns:a16="http://schemas.microsoft.com/office/drawing/2014/main" id="{95568472-78C1-FD4C-80A1-628CA86D3F0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7156512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49053" y="153250"/>
            <a:ext cx="10940405" cy="727655"/>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defRPr>
            </a:lvl1pPr>
            <a:lvl2pPr marL="990535" indent="-380976">
              <a:buFont typeface="Arial"/>
              <a:buChar char="•"/>
              <a:defRPr>
                <a:solidFill>
                  <a:schemeClr val="bg1"/>
                </a:solidFill>
              </a:defRPr>
            </a:lvl2pPr>
            <a:lvl3pPr marL="1523902" indent="-304779">
              <a:buFont typeface="Arial"/>
              <a:buChar cha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14447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bullet sections">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normAutofit/>
          </a:bodyPr>
          <a:lstStyle>
            <a:lvl1pPr>
              <a:defRPr sz="32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448734" y="1419225"/>
            <a:ext cx="5318857" cy="4241347"/>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6070601" y="1419225"/>
            <a:ext cx="5318857" cy="4241347"/>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681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9"/>
            <a:ext cx="10940405" cy="727655"/>
          </a:xfrm>
        </p:spPr>
        <p:txBody>
          <a:bodyPr>
            <a:normAutofit/>
          </a:bodyPr>
          <a:lstStyle>
            <a:lvl1pPr>
              <a:defRPr sz="3200">
                <a:solidFill>
                  <a:schemeClr val="bg1"/>
                </a:solidFill>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6202440" y="1420285"/>
            <a:ext cx="5274128" cy="4240288"/>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448734" y="1420284"/>
            <a:ext cx="5298924" cy="4239683"/>
          </a:xfrm>
          <a:prstGeom prst="rect">
            <a:avLst/>
          </a:prstGeom>
        </p:spPr>
        <p:txBody>
          <a:bodyPr/>
          <a:lstStyle>
            <a:lvl1pPr marL="0" marR="0" indent="0" algn="l" defTabSz="609585" rtl="0" eaLnBrk="1" fontAlgn="auto" latinLnBrk="0" hangingPunct="1">
              <a:lnSpc>
                <a:spcPct val="100000"/>
              </a:lnSpc>
              <a:spcBef>
                <a:spcPct val="20000"/>
              </a:spcBef>
              <a:spcAft>
                <a:spcPts val="0"/>
              </a:spcAft>
              <a:buClrTx/>
              <a:buSzTx/>
              <a:buFontTx/>
              <a:buNone/>
              <a:tabLst/>
              <a:defRPr sz="2133" b="1"/>
            </a:lvl1pPr>
          </a:lstStyle>
          <a:p>
            <a:pPr marL="0" marR="0" lvl="0" indent="0" algn="l" defTabSz="609585"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85"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85"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85"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85"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85"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303866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slide (collage)">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9"/>
            <a:ext cx="10940405" cy="727655"/>
          </a:xfrm>
        </p:spPr>
        <p:txBody>
          <a:bodyPr>
            <a:normAutofit/>
          </a:bodyPr>
          <a:lstStyle>
            <a:lvl1pPr>
              <a:defRPr sz="3200">
                <a:solidFill>
                  <a:schemeClr val="bg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06927" y="1492722"/>
            <a:ext cx="3782484"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606974" y="1492722"/>
            <a:ext cx="3985420" cy="4190529"/>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4615061" y="1492722"/>
            <a:ext cx="2668687" cy="2238580"/>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4615061" y="4105835"/>
            <a:ext cx="2668687" cy="1577416"/>
          </a:xfrm>
          <a:prstGeom prst="rect">
            <a:avLst/>
          </a:prstGeom>
        </p:spPr>
        <p:txBody>
          <a:bodyPr/>
          <a:lstStyle/>
          <a:p>
            <a:endParaRPr lang="en-US"/>
          </a:p>
        </p:txBody>
      </p:sp>
    </p:spTree>
    <p:extLst>
      <p:ext uri="{BB962C8B-B14F-4D97-AF65-F5344CB8AC3E}">
        <p14:creationId xmlns:p14="http://schemas.microsoft.com/office/powerpoint/2010/main" val="237587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2up)">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9"/>
            <a:ext cx="10940405" cy="727655"/>
          </a:xfrm>
        </p:spPr>
        <p:txBody>
          <a:bodyPr>
            <a:normAutofit/>
          </a:bodyPr>
          <a:lstStyle>
            <a:lvl1pPr>
              <a:defRPr sz="3200">
                <a:solidFill>
                  <a:schemeClr val="bg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48734" y="1492722"/>
            <a:ext cx="6769705" cy="4190529"/>
          </a:xfrm>
          <a:prstGeom prst="rect">
            <a:avLst/>
          </a:prstGeom>
        </p:spPr>
        <p:txBody>
          <a:bodyPr/>
          <a:lstStyle/>
          <a:p>
            <a:endParaRPr lang="en-US"/>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548780" y="1492722"/>
            <a:ext cx="4063600" cy="4190529"/>
          </a:xfrm>
          <a:prstGeom prst="rect">
            <a:avLst/>
          </a:prstGeom>
        </p:spPr>
        <p:txBody>
          <a:bodyPr/>
          <a:lstStyle/>
          <a:p>
            <a:endParaRPr lang="en-US"/>
          </a:p>
        </p:txBody>
      </p:sp>
    </p:spTree>
    <p:extLst>
      <p:ext uri="{BB962C8B-B14F-4D97-AF65-F5344CB8AC3E}">
        <p14:creationId xmlns:p14="http://schemas.microsoft.com/office/powerpoint/2010/main" val="282203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slide (center)">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9"/>
            <a:ext cx="10940405" cy="727655"/>
          </a:xfrm>
        </p:spPr>
        <p:txBody>
          <a:bodyPr>
            <a:normAutofit/>
          </a:bodyPr>
          <a:lstStyle>
            <a:lvl1pPr>
              <a:defRPr sz="3200">
                <a:solidFill>
                  <a:schemeClr val="bg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48733" y="1492722"/>
            <a:ext cx="11193627" cy="4448460"/>
          </a:xfrm>
          <a:prstGeom prst="rect">
            <a:avLst/>
          </a:prstGeom>
        </p:spPr>
        <p:txBody>
          <a:bodyPr/>
          <a:lstStyle/>
          <a:p>
            <a:endParaRPr lang="en-US"/>
          </a:p>
        </p:txBody>
      </p:sp>
    </p:spTree>
    <p:extLst>
      <p:ext uri="{BB962C8B-B14F-4D97-AF65-F5344CB8AC3E}">
        <p14:creationId xmlns:p14="http://schemas.microsoft.com/office/powerpoint/2010/main" val="393724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slide (full blee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2192000" cy="6857999"/>
          </a:xfrm>
          <a:prstGeom prst="rect">
            <a:avLst/>
          </a:prstGeom>
        </p:spPr>
        <p:txBody>
          <a:bodyPr/>
          <a:lstStyle/>
          <a:p>
            <a:endParaRPr lang="en-US"/>
          </a:p>
        </p:txBody>
      </p:sp>
      <p:sp>
        <p:nvSpPr>
          <p:cNvPr id="11" name="Title 1"/>
          <p:cNvSpPr>
            <a:spLocks noGrp="1"/>
          </p:cNvSpPr>
          <p:nvPr>
            <p:ph type="title"/>
          </p:nvPr>
        </p:nvSpPr>
        <p:spPr>
          <a:xfrm>
            <a:off x="449052" y="153249"/>
            <a:ext cx="10940405" cy="727655"/>
          </a:xfrm>
        </p:spPr>
        <p:txBody>
          <a:bodyPr>
            <a:normAutofit/>
          </a:bodyPr>
          <a:lstStyle>
            <a:lvl1pPr>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129383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image" Target="../media/image5.emf"/><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9052" y="153248"/>
            <a:ext cx="10940405"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4123" y="1345776"/>
            <a:ext cx="10940405"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2265" y="6629300"/>
            <a:ext cx="5929575" cy="143565"/>
          </a:xfrm>
          <a:prstGeom prst="rect">
            <a:avLst/>
          </a:prstGeom>
          <a:noFill/>
        </p:spPr>
        <p:txBody>
          <a:bodyPr wrap="square" lIns="0" tIns="0" rIns="0" bIns="0" rtlCol="0">
            <a:spAutoFit/>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933"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2022</a:t>
            </a:r>
          </a:p>
        </p:txBody>
      </p:sp>
    </p:spTree>
    <p:extLst>
      <p:ext uri="{BB962C8B-B14F-4D97-AF65-F5344CB8AC3E}">
        <p14:creationId xmlns:p14="http://schemas.microsoft.com/office/powerpoint/2010/main" val="463277679"/>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4" r:id="rId17"/>
    <p:sldLayoutId id="2147483685" r:id="rId18"/>
    <p:sldLayoutId id="2147483698" r:id="rId19"/>
  </p:sldLayoutIdLst>
  <p:txStyles>
    <p:titleStyle>
      <a:lvl1pPr algn="l" defTabSz="609585" rtl="0" eaLnBrk="1" latinLnBrk="0" hangingPunct="1">
        <a:spcBef>
          <a:spcPct val="0"/>
        </a:spcBef>
        <a:buNone/>
        <a:defRPr sz="3200" b="1" i="0" kern="1200">
          <a:solidFill>
            <a:schemeClr val="bg1"/>
          </a:solidFill>
          <a:latin typeface="Amazon Ember Regular" charset="0"/>
          <a:ea typeface="+mj-ea"/>
          <a:cs typeface="Amazon Ember Regular" charset="0"/>
        </a:defRPr>
      </a:lvl1pPr>
    </p:titleStyle>
    <p:bodyStyle>
      <a:lvl1pPr marL="0" indent="0" algn="l" defTabSz="609585" rtl="0" eaLnBrk="1" latinLnBrk="0" hangingPunct="1">
        <a:spcBef>
          <a:spcPct val="20000"/>
        </a:spcBef>
        <a:buFontTx/>
        <a:buNone/>
        <a:defRPr sz="2400" b="0" i="0" kern="1200">
          <a:solidFill>
            <a:schemeClr val="bg1"/>
          </a:solidFill>
          <a:latin typeface="Amazon Ember Regular" charset="0"/>
          <a:ea typeface="+mn-ea"/>
          <a:cs typeface="Amazon Ember Regular" charset="0"/>
        </a:defRPr>
      </a:lvl1pPr>
      <a:lvl2pPr marL="990575" indent="-380990" algn="l" defTabSz="609585" rtl="0" eaLnBrk="1" latinLnBrk="0" hangingPunct="1">
        <a:spcBef>
          <a:spcPct val="20000"/>
        </a:spcBef>
        <a:buFont typeface="Arial"/>
        <a:buChar char="•"/>
        <a:defRPr sz="2400" b="0" i="0" kern="1200">
          <a:solidFill>
            <a:schemeClr val="bg1"/>
          </a:solidFill>
          <a:latin typeface="Amazon Ember Regular" charset="0"/>
          <a:ea typeface="+mn-ea"/>
          <a:cs typeface="Amazon Ember Regular" charset="0"/>
        </a:defRPr>
      </a:lvl2pPr>
      <a:lvl3pPr marL="1523962" indent="-304792" algn="l" defTabSz="609585" rtl="0" eaLnBrk="1" latinLnBrk="0" hangingPunct="1">
        <a:spcBef>
          <a:spcPct val="20000"/>
        </a:spcBef>
        <a:buFont typeface="Arial"/>
        <a:buChar char="•"/>
        <a:defRPr sz="2133" b="0" i="0" kern="1200">
          <a:solidFill>
            <a:schemeClr val="bg1"/>
          </a:solidFill>
          <a:latin typeface="Amazon Ember Regular" charset="0"/>
          <a:ea typeface="+mn-ea"/>
          <a:cs typeface="Amazon Ember Regular" charset="0"/>
        </a:defRPr>
      </a:lvl3pPr>
      <a:lvl4pPr marL="2133547" indent="-304792" algn="l" defTabSz="609585" rtl="0" eaLnBrk="1" latinLnBrk="0" hangingPunct="1">
        <a:spcBef>
          <a:spcPct val="20000"/>
        </a:spcBef>
        <a:buFont typeface="Arial"/>
        <a:buChar char="–"/>
        <a:defRPr sz="1867" b="0" i="0" kern="1200">
          <a:solidFill>
            <a:schemeClr val="bg1"/>
          </a:solidFill>
          <a:latin typeface="Amazon Ember Regular" charset="0"/>
          <a:ea typeface="+mn-ea"/>
          <a:cs typeface="Amazon Ember Regular" charset="0"/>
        </a:defRPr>
      </a:lvl4pPr>
      <a:lvl5pPr marL="2743131" indent="-304792" algn="l" defTabSz="609585"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3248"/>
            <a:ext cx="11262360"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199" y="1371600"/>
            <a:ext cx="11262360"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75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75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75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p:cNvPicPr>
            <a:picLocks noChangeAspect="1"/>
          </p:cNvPicPr>
          <p:nvPr userDrawn="1"/>
        </p:nvPicPr>
        <p:blipFill>
          <a:blip r:embed="rId15"/>
          <a:srcRect/>
          <a:stretch/>
        </p:blipFill>
        <p:spPr>
          <a:xfrm>
            <a:off x="11124678" y="6275882"/>
            <a:ext cx="590993" cy="353418"/>
          </a:xfrm>
          <a:prstGeom prst="rect">
            <a:avLst/>
          </a:prstGeom>
        </p:spPr>
      </p:pic>
    </p:spTree>
    <p:extLst>
      <p:ext uri="{BB962C8B-B14F-4D97-AF65-F5344CB8AC3E}">
        <p14:creationId xmlns:p14="http://schemas.microsoft.com/office/powerpoint/2010/main" val="812126143"/>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22" r:id="rId12"/>
    <p:sldLayoutId id="2147483725" r:id="rId13"/>
  </p:sldLayoutIdLst>
  <p:txStyles>
    <p:titleStyle>
      <a:lvl1pPr algn="l" defTabSz="609576" rtl="0" eaLnBrk="1" latinLnBrk="0" hangingPunct="1">
        <a:spcBef>
          <a:spcPct val="0"/>
        </a:spcBef>
        <a:buNone/>
        <a:defRPr sz="3167" b="1" i="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609576" rtl="0" eaLnBrk="1" latinLnBrk="0" hangingPunct="1">
        <a:spcBef>
          <a:spcPct val="20000"/>
        </a:spcBef>
        <a:buFontTx/>
        <a:buNone/>
        <a:defRPr sz="2417" b="0" i="0" kern="1200">
          <a:solidFill>
            <a:schemeClr val="tx1"/>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tx1"/>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1"/>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1"/>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1"/>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6" rtl="0" eaLnBrk="1" latinLnBrk="0" hangingPunct="1">
        <a:defRPr sz="2400" kern="1200">
          <a:solidFill>
            <a:schemeClr val="tx1"/>
          </a:solidFill>
          <a:latin typeface="+mn-lt"/>
          <a:ea typeface="+mn-ea"/>
          <a:cs typeface="+mn-cs"/>
        </a:defRPr>
      </a:lvl1pPr>
      <a:lvl2pPr marL="609576" algn="l" defTabSz="609576" rtl="0" eaLnBrk="1" latinLnBrk="0" hangingPunct="1">
        <a:defRPr sz="2400" kern="1200">
          <a:solidFill>
            <a:schemeClr val="tx1"/>
          </a:solidFill>
          <a:latin typeface="+mn-lt"/>
          <a:ea typeface="+mn-ea"/>
          <a:cs typeface="+mn-cs"/>
        </a:defRPr>
      </a:lvl2pPr>
      <a:lvl3pPr marL="1219151" algn="l" defTabSz="609576" rtl="0" eaLnBrk="1" latinLnBrk="0" hangingPunct="1">
        <a:defRPr sz="2400" kern="1200">
          <a:solidFill>
            <a:schemeClr val="tx1"/>
          </a:solidFill>
          <a:latin typeface="+mn-lt"/>
          <a:ea typeface="+mn-ea"/>
          <a:cs typeface="+mn-cs"/>
        </a:defRPr>
      </a:lvl3pPr>
      <a:lvl4pPr marL="1828727" algn="l" defTabSz="609576" rtl="0" eaLnBrk="1" latinLnBrk="0" hangingPunct="1">
        <a:defRPr sz="2400" kern="1200">
          <a:solidFill>
            <a:schemeClr val="tx1"/>
          </a:solidFill>
          <a:latin typeface="+mn-lt"/>
          <a:ea typeface="+mn-ea"/>
          <a:cs typeface="+mn-cs"/>
        </a:defRPr>
      </a:lvl4pPr>
      <a:lvl5pPr marL="2438302" algn="l" defTabSz="609576" rtl="0" eaLnBrk="1" latinLnBrk="0" hangingPunct="1">
        <a:defRPr sz="2400" kern="1200">
          <a:solidFill>
            <a:schemeClr val="tx1"/>
          </a:solidFill>
          <a:latin typeface="+mn-lt"/>
          <a:ea typeface="+mn-ea"/>
          <a:cs typeface="+mn-cs"/>
        </a:defRPr>
      </a:lvl5pPr>
      <a:lvl6pPr marL="3047878" algn="l" defTabSz="609576" rtl="0" eaLnBrk="1" latinLnBrk="0" hangingPunct="1">
        <a:defRPr sz="2400" kern="1200">
          <a:solidFill>
            <a:schemeClr val="tx1"/>
          </a:solidFill>
          <a:latin typeface="+mn-lt"/>
          <a:ea typeface="+mn-ea"/>
          <a:cs typeface="+mn-cs"/>
        </a:defRPr>
      </a:lvl6pPr>
      <a:lvl7pPr marL="3657454" algn="l" defTabSz="609576" rtl="0" eaLnBrk="1" latinLnBrk="0" hangingPunct="1">
        <a:defRPr sz="2400" kern="1200">
          <a:solidFill>
            <a:schemeClr val="tx1"/>
          </a:solidFill>
          <a:latin typeface="+mn-lt"/>
          <a:ea typeface="+mn-ea"/>
          <a:cs typeface="+mn-cs"/>
        </a:defRPr>
      </a:lvl7pPr>
      <a:lvl8pPr marL="4267029" algn="l" defTabSz="609576" rtl="0" eaLnBrk="1" latinLnBrk="0" hangingPunct="1">
        <a:defRPr sz="2400" kern="1200">
          <a:solidFill>
            <a:schemeClr val="tx1"/>
          </a:solidFill>
          <a:latin typeface="+mn-lt"/>
          <a:ea typeface="+mn-ea"/>
          <a:cs typeface="+mn-cs"/>
        </a:defRPr>
      </a:lvl8pPr>
      <a:lvl9pPr marL="4876605" algn="l" defTabSz="60957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8.png"/><Relationship Id="rId1" Type="http://schemas.openxmlformats.org/officeDocument/2006/relationships/slideLayout" Target="../slideLayouts/slideLayout32.xml"/><Relationship Id="rId4" Type="http://schemas.openxmlformats.org/officeDocument/2006/relationships/image" Target="../media/image33.sv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31.svg"/><Relationship Id="rId3" Type="http://schemas.openxmlformats.org/officeDocument/2006/relationships/image" Target="../media/image33.svg"/><Relationship Id="rId7" Type="http://schemas.openxmlformats.org/officeDocument/2006/relationships/image" Target="../media/image16.svg"/><Relationship Id="rId12"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32.xml"/><Relationship Id="rId6" Type="http://schemas.openxmlformats.org/officeDocument/2006/relationships/image" Target="../media/image15.png"/><Relationship Id="rId11" Type="http://schemas.openxmlformats.org/officeDocument/2006/relationships/image" Target="../media/image29.svg"/><Relationship Id="rId5" Type="http://schemas.openxmlformats.org/officeDocument/2006/relationships/image" Target="../media/image36.svg"/><Relationship Id="rId15" Type="http://schemas.openxmlformats.org/officeDocument/2006/relationships/image" Target="../media/image42.svg"/><Relationship Id="rId10" Type="http://schemas.openxmlformats.org/officeDocument/2006/relationships/image" Target="../media/image28.png"/><Relationship Id="rId4" Type="http://schemas.openxmlformats.org/officeDocument/2006/relationships/image" Target="../media/image35.png"/><Relationship Id="rId9" Type="http://schemas.openxmlformats.org/officeDocument/2006/relationships/image" Target="../media/image40.svg"/><Relationship Id="rId14"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www.bbc.com/storyworks/specials/the-intelligent-era/better-data-better-energy/" TargetMode="External"/><Relationship Id="rId2" Type="http://schemas.openxmlformats.org/officeDocument/2006/relationships/hyperlink" Target="http://www.bbc.com/storyworks/specials/the-intelligent-era/better-data-better-energy" TargetMode="Externa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18" Type="http://schemas.openxmlformats.org/officeDocument/2006/relationships/image" Target="../media/image29.svg"/><Relationship Id="rId3" Type="http://schemas.openxmlformats.org/officeDocument/2006/relationships/image" Target="../media/image14.emf"/><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31.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5" Type="http://schemas.openxmlformats.org/officeDocument/2006/relationships/image" Target="../media/image26.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svg"/><Relationship Id="rId14" Type="http://schemas.openxmlformats.org/officeDocument/2006/relationships/image" Target="../media/image25.png"/><Relationship Id="rId22" Type="http://schemas.openxmlformats.org/officeDocument/2006/relationships/image" Target="../media/image33.svg"/></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424276"/>
            <a:ext cx="9144000" cy="2387600"/>
          </a:xfrm>
        </p:spPr>
        <p:txBody>
          <a:bodyPr/>
          <a:lstStyle/>
          <a:p>
            <a:r>
              <a:rPr lang="fr-FR" b="0" dirty="0">
                <a:latin typeface="Amazon Ember Heavy" panose="020B0803020204020204" pitchFamily="34" charset="0"/>
                <a:ea typeface="Amazon Ember Heavy" panose="020B0803020204020204" pitchFamily="34" charset="0"/>
                <a:cs typeface="Amazon Ember Heavy" panose="020B0803020204020204" pitchFamily="34" charset="0"/>
              </a:rPr>
              <a:t>AWS </a:t>
            </a:r>
            <a:r>
              <a:rPr lang="fr-FR" b="0" dirty="0" err="1">
                <a:latin typeface="Amazon Ember Heavy" panose="020B0803020204020204" pitchFamily="34" charset="0"/>
                <a:ea typeface="Amazon Ember Heavy" panose="020B0803020204020204" pitchFamily="34" charset="0"/>
                <a:cs typeface="Amazon Ember Heavy" panose="020B0803020204020204" pitchFamily="34" charset="0"/>
              </a:rPr>
              <a:t>DataHub</a:t>
            </a:r>
            <a:endParaRPr lang="fr-FR" b="0" dirty="0">
              <a:latin typeface="Amazon Ember Heavy" panose="020B0803020204020204" pitchFamily="34" charset="0"/>
              <a:ea typeface="Amazon Ember Heavy" panose="020B0803020204020204" pitchFamily="34" charset="0"/>
              <a:cs typeface="Amazon Ember Heavy" panose="020B0803020204020204" pitchFamily="34" charset="0"/>
            </a:endParaRPr>
          </a:p>
        </p:txBody>
      </p:sp>
      <p:sp>
        <p:nvSpPr>
          <p:cNvPr id="3" name="Sous-titre 2"/>
          <p:cNvSpPr>
            <a:spLocks noGrp="1"/>
          </p:cNvSpPr>
          <p:nvPr>
            <p:ph type="subTitle" idx="1"/>
          </p:nvPr>
        </p:nvSpPr>
        <p:spPr>
          <a:xfrm>
            <a:off x="1524000" y="2055399"/>
            <a:ext cx="9144000" cy="1655762"/>
          </a:xfrm>
        </p:spPr>
        <p:txBody>
          <a:bodyPr/>
          <a:lstStyle/>
          <a:p>
            <a:r>
              <a:rPr lang="fr-FR" dirty="0">
                <a:latin typeface="Amazon Ember" panose="02000000000000000000" pitchFamily="2" charset="0"/>
                <a:ea typeface="Amazon Ember" panose="02000000000000000000" pitchFamily="2" charset="0"/>
              </a:rPr>
              <a:t>&lt;Partner Name&gt;</a:t>
            </a:r>
          </a:p>
          <a:p>
            <a:r>
              <a:rPr lang="fr-FR" dirty="0">
                <a:latin typeface="Amazon Ember" panose="02000000000000000000" pitchFamily="2" charset="0"/>
                <a:ea typeface="Amazon Ember" panose="02000000000000000000" pitchFamily="2" charset="0"/>
              </a:rPr>
              <a:t>&lt;Date&gt;</a:t>
            </a:r>
          </a:p>
        </p:txBody>
      </p:sp>
      <p:sp>
        <p:nvSpPr>
          <p:cNvPr id="5" name="Content Placeholder 2"/>
          <p:cNvSpPr txBox="1">
            <a:spLocks/>
          </p:cNvSpPr>
          <p:nvPr/>
        </p:nvSpPr>
        <p:spPr>
          <a:xfrm>
            <a:off x="454123" y="4473057"/>
            <a:ext cx="10940405" cy="1629909"/>
          </a:xfrm>
          <a:prstGeom prst="rect">
            <a:avLst/>
          </a:prstGeom>
        </p:spPr>
        <p:txBody>
          <a:bodyPr vert="horz" lIns="91440" tIns="45720" rIns="91440" bIns="45720" rtlCol="0">
            <a:noAutofit/>
          </a:bodyPr>
          <a:lstStyle>
            <a:lvl1pPr marL="0" indent="0" algn="ctr" defTabSz="609585" rtl="0" eaLnBrk="1" latinLnBrk="0" hangingPunct="1">
              <a:spcBef>
                <a:spcPct val="20000"/>
              </a:spcBef>
              <a:buFontTx/>
              <a:buNone/>
              <a:defRPr sz="2400" b="0" i="0" kern="1200">
                <a:solidFill>
                  <a:schemeClr val="bg1"/>
                </a:solidFill>
                <a:latin typeface="Amazon Ember Regular" charset="0"/>
                <a:ea typeface="+mn-ea"/>
                <a:cs typeface="Amazon Ember Regular" charset="0"/>
              </a:defRPr>
            </a:lvl1pPr>
            <a:lvl2pPr marL="457200" indent="0" algn="ctr" defTabSz="609585" rtl="0" eaLnBrk="1" latinLnBrk="0" hangingPunct="1">
              <a:spcBef>
                <a:spcPct val="20000"/>
              </a:spcBef>
              <a:buFont typeface="Arial"/>
              <a:buNone/>
              <a:defRPr sz="2000" b="0" i="0" kern="1200">
                <a:solidFill>
                  <a:schemeClr val="bg1"/>
                </a:solidFill>
                <a:latin typeface="Amazon Ember Regular" charset="0"/>
                <a:ea typeface="+mn-ea"/>
                <a:cs typeface="Amazon Ember Regular" charset="0"/>
              </a:defRPr>
            </a:lvl2pPr>
            <a:lvl3pPr marL="914400" indent="0" algn="ctr" defTabSz="609585" rtl="0" eaLnBrk="1" latinLnBrk="0" hangingPunct="1">
              <a:spcBef>
                <a:spcPct val="20000"/>
              </a:spcBef>
              <a:buFont typeface="Arial"/>
              <a:buNone/>
              <a:defRPr sz="1800" b="0" i="0" kern="1200">
                <a:solidFill>
                  <a:schemeClr val="bg1"/>
                </a:solidFill>
                <a:latin typeface="Amazon Ember Regular" charset="0"/>
                <a:ea typeface="+mn-ea"/>
                <a:cs typeface="Amazon Ember Regular" charset="0"/>
              </a:defRPr>
            </a:lvl3pPr>
            <a:lvl4pPr marL="1371600" indent="0" algn="ctr" defTabSz="609585" rtl="0" eaLnBrk="1" latinLnBrk="0" hangingPunct="1">
              <a:spcBef>
                <a:spcPct val="20000"/>
              </a:spcBef>
              <a:buFont typeface="Arial"/>
              <a:buNone/>
              <a:defRPr sz="1600" b="0" i="0" kern="1200">
                <a:solidFill>
                  <a:schemeClr val="bg1"/>
                </a:solidFill>
                <a:latin typeface="Amazon Ember Regular" charset="0"/>
                <a:ea typeface="+mn-ea"/>
                <a:cs typeface="Amazon Ember Regular" charset="0"/>
              </a:defRPr>
            </a:lvl4pPr>
            <a:lvl5pPr marL="1828800" indent="0" algn="ctr" defTabSz="609585" rtl="0" eaLnBrk="1" latinLnBrk="0" hangingPunct="1">
              <a:spcBef>
                <a:spcPct val="20000"/>
              </a:spcBef>
              <a:buFont typeface="Arial"/>
              <a:buNone/>
              <a:defRPr sz="1600" b="0" i="0" kern="1200">
                <a:solidFill>
                  <a:schemeClr val="bg1"/>
                </a:solidFill>
                <a:latin typeface="Amazon Ember Regular" charset="0"/>
                <a:ea typeface="+mn-ea"/>
                <a:cs typeface="Amazon Ember Regular" charset="0"/>
              </a:defRPr>
            </a:lvl5pPr>
            <a:lvl6pPr marL="2286000" indent="0" algn="ctr" defTabSz="609585" rtl="0" eaLnBrk="1" latinLnBrk="0" hangingPunct="1">
              <a:spcBef>
                <a:spcPct val="20000"/>
              </a:spcBef>
              <a:buFont typeface="Arial"/>
              <a:buNone/>
              <a:defRPr sz="1600" kern="1200">
                <a:solidFill>
                  <a:schemeClr val="tx1"/>
                </a:solidFill>
                <a:latin typeface="+mn-lt"/>
                <a:ea typeface="+mn-ea"/>
                <a:cs typeface="+mn-cs"/>
              </a:defRPr>
            </a:lvl6pPr>
            <a:lvl7pPr marL="2743200" indent="0" algn="ctr" defTabSz="609585" rtl="0" eaLnBrk="1" latinLnBrk="0" hangingPunct="1">
              <a:spcBef>
                <a:spcPct val="20000"/>
              </a:spcBef>
              <a:buFont typeface="Arial"/>
              <a:buNone/>
              <a:defRPr sz="1600" kern="1200">
                <a:solidFill>
                  <a:schemeClr val="tx1"/>
                </a:solidFill>
                <a:latin typeface="+mn-lt"/>
                <a:ea typeface="+mn-ea"/>
                <a:cs typeface="+mn-cs"/>
              </a:defRPr>
            </a:lvl7pPr>
            <a:lvl8pPr marL="3200400" indent="0" algn="ctr" defTabSz="609585" rtl="0" eaLnBrk="1" latinLnBrk="0" hangingPunct="1">
              <a:spcBef>
                <a:spcPct val="20000"/>
              </a:spcBef>
              <a:buFont typeface="Arial"/>
              <a:buNone/>
              <a:defRPr sz="1600" kern="1200">
                <a:solidFill>
                  <a:schemeClr val="tx1"/>
                </a:solidFill>
                <a:latin typeface="+mn-lt"/>
                <a:ea typeface="+mn-ea"/>
                <a:cs typeface="+mn-cs"/>
              </a:defRPr>
            </a:lvl8pPr>
            <a:lvl9pPr marL="3657600" indent="0" algn="ctr" defTabSz="609585" rtl="0" eaLnBrk="1" latinLnBrk="0" hangingPunct="1">
              <a:spcBef>
                <a:spcPct val="20000"/>
              </a:spcBef>
              <a:buFont typeface="Arial"/>
              <a:buNone/>
              <a:defRPr sz="1600" kern="1200">
                <a:solidFill>
                  <a:schemeClr val="tx1"/>
                </a:solidFill>
                <a:latin typeface="+mn-lt"/>
                <a:ea typeface="+mn-ea"/>
                <a:cs typeface="+mn-cs"/>
              </a:defRPr>
            </a:lvl9pPr>
          </a:lstStyle>
          <a:p>
            <a:pPr algn="l"/>
            <a:endParaRPr lang="en-GB" sz="1800" dirty="0"/>
          </a:p>
        </p:txBody>
      </p:sp>
    </p:spTree>
    <p:extLst>
      <p:ext uri="{BB962C8B-B14F-4D97-AF65-F5344CB8AC3E}">
        <p14:creationId xmlns:p14="http://schemas.microsoft.com/office/powerpoint/2010/main" val="2802678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Datahub</a:t>
            </a:r>
            <a:r>
              <a:rPr lang="en-GB" dirty="0"/>
              <a:t> – trigger phrases</a:t>
            </a:r>
          </a:p>
        </p:txBody>
      </p:sp>
      <p:sp>
        <p:nvSpPr>
          <p:cNvPr id="3" name="Content Placeholder 2"/>
          <p:cNvSpPr>
            <a:spLocks noGrp="1"/>
          </p:cNvSpPr>
          <p:nvPr>
            <p:ph idx="1"/>
          </p:nvPr>
        </p:nvSpPr>
        <p:spPr/>
        <p:txBody>
          <a:bodyPr/>
          <a:lstStyle/>
          <a:p>
            <a:r>
              <a:rPr lang="en-GB" dirty="0"/>
              <a:t>“We have lots of different data initiatives / data lake projects running in different places”</a:t>
            </a:r>
            <a:br>
              <a:rPr lang="en-GB" dirty="0"/>
            </a:br>
            <a:endParaRPr lang="en-GB" dirty="0"/>
          </a:p>
          <a:p>
            <a:r>
              <a:rPr lang="en-GB" dirty="0"/>
              <a:t>“I’d like an enterprise-wide, searchable business data </a:t>
            </a:r>
            <a:r>
              <a:rPr lang="en-GB" dirty="0" err="1"/>
              <a:t>catalog</a:t>
            </a:r>
            <a:r>
              <a:rPr lang="en-GB" dirty="0"/>
              <a:t>”</a:t>
            </a:r>
            <a:br>
              <a:rPr lang="en-GB" dirty="0"/>
            </a:br>
            <a:br>
              <a:rPr lang="en-GB" dirty="0"/>
            </a:br>
            <a:r>
              <a:rPr lang="en-GB" dirty="0"/>
              <a:t>“I need an easy to use and scalable way to manage access to data”</a:t>
            </a:r>
            <a:br>
              <a:rPr lang="en-GB" dirty="0"/>
            </a:br>
            <a:br>
              <a:rPr lang="en-GB" dirty="0"/>
            </a:br>
            <a:r>
              <a:rPr lang="en-GB" dirty="0"/>
              <a:t>“I’ve heard about data mesh / federated data lake architectures”</a:t>
            </a:r>
            <a:br>
              <a:rPr lang="en-GB" dirty="0"/>
            </a:br>
            <a:br>
              <a:rPr lang="en-GB" dirty="0"/>
            </a:br>
            <a:r>
              <a:rPr lang="en-GB" dirty="0"/>
              <a:t>“My Data Engineers are spending a lot of time writing Python / Scala”</a:t>
            </a:r>
            <a:br>
              <a:rPr lang="en-GB" dirty="0"/>
            </a:br>
            <a:br>
              <a:rPr lang="en-GB" dirty="0"/>
            </a:br>
            <a:r>
              <a:rPr lang="en-GB" dirty="0"/>
              <a:t>“How can we make data governance actionable”</a:t>
            </a:r>
          </a:p>
        </p:txBody>
      </p:sp>
    </p:spTree>
    <p:extLst>
      <p:ext uri="{BB962C8B-B14F-4D97-AF65-F5344CB8AC3E}">
        <p14:creationId xmlns:p14="http://schemas.microsoft.com/office/powerpoint/2010/main" val="425512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8424" y="295703"/>
            <a:ext cx="10940405" cy="727655"/>
          </a:xfrm>
        </p:spPr>
        <p:txBody>
          <a:bodyPr/>
          <a:lstStyle/>
          <a:p>
            <a:r>
              <a:rPr lang="fr-FR" sz="3000" b="0" dirty="0" err="1">
                <a:solidFill>
                  <a:schemeClr val="tx1"/>
                </a:solidFill>
                <a:latin typeface="Amazon Ember" panose="02000000000000000000"/>
                <a:cs typeface="Arial" panose="020B0604020202020204" pitchFamily="34" charset="0"/>
              </a:rPr>
              <a:t>DataHub</a:t>
            </a:r>
            <a:r>
              <a:rPr lang="fr-FR" sz="3000" b="0" dirty="0">
                <a:solidFill>
                  <a:schemeClr val="tx1"/>
                </a:solidFill>
                <a:latin typeface="Amazon Ember" panose="02000000000000000000"/>
                <a:cs typeface="Arial" panose="020B0604020202020204" pitchFamily="34" charset="0"/>
              </a:rPr>
              <a:t> architecture </a:t>
            </a:r>
            <a:r>
              <a:rPr lang="fr-FR" sz="3000" b="0" dirty="0" err="1">
                <a:solidFill>
                  <a:schemeClr val="tx1"/>
                </a:solidFill>
                <a:latin typeface="Amazon Ember" panose="02000000000000000000"/>
                <a:cs typeface="Arial" panose="020B0604020202020204" pitchFamily="34" charset="0"/>
              </a:rPr>
              <a:t>follows</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classical</a:t>
            </a:r>
            <a:r>
              <a:rPr lang="fr-FR" sz="3000" b="0" dirty="0">
                <a:solidFill>
                  <a:schemeClr val="tx1"/>
                </a:solidFill>
                <a:latin typeface="Amazon Ember" panose="02000000000000000000"/>
                <a:cs typeface="Arial" panose="020B0604020202020204" pitchFamily="34" charset="0"/>
              </a:rPr>
              <a:t> 3-Tier applications </a:t>
            </a:r>
            <a:r>
              <a:rPr lang="fr-FR" sz="3000" b="0" dirty="0" err="1">
                <a:solidFill>
                  <a:schemeClr val="tx1"/>
                </a:solidFill>
                <a:latin typeface="Amazon Ember" panose="02000000000000000000"/>
                <a:cs typeface="Arial" panose="020B0604020202020204" pitchFamily="34" charset="0"/>
              </a:rPr>
              <a:t>implemented</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using</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mostly</a:t>
            </a:r>
            <a:r>
              <a:rPr lang="fr-FR" sz="3000" b="0" dirty="0">
                <a:solidFill>
                  <a:schemeClr val="tx1"/>
                </a:solidFill>
                <a:latin typeface="Amazon Ember" panose="02000000000000000000"/>
                <a:cs typeface="Arial" panose="020B0604020202020204" pitchFamily="34" charset="0"/>
              </a:rPr>
              <a:t> AWS </a:t>
            </a:r>
            <a:r>
              <a:rPr lang="fr-FR" sz="3000" b="0" dirty="0" err="1">
                <a:solidFill>
                  <a:schemeClr val="tx1"/>
                </a:solidFill>
                <a:latin typeface="Amazon Ember" panose="02000000000000000000"/>
                <a:cs typeface="Arial" panose="020B0604020202020204" pitchFamily="34" charset="0"/>
              </a:rPr>
              <a:t>Serverless</a:t>
            </a:r>
            <a:r>
              <a:rPr lang="fr-FR" sz="3000" b="0" dirty="0">
                <a:solidFill>
                  <a:schemeClr val="tx1"/>
                </a:solidFill>
                <a:latin typeface="Amazon Ember" panose="02000000000000000000"/>
                <a:cs typeface="Arial" panose="020B0604020202020204" pitchFamily="34" charset="0"/>
              </a:rPr>
              <a:t> services</a:t>
            </a:r>
          </a:p>
        </p:txBody>
      </p:sp>
      <p:grpSp>
        <p:nvGrpSpPr>
          <p:cNvPr id="51" name="Group 50">
            <a:extLst>
              <a:ext uri="{FF2B5EF4-FFF2-40B4-BE49-F238E27FC236}">
                <a16:creationId xmlns:a16="http://schemas.microsoft.com/office/drawing/2014/main" id="{EC98A80E-D0F9-6A4F-9FC0-0C0310B1E17B}"/>
              </a:ext>
            </a:extLst>
          </p:cNvPr>
          <p:cNvGrpSpPr/>
          <p:nvPr/>
        </p:nvGrpSpPr>
        <p:grpSpPr>
          <a:xfrm>
            <a:off x="426204" y="1653152"/>
            <a:ext cx="7358556" cy="3919118"/>
            <a:chOff x="805912" y="1983782"/>
            <a:chExt cx="8830267" cy="4702942"/>
          </a:xfrm>
        </p:grpSpPr>
        <p:sp>
          <p:nvSpPr>
            <p:cNvPr id="3" name="Rectangle 2">
              <a:extLst>
                <a:ext uri="{FF2B5EF4-FFF2-40B4-BE49-F238E27FC236}">
                  <a16:creationId xmlns:a16="http://schemas.microsoft.com/office/drawing/2014/main" id="{6972C27C-1843-2E49-B35D-9C47FA716C1E}"/>
                </a:ext>
              </a:extLst>
            </p:cNvPr>
            <p:cNvSpPr>
              <a:spLocks/>
            </p:cNvSpPr>
            <p:nvPr/>
          </p:nvSpPr>
          <p:spPr>
            <a:xfrm>
              <a:off x="805912" y="1983783"/>
              <a:ext cx="1782000" cy="1080000"/>
            </a:xfrm>
            <a:prstGeom prst="rect">
              <a:avLst/>
            </a:prstGeom>
            <a:solidFill>
              <a:srgbClr val="A0C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500" dirty="0">
                  <a:solidFill>
                    <a:srgbClr val="FFFFFF"/>
                  </a:solidFill>
                  <a:latin typeface="Amazon Ember"/>
                </a:rPr>
                <a:t>Presentation</a:t>
              </a:r>
            </a:p>
          </p:txBody>
        </p:sp>
        <p:sp>
          <p:nvSpPr>
            <p:cNvPr id="20" name="Rectangle 19">
              <a:extLst>
                <a:ext uri="{FF2B5EF4-FFF2-40B4-BE49-F238E27FC236}">
                  <a16:creationId xmlns:a16="http://schemas.microsoft.com/office/drawing/2014/main" id="{825175F1-9825-A540-B56F-236B5CEFA6B6}"/>
                </a:ext>
              </a:extLst>
            </p:cNvPr>
            <p:cNvSpPr>
              <a:spLocks/>
            </p:cNvSpPr>
            <p:nvPr/>
          </p:nvSpPr>
          <p:spPr>
            <a:xfrm>
              <a:off x="3159071" y="1983783"/>
              <a:ext cx="1782000" cy="1080000"/>
            </a:xfrm>
            <a:prstGeom prst="rect">
              <a:avLst/>
            </a:prstGeom>
            <a:solidFill>
              <a:srgbClr val="A0C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500" dirty="0">
                  <a:solidFill>
                    <a:srgbClr val="FFFFFF"/>
                  </a:solidFill>
                  <a:latin typeface="Amazon Ember"/>
                </a:rPr>
                <a:t>Web Server</a:t>
              </a:r>
            </a:p>
          </p:txBody>
        </p:sp>
        <p:sp>
          <p:nvSpPr>
            <p:cNvPr id="21" name="Rectangle 20">
              <a:extLst>
                <a:ext uri="{FF2B5EF4-FFF2-40B4-BE49-F238E27FC236}">
                  <a16:creationId xmlns:a16="http://schemas.microsoft.com/office/drawing/2014/main" id="{88C2AFDB-A346-2F45-82A1-B85EE3072DF3}"/>
                </a:ext>
              </a:extLst>
            </p:cNvPr>
            <p:cNvSpPr>
              <a:spLocks/>
            </p:cNvSpPr>
            <p:nvPr/>
          </p:nvSpPr>
          <p:spPr>
            <a:xfrm>
              <a:off x="5506625" y="1983783"/>
              <a:ext cx="1782000" cy="1080000"/>
            </a:xfrm>
            <a:prstGeom prst="rect">
              <a:avLst/>
            </a:prstGeom>
            <a:solidFill>
              <a:srgbClr val="FF99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500" dirty="0">
                  <a:solidFill>
                    <a:srgbClr val="FFFFFF"/>
                  </a:solidFill>
                  <a:latin typeface="Amazon Ember"/>
                </a:rPr>
                <a:t>Web App</a:t>
              </a:r>
            </a:p>
          </p:txBody>
        </p:sp>
        <p:sp>
          <p:nvSpPr>
            <p:cNvPr id="22" name="Rectangle 21">
              <a:extLst>
                <a:ext uri="{FF2B5EF4-FFF2-40B4-BE49-F238E27FC236}">
                  <a16:creationId xmlns:a16="http://schemas.microsoft.com/office/drawing/2014/main" id="{51889ADF-BF53-D540-81FB-CCA9D6EA0D6E}"/>
                </a:ext>
              </a:extLst>
            </p:cNvPr>
            <p:cNvSpPr>
              <a:spLocks/>
            </p:cNvSpPr>
            <p:nvPr/>
          </p:nvSpPr>
          <p:spPr>
            <a:xfrm>
              <a:off x="7854179" y="1983782"/>
              <a:ext cx="1782000" cy="1080000"/>
            </a:xfrm>
            <a:prstGeom prst="rect">
              <a:avLst/>
            </a:prstGeom>
            <a:solidFill>
              <a:srgbClr val="007D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500" dirty="0">
                  <a:solidFill>
                    <a:srgbClr val="FFFFFF"/>
                  </a:solidFill>
                  <a:latin typeface="Amazon Ember"/>
                </a:rPr>
                <a:t>Database / AWS Services</a:t>
              </a:r>
            </a:p>
          </p:txBody>
        </p:sp>
        <p:sp>
          <p:nvSpPr>
            <p:cNvPr id="23" name="Rectangle 22">
              <a:extLst>
                <a:ext uri="{FF2B5EF4-FFF2-40B4-BE49-F238E27FC236}">
                  <a16:creationId xmlns:a16="http://schemas.microsoft.com/office/drawing/2014/main" id="{0D126CDE-3FE7-DD48-BA75-786E67C4D80C}"/>
                </a:ext>
              </a:extLst>
            </p:cNvPr>
            <p:cNvSpPr>
              <a:spLocks/>
            </p:cNvSpPr>
            <p:nvPr/>
          </p:nvSpPr>
          <p:spPr>
            <a:xfrm>
              <a:off x="5508893" y="5606724"/>
              <a:ext cx="1782000" cy="1080000"/>
            </a:xfrm>
            <a:prstGeom prst="rect">
              <a:avLst/>
            </a:prstGeom>
            <a:solidFill>
              <a:srgbClr val="FF99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500" dirty="0">
                  <a:solidFill>
                    <a:srgbClr val="002D43"/>
                  </a:solidFill>
                  <a:latin typeface="Amazon Ember"/>
                </a:rPr>
                <a:t>Background Worker</a:t>
              </a:r>
            </a:p>
          </p:txBody>
        </p:sp>
        <p:cxnSp>
          <p:nvCxnSpPr>
            <p:cNvPr id="27" name="Straight Arrow Connector 26">
              <a:extLst>
                <a:ext uri="{FF2B5EF4-FFF2-40B4-BE49-F238E27FC236}">
                  <a16:creationId xmlns:a16="http://schemas.microsoft.com/office/drawing/2014/main" id="{08DFDBB8-4BEE-AC45-8E56-E609C045751C}"/>
                </a:ext>
              </a:extLst>
            </p:cNvPr>
            <p:cNvCxnSpPr>
              <a:cxnSpLocks/>
              <a:stCxn id="3" idx="3"/>
              <a:endCxn id="20" idx="1"/>
            </p:cNvCxnSpPr>
            <p:nvPr/>
          </p:nvCxnSpPr>
          <p:spPr>
            <a:xfrm>
              <a:off x="2587912" y="2523783"/>
              <a:ext cx="57115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E84F00E-4B6F-454B-87AB-EB4AA7ADE52B}"/>
                </a:ext>
              </a:extLst>
            </p:cNvPr>
            <p:cNvCxnSpPr>
              <a:stCxn id="20" idx="3"/>
              <a:endCxn id="21" idx="1"/>
            </p:cNvCxnSpPr>
            <p:nvPr/>
          </p:nvCxnSpPr>
          <p:spPr>
            <a:xfrm>
              <a:off x="4941071" y="2523783"/>
              <a:ext cx="56555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60F1B91F-9B52-284B-AFE1-1D6214EA875E}"/>
                </a:ext>
              </a:extLst>
            </p:cNvPr>
            <p:cNvSpPr txBox="1"/>
            <p:nvPr/>
          </p:nvSpPr>
          <p:spPr>
            <a:xfrm>
              <a:off x="5353853" y="4472575"/>
              <a:ext cx="2087544" cy="387798"/>
            </a:xfrm>
            <a:prstGeom prst="rect">
              <a:avLst/>
            </a:prstGeom>
            <a:noFill/>
            <a:ln>
              <a:noFill/>
            </a:ln>
          </p:spPr>
          <p:txBody>
            <a:bodyPr wrap="square" rtlCol="0">
              <a:spAutoFit/>
            </a:bodyPr>
            <a:lstStyle/>
            <a:p>
              <a:pPr algn="ctr" defTabSz="609576"/>
              <a:r>
                <a:rPr lang="en-FR" sz="15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Message Bus</a:t>
              </a:r>
            </a:p>
          </p:txBody>
        </p:sp>
        <p:cxnSp>
          <p:nvCxnSpPr>
            <p:cNvPr id="35" name="Straight Arrow Connector 34">
              <a:extLst>
                <a:ext uri="{FF2B5EF4-FFF2-40B4-BE49-F238E27FC236}">
                  <a16:creationId xmlns:a16="http://schemas.microsoft.com/office/drawing/2014/main" id="{382103FF-00E2-9944-B3CE-A7DDA22C0DBF}"/>
                </a:ext>
              </a:extLst>
            </p:cNvPr>
            <p:cNvCxnSpPr>
              <a:cxnSpLocks/>
              <a:stCxn id="21" idx="2"/>
              <a:endCxn id="31" idx="0"/>
            </p:cNvCxnSpPr>
            <p:nvPr/>
          </p:nvCxnSpPr>
          <p:spPr>
            <a:xfrm>
              <a:off x="6397625" y="3063783"/>
              <a:ext cx="0" cy="140879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B7BD8C4B-8C46-FD43-B8F9-3FF4B0E8A5CC}"/>
                </a:ext>
              </a:extLst>
            </p:cNvPr>
            <p:cNvCxnSpPr>
              <a:stCxn id="31" idx="2"/>
              <a:endCxn id="23" idx="0"/>
            </p:cNvCxnSpPr>
            <p:nvPr/>
          </p:nvCxnSpPr>
          <p:spPr>
            <a:xfrm>
              <a:off x="6397625" y="4841907"/>
              <a:ext cx="2268" cy="76481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54EC059A-3D63-034A-BB3E-449F58602FE9}"/>
                </a:ext>
              </a:extLst>
            </p:cNvPr>
            <p:cNvCxnSpPr>
              <a:stCxn id="21" idx="3"/>
              <a:endCxn id="22" idx="1"/>
            </p:cNvCxnSpPr>
            <p:nvPr/>
          </p:nvCxnSpPr>
          <p:spPr>
            <a:xfrm flipV="1">
              <a:off x="7288625" y="2523782"/>
              <a:ext cx="565554"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Elbow Connector 46">
              <a:extLst>
                <a:ext uri="{FF2B5EF4-FFF2-40B4-BE49-F238E27FC236}">
                  <a16:creationId xmlns:a16="http://schemas.microsoft.com/office/drawing/2014/main" id="{416AC424-782B-7846-9C83-683233DD7CAD}"/>
                </a:ext>
              </a:extLst>
            </p:cNvPr>
            <p:cNvCxnSpPr>
              <a:stCxn id="23" idx="3"/>
              <a:endCxn id="22" idx="2"/>
            </p:cNvCxnSpPr>
            <p:nvPr/>
          </p:nvCxnSpPr>
          <p:spPr>
            <a:xfrm flipV="1">
              <a:off x="7290893" y="3063782"/>
              <a:ext cx="1454286" cy="3082942"/>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45D76536-EFA1-7542-85A3-A4BA65F028AD}"/>
                </a:ext>
              </a:extLst>
            </p:cNvPr>
            <p:cNvCxnSpPr/>
            <p:nvPr/>
          </p:nvCxnSpPr>
          <p:spPr>
            <a:xfrm>
              <a:off x="5356121" y="4501740"/>
              <a:ext cx="208306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325904B6-CF21-0943-AD76-059B4A8A53F7}"/>
                </a:ext>
              </a:extLst>
            </p:cNvPr>
            <p:cNvCxnSpPr/>
            <p:nvPr/>
          </p:nvCxnSpPr>
          <p:spPr>
            <a:xfrm>
              <a:off x="5415532" y="4840116"/>
              <a:ext cx="2083065"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52" name="TextBox 51">
            <a:extLst>
              <a:ext uri="{FF2B5EF4-FFF2-40B4-BE49-F238E27FC236}">
                <a16:creationId xmlns:a16="http://schemas.microsoft.com/office/drawing/2014/main" id="{62DDE19F-98F6-234C-AC9C-308656EEFE07}"/>
              </a:ext>
            </a:extLst>
          </p:cNvPr>
          <p:cNvSpPr txBox="1"/>
          <p:nvPr/>
        </p:nvSpPr>
        <p:spPr>
          <a:xfrm>
            <a:off x="7890000" y="1770001"/>
            <a:ext cx="3693763" cy="553998"/>
          </a:xfrm>
          <a:prstGeom prst="rect">
            <a:avLst/>
          </a:prstGeom>
          <a:noFill/>
          <a:ln w="15875">
            <a:solidFill>
              <a:srgbClr val="A0C800"/>
            </a:solidFill>
          </a:ln>
        </p:spPr>
        <p:txBody>
          <a:bodyPr wrap="square" rtlCol="0">
            <a:spAutoFit/>
          </a:bodyPr>
          <a:lstStyle/>
          <a:p>
            <a:pPr defTabSz="609576"/>
            <a:r>
              <a:rPr lang="en-FR" sz="15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A presentation layer hosted in Cloud Front</a:t>
            </a:r>
          </a:p>
        </p:txBody>
      </p:sp>
      <p:sp>
        <p:nvSpPr>
          <p:cNvPr id="53" name="TextBox 52">
            <a:extLst>
              <a:ext uri="{FF2B5EF4-FFF2-40B4-BE49-F238E27FC236}">
                <a16:creationId xmlns:a16="http://schemas.microsoft.com/office/drawing/2014/main" id="{A539E971-BB57-DB42-BF6D-902C397CB764}"/>
              </a:ext>
            </a:extLst>
          </p:cNvPr>
          <p:cNvSpPr txBox="1"/>
          <p:nvPr/>
        </p:nvSpPr>
        <p:spPr>
          <a:xfrm>
            <a:off x="7890000" y="2490000"/>
            <a:ext cx="3693763" cy="553998"/>
          </a:xfrm>
          <a:prstGeom prst="rect">
            <a:avLst/>
          </a:prstGeom>
          <a:noFill/>
          <a:ln w="15875">
            <a:solidFill>
              <a:srgbClr val="FF9900"/>
            </a:solidFill>
          </a:ln>
        </p:spPr>
        <p:txBody>
          <a:bodyPr wrap="square" rtlCol="0">
            <a:spAutoFit/>
          </a:bodyPr>
          <a:lstStyle/>
          <a:p>
            <a:pPr defTabSz="609576"/>
            <a:r>
              <a:rPr lang="en-FR" sz="15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Application server layer consists of web server layer (API Gateway) and Lambdas</a:t>
            </a:r>
          </a:p>
        </p:txBody>
      </p:sp>
      <p:sp>
        <p:nvSpPr>
          <p:cNvPr id="54" name="TextBox 53">
            <a:extLst>
              <a:ext uri="{FF2B5EF4-FFF2-40B4-BE49-F238E27FC236}">
                <a16:creationId xmlns:a16="http://schemas.microsoft.com/office/drawing/2014/main" id="{8D5FBA3F-061C-5245-A450-54E36BBE0DF6}"/>
              </a:ext>
            </a:extLst>
          </p:cNvPr>
          <p:cNvSpPr txBox="1"/>
          <p:nvPr/>
        </p:nvSpPr>
        <p:spPr>
          <a:xfrm>
            <a:off x="7890000" y="3210000"/>
            <a:ext cx="3693763" cy="553998"/>
          </a:xfrm>
          <a:prstGeom prst="rect">
            <a:avLst/>
          </a:prstGeom>
          <a:noFill/>
          <a:ln w="15875">
            <a:solidFill>
              <a:srgbClr val="007DBC"/>
            </a:solidFill>
          </a:ln>
        </p:spPr>
        <p:txBody>
          <a:bodyPr wrap="square" rtlCol="0">
            <a:spAutoFit/>
          </a:bodyPr>
          <a:lstStyle/>
          <a:p>
            <a:pPr defTabSz="609576"/>
            <a:r>
              <a:rPr lang="en-FR" sz="15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Persistent layers on Aurora Serverless Postgress for Catalog and AWS Services</a:t>
            </a:r>
          </a:p>
        </p:txBody>
      </p:sp>
      <p:grpSp>
        <p:nvGrpSpPr>
          <p:cNvPr id="58" name="Group 57">
            <a:extLst>
              <a:ext uri="{FF2B5EF4-FFF2-40B4-BE49-F238E27FC236}">
                <a16:creationId xmlns:a16="http://schemas.microsoft.com/office/drawing/2014/main" id="{4BFF4673-8AA7-1E41-B5B3-3DAAB9E56E4F}"/>
              </a:ext>
            </a:extLst>
          </p:cNvPr>
          <p:cNvGrpSpPr/>
          <p:nvPr/>
        </p:nvGrpSpPr>
        <p:grpSpPr>
          <a:xfrm>
            <a:off x="7933532" y="3930000"/>
            <a:ext cx="3662828" cy="592667"/>
            <a:chOff x="9520238" y="4716000"/>
            <a:chExt cx="4395393" cy="711200"/>
          </a:xfrm>
        </p:grpSpPr>
        <p:pic>
          <p:nvPicPr>
            <p:cNvPr id="56" name="Graphic 55">
              <a:extLst>
                <a:ext uri="{FF2B5EF4-FFF2-40B4-BE49-F238E27FC236}">
                  <a16:creationId xmlns:a16="http://schemas.microsoft.com/office/drawing/2014/main" id="{8654C153-E3C0-9142-89CB-FCCC8E707A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0238" y="4716000"/>
              <a:ext cx="711200" cy="711200"/>
            </a:xfrm>
            <a:prstGeom prst="rect">
              <a:avLst/>
            </a:prstGeom>
          </p:spPr>
        </p:pic>
        <p:sp>
          <p:nvSpPr>
            <p:cNvPr id="57" name="TextBox 56">
              <a:extLst>
                <a:ext uri="{FF2B5EF4-FFF2-40B4-BE49-F238E27FC236}">
                  <a16:creationId xmlns:a16="http://schemas.microsoft.com/office/drawing/2014/main" id="{72C8BA1A-4B2D-E648-BB52-CBE4F8A93999}"/>
                </a:ext>
              </a:extLst>
            </p:cNvPr>
            <p:cNvSpPr txBox="1"/>
            <p:nvPr/>
          </p:nvSpPr>
          <p:spPr>
            <a:xfrm>
              <a:off x="10523349" y="4716000"/>
              <a:ext cx="3392282" cy="664797"/>
            </a:xfrm>
            <a:prstGeom prst="rect">
              <a:avLst/>
            </a:prstGeom>
            <a:noFill/>
          </p:spPr>
          <p:txBody>
            <a:bodyPr wrap="square" rtlCol="0">
              <a:spAutoFit/>
            </a:bodyPr>
            <a:lstStyle/>
            <a:p>
              <a:pPr defTabSz="609576"/>
              <a:r>
                <a:rPr lang="en-FR" sz="15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Amazon Kinesis as the message bus </a:t>
              </a:r>
            </a:p>
          </p:txBody>
        </p:sp>
      </p:grpSp>
    </p:spTree>
    <p:extLst>
      <p:ext uri="{BB962C8B-B14F-4D97-AF65-F5344CB8AC3E}">
        <p14:creationId xmlns:p14="http://schemas.microsoft.com/office/powerpoint/2010/main" val="425121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8424" y="295703"/>
            <a:ext cx="10940405" cy="727655"/>
          </a:xfrm>
        </p:spPr>
        <p:txBody>
          <a:bodyPr/>
          <a:lstStyle/>
          <a:p>
            <a:r>
              <a:rPr lang="fr-FR" sz="3000" b="0" dirty="0" err="1">
                <a:solidFill>
                  <a:schemeClr val="tx1"/>
                </a:solidFill>
                <a:latin typeface="Amazon Ember" panose="02000000000000000000"/>
                <a:cs typeface="Arial" panose="020B0604020202020204" pitchFamily="34" charset="0"/>
              </a:rPr>
              <a:t>DataHub</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is</a:t>
            </a:r>
            <a:r>
              <a:rPr lang="fr-FR" sz="3000" b="0" dirty="0">
                <a:solidFill>
                  <a:schemeClr val="tx1"/>
                </a:solidFill>
                <a:latin typeface="Amazon Ember" panose="02000000000000000000"/>
                <a:cs typeface="Arial" panose="020B0604020202020204" pitchFamily="34" charset="0"/>
              </a:rPr>
              <a:t> a </a:t>
            </a:r>
            <a:r>
              <a:rPr lang="fr-FR" sz="3000" b="0" dirty="0" err="1">
                <a:solidFill>
                  <a:schemeClr val="tx1"/>
                </a:solidFill>
                <a:latin typeface="Amazon Ember" panose="02000000000000000000"/>
                <a:cs typeface="Arial" panose="020B0604020202020204" pitchFamily="34" charset="0"/>
              </a:rPr>
              <a:t>thin</a:t>
            </a:r>
            <a:r>
              <a:rPr lang="fr-FR" sz="3000" b="0" dirty="0">
                <a:solidFill>
                  <a:schemeClr val="tx1"/>
                </a:solidFill>
                <a:latin typeface="Amazon Ember" panose="02000000000000000000"/>
                <a:cs typeface="Arial" panose="020B0604020202020204" pitchFamily="34" charset="0"/>
              </a:rPr>
              <a:t> layer </a:t>
            </a:r>
            <a:r>
              <a:rPr lang="fr-FR" sz="3000" b="0" dirty="0" err="1">
                <a:solidFill>
                  <a:schemeClr val="tx1"/>
                </a:solidFill>
                <a:latin typeface="Amazon Ember" panose="02000000000000000000"/>
                <a:cs typeface="Arial" panose="020B0604020202020204" pitchFamily="34" charset="0"/>
              </a:rPr>
              <a:t>implemented</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using</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Serverless</a:t>
            </a:r>
            <a:r>
              <a:rPr lang="fr-FR" sz="3000" b="0" dirty="0">
                <a:solidFill>
                  <a:schemeClr val="tx1"/>
                </a:solidFill>
                <a:latin typeface="Amazon Ember" panose="02000000000000000000"/>
                <a:cs typeface="Arial" panose="020B0604020202020204" pitchFamily="34" charset="0"/>
              </a:rPr>
              <a:t> Architecture </a:t>
            </a:r>
            <a:r>
              <a:rPr lang="fr-FR" sz="3000" b="0" dirty="0" err="1">
                <a:solidFill>
                  <a:schemeClr val="tx1"/>
                </a:solidFill>
                <a:latin typeface="Amazon Ember" panose="02000000000000000000"/>
                <a:cs typeface="Arial" panose="020B0604020202020204" pitchFamily="34" charset="0"/>
              </a:rPr>
              <a:t>overlaying</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several</a:t>
            </a:r>
            <a:r>
              <a:rPr lang="fr-FR" sz="3000" b="0" dirty="0">
                <a:solidFill>
                  <a:schemeClr val="tx1"/>
                </a:solidFill>
                <a:latin typeface="Amazon Ember" panose="02000000000000000000"/>
                <a:cs typeface="Arial" panose="020B0604020202020204" pitchFamily="34" charset="0"/>
              </a:rPr>
              <a:t> services of AWS</a:t>
            </a:r>
          </a:p>
        </p:txBody>
      </p:sp>
      <p:pic>
        <p:nvPicPr>
          <p:cNvPr id="4" name="Image 3" descr="C:\Users\moshirm\Downloads\image(1).png"/>
          <p:cNvPicPr/>
          <p:nvPr/>
        </p:nvPicPr>
        <p:blipFill>
          <a:blip r:embed="rId2">
            <a:extLst>
              <a:ext uri="{28A0092B-C50C-407E-A947-70E740481C1C}">
                <a14:useLocalDpi xmlns:a14="http://schemas.microsoft.com/office/drawing/2010/main" val="0"/>
              </a:ext>
            </a:extLst>
          </a:blip>
          <a:srcRect/>
          <a:stretch>
            <a:fillRect/>
          </a:stretch>
        </p:blipFill>
        <p:spPr bwMode="auto">
          <a:xfrm>
            <a:off x="4876828" y="1883710"/>
            <a:ext cx="6879885" cy="3735127"/>
          </a:xfrm>
          <a:prstGeom prst="rect">
            <a:avLst/>
          </a:prstGeom>
          <a:noFill/>
          <a:ln>
            <a:noFill/>
          </a:ln>
        </p:spPr>
      </p:pic>
      <p:sp>
        <p:nvSpPr>
          <p:cNvPr id="3" name="Rectangle 2">
            <a:extLst>
              <a:ext uri="{FF2B5EF4-FFF2-40B4-BE49-F238E27FC236}">
                <a16:creationId xmlns:a16="http://schemas.microsoft.com/office/drawing/2014/main" id="{79FB1B0D-8F76-4447-880C-151170D4838C}"/>
              </a:ext>
            </a:extLst>
          </p:cNvPr>
          <p:cNvSpPr/>
          <p:nvPr/>
        </p:nvSpPr>
        <p:spPr>
          <a:xfrm>
            <a:off x="448424" y="1883710"/>
            <a:ext cx="4330220" cy="373512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38115" indent="-238115" defTabSz="609576">
              <a:buFont typeface="Arial" panose="020B0604020202020204" pitchFamily="34" charset="0"/>
              <a:buChar char="•"/>
            </a:pPr>
            <a:r>
              <a:rPr lang="en-FR" sz="1500" dirty="0">
                <a:solidFill>
                  <a:srgbClr val="FFFFFF"/>
                </a:solidFill>
                <a:latin typeface="Amazon Ember"/>
              </a:rPr>
              <a:t>DataHub solution relies on AWS Services (Lake Formation, Cloud Formation, Athena, Aurora Serverless, Lambda,API Gateway, Code Pipeline, Kinesis, EMR, Glue, Sage Maker, S3, Cloud Front, IAM, Cognito, CloudWatch event, VPC)</a:t>
            </a:r>
          </a:p>
          <a:p>
            <a:pPr marL="238115" indent="-238115" defTabSz="609576">
              <a:buFont typeface="Arial" panose="020B0604020202020204" pitchFamily="34" charset="0"/>
              <a:buChar char="•"/>
            </a:pPr>
            <a:endParaRPr lang="en-FR" sz="1500" dirty="0">
              <a:solidFill>
                <a:srgbClr val="FFFFFF"/>
              </a:solidFill>
              <a:latin typeface="Amazon Ember"/>
            </a:endParaRPr>
          </a:p>
          <a:p>
            <a:pPr marL="238115" indent="-238115" defTabSz="609576">
              <a:buFont typeface="Arial" panose="020B0604020202020204" pitchFamily="34" charset="0"/>
              <a:buChar char="•"/>
            </a:pPr>
            <a:r>
              <a:rPr lang="en-FR" sz="1500" dirty="0">
                <a:solidFill>
                  <a:srgbClr val="FFFFFF"/>
                </a:solidFill>
                <a:latin typeface="Amazon Ember"/>
              </a:rPr>
              <a:t>In term of codes, the solution consists of:</a:t>
            </a:r>
          </a:p>
          <a:p>
            <a:pPr marL="847691" lvl="1" indent="-238115" defTabSz="609576">
              <a:buFont typeface="Arial" panose="020B0604020202020204" pitchFamily="34" charset="0"/>
              <a:buChar char="•"/>
            </a:pPr>
            <a:r>
              <a:rPr lang="en-FR" sz="1500" dirty="0">
                <a:solidFill>
                  <a:srgbClr val="FFFFFF"/>
                </a:solidFill>
                <a:latin typeface="Amazon Ember"/>
              </a:rPr>
              <a:t>1 API Gateway</a:t>
            </a:r>
          </a:p>
          <a:p>
            <a:pPr marL="847691" lvl="1" indent="-238115" defTabSz="609576">
              <a:buFont typeface="Arial" panose="020B0604020202020204" pitchFamily="34" charset="0"/>
              <a:buChar char="•"/>
            </a:pPr>
            <a:r>
              <a:rPr lang="en-FR" sz="1500" dirty="0">
                <a:solidFill>
                  <a:srgbClr val="FFFFFF"/>
                </a:solidFill>
                <a:latin typeface="Amazon Ember"/>
              </a:rPr>
              <a:t>3 Lambda </a:t>
            </a:r>
          </a:p>
          <a:p>
            <a:pPr marL="847691" lvl="1" indent="-238115" defTabSz="609576">
              <a:buFont typeface="Arial" panose="020B0604020202020204" pitchFamily="34" charset="0"/>
              <a:buChar char="•"/>
            </a:pPr>
            <a:r>
              <a:rPr lang="en-FR" sz="1500" dirty="0">
                <a:solidFill>
                  <a:srgbClr val="FFFFFF"/>
                </a:solidFill>
                <a:latin typeface="Amazon Ember"/>
              </a:rPr>
              <a:t>1 Web App hosted in Cloud Front</a:t>
            </a:r>
          </a:p>
          <a:p>
            <a:pPr marL="847691" lvl="1" indent="-238115" defTabSz="609576">
              <a:buFont typeface="Arial" panose="020B0604020202020204" pitchFamily="34" charset="0"/>
              <a:buChar char="•"/>
            </a:pPr>
            <a:endParaRPr lang="en-FR" sz="1500" dirty="0">
              <a:solidFill>
                <a:srgbClr val="FFFFFF"/>
              </a:solidFill>
              <a:latin typeface="Amazon Ember"/>
            </a:endParaRPr>
          </a:p>
          <a:p>
            <a:pPr marL="238115" indent="-238115" defTabSz="609576">
              <a:buFont typeface="Arial" panose="020B0604020202020204" pitchFamily="34" charset="0"/>
              <a:buChar char="•"/>
            </a:pPr>
            <a:r>
              <a:rPr lang="en-FR" sz="1500" dirty="0">
                <a:solidFill>
                  <a:srgbClr val="FFFFFF"/>
                </a:solidFill>
                <a:latin typeface="Amazon Ember"/>
              </a:rPr>
              <a:t>All resources, except Cloud Front and API Gateway, are run in AWS Virtual Private Cloud (VPC)</a:t>
            </a:r>
          </a:p>
          <a:p>
            <a:pPr marL="847691" lvl="1" indent="-238115" defTabSz="609576">
              <a:buFont typeface="Arial" panose="020B0604020202020204" pitchFamily="34" charset="0"/>
              <a:buChar char="•"/>
            </a:pPr>
            <a:endParaRPr lang="en-FR" sz="1500" dirty="0">
              <a:solidFill>
                <a:srgbClr val="FFFFFF"/>
              </a:solidFill>
              <a:latin typeface="Amazon Ember"/>
            </a:endParaRPr>
          </a:p>
          <a:p>
            <a:pPr marL="238115" indent="-238115" defTabSz="609576">
              <a:buFont typeface="Arial" panose="020B0604020202020204" pitchFamily="34" charset="0"/>
              <a:buChar char="•"/>
            </a:pPr>
            <a:endParaRPr lang="en-FR" sz="1500" dirty="0">
              <a:solidFill>
                <a:srgbClr val="FFFFFF"/>
              </a:solidFill>
              <a:latin typeface="Amazon Ember"/>
            </a:endParaRPr>
          </a:p>
        </p:txBody>
      </p:sp>
    </p:spTree>
    <p:extLst>
      <p:ext uri="{BB962C8B-B14F-4D97-AF65-F5344CB8AC3E}">
        <p14:creationId xmlns:p14="http://schemas.microsoft.com/office/powerpoint/2010/main" val="76079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8424" y="295703"/>
            <a:ext cx="10940405" cy="727655"/>
          </a:xfrm>
        </p:spPr>
        <p:txBody>
          <a:bodyPr/>
          <a:lstStyle/>
          <a:p>
            <a:r>
              <a:rPr lang="fr-FR" sz="3000" b="0" dirty="0">
                <a:solidFill>
                  <a:schemeClr val="tx1"/>
                </a:solidFill>
                <a:latin typeface="Amazon Ember" panose="02000000000000000000"/>
                <a:cs typeface="Arial" panose="020B0604020202020204" pitchFamily="34" charset="0"/>
              </a:rPr>
              <a:t>Python </a:t>
            </a:r>
            <a:r>
              <a:rPr lang="fr-FR" sz="3000" b="0" dirty="0" err="1">
                <a:solidFill>
                  <a:schemeClr val="tx1"/>
                </a:solidFill>
                <a:latin typeface="Amazon Ember" panose="02000000000000000000"/>
                <a:cs typeface="Arial" panose="020B0604020202020204" pitchFamily="34" charset="0"/>
              </a:rPr>
              <a:t>is</a:t>
            </a:r>
            <a:r>
              <a:rPr lang="fr-FR" sz="3000" b="0" dirty="0">
                <a:solidFill>
                  <a:schemeClr val="tx1"/>
                </a:solidFill>
                <a:latin typeface="Amazon Ember" panose="02000000000000000000"/>
                <a:cs typeface="Arial" panose="020B0604020202020204" pitchFamily="34" charset="0"/>
              </a:rPr>
              <a:t> the </a:t>
            </a:r>
            <a:r>
              <a:rPr lang="fr-FR" sz="3000" b="0" dirty="0" err="1">
                <a:solidFill>
                  <a:schemeClr val="tx1"/>
                </a:solidFill>
                <a:latin typeface="Amazon Ember" panose="02000000000000000000"/>
                <a:cs typeface="Arial" panose="020B0604020202020204" pitchFamily="34" charset="0"/>
              </a:rPr>
              <a:t>language</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used</a:t>
            </a:r>
            <a:r>
              <a:rPr lang="fr-FR" sz="3000" b="0" dirty="0">
                <a:solidFill>
                  <a:schemeClr val="tx1"/>
                </a:solidFill>
                <a:latin typeface="Amazon Ember" panose="02000000000000000000"/>
                <a:cs typeface="Arial" panose="020B0604020202020204" pitchFamily="34" charset="0"/>
              </a:rPr>
              <a:t> in </a:t>
            </a:r>
            <a:r>
              <a:rPr lang="fr-FR" sz="3000" b="0" dirty="0" err="1">
                <a:solidFill>
                  <a:schemeClr val="tx1"/>
                </a:solidFill>
                <a:latin typeface="Amazon Ember" panose="02000000000000000000"/>
                <a:cs typeface="Arial" panose="020B0604020202020204" pitchFamily="34" charset="0"/>
              </a:rPr>
              <a:t>Lambdas</a:t>
            </a:r>
            <a:r>
              <a:rPr lang="fr-FR" sz="3000" b="0" dirty="0">
                <a:solidFill>
                  <a:schemeClr val="tx1"/>
                </a:solidFill>
                <a:latin typeface="Amazon Ember" panose="02000000000000000000"/>
                <a:cs typeface="Arial" panose="020B0604020202020204" pitchFamily="34" charset="0"/>
              </a:rPr>
              <a:t> and </a:t>
            </a:r>
            <a:r>
              <a:rPr lang="fr-FR" sz="3000" b="0" dirty="0" err="1">
                <a:solidFill>
                  <a:schemeClr val="tx1"/>
                </a:solidFill>
                <a:latin typeface="Amazon Ember" panose="02000000000000000000"/>
                <a:cs typeface="Arial" panose="020B0604020202020204" pitchFamily="34" charset="0"/>
              </a:rPr>
              <a:t>Javascript</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React.js</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is</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used</a:t>
            </a:r>
            <a:r>
              <a:rPr lang="fr-FR" sz="3000" b="0" dirty="0">
                <a:solidFill>
                  <a:schemeClr val="tx1"/>
                </a:solidFill>
                <a:latin typeface="Amazon Ember" panose="02000000000000000000"/>
                <a:cs typeface="Arial" panose="020B0604020202020204" pitchFamily="34" charset="0"/>
              </a:rPr>
              <a:t> for the front end </a:t>
            </a:r>
          </a:p>
        </p:txBody>
      </p:sp>
      <p:pic>
        <p:nvPicPr>
          <p:cNvPr id="11" name="Picture 10">
            <a:extLst>
              <a:ext uri="{FF2B5EF4-FFF2-40B4-BE49-F238E27FC236}">
                <a16:creationId xmlns:a16="http://schemas.microsoft.com/office/drawing/2014/main" id="{023559A9-1F8C-B84E-96AD-A45DBE48CA6B}"/>
              </a:ext>
            </a:extLst>
          </p:cNvPr>
          <p:cNvPicPr>
            <a:picLocks noChangeAspect="1"/>
          </p:cNvPicPr>
          <p:nvPr/>
        </p:nvPicPr>
        <p:blipFill>
          <a:blip r:embed="rId2"/>
          <a:stretch>
            <a:fillRect/>
          </a:stretch>
        </p:blipFill>
        <p:spPr>
          <a:xfrm>
            <a:off x="6566798" y="1725289"/>
            <a:ext cx="1259417" cy="465667"/>
          </a:xfrm>
          <a:prstGeom prst="rect">
            <a:avLst/>
          </a:prstGeom>
        </p:spPr>
      </p:pic>
      <p:grpSp>
        <p:nvGrpSpPr>
          <p:cNvPr id="16" name="Group 15">
            <a:extLst>
              <a:ext uri="{FF2B5EF4-FFF2-40B4-BE49-F238E27FC236}">
                <a16:creationId xmlns:a16="http://schemas.microsoft.com/office/drawing/2014/main" id="{01BB14CC-582E-0647-8A81-D14CC9B2C9A2}"/>
              </a:ext>
            </a:extLst>
          </p:cNvPr>
          <p:cNvGrpSpPr/>
          <p:nvPr/>
        </p:nvGrpSpPr>
        <p:grpSpPr>
          <a:xfrm>
            <a:off x="309966" y="2190956"/>
            <a:ext cx="5669797" cy="3408136"/>
            <a:chOff x="0" y="2070347"/>
            <a:chExt cx="7102352" cy="4089763"/>
          </a:xfrm>
        </p:grpSpPr>
        <p:pic>
          <p:nvPicPr>
            <p:cNvPr id="5" name="Graphic 4">
              <a:extLst>
                <a:ext uri="{FF2B5EF4-FFF2-40B4-BE49-F238E27FC236}">
                  <a16:creationId xmlns:a16="http://schemas.microsoft.com/office/drawing/2014/main" id="{230B66F5-E53E-1E48-B2AC-8C13589CB6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2800" y="2070347"/>
              <a:ext cx="711200" cy="711200"/>
            </a:xfrm>
            <a:prstGeom prst="rect">
              <a:avLst/>
            </a:prstGeom>
          </p:spPr>
        </p:pic>
        <p:pic>
          <p:nvPicPr>
            <p:cNvPr id="6" name="Graphic 5">
              <a:extLst>
                <a:ext uri="{FF2B5EF4-FFF2-40B4-BE49-F238E27FC236}">
                  <a16:creationId xmlns:a16="http://schemas.microsoft.com/office/drawing/2014/main" id="{28215052-1E4F-0343-AE38-AA036CE7F9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2800" y="3380815"/>
              <a:ext cx="711200" cy="711200"/>
            </a:xfrm>
            <a:prstGeom prst="rect">
              <a:avLst/>
            </a:prstGeom>
          </p:spPr>
        </p:pic>
        <p:pic>
          <p:nvPicPr>
            <p:cNvPr id="7" name="Graphic 6">
              <a:extLst>
                <a:ext uri="{FF2B5EF4-FFF2-40B4-BE49-F238E27FC236}">
                  <a16:creationId xmlns:a16="http://schemas.microsoft.com/office/drawing/2014/main" id="{CD342B47-7752-F84E-86FE-8B02275249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2800" y="4946650"/>
              <a:ext cx="711200" cy="711200"/>
            </a:xfrm>
            <a:prstGeom prst="rect">
              <a:avLst/>
            </a:prstGeom>
          </p:spPr>
        </p:pic>
        <p:sp>
          <p:nvSpPr>
            <p:cNvPr id="8" name="TextBox 7">
              <a:extLst>
                <a:ext uri="{FF2B5EF4-FFF2-40B4-BE49-F238E27FC236}">
                  <a16:creationId xmlns:a16="http://schemas.microsoft.com/office/drawing/2014/main" id="{C4D1DDE3-E183-914C-AF43-26BAA7890DCC}"/>
                </a:ext>
              </a:extLst>
            </p:cNvPr>
            <p:cNvSpPr txBox="1"/>
            <p:nvPr/>
          </p:nvSpPr>
          <p:spPr>
            <a:xfrm>
              <a:off x="17448" y="2799609"/>
              <a:ext cx="2301905" cy="387798"/>
            </a:xfrm>
            <a:prstGeom prst="rect">
              <a:avLst/>
            </a:prstGeom>
            <a:noFill/>
          </p:spPr>
          <p:txBody>
            <a:bodyPr wrap="square" rtlCol="0">
              <a:spAutoFit/>
            </a:bodyPr>
            <a:lstStyle/>
            <a:p>
              <a:pPr algn="ctr" defTabSz="609576"/>
              <a:r>
                <a:rPr lang="en-US" sz="1500" dirty="0">
                  <a:solidFill>
                    <a:srgbClr val="FFFFFF"/>
                  </a:solidFill>
                  <a:latin typeface="Amazon Ember"/>
                </a:rPr>
                <a:t>AWS Lambda</a:t>
              </a:r>
            </a:p>
          </p:txBody>
        </p:sp>
        <p:sp>
          <p:nvSpPr>
            <p:cNvPr id="9" name="TextBox 8">
              <a:extLst>
                <a:ext uri="{FF2B5EF4-FFF2-40B4-BE49-F238E27FC236}">
                  <a16:creationId xmlns:a16="http://schemas.microsoft.com/office/drawing/2014/main" id="{FC44FAE3-70CB-304F-AD65-FD4FF92BA6BC}"/>
                </a:ext>
              </a:extLst>
            </p:cNvPr>
            <p:cNvSpPr txBox="1"/>
            <p:nvPr/>
          </p:nvSpPr>
          <p:spPr>
            <a:xfrm>
              <a:off x="17448" y="4211555"/>
              <a:ext cx="2301905" cy="387798"/>
            </a:xfrm>
            <a:prstGeom prst="rect">
              <a:avLst/>
            </a:prstGeom>
            <a:noFill/>
          </p:spPr>
          <p:txBody>
            <a:bodyPr wrap="square" rtlCol="0">
              <a:spAutoFit/>
            </a:bodyPr>
            <a:lstStyle/>
            <a:p>
              <a:pPr algn="ctr" defTabSz="609576"/>
              <a:r>
                <a:rPr lang="en-US" sz="1500" dirty="0">
                  <a:solidFill>
                    <a:srgbClr val="FFFFFF"/>
                  </a:solidFill>
                  <a:latin typeface="Amazon Ember"/>
                </a:rPr>
                <a:t>AWS Lambda</a:t>
              </a:r>
            </a:p>
          </p:txBody>
        </p:sp>
        <p:sp>
          <p:nvSpPr>
            <p:cNvPr id="10" name="TextBox 9">
              <a:extLst>
                <a:ext uri="{FF2B5EF4-FFF2-40B4-BE49-F238E27FC236}">
                  <a16:creationId xmlns:a16="http://schemas.microsoft.com/office/drawing/2014/main" id="{9493346E-D3D6-EE48-9A41-79A7A32C3B4D}"/>
                </a:ext>
              </a:extLst>
            </p:cNvPr>
            <p:cNvSpPr txBox="1"/>
            <p:nvPr/>
          </p:nvSpPr>
          <p:spPr>
            <a:xfrm>
              <a:off x="0" y="5772312"/>
              <a:ext cx="2301905" cy="387798"/>
            </a:xfrm>
            <a:prstGeom prst="rect">
              <a:avLst/>
            </a:prstGeom>
            <a:noFill/>
          </p:spPr>
          <p:txBody>
            <a:bodyPr wrap="square" rtlCol="0">
              <a:spAutoFit/>
            </a:bodyPr>
            <a:lstStyle/>
            <a:p>
              <a:pPr algn="ctr" defTabSz="609576"/>
              <a:r>
                <a:rPr lang="en-US" sz="1500" dirty="0">
                  <a:solidFill>
                    <a:srgbClr val="FFFFFF"/>
                  </a:solidFill>
                  <a:latin typeface="Amazon Ember"/>
                </a:rPr>
                <a:t>AWS Lambda</a:t>
              </a:r>
            </a:p>
          </p:txBody>
        </p:sp>
        <p:sp>
          <p:nvSpPr>
            <p:cNvPr id="13" name="Rectangle 12">
              <a:extLst>
                <a:ext uri="{FF2B5EF4-FFF2-40B4-BE49-F238E27FC236}">
                  <a16:creationId xmlns:a16="http://schemas.microsoft.com/office/drawing/2014/main" id="{9AEE7923-2845-3A4A-91F7-BAFE7EDB7F13}"/>
                </a:ext>
              </a:extLst>
            </p:cNvPr>
            <p:cNvSpPr/>
            <p:nvPr/>
          </p:nvSpPr>
          <p:spPr>
            <a:xfrm>
              <a:off x="1906088" y="2070347"/>
              <a:ext cx="5196264" cy="11842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defTabSz="609576"/>
              <a:r>
                <a:rPr lang="en-FR" sz="1500" dirty="0">
                  <a:solidFill>
                    <a:srgbClr val="FFC000"/>
                  </a:solidFill>
                  <a:latin typeface="Amazon Ember"/>
                </a:rPr>
                <a:t>Business Logic Lambda</a:t>
              </a:r>
            </a:p>
            <a:p>
              <a:pPr marL="238115" indent="-238115" defTabSz="609576">
                <a:buFont typeface="Arial" panose="020B0604020202020204" pitchFamily="34" charset="0"/>
                <a:buChar char="•"/>
              </a:pPr>
              <a:r>
                <a:rPr lang="en-FR" sz="1500" dirty="0">
                  <a:solidFill>
                    <a:srgbClr val="FFFFFF"/>
                  </a:solidFill>
                  <a:latin typeface="Amazon Ember"/>
                </a:rPr>
                <a:t>Implement business logic of DataHub</a:t>
              </a:r>
            </a:p>
            <a:p>
              <a:pPr marL="238115" indent="-238115" defTabSz="609576">
                <a:buFont typeface="Arial" panose="020B0604020202020204" pitchFamily="34" charset="0"/>
                <a:buChar char="•"/>
              </a:pPr>
              <a:r>
                <a:rPr lang="en-FR" sz="1500" dirty="0">
                  <a:solidFill>
                    <a:srgbClr val="FFFFFF"/>
                  </a:solidFill>
                  <a:latin typeface="Amazon Ember"/>
                </a:rPr>
                <a:t>Communicate with Worker Lambda through Kinesis message bus</a:t>
              </a:r>
            </a:p>
          </p:txBody>
        </p:sp>
        <p:sp>
          <p:nvSpPr>
            <p:cNvPr id="14" name="Rectangle 13">
              <a:extLst>
                <a:ext uri="{FF2B5EF4-FFF2-40B4-BE49-F238E27FC236}">
                  <a16:creationId xmlns:a16="http://schemas.microsoft.com/office/drawing/2014/main" id="{3F168081-AA7B-E546-85CA-D8D449602E0F}"/>
                </a:ext>
              </a:extLst>
            </p:cNvPr>
            <p:cNvSpPr/>
            <p:nvPr/>
          </p:nvSpPr>
          <p:spPr>
            <a:xfrm>
              <a:off x="1906088" y="3300807"/>
              <a:ext cx="5196264" cy="11842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defTabSz="609576"/>
              <a:r>
                <a:rPr lang="en-FR" sz="1500" dirty="0">
                  <a:solidFill>
                    <a:srgbClr val="FFC000"/>
                  </a:solidFill>
                  <a:latin typeface="Amazon Ember"/>
                </a:rPr>
                <a:t>Worker Lambda</a:t>
              </a:r>
            </a:p>
            <a:p>
              <a:pPr marL="238115" indent="-238115" defTabSz="609576">
                <a:buFont typeface="Arial" panose="020B0604020202020204" pitchFamily="34" charset="0"/>
                <a:buChar char="•"/>
              </a:pPr>
              <a:r>
                <a:rPr lang="en-FR" sz="1500" dirty="0">
                  <a:solidFill>
                    <a:srgbClr val="FFFFFF"/>
                  </a:solidFill>
                  <a:latin typeface="Amazon Ember"/>
                </a:rPr>
                <a:t>Execute AWS API</a:t>
              </a:r>
            </a:p>
          </p:txBody>
        </p:sp>
        <p:sp>
          <p:nvSpPr>
            <p:cNvPr id="15" name="Rectangle 14">
              <a:extLst>
                <a:ext uri="{FF2B5EF4-FFF2-40B4-BE49-F238E27FC236}">
                  <a16:creationId xmlns:a16="http://schemas.microsoft.com/office/drawing/2014/main" id="{67F54ECA-E82D-2945-A5AF-4BC303C4055C}"/>
                </a:ext>
              </a:extLst>
            </p:cNvPr>
            <p:cNvSpPr/>
            <p:nvPr/>
          </p:nvSpPr>
          <p:spPr>
            <a:xfrm>
              <a:off x="1906088" y="4895792"/>
              <a:ext cx="5196264" cy="11842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defTabSz="609576"/>
              <a:r>
                <a:rPr lang="en-FR" sz="1500" dirty="0">
                  <a:solidFill>
                    <a:srgbClr val="FFC000"/>
                  </a:solidFill>
                  <a:latin typeface="Amazon Ember"/>
                </a:rPr>
                <a:t>Scheduled Lambda</a:t>
              </a:r>
            </a:p>
            <a:p>
              <a:pPr marL="238115" indent="-238115" defTabSz="609576">
                <a:buFont typeface="Arial" panose="020B0604020202020204" pitchFamily="34" charset="0"/>
                <a:buChar char="•"/>
              </a:pPr>
              <a:r>
                <a:rPr lang="en-FR" sz="1500" dirty="0">
                  <a:solidFill>
                    <a:srgbClr val="FFFFFF"/>
                  </a:solidFill>
                  <a:latin typeface="Amazon Ember"/>
                </a:rPr>
                <a:t>Execute scheduled tasks </a:t>
              </a:r>
            </a:p>
          </p:txBody>
        </p:sp>
      </p:grpSp>
      <p:sp>
        <p:nvSpPr>
          <p:cNvPr id="17" name="TextBox 16">
            <a:extLst>
              <a:ext uri="{FF2B5EF4-FFF2-40B4-BE49-F238E27FC236}">
                <a16:creationId xmlns:a16="http://schemas.microsoft.com/office/drawing/2014/main" id="{C4A3C51E-739B-2843-9DBB-E45617B4B81B}"/>
              </a:ext>
            </a:extLst>
          </p:cNvPr>
          <p:cNvSpPr txBox="1"/>
          <p:nvPr/>
        </p:nvSpPr>
        <p:spPr>
          <a:xfrm>
            <a:off x="444500" y="1716128"/>
            <a:ext cx="2225033" cy="400110"/>
          </a:xfrm>
          <a:prstGeom prst="rect">
            <a:avLst/>
          </a:prstGeom>
          <a:noFill/>
        </p:spPr>
        <p:txBody>
          <a:bodyPr wrap="square" rtlCol="0">
            <a:spAutoFit/>
          </a:bodyPr>
          <a:lstStyle/>
          <a:p>
            <a:pPr defTabSz="609576"/>
            <a:r>
              <a:rPr lang="en-FR" sz="2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Python 3.7</a:t>
            </a:r>
          </a:p>
        </p:txBody>
      </p:sp>
      <p:sp>
        <p:nvSpPr>
          <p:cNvPr id="18" name="Rectangle 17">
            <a:extLst>
              <a:ext uri="{FF2B5EF4-FFF2-40B4-BE49-F238E27FC236}">
                <a16:creationId xmlns:a16="http://schemas.microsoft.com/office/drawing/2014/main" id="{C7D8B0BF-F9D7-824A-A022-B3DDDF4126E0}"/>
              </a:ext>
            </a:extLst>
          </p:cNvPr>
          <p:cNvSpPr/>
          <p:nvPr/>
        </p:nvSpPr>
        <p:spPr>
          <a:xfrm>
            <a:off x="6566799" y="2363519"/>
            <a:ext cx="4822031" cy="373512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38115" indent="-238115" defTabSz="609576">
              <a:buFont typeface="Arial" panose="020B0604020202020204" pitchFamily="34" charset="0"/>
              <a:buChar char="•"/>
            </a:pPr>
            <a:r>
              <a:rPr lang="en-FR" sz="1500" dirty="0">
                <a:solidFill>
                  <a:srgbClr val="FFFFFF"/>
                </a:solidFill>
                <a:latin typeface="Amazon Ember"/>
              </a:rPr>
              <a:t>React hooks (useState, useEffect) for state management</a:t>
            </a:r>
          </a:p>
          <a:p>
            <a:pPr marL="238115" indent="-238115" defTabSz="609576">
              <a:buFont typeface="Arial" panose="020B0604020202020204" pitchFamily="34" charset="0"/>
              <a:buChar char="•"/>
            </a:pPr>
            <a:r>
              <a:rPr lang="en-FR" sz="1500" dirty="0">
                <a:solidFill>
                  <a:srgbClr val="FFFFFF"/>
                </a:solidFill>
                <a:latin typeface="Amazon Ember"/>
              </a:rPr>
              <a:t> Apollo Client to interact with DataHub API</a:t>
            </a:r>
          </a:p>
          <a:p>
            <a:pPr marL="238115" indent="-238115" defTabSz="609576">
              <a:buFont typeface="Arial" panose="020B0604020202020204" pitchFamily="34" charset="0"/>
              <a:buChar char="•"/>
            </a:pPr>
            <a:endParaRPr lang="en-FR" sz="1500" dirty="0">
              <a:solidFill>
                <a:srgbClr val="FFFFFF"/>
              </a:solidFill>
              <a:latin typeface="Amazon Ember"/>
            </a:endParaRPr>
          </a:p>
          <a:p>
            <a:pPr marL="238115" indent="-238115" defTabSz="609576">
              <a:buFont typeface="Arial" panose="020B0604020202020204" pitchFamily="34" charset="0"/>
              <a:buChar char="•"/>
            </a:pPr>
            <a:endParaRPr lang="en-FR" sz="1500" dirty="0">
              <a:solidFill>
                <a:srgbClr val="FFFFFF"/>
              </a:solidFill>
              <a:latin typeface="Amazon Ember"/>
            </a:endParaRPr>
          </a:p>
          <a:p>
            <a:pPr marL="238115" indent="-238115" defTabSz="609576">
              <a:buFont typeface="Arial" panose="020B0604020202020204" pitchFamily="34" charset="0"/>
              <a:buChar char="•"/>
            </a:pPr>
            <a:r>
              <a:rPr lang="en-FR" sz="1500" dirty="0">
                <a:solidFill>
                  <a:srgbClr val="FFFFFF"/>
                </a:solidFill>
                <a:latin typeface="Amazon Ember"/>
              </a:rPr>
              <a:t>Bundled using create-react-app utility</a:t>
            </a:r>
          </a:p>
          <a:p>
            <a:pPr marL="238115" indent="-238115" defTabSz="609576">
              <a:buFont typeface="Arial" panose="020B0604020202020204" pitchFamily="34" charset="0"/>
              <a:buChar char="•"/>
            </a:pPr>
            <a:r>
              <a:rPr lang="en-FR" sz="1500" dirty="0">
                <a:solidFill>
                  <a:srgbClr val="FFFFFF"/>
                </a:solidFill>
                <a:latin typeface="Amazon Ember"/>
              </a:rPr>
              <a:t>Saved to S3 and distributed by Cloud Front</a:t>
            </a:r>
          </a:p>
          <a:p>
            <a:pPr marL="238115" indent="-238115" defTabSz="609576">
              <a:buFont typeface="Arial" panose="020B0604020202020204" pitchFamily="34" charset="0"/>
              <a:buChar char="•"/>
            </a:pPr>
            <a:endParaRPr lang="en-FR" sz="1500" dirty="0">
              <a:solidFill>
                <a:srgbClr val="FFFFFF"/>
              </a:solidFill>
              <a:latin typeface="Amazon Ember"/>
            </a:endParaRPr>
          </a:p>
        </p:txBody>
      </p:sp>
    </p:spTree>
    <p:extLst>
      <p:ext uri="{BB962C8B-B14F-4D97-AF65-F5344CB8AC3E}">
        <p14:creationId xmlns:p14="http://schemas.microsoft.com/office/powerpoint/2010/main" val="2312364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8424" y="295703"/>
            <a:ext cx="10940405" cy="727655"/>
          </a:xfrm>
        </p:spPr>
        <p:txBody>
          <a:bodyPr/>
          <a:lstStyle/>
          <a:p>
            <a:r>
              <a:rPr lang="fr-FR" sz="3000" b="0" dirty="0">
                <a:solidFill>
                  <a:schemeClr val="tx1"/>
                </a:solidFill>
                <a:latin typeface="Amazon Ember" panose="02000000000000000000"/>
                <a:cs typeface="Arial" panose="020B0604020202020204" pitchFamily="34" charset="0"/>
              </a:rPr>
              <a:t>Interaction </a:t>
            </a:r>
            <a:r>
              <a:rPr lang="fr-FR" sz="3000" b="0" dirty="0" err="1">
                <a:solidFill>
                  <a:schemeClr val="tx1"/>
                </a:solidFill>
                <a:latin typeface="Amazon Ember" panose="02000000000000000000"/>
                <a:cs typeface="Arial" panose="020B0604020202020204" pitchFamily="34" charset="0"/>
              </a:rPr>
              <a:t>with</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DataHub</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can</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be</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done</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through</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DataHub</a:t>
            </a:r>
            <a:r>
              <a:rPr lang="fr-FR" sz="3000" b="0" dirty="0">
                <a:solidFill>
                  <a:schemeClr val="tx1"/>
                </a:solidFill>
                <a:latin typeface="Amazon Ember" panose="02000000000000000000"/>
                <a:cs typeface="Arial" panose="020B0604020202020204" pitchFamily="34" charset="0"/>
              </a:rPr>
              <a:t> API and </a:t>
            </a:r>
            <a:r>
              <a:rPr lang="fr-FR" sz="3000" b="0" dirty="0" err="1">
                <a:solidFill>
                  <a:schemeClr val="tx1"/>
                </a:solidFill>
                <a:latin typeface="Amazon Ember" panose="02000000000000000000"/>
                <a:cs typeface="Arial" panose="020B0604020202020204" pitchFamily="34" charset="0"/>
              </a:rPr>
              <a:t>through</a:t>
            </a:r>
            <a:r>
              <a:rPr lang="fr-FR" sz="3000" b="0" dirty="0">
                <a:solidFill>
                  <a:schemeClr val="tx1"/>
                </a:solidFill>
                <a:latin typeface="Amazon Ember" panose="02000000000000000000"/>
                <a:cs typeface="Arial" panose="020B0604020202020204" pitchFamily="34" charset="0"/>
              </a:rPr>
              <a:t> User Interface</a:t>
            </a:r>
          </a:p>
        </p:txBody>
      </p:sp>
      <p:pic>
        <p:nvPicPr>
          <p:cNvPr id="19" name="Image 14">
            <a:extLst>
              <a:ext uri="{FF2B5EF4-FFF2-40B4-BE49-F238E27FC236}">
                <a16:creationId xmlns:a16="http://schemas.microsoft.com/office/drawing/2014/main" id="{385C9152-601A-1C4C-9776-D2D269A10048}"/>
              </a:ext>
            </a:extLst>
          </p:cNvPr>
          <p:cNvPicPr>
            <a:picLocks noChangeAspect="1"/>
          </p:cNvPicPr>
          <p:nvPr/>
        </p:nvPicPr>
        <p:blipFill>
          <a:blip r:embed="rId2"/>
          <a:stretch>
            <a:fillRect/>
          </a:stretch>
        </p:blipFill>
        <p:spPr>
          <a:xfrm>
            <a:off x="444501" y="2348307"/>
            <a:ext cx="7767809" cy="3256174"/>
          </a:xfrm>
          <a:prstGeom prst="rect">
            <a:avLst/>
          </a:prstGeom>
        </p:spPr>
      </p:pic>
      <p:sp>
        <p:nvSpPr>
          <p:cNvPr id="3" name="TextBox 2">
            <a:extLst>
              <a:ext uri="{FF2B5EF4-FFF2-40B4-BE49-F238E27FC236}">
                <a16:creationId xmlns:a16="http://schemas.microsoft.com/office/drawing/2014/main" id="{BB64518E-FEDA-4F48-B96A-AEB58E52757F}"/>
              </a:ext>
            </a:extLst>
          </p:cNvPr>
          <p:cNvSpPr txBox="1"/>
          <p:nvPr/>
        </p:nvSpPr>
        <p:spPr>
          <a:xfrm>
            <a:off x="444501" y="1717729"/>
            <a:ext cx="3081364" cy="464294"/>
          </a:xfrm>
          <a:prstGeom prst="rect">
            <a:avLst/>
          </a:prstGeom>
          <a:noFill/>
        </p:spPr>
        <p:txBody>
          <a:bodyPr wrap="square" rtlCol="0">
            <a:spAutoFit/>
          </a:bodyPr>
          <a:lstStyle/>
          <a:p>
            <a:pPr defTabSz="609576"/>
            <a:r>
              <a:rPr lang="en-FR" sz="2417"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UI</a:t>
            </a:r>
          </a:p>
        </p:txBody>
      </p:sp>
      <p:sp>
        <p:nvSpPr>
          <p:cNvPr id="20" name="TextBox 19">
            <a:extLst>
              <a:ext uri="{FF2B5EF4-FFF2-40B4-BE49-F238E27FC236}">
                <a16:creationId xmlns:a16="http://schemas.microsoft.com/office/drawing/2014/main" id="{C9A544DF-5ACF-A54F-A58A-CC4B538BDC44}"/>
              </a:ext>
            </a:extLst>
          </p:cNvPr>
          <p:cNvSpPr txBox="1"/>
          <p:nvPr/>
        </p:nvSpPr>
        <p:spPr>
          <a:xfrm>
            <a:off x="8634386" y="1899466"/>
            <a:ext cx="3081364" cy="464294"/>
          </a:xfrm>
          <a:prstGeom prst="rect">
            <a:avLst/>
          </a:prstGeom>
          <a:noFill/>
        </p:spPr>
        <p:txBody>
          <a:bodyPr wrap="square" rtlCol="0">
            <a:spAutoFit/>
          </a:bodyPr>
          <a:lstStyle/>
          <a:p>
            <a:pPr defTabSz="609576"/>
            <a:r>
              <a:rPr lang="en-FR" sz="2417"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API</a:t>
            </a:r>
          </a:p>
        </p:txBody>
      </p:sp>
      <p:sp>
        <p:nvSpPr>
          <p:cNvPr id="12" name="TextBox 11">
            <a:extLst>
              <a:ext uri="{FF2B5EF4-FFF2-40B4-BE49-F238E27FC236}">
                <a16:creationId xmlns:a16="http://schemas.microsoft.com/office/drawing/2014/main" id="{F1C07506-A011-EC4F-B16B-86FB5ACD340D}"/>
              </a:ext>
            </a:extLst>
          </p:cNvPr>
          <p:cNvSpPr txBox="1"/>
          <p:nvPr/>
        </p:nvSpPr>
        <p:spPr>
          <a:xfrm>
            <a:off x="8634386" y="2348307"/>
            <a:ext cx="2873106" cy="1246495"/>
          </a:xfrm>
          <a:prstGeom prst="rect">
            <a:avLst/>
          </a:prstGeom>
          <a:noFill/>
        </p:spPr>
        <p:txBody>
          <a:bodyPr wrap="square" rtlCol="0">
            <a:spAutoFit/>
          </a:bodyPr>
          <a:lstStyle/>
          <a:p>
            <a:pPr marL="380985" indent="-380985" defTabSz="609576">
              <a:buFont typeface="Arial" panose="020B0604020202020204" pitchFamily="34" charset="0"/>
              <a:buChar char="•"/>
            </a:pPr>
            <a:r>
              <a:rPr lang="en-FR" sz="15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GraphQL API is used</a:t>
            </a:r>
          </a:p>
          <a:p>
            <a:pPr marL="380985" indent="-380985" defTabSz="609576">
              <a:buFont typeface="Arial" panose="020B0604020202020204" pitchFamily="34" charset="0"/>
              <a:buChar char="•"/>
            </a:pPr>
            <a:r>
              <a:rPr lang="en-FR" sz="15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JWT Tokens and API Key/Secret pairs for authentication</a:t>
            </a:r>
          </a:p>
          <a:p>
            <a:pPr marL="380985" indent="-380985" defTabSz="609576">
              <a:buFont typeface="Arial" panose="020B0604020202020204" pitchFamily="34" charset="0"/>
              <a:buChar char="•"/>
            </a:pPr>
            <a:r>
              <a:rPr lang="en-FR" sz="1500">
                <a:solidFill>
                  <a:srgbClr val="FFFFFF"/>
                </a:solidFill>
                <a:latin typeface="Amazon Ember" panose="020B0603020204020204" pitchFamily="34" charset="0"/>
                <a:ea typeface="Amazon Ember" panose="020B0603020204020204" pitchFamily="34" charset="0"/>
                <a:cs typeface="Amazon Ember" panose="020B0603020204020204" pitchFamily="34" charset="0"/>
              </a:rPr>
              <a:t>API Gateway benefits</a:t>
            </a:r>
            <a:endParaRPr lang="en-FR" sz="15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08207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8424" y="295703"/>
            <a:ext cx="11285847" cy="727655"/>
          </a:xfrm>
        </p:spPr>
        <p:txBody>
          <a:bodyPr/>
          <a:lstStyle/>
          <a:p>
            <a:r>
              <a:rPr lang="fr-FR" sz="3000" b="0" dirty="0" err="1">
                <a:solidFill>
                  <a:schemeClr val="tx1"/>
                </a:solidFill>
                <a:latin typeface="Amazon Ember" panose="02000000000000000000"/>
                <a:cs typeface="Arial" panose="020B0604020202020204" pitchFamily="34" charset="0"/>
              </a:rPr>
              <a:t>Worker</a:t>
            </a:r>
            <a:r>
              <a:rPr lang="fr-FR" sz="3000" b="0" dirty="0">
                <a:solidFill>
                  <a:schemeClr val="tx1"/>
                </a:solidFill>
                <a:latin typeface="Amazon Ember" panose="02000000000000000000"/>
                <a:cs typeface="Arial" panose="020B0604020202020204" pitchFamily="34" charset="0"/>
              </a:rPr>
              <a:t> Lambda in central </a:t>
            </a:r>
            <a:r>
              <a:rPr lang="fr-FR" sz="3000" b="0" dirty="0" err="1">
                <a:solidFill>
                  <a:schemeClr val="tx1"/>
                </a:solidFill>
                <a:latin typeface="Amazon Ember" panose="02000000000000000000"/>
                <a:cs typeface="Arial" panose="020B0604020202020204" pitchFamily="34" charset="0"/>
              </a:rPr>
              <a:t>DataHub</a:t>
            </a:r>
            <a:r>
              <a:rPr lang="fr-FR" sz="3000" b="0" dirty="0">
                <a:solidFill>
                  <a:schemeClr val="tx1"/>
                </a:solidFill>
                <a:latin typeface="Amazon Ember" panose="02000000000000000000"/>
                <a:cs typeface="Arial" panose="020B0604020202020204" pitchFamily="34" charset="0"/>
              </a:rPr>
              <a:t> assumes a </a:t>
            </a:r>
            <a:r>
              <a:rPr lang="fr-FR" sz="3000" b="0" dirty="0" err="1">
                <a:solidFill>
                  <a:schemeClr val="tx1"/>
                </a:solidFill>
                <a:latin typeface="Amazon Ember" panose="02000000000000000000"/>
                <a:cs typeface="Arial" panose="020B0604020202020204" pitchFamily="34" charset="0"/>
              </a:rPr>
              <a:t>specific</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role</a:t>
            </a:r>
            <a:r>
              <a:rPr lang="fr-FR" sz="3000" b="0" dirty="0">
                <a:solidFill>
                  <a:schemeClr val="tx1"/>
                </a:solidFill>
                <a:latin typeface="Amazon Ember" panose="02000000000000000000"/>
                <a:cs typeface="Arial" panose="020B0604020202020204" pitchFamily="34" charset="0"/>
              </a:rPr>
              <a:t> to </a:t>
            </a:r>
            <a:r>
              <a:rPr lang="fr-FR" sz="3000" b="0" dirty="0" err="1">
                <a:solidFill>
                  <a:schemeClr val="tx1"/>
                </a:solidFill>
                <a:latin typeface="Amazon Ember" panose="02000000000000000000"/>
                <a:cs typeface="Arial" panose="020B0604020202020204" pitchFamily="34" charset="0"/>
              </a:rPr>
              <a:t>interact</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with</a:t>
            </a:r>
            <a:r>
              <a:rPr lang="fr-FR" sz="3000" b="0" dirty="0">
                <a:solidFill>
                  <a:schemeClr val="tx1"/>
                </a:solidFill>
                <a:latin typeface="Amazon Ember" panose="02000000000000000000"/>
                <a:cs typeface="Arial" panose="020B0604020202020204" pitchFamily="34" charset="0"/>
              </a:rPr>
              <a:t> AWS services of </a:t>
            </a:r>
            <a:r>
              <a:rPr lang="fr-FR" sz="3000" b="0" dirty="0" err="1">
                <a:solidFill>
                  <a:schemeClr val="tx1"/>
                </a:solidFill>
                <a:latin typeface="Amazon Ember" panose="02000000000000000000"/>
                <a:cs typeface="Arial" panose="020B0604020202020204" pitchFamily="34" charset="0"/>
              </a:rPr>
              <a:t>other</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accounts</a:t>
            </a:r>
            <a:r>
              <a:rPr lang="fr-FR" sz="3000" b="0" dirty="0">
                <a:solidFill>
                  <a:schemeClr val="tx1"/>
                </a:solidFill>
                <a:latin typeface="Amazon Ember" panose="02000000000000000000"/>
                <a:cs typeface="Arial" panose="020B0604020202020204" pitchFamily="34" charset="0"/>
              </a:rPr>
              <a:t>   </a:t>
            </a:r>
          </a:p>
        </p:txBody>
      </p:sp>
      <p:sp>
        <p:nvSpPr>
          <p:cNvPr id="23" name="Rectangle 22">
            <a:extLst>
              <a:ext uri="{FF2B5EF4-FFF2-40B4-BE49-F238E27FC236}">
                <a16:creationId xmlns:a16="http://schemas.microsoft.com/office/drawing/2014/main" id="{90C5D84F-EC19-4340-B6A5-0A670E07D962}"/>
              </a:ext>
            </a:extLst>
          </p:cNvPr>
          <p:cNvSpPr/>
          <p:nvPr/>
        </p:nvSpPr>
        <p:spPr>
          <a:xfrm>
            <a:off x="6315559" y="1898543"/>
            <a:ext cx="3831212" cy="285427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endParaRPr lang="en-FR" sz="2400" dirty="0">
              <a:solidFill>
                <a:srgbClr val="FFFFFF"/>
              </a:solidFill>
              <a:latin typeface="Amazon Ember"/>
            </a:endParaRPr>
          </a:p>
        </p:txBody>
      </p:sp>
      <p:grpSp>
        <p:nvGrpSpPr>
          <p:cNvPr id="25" name="Group 24">
            <a:extLst>
              <a:ext uri="{FF2B5EF4-FFF2-40B4-BE49-F238E27FC236}">
                <a16:creationId xmlns:a16="http://schemas.microsoft.com/office/drawing/2014/main" id="{5794A4EA-84FC-F841-9E63-D7CBD2BEB461}"/>
              </a:ext>
            </a:extLst>
          </p:cNvPr>
          <p:cNvGrpSpPr/>
          <p:nvPr/>
        </p:nvGrpSpPr>
        <p:grpSpPr>
          <a:xfrm>
            <a:off x="1821515" y="2399604"/>
            <a:ext cx="3241281" cy="1932477"/>
            <a:chOff x="744456" y="1656919"/>
            <a:chExt cx="3889537" cy="2550870"/>
          </a:xfrm>
        </p:grpSpPr>
        <p:pic>
          <p:nvPicPr>
            <p:cNvPr id="19" name="Graphic 18">
              <a:extLst>
                <a:ext uri="{FF2B5EF4-FFF2-40B4-BE49-F238E27FC236}">
                  <a16:creationId xmlns:a16="http://schemas.microsoft.com/office/drawing/2014/main" id="{74256456-B51E-D242-B0B8-3D43A388D8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0587" y="2722136"/>
              <a:ext cx="681300" cy="711200"/>
            </a:xfrm>
            <a:prstGeom prst="rect">
              <a:avLst/>
            </a:prstGeom>
          </p:spPr>
        </p:pic>
        <p:pic>
          <p:nvPicPr>
            <p:cNvPr id="20" name="Graphic 19">
              <a:extLst>
                <a:ext uri="{FF2B5EF4-FFF2-40B4-BE49-F238E27FC236}">
                  <a16:creationId xmlns:a16="http://schemas.microsoft.com/office/drawing/2014/main" id="{AAEB5536-56A1-2E4B-A06A-782EE5F872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79650" y="2722136"/>
              <a:ext cx="711200" cy="711200"/>
            </a:xfrm>
            <a:prstGeom prst="rect">
              <a:avLst/>
            </a:prstGeom>
          </p:spPr>
        </p:pic>
        <p:pic>
          <p:nvPicPr>
            <p:cNvPr id="21" name="Graphic 20">
              <a:extLst>
                <a:ext uri="{FF2B5EF4-FFF2-40B4-BE49-F238E27FC236}">
                  <a16:creationId xmlns:a16="http://schemas.microsoft.com/office/drawing/2014/main" id="{9278A002-4979-A040-BC65-13CBC92C3E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8613" y="2722136"/>
              <a:ext cx="681300" cy="711200"/>
            </a:xfrm>
            <a:prstGeom prst="rect">
              <a:avLst/>
            </a:prstGeom>
          </p:spPr>
        </p:pic>
        <p:sp>
          <p:nvSpPr>
            <p:cNvPr id="3" name="Rectangle 2">
              <a:extLst>
                <a:ext uri="{FF2B5EF4-FFF2-40B4-BE49-F238E27FC236}">
                  <a16:creationId xmlns:a16="http://schemas.microsoft.com/office/drawing/2014/main" id="{9CAF4BEC-4528-754D-9213-1C5C6EB33CA2}"/>
                </a:ext>
              </a:extLst>
            </p:cNvPr>
            <p:cNvSpPr/>
            <p:nvPr/>
          </p:nvSpPr>
          <p:spPr>
            <a:xfrm>
              <a:off x="976393" y="3595014"/>
              <a:ext cx="1038387" cy="26406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167" dirty="0">
                  <a:solidFill>
                    <a:srgbClr val="FFFFFF"/>
                  </a:solidFill>
                  <a:latin typeface="Amazon Ember"/>
                </a:rPr>
                <a:t>Business Logic</a:t>
              </a:r>
            </a:p>
          </p:txBody>
        </p:sp>
        <p:sp>
          <p:nvSpPr>
            <p:cNvPr id="22" name="Rectangle 21">
              <a:extLst>
                <a:ext uri="{FF2B5EF4-FFF2-40B4-BE49-F238E27FC236}">
                  <a16:creationId xmlns:a16="http://schemas.microsoft.com/office/drawing/2014/main" id="{661EBCE4-18EC-5A42-A2B3-39CA753FF476}"/>
                </a:ext>
              </a:extLst>
            </p:cNvPr>
            <p:cNvSpPr/>
            <p:nvPr/>
          </p:nvSpPr>
          <p:spPr>
            <a:xfrm>
              <a:off x="3260069" y="3595014"/>
              <a:ext cx="1038387" cy="26406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167" dirty="0">
                  <a:solidFill>
                    <a:srgbClr val="FFFFFF"/>
                  </a:solidFill>
                  <a:latin typeface="Amazon Ember"/>
                </a:rPr>
                <a:t>Worker Lambda</a:t>
              </a:r>
            </a:p>
          </p:txBody>
        </p:sp>
        <p:sp>
          <p:nvSpPr>
            <p:cNvPr id="4" name="Rectangle 3">
              <a:extLst>
                <a:ext uri="{FF2B5EF4-FFF2-40B4-BE49-F238E27FC236}">
                  <a16:creationId xmlns:a16="http://schemas.microsoft.com/office/drawing/2014/main" id="{ACBC0DAA-10D1-4942-AA7C-ACA224A4266F}"/>
                </a:ext>
              </a:extLst>
            </p:cNvPr>
            <p:cNvSpPr/>
            <p:nvPr/>
          </p:nvSpPr>
          <p:spPr>
            <a:xfrm>
              <a:off x="836908" y="2371240"/>
              <a:ext cx="3797085" cy="183654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endParaRPr lang="en-FR" sz="2400" dirty="0">
                <a:solidFill>
                  <a:srgbClr val="FFFFFF"/>
                </a:solidFill>
                <a:latin typeface="Amazon Ember"/>
              </a:endParaRPr>
            </a:p>
          </p:txBody>
        </p:sp>
        <p:sp>
          <p:nvSpPr>
            <p:cNvPr id="12" name="TextBox 11">
              <a:extLst>
                <a:ext uri="{FF2B5EF4-FFF2-40B4-BE49-F238E27FC236}">
                  <a16:creationId xmlns:a16="http://schemas.microsoft.com/office/drawing/2014/main" id="{241EB04A-4EA5-A440-A64B-1418E22B9342}"/>
                </a:ext>
              </a:extLst>
            </p:cNvPr>
            <p:cNvSpPr txBox="1"/>
            <p:nvPr/>
          </p:nvSpPr>
          <p:spPr>
            <a:xfrm>
              <a:off x="744456" y="1656919"/>
              <a:ext cx="2721588" cy="731277"/>
            </a:xfrm>
            <a:prstGeom prst="rect">
              <a:avLst/>
            </a:prstGeom>
            <a:noFill/>
          </p:spPr>
          <p:txBody>
            <a:bodyPr wrap="square" rtlCol="0">
              <a:spAutoFit/>
            </a:bodyPr>
            <a:lstStyle/>
            <a:p>
              <a:pPr defTabSz="609576"/>
              <a:r>
                <a:rPr lang="en-FR" sz="15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Account where DataHub is deployed</a:t>
              </a:r>
            </a:p>
          </p:txBody>
        </p:sp>
      </p:grpSp>
      <p:sp>
        <p:nvSpPr>
          <p:cNvPr id="24" name="TextBox 23">
            <a:extLst>
              <a:ext uri="{FF2B5EF4-FFF2-40B4-BE49-F238E27FC236}">
                <a16:creationId xmlns:a16="http://schemas.microsoft.com/office/drawing/2014/main" id="{F3D49553-C0CF-B242-93B4-2A46CFDA6C62}"/>
              </a:ext>
            </a:extLst>
          </p:cNvPr>
          <p:cNvSpPr txBox="1"/>
          <p:nvPr/>
        </p:nvSpPr>
        <p:spPr>
          <a:xfrm>
            <a:off x="6315559" y="1389063"/>
            <a:ext cx="2267990" cy="553998"/>
          </a:xfrm>
          <a:prstGeom prst="rect">
            <a:avLst/>
          </a:prstGeom>
          <a:noFill/>
        </p:spPr>
        <p:txBody>
          <a:bodyPr wrap="square" rtlCol="0">
            <a:spAutoFit/>
          </a:bodyPr>
          <a:lstStyle/>
          <a:p>
            <a:pPr defTabSz="609576"/>
            <a:r>
              <a:rPr lang="en-FR" sz="15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Account with which DataHub interacts</a:t>
            </a:r>
          </a:p>
        </p:txBody>
      </p:sp>
      <p:pic>
        <p:nvPicPr>
          <p:cNvPr id="26" name="Graphic 25">
            <a:extLst>
              <a:ext uri="{FF2B5EF4-FFF2-40B4-BE49-F238E27FC236}">
                <a16:creationId xmlns:a16="http://schemas.microsoft.com/office/drawing/2014/main" id="{42F42F36-9920-C948-8C49-5A32EF8852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15219" y="2486043"/>
            <a:ext cx="592667" cy="592667"/>
          </a:xfrm>
          <a:prstGeom prst="rect">
            <a:avLst/>
          </a:prstGeom>
        </p:spPr>
      </p:pic>
      <p:pic>
        <p:nvPicPr>
          <p:cNvPr id="27" name="Graphic 26">
            <a:extLst>
              <a:ext uri="{FF2B5EF4-FFF2-40B4-BE49-F238E27FC236}">
                <a16:creationId xmlns:a16="http://schemas.microsoft.com/office/drawing/2014/main" id="{D6AB0FE3-486E-524A-8C75-1E3DFE04D99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15219" y="3400012"/>
            <a:ext cx="592667" cy="592667"/>
          </a:xfrm>
          <a:prstGeom prst="rect">
            <a:avLst/>
          </a:prstGeom>
        </p:spPr>
      </p:pic>
      <p:pic>
        <p:nvPicPr>
          <p:cNvPr id="28" name="Graphic 27">
            <a:extLst>
              <a:ext uri="{FF2B5EF4-FFF2-40B4-BE49-F238E27FC236}">
                <a16:creationId xmlns:a16="http://schemas.microsoft.com/office/drawing/2014/main" id="{54C4291C-CD1B-AF48-B7B3-61428ED8CDE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782173" y="2486043"/>
            <a:ext cx="592667" cy="592667"/>
          </a:xfrm>
          <a:prstGeom prst="rect">
            <a:avLst/>
          </a:prstGeom>
        </p:spPr>
      </p:pic>
      <p:pic>
        <p:nvPicPr>
          <p:cNvPr id="29" name="Graphic 28">
            <a:extLst>
              <a:ext uri="{FF2B5EF4-FFF2-40B4-BE49-F238E27FC236}">
                <a16:creationId xmlns:a16="http://schemas.microsoft.com/office/drawing/2014/main" id="{B48294F8-FF90-4446-9B2F-86729BAB661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782173" y="3418219"/>
            <a:ext cx="592667" cy="592667"/>
          </a:xfrm>
          <a:prstGeom prst="rect">
            <a:avLst/>
          </a:prstGeom>
        </p:spPr>
      </p:pic>
      <p:sp>
        <p:nvSpPr>
          <p:cNvPr id="30" name="Rectangle 29">
            <a:extLst>
              <a:ext uri="{FF2B5EF4-FFF2-40B4-BE49-F238E27FC236}">
                <a16:creationId xmlns:a16="http://schemas.microsoft.com/office/drawing/2014/main" id="{A75E99A2-BE7C-B64E-9E31-F6B7AC746C0B}"/>
              </a:ext>
            </a:extLst>
          </p:cNvPr>
          <p:cNvSpPr/>
          <p:nvPr/>
        </p:nvSpPr>
        <p:spPr>
          <a:xfrm>
            <a:off x="7593216" y="3058795"/>
            <a:ext cx="767679" cy="230830"/>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099" tIns="38099" rIns="38099" bIns="38099" numCol="1" spcCol="38100" rtlCol="0" anchor="ctr">
            <a:spAutoFit/>
          </a:bodyPr>
          <a:lstStyle/>
          <a:p>
            <a:pPr defTabSz="609575" hangingPunct="0"/>
            <a:r>
              <a:rPr lang="en-FR" sz="1000" dirty="0">
                <a:solidFill>
                  <a:srgbClr val="FFFFFF"/>
                </a:solidFill>
                <a:latin typeface="Amazon Ember"/>
                <a:ea typeface="Amazon Ember"/>
                <a:cs typeface="Amazon Ember"/>
                <a:sym typeface="Amazon Ember"/>
              </a:rPr>
              <a:t>Amazon S3</a:t>
            </a:r>
          </a:p>
        </p:txBody>
      </p:sp>
      <p:sp>
        <p:nvSpPr>
          <p:cNvPr id="31" name="Rectangle 30">
            <a:extLst>
              <a:ext uri="{FF2B5EF4-FFF2-40B4-BE49-F238E27FC236}">
                <a16:creationId xmlns:a16="http://schemas.microsoft.com/office/drawing/2014/main" id="{92A6D819-BBA2-854E-9F9F-AC9B59B2020D}"/>
              </a:ext>
            </a:extLst>
          </p:cNvPr>
          <p:cNvSpPr/>
          <p:nvPr/>
        </p:nvSpPr>
        <p:spPr>
          <a:xfrm>
            <a:off x="7974159" y="3031247"/>
            <a:ext cx="2208696" cy="28592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917" dirty="0">
                <a:solidFill>
                  <a:srgbClr val="FFFFFF"/>
                </a:solidFill>
                <a:latin typeface="Amazon Ember"/>
              </a:rPr>
              <a:t>Amazon Athena</a:t>
            </a:r>
          </a:p>
        </p:txBody>
      </p:sp>
      <p:sp>
        <p:nvSpPr>
          <p:cNvPr id="32" name="Rectangle 31">
            <a:extLst>
              <a:ext uri="{FF2B5EF4-FFF2-40B4-BE49-F238E27FC236}">
                <a16:creationId xmlns:a16="http://schemas.microsoft.com/office/drawing/2014/main" id="{885B1B15-6BF4-A74B-9C3C-FC5E957C6857}"/>
              </a:ext>
            </a:extLst>
          </p:cNvPr>
          <p:cNvSpPr/>
          <p:nvPr/>
        </p:nvSpPr>
        <p:spPr>
          <a:xfrm>
            <a:off x="7827713" y="3933941"/>
            <a:ext cx="767679" cy="384719"/>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099" tIns="38099" rIns="38099" bIns="38099" numCol="1" spcCol="38100" rtlCol="0" anchor="ctr">
            <a:spAutoFit/>
          </a:bodyPr>
          <a:lstStyle/>
          <a:p>
            <a:pPr defTabSz="609575" hangingPunct="0"/>
            <a:r>
              <a:rPr lang="en-FR" sz="1000" dirty="0">
                <a:solidFill>
                  <a:srgbClr val="FFFFFF"/>
                </a:solidFill>
                <a:latin typeface="Amazon Ember"/>
                <a:ea typeface="Amazon Ember"/>
                <a:cs typeface="Amazon Ember"/>
                <a:sym typeface="Amazon Ember"/>
              </a:rPr>
              <a:t>Lake Formation</a:t>
            </a:r>
          </a:p>
        </p:txBody>
      </p:sp>
      <p:sp>
        <p:nvSpPr>
          <p:cNvPr id="33" name="Rectangle 32">
            <a:extLst>
              <a:ext uri="{FF2B5EF4-FFF2-40B4-BE49-F238E27FC236}">
                <a16:creationId xmlns:a16="http://schemas.microsoft.com/office/drawing/2014/main" id="{8BB9E611-C75D-F04F-9694-BFEA71CB9F14}"/>
              </a:ext>
            </a:extLst>
          </p:cNvPr>
          <p:cNvSpPr/>
          <p:nvPr/>
        </p:nvSpPr>
        <p:spPr>
          <a:xfrm>
            <a:off x="8120039" y="4025534"/>
            <a:ext cx="2208696" cy="28592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917" dirty="0">
                <a:solidFill>
                  <a:srgbClr val="FFFFFF"/>
                </a:solidFill>
                <a:latin typeface="Amazon Ember"/>
              </a:rPr>
              <a:t>AWS Glue</a:t>
            </a:r>
          </a:p>
        </p:txBody>
      </p:sp>
      <p:pic>
        <p:nvPicPr>
          <p:cNvPr id="34" name="Graphic 33">
            <a:extLst>
              <a:ext uri="{FF2B5EF4-FFF2-40B4-BE49-F238E27FC236}">
                <a16:creationId xmlns:a16="http://schemas.microsoft.com/office/drawing/2014/main" id="{18326545-A2E6-FF46-BF76-2293DAD9F6A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448203" y="1962063"/>
            <a:ext cx="391583" cy="391583"/>
          </a:xfrm>
          <a:prstGeom prst="rect">
            <a:avLst/>
          </a:prstGeom>
        </p:spPr>
      </p:pic>
      <p:sp>
        <p:nvSpPr>
          <p:cNvPr id="35" name="Rectangle 34">
            <a:extLst>
              <a:ext uri="{FF2B5EF4-FFF2-40B4-BE49-F238E27FC236}">
                <a16:creationId xmlns:a16="http://schemas.microsoft.com/office/drawing/2014/main" id="{8FE124D2-5097-CC4A-8CBD-5B0926086327}"/>
              </a:ext>
            </a:extLst>
          </p:cNvPr>
          <p:cNvSpPr/>
          <p:nvPr/>
        </p:nvSpPr>
        <p:spPr>
          <a:xfrm>
            <a:off x="6289761" y="2397787"/>
            <a:ext cx="798910" cy="1276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167" dirty="0">
                <a:solidFill>
                  <a:srgbClr val="FFFFFF"/>
                </a:solidFill>
                <a:latin typeface="Amazon Ember"/>
              </a:rPr>
              <a:t>DatahubPivotRole</a:t>
            </a:r>
          </a:p>
        </p:txBody>
      </p:sp>
      <p:sp>
        <p:nvSpPr>
          <p:cNvPr id="36" name="Rectangle 35">
            <a:extLst>
              <a:ext uri="{FF2B5EF4-FFF2-40B4-BE49-F238E27FC236}">
                <a16:creationId xmlns:a16="http://schemas.microsoft.com/office/drawing/2014/main" id="{4F89EA83-C96B-394C-A02B-D3D7705B6371}"/>
              </a:ext>
            </a:extLst>
          </p:cNvPr>
          <p:cNvSpPr/>
          <p:nvPr/>
        </p:nvSpPr>
        <p:spPr>
          <a:xfrm>
            <a:off x="7376584" y="2353646"/>
            <a:ext cx="2632738" cy="21257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endParaRPr lang="en-FR" sz="2400" dirty="0">
              <a:solidFill>
                <a:srgbClr val="FFFFFF"/>
              </a:solidFill>
              <a:latin typeface="Amazon Ember"/>
            </a:endParaRPr>
          </a:p>
        </p:txBody>
      </p:sp>
      <p:sp>
        <p:nvSpPr>
          <p:cNvPr id="37" name="Rectangle 36">
            <a:extLst>
              <a:ext uri="{FF2B5EF4-FFF2-40B4-BE49-F238E27FC236}">
                <a16:creationId xmlns:a16="http://schemas.microsoft.com/office/drawing/2014/main" id="{FD4A32D7-CBB8-6F4D-A57F-A06C194C54C4}"/>
              </a:ext>
            </a:extLst>
          </p:cNvPr>
          <p:cNvSpPr/>
          <p:nvPr/>
        </p:nvSpPr>
        <p:spPr>
          <a:xfrm>
            <a:off x="7376584" y="2353646"/>
            <a:ext cx="2632738" cy="224418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endParaRPr lang="en-FR" sz="2400" dirty="0">
              <a:solidFill>
                <a:srgbClr val="FFFFFF"/>
              </a:solidFill>
              <a:latin typeface="Amazon Ember"/>
            </a:endParaRPr>
          </a:p>
        </p:txBody>
      </p:sp>
      <p:cxnSp>
        <p:nvCxnSpPr>
          <p:cNvPr id="39" name="Elbow Connector 38">
            <a:extLst>
              <a:ext uri="{FF2B5EF4-FFF2-40B4-BE49-F238E27FC236}">
                <a16:creationId xmlns:a16="http://schemas.microsoft.com/office/drawing/2014/main" id="{EEBDF88F-8D6B-0F48-81AC-7B169F001975}"/>
              </a:ext>
            </a:extLst>
          </p:cNvPr>
          <p:cNvCxnSpPr>
            <a:cxnSpLocks/>
            <a:stCxn id="21" idx="3"/>
            <a:endCxn id="40" idx="1"/>
          </p:cNvCxnSpPr>
          <p:nvPr/>
        </p:nvCxnSpPr>
        <p:spPr>
          <a:xfrm flipV="1">
            <a:off x="4634396" y="3475739"/>
            <a:ext cx="2856452" cy="243"/>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5F3A74F9-EEB2-1741-B92C-1F4006CB8FA8}"/>
              </a:ext>
            </a:extLst>
          </p:cNvPr>
          <p:cNvSpPr/>
          <p:nvPr/>
        </p:nvSpPr>
        <p:spPr>
          <a:xfrm>
            <a:off x="7490848" y="2353646"/>
            <a:ext cx="2518474" cy="2244185"/>
          </a:xfrm>
          <a:prstGeom prst="rect">
            <a:avLst/>
          </a:prstGeom>
          <a:noFill/>
          <a:ln>
            <a:solidFill>
              <a:srgbClr val="595A5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endParaRPr lang="en-FR" sz="2400" dirty="0">
              <a:solidFill>
                <a:srgbClr val="FFFFFF"/>
              </a:solidFill>
              <a:latin typeface="Amazon Ember"/>
            </a:endParaRPr>
          </a:p>
        </p:txBody>
      </p:sp>
      <p:cxnSp>
        <p:nvCxnSpPr>
          <p:cNvPr id="44" name="Straight Connector 43">
            <a:extLst>
              <a:ext uri="{FF2B5EF4-FFF2-40B4-BE49-F238E27FC236}">
                <a16:creationId xmlns:a16="http://schemas.microsoft.com/office/drawing/2014/main" id="{1BFF6481-2F9B-9648-AFF5-0F5A7673D838}"/>
              </a:ext>
            </a:extLst>
          </p:cNvPr>
          <p:cNvCxnSpPr/>
          <p:nvPr/>
        </p:nvCxnSpPr>
        <p:spPr>
          <a:xfrm flipV="1">
            <a:off x="6689216" y="2734157"/>
            <a:ext cx="0" cy="741582"/>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92DEAB0D-5DE6-EF4B-93C5-57A83C3B4351}"/>
              </a:ext>
            </a:extLst>
          </p:cNvPr>
          <p:cNvSpPr txBox="1"/>
          <p:nvPr/>
        </p:nvSpPr>
        <p:spPr>
          <a:xfrm>
            <a:off x="6370521" y="2826182"/>
            <a:ext cx="1329568" cy="271934"/>
          </a:xfrm>
          <a:prstGeom prst="rect">
            <a:avLst/>
          </a:prstGeom>
          <a:noFill/>
        </p:spPr>
        <p:txBody>
          <a:bodyPr wrap="square" rtlCol="0">
            <a:spAutoFit/>
          </a:bodyPr>
          <a:lstStyle/>
          <a:p>
            <a:pPr defTabSz="609576"/>
            <a:r>
              <a:rPr lang="en-FR" sz="1167"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assumes</a:t>
            </a:r>
          </a:p>
        </p:txBody>
      </p:sp>
      <p:cxnSp>
        <p:nvCxnSpPr>
          <p:cNvPr id="47" name="Straight Arrow Connector 46">
            <a:extLst>
              <a:ext uri="{FF2B5EF4-FFF2-40B4-BE49-F238E27FC236}">
                <a16:creationId xmlns:a16="http://schemas.microsoft.com/office/drawing/2014/main" id="{93B04C3E-1FDA-E149-B708-DB9601D70DA2}"/>
              </a:ext>
            </a:extLst>
          </p:cNvPr>
          <p:cNvCxnSpPr>
            <a:stCxn id="19" idx="3"/>
            <a:endCxn id="20" idx="1"/>
          </p:cNvCxnSpPr>
          <p:nvPr/>
        </p:nvCxnSpPr>
        <p:spPr>
          <a:xfrm>
            <a:off x="2727708" y="3475981"/>
            <a:ext cx="37313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B22C2D46-5937-424F-BB7F-D140CEC8A982}"/>
              </a:ext>
            </a:extLst>
          </p:cNvPr>
          <p:cNvCxnSpPr>
            <a:stCxn id="20" idx="3"/>
            <a:endCxn id="21" idx="1"/>
          </p:cNvCxnSpPr>
          <p:nvPr/>
        </p:nvCxnSpPr>
        <p:spPr>
          <a:xfrm>
            <a:off x="3693510" y="3475981"/>
            <a:ext cx="37313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34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8424" y="295703"/>
            <a:ext cx="11285847" cy="727655"/>
          </a:xfrm>
        </p:spPr>
        <p:txBody>
          <a:bodyPr/>
          <a:lstStyle/>
          <a:p>
            <a:r>
              <a:rPr lang="fr-FR" sz="3000" b="0" dirty="0" err="1">
                <a:solidFill>
                  <a:schemeClr val="tx1"/>
                </a:solidFill>
                <a:latin typeface="Amazon Ember" panose="02000000000000000000"/>
                <a:cs typeface="Arial" panose="020B0604020202020204" pitchFamily="34" charset="0"/>
              </a:rPr>
              <a:t>DataHub</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creates</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necessary</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resources</a:t>
            </a:r>
            <a:r>
              <a:rPr lang="fr-FR" sz="3000" b="0" dirty="0">
                <a:solidFill>
                  <a:schemeClr val="tx1"/>
                </a:solidFill>
                <a:latin typeface="Amazon Ember" panose="02000000000000000000"/>
                <a:cs typeface="Arial" panose="020B0604020202020204" pitchFamily="34" charset="0"/>
              </a:rPr>
              <a:t> for </a:t>
            </a:r>
            <a:r>
              <a:rPr lang="fr-FR" sz="3000" b="0" dirty="0" err="1">
                <a:solidFill>
                  <a:schemeClr val="tx1"/>
                </a:solidFill>
                <a:latin typeface="Amazon Ember" panose="02000000000000000000"/>
                <a:cs typeface="Arial" panose="020B0604020202020204" pitchFamily="34" charset="0"/>
              </a:rPr>
              <a:t>DataSet</a:t>
            </a:r>
            <a:r>
              <a:rPr lang="fr-FR" sz="3000" b="0" dirty="0">
                <a:solidFill>
                  <a:schemeClr val="tx1"/>
                </a:solidFill>
                <a:latin typeface="Amazon Ember" panose="02000000000000000000"/>
                <a:cs typeface="Arial" panose="020B0604020202020204" pitchFamily="34" charset="0"/>
              </a:rPr>
              <a:t> to </a:t>
            </a:r>
            <a:r>
              <a:rPr lang="fr-FR" sz="3000" b="0" dirty="0" err="1">
                <a:solidFill>
                  <a:schemeClr val="tx1"/>
                </a:solidFill>
                <a:latin typeface="Amazon Ember" panose="02000000000000000000"/>
                <a:cs typeface="Arial" panose="020B0604020202020204" pitchFamily="34" charset="0"/>
              </a:rPr>
              <a:t>make</a:t>
            </a:r>
            <a:r>
              <a:rPr lang="fr-FR" sz="3000" b="0" dirty="0">
                <a:solidFill>
                  <a:schemeClr val="tx1"/>
                </a:solidFill>
                <a:latin typeface="Amazon Ember" panose="02000000000000000000"/>
                <a:cs typeface="Arial" panose="020B0604020202020204" pitchFamily="34" charset="0"/>
              </a:rPr>
              <a:t> the </a:t>
            </a:r>
            <a:r>
              <a:rPr lang="fr-FR" sz="3000" b="0" dirty="0" err="1">
                <a:solidFill>
                  <a:schemeClr val="tx1"/>
                </a:solidFill>
                <a:latin typeface="Amazon Ember" panose="02000000000000000000"/>
                <a:cs typeface="Arial" panose="020B0604020202020204" pitchFamily="34" charset="0"/>
              </a:rPr>
              <a:t>DataSet</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shareable</a:t>
            </a:r>
            <a:endParaRPr lang="fr-FR" sz="3000" b="0" dirty="0">
              <a:solidFill>
                <a:schemeClr val="tx1"/>
              </a:solidFill>
              <a:latin typeface="Amazon Ember" panose="02000000000000000000"/>
              <a:cs typeface="Arial" panose="020B0604020202020204" pitchFamily="34" charset="0"/>
            </a:endParaRPr>
          </a:p>
        </p:txBody>
      </p:sp>
      <p:sp>
        <p:nvSpPr>
          <p:cNvPr id="5" name="Rectangle 4">
            <a:extLst>
              <a:ext uri="{FF2B5EF4-FFF2-40B4-BE49-F238E27FC236}">
                <a16:creationId xmlns:a16="http://schemas.microsoft.com/office/drawing/2014/main" id="{D4307500-3985-6B4D-8287-B73A22596B92}"/>
              </a:ext>
            </a:extLst>
          </p:cNvPr>
          <p:cNvSpPr/>
          <p:nvPr/>
        </p:nvSpPr>
        <p:spPr>
          <a:xfrm>
            <a:off x="564234" y="1671409"/>
            <a:ext cx="10077937" cy="3303212"/>
          </a:xfrm>
          <a:prstGeom prst="rect">
            <a:avLst/>
          </a:prstGeom>
        </p:spPr>
        <p:txBody>
          <a:bodyPr wrap="square">
            <a:spAutoFit/>
          </a:bodyPr>
          <a:lstStyle/>
          <a:p>
            <a:pPr defTabSz="609576">
              <a:lnSpc>
                <a:spcPct val="107000"/>
              </a:lnSpc>
            </a:pPr>
            <a:r>
              <a:rPr lang="en-US" sz="1500" dirty="0" err="1">
                <a:solidFill>
                  <a:srgbClr val="FF9900"/>
                </a:solidFill>
                <a:latin typeface="Amazon Ember" panose="020B0603020204020204" pitchFamily="34" charset="0"/>
                <a:ea typeface="Calibri" panose="020F0502020204030204" pitchFamily="34" charset="0"/>
                <a:cs typeface="Times New Roman" panose="02020603050405020304" pitchFamily="18" charset="0"/>
              </a:rPr>
              <a:t>DataSet</a:t>
            </a:r>
            <a:r>
              <a:rPr lang="en-US"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consists of</a:t>
            </a:r>
          </a:p>
          <a:p>
            <a:pPr marL="238115" indent="-238115" defTabSz="609576">
              <a:lnSpc>
                <a:spcPct val="107000"/>
              </a:lnSpc>
              <a:buFont typeface="Arial" panose="020B0604020202020204" pitchFamily="34" charset="0"/>
              <a:buChar char="•"/>
            </a:pPr>
            <a:r>
              <a:rPr lang="en-US"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An Amazon S3 Bucket where data from the dataset are being stored</a:t>
            </a:r>
            <a:endParaRPr lang="en-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endParaRPr>
          </a:p>
          <a:p>
            <a:pPr marL="238115" indent="-238115" defTabSz="609576">
              <a:lnSpc>
                <a:spcPct val="107000"/>
              </a:lnSpc>
              <a:buFont typeface="Arial" panose="020B0604020202020204" pitchFamily="34" charset="0"/>
              <a:buChar char="•"/>
            </a:pPr>
            <a:r>
              <a:rPr lang="en-US"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An Amazon S3 Bucket Policy controlling </a:t>
            </a:r>
            <a:endParaRPr lang="en-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endParaRPr>
          </a:p>
          <a:p>
            <a:pPr marL="847691" lvl="1" indent="-238115" defTabSz="609576">
              <a:lnSpc>
                <a:spcPct val="107000"/>
              </a:lnSpc>
              <a:buFont typeface="Arial" panose="020B0604020202020204" pitchFamily="34" charset="0"/>
              <a:buChar char="•"/>
            </a:pPr>
            <a:r>
              <a:rPr lang="en-US"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Access policy to the S3 Bucket</a:t>
            </a:r>
            <a:endParaRPr lang="en-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endParaRPr>
          </a:p>
          <a:p>
            <a:pPr marL="847691" lvl="1" indent="-238115" defTabSz="609576">
              <a:lnSpc>
                <a:spcPct val="107000"/>
              </a:lnSpc>
              <a:buFont typeface="Arial" panose="020B0604020202020204" pitchFamily="34" charset="0"/>
              <a:buChar char="•"/>
            </a:pPr>
            <a:r>
              <a:rPr lang="en-US"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Automated encryption of the data, using Amazon S3 Server Side Encryption </a:t>
            </a:r>
            <a:endParaRPr lang="en-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endParaRPr>
          </a:p>
          <a:p>
            <a:pPr defTabSz="609576">
              <a:lnSpc>
                <a:spcPct val="107000"/>
              </a:lnSpc>
            </a:pPr>
            <a:endParaRPr lang="en-US"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endParaRPr>
          </a:p>
          <a:p>
            <a:pPr marL="238115" indent="-238115" defTabSz="609576">
              <a:lnSpc>
                <a:spcPct val="107000"/>
              </a:lnSpc>
              <a:buFont typeface="Arial" panose="020B0604020202020204" pitchFamily="34" charset="0"/>
              <a:buChar char="•"/>
            </a:pPr>
            <a:r>
              <a:rPr lang="en-US"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A </a:t>
            </a:r>
            <a:r>
              <a:rPr lang="en-US"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Lakeformation</a:t>
            </a:r>
            <a:r>
              <a:rPr lang="en-US"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/Glue Database storing structured data metadata </a:t>
            </a:r>
            <a:endParaRPr lang="en-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endParaRPr>
          </a:p>
          <a:p>
            <a:pPr marL="238115" indent="-238115" defTabSz="609576">
              <a:lnSpc>
                <a:spcPct val="107000"/>
              </a:lnSpc>
              <a:buFont typeface="Arial" panose="020B0604020202020204" pitchFamily="34" charset="0"/>
              <a:buChar char="•"/>
            </a:pPr>
            <a:r>
              <a:rPr lang="en-US"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An IAM Role with permissions over the underlying data of the Dataset, Bucket configuration, Dataset metadata through </a:t>
            </a:r>
            <a:r>
              <a:rPr lang="en-US"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Lakeformation</a:t>
            </a:r>
            <a:r>
              <a:rPr lang="en-US"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The IAM Role can be used to interact with AWS through console or API.</a:t>
            </a:r>
          </a:p>
          <a:p>
            <a:pPr marL="238115" indent="-238115" defTabSz="609576">
              <a:lnSpc>
                <a:spcPct val="107000"/>
              </a:lnSpc>
              <a:buFont typeface="Arial" panose="020B0604020202020204" pitchFamily="34" charset="0"/>
              <a:buChar char="•"/>
            </a:pPr>
            <a:endParaRPr lang="en-US"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endParaRPr>
          </a:p>
          <a:p>
            <a:pPr marL="238115" indent="-238115" defTabSz="609576">
              <a:lnSpc>
                <a:spcPct val="107000"/>
              </a:lnSpc>
              <a:spcAft>
                <a:spcPts val="667"/>
              </a:spcAft>
              <a:buFont typeface="Arial" panose="020B0604020202020204" pitchFamily="34" charset="0"/>
              <a:buChar char="•"/>
            </a:pPr>
            <a:r>
              <a:rPr lang="en-US"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An IAM User for the Dataset with only permissions on the S3 Data, used to generate a permanent IAM Credentials, that Dataset contributors will use to configure third-party solutions to send (or retrieve data) that are sitting in their S3 Bucket</a:t>
            </a:r>
            <a:endParaRPr lang="en-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6622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8424" y="295703"/>
            <a:ext cx="11285847" cy="727655"/>
          </a:xfrm>
        </p:spPr>
        <p:txBody>
          <a:bodyPr/>
          <a:lstStyle/>
          <a:p>
            <a:r>
              <a:rPr lang="fr-FR" sz="3000" b="0" dirty="0" err="1">
                <a:solidFill>
                  <a:schemeClr val="tx1"/>
                </a:solidFill>
                <a:latin typeface="Amazon Ember" panose="02000000000000000000"/>
                <a:cs typeface="Arial" panose="020B0604020202020204" pitchFamily="34" charset="0"/>
              </a:rPr>
              <a:t>DataHub</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creates</a:t>
            </a:r>
            <a:r>
              <a:rPr lang="fr-FR" sz="3000" b="0" dirty="0">
                <a:solidFill>
                  <a:schemeClr val="tx1"/>
                </a:solidFill>
                <a:latin typeface="Amazon Ember" panose="02000000000000000000"/>
                <a:cs typeface="Arial" panose="020B0604020202020204" pitchFamily="34" charset="0"/>
              </a:rPr>
              <a:t> Project </a:t>
            </a:r>
            <a:r>
              <a:rPr lang="fr-FR" sz="3000" b="0" dirty="0" err="1">
                <a:solidFill>
                  <a:schemeClr val="tx1"/>
                </a:solidFill>
                <a:latin typeface="Amazon Ember" panose="02000000000000000000"/>
                <a:cs typeface="Arial" panose="020B0604020202020204" pitchFamily="34" charset="0"/>
              </a:rPr>
              <a:t>resources</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that</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allow</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working</a:t>
            </a:r>
            <a:r>
              <a:rPr lang="fr-FR" sz="3000" b="0" dirty="0">
                <a:solidFill>
                  <a:schemeClr val="tx1"/>
                </a:solidFill>
                <a:latin typeface="Amazon Ember" panose="02000000000000000000"/>
                <a:cs typeface="Arial" panose="020B0604020202020204" pitchFamily="34" charset="0"/>
              </a:rPr>
              <a:t> on the </a:t>
            </a:r>
            <a:r>
              <a:rPr lang="fr-FR" sz="3000" b="0" dirty="0" err="1">
                <a:solidFill>
                  <a:schemeClr val="tx1"/>
                </a:solidFill>
                <a:latin typeface="Amazon Ember" panose="02000000000000000000"/>
                <a:cs typeface="Arial" panose="020B0604020202020204" pitchFamily="34" charset="0"/>
              </a:rPr>
              <a:t>DataSets</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using</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DataHub</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accelerators</a:t>
            </a:r>
            <a:r>
              <a:rPr lang="fr-FR" sz="3000" b="0" dirty="0">
                <a:solidFill>
                  <a:schemeClr val="tx1"/>
                </a:solidFill>
                <a:latin typeface="Amazon Ember" panose="02000000000000000000"/>
                <a:cs typeface="Arial" panose="020B0604020202020204" pitchFamily="34" charset="0"/>
              </a:rPr>
              <a:t> or EC2-based </a:t>
            </a:r>
            <a:r>
              <a:rPr lang="fr-FR" sz="3000" b="0" dirty="0" err="1">
                <a:solidFill>
                  <a:schemeClr val="tx1"/>
                </a:solidFill>
                <a:latin typeface="Amazon Ember" panose="02000000000000000000"/>
                <a:cs typeface="Arial" panose="020B0604020202020204" pitchFamily="34" charset="0"/>
              </a:rPr>
              <a:t>app</a:t>
            </a:r>
            <a:endParaRPr lang="fr-FR" sz="3000" b="0" dirty="0">
              <a:solidFill>
                <a:schemeClr val="tx1"/>
              </a:solidFill>
              <a:latin typeface="Amazon Ember" panose="02000000000000000000"/>
              <a:cs typeface="Arial" panose="020B0604020202020204" pitchFamily="34" charset="0"/>
            </a:endParaRPr>
          </a:p>
        </p:txBody>
      </p:sp>
      <p:sp>
        <p:nvSpPr>
          <p:cNvPr id="3" name="Rectangle 2">
            <a:extLst>
              <a:ext uri="{FF2B5EF4-FFF2-40B4-BE49-F238E27FC236}">
                <a16:creationId xmlns:a16="http://schemas.microsoft.com/office/drawing/2014/main" id="{F192D67A-24F2-7142-A623-891DE458DF39}"/>
              </a:ext>
            </a:extLst>
          </p:cNvPr>
          <p:cNvSpPr/>
          <p:nvPr/>
        </p:nvSpPr>
        <p:spPr>
          <a:xfrm>
            <a:off x="632848" y="1785475"/>
            <a:ext cx="10564678" cy="2231637"/>
          </a:xfrm>
          <a:prstGeom prst="rect">
            <a:avLst/>
          </a:prstGeom>
        </p:spPr>
        <p:txBody>
          <a:bodyPr wrap="square">
            <a:spAutoFit/>
          </a:bodyPr>
          <a:lstStyle/>
          <a:p>
            <a:pPr marL="380985" indent="-380985" defTabSz="609576">
              <a:lnSpc>
                <a:spcPct val="107000"/>
              </a:lnSpc>
              <a:buFont typeface="Arial" panose="020B0604020202020204" pitchFamily="34" charset="0"/>
              <a:buChar char="•"/>
            </a:pPr>
            <a:r>
              <a:rPr lang="en-US"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A </a:t>
            </a:r>
            <a:r>
              <a:rPr lang="en-US" sz="1500" dirty="0">
                <a:solidFill>
                  <a:srgbClr val="FF9900"/>
                </a:solidFill>
                <a:latin typeface="Amazon Ember" panose="020B0603020204020204" pitchFamily="34" charset="0"/>
                <a:ea typeface="Calibri" panose="020F0502020204030204" pitchFamily="34" charset="0"/>
                <a:cs typeface="Times New Roman" panose="02020603050405020304" pitchFamily="18" charset="0"/>
              </a:rPr>
              <a:t>Bucket</a:t>
            </a:r>
            <a:r>
              <a:rPr lang="en-US"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to store Project related data, like code, documentation, anything that is not meant to be discovered in the dataset catalog, and that is used by the project</a:t>
            </a:r>
            <a:endParaRPr lang="en-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endParaRPr>
          </a:p>
          <a:p>
            <a:pPr defTabSz="609576">
              <a:lnSpc>
                <a:spcPct val="107000"/>
              </a:lnSpc>
            </a:pPr>
            <a:endParaRPr lang="en-US"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endParaRPr>
          </a:p>
          <a:p>
            <a:pPr marL="380985" indent="-380985" defTabSz="609576">
              <a:lnSpc>
                <a:spcPct val="107000"/>
              </a:lnSpc>
              <a:buFont typeface="Arial" panose="020B0604020202020204" pitchFamily="34" charset="0"/>
              <a:buChar char="•"/>
            </a:pPr>
            <a:r>
              <a:rPr lang="en-US" sz="1500" dirty="0">
                <a:solidFill>
                  <a:srgbClr val="FF9900"/>
                </a:solidFill>
                <a:latin typeface="Amazon Ember" panose="020B0603020204020204" pitchFamily="34" charset="0"/>
                <a:ea typeface="Calibri" panose="020F0502020204030204" pitchFamily="34" charset="0"/>
                <a:cs typeface="Times New Roman" panose="02020603050405020304" pitchFamily="18" charset="0"/>
              </a:rPr>
              <a:t>A Glue Database </a:t>
            </a:r>
            <a:r>
              <a:rPr lang="en-US"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specific to the Project, and where Datahub will copy Tables from of all Datasets Tables available to the Project</a:t>
            </a:r>
            <a:endParaRPr lang="en-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endParaRPr>
          </a:p>
          <a:p>
            <a:pPr defTabSz="609576">
              <a:lnSpc>
                <a:spcPct val="107000"/>
              </a:lnSpc>
              <a:spcAft>
                <a:spcPts val="667"/>
              </a:spcAft>
            </a:pPr>
            <a:endParaRPr lang="en-US"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endParaRPr>
          </a:p>
          <a:p>
            <a:pPr marL="380985" indent="-380985" defTabSz="609576">
              <a:lnSpc>
                <a:spcPct val="107000"/>
              </a:lnSpc>
              <a:spcAft>
                <a:spcPts val="667"/>
              </a:spcAft>
              <a:buFont typeface="Arial" panose="020B0604020202020204" pitchFamily="34" charset="0"/>
              <a:buChar char="•"/>
            </a:pPr>
            <a:r>
              <a:rPr lang="en-US"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An </a:t>
            </a:r>
            <a:r>
              <a:rPr lang="en-US" sz="1500" dirty="0">
                <a:solidFill>
                  <a:srgbClr val="FF9900"/>
                </a:solidFill>
                <a:latin typeface="Amazon Ember" panose="020B0603020204020204" pitchFamily="34" charset="0"/>
                <a:ea typeface="Calibri" panose="020F0502020204030204" pitchFamily="34" charset="0"/>
                <a:cs typeface="Times New Roman" panose="02020603050405020304" pitchFamily="18" charset="0"/>
              </a:rPr>
              <a:t>IAM Role</a:t>
            </a:r>
            <a:r>
              <a:rPr lang="en-US"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defining fine grained permissions on the Project Dataset Tables and storage locations</a:t>
            </a:r>
            <a:endParaRPr lang="en-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endParaRPr>
          </a:p>
          <a:p>
            <a:pPr defTabSz="609576"/>
            <a:r>
              <a:rPr lang="en-FR" sz="1500" dirty="0">
                <a:solidFill>
                  <a:srgbClr val="FFFFFF"/>
                </a:solidFill>
                <a:latin typeface="Amazon Ember"/>
              </a:rPr>
              <a:t> </a:t>
            </a:r>
          </a:p>
        </p:txBody>
      </p:sp>
    </p:spTree>
    <p:extLst>
      <p:ext uri="{BB962C8B-B14F-4D97-AF65-F5344CB8AC3E}">
        <p14:creationId xmlns:p14="http://schemas.microsoft.com/office/powerpoint/2010/main" val="731364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8424" y="295703"/>
            <a:ext cx="11285847" cy="727655"/>
          </a:xfrm>
        </p:spPr>
        <p:txBody>
          <a:bodyPr/>
          <a:lstStyle/>
          <a:p>
            <a:r>
              <a:rPr lang="fr-FR" sz="3000" b="0" dirty="0">
                <a:solidFill>
                  <a:schemeClr val="tx1"/>
                </a:solidFill>
                <a:latin typeface="Amazon Ember" panose="02000000000000000000"/>
                <a:cs typeface="Arial" panose="020B0604020202020204" pitchFamily="34" charset="0"/>
              </a:rPr>
              <a:t>Project </a:t>
            </a:r>
            <a:r>
              <a:rPr lang="fr-FR" sz="3000" b="0" dirty="0" err="1">
                <a:solidFill>
                  <a:schemeClr val="tx1"/>
                </a:solidFill>
                <a:latin typeface="Amazon Ember" panose="02000000000000000000"/>
                <a:cs typeface="Arial" panose="020B0604020202020204" pitchFamily="34" charset="0"/>
              </a:rPr>
              <a:t>Accelerators</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contain</a:t>
            </a:r>
            <a:r>
              <a:rPr lang="fr-FR" sz="3000" b="0" dirty="0">
                <a:solidFill>
                  <a:schemeClr val="tx1"/>
                </a:solidFill>
                <a:latin typeface="Amazon Ember" panose="02000000000000000000"/>
                <a:cs typeface="Arial" panose="020B0604020202020204" pitchFamily="34" charset="0"/>
              </a:rPr>
              <a:t> a </a:t>
            </a:r>
            <a:r>
              <a:rPr lang="fr-FR" sz="3000" b="0" dirty="0" err="1">
                <a:solidFill>
                  <a:schemeClr val="tx1"/>
                </a:solidFill>
                <a:latin typeface="Amazon Ember" panose="02000000000000000000"/>
                <a:cs typeface="Arial" panose="020B0604020202020204" pitchFamily="34" charset="0"/>
              </a:rPr>
              <a:t>way</a:t>
            </a:r>
            <a:r>
              <a:rPr lang="fr-FR" sz="3000" b="0" dirty="0">
                <a:solidFill>
                  <a:schemeClr val="tx1"/>
                </a:solidFill>
                <a:latin typeface="Amazon Ember" panose="02000000000000000000"/>
                <a:cs typeface="Arial" panose="020B0604020202020204" pitchFamily="34" charset="0"/>
              </a:rPr>
              <a:t> to </a:t>
            </a:r>
            <a:r>
              <a:rPr lang="fr-FR" sz="3000" b="0" dirty="0" err="1">
                <a:solidFill>
                  <a:schemeClr val="tx1"/>
                </a:solidFill>
                <a:latin typeface="Amazon Ember" panose="02000000000000000000"/>
                <a:cs typeface="Arial" panose="020B0604020202020204" pitchFamily="34" charset="0"/>
              </a:rPr>
              <a:t>define</a:t>
            </a:r>
            <a:r>
              <a:rPr lang="fr-FR" sz="3000" b="0" dirty="0">
                <a:solidFill>
                  <a:schemeClr val="tx1"/>
                </a:solidFill>
                <a:latin typeface="Amazon Ember" panose="02000000000000000000"/>
                <a:cs typeface="Arial" panose="020B0604020202020204" pitchFamily="34" charset="0"/>
              </a:rPr>
              <a:t> pipelines </a:t>
            </a:r>
            <a:r>
              <a:rPr lang="fr-FR" sz="3000" b="0" dirty="0" err="1">
                <a:solidFill>
                  <a:schemeClr val="tx1"/>
                </a:solidFill>
                <a:latin typeface="Amazon Ember" panose="02000000000000000000"/>
                <a:cs typeface="Arial" panose="020B0604020202020204" pitchFamily="34" charset="0"/>
              </a:rPr>
              <a:t>without</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defining</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Step</a:t>
            </a:r>
            <a:r>
              <a:rPr lang="fr-FR" sz="3000" b="0" dirty="0">
                <a:solidFill>
                  <a:schemeClr val="tx1"/>
                </a:solidFill>
                <a:latin typeface="Amazon Ember" panose="02000000000000000000"/>
                <a:cs typeface="Arial" panose="020B0604020202020204" pitchFamily="34" charset="0"/>
              </a:rPr>
              <a:t> </a:t>
            </a:r>
            <a:r>
              <a:rPr lang="fr-FR" sz="3000" b="0" dirty="0" err="1">
                <a:solidFill>
                  <a:schemeClr val="tx1"/>
                </a:solidFill>
                <a:latin typeface="Amazon Ember" panose="02000000000000000000"/>
                <a:cs typeface="Arial" panose="020B0604020202020204" pitchFamily="34" charset="0"/>
              </a:rPr>
              <a:t>Functions</a:t>
            </a:r>
            <a:endParaRPr lang="fr-FR" sz="3000" b="0" dirty="0">
              <a:solidFill>
                <a:schemeClr val="tx1"/>
              </a:solidFill>
              <a:latin typeface="Amazon Ember" panose="02000000000000000000"/>
              <a:cs typeface="Arial" panose="020B0604020202020204" pitchFamily="34" charset="0"/>
            </a:endParaRPr>
          </a:p>
        </p:txBody>
      </p:sp>
      <p:sp>
        <p:nvSpPr>
          <p:cNvPr id="3" name="Rectangle 2">
            <a:extLst>
              <a:ext uri="{FF2B5EF4-FFF2-40B4-BE49-F238E27FC236}">
                <a16:creationId xmlns:a16="http://schemas.microsoft.com/office/drawing/2014/main" id="{F192D67A-24F2-7142-A623-891DE458DF39}"/>
              </a:ext>
            </a:extLst>
          </p:cNvPr>
          <p:cNvSpPr/>
          <p:nvPr/>
        </p:nvSpPr>
        <p:spPr>
          <a:xfrm>
            <a:off x="632848" y="1785475"/>
            <a:ext cx="10564678" cy="3040063"/>
          </a:xfrm>
          <a:prstGeom prst="rect">
            <a:avLst/>
          </a:prstGeom>
        </p:spPr>
        <p:txBody>
          <a:bodyPr wrap="square">
            <a:spAutoFit/>
          </a:bodyPr>
          <a:lstStyle/>
          <a:p>
            <a:pPr defTabSz="609576">
              <a:lnSpc>
                <a:spcPct val="107000"/>
              </a:lnSpc>
            </a:pP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Project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accelerators</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contain</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universal</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data pipeline,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that</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can</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orchestrate</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a:t>
            </a:r>
          </a:p>
          <a:p>
            <a:pPr marL="990560" lvl="1" indent="-380985" defTabSz="609576">
              <a:lnSpc>
                <a:spcPct val="107000"/>
              </a:lnSpc>
              <a:buFont typeface="Arial" panose="020B0604020202020204" pitchFamily="34" charset="0"/>
              <a:buChar char="•"/>
            </a:pPr>
            <a:r>
              <a:rPr lang="en-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Lambda Functions</a:t>
            </a:r>
          </a:p>
          <a:p>
            <a:pPr marL="990560" lvl="1" indent="-380985" defTabSz="609576">
              <a:lnSpc>
                <a:spcPct val="107000"/>
              </a:lnSpc>
              <a:buFont typeface="Arial" panose="020B0604020202020204" pitchFamily="34" charset="0"/>
              <a:buChar char="•"/>
            </a:pPr>
            <a:r>
              <a:rPr lang="en-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Glue (Pyspark)</a:t>
            </a:r>
          </a:p>
          <a:p>
            <a:pPr marL="990560" lvl="1" indent="-380985" defTabSz="609576">
              <a:lnSpc>
                <a:spcPct val="107000"/>
              </a:lnSpc>
              <a:buFont typeface="Arial" panose="020B0604020202020204" pitchFamily="34" charset="0"/>
              <a:buChar char="•"/>
            </a:pPr>
            <a:r>
              <a:rPr lang="en-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Sage Maker </a:t>
            </a:r>
          </a:p>
          <a:p>
            <a:pPr marL="609576" lvl="1" defTabSz="609576">
              <a:lnSpc>
                <a:spcPct val="107000"/>
              </a:lnSpc>
            </a:pPr>
            <a:endParaRPr lang="en-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endParaRPr>
          </a:p>
          <a:p>
            <a:pPr defTabSz="609576">
              <a:lnSpc>
                <a:spcPct val="107000"/>
              </a:lnSpc>
            </a:pPr>
            <a:endParaRPr lang="en-US"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endParaRPr>
          </a:p>
          <a:p>
            <a:pPr marL="380985" indent="-380985" defTabSz="609576">
              <a:lnSpc>
                <a:spcPct val="107000"/>
              </a:lnSpc>
              <a:buFont typeface="Arial" panose="020B0604020202020204" pitchFamily="34" charset="0"/>
              <a:buChar char="•"/>
            </a:pP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Behind</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the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scene</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project</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accelerators</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integrate</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with</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a:t>
            </a:r>
          </a:p>
          <a:p>
            <a:pPr marL="990560" lvl="1" indent="-380985" defTabSz="609576">
              <a:lnSpc>
                <a:spcPct val="107000"/>
              </a:lnSpc>
              <a:buFont typeface="Arial" panose="020B0604020202020204" pitchFamily="34" charset="0"/>
              <a:buChar char="•"/>
            </a:pP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Step</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Function</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Universal Data Pipeline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can</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be</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seen</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as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Step</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Functions</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generator</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A user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can</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just</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define</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the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steps</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inside</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accelerators</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a:t>
            </a:r>
          </a:p>
          <a:p>
            <a:pPr marL="990560" lvl="1" indent="-380985" defTabSz="609576">
              <a:lnSpc>
                <a:spcPct val="107000"/>
              </a:lnSpc>
              <a:buFont typeface="Arial" panose="020B0604020202020204" pitchFamily="34" charset="0"/>
              <a:buChar char="•"/>
            </a:pP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Code Commit. To version the codes. </a:t>
            </a:r>
          </a:p>
          <a:p>
            <a:pPr marL="990560" lvl="1" indent="-380985" defTabSz="609576">
              <a:lnSpc>
                <a:spcPct val="107000"/>
              </a:lnSpc>
              <a:buFont typeface="Arial" panose="020B0604020202020204" pitchFamily="34" charset="0"/>
              <a:buChar char="•"/>
            </a:pP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Code Pipeline. To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run</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the pipeline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whenever</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a new code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is</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 </a:t>
            </a:r>
            <a:r>
              <a:rPr lang="fr-FR" sz="1500" dirty="0" err="1">
                <a:solidFill>
                  <a:srgbClr val="FFFFFF"/>
                </a:solidFill>
                <a:latin typeface="Amazon Ember" panose="020B0603020204020204" pitchFamily="34" charset="0"/>
                <a:ea typeface="Calibri" panose="020F0502020204030204" pitchFamily="34" charset="0"/>
                <a:cs typeface="Times New Roman" panose="02020603050405020304" pitchFamily="18" charset="0"/>
              </a:rPr>
              <a:t>pushed</a:t>
            </a:r>
            <a:r>
              <a:rPr lang="fr-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rPr>
              <a:t>.</a:t>
            </a:r>
            <a:endParaRPr lang="en-FR" sz="1500" dirty="0">
              <a:solidFill>
                <a:srgbClr val="FFFFFF"/>
              </a:solidFill>
              <a:latin typeface="Amazon Ember" panose="020B0603020204020204" pitchFamily="34" charset="0"/>
              <a:ea typeface="Calibri" panose="020F0502020204030204" pitchFamily="34" charset="0"/>
              <a:cs typeface="Times New Roman" panose="02020603050405020304" pitchFamily="18" charset="0"/>
            </a:endParaRPr>
          </a:p>
          <a:p>
            <a:pPr defTabSz="609576"/>
            <a:r>
              <a:rPr lang="en-FR" sz="1500" dirty="0">
                <a:solidFill>
                  <a:srgbClr val="FFFFFF"/>
                </a:solidFill>
                <a:latin typeface="Amazon Ember"/>
              </a:rPr>
              <a:t> </a:t>
            </a:r>
          </a:p>
        </p:txBody>
      </p:sp>
    </p:spTree>
    <p:extLst>
      <p:ext uri="{BB962C8B-B14F-4D97-AF65-F5344CB8AC3E}">
        <p14:creationId xmlns:p14="http://schemas.microsoft.com/office/powerpoint/2010/main" val="1581718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p>
        </p:txBody>
      </p:sp>
      <p:sp>
        <p:nvSpPr>
          <p:cNvPr id="3" name="Content Placeholder 2"/>
          <p:cNvSpPr>
            <a:spLocks noGrp="1"/>
          </p:cNvSpPr>
          <p:nvPr>
            <p:ph idx="1"/>
          </p:nvPr>
        </p:nvSpPr>
        <p:spPr>
          <a:xfrm>
            <a:off x="454123" y="1345775"/>
            <a:ext cx="10940405" cy="4757191"/>
          </a:xfrm>
        </p:spPr>
        <p:txBody>
          <a:bodyPr/>
          <a:lstStyle/>
          <a:p>
            <a:pPr marL="457200" indent="-457200">
              <a:buAutoNum type="arabicPeriod"/>
            </a:pPr>
            <a:r>
              <a:rPr lang="en-GB" dirty="0"/>
              <a:t>Intros (10 </a:t>
            </a:r>
            <a:r>
              <a:rPr lang="en-GB" dirty="0" err="1"/>
              <a:t>mins</a:t>
            </a:r>
            <a:r>
              <a:rPr lang="en-GB" dirty="0"/>
              <a:t>)</a:t>
            </a:r>
          </a:p>
          <a:p>
            <a:pPr marL="457200" indent="-457200">
              <a:buAutoNum type="arabicPeriod"/>
            </a:pPr>
            <a:r>
              <a:rPr lang="en-GB" dirty="0" err="1"/>
              <a:t>Datahub</a:t>
            </a:r>
            <a:r>
              <a:rPr lang="en-GB" dirty="0"/>
              <a:t> positioning (15 </a:t>
            </a:r>
            <a:r>
              <a:rPr lang="en-GB" dirty="0" err="1"/>
              <a:t>mins</a:t>
            </a:r>
            <a:r>
              <a:rPr lang="en-GB" dirty="0"/>
              <a:t>)</a:t>
            </a:r>
          </a:p>
          <a:p>
            <a:pPr marL="457200" indent="-457200">
              <a:buAutoNum type="arabicPeriod"/>
            </a:pPr>
            <a:r>
              <a:rPr lang="en-GB" dirty="0"/>
              <a:t>Demo! (30 </a:t>
            </a:r>
            <a:r>
              <a:rPr lang="en-GB" dirty="0" err="1"/>
              <a:t>mins</a:t>
            </a:r>
            <a:r>
              <a:rPr lang="en-GB" dirty="0"/>
              <a:t>)</a:t>
            </a:r>
          </a:p>
          <a:p>
            <a:pPr marL="457200" indent="-457200">
              <a:buAutoNum type="arabicPeriod"/>
            </a:pPr>
            <a:r>
              <a:rPr lang="en-GB" dirty="0"/>
              <a:t>Next steps / opportunities (30 </a:t>
            </a:r>
            <a:r>
              <a:rPr lang="en-GB" dirty="0" err="1"/>
              <a:t>mins</a:t>
            </a:r>
            <a:r>
              <a:rPr lang="en-GB" dirty="0"/>
              <a:t>)</a:t>
            </a:r>
          </a:p>
          <a:p>
            <a:pPr marL="457200" indent="-457200">
              <a:buAutoNum type="arabicPeriod"/>
            </a:pPr>
            <a:endParaRPr lang="en-GB" dirty="0"/>
          </a:p>
        </p:txBody>
      </p:sp>
    </p:spTree>
    <p:extLst>
      <p:ext uri="{BB962C8B-B14F-4D97-AF65-F5344CB8AC3E}">
        <p14:creationId xmlns:p14="http://schemas.microsoft.com/office/powerpoint/2010/main" val="2956923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Data Literacy for Enterprises: </a:t>
            </a:r>
            <a:r>
              <a:rPr lang="en-US" i="1" dirty="0">
                <a:solidFill>
                  <a:schemeClr val="bg2"/>
                </a:solidFill>
              </a:rPr>
              <a:t>Status Quo </a:t>
            </a:r>
            <a:r>
              <a:rPr lang="en-US" dirty="0"/>
              <a:t>for the past 20 years!</a:t>
            </a:r>
            <a:endParaRPr lang="fr-FR" dirty="0">
              <a:solidFill>
                <a:schemeClr val="accent1"/>
              </a:solidFill>
            </a:endParaRPr>
          </a:p>
        </p:txBody>
      </p:sp>
      <p:sp>
        <p:nvSpPr>
          <p:cNvPr id="3" name="Espace réservé du contenu 2"/>
          <p:cNvSpPr>
            <a:spLocks noGrp="1"/>
          </p:cNvSpPr>
          <p:nvPr>
            <p:ph idx="1"/>
          </p:nvPr>
        </p:nvSpPr>
        <p:spPr>
          <a:xfrm>
            <a:off x="449052" y="1336089"/>
            <a:ext cx="11565188" cy="5843320"/>
          </a:xfrm>
        </p:spPr>
        <p:txBody>
          <a:bodyPr/>
          <a:lstStyle/>
          <a:p>
            <a:r>
              <a:rPr lang="en-US" sz="1800" dirty="0">
                <a:solidFill>
                  <a:schemeClr val="accent1"/>
                </a:solidFill>
              </a:rPr>
              <a:t>Data access is hard</a:t>
            </a:r>
            <a:endParaRPr lang="en-IT" sz="1800" dirty="0"/>
          </a:p>
          <a:p>
            <a:pPr marL="285750" indent="-285750">
              <a:buFont typeface="Arial" panose="020B0604020202020204" pitchFamily="34" charset="0"/>
              <a:buChar char="•"/>
            </a:pPr>
            <a:r>
              <a:rPr lang="en-US" sz="1800" dirty="0"/>
              <a:t>Data security, Data Discovery, Data governance, Lineage … you know the story</a:t>
            </a:r>
            <a:endParaRPr lang="en-IT" sz="1800" dirty="0"/>
          </a:p>
          <a:p>
            <a:pPr marL="285750" indent="-285750">
              <a:buFont typeface="Arial" panose="020B0604020202020204" pitchFamily="34" charset="0"/>
              <a:buChar char="•"/>
            </a:pPr>
            <a:r>
              <a:rPr lang="en-US" sz="1800" dirty="0"/>
              <a:t>A data engineering team does everything and becomes the bottleneck</a:t>
            </a:r>
            <a:endParaRPr lang="en-IT" sz="1800" dirty="0"/>
          </a:p>
          <a:p>
            <a:pPr marL="285750" indent="-285750">
              <a:buFont typeface="Arial" panose="020B0604020202020204" pitchFamily="34" charset="0"/>
              <a:buChar char="•"/>
            </a:pPr>
            <a:r>
              <a:rPr lang="en-US" sz="1800" dirty="0"/>
              <a:t>Data sharing comes with prohibitive costs (data movements and infrastructure setup)</a:t>
            </a:r>
            <a:endParaRPr lang="en-IT" sz="1800" dirty="0"/>
          </a:p>
          <a:p>
            <a:pPr marL="285750" indent="-285750">
              <a:buFont typeface="Arial" panose="020B0604020202020204" pitchFamily="34" charset="0"/>
              <a:buChar char="•"/>
            </a:pPr>
            <a:r>
              <a:rPr lang="en-IT" sz="1800" dirty="0"/>
              <a:t>F</a:t>
            </a:r>
            <a:r>
              <a:rPr lang="en-GB" sz="1800" dirty="0" err="1"/>
              <a:t>inding</a:t>
            </a:r>
            <a:r>
              <a:rPr lang="en-GB" sz="1800" dirty="0"/>
              <a:t> and touching data is a nightmare</a:t>
            </a:r>
          </a:p>
          <a:p>
            <a:pPr lvl="0"/>
            <a:r>
              <a:rPr lang="en-US" sz="1800" dirty="0">
                <a:solidFill>
                  <a:schemeClr val="accent1"/>
                </a:solidFill>
              </a:rPr>
              <a:t>Every singled data driven applications spend an entry ticket</a:t>
            </a:r>
            <a:endParaRPr lang="en-IT" sz="1800" dirty="0">
              <a:solidFill>
                <a:schemeClr val="accent1"/>
              </a:solidFill>
            </a:endParaRPr>
          </a:p>
          <a:p>
            <a:pPr marL="285750" indent="-285750">
              <a:buFont typeface="Arial" panose="020B0604020202020204" pitchFamily="34" charset="0"/>
              <a:buChar char="•"/>
            </a:pPr>
            <a:r>
              <a:rPr lang="en-US" sz="1800" dirty="0"/>
              <a:t>With every new data idea, customers need to go through project/infra/security setup every time</a:t>
            </a:r>
            <a:endParaRPr lang="en-IT" sz="1800" dirty="0"/>
          </a:p>
          <a:p>
            <a:pPr marL="285750" indent="-285750">
              <a:buFont typeface="Arial" panose="020B0604020202020204" pitchFamily="34" charset="0"/>
              <a:buChar char="•"/>
            </a:pPr>
            <a:r>
              <a:rPr lang="en-US" sz="1800" dirty="0"/>
              <a:t>Any cross system analytics project will take </a:t>
            </a:r>
            <a:r>
              <a:rPr lang="en-US" sz="1800" dirty="0">
                <a:solidFill>
                  <a:schemeClr val="accent1"/>
                </a:solidFill>
              </a:rPr>
              <a:t>months</a:t>
            </a:r>
            <a:r>
              <a:rPr lang="en-US" sz="1800" dirty="0"/>
              <a:t> to build, let alone AI/ML applications and Data APIs applications</a:t>
            </a:r>
            <a:endParaRPr lang="en-IT" sz="1800" dirty="0"/>
          </a:p>
          <a:p>
            <a:r>
              <a:rPr lang="en-US" sz="1800" i="1" dirty="0"/>
              <a:t> </a:t>
            </a:r>
            <a:endParaRPr lang="en-IT" sz="1800" dirty="0"/>
          </a:p>
          <a:p>
            <a:r>
              <a:rPr lang="en-US" sz="1800" i="1" dirty="0"/>
              <a:t>What if we can escape the forces that keep data locked within the </a:t>
            </a:r>
            <a:r>
              <a:rPr lang="en-US" sz="1800" i="1" dirty="0">
                <a:solidFill>
                  <a:schemeClr val="accent1"/>
                </a:solidFill>
              </a:rPr>
              <a:t>bottleneck</a:t>
            </a:r>
            <a:r>
              <a:rPr lang="en-US" sz="1800" i="1" dirty="0"/>
              <a:t> of data experts and databases silos across multiple </a:t>
            </a:r>
            <a:r>
              <a:rPr lang="en-US" sz="1800" i="1" dirty="0">
                <a:solidFill>
                  <a:schemeClr val="accent1"/>
                </a:solidFill>
              </a:rPr>
              <a:t>Business Units</a:t>
            </a:r>
            <a:r>
              <a:rPr lang="en-US" sz="1800" i="1" dirty="0"/>
              <a:t>? </a:t>
            </a:r>
          </a:p>
          <a:p>
            <a:r>
              <a:rPr lang="en-US" sz="1800" i="1" dirty="0" err="1">
                <a:solidFill>
                  <a:schemeClr val="accent1"/>
                </a:solidFill>
              </a:rPr>
              <a:t>DataHub</a:t>
            </a:r>
            <a:r>
              <a:rPr lang="en-US" sz="1800" i="1" dirty="0"/>
              <a:t> is the answer: Any line of business within an organization can create their own isolated data lake, produce, consume and share data within and across business units, worldwide. By simplifying and harmonizing data discovery, data access management while letting more builders use AWS vast portfolio of data, analytics and AI/ML services, </a:t>
            </a:r>
            <a:r>
              <a:rPr lang="en-US" sz="1800" i="1" dirty="0">
                <a:solidFill>
                  <a:schemeClr val="accent1"/>
                </a:solidFill>
              </a:rPr>
              <a:t>Datahub</a:t>
            </a:r>
            <a:r>
              <a:rPr lang="en-US" sz="1800" i="1" dirty="0"/>
              <a:t> helps more data teams </a:t>
            </a:r>
            <a:r>
              <a:rPr lang="en-US" sz="1800" i="1" dirty="0">
                <a:solidFill>
                  <a:schemeClr val="accent1"/>
                </a:solidFill>
              </a:rPr>
              <a:t>discover</a:t>
            </a:r>
            <a:r>
              <a:rPr lang="en-US" sz="1800" i="1" dirty="0"/>
              <a:t> relevant data and </a:t>
            </a:r>
            <a:r>
              <a:rPr lang="en-US" sz="1800" i="1" dirty="0">
                <a:solidFill>
                  <a:schemeClr val="accent1"/>
                </a:solidFill>
              </a:rPr>
              <a:t>monetize</a:t>
            </a:r>
            <a:r>
              <a:rPr lang="en-US" sz="1800" i="1" dirty="0"/>
              <a:t> it. </a:t>
            </a:r>
          </a:p>
        </p:txBody>
      </p:sp>
    </p:spTree>
    <p:extLst>
      <p:ext uri="{BB962C8B-B14F-4D97-AF65-F5344CB8AC3E}">
        <p14:creationId xmlns:p14="http://schemas.microsoft.com/office/powerpoint/2010/main" val="1920587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rgbClr val="FFFFFF"/>
                </a:solidFill>
                <a:latin typeface="Amazon Ember Heavy" panose="020B0803020204020204" pitchFamily="34" charset="0"/>
                <a:ea typeface="Amazon Ember Heavy" panose="020B0803020204020204" pitchFamily="34" charset="0"/>
                <a:cs typeface="Amazon Ember Heavy" panose="020B0803020204020204" pitchFamily="34" charset="0"/>
              </a:rPr>
              <a:t>Problems</a:t>
            </a:r>
            <a:r>
              <a:rPr lang="fr-FR" dirty="0">
                <a:solidFill>
                  <a:srgbClr val="FFFFFF"/>
                </a:solidFill>
                <a:latin typeface="Amazon Ember Heavy" panose="020B0803020204020204" pitchFamily="34" charset="0"/>
                <a:ea typeface="Amazon Ember Heavy" panose="020B0803020204020204" pitchFamily="34" charset="0"/>
                <a:cs typeface="Amazon Ember Heavy" panose="020B0803020204020204" pitchFamily="34" charset="0"/>
              </a:rPr>
              <a:t> Datahub </a:t>
            </a:r>
            <a:r>
              <a:rPr lang="fr-FR" dirty="0" err="1">
                <a:solidFill>
                  <a:srgbClr val="FFFFFF"/>
                </a:solidFill>
                <a:latin typeface="Amazon Ember Heavy" panose="020B0803020204020204" pitchFamily="34" charset="0"/>
                <a:ea typeface="Amazon Ember Heavy" panose="020B0803020204020204" pitchFamily="34" charset="0"/>
                <a:cs typeface="Amazon Ember Heavy" panose="020B0803020204020204" pitchFamily="34" charset="0"/>
              </a:rPr>
              <a:t>solves</a:t>
            </a:r>
            <a:br>
              <a:rPr lang="fr-FR" sz="5400" dirty="0">
                <a:solidFill>
                  <a:srgbClr val="FFFFFF"/>
                </a:solidFill>
                <a:latin typeface="Amazon Ember Heavy" panose="020B0803020204020204" pitchFamily="34" charset="0"/>
                <a:ea typeface="Amazon Ember Heavy" panose="020B0803020204020204" pitchFamily="34" charset="0"/>
                <a:cs typeface="Amazon Ember Heavy" panose="020B0803020204020204" pitchFamily="34" charset="0"/>
              </a:rPr>
            </a:br>
            <a:r>
              <a:rPr lang="fr-FR" dirty="0" err="1">
                <a:solidFill>
                  <a:schemeClr val="accent2"/>
                </a:solidFill>
                <a:latin typeface="Amazon Ember Heavy" panose="020B0803020204020204" pitchFamily="34" charset="0"/>
                <a:ea typeface="Amazon Ember Heavy" panose="020B0803020204020204" pitchFamily="34" charset="0"/>
                <a:cs typeface="Amazon Ember Heavy" panose="020B0803020204020204" pitchFamily="34" charset="0"/>
              </a:rPr>
              <a:t>Accelerate</a:t>
            </a:r>
            <a:r>
              <a:rPr lang="fr-FR" dirty="0">
                <a:solidFill>
                  <a:schemeClr val="accent2"/>
                </a:solidFill>
                <a:latin typeface="Amazon Ember Heavy" panose="020B0803020204020204" pitchFamily="34" charset="0"/>
                <a:ea typeface="Amazon Ember Heavy" panose="020B0803020204020204" pitchFamily="34" charset="0"/>
                <a:cs typeface="Amazon Ember Heavy" panose="020B0803020204020204" pitchFamily="34" charset="0"/>
              </a:rPr>
              <a:t> </a:t>
            </a:r>
            <a:r>
              <a:rPr lang="fr-FR" dirty="0" err="1">
                <a:solidFill>
                  <a:schemeClr val="accent2"/>
                </a:solidFill>
                <a:latin typeface="Amazon Ember Heavy" panose="020B0803020204020204" pitchFamily="34" charset="0"/>
                <a:ea typeface="Amazon Ember Heavy" panose="020B0803020204020204" pitchFamily="34" charset="0"/>
                <a:cs typeface="Amazon Ember Heavy" panose="020B0803020204020204" pitchFamily="34" charset="0"/>
              </a:rPr>
              <a:t>delivery</a:t>
            </a:r>
            <a:r>
              <a:rPr lang="fr-FR" dirty="0">
                <a:solidFill>
                  <a:schemeClr val="accent2"/>
                </a:solidFill>
                <a:latin typeface="Amazon Ember Heavy" panose="020B0803020204020204" pitchFamily="34" charset="0"/>
                <a:ea typeface="Amazon Ember Heavy" panose="020B0803020204020204" pitchFamily="34" charset="0"/>
                <a:cs typeface="Amazon Ember Heavy" panose="020B0803020204020204" pitchFamily="34" charset="0"/>
              </a:rPr>
              <a:t> of data-</a:t>
            </a:r>
            <a:r>
              <a:rPr lang="fr-FR" dirty="0" err="1">
                <a:solidFill>
                  <a:schemeClr val="accent2"/>
                </a:solidFill>
                <a:latin typeface="Amazon Ember Heavy" panose="020B0803020204020204" pitchFamily="34" charset="0"/>
                <a:ea typeface="Amazon Ember Heavy" panose="020B0803020204020204" pitchFamily="34" charset="0"/>
                <a:cs typeface="Amazon Ember Heavy" panose="020B0803020204020204" pitchFamily="34" charset="0"/>
              </a:rPr>
              <a:t>driven</a:t>
            </a:r>
            <a:r>
              <a:rPr lang="fr-FR" dirty="0">
                <a:solidFill>
                  <a:schemeClr val="accent2"/>
                </a:solidFill>
                <a:latin typeface="Amazon Ember Heavy" panose="020B0803020204020204" pitchFamily="34" charset="0"/>
                <a:ea typeface="Amazon Ember Heavy" panose="020B0803020204020204" pitchFamily="34" charset="0"/>
                <a:cs typeface="Amazon Ember Heavy" panose="020B0803020204020204" pitchFamily="34" charset="0"/>
              </a:rPr>
              <a:t> applications for all data </a:t>
            </a:r>
            <a:r>
              <a:rPr lang="fr-FR" dirty="0" err="1">
                <a:solidFill>
                  <a:schemeClr val="accent2"/>
                </a:solidFill>
                <a:latin typeface="Amazon Ember Heavy" panose="020B0803020204020204" pitchFamily="34" charset="0"/>
                <a:ea typeface="Amazon Ember Heavy" panose="020B0803020204020204" pitchFamily="34" charset="0"/>
                <a:cs typeface="Amazon Ember Heavy" panose="020B0803020204020204" pitchFamily="34" charset="0"/>
              </a:rPr>
              <a:t>citizens</a:t>
            </a:r>
            <a:r>
              <a:rPr lang="fr-FR" dirty="0">
                <a:solidFill>
                  <a:schemeClr val="accent2"/>
                </a:solidFill>
                <a:latin typeface="Amazon Ember Heavy" panose="020B0803020204020204" pitchFamily="34" charset="0"/>
                <a:ea typeface="Amazon Ember Heavy" panose="020B0803020204020204" pitchFamily="34" charset="0"/>
                <a:cs typeface="Amazon Ember Heavy" panose="020B0803020204020204" pitchFamily="34" charset="0"/>
              </a:rPr>
              <a:t> </a:t>
            </a:r>
            <a:r>
              <a:rPr lang="fr-FR" dirty="0" err="1">
                <a:solidFill>
                  <a:schemeClr val="accent2"/>
                </a:solidFill>
                <a:latin typeface="Amazon Ember Heavy" panose="020B0803020204020204" pitchFamily="34" charset="0"/>
                <a:ea typeface="Amazon Ember Heavy" panose="020B0803020204020204" pitchFamily="34" charset="0"/>
                <a:cs typeface="Amazon Ember Heavy" panose="020B0803020204020204" pitchFamily="34" charset="0"/>
              </a:rPr>
              <a:t>across</a:t>
            </a:r>
            <a:r>
              <a:rPr lang="fr-FR" dirty="0">
                <a:solidFill>
                  <a:schemeClr val="accent2"/>
                </a:solidFill>
                <a:latin typeface="Amazon Ember Heavy" panose="020B0803020204020204" pitchFamily="34" charset="0"/>
                <a:ea typeface="Amazon Ember Heavy" panose="020B0803020204020204" pitchFamily="34" charset="0"/>
                <a:cs typeface="Amazon Ember Heavy" panose="020B0803020204020204" pitchFamily="34" charset="0"/>
              </a:rPr>
              <a:t> </a:t>
            </a:r>
            <a:r>
              <a:rPr lang="fr-FR" dirty="0" err="1">
                <a:solidFill>
                  <a:schemeClr val="accent2"/>
                </a:solidFill>
                <a:latin typeface="Amazon Ember Heavy" panose="020B0803020204020204" pitchFamily="34" charset="0"/>
                <a:ea typeface="Amazon Ember Heavy" panose="020B0803020204020204" pitchFamily="34" charset="0"/>
                <a:cs typeface="Amazon Ember Heavy" panose="020B0803020204020204" pitchFamily="34" charset="0"/>
              </a:rPr>
              <a:t>different</a:t>
            </a:r>
            <a:r>
              <a:rPr lang="fr-FR" dirty="0">
                <a:solidFill>
                  <a:schemeClr val="accent2"/>
                </a:solidFill>
                <a:latin typeface="Amazon Ember Heavy" panose="020B0803020204020204" pitchFamily="34" charset="0"/>
                <a:ea typeface="Amazon Ember Heavy" panose="020B0803020204020204" pitchFamily="34" charset="0"/>
                <a:cs typeface="Amazon Ember Heavy" panose="020B0803020204020204" pitchFamily="34" charset="0"/>
              </a:rPr>
              <a:t> </a:t>
            </a:r>
            <a:r>
              <a:rPr lang="fr-FR" dirty="0" err="1">
                <a:solidFill>
                  <a:schemeClr val="accent2"/>
                </a:solidFill>
                <a:latin typeface="Amazon Ember Heavy" panose="020B0803020204020204" pitchFamily="34" charset="0"/>
                <a:ea typeface="Amazon Ember Heavy" panose="020B0803020204020204" pitchFamily="34" charset="0"/>
                <a:cs typeface="Amazon Ember Heavy" panose="020B0803020204020204" pitchFamily="34" charset="0"/>
              </a:rPr>
              <a:t>BUs</a:t>
            </a:r>
            <a:r>
              <a:rPr lang="fr-FR" dirty="0">
                <a:solidFill>
                  <a:schemeClr val="accent2"/>
                </a:solidFill>
                <a:latin typeface="Amazon Ember Heavy" panose="020B0803020204020204" pitchFamily="34" charset="0"/>
                <a:ea typeface="Amazon Ember Heavy" panose="020B0803020204020204" pitchFamily="34" charset="0"/>
                <a:cs typeface="Amazon Ember Heavy" panose="020B0803020204020204" pitchFamily="34" charset="0"/>
              </a:rPr>
              <a:t>/</a:t>
            </a:r>
            <a:r>
              <a:rPr lang="fr-FR" dirty="0" err="1">
                <a:solidFill>
                  <a:schemeClr val="accent2"/>
                </a:solidFill>
                <a:latin typeface="Amazon Ember Heavy" panose="020B0803020204020204" pitchFamily="34" charset="0"/>
                <a:ea typeface="Amazon Ember Heavy" panose="020B0803020204020204" pitchFamily="34" charset="0"/>
                <a:cs typeface="Amazon Ember Heavy" panose="020B0803020204020204" pitchFamily="34" charset="0"/>
              </a:rPr>
              <a:t>departments</a:t>
            </a:r>
            <a:r>
              <a:rPr lang="fr-FR" dirty="0">
                <a:solidFill>
                  <a:schemeClr val="accent2"/>
                </a:solidFill>
                <a:latin typeface="Amazon Ember Heavy" panose="020B0803020204020204" pitchFamily="34" charset="0"/>
                <a:ea typeface="Amazon Ember Heavy" panose="020B0803020204020204" pitchFamily="34" charset="0"/>
                <a:cs typeface="Amazon Ember Heavy" panose="020B0803020204020204" pitchFamily="34" charset="0"/>
              </a:rPr>
              <a:t>/teams</a:t>
            </a:r>
            <a:endParaRPr lang="fr-FR" dirty="0"/>
          </a:p>
        </p:txBody>
      </p:sp>
      <p:grpSp>
        <p:nvGrpSpPr>
          <p:cNvPr id="4" name="Groupe 3"/>
          <p:cNvGrpSpPr/>
          <p:nvPr/>
        </p:nvGrpSpPr>
        <p:grpSpPr>
          <a:xfrm>
            <a:off x="-50568" y="1943814"/>
            <a:ext cx="12242568" cy="4914186"/>
            <a:chOff x="464813" y="1465012"/>
            <a:chExt cx="11727186" cy="5458002"/>
          </a:xfrm>
          <a:solidFill>
            <a:schemeClr val="bg1"/>
          </a:solidFill>
        </p:grpSpPr>
        <p:sp>
          <p:nvSpPr>
            <p:cNvPr id="5" name="Nuage 4"/>
            <p:cNvSpPr/>
            <p:nvPr/>
          </p:nvSpPr>
          <p:spPr>
            <a:xfrm rot="794341">
              <a:off x="6918579" y="1635598"/>
              <a:ext cx="1991834" cy="2012144"/>
            </a:xfrm>
            <a:prstGeom prst="cloud">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Nuage 5"/>
            <p:cNvSpPr/>
            <p:nvPr/>
          </p:nvSpPr>
          <p:spPr>
            <a:xfrm rot="794341">
              <a:off x="8395699" y="1866927"/>
              <a:ext cx="1991834" cy="2012144"/>
            </a:xfrm>
            <a:prstGeom prst="cloud">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Nuage 6"/>
            <p:cNvSpPr/>
            <p:nvPr/>
          </p:nvSpPr>
          <p:spPr>
            <a:xfrm rot="794341">
              <a:off x="9611363" y="1582210"/>
              <a:ext cx="2547162" cy="2012144"/>
            </a:xfrm>
            <a:prstGeom prst="cloud">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Nuage 7"/>
            <p:cNvSpPr/>
            <p:nvPr/>
          </p:nvSpPr>
          <p:spPr>
            <a:xfrm rot="794341">
              <a:off x="464813" y="1465012"/>
              <a:ext cx="2579484" cy="1684484"/>
            </a:xfrm>
            <a:prstGeom prst="cloud">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Nuage 8"/>
            <p:cNvSpPr/>
            <p:nvPr/>
          </p:nvSpPr>
          <p:spPr>
            <a:xfrm rot="794341">
              <a:off x="2483871" y="1470933"/>
              <a:ext cx="1991834" cy="2012144"/>
            </a:xfrm>
            <a:prstGeom prst="cloud">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Nuage 9"/>
            <p:cNvSpPr/>
            <p:nvPr/>
          </p:nvSpPr>
          <p:spPr>
            <a:xfrm rot="794341">
              <a:off x="3870980" y="1835755"/>
              <a:ext cx="1974669" cy="1684484"/>
            </a:xfrm>
            <a:prstGeom prst="cloud">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Nuage 10"/>
            <p:cNvSpPr/>
            <p:nvPr/>
          </p:nvSpPr>
          <p:spPr>
            <a:xfrm rot="794341">
              <a:off x="5286745" y="1619799"/>
              <a:ext cx="1991834" cy="2012144"/>
            </a:xfrm>
            <a:prstGeom prst="cloud">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p:cNvSpPr/>
            <p:nvPr/>
          </p:nvSpPr>
          <p:spPr>
            <a:xfrm>
              <a:off x="493486" y="2267233"/>
              <a:ext cx="11698513" cy="4655781"/>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82" name="Image 81"/>
          <p:cNvPicPr>
            <a:picLocks noChangeAspect="1"/>
          </p:cNvPicPr>
          <p:nvPr/>
        </p:nvPicPr>
        <p:blipFill>
          <a:blip r:embed="rId2"/>
          <a:stretch>
            <a:fillRect/>
          </a:stretch>
        </p:blipFill>
        <p:spPr>
          <a:xfrm>
            <a:off x="8284805" y="3320176"/>
            <a:ext cx="3530999" cy="2413965"/>
          </a:xfrm>
          <a:prstGeom prst="rect">
            <a:avLst/>
          </a:prstGeom>
        </p:spPr>
      </p:pic>
      <p:pic>
        <p:nvPicPr>
          <p:cNvPr id="79" name="Image 78"/>
          <p:cNvPicPr>
            <a:picLocks noChangeAspect="1"/>
          </p:cNvPicPr>
          <p:nvPr/>
        </p:nvPicPr>
        <p:blipFill>
          <a:blip r:embed="rId3"/>
          <a:stretch>
            <a:fillRect/>
          </a:stretch>
        </p:blipFill>
        <p:spPr>
          <a:xfrm>
            <a:off x="8474639" y="5469054"/>
            <a:ext cx="942747" cy="1616400"/>
          </a:xfrm>
          <a:prstGeom prst="rect">
            <a:avLst/>
          </a:prstGeom>
        </p:spPr>
      </p:pic>
      <p:pic>
        <p:nvPicPr>
          <p:cNvPr id="85" name="Image 84"/>
          <p:cNvPicPr>
            <a:picLocks noChangeAspect="1"/>
          </p:cNvPicPr>
          <p:nvPr/>
        </p:nvPicPr>
        <p:blipFill>
          <a:blip r:embed="rId4"/>
          <a:stretch>
            <a:fillRect/>
          </a:stretch>
        </p:blipFill>
        <p:spPr>
          <a:xfrm>
            <a:off x="4420731" y="3343597"/>
            <a:ext cx="3533391" cy="2415600"/>
          </a:xfrm>
          <a:prstGeom prst="rect">
            <a:avLst/>
          </a:prstGeom>
        </p:spPr>
      </p:pic>
      <p:grpSp>
        <p:nvGrpSpPr>
          <p:cNvPr id="35" name="Groupe 34"/>
          <p:cNvGrpSpPr/>
          <p:nvPr/>
        </p:nvGrpSpPr>
        <p:grpSpPr>
          <a:xfrm>
            <a:off x="4597461" y="5468319"/>
            <a:ext cx="1145639" cy="1617135"/>
            <a:chOff x="1508525" y="818944"/>
            <a:chExt cx="3811747" cy="5380501"/>
          </a:xfrm>
        </p:grpSpPr>
        <p:sp>
          <p:nvSpPr>
            <p:cNvPr id="36" name="Ellipse 35"/>
            <p:cNvSpPr/>
            <p:nvPr/>
          </p:nvSpPr>
          <p:spPr>
            <a:xfrm>
              <a:off x="2120322" y="3748345"/>
              <a:ext cx="2788804" cy="2451100"/>
            </a:xfrm>
            <a:prstGeom prst="ellipse">
              <a:avLst/>
            </a:prstGeom>
            <a:solidFill>
              <a:srgbClr val="5B9B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p:cNvSpPr/>
            <p:nvPr/>
          </p:nvSpPr>
          <p:spPr>
            <a:xfrm>
              <a:off x="1956953" y="4972050"/>
              <a:ext cx="3124200" cy="1225550"/>
            </a:xfrm>
            <a:prstGeom prst="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8" name="Groupe 37"/>
            <p:cNvGrpSpPr/>
            <p:nvPr/>
          </p:nvGrpSpPr>
          <p:grpSpPr>
            <a:xfrm>
              <a:off x="1508525" y="818944"/>
              <a:ext cx="3811747" cy="3181555"/>
              <a:chOff x="1508525" y="818944"/>
              <a:chExt cx="3811747" cy="3181555"/>
            </a:xfrm>
          </p:grpSpPr>
          <p:sp>
            <p:nvSpPr>
              <p:cNvPr id="39" name="Ellipse 38"/>
              <p:cNvSpPr/>
              <p:nvPr/>
            </p:nvSpPr>
            <p:spPr>
              <a:xfrm>
                <a:off x="2259053" y="818944"/>
                <a:ext cx="2520000" cy="2520000"/>
              </a:xfrm>
              <a:prstGeom prst="ellipse">
                <a:avLst/>
              </a:prstGeom>
              <a:solidFill>
                <a:sysClr val="windowText" lastClr="000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 name="Rectangle à coins arrondis 39"/>
              <p:cNvSpPr/>
              <p:nvPr/>
            </p:nvSpPr>
            <p:spPr>
              <a:xfrm>
                <a:off x="2171700" y="2247322"/>
                <a:ext cx="2661804" cy="419100"/>
              </a:xfrm>
              <a:prstGeom prst="roundRect">
                <a:avLst>
                  <a:gd name="adj" fmla="val 50000"/>
                </a:avLst>
              </a:prstGeom>
              <a:solidFill>
                <a:srgbClr val="EBBAA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Rectangle à coins arrondis 40"/>
              <p:cNvSpPr/>
              <p:nvPr/>
            </p:nvSpPr>
            <p:spPr>
              <a:xfrm>
                <a:off x="2396836" y="1481046"/>
                <a:ext cx="2244437" cy="2189018"/>
              </a:xfrm>
              <a:prstGeom prst="roundRect">
                <a:avLst>
                  <a:gd name="adj" fmla="val 43940"/>
                </a:avLst>
              </a:prstGeom>
              <a:solidFill>
                <a:srgbClr val="F6D0B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Ellipse 41"/>
              <p:cNvSpPr/>
              <p:nvPr/>
            </p:nvSpPr>
            <p:spPr>
              <a:xfrm>
                <a:off x="3220604" y="3338944"/>
                <a:ext cx="596900" cy="661555"/>
              </a:xfrm>
              <a:prstGeom prst="ellipse">
                <a:avLst/>
              </a:prstGeom>
              <a:solidFill>
                <a:srgbClr val="F6D0B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Ellipse 42"/>
              <p:cNvSpPr/>
              <p:nvPr/>
            </p:nvSpPr>
            <p:spPr>
              <a:xfrm>
                <a:off x="2998931" y="2244606"/>
                <a:ext cx="221673" cy="221673"/>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Ellipse 43"/>
              <p:cNvSpPr/>
              <p:nvPr/>
            </p:nvSpPr>
            <p:spPr>
              <a:xfrm>
                <a:off x="3782290" y="2244606"/>
                <a:ext cx="221673" cy="221673"/>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 name="Rectangle à coins arrondis 44"/>
              <p:cNvSpPr/>
              <p:nvPr/>
            </p:nvSpPr>
            <p:spPr>
              <a:xfrm>
                <a:off x="3426240" y="2358760"/>
                <a:ext cx="150413" cy="307662"/>
              </a:xfrm>
              <a:prstGeom prst="roundRect">
                <a:avLst>
                  <a:gd name="adj" fmla="val 50000"/>
                </a:avLst>
              </a:prstGeom>
              <a:solidFill>
                <a:srgbClr val="F88D8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 name="Arc 45"/>
              <p:cNvSpPr/>
              <p:nvPr/>
            </p:nvSpPr>
            <p:spPr>
              <a:xfrm rot="5400000">
                <a:off x="3164198" y="2288594"/>
                <a:ext cx="709710" cy="783728"/>
              </a:xfrm>
              <a:prstGeom prst="arc">
                <a:avLst>
                  <a:gd name="adj1" fmla="val 17664300"/>
                  <a:gd name="adj2" fmla="val 3623989"/>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7" name="Arc 46"/>
              <p:cNvSpPr/>
              <p:nvPr/>
            </p:nvSpPr>
            <p:spPr>
              <a:xfrm rot="5400000">
                <a:off x="1936228" y="539044"/>
                <a:ext cx="1064040" cy="1919445"/>
              </a:xfrm>
              <a:prstGeom prst="arc">
                <a:avLst>
                  <a:gd name="adj1" fmla="val 16042374"/>
                  <a:gd name="adj2" fmla="val 0"/>
                </a:avLst>
              </a:prstGeom>
              <a:solidFill>
                <a:sysClr val="windowText" lastClr="00000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8" name="Arc 47"/>
              <p:cNvSpPr/>
              <p:nvPr/>
            </p:nvSpPr>
            <p:spPr>
              <a:xfrm rot="16200000" flipH="1">
                <a:off x="3828530" y="501286"/>
                <a:ext cx="1064040" cy="1919445"/>
              </a:xfrm>
              <a:prstGeom prst="arc">
                <a:avLst>
                  <a:gd name="adj1" fmla="val 16042374"/>
                  <a:gd name="adj2" fmla="val 0"/>
                </a:avLst>
              </a:prstGeom>
              <a:solidFill>
                <a:sysClr val="windowText" lastClr="00000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pic>
        <p:nvPicPr>
          <p:cNvPr id="90" name="Image 89"/>
          <p:cNvPicPr>
            <a:picLocks noChangeAspect="1"/>
          </p:cNvPicPr>
          <p:nvPr/>
        </p:nvPicPr>
        <p:blipFill>
          <a:blip r:embed="rId5"/>
          <a:stretch>
            <a:fillRect/>
          </a:stretch>
        </p:blipFill>
        <p:spPr>
          <a:xfrm>
            <a:off x="422480" y="3343597"/>
            <a:ext cx="3529204" cy="2415600"/>
          </a:xfrm>
          <a:prstGeom prst="rect">
            <a:avLst/>
          </a:prstGeom>
        </p:spPr>
      </p:pic>
      <p:pic>
        <p:nvPicPr>
          <p:cNvPr id="117" name="Image 116"/>
          <p:cNvPicPr>
            <a:picLocks noChangeAspect="1"/>
          </p:cNvPicPr>
          <p:nvPr/>
        </p:nvPicPr>
        <p:blipFill>
          <a:blip r:embed="rId6"/>
          <a:stretch>
            <a:fillRect/>
          </a:stretch>
        </p:blipFill>
        <p:spPr>
          <a:xfrm>
            <a:off x="644155" y="5469054"/>
            <a:ext cx="951958" cy="1616400"/>
          </a:xfrm>
          <a:prstGeom prst="rect">
            <a:avLst/>
          </a:prstGeom>
        </p:spPr>
      </p:pic>
      <p:sp>
        <p:nvSpPr>
          <p:cNvPr id="121" name="Rectangle à coins arrondis 120"/>
          <p:cNvSpPr/>
          <p:nvPr/>
        </p:nvSpPr>
        <p:spPr>
          <a:xfrm rot="439041">
            <a:off x="1622368" y="5096800"/>
            <a:ext cx="1876141" cy="928003"/>
          </a:xfrm>
          <a:prstGeom prst="wedgeRoundRectCallout">
            <a:avLst>
              <a:gd name="adj1" fmla="val -44042"/>
              <a:gd name="adj2" fmla="val 73448"/>
              <a:gd name="adj3" fmla="val 16667"/>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latin typeface="Amazon Ember Heavy" panose="020B0803020204020204" pitchFamily="34" charset="0"/>
                <a:ea typeface="Amazon Ember Heavy" panose="020B0803020204020204" pitchFamily="34" charset="0"/>
                <a:cs typeface="Amazon Ember Heavy" panose="020B0803020204020204" pitchFamily="34" charset="0"/>
              </a:rPr>
              <a:t>Business </a:t>
            </a:r>
            <a:r>
              <a:rPr lang="fr-FR" sz="1400" dirty="0" err="1">
                <a:solidFill>
                  <a:schemeClr val="tx1"/>
                </a:solidFill>
                <a:latin typeface="Amazon Ember Heavy" panose="020B0803020204020204" pitchFamily="34" charset="0"/>
                <a:ea typeface="Amazon Ember Heavy" panose="020B0803020204020204" pitchFamily="34" charset="0"/>
                <a:cs typeface="Amazon Ember Heavy" panose="020B0803020204020204" pitchFamily="34" charset="0"/>
              </a:rPr>
              <a:t>Analysts</a:t>
            </a:r>
            <a:endParaRPr lang="fr-FR" sz="1400" dirty="0">
              <a:solidFill>
                <a:schemeClr val="tx1"/>
              </a:solidFill>
              <a:latin typeface="Amazon Ember Heavy" panose="020B0803020204020204" pitchFamily="34" charset="0"/>
              <a:ea typeface="Amazon Ember Heavy" panose="020B0803020204020204" pitchFamily="34" charset="0"/>
              <a:cs typeface="Amazon Ember Heavy" panose="020B0803020204020204" pitchFamily="34" charset="0"/>
            </a:endParaRPr>
          </a:p>
        </p:txBody>
      </p:sp>
      <p:sp>
        <p:nvSpPr>
          <p:cNvPr id="122" name="Rectangle à coins arrondis 121"/>
          <p:cNvSpPr/>
          <p:nvPr/>
        </p:nvSpPr>
        <p:spPr>
          <a:xfrm rot="439041">
            <a:off x="5883102" y="5048740"/>
            <a:ext cx="1876141" cy="928003"/>
          </a:xfrm>
          <a:prstGeom prst="wedgeRoundRectCallout">
            <a:avLst>
              <a:gd name="adj1" fmla="val -44042"/>
              <a:gd name="adj2" fmla="val 73448"/>
              <a:gd name="adj3" fmla="val 16667"/>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latin typeface="Amazon Ember Heavy" panose="020B0803020204020204" pitchFamily="34" charset="0"/>
                <a:ea typeface="Amazon Ember Heavy" panose="020B0803020204020204" pitchFamily="34" charset="0"/>
                <a:cs typeface="Amazon Ember Heavy" panose="020B0803020204020204" pitchFamily="34" charset="0"/>
              </a:rPr>
              <a:t>Data </a:t>
            </a:r>
            <a:r>
              <a:rPr lang="fr-FR" sz="1400" dirty="0" err="1">
                <a:solidFill>
                  <a:schemeClr val="tx1"/>
                </a:solidFill>
                <a:latin typeface="Amazon Ember Heavy" panose="020B0803020204020204" pitchFamily="34" charset="0"/>
                <a:ea typeface="Amazon Ember Heavy" panose="020B0803020204020204" pitchFamily="34" charset="0"/>
                <a:cs typeface="Amazon Ember Heavy" panose="020B0803020204020204" pitchFamily="34" charset="0"/>
              </a:rPr>
              <a:t>Scientists</a:t>
            </a:r>
            <a:endParaRPr lang="fr-FR" sz="1400" dirty="0">
              <a:solidFill>
                <a:schemeClr val="tx1"/>
              </a:solidFill>
              <a:latin typeface="Amazon Ember Heavy" panose="020B0803020204020204" pitchFamily="34" charset="0"/>
              <a:ea typeface="Amazon Ember Heavy" panose="020B0803020204020204" pitchFamily="34" charset="0"/>
              <a:cs typeface="Amazon Ember Heavy" panose="020B0803020204020204" pitchFamily="34" charset="0"/>
            </a:endParaRPr>
          </a:p>
        </p:txBody>
      </p:sp>
      <p:sp>
        <p:nvSpPr>
          <p:cNvPr id="123" name="Rectangle à coins arrondis 122"/>
          <p:cNvSpPr/>
          <p:nvPr/>
        </p:nvSpPr>
        <p:spPr>
          <a:xfrm rot="439041">
            <a:off x="9436949" y="4991910"/>
            <a:ext cx="1876141" cy="928003"/>
          </a:xfrm>
          <a:prstGeom prst="wedgeRoundRectCallout">
            <a:avLst>
              <a:gd name="adj1" fmla="val -44042"/>
              <a:gd name="adj2" fmla="val 73448"/>
              <a:gd name="adj3" fmla="val 16667"/>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fr-FR" sz="1400" dirty="0">
                <a:solidFill>
                  <a:srgbClr val="002D43"/>
                </a:solidFill>
                <a:latin typeface="Amazon Ember Heavy" panose="020B0803020204020204" pitchFamily="34" charset="0"/>
                <a:ea typeface="Amazon Ember Heavy" panose="020B0803020204020204" pitchFamily="34" charset="0"/>
                <a:cs typeface="Amazon Ember Heavy" panose="020B0803020204020204" pitchFamily="34" charset="0"/>
              </a:rPr>
              <a:t>Data </a:t>
            </a:r>
            <a:r>
              <a:rPr lang="fr-FR" sz="1400" dirty="0" err="1">
                <a:solidFill>
                  <a:srgbClr val="002D43"/>
                </a:solidFill>
                <a:latin typeface="Amazon Ember Heavy" panose="020B0803020204020204" pitchFamily="34" charset="0"/>
                <a:ea typeface="Amazon Ember Heavy" panose="020B0803020204020204" pitchFamily="34" charset="0"/>
                <a:cs typeface="Amazon Ember Heavy" panose="020B0803020204020204" pitchFamily="34" charset="0"/>
              </a:rPr>
              <a:t>Engineers</a:t>
            </a:r>
            <a:endParaRPr lang="fr-FR" sz="2000" dirty="0">
              <a:latin typeface="Amazon Ember Heavy" panose="020B0803020204020204" pitchFamily="34" charset="0"/>
              <a:ea typeface="Amazon Ember Heavy" panose="020B0803020204020204" pitchFamily="34" charset="0"/>
              <a:cs typeface="Amazon Ember Heavy" panose="020B0803020204020204" pitchFamily="34" charset="0"/>
            </a:endParaRPr>
          </a:p>
        </p:txBody>
      </p:sp>
      <p:sp>
        <p:nvSpPr>
          <p:cNvPr id="124" name="Rectangle 123"/>
          <p:cNvSpPr/>
          <p:nvPr/>
        </p:nvSpPr>
        <p:spPr>
          <a:xfrm>
            <a:off x="8150755" y="2863092"/>
            <a:ext cx="3669595" cy="369332"/>
          </a:xfrm>
          <a:prstGeom prst="rect">
            <a:avLst/>
          </a:prstGeom>
        </p:spPr>
        <p:txBody>
          <a:bodyPr wrap="none">
            <a:spAutoFit/>
          </a:bodyPr>
          <a:lstStyle/>
          <a:p>
            <a:pPr algn="ctr"/>
            <a:r>
              <a:rPr lang="fr-FR" dirty="0">
                <a:solidFill>
                  <a:srgbClr val="002D43"/>
                </a:solidFill>
                <a:latin typeface="Amazon Ember Heavy" panose="020B0803020204020204" pitchFamily="34" charset="0"/>
                <a:ea typeface="Amazon Ember Heavy" panose="020B0803020204020204" pitchFamily="34" charset="0"/>
                <a:cs typeface="Amazon Ember Heavy" panose="020B0803020204020204" pitchFamily="34" charset="0"/>
              </a:rPr>
              <a:t>Integrated Data &amp; ML Pipelines</a:t>
            </a:r>
          </a:p>
        </p:txBody>
      </p:sp>
      <p:sp>
        <p:nvSpPr>
          <p:cNvPr id="125" name="Rectangle 124"/>
          <p:cNvSpPr/>
          <p:nvPr/>
        </p:nvSpPr>
        <p:spPr>
          <a:xfrm>
            <a:off x="4879655" y="2854975"/>
            <a:ext cx="2648482" cy="369332"/>
          </a:xfrm>
          <a:prstGeom prst="rect">
            <a:avLst/>
          </a:prstGeom>
        </p:spPr>
        <p:txBody>
          <a:bodyPr wrap="none">
            <a:spAutoFit/>
          </a:bodyPr>
          <a:lstStyle/>
          <a:p>
            <a:pPr algn="ctr"/>
            <a:r>
              <a:rPr lang="fr-FR" dirty="0">
                <a:solidFill>
                  <a:srgbClr val="002D43"/>
                </a:solidFill>
                <a:latin typeface="Amazon Ember Heavy" panose="020B0803020204020204" pitchFamily="34" charset="0"/>
                <a:ea typeface="Amazon Ember Heavy" panose="020B0803020204020204" pitchFamily="34" charset="0"/>
                <a:cs typeface="Amazon Ember Heavy" panose="020B0803020204020204" pitchFamily="34" charset="0"/>
              </a:rPr>
              <a:t>Integrated Notebooks</a:t>
            </a:r>
          </a:p>
        </p:txBody>
      </p:sp>
      <p:sp>
        <p:nvSpPr>
          <p:cNvPr id="126" name="Rectangle 125"/>
          <p:cNvSpPr/>
          <p:nvPr/>
        </p:nvSpPr>
        <p:spPr>
          <a:xfrm>
            <a:off x="885419" y="2818567"/>
            <a:ext cx="2751074" cy="369332"/>
          </a:xfrm>
          <a:prstGeom prst="rect">
            <a:avLst/>
          </a:prstGeom>
        </p:spPr>
        <p:txBody>
          <a:bodyPr wrap="none">
            <a:spAutoFit/>
          </a:bodyPr>
          <a:lstStyle/>
          <a:p>
            <a:pPr lvl="0" algn="ctr"/>
            <a:r>
              <a:rPr lang="fr-FR" dirty="0">
                <a:solidFill>
                  <a:srgbClr val="002D43"/>
                </a:solidFill>
                <a:latin typeface="Amazon Ember Heavy" panose="020B0803020204020204" pitchFamily="34" charset="0"/>
                <a:ea typeface="Amazon Ember Heavy" panose="020B0803020204020204" pitchFamily="34" charset="0"/>
                <a:cs typeface="Amazon Ember Heavy" panose="020B0803020204020204" pitchFamily="34" charset="0"/>
              </a:rPr>
              <a:t>Integrated </a:t>
            </a:r>
            <a:r>
              <a:rPr lang="fr-FR" dirty="0" err="1">
                <a:solidFill>
                  <a:srgbClr val="002D43"/>
                </a:solidFill>
                <a:latin typeface="Amazon Ember Heavy" panose="020B0803020204020204" pitchFamily="34" charset="0"/>
                <a:ea typeface="Amazon Ember Heavy" panose="020B0803020204020204" pitchFamily="34" charset="0"/>
                <a:cs typeface="Amazon Ember Heavy" panose="020B0803020204020204" pitchFamily="34" charset="0"/>
              </a:rPr>
              <a:t>Dashboards</a:t>
            </a:r>
            <a:endParaRPr lang="fr-FR" dirty="0">
              <a:latin typeface="Amazon Ember Heavy" panose="020B0803020204020204" pitchFamily="34" charset="0"/>
              <a:ea typeface="Amazon Ember Heavy" panose="020B0803020204020204" pitchFamily="34" charset="0"/>
              <a:cs typeface="Amazon Ember Heavy" panose="020B0803020204020204" pitchFamily="34" charset="0"/>
            </a:endParaRPr>
          </a:p>
        </p:txBody>
      </p:sp>
    </p:spTree>
    <p:extLst>
      <p:ext uri="{BB962C8B-B14F-4D97-AF65-F5344CB8AC3E}">
        <p14:creationId xmlns:p14="http://schemas.microsoft.com/office/powerpoint/2010/main" val="313129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rgbClr val="FFFFFF"/>
                </a:solidFill>
                <a:latin typeface="Amazon Ember Heavy" panose="020B0803020204020204" pitchFamily="34" charset="0"/>
                <a:ea typeface="Amazon Ember Heavy" panose="020B0803020204020204" pitchFamily="34" charset="0"/>
                <a:cs typeface="Amazon Ember Heavy" panose="020B0803020204020204" pitchFamily="34" charset="0"/>
              </a:rPr>
              <a:t>Problems</a:t>
            </a:r>
            <a:r>
              <a:rPr lang="fr-FR" dirty="0">
                <a:solidFill>
                  <a:srgbClr val="FFFFFF"/>
                </a:solidFill>
                <a:latin typeface="Amazon Ember Heavy" panose="020B0803020204020204" pitchFamily="34" charset="0"/>
                <a:ea typeface="Amazon Ember Heavy" panose="020B0803020204020204" pitchFamily="34" charset="0"/>
                <a:cs typeface="Amazon Ember Heavy" panose="020B0803020204020204" pitchFamily="34" charset="0"/>
              </a:rPr>
              <a:t> </a:t>
            </a:r>
            <a:r>
              <a:rPr lang="fr-FR" dirty="0" err="1">
                <a:solidFill>
                  <a:srgbClr val="FFFFFF"/>
                </a:solidFill>
                <a:latin typeface="Amazon Ember Heavy" panose="020B0803020204020204" pitchFamily="34" charset="0"/>
                <a:ea typeface="Amazon Ember Heavy" panose="020B0803020204020204" pitchFamily="34" charset="0"/>
                <a:cs typeface="Amazon Ember Heavy" panose="020B0803020204020204" pitchFamily="34" charset="0"/>
              </a:rPr>
              <a:t>DataHub</a:t>
            </a:r>
            <a:r>
              <a:rPr lang="fr-FR" dirty="0">
                <a:solidFill>
                  <a:srgbClr val="FFFFFF"/>
                </a:solidFill>
                <a:latin typeface="Amazon Ember Heavy" panose="020B0803020204020204" pitchFamily="34" charset="0"/>
                <a:ea typeface="Amazon Ember Heavy" panose="020B0803020204020204" pitchFamily="34" charset="0"/>
                <a:cs typeface="Amazon Ember Heavy" panose="020B0803020204020204" pitchFamily="34" charset="0"/>
              </a:rPr>
              <a:t> </a:t>
            </a:r>
            <a:r>
              <a:rPr lang="fr-FR" dirty="0" err="1">
                <a:solidFill>
                  <a:srgbClr val="FFFFFF"/>
                </a:solidFill>
                <a:latin typeface="Amazon Ember Heavy" panose="020B0803020204020204" pitchFamily="34" charset="0"/>
                <a:ea typeface="Amazon Ember Heavy" panose="020B0803020204020204" pitchFamily="34" charset="0"/>
                <a:cs typeface="Amazon Ember Heavy" panose="020B0803020204020204" pitchFamily="34" charset="0"/>
              </a:rPr>
              <a:t>Solves</a:t>
            </a:r>
            <a:br>
              <a:rPr lang="fr-FR" sz="4800" dirty="0">
                <a:solidFill>
                  <a:srgbClr val="FFFFFF"/>
                </a:solidFill>
                <a:latin typeface="Amazon Ember Heavy" panose="020B0803020204020204" pitchFamily="34" charset="0"/>
                <a:ea typeface="Amazon Ember Heavy" panose="020B0803020204020204" pitchFamily="34" charset="0"/>
                <a:cs typeface="Amazon Ember Heavy" panose="020B0803020204020204" pitchFamily="34" charset="0"/>
              </a:rPr>
            </a:br>
            <a:r>
              <a:rPr lang="fr-FR" dirty="0">
                <a:solidFill>
                  <a:schemeClr val="accent2"/>
                </a:solidFill>
                <a:latin typeface="Amazon Ember Heavy" panose="020B0803020204020204" pitchFamily="34" charset="0"/>
                <a:ea typeface="Amazon Ember Heavy" panose="020B0803020204020204" pitchFamily="34" charset="0"/>
                <a:cs typeface="Amazon Ember Heavy" panose="020B0803020204020204" pitchFamily="34" charset="0"/>
              </a:rPr>
              <a:t>&gt; Do It </a:t>
            </a:r>
            <a:r>
              <a:rPr lang="fr-FR" dirty="0" err="1">
                <a:solidFill>
                  <a:schemeClr val="accent2"/>
                </a:solidFill>
                <a:latin typeface="Amazon Ember Heavy" panose="020B0803020204020204" pitchFamily="34" charset="0"/>
                <a:ea typeface="Amazon Ember Heavy" panose="020B0803020204020204" pitchFamily="34" charset="0"/>
                <a:cs typeface="Amazon Ember Heavy" panose="020B0803020204020204" pitchFamily="34" charset="0"/>
              </a:rPr>
              <a:t>Yourself</a:t>
            </a:r>
            <a:endParaRPr lang="fr-FR" sz="2800" dirty="0"/>
          </a:p>
        </p:txBody>
      </p:sp>
      <p:grpSp>
        <p:nvGrpSpPr>
          <p:cNvPr id="4" name="Groupe 3"/>
          <p:cNvGrpSpPr/>
          <p:nvPr/>
        </p:nvGrpSpPr>
        <p:grpSpPr>
          <a:xfrm>
            <a:off x="-50568" y="1943814"/>
            <a:ext cx="12242568" cy="4914186"/>
            <a:chOff x="464813" y="1465012"/>
            <a:chExt cx="11727186" cy="5458002"/>
          </a:xfrm>
          <a:solidFill>
            <a:schemeClr val="bg1"/>
          </a:solidFill>
        </p:grpSpPr>
        <p:sp>
          <p:nvSpPr>
            <p:cNvPr id="5" name="Nuage 4"/>
            <p:cNvSpPr/>
            <p:nvPr/>
          </p:nvSpPr>
          <p:spPr>
            <a:xfrm rot="794341">
              <a:off x="6918579" y="1635598"/>
              <a:ext cx="1991834" cy="2012144"/>
            </a:xfrm>
            <a:prstGeom prst="cloud">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Nuage 5"/>
            <p:cNvSpPr/>
            <p:nvPr/>
          </p:nvSpPr>
          <p:spPr>
            <a:xfrm rot="794341">
              <a:off x="8395699" y="1866927"/>
              <a:ext cx="1991834" cy="2012144"/>
            </a:xfrm>
            <a:prstGeom prst="cloud">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Nuage 6"/>
            <p:cNvSpPr/>
            <p:nvPr/>
          </p:nvSpPr>
          <p:spPr>
            <a:xfrm rot="794341">
              <a:off x="9611363" y="1582210"/>
              <a:ext cx="2547162" cy="2012144"/>
            </a:xfrm>
            <a:prstGeom prst="cloud">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Nuage 7"/>
            <p:cNvSpPr/>
            <p:nvPr/>
          </p:nvSpPr>
          <p:spPr>
            <a:xfrm rot="794341">
              <a:off x="464813" y="1465012"/>
              <a:ext cx="2579484" cy="1684484"/>
            </a:xfrm>
            <a:prstGeom prst="cloud">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Nuage 8"/>
            <p:cNvSpPr/>
            <p:nvPr/>
          </p:nvSpPr>
          <p:spPr>
            <a:xfrm rot="794341">
              <a:off x="2483871" y="1470933"/>
              <a:ext cx="1991834" cy="2012144"/>
            </a:xfrm>
            <a:prstGeom prst="cloud">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Nuage 9"/>
            <p:cNvSpPr/>
            <p:nvPr/>
          </p:nvSpPr>
          <p:spPr>
            <a:xfrm rot="794341">
              <a:off x="3870980" y="1835755"/>
              <a:ext cx="1974669" cy="1684484"/>
            </a:xfrm>
            <a:prstGeom prst="cloud">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Nuage 10"/>
            <p:cNvSpPr/>
            <p:nvPr/>
          </p:nvSpPr>
          <p:spPr>
            <a:xfrm rot="794341">
              <a:off x="5286745" y="1619799"/>
              <a:ext cx="1991834" cy="2012144"/>
            </a:xfrm>
            <a:prstGeom prst="cloud">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p:cNvSpPr/>
            <p:nvPr/>
          </p:nvSpPr>
          <p:spPr>
            <a:xfrm>
              <a:off x="493486" y="2267233"/>
              <a:ext cx="11698513" cy="4655781"/>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0" name="Groupe 19"/>
          <p:cNvGrpSpPr/>
          <p:nvPr/>
        </p:nvGrpSpPr>
        <p:grpSpPr>
          <a:xfrm>
            <a:off x="1846083" y="2454326"/>
            <a:ext cx="6438068" cy="3336875"/>
            <a:chOff x="235079" y="3097942"/>
            <a:chExt cx="6438068" cy="2401158"/>
          </a:xfrm>
        </p:grpSpPr>
        <p:grpSp>
          <p:nvGrpSpPr>
            <p:cNvPr id="19" name="Groupe 18"/>
            <p:cNvGrpSpPr/>
            <p:nvPr/>
          </p:nvGrpSpPr>
          <p:grpSpPr>
            <a:xfrm>
              <a:off x="235079" y="3097942"/>
              <a:ext cx="6428792" cy="306527"/>
              <a:chOff x="247779" y="3097942"/>
              <a:chExt cx="6428792" cy="306527"/>
            </a:xfrm>
          </p:grpSpPr>
          <p:sp>
            <p:nvSpPr>
              <p:cNvPr id="15" name="Rectangle 14"/>
              <p:cNvSpPr/>
              <p:nvPr/>
            </p:nvSpPr>
            <p:spPr>
              <a:xfrm>
                <a:off x="247779" y="3097942"/>
                <a:ext cx="1612334" cy="305659"/>
              </a:xfrm>
              <a:prstGeom prst="rect">
                <a:avLst/>
              </a:prstGeom>
              <a:solidFill>
                <a:srgbClr val="00B0F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chemeClr val="bg1"/>
                    </a:solidFill>
                    <a:latin typeface="Eras Bold ITC" panose="020B0907030504020204" pitchFamily="34" charset="0"/>
                  </a:rPr>
                  <a:t>Q1</a:t>
                </a:r>
              </a:p>
            </p:txBody>
          </p:sp>
          <p:sp>
            <p:nvSpPr>
              <p:cNvPr id="92" name="Rectangle 91"/>
              <p:cNvSpPr/>
              <p:nvPr/>
            </p:nvSpPr>
            <p:spPr>
              <a:xfrm>
                <a:off x="1853265" y="3098419"/>
                <a:ext cx="1612334" cy="306050"/>
              </a:xfrm>
              <a:prstGeom prst="rect">
                <a:avLst/>
              </a:prstGeom>
              <a:solidFill>
                <a:srgbClr val="00B0F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chemeClr val="bg1"/>
                    </a:solidFill>
                    <a:latin typeface="Eras Bold ITC" panose="020B0907030504020204" pitchFamily="34" charset="0"/>
                  </a:rPr>
                  <a:t>Q2</a:t>
                </a:r>
              </a:p>
            </p:txBody>
          </p:sp>
          <p:sp>
            <p:nvSpPr>
              <p:cNvPr id="94" name="Rectangle 93"/>
              <p:cNvSpPr/>
              <p:nvPr/>
            </p:nvSpPr>
            <p:spPr>
              <a:xfrm>
                <a:off x="3458751" y="3098419"/>
                <a:ext cx="1612334" cy="306050"/>
              </a:xfrm>
              <a:prstGeom prst="rect">
                <a:avLst/>
              </a:prstGeom>
              <a:solidFill>
                <a:srgbClr val="00B0F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chemeClr val="bg1"/>
                    </a:solidFill>
                    <a:latin typeface="Eras Bold ITC" panose="020B0907030504020204" pitchFamily="34" charset="0"/>
                  </a:rPr>
                  <a:t>Q3</a:t>
                </a:r>
              </a:p>
            </p:txBody>
          </p:sp>
          <p:sp>
            <p:nvSpPr>
              <p:cNvPr id="95" name="Rectangle 94"/>
              <p:cNvSpPr/>
              <p:nvPr/>
            </p:nvSpPr>
            <p:spPr>
              <a:xfrm>
                <a:off x="5064237" y="3097942"/>
                <a:ext cx="1612334" cy="305658"/>
              </a:xfrm>
              <a:prstGeom prst="rect">
                <a:avLst/>
              </a:prstGeom>
              <a:solidFill>
                <a:srgbClr val="00B0F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chemeClr val="bg1"/>
                    </a:solidFill>
                    <a:latin typeface="Eras Bold ITC" panose="020B0907030504020204" pitchFamily="34" charset="0"/>
                  </a:rPr>
                  <a:t>Q4</a:t>
                </a:r>
              </a:p>
            </p:txBody>
          </p:sp>
        </p:grpSp>
        <p:grpSp>
          <p:nvGrpSpPr>
            <p:cNvPr id="110" name="Groupe 109"/>
            <p:cNvGrpSpPr/>
            <p:nvPr/>
          </p:nvGrpSpPr>
          <p:grpSpPr>
            <a:xfrm>
              <a:off x="244355" y="3399682"/>
              <a:ext cx="6428792" cy="2099418"/>
              <a:chOff x="247779" y="2725176"/>
              <a:chExt cx="6428792" cy="679293"/>
            </a:xfrm>
          </p:grpSpPr>
          <p:sp>
            <p:nvSpPr>
              <p:cNvPr id="111" name="Rectangle 110"/>
              <p:cNvSpPr/>
              <p:nvPr/>
            </p:nvSpPr>
            <p:spPr>
              <a:xfrm>
                <a:off x="247779" y="2725176"/>
                <a:ext cx="1612334" cy="678425"/>
              </a:xfrm>
              <a:prstGeom prst="rect">
                <a:avLst/>
              </a:prstGeom>
              <a:gradFill flip="none" rotWithShape="1">
                <a:gsLst>
                  <a:gs pos="67000">
                    <a:schemeClr val="bg1">
                      <a:lumMod val="85000"/>
                    </a:schemeClr>
                  </a:gs>
                  <a:gs pos="96000">
                    <a:schemeClr val="bg1"/>
                  </a:gs>
                </a:gsLst>
                <a:lin ang="5400000" scaled="1"/>
                <a:tileRect/>
              </a:gra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12" name="Rectangle 111"/>
              <p:cNvSpPr/>
              <p:nvPr/>
            </p:nvSpPr>
            <p:spPr>
              <a:xfrm>
                <a:off x="1853265" y="2725176"/>
                <a:ext cx="1612334" cy="679293"/>
              </a:xfrm>
              <a:prstGeom prst="rect">
                <a:avLst/>
              </a:prstGeom>
              <a:gradFill flip="none" rotWithShape="1">
                <a:gsLst>
                  <a:gs pos="33000">
                    <a:schemeClr val="bg1">
                      <a:lumMod val="85000"/>
                    </a:schemeClr>
                  </a:gs>
                  <a:gs pos="89000">
                    <a:schemeClr val="bg1"/>
                  </a:gs>
                </a:gsLst>
                <a:lin ang="5400000" scaled="1"/>
                <a:tileRect/>
              </a:gra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13" name="Rectangle 112"/>
              <p:cNvSpPr/>
              <p:nvPr/>
            </p:nvSpPr>
            <p:spPr>
              <a:xfrm>
                <a:off x="3458751" y="2725176"/>
                <a:ext cx="1612334" cy="679293"/>
              </a:xfrm>
              <a:prstGeom prst="rect">
                <a:avLst/>
              </a:prstGeom>
              <a:gradFill flip="none" rotWithShape="1">
                <a:gsLst>
                  <a:gs pos="16000">
                    <a:schemeClr val="bg1">
                      <a:lumMod val="85000"/>
                    </a:schemeClr>
                  </a:gs>
                  <a:gs pos="69000">
                    <a:schemeClr val="bg1"/>
                  </a:gs>
                </a:gsLst>
                <a:lin ang="5400000" scaled="1"/>
                <a:tileRect/>
              </a:gra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14" name="Rectangle 113"/>
              <p:cNvSpPr/>
              <p:nvPr/>
            </p:nvSpPr>
            <p:spPr>
              <a:xfrm>
                <a:off x="5064237" y="2725177"/>
                <a:ext cx="1612334" cy="678424"/>
              </a:xfrm>
              <a:prstGeom prst="rect">
                <a:avLst/>
              </a:prstGeom>
              <a:gradFill flip="none" rotWithShape="1">
                <a:gsLst>
                  <a:gs pos="43000">
                    <a:schemeClr val="bg1">
                      <a:lumMod val="85000"/>
                    </a:schemeClr>
                  </a:gs>
                  <a:gs pos="96000">
                    <a:schemeClr val="bg1"/>
                  </a:gs>
                </a:gsLst>
                <a:lin ang="5400000" scaled="1"/>
                <a:tileRect/>
              </a:gra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grpSp>
      </p:grpSp>
      <p:sp>
        <p:nvSpPr>
          <p:cNvPr id="21" name="ZoneTexte 20"/>
          <p:cNvSpPr txBox="1"/>
          <p:nvPr/>
        </p:nvSpPr>
        <p:spPr>
          <a:xfrm>
            <a:off x="1131482" y="3179765"/>
            <a:ext cx="588623" cy="369332"/>
          </a:xfrm>
          <a:prstGeom prst="rect">
            <a:avLst/>
          </a:prstGeom>
          <a:noFill/>
        </p:spPr>
        <p:txBody>
          <a:bodyPr wrap="none" rtlCol="0">
            <a:spAutoFit/>
          </a:bodyPr>
          <a:lstStyle/>
          <a:p>
            <a:r>
              <a:rPr lang="fr-FR" dirty="0">
                <a:latin typeface="Amazon Ember Heavy" panose="020B0803020204020204" pitchFamily="34" charset="0"/>
                <a:ea typeface="Amazon Ember Heavy" panose="020B0803020204020204" pitchFamily="34" charset="0"/>
                <a:cs typeface="Amazon Ember Heavy" panose="020B0803020204020204" pitchFamily="34" charset="0"/>
              </a:rPr>
              <a:t>DIY</a:t>
            </a:r>
          </a:p>
        </p:txBody>
      </p:sp>
      <p:sp>
        <p:nvSpPr>
          <p:cNvPr id="22" name="Pentagone 21"/>
          <p:cNvSpPr/>
          <p:nvPr/>
        </p:nvSpPr>
        <p:spPr>
          <a:xfrm>
            <a:off x="2004434" y="3035941"/>
            <a:ext cx="6279717" cy="763234"/>
          </a:xfrm>
          <a:prstGeom prst="homePlate">
            <a:avLst/>
          </a:prstGeom>
          <a:solidFill>
            <a:schemeClr val="bg1"/>
          </a:solidFill>
          <a:ln>
            <a:solidFill>
              <a:schemeClr val="bg1">
                <a:lumMod val="75000"/>
              </a:schemeClr>
            </a:solidFill>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lvl="2"/>
            <a:r>
              <a:rPr lang="fr-FR" sz="1400" dirty="0">
                <a:solidFill>
                  <a:schemeClr val="tx1"/>
                </a:solidFill>
                <a:latin typeface="Amazon Ember Cd RC" panose="020B0606020204020204" pitchFamily="34" charset="0"/>
                <a:ea typeface="Amazon Ember Cd RC" panose="020B0606020204020204" pitchFamily="34" charset="0"/>
                <a:cs typeface="Amazon Ember Cd RC" panose="020B0606020204020204" pitchFamily="34" charset="0"/>
              </a:rPr>
              <a:t>~ 14-18 </a:t>
            </a:r>
            <a:r>
              <a:rPr lang="fr-FR" sz="1400" dirty="0" err="1">
                <a:solidFill>
                  <a:schemeClr val="tx1"/>
                </a:solidFill>
                <a:latin typeface="Amazon Ember Cd RC" panose="020B0606020204020204" pitchFamily="34" charset="0"/>
                <a:ea typeface="Amazon Ember Cd RC" panose="020B0606020204020204" pitchFamily="34" charset="0"/>
                <a:cs typeface="Amazon Ember Cd RC" panose="020B0606020204020204" pitchFamily="34" charset="0"/>
              </a:rPr>
              <a:t>months</a:t>
            </a:r>
            <a:r>
              <a:rPr lang="fr-FR" sz="1400" dirty="0">
                <a:solidFill>
                  <a:schemeClr val="tx1"/>
                </a:solidFill>
                <a:latin typeface="Amazon Ember Cd RC" panose="020B0606020204020204" pitchFamily="34" charset="0"/>
                <a:ea typeface="Amazon Ember Cd RC" panose="020B0606020204020204" pitchFamily="34" charset="0"/>
                <a:cs typeface="Amazon Ember Cd RC" panose="020B0606020204020204" pitchFamily="34" charset="0"/>
              </a:rPr>
              <a:t> </a:t>
            </a:r>
            <a:r>
              <a:rPr lang="fr-FR" sz="1400" dirty="0" err="1">
                <a:solidFill>
                  <a:schemeClr val="tx1"/>
                </a:solidFill>
                <a:latin typeface="Amazon Ember Cd RC" panose="020B0606020204020204" pitchFamily="34" charset="0"/>
                <a:ea typeface="Amazon Ember Cd RC" panose="020B0606020204020204" pitchFamily="34" charset="0"/>
                <a:cs typeface="Amazon Ember Cd RC" panose="020B0606020204020204" pitchFamily="34" charset="0"/>
              </a:rPr>
              <a:t>project</a:t>
            </a:r>
            <a:endParaRPr lang="fr-FR" sz="1400" dirty="0">
              <a:solidFill>
                <a:schemeClr val="tx1"/>
              </a:solidFill>
              <a:latin typeface="Amazon Ember Cd RC" panose="020B0606020204020204" pitchFamily="34" charset="0"/>
              <a:ea typeface="Amazon Ember Cd RC" panose="020B0606020204020204" pitchFamily="34" charset="0"/>
              <a:cs typeface="Amazon Ember Cd RC" panose="020B0606020204020204" pitchFamily="34" charset="0"/>
            </a:endParaRPr>
          </a:p>
          <a:p>
            <a:pPr lvl="2"/>
            <a:r>
              <a:rPr lang="fr-FR" sz="1400" dirty="0">
                <a:solidFill>
                  <a:schemeClr val="tx1"/>
                </a:solidFill>
                <a:latin typeface="Amazon Ember Cd RC" panose="020B0606020204020204" pitchFamily="34" charset="0"/>
                <a:ea typeface="Amazon Ember Cd RC" panose="020B0606020204020204" pitchFamily="34" charset="0"/>
                <a:cs typeface="Amazon Ember Cd RC" panose="020B0606020204020204" pitchFamily="34" charset="0"/>
              </a:rPr>
              <a:t>~2.4M€ </a:t>
            </a:r>
            <a:r>
              <a:rPr lang="fr-FR" sz="1400" dirty="0" err="1">
                <a:solidFill>
                  <a:schemeClr val="tx1"/>
                </a:solidFill>
                <a:latin typeface="Amazon Ember Cd RC" panose="020B0606020204020204" pitchFamily="34" charset="0"/>
                <a:ea typeface="Amazon Ember Cd RC" panose="020B0606020204020204" pitchFamily="34" charset="0"/>
                <a:cs typeface="Amazon Ember Cd RC" panose="020B0606020204020204" pitchFamily="34" charset="0"/>
              </a:rPr>
              <a:t>investment</a:t>
            </a:r>
            <a:r>
              <a:rPr lang="fr-FR" sz="1400" dirty="0">
                <a:solidFill>
                  <a:schemeClr val="tx1"/>
                </a:solidFill>
                <a:latin typeface="Amazon Ember Cd RC" panose="020B0606020204020204" pitchFamily="34" charset="0"/>
                <a:ea typeface="Amazon Ember Cd RC" panose="020B0606020204020204" pitchFamily="34" charset="0"/>
                <a:cs typeface="Amazon Ember Cd RC" panose="020B0606020204020204" pitchFamily="34" charset="0"/>
              </a:rPr>
              <a:t> </a:t>
            </a:r>
          </a:p>
          <a:p>
            <a:pPr lvl="2"/>
            <a:r>
              <a:rPr lang="fr-FR" sz="1400" dirty="0" err="1">
                <a:solidFill>
                  <a:schemeClr val="tx1"/>
                </a:solidFill>
                <a:latin typeface="Amazon Ember Cd RC" panose="020B0606020204020204" pitchFamily="34" charset="0"/>
                <a:ea typeface="Amazon Ember Cd RC" panose="020B0606020204020204" pitchFamily="34" charset="0"/>
                <a:cs typeface="Amazon Ember Cd RC" panose="020B0606020204020204" pitchFamily="34" charset="0"/>
              </a:rPr>
              <a:t>Scarce</a:t>
            </a:r>
            <a:r>
              <a:rPr lang="fr-FR" sz="1400" dirty="0">
                <a:solidFill>
                  <a:schemeClr val="tx1"/>
                </a:solidFill>
                <a:latin typeface="Amazon Ember Cd RC" panose="020B0606020204020204" pitchFamily="34" charset="0"/>
                <a:ea typeface="Amazon Ember Cd RC" panose="020B0606020204020204" pitchFamily="34" charset="0"/>
                <a:cs typeface="Amazon Ember Cd RC" panose="020B0606020204020204" pitchFamily="34" charset="0"/>
              </a:rPr>
              <a:t> Cloud </a:t>
            </a:r>
            <a:r>
              <a:rPr lang="fr-FR" sz="1400" dirty="0" err="1">
                <a:solidFill>
                  <a:schemeClr val="tx1"/>
                </a:solidFill>
                <a:latin typeface="Amazon Ember Cd RC" panose="020B0606020204020204" pitchFamily="34" charset="0"/>
                <a:ea typeface="Amazon Ember Cd RC" panose="020B0606020204020204" pitchFamily="34" charset="0"/>
                <a:cs typeface="Amazon Ember Cd RC" panose="020B0606020204020204" pitchFamily="34" charset="0"/>
              </a:rPr>
              <a:t>Resources</a:t>
            </a:r>
            <a:endParaRPr lang="fr-FR" sz="1400" dirty="0">
              <a:solidFill>
                <a:schemeClr val="tx1"/>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23" name="Rectangle 22"/>
          <p:cNvSpPr/>
          <p:nvPr/>
        </p:nvSpPr>
        <p:spPr>
          <a:xfrm rot="247050">
            <a:off x="1910313" y="2987947"/>
            <a:ext cx="322241" cy="986888"/>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5" name="Rectangle 24"/>
          <p:cNvSpPr/>
          <p:nvPr/>
        </p:nvSpPr>
        <p:spPr>
          <a:xfrm rot="20602009">
            <a:off x="4594952" y="3211899"/>
            <a:ext cx="1356462" cy="307777"/>
          </a:xfrm>
          <a:prstGeom prst="rect">
            <a:avLst/>
          </a:prstGeom>
        </p:spPr>
        <p:txBody>
          <a:bodyPr wrap="none">
            <a:spAutoFit/>
          </a:bodyPr>
          <a:lstStyle/>
          <a:p>
            <a:r>
              <a:rPr lang="fr-FR" sz="1400" b="1" i="1" dirty="0" err="1">
                <a:solidFill>
                  <a:srgbClr val="FFC000"/>
                </a:solidFill>
                <a:latin typeface="Arial-BoldItalicMT"/>
              </a:rPr>
              <a:t>unpredictable</a:t>
            </a:r>
            <a:endParaRPr lang="fr-FR" sz="1100" dirty="0">
              <a:solidFill>
                <a:srgbClr val="FFC000"/>
              </a:solidFill>
            </a:endParaRPr>
          </a:p>
        </p:txBody>
      </p:sp>
      <p:sp>
        <p:nvSpPr>
          <p:cNvPr id="115" name="ZoneTexte 114"/>
          <p:cNvSpPr txBox="1"/>
          <p:nvPr/>
        </p:nvSpPr>
        <p:spPr>
          <a:xfrm>
            <a:off x="572773" y="4137318"/>
            <a:ext cx="1252738" cy="369332"/>
          </a:xfrm>
          <a:prstGeom prst="rect">
            <a:avLst/>
          </a:prstGeom>
          <a:noFill/>
        </p:spPr>
        <p:txBody>
          <a:bodyPr wrap="square" rtlCol="0">
            <a:spAutoFit/>
          </a:bodyPr>
          <a:lstStyle/>
          <a:p>
            <a:r>
              <a:rPr lang="fr-FR" dirty="0">
                <a:latin typeface="Amazon Ember Heavy" panose="020B0803020204020204" pitchFamily="34" charset="0"/>
                <a:ea typeface="Amazon Ember Heavy" panose="020B0803020204020204" pitchFamily="34" charset="0"/>
                <a:cs typeface="Amazon Ember Heavy" panose="020B0803020204020204" pitchFamily="34" charset="0"/>
              </a:rPr>
              <a:t> </a:t>
            </a:r>
            <a:r>
              <a:rPr lang="fr-FR" dirty="0" err="1">
                <a:latin typeface="Amazon Ember Heavy" panose="020B0803020204020204" pitchFamily="34" charset="0"/>
                <a:ea typeface="Amazon Ember Heavy" panose="020B0803020204020204" pitchFamily="34" charset="0"/>
                <a:cs typeface="Amazon Ember Heavy" panose="020B0803020204020204" pitchFamily="34" charset="0"/>
              </a:rPr>
              <a:t>DataHub</a:t>
            </a:r>
            <a:endParaRPr lang="fr-FR" dirty="0">
              <a:latin typeface="Amazon Ember Heavy" panose="020B0803020204020204" pitchFamily="34" charset="0"/>
              <a:ea typeface="Amazon Ember Heavy" panose="020B0803020204020204" pitchFamily="34" charset="0"/>
              <a:cs typeface="Amazon Ember Heavy" panose="020B0803020204020204" pitchFamily="34" charset="0"/>
            </a:endParaRPr>
          </a:p>
        </p:txBody>
      </p:sp>
      <p:cxnSp>
        <p:nvCxnSpPr>
          <p:cNvPr id="27" name="Connecteur droit 26"/>
          <p:cNvCxnSpPr/>
          <p:nvPr/>
        </p:nvCxnSpPr>
        <p:spPr>
          <a:xfrm>
            <a:off x="1756894" y="4123093"/>
            <a:ext cx="6536533" cy="0"/>
          </a:xfrm>
          <a:prstGeom prst="line">
            <a:avLst/>
          </a:prstGeom>
          <a:ln w="3175">
            <a:solidFill>
              <a:srgbClr val="000000"/>
            </a:solidFill>
            <a:prstDash val="dash"/>
          </a:ln>
        </p:spPr>
        <p:style>
          <a:lnRef idx="2">
            <a:schemeClr val="accent1"/>
          </a:lnRef>
          <a:fillRef idx="0">
            <a:schemeClr val="accent1"/>
          </a:fillRef>
          <a:effectRef idx="1">
            <a:schemeClr val="accent1"/>
          </a:effectRef>
          <a:fontRef idx="minor">
            <a:schemeClr val="tx1"/>
          </a:fontRef>
        </p:style>
      </p:cxnSp>
      <p:sp>
        <p:nvSpPr>
          <p:cNvPr id="116" name="Pentagone 115"/>
          <p:cNvSpPr/>
          <p:nvPr/>
        </p:nvSpPr>
        <p:spPr>
          <a:xfrm>
            <a:off x="2189990" y="4230046"/>
            <a:ext cx="1119849" cy="329535"/>
          </a:xfrm>
          <a:prstGeom prst="homePlate">
            <a:avLst/>
          </a:prstGeom>
          <a:solidFill>
            <a:schemeClr val="bg1"/>
          </a:solidFill>
          <a:ln>
            <a:solidFill>
              <a:schemeClr val="bg1">
                <a:lumMod val="75000"/>
              </a:schemeClr>
            </a:solidFill>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lvl="2"/>
            <a:endParaRPr lang="fr-FR" sz="1400" dirty="0">
              <a:solidFill>
                <a:schemeClr val="tx1"/>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118" name="Rectangle 117"/>
          <p:cNvSpPr/>
          <p:nvPr/>
        </p:nvSpPr>
        <p:spPr>
          <a:xfrm rot="247050">
            <a:off x="2050430" y="4152942"/>
            <a:ext cx="322241" cy="562823"/>
          </a:xfrm>
          <a:prstGeom prst="rect">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8" name="Rectangle 27"/>
          <p:cNvSpPr/>
          <p:nvPr/>
        </p:nvSpPr>
        <p:spPr>
          <a:xfrm>
            <a:off x="1444797" y="4212618"/>
            <a:ext cx="1645002" cy="307777"/>
          </a:xfrm>
          <a:prstGeom prst="rect">
            <a:avLst/>
          </a:prstGeom>
        </p:spPr>
        <p:txBody>
          <a:bodyPr wrap="none">
            <a:spAutoFit/>
          </a:bodyPr>
          <a:lstStyle/>
          <a:p>
            <a:pPr lvl="2"/>
            <a:r>
              <a:rPr lang="fr-FR" sz="1400" dirty="0">
                <a:latin typeface="Amazon Ember Cd RC" panose="020B0606020204020204" pitchFamily="34" charset="0"/>
                <a:ea typeface="Amazon Ember Cd RC" panose="020B0606020204020204" pitchFamily="34" charset="0"/>
                <a:cs typeface="Amazon Ember Cd RC" panose="020B0606020204020204" pitchFamily="34" charset="0"/>
              </a:rPr>
              <a:t>8 </a:t>
            </a:r>
            <a:r>
              <a:rPr lang="fr-FR" sz="1400" dirty="0" err="1">
                <a:latin typeface="Amazon Ember Cd RC" panose="020B0606020204020204" pitchFamily="34" charset="0"/>
                <a:ea typeface="Amazon Ember Cd RC" panose="020B0606020204020204" pitchFamily="34" charset="0"/>
                <a:cs typeface="Amazon Ember Cd RC" panose="020B0606020204020204" pitchFamily="34" charset="0"/>
              </a:rPr>
              <a:t>weeks</a:t>
            </a:r>
            <a:endParaRPr lang="fr-FR" sz="1400" dirty="0">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30" name="Rectangle 29"/>
          <p:cNvSpPr/>
          <p:nvPr/>
        </p:nvSpPr>
        <p:spPr>
          <a:xfrm rot="20835824">
            <a:off x="2477707" y="4613872"/>
            <a:ext cx="1138453" cy="307777"/>
          </a:xfrm>
          <a:prstGeom prst="rect">
            <a:avLst/>
          </a:prstGeom>
        </p:spPr>
        <p:txBody>
          <a:bodyPr wrap="none">
            <a:spAutoFit/>
          </a:bodyPr>
          <a:lstStyle/>
          <a:p>
            <a:r>
              <a:rPr lang="fr-FR" sz="1400" b="1" i="1" dirty="0" err="1">
                <a:solidFill>
                  <a:srgbClr val="00B050"/>
                </a:solidFill>
                <a:latin typeface="Arial-BoldItalicMT"/>
              </a:rPr>
              <a:t>predictable</a:t>
            </a:r>
            <a:endParaRPr lang="fr-FR" sz="1400" b="1" i="1" dirty="0">
              <a:solidFill>
                <a:srgbClr val="00B050"/>
              </a:solidFill>
              <a:latin typeface="Arial-BoldItalicMT"/>
            </a:endParaRPr>
          </a:p>
        </p:txBody>
      </p:sp>
      <p:grpSp>
        <p:nvGrpSpPr>
          <p:cNvPr id="128" name="Groupe 127"/>
          <p:cNvGrpSpPr/>
          <p:nvPr/>
        </p:nvGrpSpPr>
        <p:grpSpPr>
          <a:xfrm>
            <a:off x="8270874" y="2454326"/>
            <a:ext cx="3815812" cy="3336875"/>
            <a:chOff x="235079" y="3097942"/>
            <a:chExt cx="3815812" cy="2401158"/>
          </a:xfrm>
        </p:grpSpPr>
        <p:sp>
          <p:nvSpPr>
            <p:cNvPr id="135" name="Rectangle 134"/>
            <p:cNvSpPr/>
            <p:nvPr/>
          </p:nvSpPr>
          <p:spPr>
            <a:xfrm>
              <a:off x="235079" y="3097942"/>
              <a:ext cx="3815812" cy="305659"/>
            </a:xfrm>
            <a:prstGeom prst="rect">
              <a:avLst/>
            </a:prstGeom>
            <a:solidFill>
              <a:srgbClr val="00B0F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chemeClr val="bg1"/>
                  </a:solidFill>
                  <a:latin typeface="Eras Bold ITC" panose="020B0907030504020204" pitchFamily="34" charset="0"/>
                </a:rPr>
                <a:t>…</a:t>
              </a:r>
            </a:p>
          </p:txBody>
        </p:sp>
        <p:grpSp>
          <p:nvGrpSpPr>
            <p:cNvPr id="130" name="Groupe 129"/>
            <p:cNvGrpSpPr/>
            <p:nvPr/>
          </p:nvGrpSpPr>
          <p:grpSpPr>
            <a:xfrm>
              <a:off x="244355" y="3399682"/>
              <a:ext cx="3806536" cy="2099418"/>
              <a:chOff x="247779" y="2725176"/>
              <a:chExt cx="3806536" cy="679293"/>
            </a:xfrm>
          </p:grpSpPr>
          <p:sp>
            <p:nvSpPr>
              <p:cNvPr id="131" name="Rectangle 130"/>
              <p:cNvSpPr/>
              <p:nvPr/>
            </p:nvSpPr>
            <p:spPr>
              <a:xfrm>
                <a:off x="247779" y="2725176"/>
                <a:ext cx="1612334" cy="678425"/>
              </a:xfrm>
              <a:prstGeom prst="rect">
                <a:avLst/>
              </a:prstGeom>
              <a:gradFill flip="none" rotWithShape="1">
                <a:gsLst>
                  <a:gs pos="67000">
                    <a:schemeClr val="bg1">
                      <a:lumMod val="85000"/>
                    </a:schemeClr>
                  </a:gs>
                  <a:gs pos="96000">
                    <a:schemeClr val="bg1"/>
                  </a:gs>
                </a:gsLst>
                <a:lin ang="5400000" scaled="1"/>
                <a:tileRect/>
              </a:gra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32" name="Rectangle 131"/>
              <p:cNvSpPr/>
              <p:nvPr/>
            </p:nvSpPr>
            <p:spPr>
              <a:xfrm>
                <a:off x="1853264" y="2725176"/>
                <a:ext cx="2201051" cy="679293"/>
              </a:xfrm>
              <a:prstGeom prst="rect">
                <a:avLst/>
              </a:prstGeom>
              <a:gradFill flip="none" rotWithShape="1">
                <a:gsLst>
                  <a:gs pos="33000">
                    <a:schemeClr val="bg1">
                      <a:lumMod val="85000"/>
                    </a:schemeClr>
                  </a:gs>
                  <a:gs pos="89000">
                    <a:schemeClr val="bg1"/>
                  </a:gs>
                </a:gsLst>
                <a:lin ang="5400000" scaled="1"/>
                <a:tileRect/>
              </a:gra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grpSp>
      </p:grpSp>
      <p:sp>
        <p:nvSpPr>
          <p:cNvPr id="139" name="Rectangle à coins arrondis 138"/>
          <p:cNvSpPr/>
          <p:nvPr/>
        </p:nvSpPr>
        <p:spPr>
          <a:xfrm>
            <a:off x="3687534" y="4381287"/>
            <a:ext cx="1791740" cy="433385"/>
          </a:xfrm>
          <a:prstGeom prst="roundRect">
            <a:avLst>
              <a:gd name="adj" fmla="val 50000"/>
            </a:avLst>
          </a:prstGeom>
          <a:solidFill>
            <a:schemeClr val="accent4">
              <a:lumMod val="40000"/>
              <a:lumOff val="60000"/>
            </a:schemeClr>
          </a:solidFill>
          <a:ln w="762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chemeClr val="tx1"/>
                </a:solidFill>
                <a:latin typeface="Amazon Ember Cd RC" panose="020B0606020204020204" pitchFamily="34" charset="0"/>
                <a:ea typeface="Amazon Ember Cd RC" panose="020B0606020204020204" pitchFamily="34" charset="0"/>
                <a:cs typeface="Amazon Ember Cd RC" panose="020B0606020204020204" pitchFamily="34" charset="0"/>
              </a:rPr>
              <a:t>Automation</a:t>
            </a:r>
            <a:endParaRPr lang="fr-FR" dirty="0">
              <a:solidFill>
                <a:schemeClr val="tx1"/>
              </a:solidFill>
            </a:endParaRPr>
          </a:p>
        </p:txBody>
      </p:sp>
      <p:sp>
        <p:nvSpPr>
          <p:cNvPr id="140" name="Rectangle à coins arrondis 139"/>
          <p:cNvSpPr/>
          <p:nvPr/>
        </p:nvSpPr>
        <p:spPr>
          <a:xfrm>
            <a:off x="3683411" y="4985322"/>
            <a:ext cx="1791740" cy="433385"/>
          </a:xfrm>
          <a:prstGeom prst="roundRect">
            <a:avLst>
              <a:gd name="adj" fmla="val 50000"/>
            </a:avLst>
          </a:prstGeom>
          <a:solidFill>
            <a:schemeClr val="accent4">
              <a:lumMod val="40000"/>
              <a:lumOff val="60000"/>
            </a:schemeClr>
          </a:solidFill>
          <a:ln w="762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tx1"/>
                </a:solidFill>
                <a:latin typeface="Amazon Ember Cd RC" panose="020B0606020204020204" pitchFamily="34" charset="0"/>
                <a:ea typeface="Amazon Ember Cd RC" panose="020B0606020204020204" pitchFamily="34" charset="0"/>
                <a:cs typeface="Amazon Ember Cd RC" panose="020B0606020204020204" pitchFamily="34" charset="0"/>
              </a:rPr>
              <a:t>Scale</a:t>
            </a:r>
            <a:endParaRPr lang="fr-FR" dirty="0">
              <a:solidFill>
                <a:schemeClr val="tx1"/>
              </a:solidFill>
            </a:endParaRPr>
          </a:p>
        </p:txBody>
      </p:sp>
      <p:sp>
        <p:nvSpPr>
          <p:cNvPr id="143" name="Rectangle à coins arrondis 142"/>
          <p:cNvSpPr/>
          <p:nvPr/>
        </p:nvSpPr>
        <p:spPr>
          <a:xfrm>
            <a:off x="8304871" y="3201831"/>
            <a:ext cx="1791740" cy="433385"/>
          </a:xfrm>
          <a:prstGeom prst="roundRect">
            <a:avLst>
              <a:gd name="adj" fmla="val 50000"/>
            </a:avLst>
          </a:prstGeom>
          <a:solidFill>
            <a:schemeClr val="accent1">
              <a:lumMod val="60000"/>
              <a:lumOff val="40000"/>
            </a:schemeClr>
          </a:solidFill>
          <a:ln w="762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chemeClr val="tx1"/>
                </a:solidFill>
                <a:latin typeface="Amazon Ember Cd RC" panose="020B0606020204020204" pitchFamily="34" charset="0"/>
                <a:ea typeface="Amazon Ember Cd RC" panose="020B0606020204020204" pitchFamily="34" charset="0"/>
                <a:cs typeface="Amazon Ember Cd RC" panose="020B0606020204020204" pitchFamily="34" charset="0"/>
              </a:rPr>
              <a:t>Expertise</a:t>
            </a:r>
            <a:endParaRPr lang="fr-FR" dirty="0">
              <a:solidFill>
                <a:schemeClr val="tx1"/>
              </a:solidFill>
            </a:endParaRPr>
          </a:p>
        </p:txBody>
      </p:sp>
      <p:sp>
        <p:nvSpPr>
          <p:cNvPr id="144" name="Rectangle à coins arrondis 143"/>
          <p:cNvSpPr/>
          <p:nvPr/>
        </p:nvSpPr>
        <p:spPr>
          <a:xfrm>
            <a:off x="10202837" y="3214237"/>
            <a:ext cx="1791740" cy="433385"/>
          </a:xfrm>
          <a:prstGeom prst="roundRect">
            <a:avLst>
              <a:gd name="adj" fmla="val 50000"/>
            </a:avLst>
          </a:prstGeom>
          <a:solidFill>
            <a:schemeClr val="accent1">
              <a:lumMod val="60000"/>
              <a:lumOff val="40000"/>
            </a:schemeClr>
          </a:solidFill>
          <a:ln w="762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tx1"/>
                </a:solidFill>
                <a:latin typeface="Amazon Ember Cd RC" panose="020B0606020204020204" pitchFamily="34" charset="0"/>
                <a:ea typeface="Amazon Ember Cd RC" panose="020B0606020204020204" pitchFamily="34" charset="0"/>
                <a:cs typeface="Amazon Ember Cd RC" panose="020B0606020204020204" pitchFamily="34" charset="0"/>
              </a:rPr>
              <a:t>Bottleneck</a:t>
            </a:r>
            <a:endParaRPr lang="fr-FR" dirty="0">
              <a:solidFill>
                <a:schemeClr val="tx1"/>
              </a:solidFill>
            </a:endParaRPr>
          </a:p>
        </p:txBody>
      </p:sp>
    </p:spTree>
    <p:extLst>
      <p:ext uri="{BB962C8B-B14F-4D97-AF65-F5344CB8AC3E}">
        <p14:creationId xmlns:p14="http://schemas.microsoft.com/office/powerpoint/2010/main" val="2293372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09BD-B557-FE40-B375-B8C72DF21C19}"/>
              </a:ext>
            </a:extLst>
          </p:cNvPr>
          <p:cNvSpPr>
            <a:spLocks noGrp="1"/>
          </p:cNvSpPr>
          <p:nvPr>
            <p:ph type="title"/>
          </p:nvPr>
        </p:nvSpPr>
        <p:spPr>
          <a:xfrm>
            <a:off x="449052" y="153248"/>
            <a:ext cx="10940405" cy="761077"/>
          </a:xfrm>
        </p:spPr>
        <p:txBody>
          <a:bodyPr/>
          <a:lstStyle/>
          <a:p>
            <a:r>
              <a:rPr lang="en-GB" dirty="0"/>
              <a:t>Reference - </a:t>
            </a:r>
            <a:r>
              <a:rPr lang="en-GB" dirty="0" err="1"/>
              <a:t>Engie</a:t>
            </a:r>
            <a:endParaRPr lang="en-IT" dirty="0"/>
          </a:p>
        </p:txBody>
      </p:sp>
      <p:sp>
        <p:nvSpPr>
          <p:cNvPr id="3" name="Content Placeholder 2">
            <a:extLst>
              <a:ext uri="{FF2B5EF4-FFF2-40B4-BE49-F238E27FC236}">
                <a16:creationId xmlns:a16="http://schemas.microsoft.com/office/drawing/2014/main" id="{544D8A08-CAED-FD43-BB42-5220903CAFA4}"/>
              </a:ext>
            </a:extLst>
          </p:cNvPr>
          <p:cNvSpPr>
            <a:spLocks noGrp="1"/>
          </p:cNvSpPr>
          <p:nvPr>
            <p:ph idx="1"/>
          </p:nvPr>
        </p:nvSpPr>
        <p:spPr>
          <a:xfrm>
            <a:off x="3111979" y="7763894"/>
            <a:ext cx="7775477" cy="1284312"/>
          </a:xfrm>
        </p:spPr>
        <p:txBody>
          <a:bodyPr/>
          <a:lstStyle/>
          <a:p>
            <a:r>
              <a:rPr lang="en-GB" dirty="0"/>
              <a:t>Engie link</a:t>
            </a:r>
          </a:p>
          <a:p>
            <a:endParaRPr lang="en-GB" dirty="0"/>
          </a:p>
          <a:p>
            <a:r>
              <a:rPr lang="en-GB" dirty="0"/>
              <a:t>Customer Engineering (Thomas </a:t>
            </a:r>
            <a:r>
              <a:rPr lang="en-GB" dirty="0" err="1"/>
              <a:t>Furthman</a:t>
            </a:r>
            <a:r>
              <a:rPr lang="en-GB" dirty="0"/>
              <a:t>) to develop additional features for “After-Sales” support</a:t>
            </a:r>
          </a:p>
          <a:p>
            <a:r>
              <a:rPr lang="en-GB" dirty="0"/>
              <a:t>Partner enablement</a:t>
            </a:r>
          </a:p>
          <a:p>
            <a:endParaRPr lang="en-GB" dirty="0"/>
          </a:p>
          <a:p>
            <a:endParaRPr lang="en-GB" dirty="0"/>
          </a:p>
          <a:p>
            <a:endParaRPr lang="en-IT" dirty="0"/>
          </a:p>
        </p:txBody>
      </p:sp>
      <p:sp>
        <p:nvSpPr>
          <p:cNvPr id="12" name="Rectangle 12">
            <a:extLst>
              <a:ext uri="{FF2B5EF4-FFF2-40B4-BE49-F238E27FC236}">
                <a16:creationId xmlns:a16="http://schemas.microsoft.com/office/drawing/2014/main" id="{35DBD64E-368B-3F4A-9A05-C4618AA71028}"/>
              </a:ext>
            </a:extLst>
          </p:cNvPr>
          <p:cNvSpPr>
            <a:spLocks noChangeArrowheads="1"/>
          </p:cNvSpPr>
          <p:nvPr/>
        </p:nvSpPr>
        <p:spPr bwMode="auto">
          <a:xfrm>
            <a:off x="-1" y="5684459"/>
            <a:ext cx="110026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spcBef>
                <a:spcPct val="0"/>
              </a:spcBef>
              <a:spcAft>
                <a:spcPct val="0"/>
              </a:spcAft>
            </a:pPr>
            <a:r>
              <a:rPr lang="en-GB" dirty="0">
                <a:solidFill>
                  <a:srgbClr val="00E0EA"/>
                </a:solidFill>
                <a:latin typeface="Amazon Ember" panose="020B0603020204020204" pitchFamily="34" charset="0"/>
                <a:ea typeface="Amazon Ember" panose="020B0603020204020204" pitchFamily="34" charset="0"/>
                <a:cs typeface="Amazon Ember" panose="020B0603020204020204" pitchFamily="34" charset="0"/>
                <a:hlinkClick r:id="rId2"/>
              </a:rPr>
              <a:t>http://www.bbc.com/storyworks/specials/the-intelligent-era/better-data-better-energy</a:t>
            </a:r>
            <a:r>
              <a:rPr lang="en-GB" dirty="0">
                <a:solidFill>
                  <a:schemeClr val="bg1"/>
                </a:solidFill>
                <a:latin typeface="Amazon Ember" panose="020B0603020204020204" pitchFamily="34" charset="0"/>
                <a:ea typeface="Amazon Ember" panose="020B0603020204020204" pitchFamily="34" charset="0"/>
                <a:cs typeface="Amazon Ember" panose="020B0603020204020204" pitchFamily="34" charset="0"/>
                <a:hlinkClick r:id="rId3">
                  <a:extLst>
                    <a:ext uri="{A12FA001-AC4F-418D-AE19-62706E023703}">
                      <ahyp:hlinkClr xmlns:ahyp="http://schemas.microsoft.com/office/drawing/2018/hyperlinkcolor" val="tx"/>
                    </a:ext>
                  </a:extLst>
                </a:hlinkClick>
              </a:rPr>
              <a:t>/</a:t>
            </a:r>
            <a:endParaRPr lang="en-GB"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742950" lvl="1" indent="-285750" eaLnBrk="0" fontAlgn="base" hangingPunct="0">
              <a:spcBef>
                <a:spcPct val="0"/>
              </a:spcBef>
              <a:spcAft>
                <a:spcPct val="0"/>
              </a:spcAft>
              <a:buFont typeface="Arial" panose="020B0604020202020204" pitchFamily="34" charset="0"/>
              <a:buChar char="•"/>
            </a:pPr>
            <a:endParaRPr lang="en-GB"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Rectangle 13">
            <a:extLst>
              <a:ext uri="{FF2B5EF4-FFF2-40B4-BE49-F238E27FC236}">
                <a16:creationId xmlns:a16="http://schemas.microsoft.com/office/drawing/2014/main" id="{0D5BDCAC-09BD-1D4E-B7C6-D4E3CB02328A}"/>
              </a:ext>
            </a:extLst>
          </p:cNvPr>
          <p:cNvSpPr>
            <a:spLocks noChangeArrowheads="1"/>
          </p:cNvSpPr>
          <p:nvPr/>
        </p:nvSpPr>
        <p:spPr bwMode="auto">
          <a:xfrm>
            <a:off x="2657856" y="2963862"/>
            <a:ext cx="4022725" cy="793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T"/>
          </a:p>
        </p:txBody>
      </p:sp>
      <p:sp>
        <p:nvSpPr>
          <p:cNvPr id="15" name="Rectangle 15">
            <a:extLst>
              <a:ext uri="{FF2B5EF4-FFF2-40B4-BE49-F238E27FC236}">
                <a16:creationId xmlns:a16="http://schemas.microsoft.com/office/drawing/2014/main" id="{6A61102D-2AB0-A945-B99B-61A76AE743F8}"/>
              </a:ext>
            </a:extLst>
          </p:cNvPr>
          <p:cNvSpPr>
            <a:spLocks noChangeArrowheads="1"/>
          </p:cNvSpPr>
          <p:nvPr/>
        </p:nvSpPr>
        <p:spPr bwMode="auto">
          <a:xfrm>
            <a:off x="2657856" y="7429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T"/>
          </a:p>
        </p:txBody>
      </p:sp>
      <p:pic>
        <p:nvPicPr>
          <p:cNvPr id="4" name="Picture 3"/>
          <p:cNvPicPr>
            <a:picLocks noChangeAspect="1"/>
          </p:cNvPicPr>
          <p:nvPr/>
        </p:nvPicPr>
        <p:blipFill>
          <a:blip r:embed="rId4"/>
          <a:stretch>
            <a:fillRect/>
          </a:stretch>
        </p:blipFill>
        <p:spPr>
          <a:xfrm>
            <a:off x="625874" y="1171698"/>
            <a:ext cx="6706181" cy="3894157"/>
          </a:xfrm>
          <a:prstGeom prst="rect">
            <a:avLst/>
          </a:prstGeom>
        </p:spPr>
      </p:pic>
    </p:spTree>
    <p:extLst>
      <p:ext uri="{BB962C8B-B14F-4D97-AF65-F5344CB8AC3E}">
        <p14:creationId xmlns:p14="http://schemas.microsoft.com/office/powerpoint/2010/main" val="1911999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3">
            <a:extLst>
              <a:ext uri="{FF2B5EF4-FFF2-40B4-BE49-F238E27FC236}">
                <a16:creationId xmlns:a16="http://schemas.microsoft.com/office/drawing/2014/main" id="{61463053-4336-444F-A7F6-BD2C6C90F2A6}"/>
              </a:ext>
            </a:extLst>
          </p:cNvPr>
          <p:cNvSpPr txBox="1">
            <a:spLocks/>
          </p:cNvSpPr>
          <p:nvPr/>
        </p:nvSpPr>
        <p:spPr>
          <a:xfrm>
            <a:off x="529444" y="4255707"/>
            <a:ext cx="2860675" cy="1979199"/>
          </a:xfrm>
          <a:prstGeom prst="rect">
            <a:avLst/>
          </a:prstGeom>
        </p:spPr>
        <p:txBody>
          <a:bodyPr lIns="0" tIns="0" rIns="0" bIns="0"/>
          <a:lstStyle>
            <a:lvl1pPr marL="0" indent="0" algn="l" defTabSz="1097280" rtl="0" eaLnBrk="1" latinLnBrk="0" hangingPunct="1">
              <a:lnSpc>
                <a:spcPct val="90000"/>
              </a:lnSpc>
              <a:spcBef>
                <a:spcPts val="12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1pPr>
            <a:lvl2pPr marL="54864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2pPr>
            <a:lvl3pPr marL="109728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3pPr>
            <a:lvl4pPr marL="164592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4pPr>
            <a:lvl5pPr marL="219456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lvl="0" defTabSz="914400" eaLnBrk="0" fontAlgn="base" hangingPunct="0">
              <a:lnSpc>
                <a:spcPct val="100000"/>
              </a:lnSpc>
              <a:spcBef>
                <a:spcPct val="0"/>
              </a:spcBef>
              <a:spcAft>
                <a:spcPct val="0"/>
              </a:spcAft>
            </a:pPr>
            <a:r>
              <a:rPr lang="en-US" altLang="en-US" sz="1000" dirty="0">
                <a:solidFill>
                  <a:srgbClr val="232F3E"/>
                </a:solidFill>
                <a:latin typeface="+mn-lt"/>
                <a:ea typeface="Calibri" panose="020F0502020204030204" pitchFamily="34" charset="0"/>
              </a:rPr>
              <a:t>Arriva is a leading provider of passenger transport in Europe, employing around 46,000 people and, in 2020, delivered around 1.2 billion passenger journeys across 14 European countries. It is part of Deutsche Bahn (DB), one of the world’s leading passenger and logistics companies, and is responsible for DB’s regional passenger transport services outside Germany.</a:t>
            </a:r>
            <a:endParaRPr lang="en-US" altLang="en-US" sz="1000" dirty="0">
              <a:solidFill>
                <a:srgbClr val="232F3E"/>
              </a:solidFill>
              <a:latin typeface="+mn-lt"/>
            </a:endParaRPr>
          </a:p>
          <a:p>
            <a:pPr lvl="0" defTabSz="914400" eaLnBrk="0" fontAlgn="base" hangingPunct="0">
              <a:lnSpc>
                <a:spcPct val="100000"/>
              </a:lnSpc>
              <a:spcBef>
                <a:spcPct val="0"/>
              </a:spcBef>
              <a:spcAft>
                <a:spcPct val="0"/>
              </a:spcAft>
            </a:pPr>
            <a:r>
              <a:rPr lang="en-US" altLang="en-US" sz="1000" dirty="0">
                <a:solidFill>
                  <a:srgbClr val="232F3E"/>
                </a:solidFill>
                <a:latin typeface="+mn-lt"/>
                <a:ea typeface="Calibri" panose="020F0502020204030204" pitchFamily="34" charset="0"/>
              </a:rPr>
              <a:t> </a:t>
            </a:r>
            <a:endParaRPr lang="en-US" altLang="en-US" sz="1000" dirty="0">
              <a:solidFill>
                <a:srgbClr val="232F3E"/>
              </a:solidFill>
              <a:latin typeface="+mn-lt"/>
            </a:endParaRPr>
          </a:p>
          <a:p>
            <a:pPr lvl="0" defTabSz="914400" eaLnBrk="0" fontAlgn="base" hangingPunct="0">
              <a:lnSpc>
                <a:spcPct val="100000"/>
              </a:lnSpc>
              <a:spcBef>
                <a:spcPct val="0"/>
              </a:spcBef>
              <a:spcAft>
                <a:spcPct val="0"/>
              </a:spcAft>
            </a:pPr>
            <a:r>
              <a:rPr lang="en-US" altLang="en-US" sz="1000" dirty="0">
                <a:solidFill>
                  <a:srgbClr val="232F3E"/>
                </a:solidFill>
                <a:latin typeface="+mn-lt"/>
                <a:ea typeface="Calibri" panose="020F0502020204030204" pitchFamily="34" charset="0"/>
              </a:rPr>
              <a:t>Arriva connects communities throughout 14 European markets: the Czech Republic, Croatia, Denmark, Hungary, Italy, the Netherlands, Poland, Portugal, Serbia, Slovakia, Slovenia, Spain, Sweden, and the UK.</a:t>
            </a:r>
            <a:endParaRPr lang="en-US" altLang="en-US" sz="1000" dirty="0">
              <a:solidFill>
                <a:srgbClr val="232F3E"/>
              </a:solidFill>
              <a:latin typeface="+mn-lt"/>
            </a:endParaRPr>
          </a:p>
        </p:txBody>
      </p:sp>
      <p:sp>
        <p:nvSpPr>
          <p:cNvPr id="26" name="Text Placeholder 4">
            <a:extLst>
              <a:ext uri="{FF2B5EF4-FFF2-40B4-BE49-F238E27FC236}">
                <a16:creationId xmlns:a16="http://schemas.microsoft.com/office/drawing/2014/main" id="{0D51068F-2AD8-47C2-9DA9-608861EFB0B4}"/>
              </a:ext>
            </a:extLst>
          </p:cNvPr>
          <p:cNvSpPr txBox="1">
            <a:spLocks/>
          </p:cNvSpPr>
          <p:nvPr/>
        </p:nvSpPr>
        <p:spPr>
          <a:xfrm>
            <a:off x="4149102" y="2026675"/>
            <a:ext cx="2327897" cy="2892207"/>
          </a:xfrm>
          <a:prstGeom prst="rect">
            <a:avLst/>
          </a:prstGeom>
        </p:spPr>
        <p:txBody>
          <a:bodyPr lIns="0" tIns="0" rIns="0" bIns="0"/>
          <a:lstStyle>
            <a:lvl1pPr marL="219456" indent="-219456" algn="l" defTabSz="1097280" rtl="0" eaLnBrk="1" latinLnBrk="0" hangingPunct="1">
              <a:lnSpc>
                <a:spcPct val="90000"/>
              </a:lnSpc>
              <a:spcBef>
                <a:spcPts val="1200"/>
              </a:spcBef>
              <a:buFont typeface="Arial" panose="020B0604020202020204" pitchFamily="34" charset="0"/>
              <a:buChar char="•"/>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1pPr>
            <a:lvl2pPr marL="54864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2pPr>
            <a:lvl3pPr marL="109728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3pPr>
            <a:lvl4pPr marL="164592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4pPr>
            <a:lvl5pPr marL="219456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r>
              <a:rPr lang="en-GB" sz="1200" dirty="0">
                <a:solidFill>
                  <a:srgbClr val="232F3E"/>
                </a:solidFill>
              </a:rPr>
              <a:t>Arriva was looking to improve the way they collect, manage, analyse, and visualise their business data. Their current data platform has grown over time and created architectural challenges that have started to affect business processes.</a:t>
            </a:r>
          </a:p>
          <a:p>
            <a:r>
              <a:rPr lang="en-GB" sz="1200" dirty="0">
                <a:solidFill>
                  <a:srgbClr val="232F3E"/>
                </a:solidFill>
              </a:rPr>
              <a:t>To resolve these issues Arriva is looking to build a green field enterprise data platform that will be an organization-wide central data repository where raw data can be ingested, transformed, shared, and visualized securely.</a:t>
            </a:r>
          </a:p>
        </p:txBody>
      </p:sp>
      <p:sp>
        <p:nvSpPr>
          <p:cNvPr id="28" name="Text Placeholder 6">
            <a:extLst>
              <a:ext uri="{FF2B5EF4-FFF2-40B4-BE49-F238E27FC236}">
                <a16:creationId xmlns:a16="http://schemas.microsoft.com/office/drawing/2014/main" id="{93316F60-2DD4-468F-924C-02C85D09F057}"/>
              </a:ext>
            </a:extLst>
          </p:cNvPr>
          <p:cNvSpPr txBox="1">
            <a:spLocks/>
          </p:cNvSpPr>
          <p:nvPr/>
        </p:nvSpPr>
        <p:spPr>
          <a:xfrm>
            <a:off x="9454528" y="2024441"/>
            <a:ext cx="2341659" cy="2892207"/>
          </a:xfrm>
          <a:prstGeom prst="rect">
            <a:avLst/>
          </a:prstGeom>
        </p:spPr>
        <p:txBody>
          <a:bodyPr lIns="0" tIns="0" rIns="0" bIns="0"/>
          <a:lstStyle>
            <a:lvl1pPr marL="219456" indent="-219456" algn="l" defTabSz="1097280" rtl="0" eaLnBrk="1" latinLnBrk="0" hangingPunct="1">
              <a:lnSpc>
                <a:spcPct val="90000"/>
              </a:lnSpc>
              <a:spcBef>
                <a:spcPts val="1200"/>
              </a:spcBef>
              <a:buFont typeface="Arial" panose="020B0604020202020204" pitchFamily="34" charset="0"/>
              <a:buChar char="•"/>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1pPr>
            <a:lvl2pPr marL="54864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2pPr>
            <a:lvl3pPr marL="109728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3pPr>
            <a:lvl4pPr marL="164592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4pPr>
            <a:lvl5pPr marL="219456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r>
              <a:rPr lang="en-GB" sz="1200" dirty="0">
                <a:solidFill>
                  <a:srgbClr val="232F3E"/>
                </a:solidFill>
              </a:rPr>
              <a:t>Significant accelerator advantage, allowing the build of Arriva’s new data platform at significantly reduced timescales.</a:t>
            </a:r>
            <a:endParaRPr lang="en-US" sz="1200" dirty="0">
              <a:solidFill>
                <a:srgbClr val="232F3E"/>
              </a:solidFill>
            </a:endParaRPr>
          </a:p>
          <a:p>
            <a:r>
              <a:rPr lang="en-US" sz="1200" dirty="0">
                <a:solidFill>
                  <a:srgbClr val="232F3E"/>
                </a:solidFill>
              </a:rPr>
              <a:t>Demonstrated strength of AWS </a:t>
            </a:r>
            <a:r>
              <a:rPr lang="en-US" sz="1200" dirty="0" err="1">
                <a:solidFill>
                  <a:srgbClr val="232F3E"/>
                </a:solidFill>
              </a:rPr>
              <a:t>DataHub</a:t>
            </a:r>
            <a:r>
              <a:rPr lang="en-US" sz="1200" dirty="0">
                <a:solidFill>
                  <a:srgbClr val="232F3E"/>
                </a:solidFill>
              </a:rPr>
              <a:t> capabilities, a framework for easily creating pipelines that ingest, transform, discover, and access curated data.</a:t>
            </a:r>
          </a:p>
          <a:p>
            <a:r>
              <a:rPr lang="en-US" sz="1200" dirty="0">
                <a:solidFill>
                  <a:srgbClr val="232F3E"/>
                </a:solidFill>
              </a:rPr>
              <a:t>Ongoing engagement and support alongside the proposed ecosystem for ongoing product development. </a:t>
            </a:r>
          </a:p>
        </p:txBody>
      </p:sp>
      <p:sp>
        <p:nvSpPr>
          <p:cNvPr id="30" name="Text Placeholder 8">
            <a:extLst>
              <a:ext uri="{FF2B5EF4-FFF2-40B4-BE49-F238E27FC236}">
                <a16:creationId xmlns:a16="http://schemas.microsoft.com/office/drawing/2014/main" id="{F2D43A40-3AE8-4C3D-8742-43E41362DC1A}"/>
              </a:ext>
            </a:extLst>
          </p:cNvPr>
          <p:cNvSpPr txBox="1">
            <a:spLocks/>
          </p:cNvSpPr>
          <p:nvPr/>
        </p:nvSpPr>
        <p:spPr>
          <a:xfrm>
            <a:off x="4237999" y="5224608"/>
            <a:ext cx="7309513" cy="609598"/>
          </a:xfrm>
          <a:prstGeom prst="rect">
            <a:avLst/>
          </a:prstGeom>
        </p:spPr>
        <p:txBody>
          <a:bodyPr lIns="0" tIns="0" rIns="0" bIns="0"/>
          <a:lstStyle>
            <a:lvl1pPr marL="0" indent="0" algn="ctr" defTabSz="1097280" rtl="0" eaLnBrk="1" latinLnBrk="0" hangingPunct="1">
              <a:lnSpc>
                <a:spcPct val="90000"/>
              </a:lnSpc>
              <a:spcBef>
                <a:spcPts val="1200"/>
              </a:spcBef>
              <a:buFont typeface="Arial" panose="020B0604020202020204" pitchFamily="34" charset="0"/>
              <a:buNone/>
              <a:defRPr sz="1920" i="1"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marL="54864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2pPr>
            <a:lvl3pPr marL="109728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3pPr>
            <a:lvl4pPr marL="164592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4pPr>
            <a:lvl5pPr marL="219456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algn="l" defTabSz="914363">
              <a:spcBef>
                <a:spcPts val="1000"/>
              </a:spcBef>
            </a:pPr>
            <a:r>
              <a:rPr lang="en-US" sz="1330" i="0" dirty="0">
                <a:solidFill>
                  <a:srgbClr val="232F3E"/>
                </a:solidFill>
              </a:rPr>
              <a:t>“From the initial engagement to validate our proposed architecture, through to set up of the DataHub and build out of the initial use cases, the Professional Services team have played a key role in the construction of Arriva’s new data capability.”</a:t>
            </a:r>
          </a:p>
        </p:txBody>
      </p:sp>
      <p:sp>
        <p:nvSpPr>
          <p:cNvPr id="34" name="Text Placeholder 41">
            <a:extLst>
              <a:ext uri="{FF2B5EF4-FFF2-40B4-BE49-F238E27FC236}">
                <a16:creationId xmlns:a16="http://schemas.microsoft.com/office/drawing/2014/main" id="{CF9D3D8E-386D-478D-AE21-B7C7F546A207}"/>
              </a:ext>
            </a:extLst>
          </p:cNvPr>
          <p:cNvSpPr txBox="1">
            <a:spLocks/>
          </p:cNvSpPr>
          <p:nvPr/>
        </p:nvSpPr>
        <p:spPr>
          <a:xfrm>
            <a:off x="4753304" y="1530607"/>
            <a:ext cx="1910955" cy="2615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61970">
              <a:spcBef>
                <a:spcPts val="833"/>
              </a:spcBef>
              <a:buNone/>
            </a:pPr>
            <a:r>
              <a:rPr lang="en-US" sz="1600" b="1" dirty="0">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Challenges</a:t>
            </a:r>
          </a:p>
        </p:txBody>
      </p:sp>
      <p:sp>
        <p:nvSpPr>
          <p:cNvPr id="35" name="Text Placeholder 45">
            <a:extLst>
              <a:ext uri="{FF2B5EF4-FFF2-40B4-BE49-F238E27FC236}">
                <a16:creationId xmlns:a16="http://schemas.microsoft.com/office/drawing/2014/main" id="{B6A68CC4-258D-4430-9F4F-9AC2AA72191A}"/>
              </a:ext>
            </a:extLst>
          </p:cNvPr>
          <p:cNvSpPr txBox="1">
            <a:spLocks/>
          </p:cNvSpPr>
          <p:nvPr/>
        </p:nvSpPr>
        <p:spPr>
          <a:xfrm>
            <a:off x="7373732" y="1542251"/>
            <a:ext cx="2047543" cy="3713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61970">
              <a:spcBef>
                <a:spcPts val="833"/>
              </a:spcBef>
              <a:buNone/>
            </a:pPr>
            <a:r>
              <a:rPr lang="en-US" sz="1600" b="1" dirty="0">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Solution</a:t>
            </a:r>
          </a:p>
        </p:txBody>
      </p:sp>
      <p:sp>
        <p:nvSpPr>
          <p:cNvPr id="36" name="Text Placeholder 46">
            <a:extLst>
              <a:ext uri="{FF2B5EF4-FFF2-40B4-BE49-F238E27FC236}">
                <a16:creationId xmlns:a16="http://schemas.microsoft.com/office/drawing/2014/main" id="{7AEFB59B-0AF5-4C86-BF7E-EC722F1569C9}"/>
              </a:ext>
            </a:extLst>
          </p:cNvPr>
          <p:cNvSpPr txBox="1">
            <a:spLocks/>
          </p:cNvSpPr>
          <p:nvPr/>
        </p:nvSpPr>
        <p:spPr>
          <a:xfrm>
            <a:off x="10044828" y="1542652"/>
            <a:ext cx="2081565" cy="2374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61970">
              <a:spcBef>
                <a:spcPts val="833"/>
              </a:spcBef>
              <a:buNone/>
            </a:pPr>
            <a:r>
              <a:rPr lang="en-US" sz="1600" b="1">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Results</a:t>
            </a:r>
          </a:p>
        </p:txBody>
      </p:sp>
      <p:sp>
        <p:nvSpPr>
          <p:cNvPr id="39" name="Freeform: Shape 38">
            <a:extLst>
              <a:ext uri="{FF2B5EF4-FFF2-40B4-BE49-F238E27FC236}">
                <a16:creationId xmlns:a16="http://schemas.microsoft.com/office/drawing/2014/main" id="{3F914E0E-DAC7-4E30-B05E-07E2B16EE5CD}"/>
              </a:ext>
            </a:extLst>
          </p:cNvPr>
          <p:cNvSpPr/>
          <p:nvPr/>
        </p:nvSpPr>
        <p:spPr>
          <a:xfrm>
            <a:off x="6790403" y="1354471"/>
            <a:ext cx="583328" cy="583328"/>
          </a:xfrm>
          <a:custGeom>
            <a:avLst/>
            <a:gdLst>
              <a:gd name="connsiteX0" fmla="*/ 572326 w 583328"/>
              <a:gd name="connsiteY0" fmla="*/ 293752 h 583328"/>
              <a:gd name="connsiteX1" fmla="*/ 293752 w 583328"/>
              <a:gd name="connsiteY1" fmla="*/ 572326 h 583328"/>
              <a:gd name="connsiteX2" fmla="*/ 15179 w 583328"/>
              <a:gd name="connsiteY2" fmla="*/ 293752 h 583328"/>
              <a:gd name="connsiteX3" fmla="*/ 293752 w 583328"/>
              <a:gd name="connsiteY3" fmla="*/ 15179 h 583328"/>
              <a:gd name="connsiteX4" fmla="*/ 572326 w 583328"/>
              <a:gd name="connsiteY4" fmla="*/ 293752 h 583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328" h="583328">
                <a:moveTo>
                  <a:pt x="572326" y="293752"/>
                </a:moveTo>
                <a:cubicBezTo>
                  <a:pt x="572326" y="447604"/>
                  <a:pt x="447604" y="572326"/>
                  <a:pt x="293752" y="572326"/>
                </a:cubicBezTo>
                <a:cubicBezTo>
                  <a:pt x="139900" y="572326"/>
                  <a:pt x="15179" y="447604"/>
                  <a:pt x="15179" y="293752"/>
                </a:cubicBezTo>
                <a:cubicBezTo>
                  <a:pt x="15179" y="139900"/>
                  <a:pt x="139900" y="15179"/>
                  <a:pt x="293752" y="15179"/>
                </a:cubicBezTo>
                <a:cubicBezTo>
                  <a:pt x="447604" y="15179"/>
                  <a:pt x="572326" y="139900"/>
                  <a:pt x="572326" y="293752"/>
                </a:cubicBezTo>
                <a:close/>
              </a:path>
            </a:pathLst>
          </a:custGeom>
          <a:noFill/>
          <a:ln w="19050" cap="flat">
            <a:solidFill>
              <a:srgbClr val="FB9822"/>
            </a:solidFill>
            <a:prstDash val="solid"/>
            <a:round/>
          </a:ln>
        </p:spPr>
        <p:txBody>
          <a:bodyPr rtlCol="0" anchor="ctr"/>
          <a:lstStyle/>
          <a:p>
            <a:pPr defTabSz="609576"/>
            <a:endParaRPr lang="en-US">
              <a:solidFill>
                <a:srgbClr val="FFFFFF"/>
              </a:solidFill>
              <a:latin typeface="Amazon Ember"/>
            </a:endParaRPr>
          </a:p>
        </p:txBody>
      </p:sp>
      <p:sp>
        <p:nvSpPr>
          <p:cNvPr id="42" name="Freeform: Shape 41">
            <a:extLst>
              <a:ext uri="{FF2B5EF4-FFF2-40B4-BE49-F238E27FC236}">
                <a16:creationId xmlns:a16="http://schemas.microsoft.com/office/drawing/2014/main" id="{160BF7A2-969D-4A44-86B8-1E2891BEF3E0}"/>
              </a:ext>
            </a:extLst>
          </p:cNvPr>
          <p:cNvSpPr/>
          <p:nvPr/>
        </p:nvSpPr>
        <p:spPr>
          <a:xfrm>
            <a:off x="4149101" y="1342785"/>
            <a:ext cx="595026" cy="595026"/>
          </a:xfrm>
          <a:custGeom>
            <a:avLst/>
            <a:gdLst>
              <a:gd name="connsiteX0" fmla="*/ 583862 w 595025"/>
              <a:gd name="connsiteY0" fmla="*/ 299323 h 595025"/>
              <a:gd name="connsiteX1" fmla="*/ 299323 w 595025"/>
              <a:gd name="connsiteY1" fmla="*/ 583862 h 595025"/>
              <a:gd name="connsiteX2" fmla="*/ 14785 w 595025"/>
              <a:gd name="connsiteY2" fmla="*/ 299323 h 595025"/>
              <a:gd name="connsiteX3" fmla="*/ 299323 w 595025"/>
              <a:gd name="connsiteY3" fmla="*/ 14785 h 595025"/>
              <a:gd name="connsiteX4" fmla="*/ 583862 w 595025"/>
              <a:gd name="connsiteY4" fmla="*/ 299323 h 59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025" h="595025">
                <a:moveTo>
                  <a:pt x="583862" y="299323"/>
                </a:moveTo>
                <a:cubicBezTo>
                  <a:pt x="583862" y="456470"/>
                  <a:pt x="456470" y="583862"/>
                  <a:pt x="299323" y="583862"/>
                </a:cubicBezTo>
                <a:cubicBezTo>
                  <a:pt x="142177" y="583862"/>
                  <a:pt x="14785" y="456470"/>
                  <a:pt x="14785" y="299323"/>
                </a:cubicBezTo>
                <a:cubicBezTo>
                  <a:pt x="14785" y="142177"/>
                  <a:pt x="142177" y="14785"/>
                  <a:pt x="299323" y="14785"/>
                </a:cubicBezTo>
                <a:cubicBezTo>
                  <a:pt x="456470" y="14785"/>
                  <a:pt x="583862" y="142177"/>
                  <a:pt x="583862" y="299323"/>
                </a:cubicBezTo>
                <a:close/>
              </a:path>
            </a:pathLst>
          </a:custGeom>
          <a:noFill/>
          <a:ln w="19050" cap="flat">
            <a:solidFill>
              <a:srgbClr val="FB9822"/>
            </a:solidFill>
            <a:prstDash val="solid"/>
            <a:round/>
          </a:ln>
        </p:spPr>
        <p:txBody>
          <a:bodyPr rtlCol="0" anchor="ctr"/>
          <a:lstStyle/>
          <a:p>
            <a:pPr defTabSz="609576"/>
            <a:endParaRPr lang="en-US">
              <a:solidFill>
                <a:srgbClr val="FFFFFF"/>
              </a:solidFill>
              <a:latin typeface="Amazon Ember"/>
            </a:endParaRPr>
          </a:p>
        </p:txBody>
      </p:sp>
      <p:grpSp>
        <p:nvGrpSpPr>
          <p:cNvPr id="48" name="Group 47">
            <a:extLst>
              <a:ext uri="{FF2B5EF4-FFF2-40B4-BE49-F238E27FC236}">
                <a16:creationId xmlns:a16="http://schemas.microsoft.com/office/drawing/2014/main" id="{8C84A273-FA63-489C-B665-7D4FF7247D9C}"/>
              </a:ext>
            </a:extLst>
          </p:cNvPr>
          <p:cNvGrpSpPr/>
          <p:nvPr/>
        </p:nvGrpSpPr>
        <p:grpSpPr>
          <a:xfrm>
            <a:off x="530942" y="2239268"/>
            <a:ext cx="2771060" cy="1654995"/>
            <a:chOff x="530940" y="1434926"/>
            <a:chExt cx="2123360" cy="1585989"/>
          </a:xfrm>
        </p:grpSpPr>
        <p:cxnSp>
          <p:nvCxnSpPr>
            <p:cNvPr id="49" name="Straight Connector 48">
              <a:extLst>
                <a:ext uri="{FF2B5EF4-FFF2-40B4-BE49-F238E27FC236}">
                  <a16:creationId xmlns:a16="http://schemas.microsoft.com/office/drawing/2014/main" id="{61B3AB95-8894-4354-ADBA-BB18905E41BA}"/>
                </a:ext>
              </a:extLst>
            </p:cNvPr>
            <p:cNvCxnSpPr/>
            <p:nvPr/>
          </p:nvCxnSpPr>
          <p:spPr>
            <a:xfrm>
              <a:off x="530940" y="1434926"/>
              <a:ext cx="212336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F35D3D5F-46A0-4406-B5EC-EF3BB553DD3E}"/>
                </a:ext>
              </a:extLst>
            </p:cNvPr>
            <p:cNvCxnSpPr/>
            <p:nvPr/>
          </p:nvCxnSpPr>
          <p:spPr>
            <a:xfrm>
              <a:off x="530940" y="3020915"/>
              <a:ext cx="212336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1" name="Text Placeholder 47">
            <a:extLst>
              <a:ext uri="{FF2B5EF4-FFF2-40B4-BE49-F238E27FC236}">
                <a16:creationId xmlns:a16="http://schemas.microsoft.com/office/drawing/2014/main" id="{FC39D627-ECFA-4F7A-9A0A-E691F2C62BEF}"/>
              </a:ext>
            </a:extLst>
          </p:cNvPr>
          <p:cNvSpPr txBox="1">
            <a:spLocks/>
          </p:cNvSpPr>
          <p:nvPr/>
        </p:nvSpPr>
        <p:spPr>
          <a:xfrm>
            <a:off x="530228" y="3979617"/>
            <a:ext cx="1298575" cy="244585"/>
          </a:xfrm>
          <a:prstGeom prst="rect">
            <a:avLst/>
          </a:prstGeom>
        </p:spPr>
        <p:txBody>
          <a:bodyPr lIns="0" rIns="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61970">
              <a:spcBef>
                <a:spcPts val="833"/>
              </a:spcBef>
              <a:buNone/>
            </a:pPr>
            <a:r>
              <a:rPr lang="en-US" sz="1200" b="1" dirty="0">
                <a:gradFill>
                  <a:gsLst>
                    <a:gs pos="0">
                      <a:srgbClr val="FF9900"/>
                    </a:gs>
                    <a:gs pos="100000">
                      <a:srgbClr val="FF9900"/>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Customer Profile:</a:t>
            </a:r>
          </a:p>
        </p:txBody>
      </p:sp>
      <p:cxnSp>
        <p:nvCxnSpPr>
          <p:cNvPr id="59" name="Straight Connector 58">
            <a:extLst>
              <a:ext uri="{FF2B5EF4-FFF2-40B4-BE49-F238E27FC236}">
                <a16:creationId xmlns:a16="http://schemas.microsoft.com/office/drawing/2014/main" id="{2C87539E-6A26-44F7-B161-EB4267F89C99}"/>
              </a:ext>
            </a:extLst>
          </p:cNvPr>
          <p:cNvCxnSpPr>
            <a:cxnSpLocks/>
          </p:cNvCxnSpPr>
          <p:nvPr/>
        </p:nvCxnSpPr>
        <p:spPr>
          <a:xfrm flipH="1">
            <a:off x="4240240" y="5138702"/>
            <a:ext cx="7307272"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grpSp>
        <p:nvGrpSpPr>
          <p:cNvPr id="64" name="Group 23">
            <a:extLst>
              <a:ext uri="{FF2B5EF4-FFF2-40B4-BE49-F238E27FC236}">
                <a16:creationId xmlns:a16="http://schemas.microsoft.com/office/drawing/2014/main" id="{2B2A1FEF-EBEE-4B0C-B74D-A616B169DCFE}"/>
              </a:ext>
            </a:extLst>
          </p:cNvPr>
          <p:cNvGrpSpPr>
            <a:grpSpLocks noChangeAspect="1"/>
          </p:cNvGrpSpPr>
          <p:nvPr/>
        </p:nvGrpSpPr>
        <p:grpSpPr bwMode="auto">
          <a:xfrm>
            <a:off x="4263642" y="1516000"/>
            <a:ext cx="365942" cy="248593"/>
            <a:chOff x="2644" y="1460"/>
            <a:chExt cx="474" cy="322"/>
          </a:xfrm>
        </p:grpSpPr>
        <p:sp>
          <p:nvSpPr>
            <p:cNvPr id="65" name="Freeform 24">
              <a:extLst>
                <a:ext uri="{FF2B5EF4-FFF2-40B4-BE49-F238E27FC236}">
                  <a16:creationId xmlns:a16="http://schemas.microsoft.com/office/drawing/2014/main" id="{0C80C84B-AAEC-4E1A-A3CE-8976C68454FE}"/>
                </a:ext>
              </a:extLst>
            </p:cNvPr>
            <p:cNvSpPr>
              <a:spLocks/>
            </p:cNvSpPr>
            <p:nvPr/>
          </p:nvSpPr>
          <p:spPr bwMode="auto">
            <a:xfrm>
              <a:off x="3106" y="1634"/>
              <a:ext cx="2" cy="2"/>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0" y="0"/>
                    <a:pt x="0" y="0"/>
                    <a:pt x="0" y="0"/>
                  </a:cubicBezTo>
                  <a:cubicBezTo>
                    <a:pt x="0" y="1"/>
                    <a:pt x="0" y="1"/>
                    <a:pt x="1" y="1"/>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a:solidFill>
                  <a:srgbClr val="FFFFFF"/>
                </a:solidFill>
                <a:latin typeface="Amazon Ember"/>
              </a:endParaRPr>
            </a:p>
          </p:txBody>
        </p:sp>
        <p:sp>
          <p:nvSpPr>
            <p:cNvPr id="66" name="Freeform 25">
              <a:extLst>
                <a:ext uri="{FF2B5EF4-FFF2-40B4-BE49-F238E27FC236}">
                  <a16:creationId xmlns:a16="http://schemas.microsoft.com/office/drawing/2014/main" id="{E717C7A5-BBAD-49D9-A3DB-2CE9292CB00F}"/>
                </a:ext>
              </a:extLst>
            </p:cNvPr>
            <p:cNvSpPr>
              <a:spLocks/>
            </p:cNvSpPr>
            <p:nvPr/>
          </p:nvSpPr>
          <p:spPr bwMode="auto">
            <a:xfrm>
              <a:off x="2917" y="1460"/>
              <a:ext cx="189" cy="220"/>
            </a:xfrm>
            <a:custGeom>
              <a:avLst/>
              <a:gdLst>
                <a:gd name="T0" fmla="*/ 48 w 90"/>
                <a:gd name="T1" fmla="*/ 56 h 104"/>
                <a:gd name="T2" fmla="*/ 90 w 90"/>
                <a:gd name="T3" fmla="*/ 81 h 104"/>
                <a:gd name="T4" fmla="*/ 57 w 90"/>
                <a:gd name="T5" fmla="*/ 18 h 104"/>
                <a:gd name="T6" fmla="*/ 28 w 90"/>
                <a:gd name="T7" fmla="*/ 0 h 104"/>
                <a:gd name="T8" fmla="*/ 28 w 90"/>
                <a:gd name="T9" fmla="*/ 0 h 104"/>
                <a:gd name="T10" fmla="*/ 0 w 90"/>
                <a:gd name="T11" fmla="*/ 28 h 104"/>
                <a:gd name="T12" fmla="*/ 0 w 90"/>
                <a:gd name="T13" fmla="*/ 104 h 104"/>
                <a:gd name="T14" fmla="*/ 48 w 90"/>
                <a:gd name="T15" fmla="*/ 56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04">
                  <a:moveTo>
                    <a:pt x="48" y="56"/>
                  </a:moveTo>
                  <a:cubicBezTo>
                    <a:pt x="66" y="56"/>
                    <a:pt x="82" y="66"/>
                    <a:pt x="90" y="81"/>
                  </a:cubicBezTo>
                  <a:cubicBezTo>
                    <a:pt x="57" y="18"/>
                    <a:pt x="57" y="18"/>
                    <a:pt x="57" y="18"/>
                  </a:cubicBezTo>
                  <a:cubicBezTo>
                    <a:pt x="51" y="7"/>
                    <a:pt x="40" y="0"/>
                    <a:pt x="28" y="0"/>
                  </a:cubicBezTo>
                  <a:cubicBezTo>
                    <a:pt x="28" y="0"/>
                    <a:pt x="28" y="0"/>
                    <a:pt x="28" y="0"/>
                  </a:cubicBezTo>
                  <a:cubicBezTo>
                    <a:pt x="12" y="0"/>
                    <a:pt x="0" y="12"/>
                    <a:pt x="0" y="28"/>
                  </a:cubicBezTo>
                  <a:cubicBezTo>
                    <a:pt x="0" y="104"/>
                    <a:pt x="0" y="104"/>
                    <a:pt x="0" y="104"/>
                  </a:cubicBezTo>
                  <a:cubicBezTo>
                    <a:pt x="0" y="78"/>
                    <a:pt x="21" y="56"/>
                    <a:pt x="48" y="56"/>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a:solidFill>
                  <a:srgbClr val="FFFFFF"/>
                </a:solidFill>
                <a:latin typeface="Amazon Ember"/>
              </a:endParaRPr>
            </a:p>
          </p:txBody>
        </p:sp>
        <p:sp>
          <p:nvSpPr>
            <p:cNvPr id="67" name="Freeform 26">
              <a:extLst>
                <a:ext uri="{FF2B5EF4-FFF2-40B4-BE49-F238E27FC236}">
                  <a16:creationId xmlns:a16="http://schemas.microsoft.com/office/drawing/2014/main" id="{D46EDCE4-EA2E-4048-97A3-858DC008FEC1}"/>
                </a:ext>
              </a:extLst>
            </p:cNvPr>
            <p:cNvSpPr>
              <a:spLocks/>
            </p:cNvSpPr>
            <p:nvPr/>
          </p:nvSpPr>
          <p:spPr bwMode="auto">
            <a:xfrm>
              <a:off x="2654" y="1634"/>
              <a:ext cx="2" cy="2"/>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1" y="0"/>
                    <a:pt x="1" y="0"/>
                    <a:pt x="1" y="0"/>
                  </a:cubicBezTo>
                  <a:cubicBezTo>
                    <a:pt x="1" y="1"/>
                    <a:pt x="1" y="1"/>
                    <a:pt x="0" y="1"/>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a:solidFill>
                  <a:srgbClr val="FFFFFF"/>
                </a:solidFill>
                <a:latin typeface="Amazon Ember"/>
              </a:endParaRPr>
            </a:p>
          </p:txBody>
        </p:sp>
        <p:sp>
          <p:nvSpPr>
            <p:cNvPr id="68" name="Freeform 27">
              <a:extLst>
                <a:ext uri="{FF2B5EF4-FFF2-40B4-BE49-F238E27FC236}">
                  <a16:creationId xmlns:a16="http://schemas.microsoft.com/office/drawing/2014/main" id="{903D7EF0-12F2-4370-84C3-A872DFB5CD08}"/>
                </a:ext>
              </a:extLst>
            </p:cNvPr>
            <p:cNvSpPr>
              <a:spLocks/>
            </p:cNvSpPr>
            <p:nvPr/>
          </p:nvSpPr>
          <p:spPr bwMode="auto">
            <a:xfrm>
              <a:off x="3018" y="1621"/>
              <a:ext cx="58" cy="59"/>
            </a:xfrm>
            <a:custGeom>
              <a:avLst/>
              <a:gdLst>
                <a:gd name="T0" fmla="*/ 0 w 28"/>
                <a:gd name="T1" fmla="*/ 0 h 28"/>
                <a:gd name="T2" fmla="*/ 28 w 28"/>
                <a:gd name="T3" fmla="*/ 28 h 28"/>
              </a:gdLst>
              <a:ahLst/>
              <a:cxnLst>
                <a:cxn ang="0">
                  <a:pos x="T0" y="T1"/>
                </a:cxn>
                <a:cxn ang="0">
                  <a:pos x="T2" y="T3"/>
                </a:cxn>
              </a:cxnLst>
              <a:rect l="0" t="0" r="r" b="b"/>
              <a:pathLst>
                <a:path w="28" h="28">
                  <a:moveTo>
                    <a:pt x="0" y="0"/>
                  </a:moveTo>
                  <a:cubicBezTo>
                    <a:pt x="15" y="0"/>
                    <a:pt x="28" y="13"/>
                    <a:pt x="28" y="28"/>
                  </a:cubicBezTo>
                </a:path>
              </a:pathLst>
            </a:custGeom>
            <a:noFill/>
            <a:ln w="19050" cap="rnd">
              <a:solidFill>
                <a:schemeClr val="accent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a:solidFill>
                  <a:srgbClr val="FFFFFF"/>
                </a:solidFill>
                <a:latin typeface="Amazon Ember"/>
              </a:endParaRPr>
            </a:p>
          </p:txBody>
        </p:sp>
        <p:sp>
          <p:nvSpPr>
            <p:cNvPr id="69" name="Freeform 28">
              <a:extLst>
                <a:ext uri="{FF2B5EF4-FFF2-40B4-BE49-F238E27FC236}">
                  <a16:creationId xmlns:a16="http://schemas.microsoft.com/office/drawing/2014/main" id="{3DA3B811-D2A9-45D8-84FE-51DCA247626A}"/>
                </a:ext>
              </a:extLst>
            </p:cNvPr>
            <p:cNvSpPr>
              <a:spLocks/>
            </p:cNvSpPr>
            <p:nvPr/>
          </p:nvSpPr>
          <p:spPr bwMode="auto">
            <a:xfrm>
              <a:off x="2744" y="1621"/>
              <a:ext cx="59" cy="59"/>
            </a:xfrm>
            <a:custGeom>
              <a:avLst/>
              <a:gdLst>
                <a:gd name="T0" fmla="*/ 28 w 28"/>
                <a:gd name="T1" fmla="*/ 28 h 28"/>
                <a:gd name="T2" fmla="*/ 0 w 28"/>
                <a:gd name="T3" fmla="*/ 0 h 28"/>
              </a:gdLst>
              <a:ahLst/>
              <a:cxnLst>
                <a:cxn ang="0">
                  <a:pos x="T0" y="T1"/>
                </a:cxn>
                <a:cxn ang="0">
                  <a:pos x="T2" y="T3"/>
                </a:cxn>
              </a:cxnLst>
              <a:rect l="0" t="0" r="r" b="b"/>
              <a:pathLst>
                <a:path w="28" h="28">
                  <a:moveTo>
                    <a:pt x="28" y="28"/>
                  </a:moveTo>
                  <a:cubicBezTo>
                    <a:pt x="28" y="13"/>
                    <a:pt x="16" y="0"/>
                    <a:pt x="0" y="0"/>
                  </a:cubicBezTo>
                </a:path>
              </a:pathLst>
            </a:custGeom>
            <a:noFill/>
            <a:ln w="19050" cap="rnd">
              <a:solidFill>
                <a:schemeClr val="accent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a:solidFill>
                  <a:srgbClr val="FFFFFF"/>
                </a:solidFill>
                <a:latin typeface="Amazon Ember"/>
              </a:endParaRPr>
            </a:p>
          </p:txBody>
        </p:sp>
        <p:sp>
          <p:nvSpPr>
            <p:cNvPr id="70" name="Oval 29">
              <a:extLst>
                <a:ext uri="{FF2B5EF4-FFF2-40B4-BE49-F238E27FC236}">
                  <a16:creationId xmlns:a16="http://schemas.microsoft.com/office/drawing/2014/main" id="{9FD7209C-0B6A-4BE2-8BD3-E69E57E7A2FF}"/>
                </a:ext>
              </a:extLst>
            </p:cNvPr>
            <p:cNvSpPr>
              <a:spLocks noChangeArrowheads="1"/>
            </p:cNvSpPr>
            <p:nvPr/>
          </p:nvSpPr>
          <p:spPr bwMode="auto">
            <a:xfrm>
              <a:off x="2644" y="1579"/>
              <a:ext cx="201" cy="203"/>
            </a:xfrm>
            <a:prstGeom prst="ellipse">
              <a:avLst/>
            </a:pr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a:solidFill>
                  <a:srgbClr val="FFFFFF"/>
                </a:solidFill>
                <a:latin typeface="Amazon Ember"/>
              </a:endParaRPr>
            </a:p>
          </p:txBody>
        </p:sp>
        <p:sp>
          <p:nvSpPr>
            <p:cNvPr id="71" name="Freeform 30">
              <a:extLst>
                <a:ext uri="{FF2B5EF4-FFF2-40B4-BE49-F238E27FC236}">
                  <a16:creationId xmlns:a16="http://schemas.microsoft.com/office/drawing/2014/main" id="{A2C35681-FEBB-456B-AEA1-E7D1AE0CA5E2}"/>
                </a:ext>
              </a:extLst>
            </p:cNvPr>
            <p:cNvSpPr>
              <a:spLocks/>
            </p:cNvSpPr>
            <p:nvPr/>
          </p:nvSpPr>
          <p:spPr bwMode="auto">
            <a:xfrm>
              <a:off x="2656" y="1460"/>
              <a:ext cx="189" cy="220"/>
            </a:xfrm>
            <a:custGeom>
              <a:avLst/>
              <a:gdLst>
                <a:gd name="T0" fmla="*/ 42 w 90"/>
                <a:gd name="T1" fmla="*/ 56 h 104"/>
                <a:gd name="T2" fmla="*/ 0 w 90"/>
                <a:gd name="T3" fmla="*/ 81 h 104"/>
                <a:gd name="T4" fmla="*/ 33 w 90"/>
                <a:gd name="T5" fmla="*/ 18 h 104"/>
                <a:gd name="T6" fmla="*/ 62 w 90"/>
                <a:gd name="T7" fmla="*/ 0 h 104"/>
                <a:gd name="T8" fmla="*/ 62 w 90"/>
                <a:gd name="T9" fmla="*/ 0 h 104"/>
                <a:gd name="T10" fmla="*/ 90 w 90"/>
                <a:gd name="T11" fmla="*/ 28 h 104"/>
                <a:gd name="T12" fmla="*/ 90 w 90"/>
                <a:gd name="T13" fmla="*/ 104 h 104"/>
                <a:gd name="T14" fmla="*/ 42 w 90"/>
                <a:gd name="T15" fmla="*/ 56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04">
                  <a:moveTo>
                    <a:pt x="42" y="56"/>
                  </a:moveTo>
                  <a:cubicBezTo>
                    <a:pt x="24" y="56"/>
                    <a:pt x="8" y="66"/>
                    <a:pt x="0" y="81"/>
                  </a:cubicBezTo>
                  <a:cubicBezTo>
                    <a:pt x="33" y="18"/>
                    <a:pt x="33" y="18"/>
                    <a:pt x="33" y="18"/>
                  </a:cubicBezTo>
                  <a:cubicBezTo>
                    <a:pt x="39" y="7"/>
                    <a:pt x="50" y="0"/>
                    <a:pt x="62" y="0"/>
                  </a:cubicBezTo>
                  <a:cubicBezTo>
                    <a:pt x="62" y="0"/>
                    <a:pt x="62" y="0"/>
                    <a:pt x="62" y="0"/>
                  </a:cubicBezTo>
                  <a:cubicBezTo>
                    <a:pt x="78" y="0"/>
                    <a:pt x="90" y="12"/>
                    <a:pt x="90" y="28"/>
                  </a:cubicBezTo>
                  <a:cubicBezTo>
                    <a:pt x="90" y="104"/>
                    <a:pt x="90" y="104"/>
                    <a:pt x="90" y="104"/>
                  </a:cubicBezTo>
                  <a:cubicBezTo>
                    <a:pt x="90" y="78"/>
                    <a:pt x="69" y="56"/>
                    <a:pt x="42" y="56"/>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a:solidFill>
                  <a:srgbClr val="FFFFFF"/>
                </a:solidFill>
                <a:latin typeface="Amazon Ember"/>
              </a:endParaRPr>
            </a:p>
          </p:txBody>
        </p:sp>
        <p:sp>
          <p:nvSpPr>
            <p:cNvPr id="72" name="Freeform 31">
              <a:extLst>
                <a:ext uri="{FF2B5EF4-FFF2-40B4-BE49-F238E27FC236}">
                  <a16:creationId xmlns:a16="http://schemas.microsoft.com/office/drawing/2014/main" id="{0C9B81F0-5439-407B-BCEA-ECBDAC4EA03C}"/>
                </a:ext>
              </a:extLst>
            </p:cNvPr>
            <p:cNvSpPr>
              <a:spLocks/>
            </p:cNvSpPr>
            <p:nvPr/>
          </p:nvSpPr>
          <p:spPr bwMode="auto">
            <a:xfrm>
              <a:off x="2845" y="1519"/>
              <a:ext cx="72" cy="96"/>
            </a:xfrm>
            <a:custGeom>
              <a:avLst/>
              <a:gdLst>
                <a:gd name="T0" fmla="*/ 17 w 34"/>
                <a:gd name="T1" fmla="*/ 0 h 45"/>
                <a:gd name="T2" fmla="*/ 17 w 34"/>
                <a:gd name="T3" fmla="*/ 0 h 45"/>
                <a:gd name="T4" fmla="*/ 0 w 34"/>
                <a:gd name="T5" fmla="*/ 16 h 45"/>
                <a:gd name="T6" fmla="*/ 0 w 34"/>
                <a:gd name="T7" fmla="*/ 45 h 45"/>
                <a:gd name="T8" fmla="*/ 34 w 34"/>
                <a:gd name="T9" fmla="*/ 45 h 45"/>
                <a:gd name="T10" fmla="*/ 34 w 34"/>
                <a:gd name="T11" fmla="*/ 16 h 45"/>
                <a:gd name="T12" fmla="*/ 17 w 34"/>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34" h="45">
                  <a:moveTo>
                    <a:pt x="17" y="0"/>
                  </a:moveTo>
                  <a:cubicBezTo>
                    <a:pt x="17" y="0"/>
                    <a:pt x="17" y="0"/>
                    <a:pt x="17" y="0"/>
                  </a:cubicBezTo>
                  <a:cubicBezTo>
                    <a:pt x="8" y="0"/>
                    <a:pt x="0" y="7"/>
                    <a:pt x="0" y="16"/>
                  </a:cubicBezTo>
                  <a:cubicBezTo>
                    <a:pt x="0" y="45"/>
                    <a:pt x="0" y="45"/>
                    <a:pt x="0" y="45"/>
                  </a:cubicBezTo>
                  <a:cubicBezTo>
                    <a:pt x="34" y="45"/>
                    <a:pt x="34" y="45"/>
                    <a:pt x="34" y="45"/>
                  </a:cubicBezTo>
                  <a:cubicBezTo>
                    <a:pt x="34" y="16"/>
                    <a:pt x="34" y="16"/>
                    <a:pt x="34" y="16"/>
                  </a:cubicBezTo>
                  <a:cubicBezTo>
                    <a:pt x="34" y="7"/>
                    <a:pt x="26" y="0"/>
                    <a:pt x="17" y="0"/>
                  </a:cubicBezTo>
                  <a:close/>
                </a:path>
              </a:pathLst>
            </a:cu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a:solidFill>
                  <a:srgbClr val="FFFFFF"/>
                </a:solidFill>
                <a:latin typeface="Amazon Ember"/>
              </a:endParaRPr>
            </a:p>
          </p:txBody>
        </p:sp>
        <p:sp>
          <p:nvSpPr>
            <p:cNvPr id="73" name="Rectangle 32">
              <a:extLst>
                <a:ext uri="{FF2B5EF4-FFF2-40B4-BE49-F238E27FC236}">
                  <a16:creationId xmlns:a16="http://schemas.microsoft.com/office/drawing/2014/main" id="{4ADB018C-35CB-4210-BE3B-4F7D443AA750}"/>
                </a:ext>
              </a:extLst>
            </p:cNvPr>
            <p:cNvSpPr>
              <a:spLocks noChangeArrowheads="1"/>
            </p:cNvSpPr>
            <p:nvPr/>
          </p:nvSpPr>
          <p:spPr bwMode="auto">
            <a:xfrm>
              <a:off x="2845" y="1615"/>
              <a:ext cx="72" cy="57"/>
            </a:xfrm>
            <a:prstGeom prst="rect">
              <a:avLst/>
            </a:pr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a:solidFill>
                  <a:srgbClr val="FFFFFF"/>
                </a:solidFill>
                <a:latin typeface="Amazon Ember"/>
              </a:endParaRPr>
            </a:p>
          </p:txBody>
        </p:sp>
        <p:sp>
          <p:nvSpPr>
            <p:cNvPr id="74" name="Oval 33">
              <a:extLst>
                <a:ext uri="{FF2B5EF4-FFF2-40B4-BE49-F238E27FC236}">
                  <a16:creationId xmlns:a16="http://schemas.microsoft.com/office/drawing/2014/main" id="{9B700AAB-4406-45BF-92B2-48C69F17EF02}"/>
                </a:ext>
              </a:extLst>
            </p:cNvPr>
            <p:cNvSpPr>
              <a:spLocks noChangeArrowheads="1"/>
            </p:cNvSpPr>
            <p:nvPr/>
          </p:nvSpPr>
          <p:spPr bwMode="auto">
            <a:xfrm>
              <a:off x="2917" y="1579"/>
              <a:ext cx="201" cy="203"/>
            </a:xfrm>
            <a:prstGeom prst="ellipse">
              <a:avLst/>
            </a:prstGeom>
            <a:noFill/>
            <a:ln w="19050" cap="rnd">
              <a:solidFill>
                <a:schemeClr val="tx1"/>
              </a:solidFill>
              <a:prstDash val="solid"/>
              <a:round/>
              <a:headEnd type="none" w="med" len="sm"/>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a:solidFill>
                  <a:srgbClr val="FFFFFF"/>
                </a:solidFill>
                <a:latin typeface="Amazon Ember"/>
              </a:endParaRPr>
            </a:p>
          </p:txBody>
        </p:sp>
      </p:grpSp>
      <p:sp>
        <p:nvSpPr>
          <p:cNvPr id="75" name="Freeform 34">
            <a:extLst>
              <a:ext uri="{FF2B5EF4-FFF2-40B4-BE49-F238E27FC236}">
                <a16:creationId xmlns:a16="http://schemas.microsoft.com/office/drawing/2014/main" id="{518E0B5F-FA51-4D21-99C3-1DDCC30B17CA}"/>
              </a:ext>
            </a:extLst>
          </p:cNvPr>
          <p:cNvSpPr>
            <a:spLocks/>
          </p:cNvSpPr>
          <p:nvPr/>
        </p:nvSpPr>
        <p:spPr bwMode="auto">
          <a:xfrm>
            <a:off x="6973836" y="1542251"/>
            <a:ext cx="268847" cy="202236"/>
          </a:xfrm>
          <a:custGeom>
            <a:avLst/>
            <a:gdLst>
              <a:gd name="T0" fmla="*/ 204 w 213"/>
              <a:gd name="T1" fmla="*/ 42 h 159"/>
              <a:gd name="T2" fmla="*/ 94 w 213"/>
              <a:gd name="T3" fmla="*/ 152 h 159"/>
              <a:gd name="T4" fmla="*/ 78 w 213"/>
              <a:gd name="T5" fmla="*/ 159 h 159"/>
              <a:gd name="T6" fmla="*/ 62 w 213"/>
              <a:gd name="T7" fmla="*/ 152 h 159"/>
              <a:gd name="T8" fmla="*/ 9 w 213"/>
              <a:gd name="T9" fmla="*/ 100 h 159"/>
              <a:gd name="T10" fmla="*/ 9 w 213"/>
              <a:gd name="T11" fmla="*/ 67 h 159"/>
              <a:gd name="T12" fmla="*/ 42 w 213"/>
              <a:gd name="T13" fmla="*/ 67 h 159"/>
              <a:gd name="T14" fmla="*/ 78 w 213"/>
              <a:gd name="T15" fmla="*/ 103 h 159"/>
              <a:gd name="T16" fmla="*/ 172 w 213"/>
              <a:gd name="T17" fmla="*/ 9 h 159"/>
              <a:gd name="T18" fmla="*/ 204 w 213"/>
              <a:gd name="T19" fmla="*/ 9 h 159"/>
              <a:gd name="T20" fmla="*/ 204 w 213"/>
              <a:gd name="T21" fmla="*/ 4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159">
                <a:moveTo>
                  <a:pt x="204" y="42"/>
                </a:moveTo>
                <a:cubicBezTo>
                  <a:pt x="94" y="152"/>
                  <a:pt x="94" y="152"/>
                  <a:pt x="94" y="152"/>
                </a:cubicBezTo>
                <a:cubicBezTo>
                  <a:pt x="90" y="156"/>
                  <a:pt x="84" y="159"/>
                  <a:pt x="78" y="159"/>
                </a:cubicBezTo>
                <a:cubicBezTo>
                  <a:pt x="72" y="159"/>
                  <a:pt x="66" y="156"/>
                  <a:pt x="62" y="152"/>
                </a:cubicBezTo>
                <a:cubicBezTo>
                  <a:pt x="9" y="100"/>
                  <a:pt x="9" y="100"/>
                  <a:pt x="9" y="100"/>
                </a:cubicBezTo>
                <a:cubicBezTo>
                  <a:pt x="0" y="91"/>
                  <a:pt x="0" y="76"/>
                  <a:pt x="9" y="67"/>
                </a:cubicBezTo>
                <a:cubicBezTo>
                  <a:pt x="18" y="58"/>
                  <a:pt x="33" y="58"/>
                  <a:pt x="42" y="67"/>
                </a:cubicBezTo>
                <a:cubicBezTo>
                  <a:pt x="78" y="103"/>
                  <a:pt x="78" y="103"/>
                  <a:pt x="78" y="103"/>
                </a:cubicBezTo>
                <a:cubicBezTo>
                  <a:pt x="172" y="9"/>
                  <a:pt x="172" y="9"/>
                  <a:pt x="172" y="9"/>
                </a:cubicBezTo>
                <a:cubicBezTo>
                  <a:pt x="181" y="0"/>
                  <a:pt x="195" y="0"/>
                  <a:pt x="204" y="9"/>
                </a:cubicBezTo>
                <a:cubicBezTo>
                  <a:pt x="213" y="18"/>
                  <a:pt x="213" y="33"/>
                  <a:pt x="204" y="42"/>
                </a:cubicBezTo>
                <a:close/>
              </a:path>
            </a:pathLst>
          </a:custGeom>
          <a:noFill/>
          <a:ln w="1905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pPr defTabSz="609576"/>
            <a:endParaRPr lang="en-US" sz="2400">
              <a:solidFill>
                <a:srgbClr val="FFFFFF"/>
              </a:solidFill>
              <a:latin typeface="Amazon Ember"/>
            </a:endParaRPr>
          </a:p>
        </p:txBody>
      </p:sp>
      <p:grpSp>
        <p:nvGrpSpPr>
          <p:cNvPr id="76" name="Graphic 36">
            <a:extLst>
              <a:ext uri="{FF2B5EF4-FFF2-40B4-BE49-F238E27FC236}">
                <a16:creationId xmlns:a16="http://schemas.microsoft.com/office/drawing/2014/main" id="{F416AC2D-1325-400F-B824-1EC1A0D920FB}"/>
              </a:ext>
            </a:extLst>
          </p:cNvPr>
          <p:cNvGrpSpPr/>
          <p:nvPr/>
        </p:nvGrpSpPr>
        <p:grpSpPr>
          <a:xfrm>
            <a:off x="9434931" y="1372103"/>
            <a:ext cx="568183" cy="568183"/>
            <a:chOff x="11428592" y="1765337"/>
            <a:chExt cx="681819" cy="681819"/>
          </a:xfrm>
        </p:grpSpPr>
        <p:sp>
          <p:nvSpPr>
            <p:cNvPr id="77" name="Freeform: Shape 76">
              <a:extLst>
                <a:ext uri="{FF2B5EF4-FFF2-40B4-BE49-F238E27FC236}">
                  <a16:creationId xmlns:a16="http://schemas.microsoft.com/office/drawing/2014/main" id="{5BFABC69-A957-4DB6-BCA1-954AB2ECAAAB}"/>
                </a:ext>
              </a:extLst>
            </p:cNvPr>
            <p:cNvSpPr/>
            <p:nvPr/>
          </p:nvSpPr>
          <p:spPr>
            <a:xfrm>
              <a:off x="11428592" y="1765337"/>
              <a:ext cx="681819" cy="681819"/>
            </a:xfrm>
            <a:custGeom>
              <a:avLst/>
              <a:gdLst>
                <a:gd name="connsiteX0" fmla="*/ 682893 w 681818"/>
                <a:gd name="connsiteY0" fmla="*/ 341446 h 681818"/>
                <a:gd name="connsiteX1" fmla="*/ 341446 w 681818"/>
                <a:gd name="connsiteY1" fmla="*/ 682893 h 681818"/>
                <a:gd name="connsiteX2" fmla="*/ 0 w 681818"/>
                <a:gd name="connsiteY2" fmla="*/ 341446 h 681818"/>
                <a:gd name="connsiteX3" fmla="*/ 341446 w 681818"/>
                <a:gd name="connsiteY3" fmla="*/ 0 h 681818"/>
                <a:gd name="connsiteX4" fmla="*/ 682893 w 681818"/>
                <a:gd name="connsiteY4" fmla="*/ 341446 h 68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818" h="681818">
                  <a:moveTo>
                    <a:pt x="682893" y="341446"/>
                  </a:moveTo>
                  <a:cubicBezTo>
                    <a:pt x="682893" y="530022"/>
                    <a:pt x="530022" y="682893"/>
                    <a:pt x="341446" y="682893"/>
                  </a:cubicBezTo>
                  <a:cubicBezTo>
                    <a:pt x="152871" y="682893"/>
                    <a:pt x="0" y="530022"/>
                    <a:pt x="0" y="341446"/>
                  </a:cubicBezTo>
                  <a:cubicBezTo>
                    <a:pt x="0" y="152871"/>
                    <a:pt x="152871" y="0"/>
                    <a:pt x="341446" y="0"/>
                  </a:cubicBezTo>
                  <a:cubicBezTo>
                    <a:pt x="530022" y="0"/>
                    <a:pt x="682893" y="152871"/>
                    <a:pt x="682893" y="341446"/>
                  </a:cubicBezTo>
                  <a:close/>
                </a:path>
              </a:pathLst>
            </a:custGeom>
            <a:noFill/>
            <a:ln w="19050" cap="flat">
              <a:solidFill>
                <a:srgbClr val="FB9822"/>
              </a:solidFill>
              <a:prstDash val="solid"/>
              <a:round/>
            </a:ln>
          </p:spPr>
          <p:txBody>
            <a:bodyPr rtlCol="0" anchor="ctr"/>
            <a:lstStyle/>
            <a:p>
              <a:pPr defTabSz="609576"/>
              <a:endParaRPr lang="en-US" sz="2400">
                <a:solidFill>
                  <a:srgbClr val="FFFFFF"/>
                </a:solidFill>
                <a:latin typeface="Amazon Ember"/>
              </a:endParaRPr>
            </a:p>
          </p:txBody>
        </p:sp>
        <p:sp>
          <p:nvSpPr>
            <p:cNvPr id="78" name="Freeform: Shape 77">
              <a:extLst>
                <a:ext uri="{FF2B5EF4-FFF2-40B4-BE49-F238E27FC236}">
                  <a16:creationId xmlns:a16="http://schemas.microsoft.com/office/drawing/2014/main" id="{2AB390B7-F294-46D8-9AA1-BAA11B414312}"/>
                </a:ext>
              </a:extLst>
            </p:cNvPr>
            <p:cNvSpPr/>
            <p:nvPr/>
          </p:nvSpPr>
          <p:spPr>
            <a:xfrm>
              <a:off x="11632923" y="2159879"/>
              <a:ext cx="107373" cy="91267"/>
            </a:xfrm>
            <a:custGeom>
              <a:avLst/>
              <a:gdLst>
                <a:gd name="connsiteX0" fmla="*/ 46009 w 107373"/>
                <a:gd name="connsiteY0" fmla="*/ 0 h 91267"/>
                <a:gd name="connsiteX1" fmla="*/ 0 w 107373"/>
                <a:gd name="connsiteY1" fmla="*/ 7355 h 91267"/>
                <a:gd name="connsiteX2" fmla="*/ 111829 w 107373"/>
                <a:gd name="connsiteY2" fmla="*/ 93898 h 91267"/>
                <a:gd name="connsiteX3" fmla="*/ 111829 w 107373"/>
                <a:gd name="connsiteY3" fmla="*/ 53311 h 91267"/>
              </a:gdLst>
              <a:ahLst/>
              <a:cxnLst>
                <a:cxn ang="0">
                  <a:pos x="connsiteX0" y="connsiteY0"/>
                </a:cxn>
                <a:cxn ang="0">
                  <a:pos x="connsiteX1" y="connsiteY1"/>
                </a:cxn>
                <a:cxn ang="0">
                  <a:pos x="connsiteX2" y="connsiteY2"/>
                </a:cxn>
                <a:cxn ang="0">
                  <a:pos x="connsiteX3" y="connsiteY3"/>
                </a:cxn>
              </a:cxnLst>
              <a:rect l="l" t="t" r="r" b="b"/>
              <a:pathLst>
                <a:path w="107373" h="91267">
                  <a:moveTo>
                    <a:pt x="46009" y="0"/>
                  </a:moveTo>
                  <a:lnTo>
                    <a:pt x="0" y="7355"/>
                  </a:lnTo>
                  <a:lnTo>
                    <a:pt x="111829" y="93898"/>
                  </a:lnTo>
                  <a:lnTo>
                    <a:pt x="111829" y="53311"/>
                  </a:lnTo>
                  <a:close/>
                </a:path>
              </a:pathLst>
            </a:custGeom>
            <a:noFill/>
            <a:ln w="19050" cap="flat">
              <a:solidFill>
                <a:schemeClr val="tx1"/>
              </a:solidFill>
              <a:prstDash val="solid"/>
              <a:round/>
            </a:ln>
          </p:spPr>
          <p:txBody>
            <a:bodyPr rtlCol="0" anchor="ctr"/>
            <a:lstStyle/>
            <a:p>
              <a:pPr defTabSz="609576"/>
              <a:endParaRPr lang="en-US" sz="2400">
                <a:solidFill>
                  <a:srgbClr val="FFFFFF"/>
                </a:solidFill>
                <a:latin typeface="Amazon Ember"/>
              </a:endParaRPr>
            </a:p>
          </p:txBody>
        </p:sp>
        <p:sp>
          <p:nvSpPr>
            <p:cNvPr id="79" name="Freeform: Shape 78">
              <a:extLst>
                <a:ext uri="{FF2B5EF4-FFF2-40B4-BE49-F238E27FC236}">
                  <a16:creationId xmlns:a16="http://schemas.microsoft.com/office/drawing/2014/main" id="{0B0FF916-616C-446D-B6F7-6BC96CF9558A}"/>
                </a:ext>
              </a:extLst>
            </p:cNvPr>
            <p:cNvSpPr/>
            <p:nvPr/>
          </p:nvSpPr>
          <p:spPr>
            <a:xfrm>
              <a:off x="11784694" y="2139263"/>
              <a:ext cx="75161" cy="177166"/>
            </a:xfrm>
            <a:custGeom>
              <a:avLst/>
              <a:gdLst>
                <a:gd name="connsiteX0" fmla="*/ 80369 w 75161"/>
                <a:gd name="connsiteY0" fmla="*/ 0 h 177165"/>
                <a:gd name="connsiteX1" fmla="*/ 80369 w 75161"/>
                <a:gd name="connsiteY1" fmla="*/ 80745 h 177165"/>
                <a:gd name="connsiteX2" fmla="*/ 0 w 75161"/>
                <a:gd name="connsiteY2" fmla="*/ 179957 h 177165"/>
                <a:gd name="connsiteX3" fmla="*/ 0 w 75161"/>
                <a:gd name="connsiteY3" fmla="*/ 67538 h 177165"/>
              </a:gdLst>
              <a:ahLst/>
              <a:cxnLst>
                <a:cxn ang="0">
                  <a:pos x="connsiteX0" y="connsiteY0"/>
                </a:cxn>
                <a:cxn ang="0">
                  <a:pos x="connsiteX1" y="connsiteY1"/>
                </a:cxn>
                <a:cxn ang="0">
                  <a:pos x="connsiteX2" y="connsiteY2"/>
                </a:cxn>
                <a:cxn ang="0">
                  <a:pos x="connsiteX3" y="connsiteY3"/>
                </a:cxn>
              </a:cxnLst>
              <a:rect l="l" t="t" r="r" b="b"/>
              <a:pathLst>
                <a:path w="75161" h="177165">
                  <a:moveTo>
                    <a:pt x="80369" y="0"/>
                  </a:moveTo>
                  <a:lnTo>
                    <a:pt x="80369" y="80745"/>
                  </a:lnTo>
                  <a:lnTo>
                    <a:pt x="0" y="179957"/>
                  </a:lnTo>
                  <a:lnTo>
                    <a:pt x="0" y="67538"/>
                  </a:lnTo>
                  <a:close/>
                </a:path>
              </a:pathLst>
            </a:custGeom>
            <a:noFill/>
            <a:ln w="19050" cap="flat">
              <a:solidFill>
                <a:schemeClr val="tx1"/>
              </a:solidFill>
              <a:prstDash val="solid"/>
              <a:round/>
            </a:ln>
          </p:spPr>
          <p:txBody>
            <a:bodyPr rtlCol="0" anchor="ctr"/>
            <a:lstStyle/>
            <a:p>
              <a:pPr defTabSz="609576"/>
              <a:endParaRPr lang="en-US" sz="2400">
                <a:solidFill>
                  <a:srgbClr val="FFFFFF"/>
                </a:solidFill>
                <a:latin typeface="Amazon Ember"/>
              </a:endParaRPr>
            </a:p>
          </p:txBody>
        </p:sp>
        <p:sp>
          <p:nvSpPr>
            <p:cNvPr id="80" name="Freeform: Shape 79">
              <a:extLst>
                <a:ext uri="{FF2B5EF4-FFF2-40B4-BE49-F238E27FC236}">
                  <a16:creationId xmlns:a16="http://schemas.microsoft.com/office/drawing/2014/main" id="{49DCAF28-69D4-4C29-B919-6F43EA6E8A79}"/>
                </a:ext>
              </a:extLst>
            </p:cNvPr>
            <p:cNvSpPr/>
            <p:nvPr/>
          </p:nvSpPr>
          <p:spPr>
            <a:xfrm>
              <a:off x="11562003" y="2014925"/>
              <a:ext cx="150322" cy="123479"/>
            </a:xfrm>
            <a:custGeom>
              <a:avLst/>
              <a:gdLst>
                <a:gd name="connsiteX0" fmla="*/ 152470 w 150322"/>
                <a:gd name="connsiteY0" fmla="*/ 0 h 123478"/>
                <a:gd name="connsiteX1" fmla="*/ 74624 w 150322"/>
                <a:gd name="connsiteY1" fmla="*/ 21206 h 123478"/>
                <a:gd name="connsiteX2" fmla="*/ 0 w 150322"/>
                <a:gd name="connsiteY2" fmla="*/ 124821 h 123478"/>
                <a:gd name="connsiteX3" fmla="*/ 108447 w 150322"/>
                <a:gd name="connsiteY3" fmla="*/ 95294 h 123478"/>
              </a:gdLst>
              <a:ahLst/>
              <a:cxnLst>
                <a:cxn ang="0">
                  <a:pos x="connsiteX0" y="connsiteY0"/>
                </a:cxn>
                <a:cxn ang="0">
                  <a:pos x="connsiteX1" y="connsiteY1"/>
                </a:cxn>
                <a:cxn ang="0">
                  <a:pos x="connsiteX2" y="connsiteY2"/>
                </a:cxn>
                <a:cxn ang="0">
                  <a:pos x="connsiteX3" y="connsiteY3"/>
                </a:cxn>
              </a:cxnLst>
              <a:rect l="l" t="t" r="r" b="b"/>
              <a:pathLst>
                <a:path w="150322" h="123478">
                  <a:moveTo>
                    <a:pt x="152470" y="0"/>
                  </a:moveTo>
                  <a:lnTo>
                    <a:pt x="74624" y="21206"/>
                  </a:lnTo>
                  <a:lnTo>
                    <a:pt x="0" y="124821"/>
                  </a:lnTo>
                  <a:lnTo>
                    <a:pt x="108447" y="95294"/>
                  </a:lnTo>
                  <a:close/>
                </a:path>
              </a:pathLst>
            </a:custGeom>
            <a:noFill/>
            <a:ln w="19050" cap="flat">
              <a:solidFill>
                <a:schemeClr val="tx1"/>
              </a:solidFill>
              <a:prstDash val="solid"/>
              <a:round/>
            </a:ln>
          </p:spPr>
          <p:txBody>
            <a:bodyPr rtlCol="0" anchor="ctr"/>
            <a:lstStyle/>
            <a:p>
              <a:pPr defTabSz="609576"/>
              <a:endParaRPr lang="en-US" sz="2400">
                <a:solidFill>
                  <a:srgbClr val="FFFFFF"/>
                </a:solidFill>
                <a:latin typeface="Amazon Ember"/>
              </a:endParaRPr>
            </a:p>
          </p:txBody>
        </p:sp>
        <p:sp>
          <p:nvSpPr>
            <p:cNvPr id="81" name="Freeform: Shape 80">
              <a:extLst>
                <a:ext uri="{FF2B5EF4-FFF2-40B4-BE49-F238E27FC236}">
                  <a16:creationId xmlns:a16="http://schemas.microsoft.com/office/drawing/2014/main" id="{1B3B49D1-2394-438C-8D09-E2C6E68C8412}"/>
                </a:ext>
              </a:extLst>
            </p:cNvPr>
            <p:cNvSpPr/>
            <p:nvPr/>
          </p:nvSpPr>
          <p:spPr>
            <a:xfrm>
              <a:off x="11588578" y="2199446"/>
              <a:ext cx="59055" cy="75161"/>
            </a:xfrm>
            <a:custGeom>
              <a:avLst/>
              <a:gdLst>
                <a:gd name="connsiteX0" fmla="*/ 59109 w 59055"/>
                <a:gd name="connsiteY0" fmla="*/ 0 h 75161"/>
                <a:gd name="connsiteX1" fmla="*/ 0 w 59055"/>
                <a:gd name="connsiteY1" fmla="*/ 75430 h 75161"/>
              </a:gdLst>
              <a:ahLst/>
              <a:cxnLst>
                <a:cxn ang="0">
                  <a:pos x="connsiteX0" y="connsiteY0"/>
                </a:cxn>
                <a:cxn ang="0">
                  <a:pos x="connsiteX1" y="connsiteY1"/>
                </a:cxn>
              </a:cxnLst>
              <a:rect l="l" t="t" r="r" b="b"/>
              <a:pathLst>
                <a:path w="59055" h="75161">
                  <a:moveTo>
                    <a:pt x="59109" y="0"/>
                  </a:moveTo>
                  <a:lnTo>
                    <a:pt x="0" y="75430"/>
                  </a:lnTo>
                </a:path>
              </a:pathLst>
            </a:custGeom>
            <a:ln w="19050" cap="flat">
              <a:solidFill>
                <a:srgbClr val="FB9822"/>
              </a:solidFill>
              <a:prstDash val="solid"/>
              <a:round/>
            </a:ln>
          </p:spPr>
          <p:txBody>
            <a:bodyPr rtlCol="0" anchor="ctr"/>
            <a:lstStyle/>
            <a:p>
              <a:pPr defTabSz="609576"/>
              <a:endParaRPr lang="en-US" sz="2400">
                <a:solidFill>
                  <a:srgbClr val="FFFFFF"/>
                </a:solidFill>
                <a:latin typeface="Amazon Ember"/>
              </a:endParaRPr>
            </a:p>
          </p:txBody>
        </p:sp>
        <p:sp>
          <p:nvSpPr>
            <p:cNvPr id="82" name="Freeform: Shape 81">
              <a:extLst>
                <a:ext uri="{FF2B5EF4-FFF2-40B4-BE49-F238E27FC236}">
                  <a16:creationId xmlns:a16="http://schemas.microsoft.com/office/drawing/2014/main" id="{99AC0C9E-C550-4A6B-96DE-E9C817E0F5D0}"/>
                </a:ext>
              </a:extLst>
            </p:cNvPr>
            <p:cNvSpPr/>
            <p:nvPr/>
          </p:nvSpPr>
          <p:spPr>
            <a:xfrm>
              <a:off x="11596899" y="2237188"/>
              <a:ext cx="69792" cy="91267"/>
            </a:xfrm>
            <a:custGeom>
              <a:avLst/>
              <a:gdLst>
                <a:gd name="connsiteX0" fmla="*/ 71994 w 69792"/>
                <a:gd name="connsiteY0" fmla="*/ 0 h 91267"/>
                <a:gd name="connsiteX1" fmla="*/ 0 w 69792"/>
                <a:gd name="connsiteY1" fmla="*/ 91911 h 91267"/>
              </a:gdLst>
              <a:ahLst/>
              <a:cxnLst>
                <a:cxn ang="0">
                  <a:pos x="connsiteX0" y="connsiteY0"/>
                </a:cxn>
                <a:cxn ang="0">
                  <a:pos x="connsiteX1" y="connsiteY1"/>
                </a:cxn>
              </a:cxnLst>
              <a:rect l="l" t="t" r="r" b="b"/>
              <a:pathLst>
                <a:path w="69792" h="91267">
                  <a:moveTo>
                    <a:pt x="71994" y="0"/>
                  </a:moveTo>
                  <a:lnTo>
                    <a:pt x="0" y="91911"/>
                  </a:lnTo>
                </a:path>
              </a:pathLst>
            </a:custGeom>
            <a:ln w="19050" cap="flat">
              <a:solidFill>
                <a:srgbClr val="FB9822"/>
              </a:solidFill>
              <a:prstDash val="solid"/>
              <a:round/>
            </a:ln>
          </p:spPr>
          <p:txBody>
            <a:bodyPr rtlCol="0" anchor="ctr"/>
            <a:lstStyle/>
            <a:p>
              <a:pPr defTabSz="609576"/>
              <a:endParaRPr lang="en-US" sz="2400">
                <a:solidFill>
                  <a:srgbClr val="FFFFFF"/>
                </a:solidFill>
                <a:latin typeface="Amazon Ember"/>
              </a:endParaRPr>
            </a:p>
          </p:txBody>
        </p:sp>
        <p:sp>
          <p:nvSpPr>
            <p:cNvPr id="83" name="Freeform: Shape 82">
              <a:extLst>
                <a:ext uri="{FF2B5EF4-FFF2-40B4-BE49-F238E27FC236}">
                  <a16:creationId xmlns:a16="http://schemas.microsoft.com/office/drawing/2014/main" id="{F46F2779-C0E4-4598-9332-45522BF6748C}"/>
                </a:ext>
              </a:extLst>
            </p:cNvPr>
            <p:cNvSpPr/>
            <p:nvPr/>
          </p:nvSpPr>
          <p:spPr>
            <a:xfrm>
              <a:off x="11647686" y="2246422"/>
              <a:ext cx="59055" cy="75161"/>
            </a:xfrm>
            <a:custGeom>
              <a:avLst/>
              <a:gdLst>
                <a:gd name="connsiteX0" fmla="*/ 59109 w 59055"/>
                <a:gd name="connsiteY0" fmla="*/ 0 h 75161"/>
                <a:gd name="connsiteX1" fmla="*/ 0 w 59055"/>
                <a:gd name="connsiteY1" fmla="*/ 75430 h 75161"/>
              </a:gdLst>
              <a:ahLst/>
              <a:cxnLst>
                <a:cxn ang="0">
                  <a:pos x="connsiteX0" y="connsiteY0"/>
                </a:cxn>
                <a:cxn ang="0">
                  <a:pos x="connsiteX1" y="connsiteY1"/>
                </a:cxn>
              </a:cxnLst>
              <a:rect l="l" t="t" r="r" b="b"/>
              <a:pathLst>
                <a:path w="59055" h="75161">
                  <a:moveTo>
                    <a:pt x="59109" y="0"/>
                  </a:moveTo>
                  <a:lnTo>
                    <a:pt x="0" y="75430"/>
                  </a:lnTo>
                </a:path>
              </a:pathLst>
            </a:custGeom>
            <a:ln w="19050" cap="flat">
              <a:solidFill>
                <a:srgbClr val="FB9822"/>
              </a:solidFill>
              <a:prstDash val="solid"/>
              <a:round/>
            </a:ln>
          </p:spPr>
          <p:txBody>
            <a:bodyPr rtlCol="0" anchor="ctr"/>
            <a:lstStyle/>
            <a:p>
              <a:pPr defTabSz="609576"/>
              <a:endParaRPr lang="en-US" sz="2400">
                <a:solidFill>
                  <a:srgbClr val="FFFFFF"/>
                </a:solidFill>
                <a:latin typeface="Amazon Ember"/>
              </a:endParaRPr>
            </a:p>
          </p:txBody>
        </p:sp>
        <p:sp>
          <p:nvSpPr>
            <p:cNvPr id="84" name="Freeform: Shape 83">
              <a:extLst>
                <a:ext uri="{FF2B5EF4-FFF2-40B4-BE49-F238E27FC236}">
                  <a16:creationId xmlns:a16="http://schemas.microsoft.com/office/drawing/2014/main" id="{EE226A6E-21BB-4E0A-BE5C-014B280C6A0C}"/>
                </a:ext>
              </a:extLst>
            </p:cNvPr>
            <p:cNvSpPr/>
            <p:nvPr/>
          </p:nvSpPr>
          <p:spPr>
            <a:xfrm>
              <a:off x="11664544" y="1878078"/>
              <a:ext cx="273801" cy="338225"/>
            </a:xfrm>
            <a:custGeom>
              <a:avLst/>
              <a:gdLst>
                <a:gd name="connsiteX0" fmla="*/ 274392 w 273801"/>
                <a:gd name="connsiteY0" fmla="*/ 0 h 338225"/>
                <a:gd name="connsiteX1" fmla="*/ 0 w 273801"/>
                <a:gd name="connsiteY1" fmla="*/ 270151 h 338225"/>
                <a:gd name="connsiteX2" fmla="*/ 88690 w 273801"/>
                <a:gd name="connsiteY2" fmla="*/ 341929 h 338225"/>
                <a:gd name="connsiteX3" fmla="*/ 274392 w 273801"/>
                <a:gd name="connsiteY3" fmla="*/ 0 h 338225"/>
              </a:gdLst>
              <a:ahLst/>
              <a:cxnLst>
                <a:cxn ang="0">
                  <a:pos x="connsiteX0" y="connsiteY0"/>
                </a:cxn>
                <a:cxn ang="0">
                  <a:pos x="connsiteX1" y="connsiteY1"/>
                </a:cxn>
                <a:cxn ang="0">
                  <a:pos x="connsiteX2" y="connsiteY2"/>
                </a:cxn>
                <a:cxn ang="0">
                  <a:pos x="connsiteX3" y="connsiteY3"/>
                </a:cxn>
              </a:cxnLst>
              <a:rect l="l" t="t" r="r" b="b"/>
              <a:pathLst>
                <a:path w="273801" h="338225">
                  <a:moveTo>
                    <a:pt x="274392" y="0"/>
                  </a:moveTo>
                  <a:cubicBezTo>
                    <a:pt x="274392" y="0"/>
                    <a:pt x="29581" y="27434"/>
                    <a:pt x="0" y="270151"/>
                  </a:cubicBezTo>
                  <a:lnTo>
                    <a:pt x="88690" y="341929"/>
                  </a:lnTo>
                  <a:cubicBezTo>
                    <a:pt x="88690" y="341929"/>
                    <a:pt x="308161" y="274392"/>
                    <a:pt x="274392" y="0"/>
                  </a:cubicBezTo>
                  <a:close/>
                </a:path>
              </a:pathLst>
            </a:custGeom>
            <a:noFill/>
            <a:ln w="19050" cap="flat">
              <a:solidFill>
                <a:schemeClr val="tx1"/>
              </a:solidFill>
              <a:prstDash val="solid"/>
              <a:round/>
            </a:ln>
          </p:spPr>
          <p:txBody>
            <a:bodyPr rtlCol="0" anchor="ctr"/>
            <a:lstStyle/>
            <a:p>
              <a:pPr defTabSz="609576"/>
              <a:endParaRPr lang="en-US" sz="2400">
                <a:solidFill>
                  <a:srgbClr val="FFFFFF"/>
                </a:solidFill>
                <a:latin typeface="Amazon Ember"/>
              </a:endParaRPr>
            </a:p>
          </p:txBody>
        </p:sp>
        <p:sp>
          <p:nvSpPr>
            <p:cNvPr id="85" name="Freeform: Shape 84">
              <a:extLst>
                <a:ext uri="{FF2B5EF4-FFF2-40B4-BE49-F238E27FC236}">
                  <a16:creationId xmlns:a16="http://schemas.microsoft.com/office/drawing/2014/main" id="{4A8365CE-1C50-4054-ABCB-55F060D8B4C0}"/>
                </a:ext>
              </a:extLst>
            </p:cNvPr>
            <p:cNvSpPr/>
            <p:nvPr/>
          </p:nvSpPr>
          <p:spPr>
            <a:xfrm>
              <a:off x="11796848" y="1961914"/>
              <a:ext cx="90352" cy="79058"/>
            </a:xfrm>
            <a:custGeom>
              <a:avLst/>
              <a:gdLst>
                <a:gd name="connsiteX0" fmla="*/ 90362 w 128847"/>
                <a:gd name="connsiteY0" fmla="*/ 112642 h 112741"/>
                <a:gd name="connsiteX1" fmla="*/ 4410 w 128847"/>
                <a:gd name="connsiteY1" fmla="*/ 57452 h 112741"/>
                <a:gd name="connsiteX2" fmla="*/ 1511 w 128847"/>
                <a:gd name="connsiteY2" fmla="*/ 44192 h 112741"/>
                <a:gd name="connsiteX3" fmla="*/ 27066 w 128847"/>
                <a:gd name="connsiteY3" fmla="*/ 4410 h 112741"/>
                <a:gd name="connsiteX4" fmla="*/ 40326 w 128847"/>
                <a:gd name="connsiteY4" fmla="*/ 1511 h 112741"/>
                <a:gd name="connsiteX5" fmla="*/ 126278 w 128847"/>
                <a:gd name="connsiteY5" fmla="*/ 56701 h 112741"/>
                <a:gd name="connsiteX6" fmla="*/ 129177 w 128847"/>
                <a:gd name="connsiteY6" fmla="*/ 69961 h 112741"/>
                <a:gd name="connsiteX7" fmla="*/ 103623 w 128847"/>
                <a:gd name="connsiteY7" fmla="*/ 109743 h 112741"/>
                <a:gd name="connsiteX8" fmla="*/ 90362 w 128847"/>
                <a:gd name="connsiteY8" fmla="*/ 112642 h 11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847" h="112741">
                  <a:moveTo>
                    <a:pt x="90362" y="112642"/>
                  </a:moveTo>
                  <a:lnTo>
                    <a:pt x="4410" y="57452"/>
                  </a:lnTo>
                  <a:cubicBezTo>
                    <a:pt x="-46" y="54607"/>
                    <a:pt x="-1335" y="48648"/>
                    <a:pt x="1511" y="44192"/>
                  </a:cubicBezTo>
                  <a:lnTo>
                    <a:pt x="27066" y="4410"/>
                  </a:lnTo>
                  <a:cubicBezTo>
                    <a:pt x="29911" y="-46"/>
                    <a:pt x="35870" y="-1335"/>
                    <a:pt x="40326" y="1511"/>
                  </a:cubicBezTo>
                  <a:lnTo>
                    <a:pt x="126278" y="56701"/>
                  </a:lnTo>
                  <a:cubicBezTo>
                    <a:pt x="130734" y="59546"/>
                    <a:pt x="132023" y="65505"/>
                    <a:pt x="129177" y="69961"/>
                  </a:cubicBezTo>
                  <a:lnTo>
                    <a:pt x="103623" y="109743"/>
                  </a:lnTo>
                  <a:cubicBezTo>
                    <a:pt x="100777" y="114199"/>
                    <a:pt x="94818" y="115487"/>
                    <a:pt x="90362" y="112642"/>
                  </a:cubicBezTo>
                  <a:close/>
                </a:path>
              </a:pathLst>
            </a:custGeom>
            <a:noFill/>
            <a:ln w="19050" cap="flat">
              <a:solidFill>
                <a:srgbClr val="FB9822"/>
              </a:solidFill>
              <a:prstDash val="solid"/>
              <a:round/>
            </a:ln>
          </p:spPr>
          <p:txBody>
            <a:bodyPr rtlCol="0" anchor="ctr"/>
            <a:lstStyle/>
            <a:p>
              <a:pPr defTabSz="609576"/>
              <a:endParaRPr lang="en-US" sz="2400">
                <a:solidFill>
                  <a:srgbClr val="FFFFFF"/>
                </a:solidFill>
                <a:latin typeface="Amazon Ember"/>
              </a:endParaRPr>
            </a:p>
          </p:txBody>
        </p:sp>
      </p:grpSp>
      <p:sp>
        <p:nvSpPr>
          <p:cNvPr id="57" name="Text Placeholder 9">
            <a:extLst>
              <a:ext uri="{FF2B5EF4-FFF2-40B4-BE49-F238E27FC236}">
                <a16:creationId xmlns:a16="http://schemas.microsoft.com/office/drawing/2014/main" id="{5C3E1EB0-0319-414F-9222-8EB500C23802}"/>
              </a:ext>
            </a:extLst>
          </p:cNvPr>
          <p:cNvSpPr txBox="1">
            <a:spLocks/>
          </p:cNvSpPr>
          <p:nvPr/>
        </p:nvSpPr>
        <p:spPr>
          <a:xfrm>
            <a:off x="4237999" y="5911521"/>
            <a:ext cx="7422167" cy="144298"/>
          </a:xfrm>
          <a:prstGeom prst="rect">
            <a:avLst/>
          </a:prstGeom>
        </p:spPr>
        <p:txBody>
          <a:bodyPr lIns="0" tIns="0" rIns="0" bIns="0" anchor="t"/>
          <a:lstStyle>
            <a:lvl1pPr marL="0" indent="0" algn="ctr" defTabSz="1097280" rtl="0" eaLnBrk="1" latinLnBrk="0" hangingPunct="1">
              <a:lnSpc>
                <a:spcPct val="90000"/>
              </a:lnSpc>
              <a:spcBef>
                <a:spcPts val="1200"/>
              </a:spcBef>
              <a:buFont typeface="Arial" panose="020B0604020202020204" pitchFamily="34" charset="0"/>
              <a:buNone/>
              <a:defRPr sz="1200" i="0"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marL="54864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2pPr>
            <a:lvl3pPr marL="109728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3pPr>
            <a:lvl4pPr marL="164592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4pPr>
            <a:lvl5pPr marL="219456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algn="l" defTabSz="914363">
              <a:spcBef>
                <a:spcPts val="1000"/>
              </a:spcBef>
              <a:defRPr/>
            </a:pPr>
            <a:r>
              <a:rPr lang="en-US" sz="1167" b="1" dirty="0">
                <a:solidFill>
                  <a:srgbClr val="232F3E"/>
                </a:solidFill>
                <a:latin typeface="Amazon Ember"/>
              </a:rPr>
              <a:t> -Simon Hick</a:t>
            </a:r>
            <a:r>
              <a:rPr lang="en-US" sz="1167" dirty="0">
                <a:solidFill>
                  <a:srgbClr val="232F3E"/>
                </a:solidFill>
                <a:latin typeface="Amazon Ember"/>
              </a:rPr>
              <a:t>, Interim Solution Delivery Director</a:t>
            </a:r>
            <a:endParaRPr lang="en-US" sz="1167" dirty="0">
              <a:solidFill>
                <a:srgbClr val="232F3E"/>
              </a:solidFill>
            </a:endParaRPr>
          </a:p>
        </p:txBody>
      </p:sp>
      <p:cxnSp>
        <p:nvCxnSpPr>
          <p:cNvPr id="105" name="Straight Connector 104">
            <a:extLst>
              <a:ext uri="{FF2B5EF4-FFF2-40B4-BE49-F238E27FC236}">
                <a16:creationId xmlns:a16="http://schemas.microsoft.com/office/drawing/2014/main" id="{8DA6BA93-3446-4FA2-A3B4-A3CDE4E994B4}"/>
              </a:ext>
            </a:extLst>
          </p:cNvPr>
          <p:cNvCxnSpPr>
            <a:cxnSpLocks/>
          </p:cNvCxnSpPr>
          <p:nvPr/>
        </p:nvCxnSpPr>
        <p:spPr>
          <a:xfrm>
            <a:off x="3770000" y="1386041"/>
            <a:ext cx="0" cy="508949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F689BE6E-E093-46A9-9221-7E6B23FED494}"/>
              </a:ext>
            </a:extLst>
          </p:cNvPr>
          <p:cNvSpPr>
            <a:spLocks noGrp="1"/>
          </p:cNvSpPr>
          <p:nvPr>
            <p:ph type="title"/>
          </p:nvPr>
        </p:nvSpPr>
        <p:spPr>
          <a:xfrm>
            <a:off x="75046" y="101043"/>
            <a:ext cx="12102933" cy="700007"/>
          </a:xfrm>
        </p:spPr>
        <p:txBody>
          <a:bodyPr/>
          <a:lstStyle/>
          <a:p>
            <a:r>
              <a:rPr lang="en-US" sz="2667" dirty="0">
                <a:solidFill>
                  <a:srgbClr val="232F3E"/>
                </a:solidFill>
                <a:latin typeface="+mj-lt"/>
                <a:ea typeface="Amazon Ember" panose="020B0603020204020204" pitchFamily="34" charset="0"/>
              </a:rPr>
              <a:t>Arriva </a:t>
            </a:r>
            <a:r>
              <a:rPr lang="en-GB" sz="2800" dirty="0">
                <a:latin typeface="+mj-lt"/>
                <a:ea typeface="Amazon Ember" panose="020B0603020204020204" pitchFamily="34" charset="0"/>
              </a:rPr>
              <a:t>D</a:t>
            </a:r>
            <a:r>
              <a:rPr lang="en-GB" sz="2800" dirty="0">
                <a:latin typeface="+mj-lt"/>
                <a:ea typeface="Amazon Ember" panose="020B0603020204020204" pitchFamily="34" charset="0"/>
                <a:cs typeface="Amazon Ember" panose="020B0603020204020204" pitchFamily="34" charset="0"/>
              </a:rPr>
              <a:t>elivers Modern Data Platform with AWS </a:t>
            </a:r>
            <a:r>
              <a:rPr lang="en-GB" sz="2800" dirty="0" err="1">
                <a:latin typeface="+mj-lt"/>
                <a:ea typeface="Amazon Ember" panose="020B0603020204020204" pitchFamily="34" charset="0"/>
                <a:cs typeface="Amazon Ember" panose="020B0603020204020204" pitchFamily="34" charset="0"/>
              </a:rPr>
              <a:t>DataHub</a:t>
            </a:r>
            <a:r>
              <a:rPr lang="en-GB" sz="2800" dirty="0">
                <a:latin typeface="+mj-lt"/>
                <a:ea typeface="Amazon Ember" panose="020B0603020204020204" pitchFamily="34" charset="0"/>
                <a:cs typeface="Amazon Ember" panose="020B0603020204020204" pitchFamily="34" charset="0"/>
              </a:rPr>
              <a:t> &amp; Professional Services</a:t>
            </a:r>
            <a:endParaRPr lang="en-US" sz="2667" dirty="0">
              <a:solidFill>
                <a:srgbClr val="232F3E"/>
              </a:solidFill>
              <a:latin typeface="+mj-lt"/>
            </a:endParaRPr>
          </a:p>
        </p:txBody>
      </p:sp>
      <p:sp>
        <p:nvSpPr>
          <p:cNvPr id="106" name="Content Placeholder 3">
            <a:extLst>
              <a:ext uri="{FF2B5EF4-FFF2-40B4-BE49-F238E27FC236}">
                <a16:creationId xmlns:a16="http://schemas.microsoft.com/office/drawing/2014/main" id="{139CD7B5-0322-42CA-999E-BE72F4D7309B}"/>
              </a:ext>
            </a:extLst>
          </p:cNvPr>
          <p:cNvSpPr txBox="1">
            <a:spLocks/>
          </p:cNvSpPr>
          <p:nvPr/>
        </p:nvSpPr>
        <p:spPr>
          <a:xfrm>
            <a:off x="453389" y="688914"/>
            <a:ext cx="11258550" cy="502495"/>
          </a:xfrm>
          <a:prstGeom prst="rect">
            <a:avLst/>
          </a:prstGeom>
        </p:spPr>
        <p:txBody>
          <a:bodyPr>
            <a:noAutofit/>
          </a:bodyPr>
          <a:lst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defTabSz="609576"/>
            <a:endParaRPr lang="en-US" sz="1667">
              <a:solidFill>
                <a:srgbClr val="FFFFFF"/>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61" name="Group 60"/>
          <p:cNvGrpSpPr/>
          <p:nvPr/>
        </p:nvGrpSpPr>
        <p:grpSpPr>
          <a:xfrm>
            <a:off x="580151" y="2540999"/>
            <a:ext cx="711591" cy="1019505"/>
            <a:chOff x="530942" y="2627128"/>
            <a:chExt cx="711591" cy="1019505"/>
          </a:xfrm>
        </p:grpSpPr>
        <p:sp>
          <p:nvSpPr>
            <p:cNvPr id="62" name="TextBox 61">
              <a:extLst>
                <a:ext uri="{FF2B5EF4-FFF2-40B4-BE49-F238E27FC236}">
                  <a16:creationId xmlns:a16="http://schemas.microsoft.com/office/drawing/2014/main" id="{258B5309-1673-4F3B-8CEA-5A475C4C0B75}"/>
                </a:ext>
              </a:extLst>
            </p:cNvPr>
            <p:cNvSpPr txBox="1"/>
            <p:nvPr/>
          </p:nvSpPr>
          <p:spPr>
            <a:xfrm>
              <a:off x="530942" y="2843532"/>
              <a:ext cx="655072" cy="153888"/>
            </a:xfrm>
            <a:prstGeom prst="rect">
              <a:avLst/>
            </a:prstGeom>
            <a:noFill/>
          </p:spPr>
          <p:txBody>
            <a:bodyPr wrap="square" lIns="0" tIns="0" rIns="0" bIns="0" rtlCol="0">
              <a:spAutoFit/>
            </a:bodyPr>
            <a:lstStyle/>
            <a:p>
              <a:pPr defTabSz="609576"/>
              <a:r>
                <a:rPr lang="en-US" sz="1000" b="1" dirty="0">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Industry:</a:t>
              </a:r>
            </a:p>
          </p:txBody>
        </p:sp>
        <p:sp>
          <p:nvSpPr>
            <p:cNvPr id="63" name="TextBox 62">
              <a:extLst>
                <a:ext uri="{FF2B5EF4-FFF2-40B4-BE49-F238E27FC236}">
                  <a16:creationId xmlns:a16="http://schemas.microsoft.com/office/drawing/2014/main" id="{FCD4201B-5040-44B3-9684-16497DCB8FD6}"/>
                </a:ext>
              </a:extLst>
            </p:cNvPr>
            <p:cNvSpPr txBox="1"/>
            <p:nvPr/>
          </p:nvSpPr>
          <p:spPr>
            <a:xfrm>
              <a:off x="530942" y="3059936"/>
              <a:ext cx="655072" cy="153888"/>
            </a:xfrm>
            <a:prstGeom prst="rect">
              <a:avLst/>
            </a:prstGeom>
            <a:noFill/>
          </p:spPr>
          <p:txBody>
            <a:bodyPr wrap="square" lIns="0" tIns="0" rIns="0" bIns="0" rtlCol="0">
              <a:spAutoFit/>
            </a:bodyPr>
            <a:lstStyle/>
            <a:p>
              <a:pPr defTabSz="609576"/>
              <a:r>
                <a:rPr lang="en-US" sz="1000" b="1" dirty="0">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Country:</a:t>
              </a:r>
            </a:p>
          </p:txBody>
        </p:sp>
        <p:sp>
          <p:nvSpPr>
            <p:cNvPr id="86" name="TextBox 85">
              <a:extLst>
                <a:ext uri="{FF2B5EF4-FFF2-40B4-BE49-F238E27FC236}">
                  <a16:creationId xmlns:a16="http://schemas.microsoft.com/office/drawing/2014/main" id="{65C5234D-A9E3-4B56-95BB-71B15FFC5629}"/>
                </a:ext>
              </a:extLst>
            </p:cNvPr>
            <p:cNvSpPr txBox="1"/>
            <p:nvPr/>
          </p:nvSpPr>
          <p:spPr>
            <a:xfrm>
              <a:off x="530942" y="3276340"/>
              <a:ext cx="711591" cy="153888"/>
            </a:xfrm>
            <a:prstGeom prst="rect">
              <a:avLst/>
            </a:prstGeom>
            <a:noFill/>
          </p:spPr>
          <p:txBody>
            <a:bodyPr wrap="square" lIns="0" tIns="0" rIns="0" bIns="0" rtlCol="0">
              <a:spAutoFit/>
            </a:bodyPr>
            <a:lstStyle/>
            <a:p>
              <a:pPr defTabSz="609576"/>
              <a:r>
                <a:rPr lang="en-US" sz="1000" b="1">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Employees:</a:t>
              </a:r>
            </a:p>
          </p:txBody>
        </p:sp>
        <p:sp>
          <p:nvSpPr>
            <p:cNvPr id="87" name="TextBox 86">
              <a:extLst>
                <a:ext uri="{FF2B5EF4-FFF2-40B4-BE49-F238E27FC236}">
                  <a16:creationId xmlns:a16="http://schemas.microsoft.com/office/drawing/2014/main" id="{DA6CB45D-1BE0-42F6-ACFB-E18D489F1162}"/>
                </a:ext>
              </a:extLst>
            </p:cNvPr>
            <p:cNvSpPr txBox="1"/>
            <p:nvPr/>
          </p:nvSpPr>
          <p:spPr>
            <a:xfrm>
              <a:off x="530942" y="3492745"/>
              <a:ext cx="711591" cy="153888"/>
            </a:xfrm>
            <a:prstGeom prst="rect">
              <a:avLst/>
            </a:prstGeom>
            <a:noFill/>
          </p:spPr>
          <p:txBody>
            <a:bodyPr wrap="square" lIns="0" tIns="0" rIns="0" bIns="0" rtlCol="0">
              <a:spAutoFit/>
            </a:bodyPr>
            <a:lstStyle/>
            <a:p>
              <a:pPr defTabSz="609576"/>
              <a:r>
                <a:rPr lang="en-US" sz="1000" b="1" dirty="0">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Website:</a:t>
              </a:r>
            </a:p>
          </p:txBody>
        </p:sp>
        <p:sp>
          <p:nvSpPr>
            <p:cNvPr id="88" name="TextBox 87">
              <a:extLst>
                <a:ext uri="{FF2B5EF4-FFF2-40B4-BE49-F238E27FC236}">
                  <a16:creationId xmlns:a16="http://schemas.microsoft.com/office/drawing/2014/main" id="{9A4235EF-A913-4213-A621-D0E2D54C744D}"/>
                </a:ext>
              </a:extLst>
            </p:cNvPr>
            <p:cNvSpPr txBox="1"/>
            <p:nvPr/>
          </p:nvSpPr>
          <p:spPr>
            <a:xfrm>
              <a:off x="530942" y="2627128"/>
              <a:ext cx="655072" cy="153888"/>
            </a:xfrm>
            <a:prstGeom prst="rect">
              <a:avLst/>
            </a:prstGeom>
            <a:noFill/>
          </p:spPr>
          <p:txBody>
            <a:bodyPr wrap="square" lIns="0" tIns="0" rIns="0" bIns="0" rtlCol="0">
              <a:spAutoFit/>
            </a:bodyPr>
            <a:lstStyle/>
            <a:p>
              <a:pPr defTabSz="609576"/>
              <a:r>
                <a:rPr lang="en-US" sz="1000" b="1" dirty="0">
                  <a:gradFill>
                    <a:gsLst>
                      <a:gs pos="0">
                        <a:srgbClr val="FB9822"/>
                      </a:gs>
                      <a:gs pos="100000">
                        <a:srgbClr val="FB9822"/>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Customer:</a:t>
              </a:r>
            </a:p>
          </p:txBody>
        </p:sp>
      </p:grpSp>
      <p:grpSp>
        <p:nvGrpSpPr>
          <p:cNvPr id="89" name="Group 88"/>
          <p:cNvGrpSpPr/>
          <p:nvPr/>
        </p:nvGrpSpPr>
        <p:grpSpPr>
          <a:xfrm>
            <a:off x="1373393" y="2540999"/>
            <a:ext cx="2017505" cy="1029253"/>
            <a:chOff x="1324184" y="2627128"/>
            <a:chExt cx="2017505" cy="1029253"/>
          </a:xfrm>
        </p:grpSpPr>
        <p:sp>
          <p:nvSpPr>
            <p:cNvPr id="90" name="TextBox 89">
              <a:extLst>
                <a:ext uri="{FF2B5EF4-FFF2-40B4-BE49-F238E27FC236}">
                  <a16:creationId xmlns:a16="http://schemas.microsoft.com/office/drawing/2014/main" id="{9A4235EF-A913-4213-A621-D0E2D54C744D}"/>
                </a:ext>
              </a:extLst>
            </p:cNvPr>
            <p:cNvSpPr txBox="1"/>
            <p:nvPr/>
          </p:nvSpPr>
          <p:spPr>
            <a:xfrm>
              <a:off x="1324184" y="2627128"/>
              <a:ext cx="2016726" cy="153888"/>
            </a:xfrm>
            <a:prstGeom prst="rect">
              <a:avLst/>
            </a:prstGeom>
            <a:noFill/>
          </p:spPr>
          <p:txBody>
            <a:bodyPr wrap="square" lIns="0" tIns="0" rIns="0" bIns="0" rtlCol="0">
              <a:spAutoFit/>
            </a:bodyPr>
            <a:lstStyle/>
            <a:p>
              <a:pPr defTabSz="609576"/>
              <a:r>
                <a:rPr lang="en-US" sz="1000"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Arriva PLC</a:t>
              </a:r>
            </a:p>
          </p:txBody>
        </p:sp>
        <p:sp>
          <p:nvSpPr>
            <p:cNvPr id="91" name="TextBox 90">
              <a:extLst>
                <a:ext uri="{FF2B5EF4-FFF2-40B4-BE49-F238E27FC236}">
                  <a16:creationId xmlns:a16="http://schemas.microsoft.com/office/drawing/2014/main" id="{9A4235EF-A913-4213-A621-D0E2D54C744D}"/>
                </a:ext>
              </a:extLst>
            </p:cNvPr>
            <p:cNvSpPr txBox="1"/>
            <p:nvPr/>
          </p:nvSpPr>
          <p:spPr>
            <a:xfrm>
              <a:off x="1324184" y="2845969"/>
              <a:ext cx="2016726" cy="153888"/>
            </a:xfrm>
            <a:prstGeom prst="rect">
              <a:avLst/>
            </a:prstGeom>
            <a:noFill/>
          </p:spPr>
          <p:txBody>
            <a:bodyPr wrap="square" lIns="0" tIns="0" rIns="0" bIns="0" rtlCol="0">
              <a:spAutoFit/>
            </a:bodyPr>
            <a:lstStyle/>
            <a:p>
              <a:pPr defTabSz="609576"/>
              <a:r>
                <a:rPr lang="en-US" sz="1000"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Transport</a:t>
              </a:r>
            </a:p>
          </p:txBody>
        </p:sp>
        <p:sp>
          <p:nvSpPr>
            <p:cNvPr id="92" name="TextBox 91">
              <a:extLst>
                <a:ext uri="{FF2B5EF4-FFF2-40B4-BE49-F238E27FC236}">
                  <a16:creationId xmlns:a16="http://schemas.microsoft.com/office/drawing/2014/main" id="{9A4235EF-A913-4213-A621-D0E2D54C744D}"/>
                </a:ext>
              </a:extLst>
            </p:cNvPr>
            <p:cNvSpPr txBox="1"/>
            <p:nvPr/>
          </p:nvSpPr>
          <p:spPr>
            <a:xfrm>
              <a:off x="1324184" y="3064810"/>
              <a:ext cx="2016726" cy="153888"/>
            </a:xfrm>
            <a:prstGeom prst="rect">
              <a:avLst/>
            </a:prstGeom>
            <a:noFill/>
          </p:spPr>
          <p:txBody>
            <a:bodyPr wrap="square" lIns="0" tIns="0" rIns="0" bIns="0" rtlCol="0">
              <a:spAutoFit/>
            </a:bodyPr>
            <a:lstStyle/>
            <a:p>
              <a:pPr defTabSz="609576"/>
              <a:r>
                <a:rPr lang="en-US" sz="1000"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United Kingdom</a:t>
              </a:r>
            </a:p>
          </p:txBody>
        </p:sp>
        <p:sp>
          <p:nvSpPr>
            <p:cNvPr id="93" name="TextBox 92">
              <a:extLst>
                <a:ext uri="{FF2B5EF4-FFF2-40B4-BE49-F238E27FC236}">
                  <a16:creationId xmlns:a16="http://schemas.microsoft.com/office/drawing/2014/main" id="{9A4235EF-A913-4213-A621-D0E2D54C744D}"/>
                </a:ext>
              </a:extLst>
            </p:cNvPr>
            <p:cNvSpPr txBox="1"/>
            <p:nvPr/>
          </p:nvSpPr>
          <p:spPr>
            <a:xfrm>
              <a:off x="1324963" y="3283651"/>
              <a:ext cx="2016726" cy="153888"/>
            </a:xfrm>
            <a:prstGeom prst="rect">
              <a:avLst/>
            </a:prstGeom>
            <a:noFill/>
          </p:spPr>
          <p:txBody>
            <a:bodyPr wrap="square" lIns="0" tIns="0" rIns="0" bIns="0" rtlCol="0">
              <a:spAutoFit/>
            </a:bodyPr>
            <a:lstStyle/>
            <a:p>
              <a:pPr defTabSz="609576"/>
              <a:r>
                <a:rPr lang="en-GB" sz="1000" dirty="0">
                  <a:solidFill>
                    <a:srgbClr val="232F3E"/>
                  </a:solidFill>
                </a:rPr>
                <a:t>~61,845</a:t>
              </a:r>
              <a:endParaRPr lang="en-US" sz="1000" dirty="0">
                <a:solidFill>
                  <a:srgbClr val="232F3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4" name="TextBox 93">
              <a:extLst>
                <a:ext uri="{FF2B5EF4-FFF2-40B4-BE49-F238E27FC236}">
                  <a16:creationId xmlns:a16="http://schemas.microsoft.com/office/drawing/2014/main" id="{9A4235EF-A913-4213-A621-D0E2D54C744D}"/>
                </a:ext>
              </a:extLst>
            </p:cNvPr>
            <p:cNvSpPr txBox="1"/>
            <p:nvPr/>
          </p:nvSpPr>
          <p:spPr>
            <a:xfrm>
              <a:off x="1324963" y="3502493"/>
              <a:ext cx="2016726" cy="153888"/>
            </a:xfrm>
            <a:prstGeom prst="rect">
              <a:avLst/>
            </a:prstGeom>
            <a:noFill/>
          </p:spPr>
          <p:txBody>
            <a:bodyPr wrap="square" lIns="0" tIns="0" rIns="0" bIns="0" rtlCol="0">
              <a:spAutoFit/>
            </a:bodyPr>
            <a:lstStyle/>
            <a:p>
              <a:pPr defTabSz="609576"/>
              <a:r>
                <a:rPr lang="en-US" sz="1000"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https://www.arriva.co.uk/</a:t>
              </a:r>
            </a:p>
          </p:txBody>
        </p:sp>
      </p:grpSp>
      <p:sp>
        <p:nvSpPr>
          <p:cNvPr id="95" name="Text Placeholder 4">
            <a:extLst>
              <a:ext uri="{FF2B5EF4-FFF2-40B4-BE49-F238E27FC236}">
                <a16:creationId xmlns:a16="http://schemas.microsoft.com/office/drawing/2014/main" id="{0D51068F-2AD8-47C2-9DA9-608861EFB0B4}"/>
              </a:ext>
            </a:extLst>
          </p:cNvPr>
          <p:cNvSpPr txBox="1">
            <a:spLocks/>
          </p:cNvSpPr>
          <p:nvPr/>
        </p:nvSpPr>
        <p:spPr>
          <a:xfrm>
            <a:off x="6727204" y="2027706"/>
            <a:ext cx="2589323" cy="2892207"/>
          </a:xfrm>
          <a:prstGeom prst="rect">
            <a:avLst/>
          </a:prstGeom>
        </p:spPr>
        <p:txBody>
          <a:bodyPr lIns="0" tIns="0" rIns="0" bIns="0"/>
          <a:lstStyle>
            <a:lvl1pPr marL="219456" indent="-219456" algn="l" defTabSz="1097280" rtl="0" eaLnBrk="1" latinLnBrk="0" hangingPunct="1">
              <a:lnSpc>
                <a:spcPct val="90000"/>
              </a:lnSpc>
              <a:spcBef>
                <a:spcPts val="1200"/>
              </a:spcBef>
              <a:buFont typeface="Arial" panose="020B0604020202020204" pitchFamily="34" charset="0"/>
              <a:buChar char="•"/>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1pPr>
            <a:lvl2pPr marL="54864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2pPr>
            <a:lvl3pPr marL="109728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3pPr>
            <a:lvl4pPr marL="164592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4pPr>
            <a:lvl5pPr marL="2194560" indent="0" algn="l" defTabSz="1097280" rtl="0" eaLnBrk="1" latinLnBrk="0" hangingPunct="1">
              <a:lnSpc>
                <a:spcPct val="90000"/>
              </a:lnSpc>
              <a:spcBef>
                <a:spcPts val="600"/>
              </a:spcBef>
              <a:buFont typeface="Arial" panose="020B0604020202020204" pitchFamily="34" charset="0"/>
              <a:buNone/>
              <a:defRPr sz="1440" kern="1200">
                <a:solidFill>
                  <a:srgbClr val="545B64"/>
                </a:solidFill>
                <a:latin typeface="Amazon Ember" panose="020B0603020204020204" pitchFamily="34" charset="0"/>
                <a:ea typeface="Amazon Ember" panose="020B0603020204020204" pitchFamily="34" charset="0"/>
                <a:cs typeface="Amazon Ember" panose="020B0603020204020204" pitchFamily="34" charset="0"/>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r>
              <a:rPr lang="en-US" sz="1200" dirty="0">
                <a:solidFill>
                  <a:srgbClr val="232F3E"/>
                </a:solidFill>
              </a:rPr>
              <a:t>Professional Services implemented AWS </a:t>
            </a:r>
            <a:r>
              <a:rPr lang="en-US" sz="1200" dirty="0" err="1">
                <a:solidFill>
                  <a:srgbClr val="232F3E"/>
                </a:solidFill>
              </a:rPr>
              <a:t>DataHub</a:t>
            </a:r>
            <a:r>
              <a:rPr lang="en-US" sz="1200" dirty="0">
                <a:solidFill>
                  <a:srgbClr val="232F3E"/>
                </a:solidFill>
              </a:rPr>
              <a:t>  to provide a modern, enterprise-scale data management platform that can store (Amazon  S3), process (AWS Step Functions and AWS Glue), share (to Arriva IDP groups), and visualize data (Amazon </a:t>
            </a:r>
            <a:r>
              <a:rPr lang="en-US" sz="1200" dirty="0" err="1">
                <a:solidFill>
                  <a:srgbClr val="232F3E"/>
                </a:solidFill>
              </a:rPr>
              <a:t>QuickSight</a:t>
            </a:r>
            <a:r>
              <a:rPr lang="en-US" sz="1200" dirty="0">
                <a:solidFill>
                  <a:srgbClr val="232F3E"/>
                </a:solidFill>
              </a:rPr>
              <a:t>).</a:t>
            </a:r>
          </a:p>
          <a:p>
            <a:r>
              <a:rPr lang="en-US" sz="1200" dirty="0">
                <a:solidFill>
                  <a:srgbClr val="232F3E"/>
                </a:solidFill>
              </a:rPr>
              <a:t>Creation of granular roles to control access to data.</a:t>
            </a:r>
          </a:p>
          <a:p>
            <a:r>
              <a:rPr lang="en-US" sz="1200" dirty="0">
                <a:solidFill>
                  <a:srgbClr val="232F3E"/>
                </a:solidFill>
              </a:rPr>
              <a:t>Prove DataHub capability by implementing use case and train Arriva and its partners on the </a:t>
            </a:r>
            <a:r>
              <a:rPr lang="en-US" sz="1200" dirty="0" err="1">
                <a:solidFill>
                  <a:srgbClr val="232F3E"/>
                </a:solidFill>
              </a:rPr>
              <a:t>DataHub</a:t>
            </a:r>
            <a:r>
              <a:rPr lang="en-US" sz="1200" dirty="0">
                <a:solidFill>
                  <a:srgbClr val="232F3E"/>
                </a:solidFill>
              </a:rPr>
              <a:t> platform.</a:t>
            </a:r>
          </a:p>
        </p:txBody>
      </p:sp>
      <p:pic>
        <p:nvPicPr>
          <p:cNvPr id="60" name="Imag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0263" y="1136052"/>
            <a:ext cx="931493" cy="931493"/>
          </a:xfrm>
          <a:prstGeom prst="rect">
            <a:avLst/>
          </a:prstGeom>
        </p:spPr>
      </p:pic>
    </p:spTree>
    <p:extLst>
      <p:ext uri="{BB962C8B-B14F-4D97-AF65-F5344CB8AC3E}">
        <p14:creationId xmlns:p14="http://schemas.microsoft.com/office/powerpoint/2010/main" val="154590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CD131290-B63D-DA41-BDDB-1380914A25F3}"/>
              </a:ext>
            </a:extLst>
          </p:cNvPr>
          <p:cNvSpPr/>
          <p:nvPr/>
        </p:nvSpPr>
        <p:spPr>
          <a:xfrm>
            <a:off x="4066593" y="1250575"/>
            <a:ext cx="4062000" cy="54113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333" dirty="0">
                <a:solidFill>
                  <a:srgbClr val="FFFFFF"/>
                </a:solidFill>
                <a:latin typeface="Amazon Ember"/>
              </a:rPr>
              <a:t>Govern Data Access </a:t>
            </a:r>
          </a:p>
        </p:txBody>
      </p:sp>
      <p:sp>
        <p:nvSpPr>
          <p:cNvPr id="138" name="Rectangle 137">
            <a:extLst>
              <a:ext uri="{FF2B5EF4-FFF2-40B4-BE49-F238E27FC236}">
                <a16:creationId xmlns:a16="http://schemas.microsoft.com/office/drawing/2014/main" id="{40F4640C-3113-BB46-8A03-F5F825122E3C}"/>
              </a:ext>
            </a:extLst>
          </p:cNvPr>
          <p:cNvSpPr/>
          <p:nvPr/>
        </p:nvSpPr>
        <p:spPr>
          <a:xfrm>
            <a:off x="8148736" y="1242844"/>
            <a:ext cx="4062000" cy="541131"/>
          </a:xfrm>
          <a:prstGeom prst="rect">
            <a:avLst/>
          </a:prstGeom>
          <a:solidFill>
            <a:srgbClr val="007D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333" dirty="0">
                <a:solidFill>
                  <a:srgbClr val="FFFFFF"/>
                </a:solidFill>
                <a:latin typeface="Amazon Ember"/>
              </a:rPr>
              <a:t>Build Data Driven Application</a:t>
            </a:r>
          </a:p>
        </p:txBody>
      </p:sp>
      <p:grpSp>
        <p:nvGrpSpPr>
          <p:cNvPr id="95266" name="Group 95265">
            <a:extLst>
              <a:ext uri="{FF2B5EF4-FFF2-40B4-BE49-F238E27FC236}">
                <a16:creationId xmlns:a16="http://schemas.microsoft.com/office/drawing/2014/main" id="{CB504E5A-4A90-4547-9EFA-9BA90AF65670}"/>
              </a:ext>
            </a:extLst>
          </p:cNvPr>
          <p:cNvGrpSpPr/>
          <p:nvPr/>
        </p:nvGrpSpPr>
        <p:grpSpPr>
          <a:xfrm>
            <a:off x="4087012" y="1842137"/>
            <a:ext cx="4940312" cy="4323082"/>
            <a:chOff x="4904414" y="2303552"/>
            <a:chExt cx="5928374" cy="5187699"/>
          </a:xfrm>
        </p:grpSpPr>
        <p:sp>
          <p:nvSpPr>
            <p:cNvPr id="168" name="Rectangle 167">
              <a:extLst>
                <a:ext uri="{FF2B5EF4-FFF2-40B4-BE49-F238E27FC236}">
                  <a16:creationId xmlns:a16="http://schemas.microsoft.com/office/drawing/2014/main" id="{16D2F4B7-100D-F943-A325-E6E15C79BDE6}"/>
                </a:ext>
              </a:extLst>
            </p:cNvPr>
            <p:cNvSpPr/>
            <p:nvPr/>
          </p:nvSpPr>
          <p:spPr>
            <a:xfrm>
              <a:off x="4904414" y="2303552"/>
              <a:ext cx="4874069" cy="505066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endParaRPr lang="en-FR" sz="1167" dirty="0">
                <a:solidFill>
                  <a:srgbClr val="FFFFFF"/>
                </a:solidFill>
                <a:latin typeface="Amazon Ember"/>
              </a:endParaRPr>
            </a:p>
          </p:txBody>
        </p:sp>
        <p:grpSp>
          <p:nvGrpSpPr>
            <p:cNvPr id="96" name="Group 95">
              <a:extLst>
                <a:ext uri="{FF2B5EF4-FFF2-40B4-BE49-F238E27FC236}">
                  <a16:creationId xmlns:a16="http://schemas.microsoft.com/office/drawing/2014/main" id="{CD4216C2-AD89-804D-9708-D8BF75351908}"/>
                </a:ext>
              </a:extLst>
            </p:cNvPr>
            <p:cNvGrpSpPr/>
            <p:nvPr/>
          </p:nvGrpSpPr>
          <p:grpSpPr>
            <a:xfrm>
              <a:off x="7495230" y="6612341"/>
              <a:ext cx="1090830" cy="878910"/>
              <a:chOff x="7516791" y="6481714"/>
              <a:chExt cx="1090830" cy="878910"/>
            </a:xfrm>
          </p:grpSpPr>
          <p:grpSp>
            <p:nvGrpSpPr>
              <p:cNvPr id="139" name="Group 138">
                <a:extLst>
                  <a:ext uri="{FF2B5EF4-FFF2-40B4-BE49-F238E27FC236}">
                    <a16:creationId xmlns:a16="http://schemas.microsoft.com/office/drawing/2014/main" id="{1D7E38FB-F8BB-9A44-9F9E-65FE47B95105}"/>
                  </a:ext>
                </a:extLst>
              </p:cNvPr>
              <p:cNvGrpSpPr/>
              <p:nvPr/>
            </p:nvGrpSpPr>
            <p:grpSpPr>
              <a:xfrm>
                <a:off x="7604315" y="6481714"/>
                <a:ext cx="518319" cy="325684"/>
                <a:chOff x="1292318" y="1453927"/>
                <a:chExt cx="2229234" cy="1244656"/>
              </a:xfrm>
              <a:solidFill>
                <a:srgbClr val="007DBC"/>
              </a:solidFill>
            </p:grpSpPr>
            <p:pic>
              <p:nvPicPr>
                <p:cNvPr id="140" name="Picture 139">
                  <a:extLst>
                    <a:ext uri="{FF2B5EF4-FFF2-40B4-BE49-F238E27FC236}">
                      <a16:creationId xmlns:a16="http://schemas.microsoft.com/office/drawing/2014/main" id="{44395357-2037-A147-B5C0-7B8FC4A457AF}"/>
                    </a:ext>
                  </a:extLst>
                </p:cNvPr>
                <p:cNvPicPr>
                  <a:picLocks noChangeAspect="1"/>
                </p:cNvPicPr>
                <p:nvPr/>
              </p:nvPicPr>
              <p:blipFill rotWithShape="1">
                <a:blip r:embed="rId3" cstate="print">
                  <a:duotone>
                    <a:schemeClr val="accent2">
                      <a:shade val="45000"/>
                      <a:satMod val="135000"/>
                    </a:schemeClr>
                    <a:prstClr val="white"/>
                  </a:duotone>
                  <a:lum bright="40000" contrast="-40000"/>
                  <a:alphaModFix amt="10000"/>
                  <a:extLst>
                    <a:ext uri="{28A0092B-C50C-407E-A947-70E740481C1C}">
                      <a14:useLocalDpi xmlns:a14="http://schemas.microsoft.com/office/drawing/2010/main"/>
                    </a:ext>
                  </a:extLst>
                </a:blip>
                <a:srcRect l="1951" t="-5734" r="6411" b="26646"/>
                <a:stretch/>
              </p:blipFill>
              <p:spPr>
                <a:xfrm>
                  <a:off x="1301706" y="1453927"/>
                  <a:ext cx="2210460" cy="1244656"/>
                </a:xfrm>
                <a:custGeom>
                  <a:avLst/>
                  <a:gdLst>
                    <a:gd name="connsiteX0" fmla="*/ 2128167 w 4297680"/>
                    <a:gd name="connsiteY0" fmla="*/ 0 h 1898443"/>
                    <a:gd name="connsiteX1" fmla="*/ 2188949 w 4297680"/>
                    <a:gd name="connsiteY1" fmla="*/ 36123 h 1898443"/>
                    <a:gd name="connsiteX2" fmla="*/ 2228966 w 4297680"/>
                    <a:gd name="connsiteY2" fmla="*/ 55976 h 1898443"/>
                    <a:gd name="connsiteX3" fmla="*/ 2223718 w 4297680"/>
                    <a:gd name="connsiteY3" fmla="*/ 57267 h 1898443"/>
                    <a:gd name="connsiteX4" fmla="*/ 2195268 w 4297680"/>
                    <a:gd name="connsiteY4" fmla="*/ 85215 h 1898443"/>
                    <a:gd name="connsiteX5" fmla="*/ 2504417 w 4297680"/>
                    <a:gd name="connsiteY5" fmla="*/ 199991 h 1898443"/>
                    <a:gd name="connsiteX6" fmla="*/ 2590165 w 4297680"/>
                    <a:gd name="connsiteY6" fmla="*/ 205301 h 1898443"/>
                    <a:gd name="connsiteX7" fmla="*/ 2605542 w 4297680"/>
                    <a:gd name="connsiteY7" fmla="*/ 210647 h 1898443"/>
                    <a:gd name="connsiteX8" fmla="*/ 3399183 w 4297680"/>
                    <a:gd name="connsiteY8" fmla="*/ 330018 h 1898443"/>
                    <a:gd name="connsiteX9" fmla="*/ 4239074 w 4297680"/>
                    <a:gd name="connsiteY9" fmla="*/ 194778 h 1898443"/>
                    <a:gd name="connsiteX10" fmla="*/ 4292765 w 4297680"/>
                    <a:gd name="connsiteY10" fmla="*/ 174171 h 1898443"/>
                    <a:gd name="connsiteX11" fmla="*/ 4297680 w 4297680"/>
                    <a:gd name="connsiteY11" fmla="*/ 229209 h 1898443"/>
                    <a:gd name="connsiteX12" fmla="*/ 2148840 w 4297680"/>
                    <a:gd name="connsiteY12" fmla="*/ 1898443 h 1898443"/>
                    <a:gd name="connsiteX13" fmla="*/ 0 w 4297680"/>
                    <a:gd name="connsiteY13" fmla="*/ 229209 h 1898443"/>
                    <a:gd name="connsiteX14" fmla="*/ 2589 w 4297680"/>
                    <a:gd name="connsiteY14" fmla="*/ 189382 h 1898443"/>
                    <a:gd name="connsiteX15" fmla="*/ 16683 w 4297680"/>
                    <a:gd name="connsiteY15" fmla="*/ 194779 h 1898443"/>
                    <a:gd name="connsiteX16" fmla="*/ 859183 w 4297680"/>
                    <a:gd name="connsiteY16" fmla="*/ 330019 h 1898443"/>
                    <a:gd name="connsiteX17" fmla="*/ 1462541 w 4297680"/>
                    <a:gd name="connsiteY17" fmla="*/ 261802 h 1898443"/>
                    <a:gd name="connsiteX18" fmla="*/ 1586661 w 4297680"/>
                    <a:gd name="connsiteY18" fmla="*/ 229262 h 1898443"/>
                    <a:gd name="connsiteX19" fmla="*/ 1644470 w 4297680"/>
                    <a:gd name="connsiteY19" fmla="*/ 229191 h 1898443"/>
                    <a:gd name="connsiteX20" fmla="*/ 1768345 w 4297680"/>
                    <a:gd name="connsiteY20" fmla="*/ 214620 h 1898443"/>
                    <a:gd name="connsiteX21" fmla="*/ 2070685 w 4297680"/>
                    <a:gd name="connsiteY21" fmla="*/ 82947 h 1898443"/>
                    <a:gd name="connsiteX22" fmla="*/ 2040734 w 4297680"/>
                    <a:gd name="connsiteY22" fmla="*/ 56613 h 1898443"/>
                    <a:gd name="connsiteX23" fmla="*/ 2028971 w 4297680"/>
                    <a:gd name="connsiteY23" fmla="*/ 54401 h 189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97680" h="1898443">
                      <a:moveTo>
                        <a:pt x="2128167" y="0"/>
                      </a:moveTo>
                      <a:lnTo>
                        <a:pt x="2188949" y="36123"/>
                      </a:lnTo>
                      <a:lnTo>
                        <a:pt x="2228966" y="55976"/>
                      </a:lnTo>
                      <a:lnTo>
                        <a:pt x="2223718" y="57267"/>
                      </a:lnTo>
                      <a:cubicBezTo>
                        <a:pt x="2206562" y="64911"/>
                        <a:pt x="2196494" y="74305"/>
                        <a:pt x="2195268" y="85215"/>
                      </a:cubicBezTo>
                      <a:cubicBezTo>
                        <a:pt x="2190361" y="128857"/>
                        <a:pt x="2328771" y="180244"/>
                        <a:pt x="2504417" y="199991"/>
                      </a:cubicBezTo>
                      <a:lnTo>
                        <a:pt x="2590165" y="205301"/>
                      </a:lnTo>
                      <a:lnTo>
                        <a:pt x="2605542" y="210647"/>
                      </a:lnTo>
                      <a:cubicBezTo>
                        <a:pt x="2851314" y="287690"/>
                        <a:pt x="3119054" y="330018"/>
                        <a:pt x="3399183" y="330018"/>
                      </a:cubicBezTo>
                      <a:cubicBezTo>
                        <a:pt x="3696859" y="330018"/>
                        <a:pt x="3980722" y="281858"/>
                        <a:pt x="4239074" y="194778"/>
                      </a:cubicBezTo>
                      <a:lnTo>
                        <a:pt x="4292765" y="174171"/>
                      </a:lnTo>
                      <a:lnTo>
                        <a:pt x="4297680" y="229209"/>
                      </a:lnTo>
                      <a:cubicBezTo>
                        <a:pt x="4297680" y="1151101"/>
                        <a:pt x="3335612" y="1898443"/>
                        <a:pt x="2148840" y="1898443"/>
                      </a:cubicBezTo>
                      <a:cubicBezTo>
                        <a:pt x="962068" y="1898443"/>
                        <a:pt x="0" y="1151101"/>
                        <a:pt x="0" y="229209"/>
                      </a:cubicBezTo>
                      <a:lnTo>
                        <a:pt x="2589" y="189382"/>
                      </a:lnTo>
                      <a:lnTo>
                        <a:pt x="16683" y="194779"/>
                      </a:lnTo>
                      <a:cubicBezTo>
                        <a:pt x="275670" y="281859"/>
                        <a:pt x="560379" y="330019"/>
                        <a:pt x="859183" y="330019"/>
                      </a:cubicBezTo>
                      <a:cubicBezTo>
                        <a:pt x="1068487" y="330019"/>
                        <a:pt x="1270961" y="306210"/>
                        <a:pt x="1462541" y="261802"/>
                      </a:cubicBezTo>
                      <a:lnTo>
                        <a:pt x="1586661" y="229262"/>
                      </a:lnTo>
                      <a:lnTo>
                        <a:pt x="1644470" y="229191"/>
                      </a:lnTo>
                      <a:cubicBezTo>
                        <a:pt x="1682894" y="226786"/>
                        <a:pt x="1724774" y="221974"/>
                        <a:pt x="1768345" y="214620"/>
                      </a:cubicBezTo>
                      <a:cubicBezTo>
                        <a:pt x="1942632" y="185203"/>
                        <a:pt x="2077994" y="126252"/>
                        <a:pt x="2070685" y="82947"/>
                      </a:cubicBezTo>
                      <a:cubicBezTo>
                        <a:pt x="2068857" y="72121"/>
                        <a:pt x="2058286" y="63298"/>
                        <a:pt x="2040734" y="56613"/>
                      </a:cubicBezTo>
                      <a:lnTo>
                        <a:pt x="2028971" y="54401"/>
                      </a:lnTo>
                      <a:close/>
                    </a:path>
                  </a:pathLst>
                </a:custGeom>
                <a:grpFill/>
                <a:ln>
                  <a:noFill/>
                </a:ln>
              </p:spPr>
            </p:pic>
            <p:sp>
              <p:nvSpPr>
                <p:cNvPr id="141" name="Freeform 523">
                  <a:extLst>
                    <a:ext uri="{FF2B5EF4-FFF2-40B4-BE49-F238E27FC236}">
                      <a16:creationId xmlns:a16="http://schemas.microsoft.com/office/drawing/2014/main" id="{43537645-FDFF-404C-9134-BFF4291AFD2E}"/>
                    </a:ext>
                  </a:extLst>
                </p:cNvPr>
                <p:cNvSpPr>
                  <a:spLocks/>
                </p:cNvSpPr>
                <p:nvPr/>
              </p:nvSpPr>
              <p:spPr bwMode="auto">
                <a:xfrm>
                  <a:off x="1294596" y="1490109"/>
                  <a:ext cx="2224677" cy="1193668"/>
                </a:xfrm>
                <a:custGeom>
                  <a:avLst/>
                  <a:gdLst>
                    <a:gd name="T0" fmla="*/ 958 w 959"/>
                    <a:gd name="T1" fmla="*/ 0 h 508"/>
                    <a:gd name="T2" fmla="*/ 959 w 959"/>
                    <a:gd name="T3" fmla="*/ 28 h 508"/>
                    <a:gd name="T4" fmla="*/ 480 w 959"/>
                    <a:gd name="T5" fmla="*/ 508 h 508"/>
                    <a:gd name="T6" fmla="*/ 0 w 959"/>
                    <a:gd name="T7" fmla="*/ 28 h 508"/>
                    <a:gd name="T8" fmla="*/ 1 w 959"/>
                    <a:gd name="T9" fmla="*/ 0 h 508"/>
                  </a:gdLst>
                  <a:ahLst/>
                  <a:cxnLst>
                    <a:cxn ang="0">
                      <a:pos x="T0" y="T1"/>
                    </a:cxn>
                    <a:cxn ang="0">
                      <a:pos x="T2" y="T3"/>
                    </a:cxn>
                    <a:cxn ang="0">
                      <a:pos x="T4" y="T5"/>
                    </a:cxn>
                    <a:cxn ang="0">
                      <a:pos x="T6" y="T7"/>
                    </a:cxn>
                    <a:cxn ang="0">
                      <a:pos x="T8" y="T9"/>
                    </a:cxn>
                  </a:cxnLst>
                  <a:rect l="0" t="0" r="r" b="b"/>
                  <a:pathLst>
                    <a:path w="959" h="508">
                      <a:moveTo>
                        <a:pt x="958" y="0"/>
                      </a:moveTo>
                      <a:cubicBezTo>
                        <a:pt x="959" y="9"/>
                        <a:pt x="959" y="19"/>
                        <a:pt x="959" y="28"/>
                      </a:cubicBezTo>
                      <a:cubicBezTo>
                        <a:pt x="959" y="293"/>
                        <a:pt x="744" y="508"/>
                        <a:pt x="480" y="508"/>
                      </a:cubicBezTo>
                      <a:cubicBezTo>
                        <a:pt x="215" y="508"/>
                        <a:pt x="0" y="293"/>
                        <a:pt x="0" y="28"/>
                      </a:cubicBezTo>
                      <a:cubicBezTo>
                        <a:pt x="0" y="19"/>
                        <a:pt x="1" y="9"/>
                        <a:pt x="1" y="0"/>
                      </a:cubicBezTo>
                    </a:path>
                  </a:pathLst>
                </a:custGeom>
                <a:grpFill/>
                <a:ln w="19050" cap="rnd">
                  <a:solidFill>
                    <a:schemeClr val="tx2"/>
                  </a:solidFill>
                  <a:prstDash val="solid"/>
                  <a:round/>
                </a:ln>
              </p:spPr>
              <p:txBody>
                <a:bodyPr vert="horz" wrap="square" lIns="121920" tIns="60960" rIns="121920" bIns="60960" numCol="1" anchor="t" anchorCtr="0" compatLnSpc="1">
                  <a:prstTxWarp prst="textNoShape">
                    <a:avLst/>
                  </a:prstTxWarp>
                </a:bodyPr>
                <a:lstStyle/>
                <a:p>
                  <a:pPr defTabSz="609561"/>
                  <a:endParaRPr lang="en-US" sz="3840" kern="0">
                    <a:solidFill>
                      <a:srgbClr val="FFFFFF"/>
                    </a:solidFill>
                    <a:latin typeface="Amazon Ember"/>
                  </a:endParaRPr>
                </a:p>
              </p:txBody>
            </p:sp>
            <p:grpSp>
              <p:nvGrpSpPr>
                <p:cNvPr id="142" name="Group 4">
                  <a:extLst>
                    <a:ext uri="{FF2B5EF4-FFF2-40B4-BE49-F238E27FC236}">
                      <a16:creationId xmlns:a16="http://schemas.microsoft.com/office/drawing/2014/main" id="{901A07F2-0A89-0B40-8597-F650BC962896}"/>
                    </a:ext>
                  </a:extLst>
                </p:cNvPr>
                <p:cNvGrpSpPr>
                  <a:grpSpLocks noChangeAspect="1"/>
                </p:cNvGrpSpPr>
                <p:nvPr/>
              </p:nvGrpSpPr>
              <p:grpSpPr bwMode="auto">
                <a:xfrm>
                  <a:off x="1292318" y="1477781"/>
                  <a:ext cx="2229234" cy="204738"/>
                  <a:chOff x="2376" y="1409"/>
                  <a:chExt cx="562" cy="55"/>
                </a:xfrm>
                <a:grpFill/>
              </p:grpSpPr>
              <p:sp>
                <p:nvSpPr>
                  <p:cNvPr id="143" name="Freeform 5">
                    <a:extLst>
                      <a:ext uri="{FF2B5EF4-FFF2-40B4-BE49-F238E27FC236}">
                        <a16:creationId xmlns:a16="http://schemas.microsoft.com/office/drawing/2014/main" id="{CE7017F5-1F02-5F4D-BB8A-2A6BF3CC5188}"/>
                      </a:ext>
                    </a:extLst>
                  </p:cNvPr>
                  <p:cNvSpPr>
                    <a:spLocks/>
                  </p:cNvSpPr>
                  <p:nvPr/>
                </p:nvSpPr>
                <p:spPr bwMode="auto">
                  <a:xfrm>
                    <a:off x="2379" y="1409"/>
                    <a:ext cx="559" cy="34"/>
                  </a:xfrm>
                  <a:custGeom>
                    <a:avLst/>
                    <a:gdLst>
                      <a:gd name="T0" fmla="*/ 0 w 264"/>
                      <a:gd name="T1" fmla="*/ 3 h 15"/>
                      <a:gd name="T2" fmla="*/ 14 w 264"/>
                      <a:gd name="T3" fmla="*/ 8 h 15"/>
                      <a:gd name="T4" fmla="*/ 93 w 264"/>
                      <a:gd name="T5" fmla="*/ 8 h 15"/>
                      <a:gd name="T6" fmla="*/ 93 w 264"/>
                      <a:gd name="T7" fmla="*/ 8 h 15"/>
                      <a:gd name="T8" fmla="*/ 171 w 264"/>
                      <a:gd name="T9" fmla="*/ 8 h 15"/>
                      <a:gd name="T10" fmla="*/ 171 w 264"/>
                      <a:gd name="T11" fmla="*/ 8 h 15"/>
                      <a:gd name="T12" fmla="*/ 249 w 264"/>
                      <a:gd name="T13" fmla="*/ 8 h 15"/>
                      <a:gd name="T14" fmla="*/ 264 w 264"/>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4" h="15">
                        <a:moveTo>
                          <a:pt x="0" y="3"/>
                        </a:moveTo>
                        <a:cubicBezTo>
                          <a:pt x="14" y="8"/>
                          <a:pt x="14" y="8"/>
                          <a:pt x="14" y="8"/>
                        </a:cubicBezTo>
                        <a:cubicBezTo>
                          <a:pt x="40" y="15"/>
                          <a:pt x="67" y="15"/>
                          <a:pt x="93" y="8"/>
                        </a:cubicBezTo>
                        <a:cubicBezTo>
                          <a:pt x="93" y="8"/>
                          <a:pt x="93" y="8"/>
                          <a:pt x="93" y="8"/>
                        </a:cubicBezTo>
                        <a:cubicBezTo>
                          <a:pt x="118" y="0"/>
                          <a:pt x="145" y="0"/>
                          <a:pt x="171" y="8"/>
                        </a:cubicBezTo>
                        <a:cubicBezTo>
                          <a:pt x="171" y="8"/>
                          <a:pt x="171" y="8"/>
                          <a:pt x="171" y="8"/>
                        </a:cubicBezTo>
                        <a:cubicBezTo>
                          <a:pt x="196" y="15"/>
                          <a:pt x="223" y="15"/>
                          <a:pt x="249" y="8"/>
                        </a:cubicBezTo>
                        <a:cubicBezTo>
                          <a:pt x="264" y="3"/>
                          <a:pt x="264" y="3"/>
                          <a:pt x="264" y="3"/>
                        </a:cubicBezTo>
                      </a:path>
                    </a:pathLst>
                  </a:custGeom>
                  <a:grpFill/>
                  <a:ln w="19050" cap="flat">
                    <a:solidFill>
                      <a:schemeClr val="tx2"/>
                    </a:solidFill>
                    <a:prstDash val="solid"/>
                    <a:miter lim="800000"/>
                    <a:headEnd/>
                    <a:tailEnd/>
                  </a:ln>
                </p:spPr>
                <p:txBody>
                  <a:bodyPr vert="horz" wrap="square" lIns="121920" tIns="60960" rIns="121920" bIns="60960" numCol="1" anchor="t" anchorCtr="0" compatLnSpc="1">
                    <a:prstTxWarp prst="textNoShape">
                      <a:avLst/>
                    </a:prstTxWarp>
                  </a:bodyPr>
                  <a:lstStyle/>
                  <a:p>
                    <a:pPr defTabSz="609576"/>
                    <a:endParaRPr lang="en-US" sz="3840">
                      <a:solidFill>
                        <a:srgbClr val="FFFFFF"/>
                      </a:solidFill>
                      <a:latin typeface="Amazon Ember"/>
                    </a:endParaRPr>
                  </a:p>
                </p:txBody>
              </p:sp>
              <p:sp>
                <p:nvSpPr>
                  <p:cNvPr id="144" name="Freeform 6">
                    <a:extLst>
                      <a:ext uri="{FF2B5EF4-FFF2-40B4-BE49-F238E27FC236}">
                        <a16:creationId xmlns:a16="http://schemas.microsoft.com/office/drawing/2014/main" id="{070AB975-BDAF-AA4D-951B-84D8DBB22609}"/>
                      </a:ext>
                    </a:extLst>
                  </p:cNvPr>
                  <p:cNvSpPr>
                    <a:spLocks/>
                  </p:cNvSpPr>
                  <p:nvPr/>
                </p:nvSpPr>
                <p:spPr bwMode="auto">
                  <a:xfrm>
                    <a:off x="2376" y="1429"/>
                    <a:ext cx="561" cy="35"/>
                  </a:xfrm>
                  <a:custGeom>
                    <a:avLst/>
                    <a:gdLst>
                      <a:gd name="T0" fmla="*/ 0 w 267"/>
                      <a:gd name="T1" fmla="*/ 3 h 15"/>
                      <a:gd name="T2" fmla="*/ 16 w 267"/>
                      <a:gd name="T3" fmla="*/ 8 h 15"/>
                      <a:gd name="T4" fmla="*/ 95 w 267"/>
                      <a:gd name="T5" fmla="*/ 8 h 15"/>
                      <a:gd name="T6" fmla="*/ 95 w 267"/>
                      <a:gd name="T7" fmla="*/ 8 h 15"/>
                      <a:gd name="T8" fmla="*/ 173 w 267"/>
                      <a:gd name="T9" fmla="*/ 8 h 15"/>
                      <a:gd name="T10" fmla="*/ 173 w 267"/>
                      <a:gd name="T11" fmla="*/ 8 h 15"/>
                      <a:gd name="T12" fmla="*/ 251 w 267"/>
                      <a:gd name="T13" fmla="*/ 8 h 15"/>
                      <a:gd name="T14" fmla="*/ 267 w 267"/>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5">
                        <a:moveTo>
                          <a:pt x="0" y="3"/>
                        </a:moveTo>
                        <a:cubicBezTo>
                          <a:pt x="16" y="8"/>
                          <a:pt x="16" y="8"/>
                          <a:pt x="16" y="8"/>
                        </a:cubicBezTo>
                        <a:cubicBezTo>
                          <a:pt x="42" y="15"/>
                          <a:pt x="69" y="15"/>
                          <a:pt x="95" y="8"/>
                        </a:cubicBezTo>
                        <a:cubicBezTo>
                          <a:pt x="95" y="8"/>
                          <a:pt x="95" y="8"/>
                          <a:pt x="95" y="8"/>
                        </a:cubicBezTo>
                        <a:cubicBezTo>
                          <a:pt x="120" y="0"/>
                          <a:pt x="147" y="0"/>
                          <a:pt x="173" y="8"/>
                        </a:cubicBezTo>
                        <a:cubicBezTo>
                          <a:pt x="173" y="8"/>
                          <a:pt x="173" y="8"/>
                          <a:pt x="173" y="8"/>
                        </a:cubicBezTo>
                        <a:cubicBezTo>
                          <a:pt x="198" y="15"/>
                          <a:pt x="225" y="15"/>
                          <a:pt x="251" y="8"/>
                        </a:cubicBezTo>
                        <a:cubicBezTo>
                          <a:pt x="267" y="3"/>
                          <a:pt x="267" y="3"/>
                          <a:pt x="267" y="3"/>
                        </a:cubicBezTo>
                      </a:path>
                    </a:pathLst>
                  </a:custGeom>
                  <a:grpFill/>
                  <a:ln w="19050" cap="flat">
                    <a:solidFill>
                      <a:schemeClr val="tx2"/>
                    </a:solidFill>
                    <a:prstDash val="solid"/>
                    <a:miter lim="800000"/>
                    <a:headEnd/>
                    <a:tailEnd/>
                  </a:ln>
                </p:spPr>
                <p:txBody>
                  <a:bodyPr vert="horz" wrap="square" lIns="121920" tIns="60960" rIns="121920" bIns="60960" numCol="1" anchor="t" anchorCtr="0" compatLnSpc="1">
                    <a:prstTxWarp prst="textNoShape">
                      <a:avLst/>
                    </a:prstTxWarp>
                  </a:bodyPr>
                  <a:lstStyle/>
                  <a:p>
                    <a:pPr defTabSz="609576"/>
                    <a:endParaRPr lang="en-US" sz="3840" dirty="0">
                      <a:solidFill>
                        <a:srgbClr val="FFFFFF"/>
                      </a:solidFill>
                      <a:latin typeface="Amazon Ember"/>
                    </a:endParaRPr>
                  </a:p>
                </p:txBody>
              </p:sp>
            </p:grpSp>
          </p:grpSp>
          <p:sp>
            <p:nvSpPr>
              <p:cNvPr id="145" name="TextBox 144">
                <a:extLst>
                  <a:ext uri="{FF2B5EF4-FFF2-40B4-BE49-F238E27FC236}">
                    <a16:creationId xmlns:a16="http://schemas.microsoft.com/office/drawing/2014/main" id="{A71945EA-3782-9146-9093-DD42BEE272C8}"/>
                  </a:ext>
                </a:extLst>
              </p:cNvPr>
              <p:cNvSpPr txBox="1"/>
              <p:nvPr/>
            </p:nvSpPr>
            <p:spPr>
              <a:xfrm>
                <a:off x="7516791" y="6880492"/>
                <a:ext cx="1090830" cy="480132"/>
              </a:xfrm>
              <a:prstGeom prst="rect">
                <a:avLst/>
              </a:prstGeom>
              <a:noFill/>
            </p:spPr>
            <p:txBody>
              <a:bodyPr wrap="square" rtlCol="0">
                <a:spAutoFit/>
              </a:bodyPr>
              <a:lstStyle/>
              <a:p>
                <a:pPr defTabSz="609576"/>
                <a:r>
                  <a:rPr lang="en-FR" sz="100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DATALAKE C</a:t>
                </a:r>
              </a:p>
            </p:txBody>
          </p:sp>
        </p:grpSp>
        <p:grpSp>
          <p:nvGrpSpPr>
            <p:cNvPr id="94" name="Group 93">
              <a:extLst>
                <a:ext uri="{FF2B5EF4-FFF2-40B4-BE49-F238E27FC236}">
                  <a16:creationId xmlns:a16="http://schemas.microsoft.com/office/drawing/2014/main" id="{47DF832D-1D7B-DA45-AA8C-5B95BEA9621B}"/>
                </a:ext>
              </a:extLst>
            </p:cNvPr>
            <p:cNvGrpSpPr/>
            <p:nvPr/>
          </p:nvGrpSpPr>
          <p:grpSpPr>
            <a:xfrm>
              <a:off x="5102512" y="6591578"/>
              <a:ext cx="1144390" cy="660643"/>
              <a:chOff x="5102512" y="6460951"/>
              <a:chExt cx="1144390" cy="660643"/>
            </a:xfrm>
          </p:grpSpPr>
          <p:sp>
            <p:nvSpPr>
              <p:cNvPr id="152" name="TextBox 151">
                <a:extLst>
                  <a:ext uri="{FF2B5EF4-FFF2-40B4-BE49-F238E27FC236}">
                    <a16:creationId xmlns:a16="http://schemas.microsoft.com/office/drawing/2014/main" id="{00D072A5-1C98-CD4F-9188-ACF21CFE96A1}"/>
                  </a:ext>
                </a:extLst>
              </p:cNvPr>
              <p:cNvSpPr txBox="1"/>
              <p:nvPr/>
            </p:nvSpPr>
            <p:spPr>
              <a:xfrm>
                <a:off x="5102512" y="6826129"/>
                <a:ext cx="1144390" cy="295465"/>
              </a:xfrm>
              <a:prstGeom prst="rect">
                <a:avLst/>
              </a:prstGeom>
              <a:noFill/>
            </p:spPr>
            <p:txBody>
              <a:bodyPr wrap="square" rtlCol="0">
                <a:spAutoFit/>
              </a:bodyPr>
              <a:lstStyle/>
              <a:p>
                <a:pPr defTabSz="609576"/>
                <a:r>
                  <a:rPr lang="en-FR" sz="100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DATA LAKE A</a:t>
                </a:r>
              </a:p>
            </p:txBody>
          </p:sp>
          <p:grpSp>
            <p:nvGrpSpPr>
              <p:cNvPr id="153" name="Group 152">
                <a:extLst>
                  <a:ext uri="{FF2B5EF4-FFF2-40B4-BE49-F238E27FC236}">
                    <a16:creationId xmlns:a16="http://schemas.microsoft.com/office/drawing/2014/main" id="{68A2FE71-3D7B-5B43-BF20-A1244936E4A8}"/>
                  </a:ext>
                </a:extLst>
              </p:cNvPr>
              <p:cNvGrpSpPr/>
              <p:nvPr/>
            </p:nvGrpSpPr>
            <p:grpSpPr>
              <a:xfrm>
                <a:off x="5369729" y="6460951"/>
                <a:ext cx="518319" cy="325684"/>
                <a:chOff x="1292318" y="1453927"/>
                <a:chExt cx="2229234" cy="1244656"/>
              </a:xfrm>
              <a:solidFill>
                <a:srgbClr val="007DBC"/>
              </a:solidFill>
            </p:grpSpPr>
            <p:pic>
              <p:nvPicPr>
                <p:cNvPr id="154" name="Picture 153">
                  <a:extLst>
                    <a:ext uri="{FF2B5EF4-FFF2-40B4-BE49-F238E27FC236}">
                      <a16:creationId xmlns:a16="http://schemas.microsoft.com/office/drawing/2014/main" id="{182B9FFD-C4AE-8247-86DB-FEC8704A50BE}"/>
                    </a:ext>
                  </a:extLst>
                </p:cNvPr>
                <p:cNvPicPr>
                  <a:picLocks noChangeAspect="1"/>
                </p:cNvPicPr>
                <p:nvPr/>
              </p:nvPicPr>
              <p:blipFill rotWithShape="1">
                <a:blip r:embed="rId3" cstate="print">
                  <a:duotone>
                    <a:schemeClr val="accent2">
                      <a:shade val="45000"/>
                      <a:satMod val="135000"/>
                    </a:schemeClr>
                    <a:prstClr val="white"/>
                  </a:duotone>
                  <a:lum bright="40000" contrast="-40000"/>
                  <a:alphaModFix amt="10000"/>
                  <a:extLst>
                    <a:ext uri="{28A0092B-C50C-407E-A947-70E740481C1C}">
                      <a14:useLocalDpi xmlns:a14="http://schemas.microsoft.com/office/drawing/2010/main"/>
                    </a:ext>
                  </a:extLst>
                </a:blip>
                <a:srcRect l="1951" t="-5734" r="6411" b="26646"/>
                <a:stretch/>
              </p:blipFill>
              <p:spPr>
                <a:xfrm>
                  <a:off x="1301706" y="1453927"/>
                  <a:ext cx="2210460" cy="1244656"/>
                </a:xfrm>
                <a:custGeom>
                  <a:avLst/>
                  <a:gdLst>
                    <a:gd name="connsiteX0" fmla="*/ 2128167 w 4297680"/>
                    <a:gd name="connsiteY0" fmla="*/ 0 h 1898443"/>
                    <a:gd name="connsiteX1" fmla="*/ 2188949 w 4297680"/>
                    <a:gd name="connsiteY1" fmla="*/ 36123 h 1898443"/>
                    <a:gd name="connsiteX2" fmla="*/ 2228966 w 4297680"/>
                    <a:gd name="connsiteY2" fmla="*/ 55976 h 1898443"/>
                    <a:gd name="connsiteX3" fmla="*/ 2223718 w 4297680"/>
                    <a:gd name="connsiteY3" fmla="*/ 57267 h 1898443"/>
                    <a:gd name="connsiteX4" fmla="*/ 2195268 w 4297680"/>
                    <a:gd name="connsiteY4" fmla="*/ 85215 h 1898443"/>
                    <a:gd name="connsiteX5" fmla="*/ 2504417 w 4297680"/>
                    <a:gd name="connsiteY5" fmla="*/ 199991 h 1898443"/>
                    <a:gd name="connsiteX6" fmla="*/ 2590165 w 4297680"/>
                    <a:gd name="connsiteY6" fmla="*/ 205301 h 1898443"/>
                    <a:gd name="connsiteX7" fmla="*/ 2605542 w 4297680"/>
                    <a:gd name="connsiteY7" fmla="*/ 210647 h 1898443"/>
                    <a:gd name="connsiteX8" fmla="*/ 3399183 w 4297680"/>
                    <a:gd name="connsiteY8" fmla="*/ 330018 h 1898443"/>
                    <a:gd name="connsiteX9" fmla="*/ 4239074 w 4297680"/>
                    <a:gd name="connsiteY9" fmla="*/ 194778 h 1898443"/>
                    <a:gd name="connsiteX10" fmla="*/ 4292765 w 4297680"/>
                    <a:gd name="connsiteY10" fmla="*/ 174171 h 1898443"/>
                    <a:gd name="connsiteX11" fmla="*/ 4297680 w 4297680"/>
                    <a:gd name="connsiteY11" fmla="*/ 229209 h 1898443"/>
                    <a:gd name="connsiteX12" fmla="*/ 2148840 w 4297680"/>
                    <a:gd name="connsiteY12" fmla="*/ 1898443 h 1898443"/>
                    <a:gd name="connsiteX13" fmla="*/ 0 w 4297680"/>
                    <a:gd name="connsiteY13" fmla="*/ 229209 h 1898443"/>
                    <a:gd name="connsiteX14" fmla="*/ 2589 w 4297680"/>
                    <a:gd name="connsiteY14" fmla="*/ 189382 h 1898443"/>
                    <a:gd name="connsiteX15" fmla="*/ 16683 w 4297680"/>
                    <a:gd name="connsiteY15" fmla="*/ 194779 h 1898443"/>
                    <a:gd name="connsiteX16" fmla="*/ 859183 w 4297680"/>
                    <a:gd name="connsiteY16" fmla="*/ 330019 h 1898443"/>
                    <a:gd name="connsiteX17" fmla="*/ 1462541 w 4297680"/>
                    <a:gd name="connsiteY17" fmla="*/ 261802 h 1898443"/>
                    <a:gd name="connsiteX18" fmla="*/ 1586661 w 4297680"/>
                    <a:gd name="connsiteY18" fmla="*/ 229262 h 1898443"/>
                    <a:gd name="connsiteX19" fmla="*/ 1644470 w 4297680"/>
                    <a:gd name="connsiteY19" fmla="*/ 229191 h 1898443"/>
                    <a:gd name="connsiteX20" fmla="*/ 1768345 w 4297680"/>
                    <a:gd name="connsiteY20" fmla="*/ 214620 h 1898443"/>
                    <a:gd name="connsiteX21" fmla="*/ 2070685 w 4297680"/>
                    <a:gd name="connsiteY21" fmla="*/ 82947 h 1898443"/>
                    <a:gd name="connsiteX22" fmla="*/ 2040734 w 4297680"/>
                    <a:gd name="connsiteY22" fmla="*/ 56613 h 1898443"/>
                    <a:gd name="connsiteX23" fmla="*/ 2028971 w 4297680"/>
                    <a:gd name="connsiteY23" fmla="*/ 54401 h 189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97680" h="1898443">
                      <a:moveTo>
                        <a:pt x="2128167" y="0"/>
                      </a:moveTo>
                      <a:lnTo>
                        <a:pt x="2188949" y="36123"/>
                      </a:lnTo>
                      <a:lnTo>
                        <a:pt x="2228966" y="55976"/>
                      </a:lnTo>
                      <a:lnTo>
                        <a:pt x="2223718" y="57267"/>
                      </a:lnTo>
                      <a:cubicBezTo>
                        <a:pt x="2206562" y="64911"/>
                        <a:pt x="2196494" y="74305"/>
                        <a:pt x="2195268" y="85215"/>
                      </a:cubicBezTo>
                      <a:cubicBezTo>
                        <a:pt x="2190361" y="128857"/>
                        <a:pt x="2328771" y="180244"/>
                        <a:pt x="2504417" y="199991"/>
                      </a:cubicBezTo>
                      <a:lnTo>
                        <a:pt x="2590165" y="205301"/>
                      </a:lnTo>
                      <a:lnTo>
                        <a:pt x="2605542" y="210647"/>
                      </a:lnTo>
                      <a:cubicBezTo>
                        <a:pt x="2851314" y="287690"/>
                        <a:pt x="3119054" y="330018"/>
                        <a:pt x="3399183" y="330018"/>
                      </a:cubicBezTo>
                      <a:cubicBezTo>
                        <a:pt x="3696859" y="330018"/>
                        <a:pt x="3980722" y="281858"/>
                        <a:pt x="4239074" y="194778"/>
                      </a:cubicBezTo>
                      <a:lnTo>
                        <a:pt x="4292765" y="174171"/>
                      </a:lnTo>
                      <a:lnTo>
                        <a:pt x="4297680" y="229209"/>
                      </a:lnTo>
                      <a:cubicBezTo>
                        <a:pt x="4297680" y="1151101"/>
                        <a:pt x="3335612" y="1898443"/>
                        <a:pt x="2148840" y="1898443"/>
                      </a:cubicBezTo>
                      <a:cubicBezTo>
                        <a:pt x="962068" y="1898443"/>
                        <a:pt x="0" y="1151101"/>
                        <a:pt x="0" y="229209"/>
                      </a:cubicBezTo>
                      <a:lnTo>
                        <a:pt x="2589" y="189382"/>
                      </a:lnTo>
                      <a:lnTo>
                        <a:pt x="16683" y="194779"/>
                      </a:lnTo>
                      <a:cubicBezTo>
                        <a:pt x="275670" y="281859"/>
                        <a:pt x="560379" y="330019"/>
                        <a:pt x="859183" y="330019"/>
                      </a:cubicBezTo>
                      <a:cubicBezTo>
                        <a:pt x="1068487" y="330019"/>
                        <a:pt x="1270961" y="306210"/>
                        <a:pt x="1462541" y="261802"/>
                      </a:cubicBezTo>
                      <a:lnTo>
                        <a:pt x="1586661" y="229262"/>
                      </a:lnTo>
                      <a:lnTo>
                        <a:pt x="1644470" y="229191"/>
                      </a:lnTo>
                      <a:cubicBezTo>
                        <a:pt x="1682894" y="226786"/>
                        <a:pt x="1724774" y="221974"/>
                        <a:pt x="1768345" y="214620"/>
                      </a:cubicBezTo>
                      <a:cubicBezTo>
                        <a:pt x="1942632" y="185203"/>
                        <a:pt x="2077994" y="126252"/>
                        <a:pt x="2070685" y="82947"/>
                      </a:cubicBezTo>
                      <a:cubicBezTo>
                        <a:pt x="2068857" y="72121"/>
                        <a:pt x="2058286" y="63298"/>
                        <a:pt x="2040734" y="56613"/>
                      </a:cubicBezTo>
                      <a:lnTo>
                        <a:pt x="2028971" y="54401"/>
                      </a:lnTo>
                      <a:close/>
                    </a:path>
                  </a:pathLst>
                </a:custGeom>
                <a:grpFill/>
                <a:ln>
                  <a:noFill/>
                </a:ln>
              </p:spPr>
            </p:pic>
            <p:sp>
              <p:nvSpPr>
                <p:cNvPr id="155" name="Freeform 523">
                  <a:extLst>
                    <a:ext uri="{FF2B5EF4-FFF2-40B4-BE49-F238E27FC236}">
                      <a16:creationId xmlns:a16="http://schemas.microsoft.com/office/drawing/2014/main" id="{6FA02A7A-C266-304B-924D-2D4C29FD79EB}"/>
                    </a:ext>
                  </a:extLst>
                </p:cNvPr>
                <p:cNvSpPr>
                  <a:spLocks/>
                </p:cNvSpPr>
                <p:nvPr/>
              </p:nvSpPr>
              <p:spPr bwMode="auto">
                <a:xfrm>
                  <a:off x="1294596" y="1490109"/>
                  <a:ext cx="2224677" cy="1193668"/>
                </a:xfrm>
                <a:custGeom>
                  <a:avLst/>
                  <a:gdLst>
                    <a:gd name="T0" fmla="*/ 958 w 959"/>
                    <a:gd name="T1" fmla="*/ 0 h 508"/>
                    <a:gd name="T2" fmla="*/ 959 w 959"/>
                    <a:gd name="T3" fmla="*/ 28 h 508"/>
                    <a:gd name="T4" fmla="*/ 480 w 959"/>
                    <a:gd name="T5" fmla="*/ 508 h 508"/>
                    <a:gd name="T6" fmla="*/ 0 w 959"/>
                    <a:gd name="T7" fmla="*/ 28 h 508"/>
                    <a:gd name="T8" fmla="*/ 1 w 959"/>
                    <a:gd name="T9" fmla="*/ 0 h 508"/>
                  </a:gdLst>
                  <a:ahLst/>
                  <a:cxnLst>
                    <a:cxn ang="0">
                      <a:pos x="T0" y="T1"/>
                    </a:cxn>
                    <a:cxn ang="0">
                      <a:pos x="T2" y="T3"/>
                    </a:cxn>
                    <a:cxn ang="0">
                      <a:pos x="T4" y="T5"/>
                    </a:cxn>
                    <a:cxn ang="0">
                      <a:pos x="T6" y="T7"/>
                    </a:cxn>
                    <a:cxn ang="0">
                      <a:pos x="T8" y="T9"/>
                    </a:cxn>
                  </a:cxnLst>
                  <a:rect l="0" t="0" r="r" b="b"/>
                  <a:pathLst>
                    <a:path w="959" h="508">
                      <a:moveTo>
                        <a:pt x="958" y="0"/>
                      </a:moveTo>
                      <a:cubicBezTo>
                        <a:pt x="959" y="9"/>
                        <a:pt x="959" y="19"/>
                        <a:pt x="959" y="28"/>
                      </a:cubicBezTo>
                      <a:cubicBezTo>
                        <a:pt x="959" y="293"/>
                        <a:pt x="744" y="508"/>
                        <a:pt x="480" y="508"/>
                      </a:cubicBezTo>
                      <a:cubicBezTo>
                        <a:pt x="215" y="508"/>
                        <a:pt x="0" y="293"/>
                        <a:pt x="0" y="28"/>
                      </a:cubicBezTo>
                      <a:cubicBezTo>
                        <a:pt x="0" y="19"/>
                        <a:pt x="1" y="9"/>
                        <a:pt x="1" y="0"/>
                      </a:cubicBezTo>
                    </a:path>
                  </a:pathLst>
                </a:custGeom>
                <a:grpFill/>
                <a:ln w="19050" cap="rnd">
                  <a:solidFill>
                    <a:schemeClr val="tx2"/>
                  </a:solidFill>
                  <a:prstDash val="solid"/>
                  <a:round/>
                </a:ln>
              </p:spPr>
              <p:txBody>
                <a:bodyPr vert="horz" wrap="square" lIns="121920" tIns="60960" rIns="121920" bIns="60960" numCol="1" anchor="t" anchorCtr="0" compatLnSpc="1">
                  <a:prstTxWarp prst="textNoShape">
                    <a:avLst/>
                  </a:prstTxWarp>
                </a:bodyPr>
                <a:lstStyle/>
                <a:p>
                  <a:pPr defTabSz="609561"/>
                  <a:endParaRPr lang="en-US" sz="3840" kern="0">
                    <a:solidFill>
                      <a:srgbClr val="FFFFFF"/>
                    </a:solidFill>
                    <a:latin typeface="Amazon Ember"/>
                  </a:endParaRPr>
                </a:p>
              </p:txBody>
            </p:sp>
            <p:grpSp>
              <p:nvGrpSpPr>
                <p:cNvPr id="156" name="Group 4">
                  <a:extLst>
                    <a:ext uri="{FF2B5EF4-FFF2-40B4-BE49-F238E27FC236}">
                      <a16:creationId xmlns:a16="http://schemas.microsoft.com/office/drawing/2014/main" id="{7C04B1C1-BC82-6840-BE5D-5F7B44D53E3C}"/>
                    </a:ext>
                  </a:extLst>
                </p:cNvPr>
                <p:cNvGrpSpPr>
                  <a:grpSpLocks noChangeAspect="1"/>
                </p:cNvGrpSpPr>
                <p:nvPr/>
              </p:nvGrpSpPr>
              <p:grpSpPr bwMode="auto">
                <a:xfrm>
                  <a:off x="1292318" y="1477781"/>
                  <a:ext cx="2229234" cy="204738"/>
                  <a:chOff x="2376" y="1409"/>
                  <a:chExt cx="562" cy="55"/>
                </a:xfrm>
                <a:grpFill/>
              </p:grpSpPr>
              <p:sp>
                <p:nvSpPr>
                  <p:cNvPr id="157" name="Freeform 5">
                    <a:extLst>
                      <a:ext uri="{FF2B5EF4-FFF2-40B4-BE49-F238E27FC236}">
                        <a16:creationId xmlns:a16="http://schemas.microsoft.com/office/drawing/2014/main" id="{5781E877-0BB7-7A4C-ACC2-4A709CB4E672}"/>
                      </a:ext>
                    </a:extLst>
                  </p:cNvPr>
                  <p:cNvSpPr>
                    <a:spLocks/>
                  </p:cNvSpPr>
                  <p:nvPr/>
                </p:nvSpPr>
                <p:spPr bwMode="auto">
                  <a:xfrm>
                    <a:off x="2379" y="1409"/>
                    <a:ext cx="559" cy="34"/>
                  </a:xfrm>
                  <a:custGeom>
                    <a:avLst/>
                    <a:gdLst>
                      <a:gd name="T0" fmla="*/ 0 w 264"/>
                      <a:gd name="T1" fmla="*/ 3 h 15"/>
                      <a:gd name="T2" fmla="*/ 14 w 264"/>
                      <a:gd name="T3" fmla="*/ 8 h 15"/>
                      <a:gd name="T4" fmla="*/ 93 w 264"/>
                      <a:gd name="T5" fmla="*/ 8 h 15"/>
                      <a:gd name="T6" fmla="*/ 93 w 264"/>
                      <a:gd name="T7" fmla="*/ 8 h 15"/>
                      <a:gd name="T8" fmla="*/ 171 w 264"/>
                      <a:gd name="T9" fmla="*/ 8 h 15"/>
                      <a:gd name="T10" fmla="*/ 171 w 264"/>
                      <a:gd name="T11" fmla="*/ 8 h 15"/>
                      <a:gd name="T12" fmla="*/ 249 w 264"/>
                      <a:gd name="T13" fmla="*/ 8 h 15"/>
                      <a:gd name="T14" fmla="*/ 264 w 264"/>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4" h="15">
                        <a:moveTo>
                          <a:pt x="0" y="3"/>
                        </a:moveTo>
                        <a:cubicBezTo>
                          <a:pt x="14" y="8"/>
                          <a:pt x="14" y="8"/>
                          <a:pt x="14" y="8"/>
                        </a:cubicBezTo>
                        <a:cubicBezTo>
                          <a:pt x="40" y="15"/>
                          <a:pt x="67" y="15"/>
                          <a:pt x="93" y="8"/>
                        </a:cubicBezTo>
                        <a:cubicBezTo>
                          <a:pt x="93" y="8"/>
                          <a:pt x="93" y="8"/>
                          <a:pt x="93" y="8"/>
                        </a:cubicBezTo>
                        <a:cubicBezTo>
                          <a:pt x="118" y="0"/>
                          <a:pt x="145" y="0"/>
                          <a:pt x="171" y="8"/>
                        </a:cubicBezTo>
                        <a:cubicBezTo>
                          <a:pt x="171" y="8"/>
                          <a:pt x="171" y="8"/>
                          <a:pt x="171" y="8"/>
                        </a:cubicBezTo>
                        <a:cubicBezTo>
                          <a:pt x="196" y="15"/>
                          <a:pt x="223" y="15"/>
                          <a:pt x="249" y="8"/>
                        </a:cubicBezTo>
                        <a:cubicBezTo>
                          <a:pt x="264" y="3"/>
                          <a:pt x="264" y="3"/>
                          <a:pt x="264" y="3"/>
                        </a:cubicBezTo>
                      </a:path>
                    </a:pathLst>
                  </a:custGeom>
                  <a:grpFill/>
                  <a:ln w="19050" cap="flat">
                    <a:solidFill>
                      <a:schemeClr val="tx2"/>
                    </a:solidFill>
                    <a:prstDash val="solid"/>
                    <a:miter lim="800000"/>
                    <a:headEnd/>
                    <a:tailEnd/>
                  </a:ln>
                </p:spPr>
                <p:txBody>
                  <a:bodyPr vert="horz" wrap="square" lIns="121920" tIns="60960" rIns="121920" bIns="60960" numCol="1" anchor="t" anchorCtr="0" compatLnSpc="1">
                    <a:prstTxWarp prst="textNoShape">
                      <a:avLst/>
                    </a:prstTxWarp>
                  </a:bodyPr>
                  <a:lstStyle/>
                  <a:p>
                    <a:pPr defTabSz="609576"/>
                    <a:endParaRPr lang="en-US" sz="3840">
                      <a:solidFill>
                        <a:srgbClr val="FFFFFF"/>
                      </a:solidFill>
                      <a:latin typeface="Amazon Ember"/>
                    </a:endParaRPr>
                  </a:p>
                </p:txBody>
              </p:sp>
              <p:sp>
                <p:nvSpPr>
                  <p:cNvPr id="158" name="Freeform 6">
                    <a:extLst>
                      <a:ext uri="{FF2B5EF4-FFF2-40B4-BE49-F238E27FC236}">
                        <a16:creationId xmlns:a16="http://schemas.microsoft.com/office/drawing/2014/main" id="{20047E37-056F-7641-AAD5-09EC23C47638}"/>
                      </a:ext>
                    </a:extLst>
                  </p:cNvPr>
                  <p:cNvSpPr>
                    <a:spLocks/>
                  </p:cNvSpPr>
                  <p:nvPr/>
                </p:nvSpPr>
                <p:spPr bwMode="auto">
                  <a:xfrm>
                    <a:off x="2376" y="1429"/>
                    <a:ext cx="561" cy="35"/>
                  </a:xfrm>
                  <a:custGeom>
                    <a:avLst/>
                    <a:gdLst>
                      <a:gd name="T0" fmla="*/ 0 w 267"/>
                      <a:gd name="T1" fmla="*/ 3 h 15"/>
                      <a:gd name="T2" fmla="*/ 16 w 267"/>
                      <a:gd name="T3" fmla="*/ 8 h 15"/>
                      <a:gd name="T4" fmla="*/ 95 w 267"/>
                      <a:gd name="T5" fmla="*/ 8 h 15"/>
                      <a:gd name="T6" fmla="*/ 95 w 267"/>
                      <a:gd name="T7" fmla="*/ 8 h 15"/>
                      <a:gd name="T8" fmla="*/ 173 w 267"/>
                      <a:gd name="T9" fmla="*/ 8 h 15"/>
                      <a:gd name="T10" fmla="*/ 173 w 267"/>
                      <a:gd name="T11" fmla="*/ 8 h 15"/>
                      <a:gd name="T12" fmla="*/ 251 w 267"/>
                      <a:gd name="T13" fmla="*/ 8 h 15"/>
                      <a:gd name="T14" fmla="*/ 267 w 267"/>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5">
                        <a:moveTo>
                          <a:pt x="0" y="3"/>
                        </a:moveTo>
                        <a:cubicBezTo>
                          <a:pt x="16" y="8"/>
                          <a:pt x="16" y="8"/>
                          <a:pt x="16" y="8"/>
                        </a:cubicBezTo>
                        <a:cubicBezTo>
                          <a:pt x="42" y="15"/>
                          <a:pt x="69" y="15"/>
                          <a:pt x="95" y="8"/>
                        </a:cubicBezTo>
                        <a:cubicBezTo>
                          <a:pt x="95" y="8"/>
                          <a:pt x="95" y="8"/>
                          <a:pt x="95" y="8"/>
                        </a:cubicBezTo>
                        <a:cubicBezTo>
                          <a:pt x="120" y="0"/>
                          <a:pt x="147" y="0"/>
                          <a:pt x="173" y="8"/>
                        </a:cubicBezTo>
                        <a:cubicBezTo>
                          <a:pt x="173" y="8"/>
                          <a:pt x="173" y="8"/>
                          <a:pt x="173" y="8"/>
                        </a:cubicBezTo>
                        <a:cubicBezTo>
                          <a:pt x="198" y="15"/>
                          <a:pt x="225" y="15"/>
                          <a:pt x="251" y="8"/>
                        </a:cubicBezTo>
                        <a:cubicBezTo>
                          <a:pt x="267" y="3"/>
                          <a:pt x="267" y="3"/>
                          <a:pt x="267" y="3"/>
                        </a:cubicBezTo>
                      </a:path>
                    </a:pathLst>
                  </a:custGeom>
                  <a:grpFill/>
                  <a:ln w="19050" cap="flat">
                    <a:solidFill>
                      <a:schemeClr val="tx2"/>
                    </a:solidFill>
                    <a:prstDash val="solid"/>
                    <a:miter lim="800000"/>
                    <a:headEnd/>
                    <a:tailEnd/>
                  </a:ln>
                </p:spPr>
                <p:txBody>
                  <a:bodyPr vert="horz" wrap="square" lIns="121920" tIns="60960" rIns="121920" bIns="60960" numCol="1" anchor="t" anchorCtr="0" compatLnSpc="1">
                    <a:prstTxWarp prst="textNoShape">
                      <a:avLst/>
                    </a:prstTxWarp>
                  </a:bodyPr>
                  <a:lstStyle/>
                  <a:p>
                    <a:pPr defTabSz="609576"/>
                    <a:endParaRPr lang="en-US" sz="3840" dirty="0">
                      <a:solidFill>
                        <a:srgbClr val="FFFFFF"/>
                      </a:solidFill>
                      <a:latin typeface="Amazon Ember"/>
                    </a:endParaRPr>
                  </a:p>
                </p:txBody>
              </p:sp>
            </p:grpSp>
          </p:grpSp>
        </p:grpSp>
        <p:grpSp>
          <p:nvGrpSpPr>
            <p:cNvPr id="95" name="Group 94">
              <a:extLst>
                <a:ext uri="{FF2B5EF4-FFF2-40B4-BE49-F238E27FC236}">
                  <a16:creationId xmlns:a16="http://schemas.microsoft.com/office/drawing/2014/main" id="{2FB48510-70F6-2F4A-9F25-34E05E26F38C}"/>
                </a:ext>
              </a:extLst>
            </p:cNvPr>
            <p:cNvGrpSpPr/>
            <p:nvPr/>
          </p:nvGrpSpPr>
          <p:grpSpPr>
            <a:xfrm>
              <a:off x="6298871" y="6606099"/>
              <a:ext cx="1144390" cy="669734"/>
              <a:chOff x="6320081" y="6475472"/>
              <a:chExt cx="1144390" cy="669734"/>
            </a:xfrm>
          </p:grpSpPr>
          <p:grpSp>
            <p:nvGrpSpPr>
              <p:cNvPr id="146" name="Group 145">
                <a:extLst>
                  <a:ext uri="{FF2B5EF4-FFF2-40B4-BE49-F238E27FC236}">
                    <a16:creationId xmlns:a16="http://schemas.microsoft.com/office/drawing/2014/main" id="{3F483E08-17B6-C64E-BB04-838EE39CF95D}"/>
                  </a:ext>
                </a:extLst>
              </p:cNvPr>
              <p:cNvGrpSpPr/>
              <p:nvPr/>
            </p:nvGrpSpPr>
            <p:grpSpPr>
              <a:xfrm>
                <a:off x="6575500" y="6475472"/>
                <a:ext cx="518319" cy="325684"/>
                <a:chOff x="1292318" y="1453927"/>
                <a:chExt cx="2229234" cy="1244656"/>
              </a:xfrm>
              <a:solidFill>
                <a:srgbClr val="007DBC"/>
              </a:solidFill>
            </p:grpSpPr>
            <p:pic>
              <p:nvPicPr>
                <p:cNvPr id="147" name="Picture 146">
                  <a:extLst>
                    <a:ext uri="{FF2B5EF4-FFF2-40B4-BE49-F238E27FC236}">
                      <a16:creationId xmlns:a16="http://schemas.microsoft.com/office/drawing/2014/main" id="{76A73DC5-838C-744C-B44B-0CEA486AFA43}"/>
                    </a:ext>
                  </a:extLst>
                </p:cNvPr>
                <p:cNvPicPr>
                  <a:picLocks noChangeAspect="1"/>
                </p:cNvPicPr>
                <p:nvPr/>
              </p:nvPicPr>
              <p:blipFill rotWithShape="1">
                <a:blip r:embed="rId3" cstate="print">
                  <a:duotone>
                    <a:schemeClr val="accent2">
                      <a:shade val="45000"/>
                      <a:satMod val="135000"/>
                    </a:schemeClr>
                    <a:prstClr val="white"/>
                  </a:duotone>
                  <a:lum bright="40000" contrast="-40000"/>
                  <a:alphaModFix amt="10000"/>
                  <a:extLst>
                    <a:ext uri="{28A0092B-C50C-407E-A947-70E740481C1C}">
                      <a14:useLocalDpi xmlns:a14="http://schemas.microsoft.com/office/drawing/2010/main"/>
                    </a:ext>
                  </a:extLst>
                </a:blip>
                <a:srcRect l="1951" t="-5734" r="6411" b="26646"/>
                <a:stretch/>
              </p:blipFill>
              <p:spPr>
                <a:xfrm>
                  <a:off x="1301706" y="1453927"/>
                  <a:ext cx="2210460" cy="1244656"/>
                </a:xfrm>
                <a:custGeom>
                  <a:avLst/>
                  <a:gdLst>
                    <a:gd name="connsiteX0" fmla="*/ 2128167 w 4297680"/>
                    <a:gd name="connsiteY0" fmla="*/ 0 h 1898443"/>
                    <a:gd name="connsiteX1" fmla="*/ 2188949 w 4297680"/>
                    <a:gd name="connsiteY1" fmla="*/ 36123 h 1898443"/>
                    <a:gd name="connsiteX2" fmla="*/ 2228966 w 4297680"/>
                    <a:gd name="connsiteY2" fmla="*/ 55976 h 1898443"/>
                    <a:gd name="connsiteX3" fmla="*/ 2223718 w 4297680"/>
                    <a:gd name="connsiteY3" fmla="*/ 57267 h 1898443"/>
                    <a:gd name="connsiteX4" fmla="*/ 2195268 w 4297680"/>
                    <a:gd name="connsiteY4" fmla="*/ 85215 h 1898443"/>
                    <a:gd name="connsiteX5" fmla="*/ 2504417 w 4297680"/>
                    <a:gd name="connsiteY5" fmla="*/ 199991 h 1898443"/>
                    <a:gd name="connsiteX6" fmla="*/ 2590165 w 4297680"/>
                    <a:gd name="connsiteY6" fmla="*/ 205301 h 1898443"/>
                    <a:gd name="connsiteX7" fmla="*/ 2605542 w 4297680"/>
                    <a:gd name="connsiteY7" fmla="*/ 210647 h 1898443"/>
                    <a:gd name="connsiteX8" fmla="*/ 3399183 w 4297680"/>
                    <a:gd name="connsiteY8" fmla="*/ 330018 h 1898443"/>
                    <a:gd name="connsiteX9" fmla="*/ 4239074 w 4297680"/>
                    <a:gd name="connsiteY9" fmla="*/ 194778 h 1898443"/>
                    <a:gd name="connsiteX10" fmla="*/ 4292765 w 4297680"/>
                    <a:gd name="connsiteY10" fmla="*/ 174171 h 1898443"/>
                    <a:gd name="connsiteX11" fmla="*/ 4297680 w 4297680"/>
                    <a:gd name="connsiteY11" fmla="*/ 229209 h 1898443"/>
                    <a:gd name="connsiteX12" fmla="*/ 2148840 w 4297680"/>
                    <a:gd name="connsiteY12" fmla="*/ 1898443 h 1898443"/>
                    <a:gd name="connsiteX13" fmla="*/ 0 w 4297680"/>
                    <a:gd name="connsiteY13" fmla="*/ 229209 h 1898443"/>
                    <a:gd name="connsiteX14" fmla="*/ 2589 w 4297680"/>
                    <a:gd name="connsiteY14" fmla="*/ 189382 h 1898443"/>
                    <a:gd name="connsiteX15" fmla="*/ 16683 w 4297680"/>
                    <a:gd name="connsiteY15" fmla="*/ 194779 h 1898443"/>
                    <a:gd name="connsiteX16" fmla="*/ 859183 w 4297680"/>
                    <a:gd name="connsiteY16" fmla="*/ 330019 h 1898443"/>
                    <a:gd name="connsiteX17" fmla="*/ 1462541 w 4297680"/>
                    <a:gd name="connsiteY17" fmla="*/ 261802 h 1898443"/>
                    <a:gd name="connsiteX18" fmla="*/ 1586661 w 4297680"/>
                    <a:gd name="connsiteY18" fmla="*/ 229262 h 1898443"/>
                    <a:gd name="connsiteX19" fmla="*/ 1644470 w 4297680"/>
                    <a:gd name="connsiteY19" fmla="*/ 229191 h 1898443"/>
                    <a:gd name="connsiteX20" fmla="*/ 1768345 w 4297680"/>
                    <a:gd name="connsiteY20" fmla="*/ 214620 h 1898443"/>
                    <a:gd name="connsiteX21" fmla="*/ 2070685 w 4297680"/>
                    <a:gd name="connsiteY21" fmla="*/ 82947 h 1898443"/>
                    <a:gd name="connsiteX22" fmla="*/ 2040734 w 4297680"/>
                    <a:gd name="connsiteY22" fmla="*/ 56613 h 1898443"/>
                    <a:gd name="connsiteX23" fmla="*/ 2028971 w 4297680"/>
                    <a:gd name="connsiteY23" fmla="*/ 54401 h 189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97680" h="1898443">
                      <a:moveTo>
                        <a:pt x="2128167" y="0"/>
                      </a:moveTo>
                      <a:lnTo>
                        <a:pt x="2188949" y="36123"/>
                      </a:lnTo>
                      <a:lnTo>
                        <a:pt x="2228966" y="55976"/>
                      </a:lnTo>
                      <a:lnTo>
                        <a:pt x="2223718" y="57267"/>
                      </a:lnTo>
                      <a:cubicBezTo>
                        <a:pt x="2206562" y="64911"/>
                        <a:pt x="2196494" y="74305"/>
                        <a:pt x="2195268" y="85215"/>
                      </a:cubicBezTo>
                      <a:cubicBezTo>
                        <a:pt x="2190361" y="128857"/>
                        <a:pt x="2328771" y="180244"/>
                        <a:pt x="2504417" y="199991"/>
                      </a:cubicBezTo>
                      <a:lnTo>
                        <a:pt x="2590165" y="205301"/>
                      </a:lnTo>
                      <a:lnTo>
                        <a:pt x="2605542" y="210647"/>
                      </a:lnTo>
                      <a:cubicBezTo>
                        <a:pt x="2851314" y="287690"/>
                        <a:pt x="3119054" y="330018"/>
                        <a:pt x="3399183" y="330018"/>
                      </a:cubicBezTo>
                      <a:cubicBezTo>
                        <a:pt x="3696859" y="330018"/>
                        <a:pt x="3980722" y="281858"/>
                        <a:pt x="4239074" y="194778"/>
                      </a:cubicBezTo>
                      <a:lnTo>
                        <a:pt x="4292765" y="174171"/>
                      </a:lnTo>
                      <a:lnTo>
                        <a:pt x="4297680" y="229209"/>
                      </a:lnTo>
                      <a:cubicBezTo>
                        <a:pt x="4297680" y="1151101"/>
                        <a:pt x="3335612" y="1898443"/>
                        <a:pt x="2148840" y="1898443"/>
                      </a:cubicBezTo>
                      <a:cubicBezTo>
                        <a:pt x="962068" y="1898443"/>
                        <a:pt x="0" y="1151101"/>
                        <a:pt x="0" y="229209"/>
                      </a:cubicBezTo>
                      <a:lnTo>
                        <a:pt x="2589" y="189382"/>
                      </a:lnTo>
                      <a:lnTo>
                        <a:pt x="16683" y="194779"/>
                      </a:lnTo>
                      <a:cubicBezTo>
                        <a:pt x="275670" y="281859"/>
                        <a:pt x="560379" y="330019"/>
                        <a:pt x="859183" y="330019"/>
                      </a:cubicBezTo>
                      <a:cubicBezTo>
                        <a:pt x="1068487" y="330019"/>
                        <a:pt x="1270961" y="306210"/>
                        <a:pt x="1462541" y="261802"/>
                      </a:cubicBezTo>
                      <a:lnTo>
                        <a:pt x="1586661" y="229262"/>
                      </a:lnTo>
                      <a:lnTo>
                        <a:pt x="1644470" y="229191"/>
                      </a:lnTo>
                      <a:cubicBezTo>
                        <a:pt x="1682894" y="226786"/>
                        <a:pt x="1724774" y="221974"/>
                        <a:pt x="1768345" y="214620"/>
                      </a:cubicBezTo>
                      <a:cubicBezTo>
                        <a:pt x="1942632" y="185203"/>
                        <a:pt x="2077994" y="126252"/>
                        <a:pt x="2070685" y="82947"/>
                      </a:cubicBezTo>
                      <a:cubicBezTo>
                        <a:pt x="2068857" y="72121"/>
                        <a:pt x="2058286" y="63298"/>
                        <a:pt x="2040734" y="56613"/>
                      </a:cubicBezTo>
                      <a:lnTo>
                        <a:pt x="2028971" y="54401"/>
                      </a:lnTo>
                      <a:close/>
                    </a:path>
                  </a:pathLst>
                </a:custGeom>
                <a:grpFill/>
                <a:ln>
                  <a:noFill/>
                </a:ln>
              </p:spPr>
            </p:pic>
            <p:sp>
              <p:nvSpPr>
                <p:cNvPr id="148" name="Freeform 523">
                  <a:extLst>
                    <a:ext uri="{FF2B5EF4-FFF2-40B4-BE49-F238E27FC236}">
                      <a16:creationId xmlns:a16="http://schemas.microsoft.com/office/drawing/2014/main" id="{99D1DB46-5990-0F43-B15F-FC7C0C1A75DF}"/>
                    </a:ext>
                  </a:extLst>
                </p:cNvPr>
                <p:cNvSpPr>
                  <a:spLocks/>
                </p:cNvSpPr>
                <p:nvPr/>
              </p:nvSpPr>
              <p:spPr bwMode="auto">
                <a:xfrm>
                  <a:off x="1294596" y="1490109"/>
                  <a:ext cx="2224677" cy="1193668"/>
                </a:xfrm>
                <a:custGeom>
                  <a:avLst/>
                  <a:gdLst>
                    <a:gd name="T0" fmla="*/ 958 w 959"/>
                    <a:gd name="T1" fmla="*/ 0 h 508"/>
                    <a:gd name="T2" fmla="*/ 959 w 959"/>
                    <a:gd name="T3" fmla="*/ 28 h 508"/>
                    <a:gd name="T4" fmla="*/ 480 w 959"/>
                    <a:gd name="T5" fmla="*/ 508 h 508"/>
                    <a:gd name="T6" fmla="*/ 0 w 959"/>
                    <a:gd name="T7" fmla="*/ 28 h 508"/>
                    <a:gd name="T8" fmla="*/ 1 w 959"/>
                    <a:gd name="T9" fmla="*/ 0 h 508"/>
                  </a:gdLst>
                  <a:ahLst/>
                  <a:cxnLst>
                    <a:cxn ang="0">
                      <a:pos x="T0" y="T1"/>
                    </a:cxn>
                    <a:cxn ang="0">
                      <a:pos x="T2" y="T3"/>
                    </a:cxn>
                    <a:cxn ang="0">
                      <a:pos x="T4" y="T5"/>
                    </a:cxn>
                    <a:cxn ang="0">
                      <a:pos x="T6" y="T7"/>
                    </a:cxn>
                    <a:cxn ang="0">
                      <a:pos x="T8" y="T9"/>
                    </a:cxn>
                  </a:cxnLst>
                  <a:rect l="0" t="0" r="r" b="b"/>
                  <a:pathLst>
                    <a:path w="959" h="508">
                      <a:moveTo>
                        <a:pt x="958" y="0"/>
                      </a:moveTo>
                      <a:cubicBezTo>
                        <a:pt x="959" y="9"/>
                        <a:pt x="959" y="19"/>
                        <a:pt x="959" y="28"/>
                      </a:cubicBezTo>
                      <a:cubicBezTo>
                        <a:pt x="959" y="293"/>
                        <a:pt x="744" y="508"/>
                        <a:pt x="480" y="508"/>
                      </a:cubicBezTo>
                      <a:cubicBezTo>
                        <a:pt x="215" y="508"/>
                        <a:pt x="0" y="293"/>
                        <a:pt x="0" y="28"/>
                      </a:cubicBezTo>
                      <a:cubicBezTo>
                        <a:pt x="0" y="19"/>
                        <a:pt x="1" y="9"/>
                        <a:pt x="1" y="0"/>
                      </a:cubicBezTo>
                    </a:path>
                  </a:pathLst>
                </a:custGeom>
                <a:grpFill/>
                <a:ln w="19050" cap="rnd">
                  <a:solidFill>
                    <a:schemeClr val="tx2"/>
                  </a:solidFill>
                  <a:prstDash val="solid"/>
                  <a:round/>
                </a:ln>
              </p:spPr>
              <p:txBody>
                <a:bodyPr vert="horz" wrap="square" lIns="121920" tIns="60960" rIns="121920" bIns="60960" numCol="1" anchor="t" anchorCtr="0" compatLnSpc="1">
                  <a:prstTxWarp prst="textNoShape">
                    <a:avLst/>
                  </a:prstTxWarp>
                </a:bodyPr>
                <a:lstStyle/>
                <a:p>
                  <a:pPr defTabSz="609561"/>
                  <a:endParaRPr lang="en-US" sz="3840" kern="0">
                    <a:solidFill>
                      <a:srgbClr val="FFFFFF"/>
                    </a:solidFill>
                    <a:latin typeface="Amazon Ember"/>
                  </a:endParaRPr>
                </a:p>
              </p:txBody>
            </p:sp>
            <p:grpSp>
              <p:nvGrpSpPr>
                <p:cNvPr id="149" name="Group 4">
                  <a:extLst>
                    <a:ext uri="{FF2B5EF4-FFF2-40B4-BE49-F238E27FC236}">
                      <a16:creationId xmlns:a16="http://schemas.microsoft.com/office/drawing/2014/main" id="{7A646228-21EA-F44E-8F0F-35DC155E8EBC}"/>
                    </a:ext>
                  </a:extLst>
                </p:cNvPr>
                <p:cNvGrpSpPr>
                  <a:grpSpLocks noChangeAspect="1"/>
                </p:cNvGrpSpPr>
                <p:nvPr/>
              </p:nvGrpSpPr>
              <p:grpSpPr bwMode="auto">
                <a:xfrm>
                  <a:off x="1292318" y="1477781"/>
                  <a:ext cx="2229234" cy="204738"/>
                  <a:chOff x="2376" y="1409"/>
                  <a:chExt cx="562" cy="55"/>
                </a:xfrm>
                <a:grpFill/>
              </p:grpSpPr>
              <p:sp>
                <p:nvSpPr>
                  <p:cNvPr id="150" name="Freeform 5">
                    <a:extLst>
                      <a:ext uri="{FF2B5EF4-FFF2-40B4-BE49-F238E27FC236}">
                        <a16:creationId xmlns:a16="http://schemas.microsoft.com/office/drawing/2014/main" id="{D13E709D-B774-1243-8294-288B773B745F}"/>
                      </a:ext>
                    </a:extLst>
                  </p:cNvPr>
                  <p:cNvSpPr>
                    <a:spLocks/>
                  </p:cNvSpPr>
                  <p:nvPr/>
                </p:nvSpPr>
                <p:spPr bwMode="auto">
                  <a:xfrm>
                    <a:off x="2379" y="1409"/>
                    <a:ext cx="559" cy="34"/>
                  </a:xfrm>
                  <a:custGeom>
                    <a:avLst/>
                    <a:gdLst>
                      <a:gd name="T0" fmla="*/ 0 w 264"/>
                      <a:gd name="T1" fmla="*/ 3 h 15"/>
                      <a:gd name="T2" fmla="*/ 14 w 264"/>
                      <a:gd name="T3" fmla="*/ 8 h 15"/>
                      <a:gd name="T4" fmla="*/ 93 w 264"/>
                      <a:gd name="T5" fmla="*/ 8 h 15"/>
                      <a:gd name="T6" fmla="*/ 93 w 264"/>
                      <a:gd name="T7" fmla="*/ 8 h 15"/>
                      <a:gd name="T8" fmla="*/ 171 w 264"/>
                      <a:gd name="T9" fmla="*/ 8 h 15"/>
                      <a:gd name="T10" fmla="*/ 171 w 264"/>
                      <a:gd name="T11" fmla="*/ 8 h 15"/>
                      <a:gd name="T12" fmla="*/ 249 w 264"/>
                      <a:gd name="T13" fmla="*/ 8 h 15"/>
                      <a:gd name="T14" fmla="*/ 264 w 264"/>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4" h="15">
                        <a:moveTo>
                          <a:pt x="0" y="3"/>
                        </a:moveTo>
                        <a:cubicBezTo>
                          <a:pt x="14" y="8"/>
                          <a:pt x="14" y="8"/>
                          <a:pt x="14" y="8"/>
                        </a:cubicBezTo>
                        <a:cubicBezTo>
                          <a:pt x="40" y="15"/>
                          <a:pt x="67" y="15"/>
                          <a:pt x="93" y="8"/>
                        </a:cubicBezTo>
                        <a:cubicBezTo>
                          <a:pt x="93" y="8"/>
                          <a:pt x="93" y="8"/>
                          <a:pt x="93" y="8"/>
                        </a:cubicBezTo>
                        <a:cubicBezTo>
                          <a:pt x="118" y="0"/>
                          <a:pt x="145" y="0"/>
                          <a:pt x="171" y="8"/>
                        </a:cubicBezTo>
                        <a:cubicBezTo>
                          <a:pt x="171" y="8"/>
                          <a:pt x="171" y="8"/>
                          <a:pt x="171" y="8"/>
                        </a:cubicBezTo>
                        <a:cubicBezTo>
                          <a:pt x="196" y="15"/>
                          <a:pt x="223" y="15"/>
                          <a:pt x="249" y="8"/>
                        </a:cubicBezTo>
                        <a:cubicBezTo>
                          <a:pt x="264" y="3"/>
                          <a:pt x="264" y="3"/>
                          <a:pt x="264" y="3"/>
                        </a:cubicBezTo>
                      </a:path>
                    </a:pathLst>
                  </a:custGeom>
                  <a:grpFill/>
                  <a:ln w="19050" cap="flat">
                    <a:solidFill>
                      <a:schemeClr val="tx2"/>
                    </a:solidFill>
                    <a:prstDash val="solid"/>
                    <a:miter lim="800000"/>
                    <a:headEnd/>
                    <a:tailEnd/>
                  </a:ln>
                </p:spPr>
                <p:txBody>
                  <a:bodyPr vert="horz" wrap="square" lIns="121920" tIns="60960" rIns="121920" bIns="60960" numCol="1" anchor="t" anchorCtr="0" compatLnSpc="1">
                    <a:prstTxWarp prst="textNoShape">
                      <a:avLst/>
                    </a:prstTxWarp>
                  </a:bodyPr>
                  <a:lstStyle/>
                  <a:p>
                    <a:pPr defTabSz="609576"/>
                    <a:endParaRPr lang="en-US" sz="3840">
                      <a:solidFill>
                        <a:srgbClr val="FFFFFF"/>
                      </a:solidFill>
                      <a:latin typeface="Amazon Ember"/>
                    </a:endParaRPr>
                  </a:p>
                </p:txBody>
              </p:sp>
              <p:sp>
                <p:nvSpPr>
                  <p:cNvPr id="151" name="Freeform 6">
                    <a:extLst>
                      <a:ext uri="{FF2B5EF4-FFF2-40B4-BE49-F238E27FC236}">
                        <a16:creationId xmlns:a16="http://schemas.microsoft.com/office/drawing/2014/main" id="{E4FB2C68-ABF7-C94D-81F0-7986B311614C}"/>
                      </a:ext>
                    </a:extLst>
                  </p:cNvPr>
                  <p:cNvSpPr>
                    <a:spLocks/>
                  </p:cNvSpPr>
                  <p:nvPr/>
                </p:nvSpPr>
                <p:spPr bwMode="auto">
                  <a:xfrm>
                    <a:off x="2376" y="1429"/>
                    <a:ext cx="561" cy="35"/>
                  </a:xfrm>
                  <a:custGeom>
                    <a:avLst/>
                    <a:gdLst>
                      <a:gd name="T0" fmla="*/ 0 w 267"/>
                      <a:gd name="T1" fmla="*/ 3 h 15"/>
                      <a:gd name="T2" fmla="*/ 16 w 267"/>
                      <a:gd name="T3" fmla="*/ 8 h 15"/>
                      <a:gd name="T4" fmla="*/ 95 w 267"/>
                      <a:gd name="T5" fmla="*/ 8 h 15"/>
                      <a:gd name="T6" fmla="*/ 95 w 267"/>
                      <a:gd name="T7" fmla="*/ 8 h 15"/>
                      <a:gd name="T8" fmla="*/ 173 w 267"/>
                      <a:gd name="T9" fmla="*/ 8 h 15"/>
                      <a:gd name="T10" fmla="*/ 173 w 267"/>
                      <a:gd name="T11" fmla="*/ 8 h 15"/>
                      <a:gd name="T12" fmla="*/ 251 w 267"/>
                      <a:gd name="T13" fmla="*/ 8 h 15"/>
                      <a:gd name="T14" fmla="*/ 267 w 267"/>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5">
                        <a:moveTo>
                          <a:pt x="0" y="3"/>
                        </a:moveTo>
                        <a:cubicBezTo>
                          <a:pt x="16" y="8"/>
                          <a:pt x="16" y="8"/>
                          <a:pt x="16" y="8"/>
                        </a:cubicBezTo>
                        <a:cubicBezTo>
                          <a:pt x="42" y="15"/>
                          <a:pt x="69" y="15"/>
                          <a:pt x="95" y="8"/>
                        </a:cubicBezTo>
                        <a:cubicBezTo>
                          <a:pt x="95" y="8"/>
                          <a:pt x="95" y="8"/>
                          <a:pt x="95" y="8"/>
                        </a:cubicBezTo>
                        <a:cubicBezTo>
                          <a:pt x="120" y="0"/>
                          <a:pt x="147" y="0"/>
                          <a:pt x="173" y="8"/>
                        </a:cubicBezTo>
                        <a:cubicBezTo>
                          <a:pt x="173" y="8"/>
                          <a:pt x="173" y="8"/>
                          <a:pt x="173" y="8"/>
                        </a:cubicBezTo>
                        <a:cubicBezTo>
                          <a:pt x="198" y="15"/>
                          <a:pt x="225" y="15"/>
                          <a:pt x="251" y="8"/>
                        </a:cubicBezTo>
                        <a:cubicBezTo>
                          <a:pt x="267" y="3"/>
                          <a:pt x="267" y="3"/>
                          <a:pt x="267" y="3"/>
                        </a:cubicBezTo>
                      </a:path>
                    </a:pathLst>
                  </a:custGeom>
                  <a:grpFill/>
                  <a:ln w="19050" cap="flat">
                    <a:solidFill>
                      <a:schemeClr val="tx2"/>
                    </a:solidFill>
                    <a:prstDash val="solid"/>
                    <a:miter lim="800000"/>
                    <a:headEnd/>
                    <a:tailEnd/>
                  </a:ln>
                </p:spPr>
                <p:txBody>
                  <a:bodyPr vert="horz" wrap="square" lIns="121920" tIns="60960" rIns="121920" bIns="60960" numCol="1" anchor="t" anchorCtr="0" compatLnSpc="1">
                    <a:prstTxWarp prst="textNoShape">
                      <a:avLst/>
                    </a:prstTxWarp>
                  </a:bodyPr>
                  <a:lstStyle/>
                  <a:p>
                    <a:pPr defTabSz="609576"/>
                    <a:endParaRPr lang="en-US" sz="3840" dirty="0">
                      <a:solidFill>
                        <a:srgbClr val="FFFFFF"/>
                      </a:solidFill>
                      <a:latin typeface="Amazon Ember"/>
                    </a:endParaRPr>
                  </a:p>
                </p:txBody>
              </p:sp>
            </p:grpSp>
          </p:grpSp>
          <p:sp>
            <p:nvSpPr>
              <p:cNvPr id="159" name="TextBox 158">
                <a:extLst>
                  <a:ext uri="{FF2B5EF4-FFF2-40B4-BE49-F238E27FC236}">
                    <a16:creationId xmlns:a16="http://schemas.microsoft.com/office/drawing/2014/main" id="{22864CD3-6D7E-6B40-8995-81CC4B4D085C}"/>
                  </a:ext>
                </a:extLst>
              </p:cNvPr>
              <p:cNvSpPr txBox="1"/>
              <p:nvPr/>
            </p:nvSpPr>
            <p:spPr>
              <a:xfrm>
                <a:off x="6320081" y="6849741"/>
                <a:ext cx="1144390" cy="295465"/>
              </a:xfrm>
              <a:prstGeom prst="rect">
                <a:avLst/>
              </a:prstGeom>
              <a:noFill/>
            </p:spPr>
            <p:txBody>
              <a:bodyPr wrap="square" rtlCol="0">
                <a:spAutoFit/>
              </a:bodyPr>
              <a:lstStyle/>
              <a:p>
                <a:pPr defTabSz="609576"/>
                <a:r>
                  <a:rPr lang="en-FR" sz="100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DATA LAKE B</a:t>
                </a:r>
              </a:p>
            </p:txBody>
          </p:sp>
        </p:grpSp>
        <p:grpSp>
          <p:nvGrpSpPr>
            <p:cNvPr id="97" name="Group 96">
              <a:extLst>
                <a:ext uri="{FF2B5EF4-FFF2-40B4-BE49-F238E27FC236}">
                  <a16:creationId xmlns:a16="http://schemas.microsoft.com/office/drawing/2014/main" id="{E6725C86-2D1D-084D-9C82-8AC6CF3C2BC8}"/>
                </a:ext>
              </a:extLst>
            </p:cNvPr>
            <p:cNvGrpSpPr/>
            <p:nvPr/>
          </p:nvGrpSpPr>
          <p:grpSpPr>
            <a:xfrm>
              <a:off x="8544007" y="6645459"/>
              <a:ext cx="1155499" cy="664943"/>
              <a:chOff x="8488024" y="6514832"/>
              <a:chExt cx="1155499" cy="664943"/>
            </a:xfrm>
          </p:grpSpPr>
          <p:grpSp>
            <p:nvGrpSpPr>
              <p:cNvPr id="160" name="Group 159">
                <a:extLst>
                  <a:ext uri="{FF2B5EF4-FFF2-40B4-BE49-F238E27FC236}">
                    <a16:creationId xmlns:a16="http://schemas.microsoft.com/office/drawing/2014/main" id="{3A1BAC7D-567C-6E43-8134-55AF8EDFC0E1}"/>
                  </a:ext>
                </a:extLst>
              </p:cNvPr>
              <p:cNvGrpSpPr/>
              <p:nvPr/>
            </p:nvGrpSpPr>
            <p:grpSpPr>
              <a:xfrm>
                <a:off x="8488024" y="6514832"/>
                <a:ext cx="518319" cy="325684"/>
                <a:chOff x="1292318" y="1453927"/>
                <a:chExt cx="2229234" cy="1244656"/>
              </a:xfrm>
              <a:solidFill>
                <a:srgbClr val="007DBC"/>
              </a:solidFill>
            </p:grpSpPr>
            <p:pic>
              <p:nvPicPr>
                <p:cNvPr id="161" name="Picture 160">
                  <a:extLst>
                    <a:ext uri="{FF2B5EF4-FFF2-40B4-BE49-F238E27FC236}">
                      <a16:creationId xmlns:a16="http://schemas.microsoft.com/office/drawing/2014/main" id="{597CC800-1BD0-874E-A090-75858D68581D}"/>
                    </a:ext>
                  </a:extLst>
                </p:cNvPr>
                <p:cNvPicPr>
                  <a:picLocks noChangeAspect="1"/>
                </p:cNvPicPr>
                <p:nvPr/>
              </p:nvPicPr>
              <p:blipFill rotWithShape="1">
                <a:blip r:embed="rId3" cstate="print">
                  <a:duotone>
                    <a:schemeClr val="accent2">
                      <a:shade val="45000"/>
                      <a:satMod val="135000"/>
                    </a:schemeClr>
                    <a:prstClr val="white"/>
                  </a:duotone>
                  <a:lum bright="40000" contrast="-40000"/>
                  <a:alphaModFix amt="10000"/>
                  <a:extLst>
                    <a:ext uri="{28A0092B-C50C-407E-A947-70E740481C1C}">
                      <a14:useLocalDpi xmlns:a14="http://schemas.microsoft.com/office/drawing/2010/main"/>
                    </a:ext>
                  </a:extLst>
                </a:blip>
                <a:srcRect l="1951" t="-5734" r="6411" b="26646"/>
                <a:stretch/>
              </p:blipFill>
              <p:spPr>
                <a:xfrm>
                  <a:off x="1301706" y="1453927"/>
                  <a:ext cx="2210460" cy="1244656"/>
                </a:xfrm>
                <a:custGeom>
                  <a:avLst/>
                  <a:gdLst>
                    <a:gd name="connsiteX0" fmla="*/ 2128167 w 4297680"/>
                    <a:gd name="connsiteY0" fmla="*/ 0 h 1898443"/>
                    <a:gd name="connsiteX1" fmla="*/ 2188949 w 4297680"/>
                    <a:gd name="connsiteY1" fmla="*/ 36123 h 1898443"/>
                    <a:gd name="connsiteX2" fmla="*/ 2228966 w 4297680"/>
                    <a:gd name="connsiteY2" fmla="*/ 55976 h 1898443"/>
                    <a:gd name="connsiteX3" fmla="*/ 2223718 w 4297680"/>
                    <a:gd name="connsiteY3" fmla="*/ 57267 h 1898443"/>
                    <a:gd name="connsiteX4" fmla="*/ 2195268 w 4297680"/>
                    <a:gd name="connsiteY4" fmla="*/ 85215 h 1898443"/>
                    <a:gd name="connsiteX5" fmla="*/ 2504417 w 4297680"/>
                    <a:gd name="connsiteY5" fmla="*/ 199991 h 1898443"/>
                    <a:gd name="connsiteX6" fmla="*/ 2590165 w 4297680"/>
                    <a:gd name="connsiteY6" fmla="*/ 205301 h 1898443"/>
                    <a:gd name="connsiteX7" fmla="*/ 2605542 w 4297680"/>
                    <a:gd name="connsiteY7" fmla="*/ 210647 h 1898443"/>
                    <a:gd name="connsiteX8" fmla="*/ 3399183 w 4297680"/>
                    <a:gd name="connsiteY8" fmla="*/ 330018 h 1898443"/>
                    <a:gd name="connsiteX9" fmla="*/ 4239074 w 4297680"/>
                    <a:gd name="connsiteY9" fmla="*/ 194778 h 1898443"/>
                    <a:gd name="connsiteX10" fmla="*/ 4292765 w 4297680"/>
                    <a:gd name="connsiteY10" fmla="*/ 174171 h 1898443"/>
                    <a:gd name="connsiteX11" fmla="*/ 4297680 w 4297680"/>
                    <a:gd name="connsiteY11" fmla="*/ 229209 h 1898443"/>
                    <a:gd name="connsiteX12" fmla="*/ 2148840 w 4297680"/>
                    <a:gd name="connsiteY12" fmla="*/ 1898443 h 1898443"/>
                    <a:gd name="connsiteX13" fmla="*/ 0 w 4297680"/>
                    <a:gd name="connsiteY13" fmla="*/ 229209 h 1898443"/>
                    <a:gd name="connsiteX14" fmla="*/ 2589 w 4297680"/>
                    <a:gd name="connsiteY14" fmla="*/ 189382 h 1898443"/>
                    <a:gd name="connsiteX15" fmla="*/ 16683 w 4297680"/>
                    <a:gd name="connsiteY15" fmla="*/ 194779 h 1898443"/>
                    <a:gd name="connsiteX16" fmla="*/ 859183 w 4297680"/>
                    <a:gd name="connsiteY16" fmla="*/ 330019 h 1898443"/>
                    <a:gd name="connsiteX17" fmla="*/ 1462541 w 4297680"/>
                    <a:gd name="connsiteY17" fmla="*/ 261802 h 1898443"/>
                    <a:gd name="connsiteX18" fmla="*/ 1586661 w 4297680"/>
                    <a:gd name="connsiteY18" fmla="*/ 229262 h 1898443"/>
                    <a:gd name="connsiteX19" fmla="*/ 1644470 w 4297680"/>
                    <a:gd name="connsiteY19" fmla="*/ 229191 h 1898443"/>
                    <a:gd name="connsiteX20" fmla="*/ 1768345 w 4297680"/>
                    <a:gd name="connsiteY20" fmla="*/ 214620 h 1898443"/>
                    <a:gd name="connsiteX21" fmla="*/ 2070685 w 4297680"/>
                    <a:gd name="connsiteY21" fmla="*/ 82947 h 1898443"/>
                    <a:gd name="connsiteX22" fmla="*/ 2040734 w 4297680"/>
                    <a:gd name="connsiteY22" fmla="*/ 56613 h 1898443"/>
                    <a:gd name="connsiteX23" fmla="*/ 2028971 w 4297680"/>
                    <a:gd name="connsiteY23" fmla="*/ 54401 h 189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297680" h="1898443">
                      <a:moveTo>
                        <a:pt x="2128167" y="0"/>
                      </a:moveTo>
                      <a:lnTo>
                        <a:pt x="2188949" y="36123"/>
                      </a:lnTo>
                      <a:lnTo>
                        <a:pt x="2228966" y="55976"/>
                      </a:lnTo>
                      <a:lnTo>
                        <a:pt x="2223718" y="57267"/>
                      </a:lnTo>
                      <a:cubicBezTo>
                        <a:pt x="2206562" y="64911"/>
                        <a:pt x="2196494" y="74305"/>
                        <a:pt x="2195268" y="85215"/>
                      </a:cubicBezTo>
                      <a:cubicBezTo>
                        <a:pt x="2190361" y="128857"/>
                        <a:pt x="2328771" y="180244"/>
                        <a:pt x="2504417" y="199991"/>
                      </a:cubicBezTo>
                      <a:lnTo>
                        <a:pt x="2590165" y="205301"/>
                      </a:lnTo>
                      <a:lnTo>
                        <a:pt x="2605542" y="210647"/>
                      </a:lnTo>
                      <a:cubicBezTo>
                        <a:pt x="2851314" y="287690"/>
                        <a:pt x="3119054" y="330018"/>
                        <a:pt x="3399183" y="330018"/>
                      </a:cubicBezTo>
                      <a:cubicBezTo>
                        <a:pt x="3696859" y="330018"/>
                        <a:pt x="3980722" y="281858"/>
                        <a:pt x="4239074" y="194778"/>
                      </a:cubicBezTo>
                      <a:lnTo>
                        <a:pt x="4292765" y="174171"/>
                      </a:lnTo>
                      <a:lnTo>
                        <a:pt x="4297680" y="229209"/>
                      </a:lnTo>
                      <a:cubicBezTo>
                        <a:pt x="4297680" y="1151101"/>
                        <a:pt x="3335612" y="1898443"/>
                        <a:pt x="2148840" y="1898443"/>
                      </a:cubicBezTo>
                      <a:cubicBezTo>
                        <a:pt x="962068" y="1898443"/>
                        <a:pt x="0" y="1151101"/>
                        <a:pt x="0" y="229209"/>
                      </a:cubicBezTo>
                      <a:lnTo>
                        <a:pt x="2589" y="189382"/>
                      </a:lnTo>
                      <a:lnTo>
                        <a:pt x="16683" y="194779"/>
                      </a:lnTo>
                      <a:cubicBezTo>
                        <a:pt x="275670" y="281859"/>
                        <a:pt x="560379" y="330019"/>
                        <a:pt x="859183" y="330019"/>
                      </a:cubicBezTo>
                      <a:cubicBezTo>
                        <a:pt x="1068487" y="330019"/>
                        <a:pt x="1270961" y="306210"/>
                        <a:pt x="1462541" y="261802"/>
                      </a:cubicBezTo>
                      <a:lnTo>
                        <a:pt x="1586661" y="229262"/>
                      </a:lnTo>
                      <a:lnTo>
                        <a:pt x="1644470" y="229191"/>
                      </a:lnTo>
                      <a:cubicBezTo>
                        <a:pt x="1682894" y="226786"/>
                        <a:pt x="1724774" y="221974"/>
                        <a:pt x="1768345" y="214620"/>
                      </a:cubicBezTo>
                      <a:cubicBezTo>
                        <a:pt x="1942632" y="185203"/>
                        <a:pt x="2077994" y="126252"/>
                        <a:pt x="2070685" y="82947"/>
                      </a:cubicBezTo>
                      <a:cubicBezTo>
                        <a:pt x="2068857" y="72121"/>
                        <a:pt x="2058286" y="63298"/>
                        <a:pt x="2040734" y="56613"/>
                      </a:cubicBezTo>
                      <a:lnTo>
                        <a:pt x="2028971" y="54401"/>
                      </a:lnTo>
                      <a:close/>
                    </a:path>
                  </a:pathLst>
                </a:custGeom>
                <a:grpFill/>
                <a:ln>
                  <a:noFill/>
                </a:ln>
              </p:spPr>
            </p:pic>
            <p:sp>
              <p:nvSpPr>
                <p:cNvPr id="162" name="Freeform 523">
                  <a:extLst>
                    <a:ext uri="{FF2B5EF4-FFF2-40B4-BE49-F238E27FC236}">
                      <a16:creationId xmlns:a16="http://schemas.microsoft.com/office/drawing/2014/main" id="{5EDF8399-3325-8B45-9CAE-DCA2C021436C}"/>
                    </a:ext>
                  </a:extLst>
                </p:cNvPr>
                <p:cNvSpPr>
                  <a:spLocks/>
                </p:cNvSpPr>
                <p:nvPr/>
              </p:nvSpPr>
              <p:spPr bwMode="auto">
                <a:xfrm>
                  <a:off x="1294596" y="1490109"/>
                  <a:ext cx="2224677" cy="1193668"/>
                </a:xfrm>
                <a:custGeom>
                  <a:avLst/>
                  <a:gdLst>
                    <a:gd name="T0" fmla="*/ 958 w 959"/>
                    <a:gd name="T1" fmla="*/ 0 h 508"/>
                    <a:gd name="T2" fmla="*/ 959 w 959"/>
                    <a:gd name="T3" fmla="*/ 28 h 508"/>
                    <a:gd name="T4" fmla="*/ 480 w 959"/>
                    <a:gd name="T5" fmla="*/ 508 h 508"/>
                    <a:gd name="T6" fmla="*/ 0 w 959"/>
                    <a:gd name="T7" fmla="*/ 28 h 508"/>
                    <a:gd name="T8" fmla="*/ 1 w 959"/>
                    <a:gd name="T9" fmla="*/ 0 h 508"/>
                  </a:gdLst>
                  <a:ahLst/>
                  <a:cxnLst>
                    <a:cxn ang="0">
                      <a:pos x="T0" y="T1"/>
                    </a:cxn>
                    <a:cxn ang="0">
                      <a:pos x="T2" y="T3"/>
                    </a:cxn>
                    <a:cxn ang="0">
                      <a:pos x="T4" y="T5"/>
                    </a:cxn>
                    <a:cxn ang="0">
                      <a:pos x="T6" y="T7"/>
                    </a:cxn>
                    <a:cxn ang="0">
                      <a:pos x="T8" y="T9"/>
                    </a:cxn>
                  </a:cxnLst>
                  <a:rect l="0" t="0" r="r" b="b"/>
                  <a:pathLst>
                    <a:path w="959" h="508">
                      <a:moveTo>
                        <a:pt x="958" y="0"/>
                      </a:moveTo>
                      <a:cubicBezTo>
                        <a:pt x="959" y="9"/>
                        <a:pt x="959" y="19"/>
                        <a:pt x="959" y="28"/>
                      </a:cubicBezTo>
                      <a:cubicBezTo>
                        <a:pt x="959" y="293"/>
                        <a:pt x="744" y="508"/>
                        <a:pt x="480" y="508"/>
                      </a:cubicBezTo>
                      <a:cubicBezTo>
                        <a:pt x="215" y="508"/>
                        <a:pt x="0" y="293"/>
                        <a:pt x="0" y="28"/>
                      </a:cubicBezTo>
                      <a:cubicBezTo>
                        <a:pt x="0" y="19"/>
                        <a:pt x="1" y="9"/>
                        <a:pt x="1" y="0"/>
                      </a:cubicBezTo>
                    </a:path>
                  </a:pathLst>
                </a:custGeom>
                <a:grpFill/>
                <a:ln w="19050" cap="rnd">
                  <a:solidFill>
                    <a:schemeClr val="tx2"/>
                  </a:solidFill>
                  <a:prstDash val="solid"/>
                  <a:round/>
                </a:ln>
              </p:spPr>
              <p:txBody>
                <a:bodyPr vert="horz" wrap="square" lIns="121920" tIns="60960" rIns="121920" bIns="60960" numCol="1" anchor="t" anchorCtr="0" compatLnSpc="1">
                  <a:prstTxWarp prst="textNoShape">
                    <a:avLst/>
                  </a:prstTxWarp>
                </a:bodyPr>
                <a:lstStyle/>
                <a:p>
                  <a:pPr defTabSz="609561"/>
                  <a:endParaRPr lang="en-US" sz="3840" kern="0">
                    <a:solidFill>
                      <a:srgbClr val="FFFFFF"/>
                    </a:solidFill>
                    <a:latin typeface="Amazon Ember"/>
                  </a:endParaRPr>
                </a:p>
              </p:txBody>
            </p:sp>
            <p:grpSp>
              <p:nvGrpSpPr>
                <p:cNvPr id="163" name="Group 4">
                  <a:extLst>
                    <a:ext uri="{FF2B5EF4-FFF2-40B4-BE49-F238E27FC236}">
                      <a16:creationId xmlns:a16="http://schemas.microsoft.com/office/drawing/2014/main" id="{A4687612-FA2E-AE41-906F-703E200EA64D}"/>
                    </a:ext>
                  </a:extLst>
                </p:cNvPr>
                <p:cNvGrpSpPr>
                  <a:grpSpLocks noChangeAspect="1"/>
                </p:cNvGrpSpPr>
                <p:nvPr/>
              </p:nvGrpSpPr>
              <p:grpSpPr bwMode="auto">
                <a:xfrm>
                  <a:off x="1292318" y="1477781"/>
                  <a:ext cx="2229234" cy="204738"/>
                  <a:chOff x="2376" y="1409"/>
                  <a:chExt cx="562" cy="55"/>
                </a:xfrm>
                <a:grpFill/>
              </p:grpSpPr>
              <p:sp>
                <p:nvSpPr>
                  <p:cNvPr id="164" name="Freeform 5">
                    <a:extLst>
                      <a:ext uri="{FF2B5EF4-FFF2-40B4-BE49-F238E27FC236}">
                        <a16:creationId xmlns:a16="http://schemas.microsoft.com/office/drawing/2014/main" id="{9BD1F119-CF03-1E4F-812C-FC3F1E1CABAF}"/>
                      </a:ext>
                    </a:extLst>
                  </p:cNvPr>
                  <p:cNvSpPr>
                    <a:spLocks/>
                  </p:cNvSpPr>
                  <p:nvPr/>
                </p:nvSpPr>
                <p:spPr bwMode="auto">
                  <a:xfrm>
                    <a:off x="2379" y="1409"/>
                    <a:ext cx="559" cy="34"/>
                  </a:xfrm>
                  <a:custGeom>
                    <a:avLst/>
                    <a:gdLst>
                      <a:gd name="T0" fmla="*/ 0 w 264"/>
                      <a:gd name="T1" fmla="*/ 3 h 15"/>
                      <a:gd name="T2" fmla="*/ 14 w 264"/>
                      <a:gd name="T3" fmla="*/ 8 h 15"/>
                      <a:gd name="T4" fmla="*/ 93 w 264"/>
                      <a:gd name="T5" fmla="*/ 8 h 15"/>
                      <a:gd name="T6" fmla="*/ 93 w 264"/>
                      <a:gd name="T7" fmla="*/ 8 h 15"/>
                      <a:gd name="T8" fmla="*/ 171 w 264"/>
                      <a:gd name="T9" fmla="*/ 8 h 15"/>
                      <a:gd name="T10" fmla="*/ 171 w 264"/>
                      <a:gd name="T11" fmla="*/ 8 h 15"/>
                      <a:gd name="T12" fmla="*/ 249 w 264"/>
                      <a:gd name="T13" fmla="*/ 8 h 15"/>
                      <a:gd name="T14" fmla="*/ 264 w 264"/>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4" h="15">
                        <a:moveTo>
                          <a:pt x="0" y="3"/>
                        </a:moveTo>
                        <a:cubicBezTo>
                          <a:pt x="14" y="8"/>
                          <a:pt x="14" y="8"/>
                          <a:pt x="14" y="8"/>
                        </a:cubicBezTo>
                        <a:cubicBezTo>
                          <a:pt x="40" y="15"/>
                          <a:pt x="67" y="15"/>
                          <a:pt x="93" y="8"/>
                        </a:cubicBezTo>
                        <a:cubicBezTo>
                          <a:pt x="93" y="8"/>
                          <a:pt x="93" y="8"/>
                          <a:pt x="93" y="8"/>
                        </a:cubicBezTo>
                        <a:cubicBezTo>
                          <a:pt x="118" y="0"/>
                          <a:pt x="145" y="0"/>
                          <a:pt x="171" y="8"/>
                        </a:cubicBezTo>
                        <a:cubicBezTo>
                          <a:pt x="171" y="8"/>
                          <a:pt x="171" y="8"/>
                          <a:pt x="171" y="8"/>
                        </a:cubicBezTo>
                        <a:cubicBezTo>
                          <a:pt x="196" y="15"/>
                          <a:pt x="223" y="15"/>
                          <a:pt x="249" y="8"/>
                        </a:cubicBezTo>
                        <a:cubicBezTo>
                          <a:pt x="264" y="3"/>
                          <a:pt x="264" y="3"/>
                          <a:pt x="264" y="3"/>
                        </a:cubicBezTo>
                      </a:path>
                    </a:pathLst>
                  </a:custGeom>
                  <a:grpFill/>
                  <a:ln w="19050" cap="flat">
                    <a:solidFill>
                      <a:schemeClr val="tx2"/>
                    </a:solidFill>
                    <a:prstDash val="solid"/>
                    <a:miter lim="800000"/>
                    <a:headEnd/>
                    <a:tailEnd/>
                  </a:ln>
                </p:spPr>
                <p:txBody>
                  <a:bodyPr vert="horz" wrap="square" lIns="121920" tIns="60960" rIns="121920" bIns="60960" numCol="1" anchor="t" anchorCtr="0" compatLnSpc="1">
                    <a:prstTxWarp prst="textNoShape">
                      <a:avLst/>
                    </a:prstTxWarp>
                  </a:bodyPr>
                  <a:lstStyle/>
                  <a:p>
                    <a:pPr defTabSz="609576"/>
                    <a:endParaRPr lang="en-US" sz="3840">
                      <a:solidFill>
                        <a:srgbClr val="FFFFFF"/>
                      </a:solidFill>
                      <a:latin typeface="Amazon Ember"/>
                    </a:endParaRPr>
                  </a:p>
                </p:txBody>
              </p:sp>
              <p:sp>
                <p:nvSpPr>
                  <p:cNvPr id="165" name="Freeform 6">
                    <a:extLst>
                      <a:ext uri="{FF2B5EF4-FFF2-40B4-BE49-F238E27FC236}">
                        <a16:creationId xmlns:a16="http://schemas.microsoft.com/office/drawing/2014/main" id="{1D7DBB4C-9C1F-5B47-AC80-8F68ABAF4787}"/>
                      </a:ext>
                    </a:extLst>
                  </p:cNvPr>
                  <p:cNvSpPr>
                    <a:spLocks/>
                  </p:cNvSpPr>
                  <p:nvPr/>
                </p:nvSpPr>
                <p:spPr bwMode="auto">
                  <a:xfrm>
                    <a:off x="2376" y="1429"/>
                    <a:ext cx="561" cy="35"/>
                  </a:xfrm>
                  <a:custGeom>
                    <a:avLst/>
                    <a:gdLst>
                      <a:gd name="T0" fmla="*/ 0 w 267"/>
                      <a:gd name="T1" fmla="*/ 3 h 15"/>
                      <a:gd name="T2" fmla="*/ 16 w 267"/>
                      <a:gd name="T3" fmla="*/ 8 h 15"/>
                      <a:gd name="T4" fmla="*/ 95 w 267"/>
                      <a:gd name="T5" fmla="*/ 8 h 15"/>
                      <a:gd name="T6" fmla="*/ 95 w 267"/>
                      <a:gd name="T7" fmla="*/ 8 h 15"/>
                      <a:gd name="T8" fmla="*/ 173 w 267"/>
                      <a:gd name="T9" fmla="*/ 8 h 15"/>
                      <a:gd name="T10" fmla="*/ 173 w 267"/>
                      <a:gd name="T11" fmla="*/ 8 h 15"/>
                      <a:gd name="T12" fmla="*/ 251 w 267"/>
                      <a:gd name="T13" fmla="*/ 8 h 15"/>
                      <a:gd name="T14" fmla="*/ 267 w 267"/>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5">
                        <a:moveTo>
                          <a:pt x="0" y="3"/>
                        </a:moveTo>
                        <a:cubicBezTo>
                          <a:pt x="16" y="8"/>
                          <a:pt x="16" y="8"/>
                          <a:pt x="16" y="8"/>
                        </a:cubicBezTo>
                        <a:cubicBezTo>
                          <a:pt x="42" y="15"/>
                          <a:pt x="69" y="15"/>
                          <a:pt x="95" y="8"/>
                        </a:cubicBezTo>
                        <a:cubicBezTo>
                          <a:pt x="95" y="8"/>
                          <a:pt x="95" y="8"/>
                          <a:pt x="95" y="8"/>
                        </a:cubicBezTo>
                        <a:cubicBezTo>
                          <a:pt x="120" y="0"/>
                          <a:pt x="147" y="0"/>
                          <a:pt x="173" y="8"/>
                        </a:cubicBezTo>
                        <a:cubicBezTo>
                          <a:pt x="173" y="8"/>
                          <a:pt x="173" y="8"/>
                          <a:pt x="173" y="8"/>
                        </a:cubicBezTo>
                        <a:cubicBezTo>
                          <a:pt x="198" y="15"/>
                          <a:pt x="225" y="15"/>
                          <a:pt x="251" y="8"/>
                        </a:cubicBezTo>
                        <a:cubicBezTo>
                          <a:pt x="267" y="3"/>
                          <a:pt x="267" y="3"/>
                          <a:pt x="267" y="3"/>
                        </a:cubicBezTo>
                      </a:path>
                    </a:pathLst>
                  </a:custGeom>
                  <a:grpFill/>
                  <a:ln w="19050" cap="flat">
                    <a:solidFill>
                      <a:schemeClr val="tx2"/>
                    </a:solidFill>
                    <a:prstDash val="solid"/>
                    <a:miter lim="800000"/>
                    <a:headEnd/>
                    <a:tailEnd/>
                  </a:ln>
                </p:spPr>
                <p:txBody>
                  <a:bodyPr vert="horz" wrap="square" lIns="121920" tIns="60960" rIns="121920" bIns="60960" numCol="1" anchor="t" anchorCtr="0" compatLnSpc="1">
                    <a:prstTxWarp prst="textNoShape">
                      <a:avLst/>
                    </a:prstTxWarp>
                  </a:bodyPr>
                  <a:lstStyle/>
                  <a:p>
                    <a:pPr defTabSz="609576"/>
                    <a:endParaRPr lang="en-US" sz="3840" dirty="0">
                      <a:solidFill>
                        <a:srgbClr val="FFFFFF"/>
                      </a:solidFill>
                      <a:latin typeface="Amazon Ember"/>
                    </a:endParaRPr>
                  </a:p>
                </p:txBody>
              </p:sp>
            </p:grpSp>
          </p:grpSp>
          <p:sp>
            <p:nvSpPr>
              <p:cNvPr id="166" name="TextBox 165">
                <a:extLst>
                  <a:ext uri="{FF2B5EF4-FFF2-40B4-BE49-F238E27FC236}">
                    <a16:creationId xmlns:a16="http://schemas.microsoft.com/office/drawing/2014/main" id="{977B1937-DE80-9444-85A4-174D97D9A207}"/>
                  </a:ext>
                </a:extLst>
              </p:cNvPr>
              <p:cNvSpPr txBox="1"/>
              <p:nvPr/>
            </p:nvSpPr>
            <p:spPr>
              <a:xfrm>
                <a:off x="8489568" y="6884310"/>
                <a:ext cx="1153955" cy="295465"/>
              </a:xfrm>
              <a:prstGeom prst="rect">
                <a:avLst/>
              </a:prstGeom>
              <a:noFill/>
            </p:spPr>
            <p:txBody>
              <a:bodyPr wrap="square" rtlCol="0">
                <a:spAutoFit/>
              </a:bodyPr>
              <a:lstStyle/>
              <a:p>
                <a:pPr defTabSz="609576"/>
                <a:r>
                  <a:rPr lang="en-FR" sz="1000" dirty="0">
                    <a:solidFill>
                      <a:srgbClr val="002D43"/>
                    </a:solidFill>
                    <a:latin typeface="Amazon Ember" panose="020B0603020204020204" pitchFamily="34" charset="0"/>
                    <a:ea typeface="Amazon Ember" panose="020B0603020204020204" pitchFamily="34" charset="0"/>
                    <a:cs typeface="Amazon Ember" panose="020B0603020204020204" pitchFamily="34" charset="0"/>
                  </a:rPr>
                  <a:t> DATALAKE D</a:t>
                </a:r>
              </a:p>
            </p:txBody>
          </p:sp>
        </p:grpSp>
        <p:pic>
          <p:nvPicPr>
            <p:cNvPr id="167" name="Graphic 166">
              <a:extLst>
                <a:ext uri="{FF2B5EF4-FFF2-40B4-BE49-F238E27FC236}">
                  <a16:creationId xmlns:a16="http://schemas.microsoft.com/office/drawing/2014/main" id="{E91DC8FA-0F8B-EC4A-BB8E-AE20D393A5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69600" y="5469872"/>
              <a:ext cx="646895" cy="711200"/>
            </a:xfrm>
            <a:prstGeom prst="rect">
              <a:avLst/>
            </a:prstGeom>
          </p:spPr>
        </p:pic>
        <p:cxnSp>
          <p:nvCxnSpPr>
            <p:cNvPr id="116" name="Elbow Connector 115">
              <a:extLst>
                <a:ext uri="{FF2B5EF4-FFF2-40B4-BE49-F238E27FC236}">
                  <a16:creationId xmlns:a16="http://schemas.microsoft.com/office/drawing/2014/main" id="{52F617D4-1F88-6B4D-8A8F-A6930E162537}"/>
                </a:ext>
              </a:extLst>
            </p:cNvPr>
            <p:cNvCxnSpPr>
              <a:cxnSpLocks/>
              <a:stCxn id="158" idx="2"/>
              <a:endCxn id="167" idx="1"/>
            </p:cNvCxnSpPr>
            <p:nvPr/>
          </p:nvCxnSpPr>
          <p:spPr>
            <a:xfrm flipV="1">
              <a:off x="5553822" y="5825472"/>
              <a:ext cx="1415778" cy="810011"/>
            </a:xfrm>
            <a:prstGeom prst="bentConnector3">
              <a:avLst>
                <a:gd name="adj1" fmla="val 2549"/>
              </a:avLst>
            </a:prstGeom>
            <a:noFill/>
            <a:ln w="25400" cap="flat">
              <a:solidFill>
                <a:schemeClr val="bg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85" name="Elbow Connector 184">
              <a:extLst>
                <a:ext uri="{FF2B5EF4-FFF2-40B4-BE49-F238E27FC236}">
                  <a16:creationId xmlns:a16="http://schemas.microsoft.com/office/drawing/2014/main" id="{C5CEF69D-5B06-C94B-BE76-C1BD510F9E51}"/>
                </a:ext>
              </a:extLst>
            </p:cNvPr>
            <p:cNvCxnSpPr>
              <a:cxnSpLocks/>
              <a:stCxn id="165" idx="2"/>
              <a:endCxn id="167" idx="3"/>
            </p:cNvCxnSpPr>
            <p:nvPr/>
          </p:nvCxnSpPr>
          <p:spPr>
            <a:xfrm flipH="1" flipV="1">
              <a:off x="7616495" y="5825472"/>
              <a:ext cx="1111605" cy="863892"/>
            </a:xfrm>
            <a:prstGeom prst="bentConnector3">
              <a:avLst>
                <a:gd name="adj1" fmla="val -186"/>
              </a:avLst>
            </a:prstGeom>
            <a:noFill/>
            <a:ln w="25400" cap="flat">
              <a:solidFill>
                <a:schemeClr val="bg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95232" name="Elbow Connector 95231">
              <a:extLst>
                <a:ext uri="{FF2B5EF4-FFF2-40B4-BE49-F238E27FC236}">
                  <a16:creationId xmlns:a16="http://schemas.microsoft.com/office/drawing/2014/main" id="{30B05D63-92D8-9847-9AE8-40B49921EFDC}"/>
                </a:ext>
              </a:extLst>
            </p:cNvPr>
            <p:cNvCxnSpPr>
              <a:cxnSpLocks/>
              <a:stCxn id="148" idx="2"/>
              <a:endCxn id="167" idx="2"/>
            </p:cNvCxnSpPr>
            <p:nvPr/>
          </p:nvCxnSpPr>
          <p:spPr>
            <a:xfrm flipV="1">
              <a:off x="6813719" y="6181072"/>
              <a:ext cx="479329" cy="746837"/>
            </a:xfrm>
            <a:prstGeom prst="bentConnector2">
              <a:avLst/>
            </a:prstGeom>
            <a:noFill/>
            <a:ln w="25400" cap="flat">
              <a:solidFill>
                <a:schemeClr val="bg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95251" name="Elbow Connector 95250">
              <a:extLst>
                <a:ext uri="{FF2B5EF4-FFF2-40B4-BE49-F238E27FC236}">
                  <a16:creationId xmlns:a16="http://schemas.microsoft.com/office/drawing/2014/main" id="{E35518C0-86EF-634E-94C4-6635C9F96484}"/>
                </a:ext>
              </a:extLst>
            </p:cNvPr>
            <p:cNvCxnSpPr>
              <a:cxnSpLocks/>
            </p:cNvCxnSpPr>
            <p:nvPr/>
          </p:nvCxnSpPr>
          <p:spPr>
            <a:xfrm rot="16200000" flipV="1">
              <a:off x="7124448" y="6349675"/>
              <a:ext cx="732314" cy="395112"/>
            </a:xfrm>
            <a:prstGeom prst="bentConnector3">
              <a:avLst>
                <a:gd name="adj1" fmla="val -965"/>
              </a:avLst>
            </a:prstGeom>
            <a:noFill/>
            <a:ln w="25400" cap="flat">
              <a:solidFill>
                <a:schemeClr val="bg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5254" name="Rectangle 95253">
              <a:extLst>
                <a:ext uri="{FF2B5EF4-FFF2-40B4-BE49-F238E27FC236}">
                  <a16:creationId xmlns:a16="http://schemas.microsoft.com/office/drawing/2014/main" id="{DF15B3D3-61A5-5E43-A08E-6B492C9B5C1D}"/>
                </a:ext>
              </a:extLst>
            </p:cNvPr>
            <p:cNvSpPr/>
            <p:nvPr/>
          </p:nvSpPr>
          <p:spPr>
            <a:xfrm>
              <a:off x="6871066" y="6147817"/>
              <a:ext cx="921215" cy="276996"/>
            </a:xfrm>
            <a:prstGeom prst="rect">
              <a:avLst/>
            </a:prstGeom>
            <a:solidFill>
              <a:srgbClr val="FFFFFF"/>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099" tIns="38099" rIns="38099" bIns="38099" numCol="1" spcCol="38100" rtlCol="0" anchor="ctr">
              <a:spAutoFit/>
            </a:bodyPr>
            <a:lstStyle/>
            <a:p>
              <a:pPr defTabSz="609575" hangingPunct="0"/>
              <a:r>
                <a:rPr lang="en-FR" sz="1000" dirty="0">
                  <a:solidFill>
                    <a:srgbClr val="000000"/>
                  </a:solidFill>
                  <a:latin typeface="Amazon Ember"/>
                  <a:ea typeface="Amazon Ember"/>
                  <a:cs typeface="Amazon Ember"/>
                  <a:sym typeface="Amazon Ember"/>
                </a:rPr>
                <a:t>Amazon S3</a:t>
              </a:r>
            </a:p>
          </p:txBody>
        </p:sp>
        <p:pic>
          <p:nvPicPr>
            <p:cNvPr id="215" name="Picture 214">
              <a:extLst>
                <a:ext uri="{FF2B5EF4-FFF2-40B4-BE49-F238E27FC236}">
                  <a16:creationId xmlns:a16="http://schemas.microsoft.com/office/drawing/2014/main" id="{EA2DCAC5-3906-E547-9422-8FE5EE3636B7}"/>
                </a:ext>
              </a:extLst>
            </p:cNvPr>
            <p:cNvPicPr>
              <a:picLocks noChangeAspect="1"/>
            </p:cNvPicPr>
            <p:nvPr/>
          </p:nvPicPr>
          <p:blipFill>
            <a:blip r:embed="rId6"/>
            <a:stretch>
              <a:fillRect/>
            </a:stretch>
          </p:blipFill>
          <p:spPr>
            <a:xfrm>
              <a:off x="5102512" y="3026480"/>
              <a:ext cx="4439848" cy="2514251"/>
            </a:xfrm>
            <a:prstGeom prst="rect">
              <a:avLst/>
            </a:prstGeom>
          </p:spPr>
        </p:pic>
        <p:sp>
          <p:nvSpPr>
            <p:cNvPr id="95255" name="Rectangle 95254">
              <a:extLst>
                <a:ext uri="{FF2B5EF4-FFF2-40B4-BE49-F238E27FC236}">
                  <a16:creationId xmlns:a16="http://schemas.microsoft.com/office/drawing/2014/main" id="{6AF9084E-9728-EE47-A1E3-B279D0F02E34}"/>
                </a:ext>
              </a:extLst>
            </p:cNvPr>
            <p:cNvSpPr/>
            <p:nvPr/>
          </p:nvSpPr>
          <p:spPr>
            <a:xfrm>
              <a:off x="7443261" y="2400229"/>
              <a:ext cx="3389527" cy="33847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099" tIns="38099" rIns="38099" bIns="38099" numCol="1" spcCol="38100" rtlCol="0" anchor="ctr">
              <a:spAutoFit/>
            </a:bodyPr>
            <a:lstStyle/>
            <a:p>
              <a:pPr defTabSz="609575" hangingPunct="0"/>
              <a:r>
                <a:rPr lang="en-FR" sz="1333" dirty="0">
                  <a:solidFill>
                    <a:srgbClr val="002D43"/>
                  </a:solidFill>
                  <a:latin typeface="Amazon Ember"/>
                  <a:ea typeface="Amazon Ember"/>
                  <a:cs typeface="Amazon Ember"/>
                  <a:sym typeface="Amazon Ember"/>
                </a:rPr>
                <a:t>Centralized Catalog</a:t>
              </a:r>
            </a:p>
          </p:txBody>
        </p:sp>
      </p:grpSp>
      <p:grpSp>
        <p:nvGrpSpPr>
          <p:cNvPr id="95269" name="Group 95268">
            <a:extLst>
              <a:ext uri="{FF2B5EF4-FFF2-40B4-BE49-F238E27FC236}">
                <a16:creationId xmlns:a16="http://schemas.microsoft.com/office/drawing/2014/main" id="{ED483ECC-88E4-C048-B832-85B710DA9356}"/>
              </a:ext>
            </a:extLst>
          </p:cNvPr>
          <p:cNvGrpSpPr/>
          <p:nvPr/>
        </p:nvGrpSpPr>
        <p:grpSpPr>
          <a:xfrm>
            <a:off x="7654193" y="3172996"/>
            <a:ext cx="1309412" cy="886848"/>
            <a:chOff x="9185032" y="3807595"/>
            <a:chExt cx="1571294" cy="1064217"/>
          </a:xfrm>
        </p:grpSpPr>
        <p:sp>
          <p:nvSpPr>
            <p:cNvPr id="220" name="Pentagon 219">
              <a:extLst>
                <a:ext uri="{FF2B5EF4-FFF2-40B4-BE49-F238E27FC236}">
                  <a16:creationId xmlns:a16="http://schemas.microsoft.com/office/drawing/2014/main" id="{57F42C9C-DE80-4846-B173-760709D14E31}"/>
                </a:ext>
              </a:extLst>
            </p:cNvPr>
            <p:cNvSpPr/>
            <p:nvPr/>
          </p:nvSpPr>
          <p:spPr>
            <a:xfrm flipH="1">
              <a:off x="9222726" y="3807595"/>
              <a:ext cx="1533600" cy="484632"/>
            </a:xfrm>
            <a:prstGeom prst="homePlate">
              <a:avLst/>
            </a:prstGeom>
            <a:solidFill>
              <a:schemeClr val="tx1">
                <a:alpha val="7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167" dirty="0">
                  <a:solidFill>
                    <a:srgbClr val="002D43"/>
                  </a:solidFill>
                  <a:latin typeface="Amazon Ember"/>
                </a:rPr>
                <a:t>Connect</a:t>
              </a:r>
            </a:p>
          </p:txBody>
        </p:sp>
        <p:sp>
          <p:nvSpPr>
            <p:cNvPr id="222" name="Pentagon 221">
              <a:extLst>
                <a:ext uri="{FF2B5EF4-FFF2-40B4-BE49-F238E27FC236}">
                  <a16:creationId xmlns:a16="http://schemas.microsoft.com/office/drawing/2014/main" id="{5992452E-0047-824D-B3E1-BCC59903863E}"/>
                </a:ext>
              </a:extLst>
            </p:cNvPr>
            <p:cNvSpPr/>
            <p:nvPr/>
          </p:nvSpPr>
          <p:spPr>
            <a:xfrm flipH="1">
              <a:off x="9185032" y="4387180"/>
              <a:ext cx="1533600" cy="484632"/>
            </a:xfrm>
            <a:prstGeom prst="homePlate">
              <a:avLst/>
            </a:prstGeom>
            <a:solidFill>
              <a:schemeClr val="tx1">
                <a:alpha val="7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167" dirty="0">
                  <a:solidFill>
                    <a:srgbClr val="002D43"/>
                  </a:solidFill>
                  <a:latin typeface="Amazon Ember"/>
                </a:rPr>
                <a:t>Industrialize</a:t>
              </a:r>
            </a:p>
          </p:txBody>
        </p:sp>
      </p:grpSp>
      <p:sp>
        <p:nvSpPr>
          <p:cNvPr id="257" name="Rectangle 256">
            <a:extLst>
              <a:ext uri="{FF2B5EF4-FFF2-40B4-BE49-F238E27FC236}">
                <a16:creationId xmlns:a16="http://schemas.microsoft.com/office/drawing/2014/main" id="{F9DD64E6-E0D2-0540-9932-5F2F418072D4}"/>
              </a:ext>
            </a:extLst>
          </p:cNvPr>
          <p:cNvSpPr/>
          <p:nvPr/>
        </p:nvSpPr>
        <p:spPr>
          <a:xfrm>
            <a:off x="8765901" y="3811373"/>
            <a:ext cx="2208696" cy="28592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333" dirty="0">
                <a:solidFill>
                  <a:srgbClr val="002D43"/>
                </a:solidFill>
                <a:latin typeface="Amazon Ember"/>
              </a:rPr>
              <a:t>SQL Based</a:t>
            </a:r>
          </a:p>
        </p:txBody>
      </p:sp>
      <p:sp>
        <p:nvSpPr>
          <p:cNvPr id="269" name="Rectangle 268">
            <a:extLst>
              <a:ext uri="{FF2B5EF4-FFF2-40B4-BE49-F238E27FC236}">
                <a16:creationId xmlns:a16="http://schemas.microsoft.com/office/drawing/2014/main" id="{D498CD0A-EC02-FE4C-8C0E-992F644B4B67}"/>
              </a:ext>
            </a:extLst>
          </p:cNvPr>
          <p:cNvSpPr/>
          <p:nvPr/>
        </p:nvSpPr>
        <p:spPr>
          <a:xfrm>
            <a:off x="11216386" y="5129951"/>
            <a:ext cx="946579" cy="359199"/>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099" tIns="38099" rIns="38099" bIns="38099" numCol="1" spcCol="38100" rtlCol="0" anchor="ctr">
            <a:spAutoFit/>
          </a:bodyPr>
          <a:lstStyle/>
          <a:p>
            <a:pPr defTabSz="609575" hangingPunct="0"/>
            <a:r>
              <a:rPr lang="en-FR" sz="917" dirty="0">
                <a:solidFill>
                  <a:srgbClr val="002D43"/>
                </a:solidFill>
                <a:latin typeface="Amazon Ember"/>
              </a:rPr>
              <a:t>Baggage Predcitions</a:t>
            </a:r>
            <a:endParaRPr lang="en-FR" sz="917" dirty="0">
              <a:solidFill>
                <a:srgbClr val="002D43"/>
              </a:solidFill>
              <a:latin typeface="Amazon Ember"/>
              <a:ea typeface="Amazon Ember"/>
              <a:cs typeface="Amazon Ember"/>
              <a:sym typeface="Amazon Ember"/>
            </a:endParaRPr>
          </a:p>
        </p:txBody>
      </p:sp>
      <p:sp>
        <p:nvSpPr>
          <p:cNvPr id="125" name="Title 2">
            <a:extLst>
              <a:ext uri="{FF2B5EF4-FFF2-40B4-BE49-F238E27FC236}">
                <a16:creationId xmlns:a16="http://schemas.microsoft.com/office/drawing/2014/main" id="{8764B053-F054-6140-AC8E-0C80B39F4A9D}"/>
              </a:ext>
            </a:extLst>
          </p:cNvPr>
          <p:cNvSpPr>
            <a:spLocks noGrp="1"/>
          </p:cNvSpPr>
          <p:nvPr>
            <p:ph type="title"/>
          </p:nvPr>
        </p:nvSpPr>
        <p:spPr>
          <a:xfrm>
            <a:off x="407617" y="303777"/>
            <a:ext cx="10940405" cy="656590"/>
          </a:xfrm>
        </p:spPr>
        <p:txBody>
          <a:bodyPr/>
          <a:lstStyle/>
          <a:p>
            <a:r>
              <a:rPr lang="en-US" sz="2667" b="0" dirty="0" err="1"/>
              <a:t>DataHub</a:t>
            </a:r>
            <a:r>
              <a:rPr lang="en-US" sz="2667" b="0" dirty="0"/>
              <a:t> solves enterprise </a:t>
            </a:r>
            <a:r>
              <a:rPr lang="en-US" sz="2667" b="0"/>
              <a:t>data problems </a:t>
            </a:r>
            <a:r>
              <a:rPr lang="en-US" sz="2667" b="0" dirty="0"/>
              <a:t>through Distributed Data Lakes, Centralized Catalog, and Development Accelerators</a:t>
            </a:r>
          </a:p>
        </p:txBody>
      </p:sp>
      <p:sp>
        <p:nvSpPr>
          <p:cNvPr id="136" name="Rectangle 135">
            <a:extLst>
              <a:ext uri="{FF2B5EF4-FFF2-40B4-BE49-F238E27FC236}">
                <a16:creationId xmlns:a16="http://schemas.microsoft.com/office/drawing/2014/main" id="{78BF605D-49E5-D14A-B4AD-51852450B142}"/>
              </a:ext>
            </a:extLst>
          </p:cNvPr>
          <p:cNvSpPr/>
          <p:nvPr/>
        </p:nvSpPr>
        <p:spPr>
          <a:xfrm>
            <a:off x="0" y="1250575"/>
            <a:ext cx="4062000" cy="541131"/>
          </a:xfrm>
          <a:prstGeom prst="rect">
            <a:avLst/>
          </a:prstGeom>
          <a:solidFill>
            <a:srgbClr val="A0C8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333" dirty="0">
                <a:solidFill>
                  <a:srgbClr val="FFFFFF"/>
                </a:solidFill>
                <a:latin typeface="Amazon Ember"/>
              </a:rPr>
              <a:t>Collect any data</a:t>
            </a:r>
          </a:p>
        </p:txBody>
      </p:sp>
      <p:grpSp>
        <p:nvGrpSpPr>
          <p:cNvPr id="9" name="Group 8">
            <a:extLst>
              <a:ext uri="{FF2B5EF4-FFF2-40B4-BE49-F238E27FC236}">
                <a16:creationId xmlns:a16="http://schemas.microsoft.com/office/drawing/2014/main" id="{B9910A9F-0BB1-2840-B33E-363AC1F7DB29}"/>
              </a:ext>
            </a:extLst>
          </p:cNvPr>
          <p:cNvGrpSpPr/>
          <p:nvPr/>
        </p:nvGrpSpPr>
        <p:grpSpPr>
          <a:xfrm>
            <a:off x="457361" y="2652158"/>
            <a:ext cx="2597191" cy="2493638"/>
            <a:chOff x="548833" y="3182589"/>
            <a:chExt cx="3116629" cy="2992365"/>
          </a:xfrm>
        </p:grpSpPr>
        <p:grpSp>
          <p:nvGrpSpPr>
            <p:cNvPr id="8" name="Group 7">
              <a:extLst>
                <a:ext uri="{FF2B5EF4-FFF2-40B4-BE49-F238E27FC236}">
                  <a16:creationId xmlns:a16="http://schemas.microsoft.com/office/drawing/2014/main" id="{E2D00A8A-6292-9D4E-98D8-8CCBB088FB81}"/>
                </a:ext>
              </a:extLst>
            </p:cNvPr>
            <p:cNvGrpSpPr/>
            <p:nvPr/>
          </p:nvGrpSpPr>
          <p:grpSpPr>
            <a:xfrm>
              <a:off x="550031" y="3182589"/>
              <a:ext cx="901779" cy="1182945"/>
              <a:chOff x="658517" y="2624650"/>
              <a:chExt cx="901779" cy="1182945"/>
            </a:xfrm>
          </p:grpSpPr>
          <p:pic>
            <p:nvPicPr>
              <p:cNvPr id="80" name="Picture 79">
                <a:extLst>
                  <a:ext uri="{FF2B5EF4-FFF2-40B4-BE49-F238E27FC236}">
                    <a16:creationId xmlns:a16="http://schemas.microsoft.com/office/drawing/2014/main" id="{836E433E-0C68-AF46-AA80-4DF75C88235A}"/>
                  </a:ext>
                </a:extLst>
              </p:cNvPr>
              <p:cNvPicPr preferRelativeResize="0">
                <a:picLocks/>
              </p:cNvPicPr>
              <p:nvPr/>
            </p:nvPicPr>
            <p:blipFill>
              <a:blip r:embed="rId7"/>
              <a:stretch>
                <a:fillRect/>
              </a:stretch>
            </p:blipFill>
            <p:spPr>
              <a:xfrm>
                <a:off x="864388" y="2624650"/>
                <a:ext cx="612000" cy="900000"/>
              </a:xfrm>
              <a:prstGeom prst="rect">
                <a:avLst/>
              </a:prstGeom>
            </p:spPr>
          </p:pic>
          <p:sp>
            <p:nvSpPr>
              <p:cNvPr id="6" name="Rectangle 5">
                <a:extLst>
                  <a:ext uri="{FF2B5EF4-FFF2-40B4-BE49-F238E27FC236}">
                    <a16:creationId xmlns:a16="http://schemas.microsoft.com/office/drawing/2014/main" id="{171422AA-03A4-084F-A0DE-28E8E0E1BC40}"/>
                  </a:ext>
                </a:extLst>
              </p:cNvPr>
              <p:cNvSpPr/>
              <p:nvPr/>
            </p:nvSpPr>
            <p:spPr>
              <a:xfrm>
                <a:off x="945397" y="3253688"/>
                <a:ext cx="413082" cy="2467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endParaRPr lang="en-FR" sz="2400" dirty="0">
                  <a:solidFill>
                    <a:srgbClr val="FFFFFF"/>
                  </a:solidFill>
                  <a:latin typeface="Amazon Ember"/>
                </a:endParaRPr>
              </a:p>
            </p:txBody>
          </p:sp>
          <p:sp>
            <p:nvSpPr>
              <p:cNvPr id="7" name="Rectangle 6">
                <a:extLst>
                  <a:ext uri="{FF2B5EF4-FFF2-40B4-BE49-F238E27FC236}">
                    <a16:creationId xmlns:a16="http://schemas.microsoft.com/office/drawing/2014/main" id="{E22C448B-FD45-8F4A-A7EE-FB88B1CA8905}"/>
                  </a:ext>
                </a:extLst>
              </p:cNvPr>
              <p:cNvSpPr/>
              <p:nvPr/>
            </p:nvSpPr>
            <p:spPr>
              <a:xfrm>
                <a:off x="658517" y="3642102"/>
                <a:ext cx="901779" cy="16549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000" dirty="0">
                    <a:solidFill>
                      <a:srgbClr val="FFFFFF"/>
                    </a:solidFill>
                    <a:latin typeface="Amazon Ember"/>
                  </a:rPr>
                  <a:t>Data Source</a:t>
                </a:r>
              </a:p>
            </p:txBody>
          </p:sp>
        </p:grpSp>
        <p:grpSp>
          <p:nvGrpSpPr>
            <p:cNvPr id="135" name="Group 134">
              <a:extLst>
                <a:ext uri="{FF2B5EF4-FFF2-40B4-BE49-F238E27FC236}">
                  <a16:creationId xmlns:a16="http://schemas.microsoft.com/office/drawing/2014/main" id="{F0BCF15A-4BED-6D4A-B9DE-4E2061604E34}"/>
                </a:ext>
              </a:extLst>
            </p:cNvPr>
            <p:cNvGrpSpPr/>
            <p:nvPr/>
          </p:nvGrpSpPr>
          <p:grpSpPr>
            <a:xfrm>
              <a:off x="1663477" y="3187008"/>
              <a:ext cx="901779" cy="1182945"/>
              <a:chOff x="658517" y="2624650"/>
              <a:chExt cx="901779" cy="1182945"/>
            </a:xfrm>
          </p:grpSpPr>
          <p:pic>
            <p:nvPicPr>
              <p:cNvPr id="169" name="Picture 168">
                <a:extLst>
                  <a:ext uri="{FF2B5EF4-FFF2-40B4-BE49-F238E27FC236}">
                    <a16:creationId xmlns:a16="http://schemas.microsoft.com/office/drawing/2014/main" id="{79B83174-7673-5845-88AF-2563856A41BF}"/>
                  </a:ext>
                </a:extLst>
              </p:cNvPr>
              <p:cNvPicPr preferRelativeResize="0">
                <a:picLocks/>
              </p:cNvPicPr>
              <p:nvPr/>
            </p:nvPicPr>
            <p:blipFill>
              <a:blip r:embed="rId7"/>
              <a:stretch>
                <a:fillRect/>
              </a:stretch>
            </p:blipFill>
            <p:spPr>
              <a:xfrm>
                <a:off x="864388" y="2624650"/>
                <a:ext cx="612000" cy="900000"/>
              </a:xfrm>
              <a:prstGeom prst="rect">
                <a:avLst/>
              </a:prstGeom>
            </p:spPr>
          </p:pic>
          <p:sp>
            <p:nvSpPr>
              <p:cNvPr id="170" name="Rectangle 169">
                <a:extLst>
                  <a:ext uri="{FF2B5EF4-FFF2-40B4-BE49-F238E27FC236}">
                    <a16:creationId xmlns:a16="http://schemas.microsoft.com/office/drawing/2014/main" id="{52E660DC-7965-F84B-BC5D-C59A9C6A35F0}"/>
                  </a:ext>
                </a:extLst>
              </p:cNvPr>
              <p:cNvSpPr/>
              <p:nvPr/>
            </p:nvSpPr>
            <p:spPr>
              <a:xfrm>
                <a:off x="945397" y="3253688"/>
                <a:ext cx="413082" cy="2467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endParaRPr lang="en-FR" sz="2400" dirty="0">
                  <a:solidFill>
                    <a:srgbClr val="FFFFFF"/>
                  </a:solidFill>
                  <a:latin typeface="Amazon Ember"/>
                </a:endParaRPr>
              </a:p>
            </p:txBody>
          </p:sp>
          <p:sp>
            <p:nvSpPr>
              <p:cNvPr id="171" name="Rectangle 170">
                <a:extLst>
                  <a:ext uri="{FF2B5EF4-FFF2-40B4-BE49-F238E27FC236}">
                    <a16:creationId xmlns:a16="http://schemas.microsoft.com/office/drawing/2014/main" id="{D086A70F-10DF-C642-B3B3-05DE27C9E47A}"/>
                  </a:ext>
                </a:extLst>
              </p:cNvPr>
              <p:cNvSpPr/>
              <p:nvPr/>
            </p:nvSpPr>
            <p:spPr>
              <a:xfrm>
                <a:off x="658517" y="3642102"/>
                <a:ext cx="901779" cy="16549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000" dirty="0">
                    <a:solidFill>
                      <a:srgbClr val="FFFFFF"/>
                    </a:solidFill>
                    <a:latin typeface="Amazon Ember"/>
                  </a:rPr>
                  <a:t>Data Source</a:t>
                </a:r>
              </a:p>
            </p:txBody>
          </p:sp>
        </p:grpSp>
        <p:grpSp>
          <p:nvGrpSpPr>
            <p:cNvPr id="172" name="Group 171">
              <a:extLst>
                <a:ext uri="{FF2B5EF4-FFF2-40B4-BE49-F238E27FC236}">
                  <a16:creationId xmlns:a16="http://schemas.microsoft.com/office/drawing/2014/main" id="{0B1F4AB0-071C-F246-85F4-599DF3EF7CD9}"/>
                </a:ext>
              </a:extLst>
            </p:cNvPr>
            <p:cNvGrpSpPr/>
            <p:nvPr/>
          </p:nvGrpSpPr>
          <p:grpSpPr>
            <a:xfrm>
              <a:off x="548833" y="4983171"/>
              <a:ext cx="901779" cy="1182945"/>
              <a:chOff x="658517" y="2624650"/>
              <a:chExt cx="901779" cy="1182945"/>
            </a:xfrm>
          </p:grpSpPr>
          <p:pic>
            <p:nvPicPr>
              <p:cNvPr id="173" name="Picture 172">
                <a:extLst>
                  <a:ext uri="{FF2B5EF4-FFF2-40B4-BE49-F238E27FC236}">
                    <a16:creationId xmlns:a16="http://schemas.microsoft.com/office/drawing/2014/main" id="{8BF610D2-F749-6744-AA28-0317CB842D52}"/>
                  </a:ext>
                </a:extLst>
              </p:cNvPr>
              <p:cNvPicPr preferRelativeResize="0">
                <a:picLocks/>
              </p:cNvPicPr>
              <p:nvPr/>
            </p:nvPicPr>
            <p:blipFill>
              <a:blip r:embed="rId7"/>
              <a:stretch>
                <a:fillRect/>
              </a:stretch>
            </p:blipFill>
            <p:spPr>
              <a:xfrm>
                <a:off x="864388" y="2624650"/>
                <a:ext cx="612000" cy="900000"/>
              </a:xfrm>
              <a:prstGeom prst="rect">
                <a:avLst/>
              </a:prstGeom>
            </p:spPr>
          </p:pic>
          <p:sp>
            <p:nvSpPr>
              <p:cNvPr id="174" name="Rectangle 173">
                <a:extLst>
                  <a:ext uri="{FF2B5EF4-FFF2-40B4-BE49-F238E27FC236}">
                    <a16:creationId xmlns:a16="http://schemas.microsoft.com/office/drawing/2014/main" id="{AA56A17B-2498-F741-912B-081C8F0D7E69}"/>
                  </a:ext>
                </a:extLst>
              </p:cNvPr>
              <p:cNvSpPr/>
              <p:nvPr/>
            </p:nvSpPr>
            <p:spPr>
              <a:xfrm>
                <a:off x="945397" y="3253688"/>
                <a:ext cx="413082" cy="2467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endParaRPr lang="en-FR" sz="2400" dirty="0">
                  <a:solidFill>
                    <a:srgbClr val="FFFFFF"/>
                  </a:solidFill>
                  <a:latin typeface="Amazon Ember"/>
                </a:endParaRPr>
              </a:p>
            </p:txBody>
          </p:sp>
          <p:sp>
            <p:nvSpPr>
              <p:cNvPr id="175" name="Rectangle 174">
                <a:extLst>
                  <a:ext uri="{FF2B5EF4-FFF2-40B4-BE49-F238E27FC236}">
                    <a16:creationId xmlns:a16="http://schemas.microsoft.com/office/drawing/2014/main" id="{E9D1E3C5-6E36-2F4E-9177-3010DA863BAC}"/>
                  </a:ext>
                </a:extLst>
              </p:cNvPr>
              <p:cNvSpPr/>
              <p:nvPr/>
            </p:nvSpPr>
            <p:spPr>
              <a:xfrm>
                <a:off x="658517" y="3642102"/>
                <a:ext cx="901779" cy="16549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000" dirty="0">
                    <a:solidFill>
                      <a:srgbClr val="FFFFFF"/>
                    </a:solidFill>
                    <a:latin typeface="Amazon Ember"/>
                  </a:rPr>
                  <a:t>Data Source</a:t>
                </a:r>
              </a:p>
            </p:txBody>
          </p:sp>
        </p:grpSp>
        <p:grpSp>
          <p:nvGrpSpPr>
            <p:cNvPr id="176" name="Group 175">
              <a:extLst>
                <a:ext uri="{FF2B5EF4-FFF2-40B4-BE49-F238E27FC236}">
                  <a16:creationId xmlns:a16="http://schemas.microsoft.com/office/drawing/2014/main" id="{925FFA14-7FE8-0048-A358-D8C6F1DD43B1}"/>
                </a:ext>
              </a:extLst>
            </p:cNvPr>
            <p:cNvGrpSpPr/>
            <p:nvPr/>
          </p:nvGrpSpPr>
          <p:grpSpPr>
            <a:xfrm>
              <a:off x="1663476" y="4992009"/>
              <a:ext cx="901779" cy="1182945"/>
              <a:chOff x="658517" y="2624650"/>
              <a:chExt cx="901779" cy="1182945"/>
            </a:xfrm>
          </p:grpSpPr>
          <p:pic>
            <p:nvPicPr>
              <p:cNvPr id="177" name="Picture 176">
                <a:extLst>
                  <a:ext uri="{FF2B5EF4-FFF2-40B4-BE49-F238E27FC236}">
                    <a16:creationId xmlns:a16="http://schemas.microsoft.com/office/drawing/2014/main" id="{8D742278-6741-224D-8C32-64B9B6F16113}"/>
                  </a:ext>
                </a:extLst>
              </p:cNvPr>
              <p:cNvPicPr preferRelativeResize="0">
                <a:picLocks/>
              </p:cNvPicPr>
              <p:nvPr/>
            </p:nvPicPr>
            <p:blipFill>
              <a:blip r:embed="rId7"/>
              <a:stretch>
                <a:fillRect/>
              </a:stretch>
            </p:blipFill>
            <p:spPr>
              <a:xfrm>
                <a:off x="864388" y="2624650"/>
                <a:ext cx="612000" cy="900000"/>
              </a:xfrm>
              <a:prstGeom prst="rect">
                <a:avLst/>
              </a:prstGeom>
            </p:spPr>
          </p:pic>
          <p:sp>
            <p:nvSpPr>
              <p:cNvPr id="178" name="Rectangle 177">
                <a:extLst>
                  <a:ext uri="{FF2B5EF4-FFF2-40B4-BE49-F238E27FC236}">
                    <a16:creationId xmlns:a16="http://schemas.microsoft.com/office/drawing/2014/main" id="{2646A7E9-1285-7846-838D-7FA3E26B18F0}"/>
                  </a:ext>
                </a:extLst>
              </p:cNvPr>
              <p:cNvSpPr/>
              <p:nvPr/>
            </p:nvSpPr>
            <p:spPr>
              <a:xfrm>
                <a:off x="945397" y="3253688"/>
                <a:ext cx="413082" cy="2467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endParaRPr lang="en-FR" sz="2400" dirty="0">
                  <a:solidFill>
                    <a:srgbClr val="FFFFFF"/>
                  </a:solidFill>
                  <a:latin typeface="Amazon Ember"/>
                </a:endParaRPr>
              </a:p>
            </p:txBody>
          </p:sp>
          <p:sp>
            <p:nvSpPr>
              <p:cNvPr id="179" name="Rectangle 178">
                <a:extLst>
                  <a:ext uri="{FF2B5EF4-FFF2-40B4-BE49-F238E27FC236}">
                    <a16:creationId xmlns:a16="http://schemas.microsoft.com/office/drawing/2014/main" id="{E26B255C-91D6-3E48-8DE6-DFACF8CE9577}"/>
                  </a:ext>
                </a:extLst>
              </p:cNvPr>
              <p:cNvSpPr/>
              <p:nvPr/>
            </p:nvSpPr>
            <p:spPr>
              <a:xfrm>
                <a:off x="658517" y="3642102"/>
                <a:ext cx="901779" cy="16549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000" dirty="0">
                    <a:solidFill>
                      <a:srgbClr val="FFFFFF"/>
                    </a:solidFill>
                    <a:latin typeface="Amazon Ember"/>
                  </a:rPr>
                  <a:t>Data Source</a:t>
                </a:r>
              </a:p>
            </p:txBody>
          </p:sp>
        </p:grpSp>
        <p:grpSp>
          <p:nvGrpSpPr>
            <p:cNvPr id="180" name="Group 179">
              <a:extLst>
                <a:ext uri="{FF2B5EF4-FFF2-40B4-BE49-F238E27FC236}">
                  <a16:creationId xmlns:a16="http://schemas.microsoft.com/office/drawing/2014/main" id="{887D2A03-F2A8-6942-A163-CAF6D2F44412}"/>
                </a:ext>
              </a:extLst>
            </p:cNvPr>
            <p:cNvGrpSpPr/>
            <p:nvPr/>
          </p:nvGrpSpPr>
          <p:grpSpPr>
            <a:xfrm>
              <a:off x="2717615" y="3206034"/>
              <a:ext cx="901779" cy="1182945"/>
              <a:chOff x="658517" y="2624650"/>
              <a:chExt cx="901779" cy="1182945"/>
            </a:xfrm>
          </p:grpSpPr>
          <p:pic>
            <p:nvPicPr>
              <p:cNvPr id="181" name="Picture 180">
                <a:extLst>
                  <a:ext uri="{FF2B5EF4-FFF2-40B4-BE49-F238E27FC236}">
                    <a16:creationId xmlns:a16="http://schemas.microsoft.com/office/drawing/2014/main" id="{0B8A8188-1B0D-C745-9895-D0675D26A989}"/>
                  </a:ext>
                </a:extLst>
              </p:cNvPr>
              <p:cNvPicPr preferRelativeResize="0">
                <a:picLocks/>
              </p:cNvPicPr>
              <p:nvPr/>
            </p:nvPicPr>
            <p:blipFill>
              <a:blip r:embed="rId7"/>
              <a:stretch>
                <a:fillRect/>
              </a:stretch>
            </p:blipFill>
            <p:spPr>
              <a:xfrm>
                <a:off x="864388" y="2624650"/>
                <a:ext cx="612000" cy="900000"/>
              </a:xfrm>
              <a:prstGeom prst="rect">
                <a:avLst/>
              </a:prstGeom>
            </p:spPr>
          </p:pic>
          <p:sp>
            <p:nvSpPr>
              <p:cNvPr id="182" name="Rectangle 181">
                <a:extLst>
                  <a:ext uri="{FF2B5EF4-FFF2-40B4-BE49-F238E27FC236}">
                    <a16:creationId xmlns:a16="http://schemas.microsoft.com/office/drawing/2014/main" id="{87BB9200-EAF0-E045-B7E2-B9EEF1A13E8E}"/>
                  </a:ext>
                </a:extLst>
              </p:cNvPr>
              <p:cNvSpPr/>
              <p:nvPr/>
            </p:nvSpPr>
            <p:spPr>
              <a:xfrm>
                <a:off x="945397" y="3253688"/>
                <a:ext cx="413082" cy="2467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endParaRPr lang="en-FR" sz="2400" dirty="0">
                  <a:solidFill>
                    <a:srgbClr val="FFFFFF"/>
                  </a:solidFill>
                  <a:latin typeface="Amazon Ember"/>
                </a:endParaRPr>
              </a:p>
            </p:txBody>
          </p:sp>
          <p:sp>
            <p:nvSpPr>
              <p:cNvPr id="183" name="Rectangle 182">
                <a:extLst>
                  <a:ext uri="{FF2B5EF4-FFF2-40B4-BE49-F238E27FC236}">
                    <a16:creationId xmlns:a16="http://schemas.microsoft.com/office/drawing/2014/main" id="{D7BDA01D-471E-904D-AA2E-46D137294F6E}"/>
                  </a:ext>
                </a:extLst>
              </p:cNvPr>
              <p:cNvSpPr/>
              <p:nvPr/>
            </p:nvSpPr>
            <p:spPr>
              <a:xfrm>
                <a:off x="658517" y="3642102"/>
                <a:ext cx="901779" cy="16549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000" dirty="0">
                    <a:solidFill>
                      <a:srgbClr val="FFFFFF"/>
                    </a:solidFill>
                    <a:latin typeface="Amazon Ember"/>
                  </a:rPr>
                  <a:t>Data Source</a:t>
                </a:r>
              </a:p>
            </p:txBody>
          </p:sp>
        </p:grpSp>
        <p:grpSp>
          <p:nvGrpSpPr>
            <p:cNvPr id="184" name="Group 183">
              <a:extLst>
                <a:ext uri="{FF2B5EF4-FFF2-40B4-BE49-F238E27FC236}">
                  <a16:creationId xmlns:a16="http://schemas.microsoft.com/office/drawing/2014/main" id="{A9EAA1C3-070D-DD42-B364-9FEEA0A54944}"/>
                </a:ext>
              </a:extLst>
            </p:cNvPr>
            <p:cNvGrpSpPr/>
            <p:nvPr/>
          </p:nvGrpSpPr>
          <p:grpSpPr>
            <a:xfrm>
              <a:off x="2763683" y="4992009"/>
              <a:ext cx="901779" cy="1182945"/>
              <a:chOff x="658517" y="2624650"/>
              <a:chExt cx="901779" cy="1182945"/>
            </a:xfrm>
          </p:grpSpPr>
          <p:pic>
            <p:nvPicPr>
              <p:cNvPr id="186" name="Picture 185">
                <a:extLst>
                  <a:ext uri="{FF2B5EF4-FFF2-40B4-BE49-F238E27FC236}">
                    <a16:creationId xmlns:a16="http://schemas.microsoft.com/office/drawing/2014/main" id="{A5ABE36C-BD79-AA46-9345-BA9B661682F4}"/>
                  </a:ext>
                </a:extLst>
              </p:cNvPr>
              <p:cNvPicPr preferRelativeResize="0">
                <a:picLocks/>
              </p:cNvPicPr>
              <p:nvPr/>
            </p:nvPicPr>
            <p:blipFill>
              <a:blip r:embed="rId7"/>
              <a:stretch>
                <a:fillRect/>
              </a:stretch>
            </p:blipFill>
            <p:spPr>
              <a:xfrm>
                <a:off x="864388" y="2624650"/>
                <a:ext cx="612000" cy="900000"/>
              </a:xfrm>
              <a:prstGeom prst="rect">
                <a:avLst/>
              </a:prstGeom>
            </p:spPr>
          </p:pic>
          <p:sp>
            <p:nvSpPr>
              <p:cNvPr id="187" name="Rectangle 186">
                <a:extLst>
                  <a:ext uri="{FF2B5EF4-FFF2-40B4-BE49-F238E27FC236}">
                    <a16:creationId xmlns:a16="http://schemas.microsoft.com/office/drawing/2014/main" id="{E9E808A2-C175-6B42-B01D-C0961240BD3B}"/>
                  </a:ext>
                </a:extLst>
              </p:cNvPr>
              <p:cNvSpPr/>
              <p:nvPr/>
            </p:nvSpPr>
            <p:spPr>
              <a:xfrm>
                <a:off x="945397" y="3253688"/>
                <a:ext cx="413082" cy="2467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endParaRPr lang="en-FR" sz="2400" dirty="0">
                  <a:solidFill>
                    <a:srgbClr val="FFFFFF"/>
                  </a:solidFill>
                  <a:latin typeface="Amazon Ember"/>
                </a:endParaRPr>
              </a:p>
            </p:txBody>
          </p:sp>
          <p:sp>
            <p:nvSpPr>
              <p:cNvPr id="188" name="Rectangle 187">
                <a:extLst>
                  <a:ext uri="{FF2B5EF4-FFF2-40B4-BE49-F238E27FC236}">
                    <a16:creationId xmlns:a16="http://schemas.microsoft.com/office/drawing/2014/main" id="{457E4401-A035-A84C-A4EE-5CB2595C91BA}"/>
                  </a:ext>
                </a:extLst>
              </p:cNvPr>
              <p:cNvSpPr/>
              <p:nvPr/>
            </p:nvSpPr>
            <p:spPr>
              <a:xfrm>
                <a:off x="658517" y="3642102"/>
                <a:ext cx="901779" cy="16549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000" dirty="0">
                    <a:solidFill>
                      <a:srgbClr val="FFFFFF"/>
                    </a:solidFill>
                    <a:latin typeface="Amazon Ember"/>
                  </a:rPr>
                  <a:t>Data Source</a:t>
                </a:r>
              </a:p>
            </p:txBody>
          </p:sp>
        </p:grpSp>
      </p:grpSp>
      <p:grpSp>
        <p:nvGrpSpPr>
          <p:cNvPr id="11" name="Group 10">
            <a:extLst>
              <a:ext uri="{FF2B5EF4-FFF2-40B4-BE49-F238E27FC236}">
                <a16:creationId xmlns:a16="http://schemas.microsoft.com/office/drawing/2014/main" id="{1D84B339-EB9D-EB4B-BCB7-07A3E2092C0D}"/>
              </a:ext>
            </a:extLst>
          </p:cNvPr>
          <p:cNvGrpSpPr/>
          <p:nvPr/>
        </p:nvGrpSpPr>
        <p:grpSpPr>
          <a:xfrm>
            <a:off x="3045225" y="4334988"/>
            <a:ext cx="1300204" cy="1774730"/>
            <a:chOff x="3654269" y="5201985"/>
            <a:chExt cx="1560245" cy="2129676"/>
          </a:xfrm>
        </p:grpSpPr>
        <p:grpSp>
          <p:nvGrpSpPr>
            <p:cNvPr id="95268" name="Group 95267">
              <a:extLst>
                <a:ext uri="{FF2B5EF4-FFF2-40B4-BE49-F238E27FC236}">
                  <a16:creationId xmlns:a16="http://schemas.microsoft.com/office/drawing/2014/main" id="{84A4C450-4EB0-6041-BA0F-0776778576CC}"/>
                </a:ext>
              </a:extLst>
            </p:cNvPr>
            <p:cNvGrpSpPr/>
            <p:nvPr/>
          </p:nvGrpSpPr>
          <p:grpSpPr>
            <a:xfrm>
              <a:off x="3672347" y="5750722"/>
              <a:ext cx="1531887" cy="1041081"/>
              <a:chOff x="3796331" y="3658448"/>
              <a:chExt cx="1531887" cy="1041081"/>
            </a:xfrm>
          </p:grpSpPr>
          <p:sp>
            <p:nvSpPr>
              <p:cNvPr id="218" name="Pentagon 217">
                <a:extLst>
                  <a:ext uri="{FF2B5EF4-FFF2-40B4-BE49-F238E27FC236}">
                    <a16:creationId xmlns:a16="http://schemas.microsoft.com/office/drawing/2014/main" id="{8E4683FA-D09E-5944-8B87-7D52D7209811}"/>
                  </a:ext>
                </a:extLst>
              </p:cNvPr>
              <p:cNvSpPr/>
              <p:nvPr/>
            </p:nvSpPr>
            <p:spPr>
              <a:xfrm>
                <a:off x="3796331" y="4214897"/>
                <a:ext cx="1531887" cy="484632"/>
              </a:xfrm>
              <a:prstGeom prst="homePlate">
                <a:avLst/>
              </a:prstGeom>
              <a:solidFill>
                <a:schemeClr val="tx1">
                  <a:alpha val="7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167" dirty="0">
                    <a:solidFill>
                      <a:srgbClr val="002D43"/>
                    </a:solidFill>
                    <a:latin typeface="Amazon Ember"/>
                  </a:rPr>
                  <a:t>ETL</a:t>
                </a:r>
              </a:p>
            </p:txBody>
          </p:sp>
          <p:sp>
            <p:nvSpPr>
              <p:cNvPr id="219" name="Pentagon 218">
                <a:extLst>
                  <a:ext uri="{FF2B5EF4-FFF2-40B4-BE49-F238E27FC236}">
                    <a16:creationId xmlns:a16="http://schemas.microsoft.com/office/drawing/2014/main" id="{50E8B9CF-B660-5549-A95B-74736C624CD2}"/>
                  </a:ext>
                </a:extLst>
              </p:cNvPr>
              <p:cNvSpPr/>
              <p:nvPr/>
            </p:nvSpPr>
            <p:spPr>
              <a:xfrm>
                <a:off x="3796331" y="3658448"/>
                <a:ext cx="1531887" cy="484632"/>
              </a:xfrm>
              <a:prstGeom prst="homePlate">
                <a:avLst/>
              </a:prstGeom>
              <a:solidFill>
                <a:schemeClr val="tx1">
                  <a:alpha val="7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167" dirty="0">
                    <a:solidFill>
                      <a:srgbClr val="002D43"/>
                    </a:solidFill>
                    <a:latin typeface="Amazon Ember"/>
                  </a:rPr>
                  <a:t>DMS</a:t>
                </a:r>
              </a:p>
            </p:txBody>
          </p:sp>
        </p:grpSp>
        <p:sp>
          <p:nvSpPr>
            <p:cNvPr id="189" name="Pentagon 188">
              <a:extLst>
                <a:ext uri="{FF2B5EF4-FFF2-40B4-BE49-F238E27FC236}">
                  <a16:creationId xmlns:a16="http://schemas.microsoft.com/office/drawing/2014/main" id="{EC81714F-1A6B-7945-98DA-F7FC85B0A782}"/>
                </a:ext>
              </a:extLst>
            </p:cNvPr>
            <p:cNvSpPr/>
            <p:nvPr/>
          </p:nvSpPr>
          <p:spPr>
            <a:xfrm>
              <a:off x="3654269" y="6847029"/>
              <a:ext cx="1531887" cy="484632"/>
            </a:xfrm>
            <a:prstGeom prst="homePlate">
              <a:avLst/>
            </a:prstGeom>
            <a:solidFill>
              <a:schemeClr val="tx1">
                <a:alpha val="7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167" dirty="0">
                  <a:solidFill>
                    <a:srgbClr val="002D43"/>
                  </a:solidFill>
                  <a:latin typeface="Amazon Ember"/>
                </a:rPr>
                <a:t>Kinesis</a:t>
              </a:r>
            </a:p>
          </p:txBody>
        </p:sp>
        <p:sp>
          <p:nvSpPr>
            <p:cNvPr id="190" name="Pentagon 189">
              <a:extLst>
                <a:ext uri="{FF2B5EF4-FFF2-40B4-BE49-F238E27FC236}">
                  <a16:creationId xmlns:a16="http://schemas.microsoft.com/office/drawing/2014/main" id="{B6DEA9E5-DB79-4D47-9D5F-6F58A9B0E9BA}"/>
                </a:ext>
              </a:extLst>
            </p:cNvPr>
            <p:cNvSpPr/>
            <p:nvPr/>
          </p:nvSpPr>
          <p:spPr>
            <a:xfrm>
              <a:off x="3682627" y="5201985"/>
              <a:ext cx="1531887" cy="484632"/>
            </a:xfrm>
            <a:prstGeom prst="homePlate">
              <a:avLst/>
            </a:prstGeom>
            <a:solidFill>
              <a:schemeClr val="tx1">
                <a:alpha val="7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167" dirty="0">
                  <a:solidFill>
                    <a:srgbClr val="002D43"/>
                  </a:solidFill>
                  <a:latin typeface="Amazon Ember"/>
                </a:rPr>
                <a:t>AWS Services</a:t>
              </a:r>
            </a:p>
          </p:txBody>
        </p:sp>
      </p:grpSp>
      <p:grpSp>
        <p:nvGrpSpPr>
          <p:cNvPr id="29" name="Group 28">
            <a:extLst>
              <a:ext uri="{FF2B5EF4-FFF2-40B4-BE49-F238E27FC236}">
                <a16:creationId xmlns:a16="http://schemas.microsoft.com/office/drawing/2014/main" id="{C8F0EC0E-3882-BD42-AA65-84430319F9AA}"/>
              </a:ext>
            </a:extLst>
          </p:cNvPr>
          <p:cNvGrpSpPr/>
          <p:nvPr/>
        </p:nvGrpSpPr>
        <p:grpSpPr>
          <a:xfrm>
            <a:off x="3288209" y="1420664"/>
            <a:ext cx="570883" cy="951268"/>
            <a:chOff x="3763511" y="2143163"/>
            <a:chExt cx="685059" cy="1141521"/>
          </a:xfrm>
        </p:grpSpPr>
        <p:sp>
          <p:nvSpPr>
            <p:cNvPr id="27" name="Rectangle 26">
              <a:extLst>
                <a:ext uri="{FF2B5EF4-FFF2-40B4-BE49-F238E27FC236}">
                  <a16:creationId xmlns:a16="http://schemas.microsoft.com/office/drawing/2014/main" id="{F765F784-EDF2-364E-9654-C56187EB6DE4}"/>
                </a:ext>
              </a:extLst>
            </p:cNvPr>
            <p:cNvSpPr/>
            <p:nvPr/>
          </p:nvSpPr>
          <p:spPr>
            <a:xfrm>
              <a:off x="3763511" y="2143163"/>
              <a:ext cx="669120" cy="73482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endParaRPr lang="en-FR" sz="2400" dirty="0">
                <a:solidFill>
                  <a:srgbClr val="FFFFFF"/>
                </a:solidFill>
                <a:latin typeface="Amazon Ember"/>
              </a:endParaRPr>
            </a:p>
          </p:txBody>
        </p:sp>
        <p:pic>
          <p:nvPicPr>
            <p:cNvPr id="191" name="Graphic 190">
              <a:extLst>
                <a:ext uri="{FF2B5EF4-FFF2-40B4-BE49-F238E27FC236}">
                  <a16:creationId xmlns:a16="http://schemas.microsoft.com/office/drawing/2014/main" id="{07316C3F-0B20-404D-A1DE-CA0C0FA0C22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53996" y="2291822"/>
              <a:ext cx="469900" cy="469900"/>
            </a:xfrm>
            <a:prstGeom prst="rect">
              <a:avLst/>
            </a:prstGeom>
          </p:spPr>
        </p:pic>
        <p:sp>
          <p:nvSpPr>
            <p:cNvPr id="28" name="Rectangle 27">
              <a:extLst>
                <a:ext uri="{FF2B5EF4-FFF2-40B4-BE49-F238E27FC236}">
                  <a16:creationId xmlns:a16="http://schemas.microsoft.com/office/drawing/2014/main" id="{0EAF0900-B881-4B4C-AF82-CC6E9543B592}"/>
                </a:ext>
              </a:extLst>
            </p:cNvPr>
            <p:cNvSpPr/>
            <p:nvPr/>
          </p:nvSpPr>
          <p:spPr>
            <a:xfrm>
              <a:off x="3779450" y="2940094"/>
              <a:ext cx="669120" cy="34459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000" dirty="0">
                  <a:solidFill>
                    <a:srgbClr val="FFFFFF"/>
                  </a:solidFill>
                  <a:latin typeface="Amazon Ember"/>
                </a:rPr>
                <a:t>Data owner</a:t>
              </a:r>
            </a:p>
          </p:txBody>
        </p:sp>
      </p:grpSp>
      <p:grpSp>
        <p:nvGrpSpPr>
          <p:cNvPr id="192" name="Group 191">
            <a:extLst>
              <a:ext uri="{FF2B5EF4-FFF2-40B4-BE49-F238E27FC236}">
                <a16:creationId xmlns:a16="http://schemas.microsoft.com/office/drawing/2014/main" id="{ED2BDDF1-70FC-F648-B58F-AFA21141B636}"/>
              </a:ext>
            </a:extLst>
          </p:cNvPr>
          <p:cNvGrpSpPr/>
          <p:nvPr/>
        </p:nvGrpSpPr>
        <p:grpSpPr>
          <a:xfrm>
            <a:off x="4364608" y="1467109"/>
            <a:ext cx="743798" cy="934558"/>
            <a:chOff x="3639548" y="2143163"/>
            <a:chExt cx="892558" cy="1121469"/>
          </a:xfrm>
        </p:grpSpPr>
        <p:sp>
          <p:nvSpPr>
            <p:cNvPr id="193" name="Rectangle 192">
              <a:extLst>
                <a:ext uri="{FF2B5EF4-FFF2-40B4-BE49-F238E27FC236}">
                  <a16:creationId xmlns:a16="http://schemas.microsoft.com/office/drawing/2014/main" id="{6C205147-C70E-F841-9A89-26B17A8368AC}"/>
                </a:ext>
              </a:extLst>
            </p:cNvPr>
            <p:cNvSpPr/>
            <p:nvPr/>
          </p:nvSpPr>
          <p:spPr>
            <a:xfrm>
              <a:off x="3763511" y="2143163"/>
              <a:ext cx="669120" cy="734821"/>
            </a:xfrm>
            <a:prstGeom prst="rect">
              <a:avLst/>
            </a:prstGeom>
            <a:solidFill>
              <a:schemeClr val="tx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endParaRPr lang="en-FR" sz="2400" dirty="0">
                <a:solidFill>
                  <a:srgbClr val="FFFFFF"/>
                </a:solidFill>
                <a:latin typeface="Amazon Ember"/>
              </a:endParaRPr>
            </a:p>
          </p:txBody>
        </p:sp>
        <p:pic>
          <p:nvPicPr>
            <p:cNvPr id="194" name="Graphic 193">
              <a:extLst>
                <a:ext uri="{FF2B5EF4-FFF2-40B4-BE49-F238E27FC236}">
                  <a16:creationId xmlns:a16="http://schemas.microsoft.com/office/drawing/2014/main" id="{800D599A-BA80-804E-A439-C459759536C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53996" y="2291822"/>
              <a:ext cx="469900" cy="469900"/>
            </a:xfrm>
            <a:prstGeom prst="rect">
              <a:avLst/>
            </a:prstGeom>
          </p:spPr>
        </p:pic>
        <p:sp>
          <p:nvSpPr>
            <p:cNvPr id="195" name="Rectangle 194">
              <a:extLst>
                <a:ext uri="{FF2B5EF4-FFF2-40B4-BE49-F238E27FC236}">
                  <a16:creationId xmlns:a16="http://schemas.microsoft.com/office/drawing/2014/main" id="{5C683E4F-54FF-A246-BC8A-157C8B142624}"/>
                </a:ext>
              </a:extLst>
            </p:cNvPr>
            <p:cNvSpPr/>
            <p:nvPr/>
          </p:nvSpPr>
          <p:spPr>
            <a:xfrm>
              <a:off x="3639548" y="2940093"/>
              <a:ext cx="892558" cy="32453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000" dirty="0">
                  <a:solidFill>
                    <a:srgbClr val="FFFFFF"/>
                  </a:solidFill>
                  <a:latin typeface="Amazon Ember"/>
                </a:rPr>
                <a:t>Data Steward</a:t>
              </a:r>
            </a:p>
          </p:txBody>
        </p:sp>
      </p:grpSp>
      <p:grpSp>
        <p:nvGrpSpPr>
          <p:cNvPr id="198" name="Group 197">
            <a:extLst>
              <a:ext uri="{FF2B5EF4-FFF2-40B4-BE49-F238E27FC236}">
                <a16:creationId xmlns:a16="http://schemas.microsoft.com/office/drawing/2014/main" id="{BA1FEE8A-3669-9242-8F0A-08951152D54C}"/>
              </a:ext>
            </a:extLst>
          </p:cNvPr>
          <p:cNvGrpSpPr/>
          <p:nvPr/>
        </p:nvGrpSpPr>
        <p:grpSpPr>
          <a:xfrm>
            <a:off x="8233508" y="1419202"/>
            <a:ext cx="784091" cy="955381"/>
            <a:chOff x="3624469" y="2143163"/>
            <a:chExt cx="940909" cy="1146457"/>
          </a:xfrm>
        </p:grpSpPr>
        <p:sp>
          <p:nvSpPr>
            <p:cNvPr id="199" name="Rectangle 198">
              <a:extLst>
                <a:ext uri="{FF2B5EF4-FFF2-40B4-BE49-F238E27FC236}">
                  <a16:creationId xmlns:a16="http://schemas.microsoft.com/office/drawing/2014/main" id="{C8F0D0FA-81CB-A344-A7B7-0954F5A8B14D}"/>
                </a:ext>
              </a:extLst>
            </p:cNvPr>
            <p:cNvSpPr/>
            <p:nvPr/>
          </p:nvSpPr>
          <p:spPr>
            <a:xfrm>
              <a:off x="3763511" y="2143163"/>
              <a:ext cx="669120" cy="734821"/>
            </a:xfrm>
            <a:prstGeom prst="rect">
              <a:avLst/>
            </a:prstGeom>
            <a:solidFill>
              <a:schemeClr val="bg1">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endParaRPr lang="en-FR" sz="2400" dirty="0">
                <a:solidFill>
                  <a:srgbClr val="FFFFFF"/>
                </a:solidFill>
                <a:latin typeface="Amazon Ember"/>
              </a:endParaRPr>
            </a:p>
          </p:txBody>
        </p:sp>
        <p:pic>
          <p:nvPicPr>
            <p:cNvPr id="200" name="Graphic 199">
              <a:extLst>
                <a:ext uri="{FF2B5EF4-FFF2-40B4-BE49-F238E27FC236}">
                  <a16:creationId xmlns:a16="http://schemas.microsoft.com/office/drawing/2014/main" id="{BEADA58A-73AC-1B42-8CA2-AF5D0FD1BE5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53996" y="2291822"/>
              <a:ext cx="469900" cy="469900"/>
            </a:xfrm>
            <a:prstGeom prst="rect">
              <a:avLst/>
            </a:prstGeom>
          </p:spPr>
        </p:pic>
        <p:sp>
          <p:nvSpPr>
            <p:cNvPr id="201" name="Rectangle 200">
              <a:extLst>
                <a:ext uri="{FF2B5EF4-FFF2-40B4-BE49-F238E27FC236}">
                  <a16:creationId xmlns:a16="http://schemas.microsoft.com/office/drawing/2014/main" id="{7320B45B-CE06-B54D-8709-45EFC2D34018}"/>
                </a:ext>
              </a:extLst>
            </p:cNvPr>
            <p:cNvSpPr/>
            <p:nvPr/>
          </p:nvSpPr>
          <p:spPr>
            <a:xfrm>
              <a:off x="3624469" y="2956259"/>
              <a:ext cx="940909" cy="33336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1000" dirty="0">
                  <a:solidFill>
                    <a:srgbClr val="FFFFFF"/>
                  </a:solidFill>
                  <a:latin typeface="Amazon Ember"/>
                </a:rPr>
                <a:t>Data Consumer</a:t>
              </a:r>
            </a:p>
          </p:txBody>
        </p:sp>
      </p:grpSp>
      <p:grpSp>
        <p:nvGrpSpPr>
          <p:cNvPr id="31" name="Group 30">
            <a:extLst>
              <a:ext uri="{FF2B5EF4-FFF2-40B4-BE49-F238E27FC236}">
                <a16:creationId xmlns:a16="http://schemas.microsoft.com/office/drawing/2014/main" id="{F2FC63E0-EEA9-8641-B632-6C738DB47CAE}"/>
              </a:ext>
            </a:extLst>
          </p:cNvPr>
          <p:cNvGrpSpPr/>
          <p:nvPr/>
        </p:nvGrpSpPr>
        <p:grpSpPr>
          <a:xfrm>
            <a:off x="3301296" y="1726839"/>
            <a:ext cx="5583271" cy="2219740"/>
            <a:chOff x="3961555" y="2072207"/>
            <a:chExt cx="6699925" cy="2663688"/>
          </a:xfrm>
        </p:grpSpPr>
        <p:grpSp>
          <p:nvGrpSpPr>
            <p:cNvPr id="25" name="Group 24">
              <a:extLst>
                <a:ext uri="{FF2B5EF4-FFF2-40B4-BE49-F238E27FC236}">
                  <a16:creationId xmlns:a16="http://schemas.microsoft.com/office/drawing/2014/main" id="{974679DC-A93C-3947-B235-38254A9CB6B3}"/>
                </a:ext>
              </a:extLst>
            </p:cNvPr>
            <p:cNvGrpSpPr/>
            <p:nvPr/>
          </p:nvGrpSpPr>
          <p:grpSpPr>
            <a:xfrm>
              <a:off x="3961555" y="2846317"/>
              <a:ext cx="942859" cy="1889578"/>
              <a:chOff x="3961555" y="2846317"/>
              <a:chExt cx="942859" cy="1889578"/>
            </a:xfrm>
          </p:grpSpPr>
          <p:cxnSp>
            <p:nvCxnSpPr>
              <p:cNvPr id="10" name="Elbow Connector 9">
                <a:extLst>
                  <a:ext uri="{FF2B5EF4-FFF2-40B4-BE49-F238E27FC236}">
                    <a16:creationId xmlns:a16="http://schemas.microsoft.com/office/drawing/2014/main" id="{5F74CDB9-0F79-6B4E-A930-6359719614DD}"/>
                  </a:ext>
                </a:extLst>
              </p:cNvPr>
              <p:cNvCxnSpPr>
                <a:stCxn id="28" idx="2"/>
                <a:endCxn id="168" idx="1"/>
              </p:cNvCxnSpPr>
              <p:nvPr/>
            </p:nvCxnSpPr>
            <p:spPr>
              <a:xfrm rot="16200000" flipH="1">
                <a:off x="3655593" y="3487074"/>
                <a:ext cx="1889578" cy="608064"/>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030342-4603-B947-984C-92A0A5706D11}"/>
                  </a:ext>
                </a:extLst>
              </p:cNvPr>
              <p:cNvSpPr txBox="1"/>
              <p:nvPr/>
            </p:nvSpPr>
            <p:spPr>
              <a:xfrm>
                <a:off x="3961555" y="3539047"/>
                <a:ext cx="627199" cy="295465"/>
              </a:xfrm>
              <a:prstGeom prst="rect">
                <a:avLst/>
              </a:prstGeom>
              <a:noFill/>
            </p:spPr>
            <p:txBody>
              <a:bodyPr wrap="square" rtlCol="0">
                <a:spAutoFit/>
              </a:bodyPr>
              <a:lstStyle/>
              <a:p>
                <a:pPr defTabSz="609576"/>
                <a:r>
                  <a:rPr lang="en-FR"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grant</a:t>
                </a:r>
              </a:p>
            </p:txBody>
          </p:sp>
        </p:grpSp>
        <p:grpSp>
          <p:nvGrpSpPr>
            <p:cNvPr id="30" name="Group 29">
              <a:extLst>
                <a:ext uri="{FF2B5EF4-FFF2-40B4-BE49-F238E27FC236}">
                  <a16:creationId xmlns:a16="http://schemas.microsoft.com/office/drawing/2014/main" id="{1FC42D7F-9146-F642-90FF-FEA700C4E165}"/>
                </a:ext>
              </a:extLst>
            </p:cNvPr>
            <p:cNvGrpSpPr/>
            <p:nvPr/>
          </p:nvGrpSpPr>
          <p:grpSpPr>
            <a:xfrm>
              <a:off x="9740459" y="2849498"/>
              <a:ext cx="921021" cy="724265"/>
              <a:chOff x="9740459" y="2849498"/>
              <a:chExt cx="921021" cy="724265"/>
            </a:xfrm>
          </p:grpSpPr>
          <p:sp>
            <p:nvSpPr>
              <p:cNvPr id="120" name="TextBox 119">
                <a:extLst>
                  <a:ext uri="{FF2B5EF4-FFF2-40B4-BE49-F238E27FC236}">
                    <a16:creationId xmlns:a16="http://schemas.microsoft.com/office/drawing/2014/main" id="{C7E06474-F92E-5542-BAEE-B70AD31FC86F}"/>
                  </a:ext>
                </a:extLst>
              </p:cNvPr>
              <p:cNvSpPr txBox="1"/>
              <p:nvPr/>
            </p:nvSpPr>
            <p:spPr>
              <a:xfrm>
                <a:off x="9854739" y="3278298"/>
                <a:ext cx="806741" cy="295465"/>
              </a:xfrm>
              <a:prstGeom prst="rect">
                <a:avLst/>
              </a:prstGeom>
              <a:noFill/>
            </p:spPr>
            <p:txBody>
              <a:bodyPr wrap="square" rtlCol="0">
                <a:spAutoFit/>
              </a:bodyPr>
              <a:lstStyle/>
              <a:p>
                <a:pPr defTabSz="609576"/>
                <a:r>
                  <a:rPr lang="en-FR"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request</a:t>
                </a:r>
              </a:p>
            </p:txBody>
          </p:sp>
          <p:cxnSp>
            <p:nvCxnSpPr>
              <p:cNvPr id="17" name="Elbow Connector 16">
                <a:extLst>
                  <a:ext uri="{FF2B5EF4-FFF2-40B4-BE49-F238E27FC236}">
                    <a16:creationId xmlns:a16="http://schemas.microsoft.com/office/drawing/2014/main" id="{D15DFF8E-0BE3-2E4E-8105-26AC282FF26F}"/>
                  </a:ext>
                </a:extLst>
              </p:cNvPr>
              <p:cNvCxnSpPr>
                <a:stCxn id="201" idx="2"/>
              </p:cNvCxnSpPr>
              <p:nvPr/>
            </p:nvCxnSpPr>
            <p:spPr>
              <a:xfrm rot="5400000">
                <a:off x="9821859" y="2768098"/>
                <a:ext cx="447405" cy="610206"/>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6" name="Group 25">
              <a:extLst>
                <a:ext uri="{FF2B5EF4-FFF2-40B4-BE49-F238E27FC236}">
                  <a16:creationId xmlns:a16="http://schemas.microsoft.com/office/drawing/2014/main" id="{E3ED6ABB-4216-2E44-B7DB-BF134BBF4CE2}"/>
                </a:ext>
              </a:extLst>
            </p:cNvPr>
            <p:cNvGrpSpPr/>
            <p:nvPr/>
          </p:nvGrpSpPr>
          <p:grpSpPr>
            <a:xfrm>
              <a:off x="4534890" y="2072207"/>
              <a:ext cx="842541" cy="834652"/>
              <a:chOff x="4534890" y="2072207"/>
              <a:chExt cx="842541" cy="834652"/>
            </a:xfrm>
          </p:grpSpPr>
          <p:cxnSp>
            <p:nvCxnSpPr>
              <p:cNvPr id="19" name="Elbow Connector 18">
                <a:extLst>
                  <a:ext uri="{FF2B5EF4-FFF2-40B4-BE49-F238E27FC236}">
                    <a16:creationId xmlns:a16="http://schemas.microsoft.com/office/drawing/2014/main" id="{2AA56DA1-3956-414B-B03D-00F5A79326CB}"/>
                  </a:ext>
                </a:extLst>
              </p:cNvPr>
              <p:cNvCxnSpPr>
                <a:cxnSpLocks/>
                <a:stCxn id="27" idx="3"/>
              </p:cNvCxnSpPr>
              <p:nvPr/>
            </p:nvCxnSpPr>
            <p:spPr>
              <a:xfrm>
                <a:off x="4614971" y="2072207"/>
                <a:ext cx="762460" cy="554495"/>
              </a:xfrm>
              <a:prstGeom prst="bentConnector3">
                <a:avLst>
                  <a:gd name="adj1" fmla="val 50000"/>
                </a:avLst>
              </a:prstGeom>
              <a:ln>
                <a:solidFill>
                  <a:schemeClr val="tx1">
                    <a:lumMod val="6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BB9547AE-13C0-3D40-A989-093F641D7CB8}"/>
                  </a:ext>
                </a:extLst>
              </p:cNvPr>
              <p:cNvSpPr txBox="1"/>
              <p:nvPr/>
            </p:nvSpPr>
            <p:spPr>
              <a:xfrm>
                <a:off x="4534890" y="2611394"/>
                <a:ext cx="827534" cy="295465"/>
              </a:xfrm>
              <a:prstGeom prst="rect">
                <a:avLst/>
              </a:prstGeom>
              <a:noFill/>
            </p:spPr>
            <p:txBody>
              <a:bodyPr wrap="none" rtlCol="0">
                <a:spAutoFit/>
              </a:bodyPr>
              <a:lstStyle/>
              <a:p>
                <a:pPr defTabSz="609576"/>
                <a:r>
                  <a:rPr lang="en-FR" sz="10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delegate</a:t>
                </a:r>
              </a:p>
            </p:txBody>
          </p:sp>
        </p:grpSp>
      </p:grpSp>
      <p:grpSp>
        <p:nvGrpSpPr>
          <p:cNvPr id="32" name="Group 31">
            <a:extLst>
              <a:ext uri="{FF2B5EF4-FFF2-40B4-BE49-F238E27FC236}">
                <a16:creationId xmlns:a16="http://schemas.microsoft.com/office/drawing/2014/main" id="{825A7E2E-C395-EC46-98B3-A370AB26AC45}"/>
              </a:ext>
            </a:extLst>
          </p:cNvPr>
          <p:cNvGrpSpPr/>
          <p:nvPr/>
        </p:nvGrpSpPr>
        <p:grpSpPr>
          <a:xfrm>
            <a:off x="8042656" y="1984273"/>
            <a:ext cx="4263346" cy="4135980"/>
            <a:chOff x="9651187" y="2381127"/>
            <a:chExt cx="5116015" cy="4963176"/>
          </a:xfrm>
        </p:grpSpPr>
        <p:grpSp>
          <p:nvGrpSpPr>
            <p:cNvPr id="15" name="Group 14">
              <a:extLst>
                <a:ext uri="{FF2B5EF4-FFF2-40B4-BE49-F238E27FC236}">
                  <a16:creationId xmlns:a16="http://schemas.microsoft.com/office/drawing/2014/main" id="{697F655B-CCF1-154B-AC0F-E88F8E82AA0D}"/>
                </a:ext>
              </a:extLst>
            </p:cNvPr>
            <p:cNvGrpSpPr/>
            <p:nvPr/>
          </p:nvGrpSpPr>
          <p:grpSpPr>
            <a:xfrm>
              <a:off x="9651187" y="2381127"/>
              <a:ext cx="5116015" cy="4051752"/>
              <a:chOff x="9651187" y="2381127"/>
              <a:chExt cx="5116015" cy="4051752"/>
            </a:xfrm>
          </p:grpSpPr>
          <p:grpSp>
            <p:nvGrpSpPr>
              <p:cNvPr id="12" name="Group 11">
                <a:extLst>
                  <a:ext uri="{FF2B5EF4-FFF2-40B4-BE49-F238E27FC236}">
                    <a16:creationId xmlns:a16="http://schemas.microsoft.com/office/drawing/2014/main" id="{9EFB098C-697A-764B-99D2-D7E3288C1F22}"/>
                  </a:ext>
                </a:extLst>
              </p:cNvPr>
              <p:cNvGrpSpPr/>
              <p:nvPr/>
            </p:nvGrpSpPr>
            <p:grpSpPr>
              <a:xfrm>
                <a:off x="10466914" y="2381127"/>
                <a:ext cx="4018906" cy="1145679"/>
                <a:chOff x="10466914" y="2381127"/>
                <a:chExt cx="4018906" cy="1145679"/>
              </a:xfrm>
            </p:grpSpPr>
            <p:grpSp>
              <p:nvGrpSpPr>
                <p:cNvPr id="95263" name="Group 95262">
                  <a:extLst>
                    <a:ext uri="{FF2B5EF4-FFF2-40B4-BE49-F238E27FC236}">
                      <a16:creationId xmlns:a16="http://schemas.microsoft.com/office/drawing/2014/main" id="{43BCE173-5EA6-FD40-8355-E66A4C14BCD4}"/>
                    </a:ext>
                  </a:extLst>
                </p:cNvPr>
                <p:cNvGrpSpPr/>
                <p:nvPr/>
              </p:nvGrpSpPr>
              <p:grpSpPr>
                <a:xfrm>
                  <a:off x="10466914" y="2381127"/>
                  <a:ext cx="2772948" cy="1145679"/>
                  <a:chOff x="10773094" y="2181486"/>
                  <a:chExt cx="2772948" cy="1145679"/>
                </a:xfrm>
              </p:grpSpPr>
              <p:sp>
                <p:nvSpPr>
                  <p:cNvPr id="246" name="Rectangle 245">
                    <a:extLst>
                      <a:ext uri="{FF2B5EF4-FFF2-40B4-BE49-F238E27FC236}">
                        <a16:creationId xmlns:a16="http://schemas.microsoft.com/office/drawing/2014/main" id="{F634EAFD-F9D9-B640-BE49-81CC56679A50}"/>
                      </a:ext>
                    </a:extLst>
                  </p:cNvPr>
                  <p:cNvSpPr/>
                  <p:nvPr/>
                </p:nvSpPr>
                <p:spPr>
                  <a:xfrm>
                    <a:off x="10895607" y="2913490"/>
                    <a:ext cx="2650435" cy="34310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917" dirty="0">
                        <a:solidFill>
                          <a:srgbClr val="002D43"/>
                        </a:solidFill>
                        <a:latin typeface="Amazon Ember"/>
                      </a:rPr>
                      <a:t>Rev. Analytics</a:t>
                    </a:r>
                  </a:p>
                </p:txBody>
              </p:sp>
              <p:pic>
                <p:nvPicPr>
                  <p:cNvPr id="247" name="Graphic 246">
                    <a:extLst>
                      <a:ext uri="{FF2B5EF4-FFF2-40B4-BE49-F238E27FC236}">
                        <a16:creationId xmlns:a16="http://schemas.microsoft.com/office/drawing/2014/main" id="{0F01CE53-685A-D244-837B-D89DDB37AE7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730669" y="2181486"/>
                    <a:ext cx="711200" cy="711200"/>
                  </a:xfrm>
                  <a:prstGeom prst="rect">
                    <a:avLst/>
                  </a:prstGeom>
                </p:spPr>
              </p:pic>
              <p:sp>
                <p:nvSpPr>
                  <p:cNvPr id="248" name="Rectangle 247">
                    <a:extLst>
                      <a:ext uri="{FF2B5EF4-FFF2-40B4-BE49-F238E27FC236}">
                        <a16:creationId xmlns:a16="http://schemas.microsoft.com/office/drawing/2014/main" id="{41512428-B019-0147-8E49-EE7FB3A53353}"/>
                      </a:ext>
                    </a:extLst>
                  </p:cNvPr>
                  <p:cNvSpPr/>
                  <p:nvPr/>
                </p:nvSpPr>
                <p:spPr>
                  <a:xfrm>
                    <a:off x="10773094" y="2984058"/>
                    <a:ext cx="2650435" cy="34310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917" dirty="0">
                        <a:solidFill>
                          <a:srgbClr val="FFFFFF"/>
                        </a:solidFill>
                        <a:latin typeface="Amazon Ember"/>
                      </a:rPr>
                      <a:t>Amazon Quick Sight</a:t>
                    </a:r>
                  </a:p>
                </p:txBody>
              </p:sp>
            </p:grpSp>
            <p:pic>
              <p:nvPicPr>
                <p:cNvPr id="242" name="Graphic 241">
                  <a:extLst>
                    <a:ext uri="{FF2B5EF4-FFF2-40B4-BE49-F238E27FC236}">
                      <a16:creationId xmlns:a16="http://schemas.microsoft.com/office/drawing/2014/main" id="{9D92FD3C-9782-1047-9981-7F0F3E18E01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766143" y="2381127"/>
                  <a:ext cx="711200" cy="711200"/>
                </a:xfrm>
                <a:prstGeom prst="rect">
                  <a:avLst/>
                </a:prstGeom>
              </p:spPr>
            </p:pic>
            <p:sp>
              <p:nvSpPr>
                <p:cNvPr id="243" name="Rectangle 242">
                  <a:extLst>
                    <a:ext uri="{FF2B5EF4-FFF2-40B4-BE49-F238E27FC236}">
                      <a16:creationId xmlns:a16="http://schemas.microsoft.com/office/drawing/2014/main" id="{421A886C-8ACE-784D-ACCA-16C0843F46A6}"/>
                    </a:ext>
                  </a:extLst>
                </p:cNvPr>
                <p:cNvSpPr/>
                <p:nvPr/>
              </p:nvSpPr>
              <p:spPr>
                <a:xfrm>
                  <a:off x="11835385" y="3181543"/>
                  <a:ext cx="2650435" cy="34310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917" dirty="0">
                      <a:solidFill>
                        <a:srgbClr val="FFFFFF"/>
                      </a:solidFill>
                      <a:latin typeface="Amazon Ember"/>
                    </a:rPr>
                    <a:t>Amazon Redshift</a:t>
                  </a:r>
                </a:p>
              </p:txBody>
            </p:sp>
          </p:grpSp>
          <p:grpSp>
            <p:nvGrpSpPr>
              <p:cNvPr id="13" name="Group 12">
                <a:extLst>
                  <a:ext uri="{FF2B5EF4-FFF2-40B4-BE49-F238E27FC236}">
                    <a16:creationId xmlns:a16="http://schemas.microsoft.com/office/drawing/2014/main" id="{B473B449-6014-6849-BC60-50C1213E5B04}"/>
                  </a:ext>
                </a:extLst>
              </p:cNvPr>
              <p:cNvGrpSpPr/>
              <p:nvPr/>
            </p:nvGrpSpPr>
            <p:grpSpPr>
              <a:xfrm>
                <a:off x="9651187" y="4013653"/>
                <a:ext cx="5116015" cy="2419226"/>
                <a:chOff x="9651187" y="4013653"/>
                <a:chExt cx="5116015" cy="2419226"/>
              </a:xfrm>
            </p:grpSpPr>
            <p:grpSp>
              <p:nvGrpSpPr>
                <p:cNvPr id="2" name="Group 1">
                  <a:extLst>
                    <a:ext uri="{FF2B5EF4-FFF2-40B4-BE49-F238E27FC236}">
                      <a16:creationId xmlns:a16="http://schemas.microsoft.com/office/drawing/2014/main" id="{E9256BC1-0AA2-D44C-BC86-C83EDEF1B7B6}"/>
                    </a:ext>
                  </a:extLst>
                </p:cNvPr>
                <p:cNvGrpSpPr/>
                <p:nvPr/>
              </p:nvGrpSpPr>
              <p:grpSpPr>
                <a:xfrm>
                  <a:off x="10648172" y="4013653"/>
                  <a:ext cx="2650435" cy="1121797"/>
                  <a:chOff x="10485076" y="3658711"/>
                  <a:chExt cx="2650435" cy="1121797"/>
                </a:xfrm>
              </p:grpSpPr>
              <p:pic>
                <p:nvPicPr>
                  <p:cNvPr id="241" name="Picture 240">
                    <a:extLst>
                      <a:ext uri="{FF2B5EF4-FFF2-40B4-BE49-F238E27FC236}">
                        <a16:creationId xmlns:a16="http://schemas.microsoft.com/office/drawing/2014/main" id="{A13B218D-45C7-B744-8C32-76DDAE514773}"/>
                      </a:ext>
                    </a:extLst>
                  </p:cNvPr>
                  <p:cNvPicPr>
                    <a:picLocks noChangeAspect="1"/>
                  </p:cNvPicPr>
                  <p:nvPr/>
                </p:nvPicPr>
                <p:blipFill>
                  <a:blip r:embed="rId14"/>
                  <a:stretch>
                    <a:fillRect/>
                  </a:stretch>
                </p:blipFill>
                <p:spPr>
                  <a:xfrm>
                    <a:off x="11195415" y="3658711"/>
                    <a:ext cx="1162486" cy="762881"/>
                  </a:xfrm>
                  <a:prstGeom prst="rect">
                    <a:avLst/>
                  </a:prstGeom>
                </p:spPr>
              </p:pic>
              <p:sp>
                <p:nvSpPr>
                  <p:cNvPr id="123" name="Rectangle 122">
                    <a:extLst>
                      <a:ext uri="{FF2B5EF4-FFF2-40B4-BE49-F238E27FC236}">
                        <a16:creationId xmlns:a16="http://schemas.microsoft.com/office/drawing/2014/main" id="{424725C5-37FA-8D43-87D2-3DB9405B5A97}"/>
                      </a:ext>
                    </a:extLst>
                  </p:cNvPr>
                  <p:cNvSpPr/>
                  <p:nvPr/>
                </p:nvSpPr>
                <p:spPr>
                  <a:xfrm>
                    <a:off x="10485076" y="4437401"/>
                    <a:ext cx="2650435" cy="34310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917" dirty="0">
                        <a:solidFill>
                          <a:srgbClr val="FFFFFF"/>
                        </a:solidFill>
                        <a:latin typeface="Amazon Ember"/>
                      </a:rPr>
                      <a:t>Datahub Universal</a:t>
                    </a:r>
                  </a:p>
                  <a:p>
                    <a:pPr algn="ctr" defTabSz="609576"/>
                    <a:r>
                      <a:rPr lang="en-FR" sz="917" dirty="0">
                        <a:solidFill>
                          <a:srgbClr val="FFFFFF"/>
                        </a:solidFill>
                        <a:latin typeface="Amazon Ember"/>
                      </a:rPr>
                      <a:t> Data Pipeline</a:t>
                    </a:r>
                  </a:p>
                </p:txBody>
              </p:sp>
            </p:grpSp>
            <p:grpSp>
              <p:nvGrpSpPr>
                <p:cNvPr id="5" name="Group 4">
                  <a:extLst>
                    <a:ext uri="{FF2B5EF4-FFF2-40B4-BE49-F238E27FC236}">
                      <a16:creationId xmlns:a16="http://schemas.microsoft.com/office/drawing/2014/main" id="{F46195FE-D318-8E4A-ADAF-3FCF9303ED5C}"/>
                    </a:ext>
                  </a:extLst>
                </p:cNvPr>
                <p:cNvGrpSpPr/>
                <p:nvPr/>
              </p:nvGrpSpPr>
              <p:grpSpPr>
                <a:xfrm>
                  <a:off x="9651187" y="5285039"/>
                  <a:ext cx="5116015" cy="1147840"/>
                  <a:chOff x="9648470" y="5614859"/>
                  <a:chExt cx="5116015" cy="1147840"/>
                </a:xfrm>
              </p:grpSpPr>
              <p:grpSp>
                <p:nvGrpSpPr>
                  <p:cNvPr id="95261" name="Group 95260">
                    <a:extLst>
                      <a:ext uri="{FF2B5EF4-FFF2-40B4-BE49-F238E27FC236}">
                        <a16:creationId xmlns:a16="http://schemas.microsoft.com/office/drawing/2014/main" id="{C4BFC631-A2BC-334A-BF73-4BA4539FBAD6}"/>
                      </a:ext>
                    </a:extLst>
                  </p:cNvPr>
                  <p:cNvGrpSpPr/>
                  <p:nvPr/>
                </p:nvGrpSpPr>
                <p:grpSpPr>
                  <a:xfrm>
                    <a:off x="9648470" y="5614859"/>
                    <a:ext cx="2650435" cy="1086015"/>
                    <a:chOff x="10277073" y="3972326"/>
                    <a:chExt cx="2650435" cy="1086015"/>
                  </a:xfrm>
                </p:grpSpPr>
                <p:pic>
                  <p:nvPicPr>
                    <p:cNvPr id="223" name="Graphic 222">
                      <a:extLst>
                        <a:ext uri="{FF2B5EF4-FFF2-40B4-BE49-F238E27FC236}">
                          <a16:creationId xmlns:a16="http://schemas.microsoft.com/office/drawing/2014/main" id="{D94056E0-86C8-D444-8B5D-49677EEC5B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177649" y="3972326"/>
                      <a:ext cx="711200" cy="711200"/>
                    </a:xfrm>
                    <a:prstGeom prst="rect">
                      <a:avLst/>
                    </a:prstGeom>
                  </p:spPr>
                </p:pic>
                <p:sp>
                  <p:nvSpPr>
                    <p:cNvPr id="224" name="Rectangle 223">
                      <a:extLst>
                        <a:ext uri="{FF2B5EF4-FFF2-40B4-BE49-F238E27FC236}">
                          <a16:creationId xmlns:a16="http://schemas.microsoft.com/office/drawing/2014/main" id="{BB6E5409-7117-0B4F-8A0E-80B50B2B9F2C}"/>
                        </a:ext>
                      </a:extLst>
                    </p:cNvPr>
                    <p:cNvSpPr/>
                    <p:nvPr/>
                  </p:nvSpPr>
                  <p:spPr>
                    <a:xfrm>
                      <a:off x="10277073" y="4715234"/>
                      <a:ext cx="2650435" cy="34310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917" dirty="0">
                          <a:solidFill>
                            <a:srgbClr val="FFFFFF"/>
                          </a:solidFill>
                          <a:latin typeface="Amazon Ember"/>
                        </a:rPr>
                        <a:t>Amazon Sage Maker</a:t>
                      </a:r>
                    </a:p>
                  </p:txBody>
                </p:sp>
              </p:grpSp>
              <p:pic>
                <p:nvPicPr>
                  <p:cNvPr id="126" name="Graphic 125">
                    <a:extLst>
                      <a:ext uri="{FF2B5EF4-FFF2-40B4-BE49-F238E27FC236}">
                        <a16:creationId xmlns:a16="http://schemas.microsoft.com/office/drawing/2014/main" id="{12872A98-37A7-C34C-9ECE-2191FBBC09D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808647" y="5616000"/>
                    <a:ext cx="711200" cy="711200"/>
                  </a:xfrm>
                  <a:prstGeom prst="rect">
                    <a:avLst/>
                  </a:prstGeom>
                </p:spPr>
              </p:pic>
              <p:sp>
                <p:nvSpPr>
                  <p:cNvPr id="127" name="Rectangle 126">
                    <a:extLst>
                      <a:ext uri="{FF2B5EF4-FFF2-40B4-BE49-F238E27FC236}">
                        <a16:creationId xmlns:a16="http://schemas.microsoft.com/office/drawing/2014/main" id="{2A2E1BD3-5763-124A-AC1C-EFAF45B48229}"/>
                      </a:ext>
                    </a:extLst>
                  </p:cNvPr>
                  <p:cNvSpPr/>
                  <p:nvPr/>
                </p:nvSpPr>
                <p:spPr>
                  <a:xfrm>
                    <a:off x="10844510" y="6357600"/>
                    <a:ext cx="2650435" cy="34310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917" dirty="0">
                        <a:solidFill>
                          <a:srgbClr val="FFFFFF"/>
                        </a:solidFill>
                        <a:latin typeface="Amazon Ember"/>
                      </a:rPr>
                      <a:t>Amazon Athena</a:t>
                    </a:r>
                  </a:p>
                </p:txBody>
              </p:sp>
              <p:grpSp>
                <p:nvGrpSpPr>
                  <p:cNvPr id="4" name="Group 3">
                    <a:extLst>
                      <a:ext uri="{FF2B5EF4-FFF2-40B4-BE49-F238E27FC236}">
                        <a16:creationId xmlns:a16="http://schemas.microsoft.com/office/drawing/2014/main" id="{C887D11C-9743-0448-92C5-3A7679CD3220}"/>
                      </a:ext>
                    </a:extLst>
                  </p:cNvPr>
                  <p:cNvGrpSpPr/>
                  <p:nvPr/>
                </p:nvGrpSpPr>
                <p:grpSpPr>
                  <a:xfrm>
                    <a:off x="12114050" y="5616000"/>
                    <a:ext cx="2650435" cy="1146699"/>
                    <a:chOff x="12114050" y="5616000"/>
                    <a:chExt cx="2650435" cy="1146699"/>
                  </a:xfrm>
                </p:grpSpPr>
                <p:pic>
                  <p:nvPicPr>
                    <p:cNvPr id="128" name="Graphic 127">
                      <a:extLst>
                        <a:ext uri="{FF2B5EF4-FFF2-40B4-BE49-F238E27FC236}">
                          <a16:creationId xmlns:a16="http://schemas.microsoft.com/office/drawing/2014/main" id="{864B05FB-3368-CD43-AF67-629DDC2CBEA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3068000" y="5616000"/>
                      <a:ext cx="711200" cy="711200"/>
                    </a:xfrm>
                    <a:prstGeom prst="rect">
                      <a:avLst/>
                    </a:prstGeom>
                  </p:spPr>
                </p:pic>
                <p:sp>
                  <p:nvSpPr>
                    <p:cNvPr id="129" name="Rectangle 128">
                      <a:extLst>
                        <a:ext uri="{FF2B5EF4-FFF2-40B4-BE49-F238E27FC236}">
                          <a16:creationId xmlns:a16="http://schemas.microsoft.com/office/drawing/2014/main" id="{1FD4F4A5-FA1B-5C42-B453-4F2CD5D80C69}"/>
                        </a:ext>
                      </a:extLst>
                    </p:cNvPr>
                    <p:cNvSpPr/>
                    <p:nvPr/>
                  </p:nvSpPr>
                  <p:spPr>
                    <a:xfrm>
                      <a:off x="12114050" y="6419592"/>
                      <a:ext cx="2650435" cy="34310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6"/>
                      <a:r>
                        <a:rPr lang="en-FR" sz="917" dirty="0">
                          <a:solidFill>
                            <a:srgbClr val="FFFFFF"/>
                          </a:solidFill>
                          <a:latin typeface="Amazon Ember"/>
                        </a:rPr>
                        <a:t>AWS Glue</a:t>
                      </a:r>
                    </a:p>
                    <a:p>
                      <a:pPr algn="ctr" defTabSz="609576"/>
                      <a:r>
                        <a:rPr lang="en-FR" sz="917" dirty="0">
                          <a:solidFill>
                            <a:srgbClr val="FFFFFF"/>
                          </a:solidFill>
                          <a:latin typeface="Amazon Ember"/>
                        </a:rPr>
                        <a:t>(pyspark)</a:t>
                      </a:r>
                    </a:p>
                  </p:txBody>
                </p:sp>
              </p:grpSp>
            </p:grpSp>
          </p:grpSp>
        </p:grpSp>
        <p:pic>
          <p:nvPicPr>
            <p:cNvPr id="134" name="Graphic 133">
              <a:extLst>
                <a:ext uri="{FF2B5EF4-FFF2-40B4-BE49-F238E27FC236}">
                  <a16:creationId xmlns:a16="http://schemas.microsoft.com/office/drawing/2014/main" id="{62EB9721-E988-1449-A387-0C62EEA8F11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1490350" y="6352949"/>
              <a:ext cx="711200" cy="711200"/>
            </a:xfrm>
            <a:prstGeom prst="rect">
              <a:avLst/>
            </a:prstGeom>
          </p:spPr>
        </p:pic>
        <p:sp>
          <p:nvSpPr>
            <p:cNvPr id="196" name="TextBox 195">
              <a:extLst>
                <a:ext uri="{FF2B5EF4-FFF2-40B4-BE49-F238E27FC236}">
                  <a16:creationId xmlns:a16="http://schemas.microsoft.com/office/drawing/2014/main" id="{57F77EF9-2429-5446-963D-549C3D1D9B7D}"/>
                </a:ext>
              </a:extLst>
            </p:cNvPr>
            <p:cNvSpPr txBox="1"/>
            <p:nvPr/>
          </p:nvSpPr>
          <p:spPr>
            <a:xfrm>
              <a:off x="11092674" y="7064149"/>
              <a:ext cx="1506552" cy="280154"/>
            </a:xfrm>
            <a:prstGeom prst="rect">
              <a:avLst/>
            </a:prstGeom>
            <a:noFill/>
          </p:spPr>
          <p:txBody>
            <a:bodyPr wrap="square" rtlCol="0">
              <a:spAutoFit/>
            </a:bodyPr>
            <a:lstStyle/>
            <a:p>
              <a:pPr algn="ctr" defTabSz="609576"/>
              <a:r>
                <a:rPr lang="en-US" sz="917" dirty="0">
                  <a:solidFill>
                    <a:srgbClr val="FFFFFF"/>
                  </a:solidFill>
                  <a:latin typeface="Amazon Ember"/>
                </a:rPr>
                <a:t>AWS Lambda</a:t>
              </a:r>
            </a:p>
          </p:txBody>
        </p:sp>
      </p:grpSp>
    </p:spTree>
    <p:extLst>
      <p:ext uri="{BB962C8B-B14F-4D97-AF65-F5344CB8AC3E}">
        <p14:creationId xmlns:p14="http://schemas.microsoft.com/office/powerpoint/2010/main" val="72867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26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2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844845"/>
            <a:ext cx="12192000" cy="319019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dirty="0">
              <a:latin typeface="+mj-lt"/>
            </a:endParaRPr>
          </a:p>
        </p:txBody>
      </p:sp>
      <p:grpSp>
        <p:nvGrpSpPr>
          <p:cNvPr id="6" name="Groupe 5"/>
          <p:cNvGrpSpPr/>
          <p:nvPr/>
        </p:nvGrpSpPr>
        <p:grpSpPr>
          <a:xfrm>
            <a:off x="-50568" y="1372479"/>
            <a:ext cx="12242568" cy="3691873"/>
            <a:chOff x="464813" y="1465012"/>
            <a:chExt cx="11727186" cy="5458002"/>
          </a:xfrm>
          <a:solidFill>
            <a:schemeClr val="bg1"/>
          </a:solidFill>
        </p:grpSpPr>
        <p:sp>
          <p:nvSpPr>
            <p:cNvPr id="7" name="Nuage 6"/>
            <p:cNvSpPr/>
            <p:nvPr/>
          </p:nvSpPr>
          <p:spPr>
            <a:xfrm rot="794341">
              <a:off x="6918579" y="1635598"/>
              <a:ext cx="1991834" cy="2012144"/>
            </a:xfrm>
            <a:prstGeom prst="cloud">
              <a:avLst/>
            </a:prstGeom>
            <a:grpFill/>
            <a:ln w="12700" cap="flat" cmpd="sng" algn="ctr">
              <a:noFill/>
              <a:prstDash val="solid"/>
              <a:miter lim="800000"/>
            </a:ln>
            <a:effectLst/>
          </p:spPr>
          <p:txBody>
            <a:bodyPr rtlCol="0" anchor="ctr"/>
            <a:lstStyle/>
            <a:p>
              <a:pPr algn="ctr" defTabSz="914377">
                <a:defRPr/>
              </a:pPr>
              <a:endParaRPr lang="fr-FR" kern="0">
                <a:solidFill>
                  <a:prstClr val="white"/>
                </a:solidFill>
                <a:latin typeface="+mj-lt"/>
              </a:endParaRPr>
            </a:p>
          </p:txBody>
        </p:sp>
        <p:sp>
          <p:nvSpPr>
            <p:cNvPr id="8" name="Nuage 7"/>
            <p:cNvSpPr/>
            <p:nvPr/>
          </p:nvSpPr>
          <p:spPr>
            <a:xfrm rot="794341">
              <a:off x="8395699" y="1866927"/>
              <a:ext cx="1991834" cy="2012144"/>
            </a:xfrm>
            <a:prstGeom prst="cloud">
              <a:avLst/>
            </a:prstGeom>
            <a:grpFill/>
            <a:ln w="12700" cap="flat" cmpd="sng" algn="ctr">
              <a:noFill/>
              <a:prstDash val="solid"/>
              <a:miter lim="800000"/>
            </a:ln>
            <a:effectLst/>
          </p:spPr>
          <p:txBody>
            <a:bodyPr rtlCol="0" anchor="ctr"/>
            <a:lstStyle/>
            <a:p>
              <a:pPr algn="ctr" defTabSz="914377">
                <a:defRPr/>
              </a:pPr>
              <a:endParaRPr lang="fr-FR" kern="0">
                <a:solidFill>
                  <a:prstClr val="white"/>
                </a:solidFill>
                <a:latin typeface="+mj-lt"/>
              </a:endParaRPr>
            </a:p>
          </p:txBody>
        </p:sp>
        <p:sp>
          <p:nvSpPr>
            <p:cNvPr id="9" name="Nuage 8"/>
            <p:cNvSpPr/>
            <p:nvPr/>
          </p:nvSpPr>
          <p:spPr>
            <a:xfrm rot="794341">
              <a:off x="9611363" y="1582210"/>
              <a:ext cx="2547162" cy="2012144"/>
            </a:xfrm>
            <a:prstGeom prst="cloud">
              <a:avLst/>
            </a:prstGeom>
            <a:grpFill/>
            <a:ln w="12700" cap="flat" cmpd="sng" algn="ctr">
              <a:noFill/>
              <a:prstDash val="solid"/>
              <a:miter lim="800000"/>
            </a:ln>
            <a:effectLst/>
          </p:spPr>
          <p:txBody>
            <a:bodyPr rtlCol="0" anchor="ctr"/>
            <a:lstStyle/>
            <a:p>
              <a:pPr algn="ctr" defTabSz="914377">
                <a:defRPr/>
              </a:pPr>
              <a:endParaRPr lang="fr-FR" kern="0">
                <a:solidFill>
                  <a:prstClr val="white"/>
                </a:solidFill>
                <a:latin typeface="+mj-lt"/>
              </a:endParaRPr>
            </a:p>
          </p:txBody>
        </p:sp>
        <p:sp>
          <p:nvSpPr>
            <p:cNvPr id="10" name="Nuage 9"/>
            <p:cNvSpPr/>
            <p:nvPr/>
          </p:nvSpPr>
          <p:spPr>
            <a:xfrm rot="794341">
              <a:off x="464813" y="1465012"/>
              <a:ext cx="2579484" cy="1684484"/>
            </a:xfrm>
            <a:prstGeom prst="cloud">
              <a:avLst/>
            </a:prstGeom>
            <a:grpFill/>
            <a:ln w="12700" cap="flat" cmpd="sng" algn="ctr">
              <a:noFill/>
              <a:prstDash val="solid"/>
              <a:miter lim="800000"/>
            </a:ln>
            <a:effectLst/>
          </p:spPr>
          <p:txBody>
            <a:bodyPr rtlCol="0" anchor="ctr"/>
            <a:lstStyle/>
            <a:p>
              <a:pPr algn="ctr" defTabSz="914377">
                <a:defRPr/>
              </a:pPr>
              <a:endParaRPr lang="fr-FR" kern="0">
                <a:solidFill>
                  <a:prstClr val="white"/>
                </a:solidFill>
                <a:latin typeface="+mj-lt"/>
              </a:endParaRPr>
            </a:p>
          </p:txBody>
        </p:sp>
        <p:sp>
          <p:nvSpPr>
            <p:cNvPr id="11" name="Nuage 10"/>
            <p:cNvSpPr/>
            <p:nvPr/>
          </p:nvSpPr>
          <p:spPr>
            <a:xfrm rot="794341">
              <a:off x="2483871" y="1470933"/>
              <a:ext cx="1991834" cy="2012144"/>
            </a:xfrm>
            <a:prstGeom prst="cloud">
              <a:avLst/>
            </a:prstGeom>
            <a:grpFill/>
            <a:ln w="12700" cap="flat" cmpd="sng" algn="ctr">
              <a:noFill/>
              <a:prstDash val="solid"/>
              <a:miter lim="800000"/>
            </a:ln>
            <a:effectLst/>
          </p:spPr>
          <p:txBody>
            <a:bodyPr rtlCol="0" anchor="ctr"/>
            <a:lstStyle/>
            <a:p>
              <a:pPr algn="ctr" defTabSz="914377">
                <a:defRPr/>
              </a:pPr>
              <a:endParaRPr lang="fr-FR" kern="0">
                <a:solidFill>
                  <a:prstClr val="white"/>
                </a:solidFill>
                <a:latin typeface="+mj-lt"/>
              </a:endParaRPr>
            </a:p>
          </p:txBody>
        </p:sp>
        <p:sp>
          <p:nvSpPr>
            <p:cNvPr id="12" name="Nuage 11"/>
            <p:cNvSpPr/>
            <p:nvPr/>
          </p:nvSpPr>
          <p:spPr>
            <a:xfrm rot="794341">
              <a:off x="3870980" y="1835755"/>
              <a:ext cx="1974669" cy="1684484"/>
            </a:xfrm>
            <a:prstGeom prst="cloud">
              <a:avLst/>
            </a:prstGeom>
            <a:grpFill/>
            <a:ln w="12700" cap="flat" cmpd="sng" algn="ctr">
              <a:noFill/>
              <a:prstDash val="solid"/>
              <a:miter lim="800000"/>
            </a:ln>
            <a:effectLst/>
          </p:spPr>
          <p:txBody>
            <a:bodyPr rtlCol="0" anchor="ctr"/>
            <a:lstStyle/>
            <a:p>
              <a:pPr algn="ctr" defTabSz="914377">
                <a:defRPr/>
              </a:pPr>
              <a:endParaRPr lang="fr-FR" kern="0">
                <a:solidFill>
                  <a:prstClr val="white"/>
                </a:solidFill>
                <a:latin typeface="+mj-lt"/>
              </a:endParaRPr>
            </a:p>
          </p:txBody>
        </p:sp>
        <p:sp>
          <p:nvSpPr>
            <p:cNvPr id="13" name="Nuage 12"/>
            <p:cNvSpPr/>
            <p:nvPr/>
          </p:nvSpPr>
          <p:spPr>
            <a:xfrm rot="794341">
              <a:off x="5286745" y="1619799"/>
              <a:ext cx="1991834" cy="2012144"/>
            </a:xfrm>
            <a:prstGeom prst="cloud">
              <a:avLst/>
            </a:prstGeom>
            <a:grpFill/>
            <a:ln w="12700" cap="flat" cmpd="sng" algn="ctr">
              <a:noFill/>
              <a:prstDash val="solid"/>
              <a:miter lim="800000"/>
            </a:ln>
            <a:effectLst/>
          </p:spPr>
          <p:txBody>
            <a:bodyPr rtlCol="0" anchor="ctr"/>
            <a:lstStyle/>
            <a:p>
              <a:pPr algn="ctr" defTabSz="914377">
                <a:defRPr/>
              </a:pPr>
              <a:endParaRPr lang="fr-FR" kern="0">
                <a:solidFill>
                  <a:prstClr val="white"/>
                </a:solidFill>
                <a:latin typeface="+mj-lt"/>
              </a:endParaRPr>
            </a:p>
          </p:txBody>
        </p:sp>
        <p:sp>
          <p:nvSpPr>
            <p:cNvPr id="14" name="Rectangle 13"/>
            <p:cNvSpPr/>
            <p:nvPr/>
          </p:nvSpPr>
          <p:spPr>
            <a:xfrm>
              <a:off x="493486" y="2267233"/>
              <a:ext cx="11698513" cy="4655781"/>
            </a:xfrm>
            <a:prstGeom prst="rect">
              <a:avLst/>
            </a:prstGeom>
            <a:grpFill/>
            <a:ln w="12700" cap="flat" cmpd="sng" algn="ctr">
              <a:noFill/>
              <a:prstDash val="solid"/>
              <a:miter lim="800000"/>
            </a:ln>
            <a:effectLst/>
          </p:spPr>
          <p:txBody>
            <a:bodyPr rtlCol="0" anchor="ctr"/>
            <a:lstStyle/>
            <a:p>
              <a:pPr algn="ctr" defTabSz="914377">
                <a:defRPr/>
              </a:pPr>
              <a:endParaRPr lang="fr-FR" kern="0">
                <a:solidFill>
                  <a:prstClr val="white"/>
                </a:solidFill>
                <a:latin typeface="+mj-lt"/>
              </a:endParaRPr>
            </a:p>
          </p:txBody>
        </p:sp>
      </p:grpSp>
      <p:pic>
        <p:nvPicPr>
          <p:cNvPr id="15" name="Image 14"/>
          <p:cNvPicPr>
            <a:picLocks noChangeAspect="1"/>
          </p:cNvPicPr>
          <p:nvPr/>
        </p:nvPicPr>
        <p:blipFill>
          <a:blip r:embed="rId2"/>
          <a:stretch>
            <a:fillRect/>
          </a:stretch>
        </p:blipFill>
        <p:spPr>
          <a:xfrm>
            <a:off x="-20634" y="1809012"/>
            <a:ext cx="12247199" cy="5133881"/>
          </a:xfrm>
          <a:prstGeom prst="rect">
            <a:avLst/>
          </a:prstGeom>
        </p:spPr>
      </p:pic>
      <p:sp>
        <p:nvSpPr>
          <p:cNvPr id="17" name="Titre 1"/>
          <p:cNvSpPr>
            <a:spLocks noGrp="1"/>
          </p:cNvSpPr>
          <p:nvPr>
            <p:ph type="title"/>
          </p:nvPr>
        </p:nvSpPr>
        <p:spPr>
          <a:xfrm>
            <a:off x="449052" y="153250"/>
            <a:ext cx="11777513" cy="727655"/>
          </a:xfrm>
        </p:spPr>
        <p:txBody>
          <a:bodyPr/>
          <a:lstStyle/>
          <a:p>
            <a:pPr defTabSz="812760">
              <a:defRPr/>
            </a:pPr>
            <a:r>
              <a:rPr lang="fr-FR" dirty="0" err="1">
                <a:latin typeface="Amazon Ember Heavy" panose="020B0803020204020204" pitchFamily="34" charset="0"/>
                <a:ea typeface="Amazon Ember Heavy" panose="020B0803020204020204" pitchFamily="34" charset="0"/>
                <a:cs typeface="Amazon Ember Heavy" panose="020B0803020204020204" pitchFamily="34" charset="0"/>
              </a:rPr>
              <a:t>Demo</a:t>
            </a:r>
            <a:r>
              <a:rPr lang="fr-FR" dirty="0">
                <a:latin typeface="Amazon Ember Heavy" panose="020B0803020204020204" pitchFamily="34" charset="0"/>
                <a:ea typeface="Amazon Ember Heavy" panose="020B0803020204020204" pitchFamily="34" charset="0"/>
                <a:cs typeface="Amazon Ember Heavy" panose="020B0803020204020204" pitchFamily="34" charset="0"/>
              </a:rPr>
              <a:t> !</a:t>
            </a:r>
            <a:endParaRPr lang="fr-FR" sz="2800" dirty="0">
              <a:solidFill>
                <a:srgbClr val="00B0F0"/>
              </a:solidFill>
              <a:latin typeface="Amazon Ember Heavy" panose="020B0803020204020204" pitchFamily="34" charset="0"/>
              <a:ea typeface="Amazon Ember Heavy" panose="020B0803020204020204" pitchFamily="34" charset="0"/>
              <a:cs typeface="Amazon Ember Heavy" panose="020B0803020204020204" pitchFamily="34" charset="0"/>
            </a:endParaRPr>
          </a:p>
        </p:txBody>
      </p:sp>
      <p:grpSp>
        <p:nvGrpSpPr>
          <p:cNvPr id="23" name="Groupe 22"/>
          <p:cNvGrpSpPr/>
          <p:nvPr/>
        </p:nvGrpSpPr>
        <p:grpSpPr>
          <a:xfrm>
            <a:off x="2617547" y="5305600"/>
            <a:ext cx="3824195" cy="1143294"/>
            <a:chOff x="639185" y="3795543"/>
            <a:chExt cx="2868146" cy="857470"/>
          </a:xfrm>
        </p:grpSpPr>
        <p:sp>
          <p:nvSpPr>
            <p:cNvPr id="4" name="Rectangle 3"/>
            <p:cNvSpPr/>
            <p:nvPr/>
          </p:nvSpPr>
          <p:spPr>
            <a:xfrm>
              <a:off x="639185" y="4075788"/>
              <a:ext cx="2868146" cy="577225"/>
            </a:xfrm>
            <a:prstGeom prst="rect">
              <a:avLst/>
            </a:prstGeom>
            <a:solidFill>
              <a:schemeClr val="bg1"/>
            </a:solidFill>
          </p:spPr>
          <p:txBody>
            <a:bodyPr wrap="square">
              <a:spAutoFit/>
            </a:bodyPr>
            <a:lstStyle/>
            <a:p>
              <a:r>
                <a:rPr lang="fr-FR" sz="1467" dirty="0">
                  <a:solidFill>
                    <a:srgbClr val="0E2735"/>
                  </a:solidFill>
                  <a:latin typeface="Amazon Ember" panose="02000000000000000000" pitchFamily="2" charset="0"/>
                  <a:ea typeface="Amazon Ember" panose="02000000000000000000" pitchFamily="2" charset="0"/>
                </a:rPr>
                <a:t>One </a:t>
              </a:r>
              <a:r>
                <a:rPr lang="fr-FR" sz="1467" dirty="0" err="1">
                  <a:solidFill>
                    <a:srgbClr val="0E2735"/>
                  </a:solidFill>
                  <a:latin typeface="Amazon Ember" panose="02000000000000000000" pitchFamily="2" charset="0"/>
                  <a:ea typeface="Amazon Ember" panose="02000000000000000000" pitchFamily="2" charset="0"/>
                </a:rPr>
                <a:t>enterprise</a:t>
              </a:r>
              <a:r>
                <a:rPr lang="fr-FR" sz="1467" dirty="0">
                  <a:solidFill>
                    <a:srgbClr val="0E2735"/>
                  </a:solidFill>
                  <a:latin typeface="Amazon Ember" panose="02000000000000000000" pitchFamily="2" charset="0"/>
                  <a:ea typeface="Amazon Ember" panose="02000000000000000000" pitchFamily="2" charset="0"/>
                </a:rPr>
                <a:t> data </a:t>
              </a:r>
              <a:r>
                <a:rPr lang="fr-FR" sz="1467" dirty="0" err="1">
                  <a:solidFill>
                    <a:srgbClr val="0E2735"/>
                  </a:solidFill>
                  <a:latin typeface="Amazon Ember" panose="02000000000000000000" pitchFamily="2" charset="0"/>
                  <a:ea typeface="Amazon Ember" panose="02000000000000000000" pitchFamily="2" charset="0"/>
                </a:rPr>
                <a:t>catalog</a:t>
              </a:r>
              <a:endParaRPr lang="fr-FR" sz="1467" dirty="0">
                <a:solidFill>
                  <a:srgbClr val="0E2735"/>
                </a:solidFill>
                <a:latin typeface="Amazon Ember" panose="02000000000000000000" pitchFamily="2" charset="0"/>
                <a:ea typeface="Amazon Ember" panose="02000000000000000000" pitchFamily="2" charset="0"/>
              </a:endParaRPr>
            </a:p>
            <a:p>
              <a:r>
                <a:rPr lang="fr-FR" sz="1467" dirty="0">
                  <a:solidFill>
                    <a:srgbClr val="0E2735"/>
                  </a:solidFill>
                  <a:latin typeface="Amazon Ember" panose="02000000000000000000" pitchFamily="2" charset="0"/>
                  <a:ea typeface="Amazon Ember" panose="02000000000000000000" pitchFamily="2" charset="0"/>
                </a:rPr>
                <a:t>Integrated Data </a:t>
              </a:r>
              <a:r>
                <a:rPr lang="fr-FR" sz="1467" dirty="0" err="1">
                  <a:solidFill>
                    <a:srgbClr val="0E2735"/>
                  </a:solidFill>
                  <a:latin typeface="Amazon Ember" panose="02000000000000000000" pitchFamily="2" charset="0"/>
                  <a:ea typeface="Amazon Ember" panose="02000000000000000000" pitchFamily="2" charset="0"/>
                </a:rPr>
                <a:t>Governance</a:t>
              </a:r>
              <a:r>
                <a:rPr lang="fr-FR" sz="1467" dirty="0">
                  <a:solidFill>
                    <a:srgbClr val="0E2735"/>
                  </a:solidFill>
                  <a:latin typeface="Amazon Ember" panose="02000000000000000000" pitchFamily="2" charset="0"/>
                  <a:ea typeface="Amazon Ember" panose="02000000000000000000" pitchFamily="2" charset="0"/>
                </a:rPr>
                <a:t> </a:t>
              </a:r>
            </a:p>
            <a:p>
              <a:r>
                <a:rPr lang="fr-FR" sz="1467" dirty="0">
                  <a:solidFill>
                    <a:srgbClr val="0E2735"/>
                  </a:solidFill>
                  <a:latin typeface="Amazon Ember" panose="02000000000000000000" pitchFamily="2" charset="0"/>
                  <a:ea typeface="Amazon Ember" panose="02000000000000000000" pitchFamily="2" charset="0"/>
                </a:rPr>
                <a:t>Share all data </a:t>
              </a:r>
              <a:r>
                <a:rPr lang="fr-FR" sz="1467" dirty="0" err="1">
                  <a:solidFill>
                    <a:srgbClr val="0E2735"/>
                  </a:solidFill>
                  <a:latin typeface="Amazon Ember" panose="02000000000000000000" pitchFamily="2" charset="0"/>
                  <a:ea typeface="Amazon Ember" panose="02000000000000000000" pitchFamily="2" charset="0"/>
                </a:rPr>
                <a:t>across</a:t>
              </a:r>
              <a:r>
                <a:rPr lang="fr-FR" sz="1467" dirty="0">
                  <a:solidFill>
                    <a:srgbClr val="0E2735"/>
                  </a:solidFill>
                  <a:latin typeface="Amazon Ember" panose="02000000000000000000" pitchFamily="2" charset="0"/>
                  <a:ea typeface="Amazon Ember" panose="02000000000000000000" pitchFamily="2" charset="0"/>
                </a:rPr>
                <a:t> </a:t>
              </a:r>
              <a:r>
                <a:rPr lang="fr-FR" sz="1467" dirty="0" err="1">
                  <a:solidFill>
                    <a:srgbClr val="0E2735"/>
                  </a:solidFill>
                  <a:latin typeface="Amazon Ember" panose="02000000000000000000" pitchFamily="2" charset="0"/>
                  <a:ea typeface="Amazon Ember" panose="02000000000000000000" pitchFamily="2" charset="0"/>
                </a:rPr>
                <a:t>lines</a:t>
              </a:r>
              <a:r>
                <a:rPr lang="fr-FR" sz="1467" dirty="0">
                  <a:solidFill>
                    <a:srgbClr val="0E2735"/>
                  </a:solidFill>
                  <a:latin typeface="Amazon Ember" panose="02000000000000000000" pitchFamily="2" charset="0"/>
                  <a:ea typeface="Amazon Ember" panose="02000000000000000000" pitchFamily="2" charset="0"/>
                </a:rPr>
                <a:t> of business</a:t>
              </a:r>
            </a:p>
          </p:txBody>
        </p:sp>
        <p:sp>
          <p:nvSpPr>
            <p:cNvPr id="20" name="Rectangle 19"/>
            <p:cNvSpPr/>
            <p:nvPr/>
          </p:nvSpPr>
          <p:spPr>
            <a:xfrm>
              <a:off x="639186" y="3795543"/>
              <a:ext cx="1779574" cy="284742"/>
            </a:xfrm>
            <a:prstGeom prst="rect">
              <a:avLst/>
            </a:prstGeom>
          </p:spPr>
          <p:txBody>
            <a:bodyPr wrap="none">
              <a:spAutoFit/>
            </a:bodyPr>
            <a:lstStyle/>
            <a:p>
              <a:r>
                <a:rPr lang="fr-FR" sz="1867" b="1" dirty="0">
                  <a:solidFill>
                    <a:srgbClr val="0E2735"/>
                  </a:solidFill>
                  <a:latin typeface="Amazon Ember Heavy" panose="020B0803020204020204" pitchFamily="34" charset="0"/>
                  <a:ea typeface="Amazon Ember Heavy" panose="020B0803020204020204" pitchFamily="34" charset="0"/>
                  <a:cs typeface="Amazon Ember Heavy" panose="020B0803020204020204" pitchFamily="34" charset="0"/>
                </a:rPr>
                <a:t>For Data Stewards </a:t>
              </a:r>
              <a:endParaRPr lang="fr-FR" sz="1867" dirty="0">
                <a:solidFill>
                  <a:srgbClr val="0E2735"/>
                </a:solidFill>
                <a:latin typeface="Amazon Ember Heavy" panose="020B0803020204020204" pitchFamily="34" charset="0"/>
                <a:ea typeface="Amazon Ember Heavy" panose="020B0803020204020204" pitchFamily="34" charset="0"/>
                <a:cs typeface="Amazon Ember Heavy" panose="020B0803020204020204" pitchFamily="34" charset="0"/>
              </a:endParaRPr>
            </a:p>
          </p:txBody>
        </p:sp>
      </p:grpSp>
      <p:grpSp>
        <p:nvGrpSpPr>
          <p:cNvPr id="24" name="Groupe 23"/>
          <p:cNvGrpSpPr/>
          <p:nvPr/>
        </p:nvGrpSpPr>
        <p:grpSpPr>
          <a:xfrm>
            <a:off x="6120867" y="5305600"/>
            <a:ext cx="3613880" cy="910956"/>
            <a:chOff x="3365072" y="3795228"/>
            <a:chExt cx="2710410" cy="683217"/>
          </a:xfrm>
        </p:grpSpPr>
        <p:sp>
          <p:nvSpPr>
            <p:cNvPr id="18" name="Rectangle 17"/>
            <p:cNvSpPr/>
            <p:nvPr/>
          </p:nvSpPr>
          <p:spPr>
            <a:xfrm>
              <a:off x="3365072" y="4070545"/>
              <a:ext cx="2710410" cy="407900"/>
            </a:xfrm>
            <a:prstGeom prst="rect">
              <a:avLst/>
            </a:prstGeom>
            <a:solidFill>
              <a:schemeClr val="bg1"/>
            </a:solidFill>
          </p:spPr>
          <p:txBody>
            <a:bodyPr wrap="square">
              <a:spAutoFit/>
            </a:bodyPr>
            <a:lstStyle/>
            <a:p>
              <a:r>
                <a:rPr lang="fr-FR" sz="1467" dirty="0">
                  <a:solidFill>
                    <a:srgbClr val="0E2735"/>
                  </a:solidFill>
                  <a:latin typeface="Amazon Ember" panose="02000000000000000000" pitchFamily="2" charset="0"/>
                  <a:ea typeface="Amazon Ember" panose="02000000000000000000" pitchFamily="2" charset="0"/>
                </a:rPr>
                <a:t>Integrated Data </a:t>
              </a:r>
              <a:r>
                <a:rPr lang="fr-FR" sz="1467" dirty="0" err="1">
                  <a:solidFill>
                    <a:srgbClr val="0E2735"/>
                  </a:solidFill>
                  <a:latin typeface="Amazon Ember" panose="02000000000000000000" pitchFamily="2" charset="0"/>
                  <a:ea typeface="Amazon Ember" panose="02000000000000000000" pitchFamily="2" charset="0"/>
                </a:rPr>
                <a:t>Processing</a:t>
              </a:r>
              <a:r>
                <a:rPr lang="fr-FR" sz="1467" dirty="0">
                  <a:solidFill>
                    <a:srgbClr val="0E2735"/>
                  </a:solidFill>
                  <a:latin typeface="Amazon Ember" panose="02000000000000000000" pitchFamily="2" charset="0"/>
                  <a:ea typeface="Amazon Ember" panose="02000000000000000000" pitchFamily="2" charset="0"/>
                </a:rPr>
                <a:t> </a:t>
              </a:r>
            </a:p>
            <a:p>
              <a:r>
                <a:rPr lang="fr-FR" sz="1467" dirty="0">
                  <a:solidFill>
                    <a:srgbClr val="0E2735"/>
                  </a:solidFill>
                  <a:latin typeface="Amazon Ember" panose="02000000000000000000" pitchFamily="2" charset="0"/>
                  <a:ea typeface="Amazon Ember" panose="02000000000000000000" pitchFamily="2" charset="0"/>
                </a:rPr>
                <a:t>Integrated ML Pipeline</a:t>
              </a:r>
            </a:p>
          </p:txBody>
        </p:sp>
        <p:sp>
          <p:nvSpPr>
            <p:cNvPr id="21" name="Rectangle 20"/>
            <p:cNvSpPr/>
            <p:nvPr/>
          </p:nvSpPr>
          <p:spPr>
            <a:xfrm>
              <a:off x="3365072" y="3795228"/>
              <a:ext cx="1785585" cy="284742"/>
            </a:xfrm>
            <a:prstGeom prst="rect">
              <a:avLst/>
            </a:prstGeom>
          </p:spPr>
          <p:txBody>
            <a:bodyPr wrap="none">
              <a:spAutoFit/>
            </a:bodyPr>
            <a:lstStyle/>
            <a:p>
              <a:r>
                <a:rPr lang="fr-FR" sz="1867" b="1" dirty="0">
                  <a:solidFill>
                    <a:srgbClr val="0E2735"/>
                  </a:solidFill>
                  <a:latin typeface="Amazon Ember Heavy" panose="020B0803020204020204" pitchFamily="34" charset="0"/>
                  <a:ea typeface="Amazon Ember Heavy" panose="020B0803020204020204" pitchFamily="34" charset="0"/>
                  <a:cs typeface="Amazon Ember Heavy" panose="020B0803020204020204" pitchFamily="34" charset="0"/>
                </a:rPr>
                <a:t>For Data </a:t>
              </a:r>
              <a:r>
                <a:rPr lang="fr-FR" sz="1867" b="1" dirty="0" err="1">
                  <a:solidFill>
                    <a:srgbClr val="0E2735"/>
                  </a:solidFill>
                  <a:latin typeface="Amazon Ember Heavy" panose="020B0803020204020204" pitchFamily="34" charset="0"/>
                  <a:ea typeface="Amazon Ember Heavy" panose="020B0803020204020204" pitchFamily="34" charset="0"/>
                  <a:cs typeface="Amazon Ember Heavy" panose="020B0803020204020204" pitchFamily="34" charset="0"/>
                </a:rPr>
                <a:t>Engineers</a:t>
              </a:r>
              <a:endParaRPr lang="fr-FR" sz="1867" dirty="0">
                <a:solidFill>
                  <a:srgbClr val="0E2735"/>
                </a:solidFill>
                <a:latin typeface="Amazon Ember Heavy" panose="020B0803020204020204" pitchFamily="34" charset="0"/>
                <a:ea typeface="Amazon Ember Heavy" panose="020B0803020204020204" pitchFamily="34" charset="0"/>
                <a:cs typeface="Amazon Ember Heavy" panose="020B0803020204020204" pitchFamily="34" charset="0"/>
              </a:endParaRPr>
            </a:p>
          </p:txBody>
        </p:sp>
      </p:grpSp>
      <p:grpSp>
        <p:nvGrpSpPr>
          <p:cNvPr id="25" name="Groupe 24"/>
          <p:cNvGrpSpPr/>
          <p:nvPr/>
        </p:nvGrpSpPr>
        <p:grpSpPr>
          <a:xfrm>
            <a:off x="9624187" y="5305598"/>
            <a:ext cx="2567815" cy="924907"/>
            <a:chOff x="5894164" y="3767309"/>
            <a:chExt cx="1925861" cy="693680"/>
          </a:xfrm>
        </p:grpSpPr>
        <p:sp>
          <p:nvSpPr>
            <p:cNvPr id="19" name="Rectangle 18"/>
            <p:cNvSpPr/>
            <p:nvPr/>
          </p:nvSpPr>
          <p:spPr>
            <a:xfrm>
              <a:off x="5894164" y="4053089"/>
              <a:ext cx="1925861" cy="407900"/>
            </a:xfrm>
            <a:prstGeom prst="rect">
              <a:avLst/>
            </a:prstGeom>
            <a:solidFill>
              <a:schemeClr val="bg1"/>
            </a:solidFill>
          </p:spPr>
          <p:txBody>
            <a:bodyPr wrap="square">
              <a:spAutoFit/>
            </a:bodyPr>
            <a:lstStyle/>
            <a:p>
              <a:r>
                <a:rPr lang="fr-FR" sz="1467" dirty="0">
                  <a:solidFill>
                    <a:srgbClr val="0E2735"/>
                  </a:solidFill>
                  <a:latin typeface="Amazon Ember" panose="02000000000000000000" pitchFamily="2" charset="0"/>
                  <a:ea typeface="Amazon Ember" panose="02000000000000000000" pitchFamily="2" charset="0"/>
                </a:rPr>
                <a:t>Integrated BI</a:t>
              </a:r>
            </a:p>
            <a:p>
              <a:r>
                <a:rPr lang="fr-FR" sz="1467" dirty="0" err="1">
                  <a:solidFill>
                    <a:srgbClr val="0E2735"/>
                  </a:solidFill>
                  <a:latin typeface="Amazon Ember" panose="02000000000000000000" pitchFamily="2" charset="0"/>
                  <a:ea typeface="Amazon Ember" panose="02000000000000000000" pitchFamily="2" charset="0"/>
                </a:rPr>
                <a:t>Request</a:t>
              </a:r>
              <a:r>
                <a:rPr lang="fr-FR" sz="1467" dirty="0">
                  <a:solidFill>
                    <a:srgbClr val="0E2735"/>
                  </a:solidFill>
                  <a:latin typeface="Amazon Ember" panose="02000000000000000000" pitchFamily="2" charset="0"/>
                  <a:ea typeface="Amazon Ember" panose="02000000000000000000" pitchFamily="2" charset="0"/>
                </a:rPr>
                <a:t> Access to All Data</a:t>
              </a:r>
            </a:p>
          </p:txBody>
        </p:sp>
        <p:sp>
          <p:nvSpPr>
            <p:cNvPr id="22" name="Rectangle 21"/>
            <p:cNvSpPr/>
            <p:nvPr/>
          </p:nvSpPr>
          <p:spPr>
            <a:xfrm>
              <a:off x="5894164" y="3767309"/>
              <a:ext cx="1884169" cy="284742"/>
            </a:xfrm>
            <a:prstGeom prst="rect">
              <a:avLst/>
            </a:prstGeom>
          </p:spPr>
          <p:txBody>
            <a:bodyPr wrap="none">
              <a:spAutoFit/>
            </a:bodyPr>
            <a:lstStyle/>
            <a:p>
              <a:r>
                <a:rPr lang="fr-FR" sz="1867" b="1" dirty="0">
                  <a:solidFill>
                    <a:srgbClr val="0E2735"/>
                  </a:solidFill>
                  <a:latin typeface="Amazon Ember Heavy" panose="020B0803020204020204" pitchFamily="34" charset="0"/>
                  <a:ea typeface="Amazon Ember Heavy" panose="020B0803020204020204" pitchFamily="34" charset="0"/>
                  <a:cs typeface="Amazon Ember Heavy" panose="020B0803020204020204" pitchFamily="34" charset="0"/>
                </a:rPr>
                <a:t>For Data </a:t>
              </a:r>
              <a:r>
                <a:rPr lang="fr-FR" sz="1867" b="1" dirty="0" err="1">
                  <a:solidFill>
                    <a:srgbClr val="0E2735"/>
                  </a:solidFill>
                  <a:latin typeface="Amazon Ember Heavy" panose="020B0803020204020204" pitchFamily="34" charset="0"/>
                  <a:ea typeface="Amazon Ember Heavy" panose="020B0803020204020204" pitchFamily="34" charset="0"/>
                  <a:cs typeface="Amazon Ember Heavy" panose="020B0803020204020204" pitchFamily="34" charset="0"/>
                </a:rPr>
                <a:t>Consumers</a:t>
              </a:r>
              <a:endParaRPr lang="fr-FR" sz="1867" dirty="0">
                <a:solidFill>
                  <a:srgbClr val="0E2735"/>
                </a:solidFill>
                <a:latin typeface="Amazon Ember Heavy" panose="020B0803020204020204" pitchFamily="34" charset="0"/>
                <a:ea typeface="Amazon Ember Heavy" panose="020B0803020204020204" pitchFamily="34" charset="0"/>
                <a:cs typeface="Amazon Ember Heavy" panose="020B0803020204020204" pitchFamily="34" charset="0"/>
              </a:endParaRPr>
            </a:p>
          </p:txBody>
        </p:sp>
      </p:grpSp>
    </p:spTree>
    <p:extLst>
      <p:ext uri="{BB962C8B-B14F-4D97-AF65-F5344CB8AC3E}">
        <p14:creationId xmlns:p14="http://schemas.microsoft.com/office/powerpoint/2010/main" val="1080639198"/>
      </p:ext>
    </p:extLst>
  </p:cSld>
  <p:clrMapOvr>
    <a:masterClrMapping/>
  </p:clrMapOvr>
</p:sld>
</file>

<file path=ppt/theme/theme1.xml><?xml version="1.0" encoding="utf-8"?>
<a:theme xmlns:a="http://schemas.openxmlformats.org/drawingml/2006/main" name="DeckTemplate-AWS">
  <a:themeElements>
    <a:clrScheme name="AWS extended color">
      <a:dk1>
        <a:srgbClr val="002D43"/>
      </a:dk1>
      <a:lt1>
        <a:srgbClr val="FFFFFF"/>
      </a:lt1>
      <a:dk2>
        <a:srgbClr val="002D43"/>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1_DeckTemplate-AWS">
  <a:themeElements>
    <a:clrScheme name="Custom 41">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themeOverride>
</file>

<file path=docProps/app.xml><?xml version="1.0" encoding="utf-8"?>
<Properties xmlns="http://schemas.openxmlformats.org/officeDocument/2006/extended-properties" xmlns:vt="http://schemas.openxmlformats.org/officeDocument/2006/docPropsVTypes">
  <Template/>
  <TotalTime>35315</TotalTime>
  <Words>1635</Words>
  <Application>Microsoft Macintosh PowerPoint</Application>
  <PresentationFormat>Widescreen</PresentationFormat>
  <Paragraphs>222</Paragraphs>
  <Slides>18</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Amazon Ember</vt:lpstr>
      <vt:lpstr>Amazon Ember Cd RC</vt:lpstr>
      <vt:lpstr>Amazon Ember Heavy</vt:lpstr>
      <vt:lpstr>Amazon Ember Light</vt:lpstr>
      <vt:lpstr>Amazon Ember Regular</vt:lpstr>
      <vt:lpstr>Arial</vt:lpstr>
      <vt:lpstr>Arial-BoldItalicMT</vt:lpstr>
      <vt:lpstr>Calibri</vt:lpstr>
      <vt:lpstr>Eras Bold ITC</vt:lpstr>
      <vt:lpstr>DeckTemplate-AWS</vt:lpstr>
      <vt:lpstr>1_DeckTemplate-AWS</vt:lpstr>
      <vt:lpstr>AWS DataHub</vt:lpstr>
      <vt:lpstr>Agenda</vt:lpstr>
      <vt:lpstr>Data Literacy for Enterprises: Status Quo for the past 20 years!</vt:lpstr>
      <vt:lpstr>Problems Datahub solves Accelerate delivery of data-driven applications for all data citizens across different BUs/departments/teams</vt:lpstr>
      <vt:lpstr>Problems DataHub Solves &gt; Do It Yourself</vt:lpstr>
      <vt:lpstr>Reference - Engie</vt:lpstr>
      <vt:lpstr>Arriva Delivers Modern Data Platform with AWS DataHub &amp; Professional Services</vt:lpstr>
      <vt:lpstr>DataHub solves enterprise data problems through Distributed Data Lakes, Centralized Catalog, and Development Accelerators</vt:lpstr>
      <vt:lpstr>Demo !</vt:lpstr>
      <vt:lpstr>Datahub – trigger phrases</vt:lpstr>
      <vt:lpstr>DataHub architecture follows classical 3-Tier applications implemented using mostly AWS Serverless services</vt:lpstr>
      <vt:lpstr>DataHub is a thin layer implemented using Serverless Architecture overlaying several services of AWS</vt:lpstr>
      <vt:lpstr>Python is the language used in Lambdas and Javascript (React.js) is used for the front end </vt:lpstr>
      <vt:lpstr>Interaction with DataHub can be done through DataHub API and through User Interface</vt:lpstr>
      <vt:lpstr>Worker Lambda in central DataHub assumes a specific role to interact with AWS services of other accounts   </vt:lpstr>
      <vt:lpstr>DataHub creates necessary resources for DataSet to make the DataSet shareable</vt:lpstr>
      <vt:lpstr>DataHub creates Project resources that allow working on the DataSets using DataHub accelerators or EC2-based app</vt:lpstr>
      <vt:lpstr>Project Accelerators contain a way to define pipelines without defining Step Functions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DataHub</dc:title>
  <dc:subject/>
  <dc:creator/>
  <cp:keywords/>
  <dc:description/>
  <cp:lastModifiedBy>Thanh Nguyen</cp:lastModifiedBy>
  <cp:revision>462</cp:revision>
  <dcterms:created xsi:type="dcterms:W3CDTF">2020-05-06T11:09:28Z</dcterms:created>
  <dcterms:modified xsi:type="dcterms:W3CDTF">2024-06-21T03:45:16Z</dcterms:modified>
  <cp:category/>
</cp:coreProperties>
</file>