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4"/>
  </p:notesMasterIdLst>
  <p:handoutMasterIdLst>
    <p:handoutMasterId r:id="rId15"/>
  </p:handoutMasterIdLst>
  <p:sldIdLst>
    <p:sldId id="323" r:id="rId5"/>
    <p:sldId id="421" r:id="rId6"/>
    <p:sldId id="14231" r:id="rId7"/>
    <p:sldId id="286" r:id="rId8"/>
    <p:sldId id="14229" r:id="rId9"/>
    <p:sldId id="14230" r:id="rId10"/>
    <p:sldId id="14232" r:id="rId11"/>
    <p:sldId id="14228" r:id="rId12"/>
    <p:sldId id="14234" r:id="rId13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4174B6-7AF6-A64E-A9D4-415B554C9EF3}">
          <p14:sldIdLst>
            <p14:sldId id="323"/>
            <p14:sldId id="421"/>
            <p14:sldId id="14231"/>
          </p14:sldIdLst>
        </p14:section>
        <p14:section name="Value" id="{FA5647FA-DC67-894E-A2C0-8202DEDE1A50}">
          <p14:sldIdLst>
            <p14:sldId id="286"/>
            <p14:sldId id="14229"/>
            <p14:sldId id="14230"/>
            <p14:sldId id="14232"/>
            <p14:sldId id="14228"/>
            <p14:sldId id="142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Khataukar, Harish" initials="KH" lastIdx="1" clrIdx="2">
    <p:extLst>
      <p:ext uri="{19B8F6BF-5375-455C-9EA6-DF929625EA0E}">
        <p15:presenceInfo xmlns:p15="http://schemas.microsoft.com/office/powerpoint/2012/main" userId="S-1-5-21-1407069837-2091007605-538272213-34851529" providerId="AD"/>
      </p:ext>
    </p:extLst>
  </p:cmAuthor>
  <p:cmAuthor id="3" name="Ramar, Kumari" initials="RK" lastIdx="1" clrIdx="3">
    <p:extLst>
      <p:ext uri="{19B8F6BF-5375-455C-9EA6-DF929625EA0E}">
        <p15:presenceInfo xmlns:p15="http://schemas.microsoft.com/office/powerpoint/2012/main" userId="Ramar, Kuma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B2E"/>
    <a:srgbClr val="0093B0"/>
    <a:srgbClr val="FFDECB"/>
    <a:srgbClr val="DCDCDC"/>
    <a:srgbClr val="FFFAD0"/>
    <a:srgbClr val="FF5745"/>
    <a:srgbClr val="232F3E"/>
    <a:srgbClr val="595A5D"/>
    <a:srgbClr val="41404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4" autoAdjust="0"/>
    <p:restoredTop sz="86054" autoAdjust="0"/>
  </p:normalViewPr>
  <p:slideViewPr>
    <p:cSldViewPr snapToGrid="0" showGuides="1">
      <p:cViewPr varScale="1">
        <p:scale>
          <a:sx n="87" d="100"/>
          <a:sy n="87" d="100"/>
        </p:scale>
        <p:origin x="816" y="200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6/21/24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95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5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</a:t>
            </a: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3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  <p:sldLayoutId id="2147483793" r:id="rId25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Jan 2022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48640" y="3262366"/>
            <a:ext cx="11719981" cy="1191259"/>
          </a:xfrm>
        </p:spPr>
        <p:txBody>
          <a:bodyPr/>
          <a:lstStyle/>
          <a:p>
            <a:r>
              <a:rPr lang="en-US" sz="4800" b="0" dirty="0" err="1"/>
              <a:t>DataHub</a:t>
            </a:r>
            <a:r>
              <a:rPr lang="en-US" sz="4800" b="0" dirty="0"/>
              <a:t> Discovery Workshop</a:t>
            </a:r>
          </a:p>
          <a:p>
            <a:r>
              <a:rPr lang="en-US" sz="4800" b="0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125564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C4D6DB-6B6E-1641-983E-900109465B4F}"/>
              </a:ext>
            </a:extLst>
          </p:cNvPr>
          <p:cNvSpPr txBox="1">
            <a:spLocks/>
          </p:cNvSpPr>
          <p:nvPr/>
        </p:nvSpPr>
        <p:spPr>
          <a:xfrm>
            <a:off x="5994809" y="1964789"/>
            <a:ext cx="7119937" cy="5520073"/>
          </a:xfrm>
          <a:prstGeom prst="rect">
            <a:avLst/>
          </a:prstGeom>
        </p:spPr>
        <p:txBody>
          <a:bodyPr vert="horz" lIns="118872" tIns="59437" rIns="118872" bIns="59437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31484">
              <a:lnSpc>
                <a:spcPct val="200000"/>
              </a:lnSpc>
              <a:spcBef>
                <a:spcPct val="0"/>
              </a:spcBef>
              <a:defRPr/>
            </a:pPr>
            <a:r>
              <a:rPr lang="en-US" sz="3000" dirty="0">
                <a:solidFill>
                  <a:srgbClr val="FFFFFF"/>
                </a:solidFill>
                <a:latin typeface="Amazon Ember" panose="02000000000000000000"/>
                <a:cs typeface="Arial" panose="020B0604020202020204" pitchFamily="34" charset="0"/>
              </a:rPr>
              <a:t>Architecture Review</a:t>
            </a:r>
          </a:p>
          <a:p>
            <a:pPr defTabSz="731484">
              <a:lnSpc>
                <a:spcPct val="200000"/>
              </a:lnSpc>
              <a:spcBef>
                <a:spcPct val="0"/>
              </a:spcBef>
              <a:defRPr/>
            </a:pPr>
            <a:r>
              <a:rPr lang="en-US" sz="3000" dirty="0">
                <a:solidFill>
                  <a:srgbClr val="FFFFFF"/>
                </a:solidFill>
                <a:latin typeface="Amazon Ember" panose="02000000000000000000"/>
                <a:cs typeface="Arial" panose="020B0604020202020204" pitchFamily="34" charset="0"/>
              </a:rPr>
              <a:t>Requirements</a:t>
            </a:r>
          </a:p>
          <a:p>
            <a:pPr defTabSz="731484">
              <a:lnSpc>
                <a:spcPct val="200000"/>
              </a:lnSpc>
              <a:spcBef>
                <a:spcPct val="0"/>
              </a:spcBef>
              <a:defRPr/>
            </a:pPr>
            <a:r>
              <a:rPr lang="fr-FR" sz="3000" dirty="0">
                <a:solidFill>
                  <a:srgbClr val="FFFFFF"/>
                </a:solidFill>
                <a:latin typeface="Amazon Ember" panose="02000000000000000000"/>
                <a:cs typeface="Arial" panose="020B0604020202020204" pitchFamily="34" charset="0"/>
              </a:rPr>
              <a:t>D</a:t>
            </a:r>
            <a:r>
              <a:rPr lang="en-US" sz="3000" dirty="0" err="1">
                <a:solidFill>
                  <a:srgbClr val="FFFFFF"/>
                </a:solidFill>
                <a:latin typeface="Amazon Ember" panose="02000000000000000000"/>
                <a:cs typeface="Arial" panose="020B0604020202020204" pitchFamily="34" charset="0"/>
              </a:rPr>
              <a:t>isclaimers</a:t>
            </a:r>
            <a:endParaRPr lang="en-US" sz="3000" dirty="0">
              <a:solidFill>
                <a:srgbClr val="FFFFFF"/>
              </a:solidFill>
              <a:latin typeface="Amazon Ember" panose="02000000000000000000"/>
              <a:cs typeface="Arial" panose="020B0604020202020204" pitchFamily="34" charset="0"/>
            </a:endParaRPr>
          </a:p>
          <a:p>
            <a:pPr defTabSz="731484">
              <a:lnSpc>
                <a:spcPct val="200000"/>
              </a:lnSpc>
              <a:spcBef>
                <a:spcPct val="0"/>
              </a:spcBef>
              <a:defRPr/>
            </a:pPr>
            <a:r>
              <a:rPr lang="fr-FR" sz="3000" dirty="0">
                <a:solidFill>
                  <a:srgbClr val="FFFFFF"/>
                </a:solidFill>
                <a:latin typeface="Amazon Ember" panose="02000000000000000000"/>
                <a:cs typeface="Arial" panose="020B0604020202020204" pitchFamily="34" charset="0"/>
              </a:rPr>
              <a:t>P</a:t>
            </a:r>
            <a:r>
              <a:rPr lang="en-US" sz="3000" dirty="0" err="1">
                <a:solidFill>
                  <a:srgbClr val="FFFFFF"/>
                </a:solidFill>
                <a:latin typeface="Amazon Ember" panose="02000000000000000000"/>
                <a:cs typeface="Arial" panose="020B0604020202020204" pitchFamily="34" charset="0"/>
              </a:rPr>
              <a:t>lanning</a:t>
            </a:r>
            <a:endParaRPr lang="fr-FR" sz="3000" dirty="0">
              <a:solidFill>
                <a:srgbClr val="FFFFFF"/>
              </a:solidFill>
              <a:latin typeface="Amazon Ember" panose="0200000000000000000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6599DC-7BE6-284B-B07A-C934F6F61565}"/>
              </a:ext>
            </a:extLst>
          </p:cNvPr>
          <p:cNvSpPr txBox="1">
            <a:spLocks/>
          </p:cNvSpPr>
          <p:nvPr/>
        </p:nvSpPr>
        <p:spPr>
          <a:xfrm>
            <a:off x="2424081" y="2083298"/>
            <a:ext cx="2415206" cy="8445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defTabSz="731484">
              <a:defRPr/>
            </a:pPr>
            <a:r>
              <a:rPr lang="en-US" sz="4480" dirty="0">
                <a:solidFill>
                  <a:srgbClr val="FFFFFF"/>
                </a:solidFill>
                <a:latin typeface="Amazon Ember" panose="02000000000000000000"/>
                <a:cs typeface="Arial" panose="020B0604020202020204" pitchFamily="34" charset="0"/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7E0F8B-C575-B942-A75B-D7531FBE8253}"/>
              </a:ext>
            </a:extLst>
          </p:cNvPr>
          <p:cNvCxnSpPr/>
          <p:nvPr/>
        </p:nvCxnSpPr>
        <p:spPr>
          <a:xfrm flipH="1" flipV="1">
            <a:off x="5496512" y="1219201"/>
            <a:ext cx="8938" cy="56006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7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62E818D-F8ED-954C-9AAF-76E83D3026EE}"/>
              </a:ext>
            </a:extLst>
          </p:cNvPr>
          <p:cNvSpPr txBox="1"/>
          <p:nvPr/>
        </p:nvSpPr>
        <p:spPr>
          <a:xfrm>
            <a:off x="635251" y="381694"/>
            <a:ext cx="130241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fr-FR" sz="3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Architecture </a:t>
            </a:r>
            <a:r>
              <a:rPr lang="fr-FR" sz="3400" dirty="0" err="1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Review</a:t>
            </a:r>
            <a:r>
              <a:rPr lang="fr-FR" sz="3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High </a:t>
            </a:r>
            <a:r>
              <a:rPr lang="fr-FR" sz="3400" dirty="0" err="1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level</a:t>
            </a:r>
            <a:r>
              <a:rPr lang="fr-FR" sz="3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fr-FR" sz="3400" dirty="0" err="1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overview</a:t>
            </a:r>
            <a:endParaRPr lang="fr-FR" sz="340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099749-E14B-47EF-B882-162929CB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07" y="2403157"/>
            <a:ext cx="6272213" cy="35905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7B97020-A7A4-4A1D-8F2A-770F6F57CBE4}"/>
              </a:ext>
            </a:extLst>
          </p:cNvPr>
          <p:cNvSpPr/>
          <p:nvPr/>
        </p:nvSpPr>
        <p:spPr>
          <a:xfrm>
            <a:off x="2173894" y="6641813"/>
            <a:ext cx="10469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 AWS </a:t>
            </a:r>
            <a:r>
              <a:rPr lang="fr-FR" sz="3200" dirty="0" err="1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accounts</a:t>
            </a:r>
            <a:r>
              <a:rPr lang="fr-FR" sz="32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are </a:t>
            </a:r>
            <a:r>
              <a:rPr lang="fr-FR" sz="3200" dirty="0" err="1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required</a:t>
            </a:r>
            <a:r>
              <a:rPr lang="fr-FR" sz="32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</a:t>
            </a:r>
            <a:r>
              <a:rPr lang="fr-FR" sz="3200" dirty="0" err="1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this</a:t>
            </a:r>
            <a:r>
              <a:rPr lang="fr-FR" sz="32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initial </a:t>
            </a:r>
            <a:r>
              <a:rPr lang="fr-FR" sz="3200" dirty="0" err="1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9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62E818D-F8ED-954C-9AAF-76E83D3026EE}"/>
              </a:ext>
            </a:extLst>
          </p:cNvPr>
          <p:cNvSpPr txBox="1"/>
          <p:nvPr/>
        </p:nvSpPr>
        <p:spPr>
          <a:xfrm>
            <a:off x="635251" y="381694"/>
            <a:ext cx="130241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fr-FR" sz="3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Architecture </a:t>
            </a:r>
            <a:r>
              <a:rPr lang="fr-FR" sz="3400" dirty="0" err="1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Review</a:t>
            </a:r>
            <a:r>
              <a:rPr lang="fr-FR" sz="3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Datahub </a:t>
            </a:r>
            <a:r>
              <a:rPr lang="fr-FR" sz="3400" dirty="0" err="1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account</a:t>
            </a:r>
            <a:r>
              <a:rPr lang="fr-FR" sz="3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CI/CD pipeline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965353-54C9-412C-8CB9-362E28B3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51" y="1248276"/>
            <a:ext cx="8431823" cy="63269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78A82A-C9C9-481A-80F6-49F9FAF66EAB}"/>
              </a:ext>
            </a:extLst>
          </p:cNvPr>
          <p:cNvSpPr/>
          <p:nvPr/>
        </p:nvSpPr>
        <p:spPr>
          <a:xfrm>
            <a:off x="9324390" y="2560528"/>
            <a:ext cx="43349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The CI/CD pipeline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is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deployed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in the Datahub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account</a:t>
            </a:r>
            <a:endParaRPr lang="fr-FR" sz="28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endParaRPr lang="fr-FR" sz="28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It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deploys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the Datahub application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through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CloudFormation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530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62E818D-F8ED-954C-9AAF-76E83D3026EE}"/>
              </a:ext>
            </a:extLst>
          </p:cNvPr>
          <p:cNvSpPr txBox="1"/>
          <p:nvPr/>
        </p:nvSpPr>
        <p:spPr>
          <a:xfrm>
            <a:off x="635251" y="381694"/>
            <a:ext cx="130241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fr-FR" sz="3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Architecture </a:t>
            </a:r>
            <a:r>
              <a:rPr lang="fr-FR" sz="3400" dirty="0" err="1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Review</a:t>
            </a:r>
            <a:r>
              <a:rPr lang="fr-FR" sz="3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Datahub </a:t>
            </a:r>
            <a:r>
              <a:rPr lang="fr-FR" sz="3400" dirty="0" err="1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account</a:t>
            </a:r>
            <a:endParaRPr lang="fr-FR" sz="340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C6C36-9697-4AB5-8815-7947ECE67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51" y="1206849"/>
            <a:ext cx="4890991" cy="69338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D69341-0A0C-430C-85DC-9A9351A0CE78}"/>
              </a:ext>
            </a:extLst>
          </p:cNvPr>
          <p:cNvSpPr/>
          <p:nvPr/>
        </p:nvSpPr>
        <p:spPr>
          <a:xfrm>
            <a:off x="5737256" y="1916520"/>
            <a:ext cx="48249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The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datahub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infrastructure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is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deployed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via a CDK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project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and a CI/CD pipeline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BE652-BB70-4951-8EC1-2C9E53D2AAC4}"/>
              </a:ext>
            </a:extLst>
          </p:cNvPr>
          <p:cNvSpPr/>
          <p:nvPr/>
        </p:nvSpPr>
        <p:spPr>
          <a:xfrm>
            <a:off x="5737257" y="4928085"/>
            <a:ext cx="48249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Fargate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tasks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create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resources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(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datasets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, notebook…) in Business Unit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accounts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through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IAM cross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account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permissions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805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62E818D-F8ED-954C-9AAF-76E83D3026EE}"/>
              </a:ext>
            </a:extLst>
          </p:cNvPr>
          <p:cNvSpPr txBox="1"/>
          <p:nvPr/>
        </p:nvSpPr>
        <p:spPr>
          <a:xfrm>
            <a:off x="635251" y="381694"/>
            <a:ext cx="130241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fr-FR" sz="3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Architecture </a:t>
            </a:r>
            <a:r>
              <a:rPr lang="fr-FR" sz="3400" dirty="0" err="1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Review</a:t>
            </a:r>
            <a:r>
              <a:rPr lang="fr-FR" sz="3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Business unit </a:t>
            </a:r>
            <a:r>
              <a:rPr lang="fr-FR" sz="3400" dirty="0" err="1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accounts</a:t>
            </a:r>
            <a:endParaRPr lang="fr-FR" sz="340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49659-4EA8-4E67-89D6-FA04F9F4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51" y="1374143"/>
            <a:ext cx="7447478" cy="59601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0AB6EA-369D-440A-9AB1-4BAAA8B6C8B9}"/>
              </a:ext>
            </a:extLst>
          </p:cNvPr>
          <p:cNvSpPr/>
          <p:nvPr/>
        </p:nvSpPr>
        <p:spPr>
          <a:xfrm>
            <a:off x="8242479" y="1894648"/>
            <a:ext cx="62060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The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two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IAM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roles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are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assumed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by Datahub to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create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resources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in Business Unit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accounts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.</a:t>
            </a:r>
          </a:p>
          <a:p>
            <a:endParaRPr lang="fr-FR" sz="28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Data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remains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in Business unit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accounts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.</a:t>
            </a:r>
          </a:p>
          <a:p>
            <a:endParaRPr lang="fr-FR" sz="28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AWS Lake Formation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is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enabled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in the Business Unit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accounts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to manage data sharing.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03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62E818D-F8ED-954C-9AAF-76E83D3026EE}"/>
              </a:ext>
            </a:extLst>
          </p:cNvPr>
          <p:cNvSpPr txBox="1"/>
          <p:nvPr/>
        </p:nvSpPr>
        <p:spPr>
          <a:xfrm>
            <a:off x="635251" y="381694"/>
            <a:ext cx="130241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fr-FR" sz="3400" dirty="0" err="1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Requirements</a:t>
            </a:r>
            <a:r>
              <a:rPr lang="fr-FR" sz="3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fr-FR" sz="3400" dirty="0" err="1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Summary</a:t>
            </a:r>
            <a:endParaRPr lang="fr-FR" sz="3400" dirty="0">
              <a:solidFill>
                <a:srgbClr val="FFFFFF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BB01CA-A17C-4249-91B0-EC375C0E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51" y="1244017"/>
            <a:ext cx="13783448" cy="6252158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900"/>
              </a:spcBef>
              <a:buNone/>
            </a:pP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3 « 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Lab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 » AWS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accounts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:</a:t>
            </a:r>
          </a:p>
          <a:p>
            <a:pPr marL="457200" lvl="1" indent="-4572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1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tooling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account</a:t>
            </a:r>
            <a:endParaRPr lang="fr-FR" sz="28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457200" lvl="1" indent="-4572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2 Business Unit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accounts</a:t>
            </a:r>
            <a:endParaRPr lang="fr-FR" sz="28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0" lvl="1" indent="0">
              <a:spcBef>
                <a:spcPts val="900"/>
              </a:spcBef>
              <a:buNone/>
            </a:pPr>
            <a:endParaRPr lang="fr-FR" sz="28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0" lvl="1" indent="0">
              <a:spcBef>
                <a:spcPts val="900"/>
              </a:spcBef>
              <a:buNone/>
            </a:pP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AWS Consultants 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need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privileged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access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to the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accounts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.</a:t>
            </a:r>
          </a:p>
          <a:p>
            <a:pPr marL="0" lvl="1" indent="0">
              <a:spcBef>
                <a:spcPts val="900"/>
              </a:spcBef>
              <a:buNone/>
            </a:pPr>
            <a:endParaRPr lang="fr-FR" sz="28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0" lvl="1" indent="0">
              <a:spcBef>
                <a:spcPts val="900"/>
              </a:spcBef>
              <a:buNone/>
            </a:pP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Ability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to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create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VPCs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in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each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account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.</a:t>
            </a:r>
          </a:p>
          <a:p>
            <a:pPr marL="0" lvl="1" indent="0">
              <a:spcBef>
                <a:spcPts val="900"/>
              </a:spcBef>
              <a:buNone/>
            </a:pPr>
            <a:endParaRPr lang="fr-FR" sz="28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0" lvl="1" indent="0">
              <a:spcBef>
                <a:spcPts val="900"/>
              </a:spcBef>
              <a:buNone/>
            </a:pP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AWS Lake formation and Amazon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Quicksight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(Enterprise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subscription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)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enabled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on Business Unit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accounts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.</a:t>
            </a:r>
          </a:p>
          <a:p>
            <a:pPr marL="0" lvl="1" indent="0">
              <a:spcBef>
                <a:spcPts val="900"/>
              </a:spcBef>
              <a:buNone/>
            </a:pPr>
            <a:endParaRPr lang="fr-FR" sz="28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0" lvl="1" indent="0">
              <a:spcBef>
                <a:spcPts val="900"/>
              </a:spcBef>
              <a:buNone/>
            </a:pP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1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week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prior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to the workshop, an initial test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deployment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will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be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ran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by AWS.</a:t>
            </a:r>
          </a:p>
          <a:p>
            <a:pPr marL="0" lvl="1" indent="0">
              <a:spcBef>
                <a:spcPts val="900"/>
              </a:spcBef>
              <a:buNone/>
            </a:pPr>
            <a:endParaRPr lang="en-US" sz="2800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6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62E818D-F8ED-954C-9AAF-76E83D3026EE}"/>
              </a:ext>
            </a:extLst>
          </p:cNvPr>
          <p:cNvSpPr txBox="1"/>
          <p:nvPr/>
        </p:nvSpPr>
        <p:spPr>
          <a:xfrm>
            <a:off x="635251" y="381694"/>
            <a:ext cx="130241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fr-FR" sz="3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Disclaimers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BB01CA-A17C-4249-91B0-EC375C0E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51" y="1476720"/>
            <a:ext cx="13783448" cy="5866696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FF9900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Important note for </a:t>
            </a:r>
            <a:r>
              <a:rPr lang="fr-FR" sz="2800" dirty="0" err="1">
                <a:solidFill>
                  <a:srgbClr val="FF9900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this</a:t>
            </a:r>
            <a:r>
              <a:rPr lang="fr-FR" sz="2800" dirty="0">
                <a:solidFill>
                  <a:srgbClr val="FF9900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first </a:t>
            </a:r>
            <a:r>
              <a:rPr lang="fr-FR" sz="2800" dirty="0" err="1">
                <a:solidFill>
                  <a:srgbClr val="FF9900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deployment</a:t>
            </a:r>
            <a:endParaRPr lang="fr-FR" sz="2800" dirty="0">
              <a:solidFill>
                <a:srgbClr val="FF9900"/>
              </a:solidFill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lvl="1">
              <a:spcBef>
                <a:spcPts val="900"/>
              </a:spcBef>
              <a:buFont typeface="Courier New" panose="02070309020205020404" pitchFamily="49" charset="0"/>
              <a:buChar char="o"/>
            </a:pPr>
            <a:r>
              <a:rPr lang="en-US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Only non-production data will be manipulated.</a:t>
            </a:r>
          </a:p>
          <a:p>
            <a:pPr lvl="1">
              <a:spcBef>
                <a:spcPts val="900"/>
              </a:spcBef>
              <a:buFont typeface="Courier New" panose="02070309020205020404" pitchFamily="49" charset="0"/>
              <a:buChar char="o"/>
            </a:pP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The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deployment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of Datahub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requires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a code repository: AWS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CodeCommit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in the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tooling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account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by default.</a:t>
            </a:r>
          </a:p>
          <a:p>
            <a:pPr lvl="1">
              <a:spcBef>
                <a:spcPts val="900"/>
              </a:spcBef>
              <a:buFont typeface="Courier New" panose="02070309020205020404" pitchFamily="49" charset="0"/>
              <a:buChar char="o"/>
            </a:pP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Amazon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Cognito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will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be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used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to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authenticate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users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. No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federation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will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be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implemented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for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this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initial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deployment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.</a:t>
            </a:r>
          </a:p>
          <a:p>
            <a:pPr lvl="1">
              <a:spcBef>
                <a:spcPts val="900"/>
              </a:spcBef>
              <a:buFont typeface="Courier New" panose="02070309020205020404" pitchFamily="49" charset="0"/>
              <a:buChar char="o"/>
            </a:pP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Some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resources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will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be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internet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facing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(Amazon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Cloudfront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, AWS API Gateway) but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protected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by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Cognito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and AWS WAF.</a:t>
            </a:r>
          </a:p>
          <a:p>
            <a:pPr lvl="1">
              <a:spcBef>
                <a:spcPts val="900"/>
              </a:spcBef>
              <a:buFont typeface="Courier New" panose="02070309020205020404" pitchFamily="49" charset="0"/>
              <a:buChar char="o"/>
            </a:pPr>
            <a:endParaRPr lang="fr-FR" sz="28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0" lvl="1" indent="0">
              <a:spcBef>
                <a:spcPts val="900"/>
              </a:spcBef>
              <a:buNone/>
            </a:pP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This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exercise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is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intended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to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be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a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sandbox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deployment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. For a production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deployment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,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further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customization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28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is</a:t>
            </a:r>
            <a:r>
              <a:rPr lang="fr-FR" sz="2800" dirty="0">
                <a:latin typeface="Amazon Ember" panose="02000000000000000000" pitchFamily="2" charset="0"/>
                <a:ea typeface="Amazon Ember" panose="02000000000000000000" pitchFamily="2" charset="0"/>
              </a:rPr>
              <a:t> possible.</a:t>
            </a:r>
          </a:p>
        </p:txBody>
      </p:sp>
    </p:spTree>
    <p:extLst>
      <p:ext uri="{BB962C8B-B14F-4D97-AF65-F5344CB8AC3E}">
        <p14:creationId xmlns:p14="http://schemas.microsoft.com/office/powerpoint/2010/main" val="237719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62E818D-F8ED-954C-9AAF-76E83D3026EE}"/>
              </a:ext>
            </a:extLst>
          </p:cNvPr>
          <p:cNvSpPr txBox="1"/>
          <p:nvPr/>
        </p:nvSpPr>
        <p:spPr>
          <a:xfrm>
            <a:off x="635251" y="381694"/>
            <a:ext cx="130241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fr-FR" sz="3400" dirty="0">
                <a:solidFill>
                  <a:srgbClr val="FFFFF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Planning</a:t>
            </a: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CC4D67B9-3112-6045-8B9D-1E9C31705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244690"/>
              </p:ext>
            </p:extLst>
          </p:nvPr>
        </p:nvGraphicFramePr>
        <p:xfrm>
          <a:off x="427975" y="1193409"/>
          <a:ext cx="14027667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994">
                  <a:extLst>
                    <a:ext uri="{9D8B030D-6E8A-4147-A177-3AD203B41FA5}">
                      <a16:colId xmlns:a16="http://schemas.microsoft.com/office/drawing/2014/main" val="2797049049"/>
                    </a:ext>
                  </a:extLst>
                </a:gridCol>
                <a:gridCol w="1252025">
                  <a:extLst>
                    <a:ext uri="{9D8B030D-6E8A-4147-A177-3AD203B41FA5}">
                      <a16:colId xmlns:a16="http://schemas.microsoft.com/office/drawing/2014/main" val="4206160202"/>
                    </a:ext>
                  </a:extLst>
                </a:gridCol>
                <a:gridCol w="3362178">
                  <a:extLst>
                    <a:ext uri="{9D8B030D-6E8A-4147-A177-3AD203B41FA5}">
                      <a16:colId xmlns:a16="http://schemas.microsoft.com/office/drawing/2014/main" val="2778452311"/>
                    </a:ext>
                  </a:extLst>
                </a:gridCol>
                <a:gridCol w="5691470">
                  <a:extLst>
                    <a:ext uri="{9D8B030D-6E8A-4147-A177-3AD203B41FA5}">
                      <a16:colId xmlns:a16="http://schemas.microsoft.com/office/drawing/2014/main" val="3711923185"/>
                    </a:ext>
                  </a:extLst>
                </a:gridCol>
              </a:tblGrid>
              <a:tr h="447712">
                <a:tc>
                  <a:txBody>
                    <a:bodyPr/>
                    <a:lstStyle/>
                    <a:p>
                      <a:endParaRPr lang="en-US" sz="24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 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208018"/>
                  </a:ext>
                </a:extLst>
              </a:tr>
              <a:tr h="1044662">
                <a:tc>
                  <a:txBody>
                    <a:bodyPr/>
                    <a:lstStyle/>
                    <a:p>
                      <a:pPr marL="0" marR="0" lvl="0" indent="0" algn="l" defTabSz="731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Deploying</a:t>
                      </a:r>
                      <a:r>
                        <a:rPr lang="fr-FR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</a:t>
                      </a:r>
                      <a:r>
                        <a:rPr lang="fr-FR" sz="2000" b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Datahub</a:t>
                      </a:r>
                      <a:r>
                        <a:rPr lang="fr-FR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</a:t>
                      </a:r>
                      <a:r>
                        <a:rPr lang="fr-FR" sz="2000" b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with</a:t>
                      </a:r>
                      <a:r>
                        <a:rPr lang="fr-FR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</a:t>
                      </a:r>
                      <a:r>
                        <a:rPr lang="fr-FR" sz="2000" b="1" dirty="0">
                          <a:highlight>
                            <a:srgbClr val="FFFF00"/>
                          </a:highlight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CUSTOMER</a:t>
                      </a:r>
                    </a:p>
                    <a:p>
                      <a:endParaRPr lang="en-US" sz="24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In this module, Consultants  will perform an end-to-end deployment of the web application alongside </a:t>
                      </a:r>
                      <a:r>
                        <a:rPr lang="fr-FR" sz="1400" b="0" i="1" dirty="0">
                          <a:highlight>
                            <a:srgbClr val="FFFF00"/>
                          </a:highlight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CUSTOMER </a:t>
                      </a:r>
                      <a:r>
                        <a:rPr lang="fr-FR" sz="1400" b="0" i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engineers</a:t>
                      </a:r>
                      <a:r>
                        <a:rPr lang="fr-FR" sz="1400" b="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.</a:t>
                      </a:r>
                      <a:endParaRPr lang="en-US" sz="1400" b="0" i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941191"/>
                  </a:ext>
                </a:extLst>
              </a:tr>
              <a:tr h="746187">
                <a:tc>
                  <a:txBody>
                    <a:bodyPr/>
                    <a:lstStyle/>
                    <a:p>
                      <a:pPr marL="0" marR="0" lvl="0" indent="0" algn="l" defTabSz="731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Code </a:t>
                      </a:r>
                      <a:r>
                        <a:rPr lang="fr-FR" sz="2000" b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review</a:t>
                      </a:r>
                      <a:endParaRPr lang="fr-FR" sz="20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endParaRPr lang="en-US" sz="24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½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Dev, DevOps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In this module, we will dive deeper into the application code, to help the customer understand how to iterate &amp; evolve the existing solution to match their needs.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382091"/>
                  </a:ext>
                </a:extLst>
              </a:tr>
              <a:tr h="746187">
                <a:tc>
                  <a:txBody>
                    <a:bodyPr/>
                    <a:lstStyle/>
                    <a:p>
                      <a:pPr marL="0" marR="0" lvl="0" indent="0" algn="l" defTabSz="731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Infrastructure </a:t>
                      </a:r>
                      <a:r>
                        <a:rPr lang="fr-FR" sz="2000" b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deep</a:t>
                      </a:r>
                      <a:r>
                        <a:rPr lang="fr-FR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-dive</a:t>
                      </a:r>
                    </a:p>
                    <a:p>
                      <a:endParaRPr lang="en-US" sz="24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½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Cloud Engineers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In this module, we will dive into the intricacies of the deployed architectures, and try to understand what questions it may raise in terms of integration, namely regarding compliance &amp; security.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902524"/>
                  </a:ext>
                </a:extLst>
              </a:tr>
              <a:tr h="1343137">
                <a:tc>
                  <a:txBody>
                    <a:bodyPr/>
                    <a:lstStyle/>
                    <a:p>
                      <a:pPr marL="0" marR="0" lvl="0" indent="0" algn="l" defTabSz="731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Hands-on session: Data </a:t>
                      </a:r>
                      <a:r>
                        <a:rPr lang="fr-FR" sz="2000" b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Discovery</a:t>
                      </a:r>
                      <a:r>
                        <a:rPr lang="fr-FR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, Data Sharing, Data </a:t>
                      </a:r>
                      <a:r>
                        <a:rPr lang="fr-FR" sz="2000" b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Consumption</a:t>
                      </a:r>
                      <a:endParaRPr lang="fr-FR" sz="20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endParaRPr lang="en-US" sz="24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1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Datahub end users (data scientists, business analysts, data engineers, 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In this module, we will gain practical experience with Datahub, and explore the Catalog, Dataset sharing, Notebooks, Worksheets &amp; Dashboards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350458"/>
                  </a:ext>
                </a:extLst>
              </a:tr>
              <a:tr h="1044662">
                <a:tc>
                  <a:txBody>
                    <a:bodyPr/>
                    <a:lstStyle/>
                    <a:p>
                      <a:pPr marL="0" marR="0" lvl="0" indent="0" algn="l" defTabSz="731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Tech </a:t>
                      </a:r>
                      <a:r>
                        <a:rPr lang="fr-FR" sz="2000" b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demo</a:t>
                      </a:r>
                      <a:r>
                        <a:rPr lang="fr-FR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: </a:t>
                      </a:r>
                      <a:r>
                        <a:rPr lang="fr-FR" sz="2000" b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Build</a:t>
                      </a:r>
                      <a:r>
                        <a:rPr lang="fr-FR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ETL pipelines </a:t>
                      </a:r>
                      <a:r>
                        <a:rPr lang="fr-FR" sz="2000" b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with</a:t>
                      </a:r>
                      <a:r>
                        <a:rPr lang="fr-FR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</a:t>
                      </a:r>
                      <a:r>
                        <a:rPr lang="fr-FR" sz="2000" b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dbt</a:t>
                      </a:r>
                      <a:r>
                        <a:rPr lang="fr-FR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&amp; Glue</a:t>
                      </a:r>
                    </a:p>
                    <a:p>
                      <a:endParaRPr lang="en-US" sz="24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2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Data Engineers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This is a demo on how to integrate the </a:t>
                      </a:r>
                      <a:r>
                        <a:rPr lang="en-US" sz="1400" b="0" i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dbt</a:t>
                      </a:r>
                      <a:r>
                        <a:rPr lang="en-US" sz="1400" b="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framework with Glue Interactive Sessions to enhance the data pipeline creation experience.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149217"/>
                  </a:ext>
                </a:extLst>
              </a:tr>
              <a:tr h="1044662">
                <a:tc>
                  <a:txBody>
                    <a:bodyPr/>
                    <a:lstStyle/>
                    <a:p>
                      <a:pPr marL="0" marR="0" lvl="0" indent="0" algn="l" defTabSz="731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Action plan for production </a:t>
                      </a:r>
                      <a:r>
                        <a:rPr lang="fr-FR" sz="2000" b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deployment</a:t>
                      </a:r>
                      <a:endParaRPr lang="fr-FR" sz="20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endParaRPr lang="en-US" sz="24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½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Using questions raised during the previous modules, we will draft an action plan (timeline, team, risks) to move datahub to a production workload at </a:t>
                      </a:r>
                      <a:r>
                        <a:rPr lang="fr-FR" sz="1400" b="0" i="1" dirty="0">
                          <a:highlight>
                            <a:srgbClr val="FFFF00"/>
                          </a:highlight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CUSTOMER.</a:t>
                      </a:r>
                      <a:endParaRPr lang="en-US" sz="1400" b="0" i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65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2021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41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43686</TotalTime>
  <Words>538</Words>
  <Application>Microsoft Macintosh PowerPoint</Application>
  <PresentationFormat>Custom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Amazon Ember</vt:lpstr>
      <vt:lpstr>Amazon Ember Light</vt:lpstr>
      <vt:lpstr>Amazon Ember Regular</vt:lpstr>
      <vt:lpstr>Arial</vt:lpstr>
      <vt:lpstr>Calibri</vt:lpstr>
      <vt:lpstr>Courier New</vt:lpstr>
      <vt:lpstr>DeckTemplate-AWS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Thanh Nguyen</cp:lastModifiedBy>
  <cp:revision>639</cp:revision>
  <dcterms:created xsi:type="dcterms:W3CDTF">2016-06-17T18:22:10Z</dcterms:created>
  <dcterms:modified xsi:type="dcterms:W3CDTF">2024-06-21T03:45:41Z</dcterms:modified>
  <cp:category/>
</cp:coreProperties>
</file>