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4"/>
  </p:sldMasterIdLst>
  <p:notesMasterIdLst>
    <p:notesMasterId r:id="rId41"/>
  </p:notesMasterIdLst>
  <p:sldIdLst>
    <p:sldId id="289" r:id="rId5"/>
    <p:sldId id="2564" r:id="rId6"/>
    <p:sldId id="2565" r:id="rId7"/>
    <p:sldId id="527" r:id="rId8"/>
    <p:sldId id="2592" r:id="rId9"/>
    <p:sldId id="577" r:id="rId10"/>
    <p:sldId id="567" r:id="rId11"/>
    <p:sldId id="2593" r:id="rId12"/>
    <p:sldId id="2594" r:id="rId13"/>
    <p:sldId id="2569" r:id="rId14"/>
    <p:sldId id="2579" r:id="rId15"/>
    <p:sldId id="2580" r:id="rId16"/>
    <p:sldId id="2582" r:id="rId17"/>
    <p:sldId id="2573" r:id="rId18"/>
    <p:sldId id="2574" r:id="rId19"/>
    <p:sldId id="2577" r:id="rId20"/>
    <p:sldId id="2578" r:id="rId21"/>
    <p:sldId id="2584" r:id="rId22"/>
    <p:sldId id="2585" r:id="rId23"/>
    <p:sldId id="2586" r:id="rId24"/>
    <p:sldId id="2587" r:id="rId25"/>
    <p:sldId id="580" r:id="rId26"/>
    <p:sldId id="310" r:id="rId27"/>
    <p:sldId id="2591" r:id="rId28"/>
    <p:sldId id="2583" r:id="rId29"/>
    <p:sldId id="533" r:id="rId30"/>
    <p:sldId id="579" r:id="rId31"/>
    <p:sldId id="538" r:id="rId32"/>
    <p:sldId id="293" r:id="rId33"/>
    <p:sldId id="300" r:id="rId34"/>
    <p:sldId id="305" r:id="rId35"/>
    <p:sldId id="308" r:id="rId36"/>
    <p:sldId id="309" r:id="rId37"/>
    <p:sldId id="542" r:id="rId38"/>
    <p:sldId id="561" r:id="rId39"/>
    <p:sldId id="569"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C699BD-A9DD-2244-84B9-57B202803A1F}">
          <p14:sldIdLst>
            <p14:sldId id="289"/>
            <p14:sldId id="2564"/>
            <p14:sldId id="2565"/>
            <p14:sldId id="527"/>
            <p14:sldId id="2592"/>
            <p14:sldId id="577"/>
            <p14:sldId id="567"/>
            <p14:sldId id="2593"/>
            <p14:sldId id="2594"/>
            <p14:sldId id="2569"/>
            <p14:sldId id="2579"/>
            <p14:sldId id="2580"/>
            <p14:sldId id="2582"/>
            <p14:sldId id="2573"/>
            <p14:sldId id="2574"/>
            <p14:sldId id="2577"/>
            <p14:sldId id="2578"/>
            <p14:sldId id="2584"/>
            <p14:sldId id="2585"/>
            <p14:sldId id="2586"/>
            <p14:sldId id="2587"/>
            <p14:sldId id="580"/>
            <p14:sldId id="310"/>
            <p14:sldId id="2591"/>
            <p14:sldId id="2583"/>
            <p14:sldId id="533"/>
            <p14:sldId id="579"/>
            <p14:sldId id="538"/>
            <p14:sldId id="293"/>
            <p14:sldId id="300"/>
            <p14:sldId id="305"/>
            <p14:sldId id="308"/>
            <p14:sldId id="309"/>
            <p14:sldId id="542"/>
            <p14:sldId id="561"/>
            <p14:sldId id="569"/>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6" name="Richard Howard" initials="rdh" lastIdx="2" clrIdx="2">
    <p:extLst>
      <p:ext uri="{19B8F6BF-5375-455C-9EA6-DF929625EA0E}">
        <p15:presenceInfo xmlns:p15="http://schemas.microsoft.com/office/powerpoint/2012/main" userId="Richard How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C9B2E"/>
    <a:srgbClr val="414042"/>
    <a:srgbClr val="595A5D"/>
    <a:srgbClr val="C67EC9"/>
    <a:srgbClr val="DCDCDC"/>
    <a:srgbClr val="4F81BD"/>
    <a:srgbClr val="FFFAD0"/>
    <a:srgbClr val="FFF8AE"/>
    <a:srgbClr val="FCB6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7" autoAdjust="0"/>
    <p:restoredTop sz="91361" autoAdjust="0"/>
  </p:normalViewPr>
  <p:slideViewPr>
    <p:cSldViewPr snapToGrid="0" showGuides="1">
      <p:cViewPr varScale="1">
        <p:scale>
          <a:sx n="149" d="100"/>
          <a:sy n="149" d="100"/>
        </p:scale>
        <p:origin x="656" y="17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7" d="100"/>
          <a:sy n="87" d="100"/>
        </p:scale>
        <p:origin x="376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6/21/24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28pddsfx75r8w.cloudfront.net/concepts/motivation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28pddsfx75r8w.cloudfront.net/concepts/datase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3393512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2852037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400"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2392757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Amazon Ember Regular" charset="0"/>
                <a:ea typeface="+mn-ea"/>
                <a:cs typeface="+mn-cs"/>
              </a:rPr>
              <a:t>[TALKING</a:t>
            </a:r>
            <a:r>
              <a:rPr lang="en-US" sz="1200" b="1" i="0" kern="1200" baseline="0" dirty="0">
                <a:solidFill>
                  <a:schemeClr val="tx1"/>
                </a:solidFill>
                <a:effectLst/>
                <a:latin typeface="Amazon Ember Regular" charset="0"/>
                <a:ea typeface="+mn-ea"/>
                <a:cs typeface="+mn-cs"/>
              </a:rPr>
              <a:t> POINTS]</a:t>
            </a:r>
            <a:endParaRPr lang="en-US" sz="1200" b="1" i="0" kern="1200" dirty="0">
              <a:solidFill>
                <a:schemeClr val="tx1"/>
              </a:solidFill>
              <a:effectLst/>
              <a:latin typeface="Amazon Ember Regular" charset="0"/>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Amazon Ember Regular" charset="0"/>
                <a:ea typeface="+mn-ea"/>
                <a:cs typeface="+mn-cs"/>
              </a:rPr>
              <a:t>Unlike other cloud infrastructure providers, each AWS Region has multiple Availability Zones and each AZ</a:t>
            </a:r>
            <a:r>
              <a:rPr lang="en-US" sz="1200" b="0" i="0" kern="1200" baseline="0" dirty="0">
                <a:solidFill>
                  <a:schemeClr val="tx1"/>
                </a:solidFill>
                <a:effectLst/>
                <a:latin typeface="Amazon Ember Regular" charset="0"/>
                <a:ea typeface="+mn-ea"/>
                <a:cs typeface="+mn-cs"/>
              </a:rPr>
              <a:t> </a:t>
            </a:r>
            <a:r>
              <a:rPr lang="en-US" sz="1200" b="0" i="0" kern="1200" dirty="0">
                <a:solidFill>
                  <a:schemeClr val="tx1"/>
                </a:solidFill>
                <a:effectLst/>
                <a:latin typeface="Amazon Ember Regular" charset="0"/>
                <a:ea typeface="+mn-ea"/>
                <a:cs typeface="+mn-cs"/>
              </a:rPr>
              <a:t>has multiple, physically separated data centers. By comparison, some cloud providers claim to have just over 50 regions, yet most of the regions have no AZs, and just one data center, so it is not comparable to the multi-AZ, multi-data center AWS Region.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kern="1200" dirty="0">
              <a:solidFill>
                <a:schemeClr val="tx1"/>
              </a:solidFill>
              <a:effectLst/>
              <a:latin typeface="Amazon Ember Regular" charset="0"/>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Amazon Ember Regular" charset="0"/>
                <a:ea typeface="+mn-ea"/>
                <a:cs typeface="+mn-cs"/>
              </a:rPr>
              <a:t>Each region also has two independent, fully redundant transit centers that allow traffic to cross the AWS network, enabling regions to connect to the global network.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kern="1200" dirty="0">
              <a:solidFill>
                <a:schemeClr val="tx1"/>
              </a:solidFill>
              <a:effectLst/>
              <a:latin typeface="Amazon Ember Regular"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Arial" charset="0"/>
                <a:ea typeface="+mn-ea"/>
                <a:cs typeface="+mn-cs"/>
              </a:rPr>
              <a:t>Further, we don’t use other backbone providers for AWS traffic once it hits our backbone.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p:txBody>
      </p:sp>
      <p:sp>
        <p:nvSpPr>
          <p:cNvPr id="4" name="Slide Number Placeholder 3"/>
          <p:cNvSpPr>
            <a:spLocks noGrp="1"/>
          </p:cNvSpPr>
          <p:nvPr>
            <p:ph type="sldNum" sz="quarter" idx="10"/>
          </p:nvPr>
        </p:nvSpPr>
        <p:spPr/>
        <p:txBody>
          <a:bodyPr/>
          <a:lstStyle/>
          <a:p>
            <a:fld id="{4112DF62-A344-449C-8CA0-740D2140A475}" type="slidenum">
              <a:rPr lang="en-US" smtClean="0"/>
              <a:pPr/>
              <a:t>25</a:t>
            </a:fld>
            <a:endParaRPr lang="en-US" dirty="0"/>
          </a:p>
        </p:txBody>
      </p:sp>
    </p:spTree>
    <p:extLst>
      <p:ext uri="{BB962C8B-B14F-4D97-AF65-F5344CB8AC3E}">
        <p14:creationId xmlns:p14="http://schemas.microsoft.com/office/powerpoint/2010/main" val="1258251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PRIMARY MESSAGE: </a:t>
            </a:r>
            <a:r>
              <a:rPr lang="en-US" dirty="0">
                <a:latin typeface="+mn-lt"/>
              </a:rPr>
              <a:t>AWS offers a broad and diverse set of technology to support database and analytics workloads from the application to the ingestion of the data, integration of the data all the way through analysis of the data including advanced analytics leveraging ML/AI capabilities.</a:t>
            </a:r>
          </a:p>
          <a:p>
            <a:endParaRPr lang="en-US" dirty="0">
              <a:latin typeface="+mn-lt"/>
            </a:endParaRPr>
          </a:p>
          <a:p>
            <a:endParaRPr lang="en-US" dirty="0">
              <a:latin typeface="+mn-lt"/>
            </a:endParaRPr>
          </a:p>
          <a:p>
            <a:r>
              <a:rPr lang="en-US" b="1" dirty="0">
                <a:latin typeface="+mn-lt"/>
              </a:rPr>
              <a:t>DETAILED</a:t>
            </a:r>
            <a:r>
              <a:rPr lang="en-US" b="1" baseline="0" dirty="0">
                <a:latin typeface="+mn-lt"/>
              </a:rPr>
              <a:t> MESSAGE: </a:t>
            </a:r>
            <a:endParaRPr lang="en-US" dirty="0">
              <a:latin typeface="+mn-lt"/>
            </a:endParaRPr>
          </a:p>
          <a:p>
            <a:r>
              <a:rPr lang="en-US" dirty="0">
                <a:latin typeface="+mn-lt"/>
              </a:rPr>
              <a:t>To start, if you want to address some of the issues in your flywheel by eliminating a lot of that undifferentiated heavy lifting we talked about, </a:t>
            </a:r>
            <a:r>
              <a:rPr lang="en-US" sz="1600" b="0" i="0" kern="1200" dirty="0">
                <a:solidFill>
                  <a:schemeClr val="tx1"/>
                </a:solidFill>
                <a:latin typeface="Amazon Ember Regular" charset="0"/>
                <a:ea typeface="+mn-ea"/>
                <a:cs typeface="+mn-cs"/>
              </a:rPr>
              <a:t>we offer migration services to lift and shift your on-premise relational systems to RDS. This will take away the burden of worrying about upgrades, patches, and other server maintenance not to mention creating a highly available environment that is native to the database in the cloud.</a:t>
            </a:r>
            <a:endParaRPr lang="en-US" dirty="0">
              <a:latin typeface="+mn-lt"/>
            </a:endParaRPr>
          </a:p>
          <a:p>
            <a:endParaRPr lang="en-US" dirty="0">
              <a:latin typeface="+mn-lt"/>
            </a:endParaRPr>
          </a:p>
          <a:p>
            <a:r>
              <a:rPr lang="en-US" dirty="0">
                <a:latin typeface="+mn-lt"/>
              </a:rPr>
              <a:t>Now, operational efficiency isn’t just about having systems managed in the cloud. It is also includes abstracting away even more of the complexity that comes with server administration. Beyond just </a:t>
            </a:r>
            <a:r>
              <a:rPr lang="en-US" dirty="0" err="1">
                <a:latin typeface="+mn-lt"/>
              </a:rPr>
              <a:t>Lamda</a:t>
            </a:r>
            <a:r>
              <a:rPr lang="en-US" dirty="0">
                <a:latin typeface="+mn-lt"/>
              </a:rPr>
              <a:t> functions, AWS offers a broad array of database and analytics solutions that are serverless including Aurora Serverless for Relational technology, Athena, </a:t>
            </a:r>
            <a:r>
              <a:rPr lang="en-US" dirty="0" err="1">
                <a:latin typeface="+mn-lt"/>
              </a:rPr>
              <a:t>DyanmoDB</a:t>
            </a:r>
            <a:r>
              <a:rPr lang="en-US" dirty="0">
                <a:latin typeface="+mn-lt"/>
              </a:rPr>
              <a:t> and even for data discovery and dashboarding with </a:t>
            </a:r>
            <a:r>
              <a:rPr lang="en-US" dirty="0" err="1">
                <a:latin typeface="+mn-lt"/>
              </a:rPr>
              <a:t>Quicksight</a:t>
            </a:r>
            <a:r>
              <a:rPr lang="en-US" dirty="0">
                <a:latin typeface="+mn-lt"/>
              </a:rPr>
              <a:t>. </a:t>
            </a:r>
            <a:r>
              <a:rPr lang="en-US" dirty="0" err="1">
                <a:latin typeface="+mn-lt"/>
              </a:rPr>
              <a:t>So,instead</a:t>
            </a:r>
            <a:r>
              <a:rPr lang="en-US" dirty="0">
                <a:latin typeface="+mn-lt"/>
              </a:rPr>
              <a:t> of having to take your best guess at when your customers might peak, these serverless technologies scale to meet whatever workload you need in a matter of seconds.  </a:t>
            </a:r>
          </a:p>
          <a:p>
            <a:endParaRPr lang="en-US" dirty="0">
              <a:latin typeface="+mn-lt"/>
            </a:endParaRPr>
          </a:p>
          <a:p>
            <a:r>
              <a:rPr lang="en-US" dirty="0">
                <a:latin typeface="+mn-lt"/>
              </a:rPr>
              <a:t>Much of the complexity that we have seen creep into data and analytics platforms is because we have tried to retrofit relational technology that when conceived, was never intended to meet the demands of today’s modern workloads. As an example, to support workloads for social apps that connect friendship, followers and professional relationships, you could write thousands of lines of code and use a relational database or you could simply use Neptune, which is a graph database that was purpose-built for these kinds of workloads.</a:t>
            </a:r>
          </a:p>
          <a:p>
            <a:endParaRPr lang="en-US" sz="1600" b="0" i="0" kern="1200" dirty="0">
              <a:solidFill>
                <a:schemeClr val="tx1"/>
              </a:solidFill>
              <a:latin typeface="Amazon Ember Regular" charset="0"/>
              <a:ea typeface="+mn-ea"/>
              <a:cs typeface="+mn-cs"/>
            </a:endParaRPr>
          </a:p>
          <a:p>
            <a:r>
              <a:rPr lang="en-US" sz="1600" b="0" i="0" kern="1200" dirty="0">
                <a:solidFill>
                  <a:schemeClr val="tx1"/>
                </a:solidFill>
                <a:latin typeface="Amazon Ember Regular" charset="0"/>
                <a:ea typeface="+mn-ea"/>
                <a:cs typeface="+mn-cs"/>
              </a:rPr>
              <a:t>Almost every company we talk to is trying to figure out how to build a data lake that can hold all of their data and make it easy to use that information to drive the customer experience. AWS has tens of thousands of customers who use our data solutions every day.</a:t>
            </a:r>
          </a:p>
          <a:p>
            <a:endParaRPr lang="en-US" sz="1600" b="0" i="0" kern="1200" dirty="0">
              <a:solidFill>
                <a:schemeClr val="tx1"/>
              </a:solidFill>
              <a:latin typeface="Amazon Ember Regular" charset="0"/>
              <a:ea typeface="+mn-ea"/>
              <a:cs typeface="+mn-cs"/>
            </a:endParaRPr>
          </a:p>
          <a:p>
            <a:pPr marL="0" marR="0" lvl="0" indent="0" algn="l" defTabSz="60957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Amazon Ember Regular" charset="0"/>
                <a:ea typeface="+mn-ea"/>
                <a:cs typeface="+mn-cs"/>
              </a:rPr>
              <a:t>Finally, AWS also gives you the flexibility to create your own solutions from scratch or to use </a:t>
            </a:r>
            <a:r>
              <a:rPr lang="en-US" sz="1600" b="0" i="0" kern="1200" dirty="0" err="1">
                <a:solidFill>
                  <a:schemeClr val="tx1"/>
                </a:solidFill>
                <a:latin typeface="Amazon Ember Regular" charset="0"/>
                <a:ea typeface="+mn-ea"/>
                <a:cs typeface="+mn-cs"/>
              </a:rPr>
              <a:t>out-of</a:t>
            </a:r>
            <a:r>
              <a:rPr lang="en-US" sz="1600" b="0" i="0" kern="1200" dirty="0">
                <a:solidFill>
                  <a:schemeClr val="tx1"/>
                </a:solidFill>
                <a:latin typeface="Amazon Ember Regular" charset="0"/>
                <a:ea typeface="+mn-ea"/>
                <a:cs typeface="+mn-cs"/>
              </a:rPr>
              <a:t> the box functionality. For example, you can write your own machine learning algorithms on the platform using AWS </a:t>
            </a:r>
            <a:r>
              <a:rPr lang="en-US" sz="1600" b="0" i="0" kern="1200" dirty="0" err="1">
                <a:solidFill>
                  <a:schemeClr val="tx1"/>
                </a:solidFill>
                <a:latin typeface="Amazon Ember Regular" charset="0"/>
                <a:ea typeface="+mn-ea"/>
                <a:cs typeface="+mn-cs"/>
              </a:rPr>
              <a:t>SageMaker</a:t>
            </a:r>
            <a:r>
              <a:rPr lang="en-US" sz="1600" b="0" i="0" kern="1200" dirty="0">
                <a:solidFill>
                  <a:schemeClr val="tx1"/>
                </a:solidFill>
                <a:latin typeface="Amazon Ember Regular" charset="0"/>
                <a:ea typeface="+mn-ea"/>
                <a:cs typeface="+mn-cs"/>
              </a:rPr>
              <a:t> or you can tap into  advanced analytics using API’s with solutions like Personalize to support Recommendations or Lex and Polly to provide Natural Language Processing solutions and these are just a few.</a:t>
            </a:r>
          </a:p>
          <a:p>
            <a:endParaRPr lang="en-US" sz="1600" b="0" i="0" kern="1200" dirty="0">
              <a:solidFill>
                <a:schemeClr val="tx1"/>
              </a:solidFill>
              <a:latin typeface="Amazon Ember Regular" charset="0"/>
              <a:ea typeface="+mn-ea"/>
              <a:cs typeface="+mn-cs"/>
            </a:endParaRPr>
          </a:p>
          <a:p>
            <a:r>
              <a:rPr lang="en-US" sz="1600" b="0" i="0" kern="1200" dirty="0">
                <a:solidFill>
                  <a:schemeClr val="tx1"/>
                </a:solidFill>
                <a:latin typeface="Amazon Ember Regular" charset="0"/>
                <a:ea typeface="+mn-ea"/>
                <a:cs typeface="+mn-cs"/>
              </a:rPr>
              <a:t>Years ago, Amazon was architected as a monolithic app but quickly realized that to keep pace with the changes in demand, we had to go to a micro-</a:t>
            </a:r>
            <a:r>
              <a:rPr lang="en-US" sz="1600" b="0" i="0" kern="1200" dirty="0" err="1">
                <a:solidFill>
                  <a:schemeClr val="tx1"/>
                </a:solidFill>
                <a:latin typeface="Amazon Ember Regular" charset="0"/>
                <a:ea typeface="+mn-ea"/>
                <a:cs typeface="+mn-cs"/>
              </a:rPr>
              <a:t>sevices</a:t>
            </a:r>
            <a:r>
              <a:rPr lang="en-US" sz="1600" b="0" i="0" kern="1200" dirty="0">
                <a:solidFill>
                  <a:schemeClr val="tx1"/>
                </a:solidFill>
                <a:latin typeface="Amazon Ember Regular" charset="0"/>
                <a:ea typeface="+mn-ea"/>
                <a:cs typeface="+mn-cs"/>
              </a:rPr>
              <a:t>/purpose-built strategy. Amazon, who arguably has some of the world’s most demanding workloads, runs the business on this technology. In fact, we recently completed one of the largest migrations off of Oracle onto this platform.</a:t>
            </a:r>
          </a:p>
          <a:p>
            <a:endParaRPr lang="en-US" sz="1600" b="0" i="0" kern="1200" dirty="0">
              <a:solidFill>
                <a:schemeClr val="tx1"/>
              </a:solidFill>
              <a:latin typeface="Amazon Ember Regular" charset="0"/>
              <a:ea typeface="+mn-ea"/>
              <a:cs typeface="+mn-cs"/>
            </a:endParaRPr>
          </a:p>
          <a:p>
            <a:r>
              <a:rPr lang="en-US" sz="1600" b="0" i="0" kern="1200" dirty="0">
                <a:solidFill>
                  <a:schemeClr val="tx1"/>
                </a:solidFill>
                <a:latin typeface="Amazon Ember Regular" charset="0"/>
                <a:ea typeface="+mn-ea"/>
                <a:cs typeface="+mn-cs"/>
              </a:rPr>
              <a:t>So, from a technology perspective, </a:t>
            </a:r>
            <a:r>
              <a:rPr lang="en-US" dirty="0">
                <a:latin typeface="+mn-lt"/>
              </a:rPr>
              <a:t>AWS let’s you eliminate complexity, experiment with new ideas and drive to the necessary business outcome to not only get your flywheel spinning but to ensure that as things change, you can sustain momentum and continue to meet the needs of your customer. </a:t>
            </a:r>
          </a:p>
        </p:txBody>
      </p:sp>
      <p:sp>
        <p:nvSpPr>
          <p:cNvPr id="4" name="Slide Number Placeholder 3"/>
          <p:cNvSpPr>
            <a:spLocks noGrp="1"/>
          </p:cNvSpPr>
          <p:nvPr>
            <p:ph type="sldNum" sz="quarter" idx="10"/>
          </p:nvPr>
        </p:nvSpPr>
        <p:spPr/>
        <p:txBody>
          <a:bodyPr/>
          <a:lstStyle/>
          <a:p>
            <a:pPr marL="0" marR="0" lvl="0" indent="0" algn="r" defTabSz="1139302"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113930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715133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522220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You are already familiar with the concept of Data Driven Everything and </a:t>
            </a:r>
            <a:r>
              <a:rPr lang="en-US" sz="1200" b="0" i="0" kern="1200" dirty="0">
                <a:solidFill>
                  <a:schemeClr val="tx1"/>
                </a:solidFill>
                <a:effectLst/>
                <a:latin typeface="Amazon Ember Regular" charset="0"/>
                <a:ea typeface="+mn-ea"/>
                <a:cs typeface="+mn-cs"/>
              </a:rPr>
              <a:t>How Amazon uses AWS Services for Analytics at a Massive Scale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mazon Ember Regular" charset="0"/>
                <a:ea typeface="+mn-ea"/>
                <a:cs typeface="+mn-cs"/>
              </a:rPr>
              <a:t>We will keep our presentation at the high level</a:t>
            </a:r>
            <a:endParaRPr lang="en-US" dirty="0">
              <a:effectLst/>
            </a:endParaRP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23E4C243-A5A9-8D44-83F5-E8823C4F81E7}" type="datetime8">
              <a:rPr lang="en-US" smtClean="0"/>
              <a:t>6/21/24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877962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1058332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constraint suggestion is based on heuristic rules and assumes that the data it is shown is correct, which might not be the case. We recommend to review the suggestions before applying them in production.</a:t>
            </a:r>
            <a:endParaRPr lang="en-GB"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2973412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restriction on the type of data that can be stored in a </a:t>
            </a:r>
            <a:r>
              <a:rPr lang="en-US" dirty="0" err="1"/>
              <a:t>datasource</a:t>
            </a:r>
            <a:r>
              <a:rPr lang="en-US" dirty="0"/>
              <a:t>, and there is no limit in the amount of data that can be stored in the </a:t>
            </a:r>
            <a:r>
              <a:rPr lang="en-US" dirty="0" err="1"/>
              <a:t>datasource</a:t>
            </a:r>
            <a:r>
              <a:rPr lang="en-US" dirty="0"/>
              <a:t>. Users can select the region where the data will be stored, among the Cloud geographies that Common datahub supports.</a:t>
            </a:r>
          </a:p>
          <a:p>
            <a:endParaRPr lang="en-US" dirty="0"/>
          </a:p>
          <a:p>
            <a:r>
              <a:rPr lang="en-US" dirty="0"/>
              <a:t>Users can organize </a:t>
            </a:r>
            <a:r>
              <a:rPr lang="en-US" dirty="0" err="1"/>
              <a:t>datasource</a:t>
            </a:r>
            <a:r>
              <a:rPr lang="en-US" dirty="0"/>
              <a:t> as they wish, however a good </a:t>
            </a:r>
            <a:r>
              <a:rPr lang="en-US" dirty="0" err="1"/>
              <a:t>pratice</a:t>
            </a:r>
            <a:r>
              <a:rPr lang="en-US" dirty="0"/>
              <a:t> is to map a </a:t>
            </a:r>
            <a:r>
              <a:rPr lang="en-US" dirty="0" err="1"/>
              <a:t>datasource</a:t>
            </a:r>
            <a:r>
              <a:rPr lang="en-US" dirty="0"/>
              <a:t> to a data provider, like a system, an application or a database.</a:t>
            </a:r>
          </a:p>
          <a:p>
            <a:endParaRPr lang="en-GB" dirty="0"/>
          </a:p>
          <a:p>
            <a:endParaRPr lang="en-GB"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2314519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noRot="1" noChangeAspect="1"/>
          </p:cNvSpPr>
          <p:nvPr>
            <p:ph type="sldImg"/>
          </p:nvPr>
        </p:nvSpPr>
        <p:spPr>
          <a:prstGeom prst="rect">
            <a:avLst/>
          </a:prstGeom>
        </p:spPr>
        <p:txBody>
          <a:bodyPr/>
          <a:lstStyle/>
          <a:p>
            <a:endParaRPr dirty="0"/>
          </a:p>
        </p:txBody>
      </p:sp>
      <p:sp>
        <p:nvSpPr>
          <p:cNvPr id="257" name="Shape 257"/>
          <p:cNvSpPr>
            <a:spLocks noGrp="1"/>
          </p:cNvSpPr>
          <p:nvPr>
            <p:ph type="body" sz="quarter" idx="1"/>
          </p:nvPr>
        </p:nvSpPr>
        <p:spPr>
          <a:prstGeom prst="rect">
            <a:avLst/>
          </a:prstGeom>
        </p:spPr>
        <p:txBody>
          <a:bodyPr/>
          <a:lstStyle/>
          <a:p>
            <a:r>
              <a:rPr lang="en-US" sz="1200" b="1" kern="1200" dirty="0">
                <a:solidFill>
                  <a:schemeClr val="tx1"/>
                </a:solidFill>
                <a:effectLst/>
                <a:latin typeface="+mn-lt"/>
                <a:ea typeface="+mn-ea"/>
                <a:cs typeface="+mn-cs"/>
              </a:rPr>
              <a:t>PRIMARY</a:t>
            </a:r>
            <a:r>
              <a:rPr lang="en-US" sz="1200" b="1" kern="1200" baseline="0" dirty="0">
                <a:solidFill>
                  <a:schemeClr val="tx1"/>
                </a:solidFill>
                <a:effectLst/>
                <a:latin typeface="+mn-lt"/>
                <a:ea typeface="+mn-ea"/>
                <a:cs typeface="+mn-cs"/>
              </a:rPr>
              <a:t> MESSAGE: </a:t>
            </a:r>
            <a:r>
              <a:rPr lang="en-US" sz="1200" b="0" kern="1200" baseline="0" dirty="0">
                <a:solidFill>
                  <a:schemeClr val="tx1"/>
                </a:solidFill>
                <a:effectLst/>
                <a:latin typeface="+mn-lt"/>
                <a:ea typeface="+mn-ea"/>
                <a:cs typeface="+mn-cs"/>
              </a:rPr>
              <a:t>Amazon’s experience is based on migrating the world’s largest Oracle data warehouse and driving a transformation across 100+ customer businesses.  At Amazon, we see self-service analytics is the fundamental enabler of an analytics transformation, enabling agility and innovation.  Data-driven organizations enable everyone (people and machines) to make better decisions, faster and more innovative.  Rather than remaining locked in silos, data is elevated to a strategic asset, informing creative business models, optimizing decisions and reducing risk.  Democratization means that innovation is pushed to the edges, enabling the right people to experiment with their ideas, security and data privacy is a number one concern, built into all access rules.</a:t>
            </a:r>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DETAILED MESSAGE: </a:t>
            </a:r>
          </a:p>
          <a:p>
            <a:pPr marL="171450" indent="-171450">
              <a:buFontTx/>
              <a:buChar char="-"/>
            </a:pPr>
            <a:r>
              <a:rPr lang="en-US" sz="1200" b="0" kern="1200" dirty="0">
                <a:solidFill>
                  <a:schemeClr val="tx1"/>
                </a:solidFill>
                <a:effectLst/>
                <a:latin typeface="+mn-lt"/>
                <a:ea typeface="+mn-ea"/>
                <a:cs typeface="+mn-cs"/>
              </a:rPr>
              <a:t>Enable</a:t>
            </a:r>
            <a:r>
              <a:rPr lang="en-US" sz="1200" b="0" kern="1200" baseline="0" dirty="0">
                <a:solidFill>
                  <a:schemeClr val="tx1"/>
                </a:solidFill>
                <a:effectLst/>
                <a:latin typeface="+mn-lt"/>
                <a:ea typeface="+mn-ea"/>
                <a:cs typeface="+mn-cs"/>
              </a:rPr>
              <a:t> everyone to make better decisions</a:t>
            </a:r>
          </a:p>
          <a:p>
            <a:pPr marL="781020" lvl="1" indent="-171450">
              <a:buFontTx/>
              <a:buChar char="-"/>
            </a:pPr>
            <a:r>
              <a:rPr lang="en-US" sz="1200" b="0" kern="1200" baseline="0" dirty="0">
                <a:solidFill>
                  <a:schemeClr val="tx1"/>
                </a:solidFill>
                <a:effectLst/>
                <a:latin typeface="+mn-lt"/>
                <a:ea typeface="+mn-ea"/>
                <a:cs typeface="+mn-cs"/>
              </a:rPr>
              <a:t>People &amp; machines</a:t>
            </a:r>
          </a:p>
          <a:p>
            <a:pPr marL="781020" lvl="1" indent="-171450">
              <a:buFontTx/>
              <a:buChar char="-"/>
            </a:pPr>
            <a:r>
              <a:rPr lang="en-US" sz="1200" b="0" kern="1200" baseline="0" dirty="0">
                <a:solidFill>
                  <a:schemeClr val="tx1"/>
                </a:solidFill>
                <a:effectLst/>
                <a:latin typeface="+mn-lt"/>
                <a:ea typeface="+mn-ea"/>
                <a:cs typeface="+mn-cs"/>
              </a:rPr>
              <a:t>Consistent</a:t>
            </a:r>
          </a:p>
          <a:p>
            <a:pPr marL="781020" lvl="1" indent="-171450">
              <a:buFontTx/>
              <a:buChar char="-"/>
            </a:pPr>
            <a:r>
              <a:rPr lang="en-US" sz="1200" b="0" kern="1200" baseline="0" dirty="0">
                <a:solidFill>
                  <a:schemeClr val="tx1"/>
                </a:solidFill>
                <a:effectLst/>
                <a:latin typeface="+mn-lt"/>
                <a:ea typeface="+mn-ea"/>
                <a:cs typeface="+mn-cs"/>
              </a:rPr>
              <a:t>Automated</a:t>
            </a:r>
          </a:p>
          <a:p>
            <a:pPr marL="781020" lvl="1" indent="-171450">
              <a:buFontTx/>
              <a:buChar char="-"/>
            </a:pPr>
            <a:r>
              <a:rPr lang="en-US" sz="1200" b="0" kern="1200" baseline="0" dirty="0">
                <a:solidFill>
                  <a:schemeClr val="tx1"/>
                </a:solidFill>
                <a:effectLst/>
                <a:latin typeface="+mn-lt"/>
                <a:ea typeface="+mn-ea"/>
                <a:cs typeface="+mn-cs"/>
              </a:rPr>
              <a:t>Driving personalization</a:t>
            </a:r>
          </a:p>
          <a:p>
            <a:pPr marL="781020" lvl="1" indent="-171450">
              <a:buFontTx/>
              <a:buChar char="-"/>
            </a:pPr>
            <a:r>
              <a:rPr lang="en-US" sz="1200" b="0" kern="1200" baseline="0" dirty="0">
                <a:solidFill>
                  <a:schemeClr val="tx1"/>
                </a:solidFill>
                <a:effectLst/>
                <a:latin typeface="+mn-lt"/>
                <a:ea typeface="+mn-ea"/>
                <a:cs typeface="+mn-cs"/>
              </a:rPr>
              <a:t>Moving from experience-based to delegated</a:t>
            </a:r>
          </a:p>
          <a:p>
            <a:pPr marL="171450" lvl="0" indent="-171450">
              <a:buFontTx/>
              <a:buChar char="-"/>
            </a:pPr>
            <a:r>
              <a:rPr lang="en-US" sz="1200" b="0" kern="1200" baseline="0" dirty="0">
                <a:solidFill>
                  <a:schemeClr val="tx1"/>
                </a:solidFill>
                <a:effectLst/>
                <a:latin typeface="+mn-lt"/>
                <a:ea typeface="+mn-ea"/>
                <a:cs typeface="+mn-cs"/>
              </a:rPr>
              <a:t>Unlock the hidden value of data</a:t>
            </a:r>
          </a:p>
          <a:p>
            <a:pPr marL="781020" lvl="1" indent="-171450">
              <a:buFontTx/>
              <a:buChar char="-"/>
            </a:pPr>
            <a:r>
              <a:rPr lang="en-US" sz="1200" b="0" kern="1200" baseline="0" dirty="0">
                <a:solidFill>
                  <a:schemeClr val="tx1"/>
                </a:solidFill>
                <a:effectLst/>
                <a:latin typeface="+mn-lt"/>
                <a:ea typeface="+mn-ea"/>
                <a:cs typeface="+mn-cs"/>
              </a:rPr>
              <a:t>Never throw data away</a:t>
            </a:r>
          </a:p>
          <a:p>
            <a:pPr marL="781020" lvl="1" indent="-171450">
              <a:buFontTx/>
              <a:buChar char="-"/>
            </a:pPr>
            <a:r>
              <a:rPr lang="en-US" sz="1200" b="0" kern="1200" baseline="0" dirty="0">
                <a:solidFill>
                  <a:schemeClr val="tx1"/>
                </a:solidFill>
                <a:effectLst/>
                <a:latin typeface="+mn-lt"/>
                <a:ea typeface="+mn-ea"/>
                <a:cs typeface="+mn-cs"/>
              </a:rPr>
              <a:t>Breaking the silos and unlocking previously unseen patterns</a:t>
            </a:r>
          </a:p>
          <a:p>
            <a:pPr marL="781020" lvl="1" indent="-171450">
              <a:buFontTx/>
              <a:buChar char="-"/>
            </a:pPr>
            <a:r>
              <a:rPr lang="en-US" sz="1200" b="0" kern="1200" baseline="0" dirty="0">
                <a:solidFill>
                  <a:schemeClr val="tx1"/>
                </a:solidFill>
                <a:effectLst/>
                <a:latin typeface="+mn-lt"/>
                <a:ea typeface="+mn-ea"/>
                <a:cs typeface="+mn-cs"/>
              </a:rPr>
              <a:t>Variety; structured and unstructured (growth of unstructured)</a:t>
            </a:r>
          </a:p>
          <a:p>
            <a:pPr marL="781020" lvl="1" indent="-171450">
              <a:buFontTx/>
              <a:buChar char="-"/>
            </a:pPr>
            <a:r>
              <a:rPr lang="en-US" sz="1200" b="0" kern="1200" baseline="0" dirty="0">
                <a:solidFill>
                  <a:schemeClr val="tx1"/>
                </a:solidFill>
                <a:effectLst/>
                <a:latin typeface="+mn-lt"/>
                <a:ea typeface="+mn-ea"/>
                <a:cs typeface="+mn-cs"/>
              </a:rPr>
              <a:t>Velocity; fast &amp; slow</a:t>
            </a:r>
          </a:p>
          <a:p>
            <a:pPr marL="781020" lvl="1" indent="-171450">
              <a:buFontTx/>
              <a:buChar char="-"/>
            </a:pPr>
            <a:r>
              <a:rPr lang="en-US" sz="1200" b="0" kern="1200" baseline="0" dirty="0">
                <a:solidFill>
                  <a:schemeClr val="tx1"/>
                </a:solidFill>
                <a:effectLst/>
                <a:latin typeface="+mn-lt"/>
                <a:ea typeface="+mn-ea"/>
                <a:cs typeface="+mn-cs"/>
              </a:rPr>
              <a:t>Volume</a:t>
            </a:r>
          </a:p>
          <a:p>
            <a:pPr marL="171450" lvl="0" indent="-171450">
              <a:buFontTx/>
              <a:buChar char="-"/>
            </a:pPr>
            <a:r>
              <a:rPr lang="en-US" sz="1200" b="0" kern="1200" baseline="0" dirty="0">
                <a:solidFill>
                  <a:schemeClr val="tx1"/>
                </a:solidFill>
                <a:effectLst/>
                <a:latin typeface="+mn-lt"/>
                <a:ea typeface="+mn-ea"/>
                <a:cs typeface="+mn-cs"/>
              </a:rPr>
              <a:t>Everyone should have access</a:t>
            </a:r>
          </a:p>
          <a:p>
            <a:pPr marL="781020" lvl="1" indent="-171450">
              <a:buFontTx/>
              <a:buChar char="-"/>
            </a:pPr>
            <a:r>
              <a:rPr lang="en-US" sz="1200" b="0" kern="1200" baseline="0" dirty="0">
                <a:solidFill>
                  <a:schemeClr val="tx1"/>
                </a:solidFill>
                <a:effectLst/>
                <a:latin typeface="+mn-lt"/>
                <a:ea typeface="+mn-ea"/>
                <a:cs typeface="+mn-cs"/>
              </a:rPr>
              <a:t>Democratization of data</a:t>
            </a:r>
          </a:p>
          <a:p>
            <a:pPr marL="781020" lvl="1" indent="-171450">
              <a:buFontTx/>
              <a:buChar char="-"/>
            </a:pPr>
            <a:r>
              <a:rPr lang="en-US" sz="1200" b="0" kern="1200" baseline="0" dirty="0">
                <a:solidFill>
                  <a:schemeClr val="tx1"/>
                </a:solidFill>
                <a:effectLst/>
                <a:latin typeface="+mn-lt"/>
                <a:ea typeface="+mn-ea"/>
                <a:cs typeface="+mn-cs"/>
              </a:rPr>
              <a:t>Self-service</a:t>
            </a:r>
          </a:p>
          <a:p>
            <a:pPr marL="781020" lvl="1" indent="-171450">
              <a:buFontTx/>
              <a:buChar char="-"/>
            </a:pPr>
            <a:r>
              <a:rPr lang="en-US" sz="1200" b="0" kern="1200" baseline="0" dirty="0">
                <a:solidFill>
                  <a:schemeClr val="tx1"/>
                </a:solidFill>
                <a:effectLst/>
                <a:latin typeface="+mn-lt"/>
                <a:ea typeface="+mn-ea"/>
                <a:cs typeface="+mn-cs"/>
              </a:rPr>
              <a:t>Data privacy; responsibility</a:t>
            </a:r>
          </a:p>
          <a:p>
            <a:pPr marL="781020" lvl="1" indent="-171450">
              <a:buFontTx/>
              <a:buChar char="-"/>
            </a:pPr>
            <a:endParaRPr lang="en-US" sz="1200" b="0" kern="1200" baseline="0" dirty="0">
              <a:solidFill>
                <a:schemeClr val="tx1"/>
              </a:solidFill>
              <a:effectLst/>
              <a:latin typeface="+mn-lt"/>
              <a:ea typeface="+mn-ea"/>
              <a:cs typeface="+mn-cs"/>
            </a:endParaRPr>
          </a:p>
          <a:p>
            <a:pPr marL="0" lvl="0" indent="0">
              <a:buFontTx/>
              <a:buNone/>
            </a:pPr>
            <a:r>
              <a:rPr lang="en-US" sz="1200" b="0" kern="1200" baseline="0" dirty="0">
                <a:solidFill>
                  <a:schemeClr val="tx1"/>
                </a:solidFill>
                <a:effectLst/>
                <a:latin typeface="+mn-lt"/>
                <a:ea typeface="+mn-ea"/>
                <a:cs typeface="+mn-cs"/>
              </a:rPr>
              <a:t>Reference: </a:t>
            </a:r>
          </a:p>
          <a:p>
            <a:pPr marL="0" lvl="0" indent="0">
              <a:buFontTx/>
              <a:buNone/>
            </a:pPr>
            <a:r>
              <a:rPr lang="en-US" sz="1200" dirty="0"/>
              <a:t>Amazon uses AWS data lakes and analytics; </a:t>
            </a:r>
            <a:r>
              <a:rPr lang="en-US" sz="1200" dirty="0">
                <a:solidFill>
                  <a:schemeClr val="accent1"/>
                </a:solidFill>
              </a:rPr>
              <a:t>Doubled data stored to 100PB; 600,000 jobs/day; lowered costs; faster insights</a:t>
            </a:r>
          </a:p>
          <a:p>
            <a:pPr marL="0" lvl="0" indent="0">
              <a:buFontTx/>
              <a:buNone/>
            </a:pPr>
            <a:endParaRPr lang="en-US" sz="1200" b="0" kern="1200" baseline="0" dirty="0">
              <a:solidFill>
                <a:schemeClr val="tx1"/>
              </a:solidFill>
              <a:effectLst/>
              <a:latin typeface="+mn-lt"/>
              <a:ea typeface="+mn-ea"/>
              <a:cs typeface="+mn-cs"/>
            </a:endParaRPr>
          </a:p>
          <a:p>
            <a:pPr marL="285750" marR="0" lvl="0" indent="-285750" algn="l" defTabSz="60957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Amazon Ember Regular" charset="0"/>
                <a:ea typeface="+mn-ea"/>
                <a:cs typeface="+mn-cs"/>
              </a:rPr>
              <a:t>Enterprises that </a:t>
            </a:r>
            <a:r>
              <a:rPr lang="en-US" sz="1200" b="0" i="0" u="sng" kern="1200" dirty="0">
                <a:solidFill>
                  <a:schemeClr val="tx1"/>
                </a:solidFill>
                <a:effectLst/>
                <a:latin typeface="Amazon Ember Regular" charset="0"/>
                <a:ea typeface="+mn-ea"/>
                <a:cs typeface="+mn-cs"/>
              </a:rPr>
              <a:t>think and act in real-time</a:t>
            </a:r>
            <a:r>
              <a:rPr lang="en-US" sz="1200" b="0" i="0" kern="1200" dirty="0">
                <a:solidFill>
                  <a:schemeClr val="tx1"/>
                </a:solidFill>
                <a:effectLst/>
                <a:latin typeface="Amazon Ember Regular" charset="0"/>
                <a:ea typeface="+mn-ea"/>
                <a:cs typeface="+mn-cs"/>
              </a:rPr>
              <a:t>, providing in-the-moment experiences to customers, business partners and employees </a:t>
            </a:r>
            <a:r>
              <a:rPr lang="en-US" sz="1200" b="0" i="1" kern="1200" dirty="0">
                <a:solidFill>
                  <a:schemeClr val="tx1"/>
                </a:solidFill>
                <a:effectLst/>
                <a:latin typeface="Amazon Ember Regular" charset="0"/>
                <a:ea typeface="+mn-ea"/>
                <a:cs typeface="+mn-cs"/>
              </a:rPr>
              <a:t>[</a:t>
            </a:r>
            <a:r>
              <a:rPr lang="en-US" sz="1200" b="1" i="1" kern="1200" dirty="0">
                <a:solidFill>
                  <a:schemeClr val="tx1"/>
                </a:solidFill>
                <a:effectLst/>
                <a:latin typeface="Amazon Ember Regular" charset="0"/>
                <a:ea typeface="+mn-ea"/>
                <a:cs typeface="+mn-cs"/>
              </a:rPr>
              <a:t>GE Power </a:t>
            </a:r>
            <a:r>
              <a:rPr lang="en-US" sz="1200" b="0" i="1" kern="1200" dirty="0">
                <a:solidFill>
                  <a:schemeClr val="tx1"/>
                </a:solidFill>
                <a:effectLst/>
                <a:latin typeface="Amazon Ember Regular" charset="0"/>
                <a:ea typeface="+mn-ea"/>
                <a:cs typeface="+mn-cs"/>
              </a:rPr>
              <a:t>streaming 500,000 data records per second in order to enable real-time customer alerting; </a:t>
            </a:r>
            <a:r>
              <a:rPr lang="en-US" sz="1200" b="1" i="1" kern="1200" dirty="0">
                <a:solidFill>
                  <a:schemeClr val="tx1"/>
                </a:solidFill>
                <a:effectLst/>
                <a:latin typeface="Amazon Ember Regular" charset="0"/>
                <a:ea typeface="+mn-ea"/>
                <a:cs typeface="+mn-cs"/>
              </a:rPr>
              <a:t>Lyft </a:t>
            </a:r>
            <a:r>
              <a:rPr lang="en-US" sz="1200" b="0" i="1" kern="1200" dirty="0">
                <a:solidFill>
                  <a:schemeClr val="tx1"/>
                </a:solidFill>
                <a:effectLst/>
                <a:latin typeface="Amazon Ember Regular" charset="0"/>
                <a:ea typeface="+mn-ea"/>
                <a:cs typeface="+mn-cs"/>
              </a:rPr>
              <a:t>for ride location tracking system facilitating 1M rides per day, scaling to 8x more riders during peak hours]</a:t>
            </a:r>
            <a:r>
              <a:rPr lang="en-US" sz="1200" b="0" i="0" kern="1200" dirty="0">
                <a:solidFill>
                  <a:schemeClr val="tx1"/>
                </a:solidFill>
                <a:effectLst/>
                <a:latin typeface="Amazon Ember Regular" charset="0"/>
                <a:ea typeface="+mn-ea"/>
                <a:cs typeface="+mn-cs"/>
              </a:rPr>
              <a:t>.</a:t>
            </a:r>
          </a:p>
          <a:p>
            <a:pPr marL="285750" marR="0" lvl="0" indent="-285750" algn="l" defTabSz="60957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Amazon Ember Regular" charset="0"/>
                <a:ea typeface="+mn-ea"/>
                <a:cs typeface="+mn-cs"/>
              </a:rPr>
              <a:t>Enterprises that </a:t>
            </a:r>
            <a:r>
              <a:rPr lang="en-US" sz="1200" b="0" i="0" u="sng" kern="1200" dirty="0">
                <a:solidFill>
                  <a:schemeClr val="tx1"/>
                </a:solidFill>
                <a:effectLst/>
                <a:latin typeface="Amazon Ember Regular" charset="0"/>
                <a:ea typeface="+mn-ea"/>
                <a:cs typeface="+mn-cs"/>
              </a:rPr>
              <a:t>automate</a:t>
            </a:r>
            <a:r>
              <a:rPr lang="en-US" sz="1200" b="0" i="0" kern="1200" dirty="0">
                <a:solidFill>
                  <a:schemeClr val="tx1"/>
                </a:solidFill>
                <a:effectLst/>
                <a:latin typeface="Amazon Ember Regular" charset="0"/>
                <a:ea typeface="+mn-ea"/>
                <a:cs typeface="+mn-cs"/>
              </a:rPr>
              <a:t> in order to reduce waste, errors, increase governance and free-up employee time </a:t>
            </a:r>
            <a:r>
              <a:rPr lang="en-US" sz="1200" b="0" i="1" kern="1200" dirty="0">
                <a:solidFill>
                  <a:schemeClr val="tx1"/>
                </a:solidFill>
                <a:effectLst/>
                <a:latin typeface="Amazon Ember Regular" charset="0"/>
                <a:ea typeface="+mn-ea"/>
                <a:cs typeface="+mn-cs"/>
              </a:rPr>
              <a:t>[</a:t>
            </a:r>
            <a:r>
              <a:rPr lang="en-US" sz="1200" b="1" i="1" kern="1200" dirty="0">
                <a:solidFill>
                  <a:schemeClr val="tx1"/>
                </a:solidFill>
                <a:effectLst/>
                <a:latin typeface="Amazon Ember Regular" charset="0"/>
                <a:ea typeface="+mn-ea"/>
                <a:cs typeface="+mn-cs"/>
              </a:rPr>
              <a:t>Capital One </a:t>
            </a:r>
            <a:r>
              <a:rPr lang="en-US" sz="1200" b="0" i="1" kern="1200" dirty="0">
                <a:solidFill>
                  <a:schemeClr val="tx1"/>
                </a:solidFill>
                <a:effectLst/>
                <a:latin typeface="Amazon Ember Regular" charset="0"/>
                <a:ea typeface="+mn-ea"/>
                <a:cs typeface="+mn-cs"/>
              </a:rPr>
              <a:t>leveraging an underlying data lake as “fuel” for models for enhanced fraud detection and customer experience; </a:t>
            </a:r>
            <a:r>
              <a:rPr lang="en-US" sz="1200" b="1" i="1" kern="1200" dirty="0">
                <a:solidFill>
                  <a:schemeClr val="tx1"/>
                </a:solidFill>
                <a:effectLst/>
                <a:latin typeface="Amazon Ember Regular" charset="0"/>
                <a:ea typeface="+mn-ea"/>
                <a:cs typeface="+mn-cs"/>
              </a:rPr>
              <a:t>Intuit </a:t>
            </a:r>
            <a:r>
              <a:rPr lang="en-US" sz="1200" b="0" i="1" kern="1200" dirty="0">
                <a:solidFill>
                  <a:schemeClr val="tx1"/>
                </a:solidFill>
                <a:effectLst/>
                <a:latin typeface="Amazon Ember Regular" charset="0"/>
                <a:ea typeface="+mn-ea"/>
                <a:cs typeface="+mn-cs"/>
              </a:rPr>
              <a:t>highly secure and compliant data lake supporting fraud detection with SageMaker whilst shortening time to deploy from 6 months to 1 week; Amazon drones, Samsung threat detection; </a:t>
            </a:r>
            <a:r>
              <a:rPr lang="en-US" sz="1200" b="1" i="1" kern="1200" dirty="0" err="1">
                <a:solidFill>
                  <a:schemeClr val="tx1"/>
                </a:solidFill>
                <a:effectLst/>
                <a:latin typeface="Amazon Ember Regular" charset="0"/>
                <a:ea typeface="+mn-ea"/>
                <a:cs typeface="+mn-cs"/>
              </a:rPr>
              <a:t>Duolingo</a:t>
            </a:r>
            <a:r>
              <a:rPr lang="en-US" sz="1200" b="1" i="1" kern="1200" dirty="0">
                <a:solidFill>
                  <a:schemeClr val="tx1"/>
                </a:solidFill>
                <a:effectLst/>
                <a:latin typeface="Amazon Ember Regular" charset="0"/>
                <a:ea typeface="+mn-ea"/>
                <a:cs typeface="+mn-cs"/>
              </a:rPr>
              <a:t> </a:t>
            </a:r>
            <a:r>
              <a:rPr lang="en-US" sz="1200" b="0" i="1" kern="1200" dirty="0">
                <a:solidFill>
                  <a:schemeClr val="tx1"/>
                </a:solidFill>
                <a:effectLst/>
                <a:latin typeface="Amazon Ember Regular" charset="0"/>
                <a:ea typeface="+mn-ea"/>
                <a:cs typeface="+mn-cs"/>
              </a:rPr>
              <a:t>translation]</a:t>
            </a:r>
            <a:r>
              <a:rPr lang="en-US" sz="1200" b="0" i="0" kern="1200" dirty="0">
                <a:solidFill>
                  <a:schemeClr val="tx1"/>
                </a:solidFill>
                <a:effectLst/>
                <a:latin typeface="Amazon Ember Regular" charset="0"/>
                <a:ea typeface="+mn-ea"/>
                <a:cs typeface="+mn-cs"/>
              </a:rPr>
              <a:t>.</a:t>
            </a:r>
          </a:p>
          <a:p>
            <a:pPr marL="285750" marR="0" lvl="0" indent="-285750" algn="l" defTabSz="60957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Amazon Ember Regular" charset="0"/>
                <a:ea typeface="+mn-ea"/>
                <a:cs typeface="+mn-cs"/>
              </a:rPr>
              <a:t>Enterprises that are highly efficient, </a:t>
            </a:r>
            <a:r>
              <a:rPr lang="en-US" sz="1200" b="0" i="0" u="sng" kern="1200" dirty="0">
                <a:solidFill>
                  <a:schemeClr val="tx1"/>
                </a:solidFill>
                <a:effectLst/>
                <a:latin typeface="Amazon Ember Regular" charset="0"/>
                <a:ea typeface="+mn-ea"/>
                <a:cs typeface="+mn-cs"/>
              </a:rPr>
              <a:t>optimized</a:t>
            </a:r>
            <a:r>
              <a:rPr lang="en-US" sz="1200" b="0" i="0" kern="1200" dirty="0">
                <a:solidFill>
                  <a:schemeClr val="tx1"/>
                </a:solidFill>
                <a:effectLst/>
                <a:latin typeface="Amazon Ember Regular" charset="0"/>
                <a:ea typeface="+mn-ea"/>
                <a:cs typeface="+mn-cs"/>
              </a:rPr>
              <a:t> and consistent in decision making, incorporating technology-driven capabilities with workforce skills to do new kinds of work </a:t>
            </a:r>
            <a:r>
              <a:rPr lang="en-US" sz="1200" b="0" i="1" kern="1200" dirty="0">
                <a:solidFill>
                  <a:schemeClr val="tx1"/>
                </a:solidFill>
                <a:effectLst/>
                <a:latin typeface="Amazon Ember Regular" charset="0"/>
                <a:ea typeface="+mn-ea"/>
                <a:cs typeface="+mn-cs"/>
              </a:rPr>
              <a:t>[Experian discovering new market segments, new products and improving risk score; </a:t>
            </a:r>
            <a:r>
              <a:rPr lang="en-US" sz="1200" b="1" i="1" kern="1200" dirty="0">
                <a:solidFill>
                  <a:schemeClr val="tx1"/>
                </a:solidFill>
                <a:effectLst/>
                <a:latin typeface="Amazon Ember Regular" charset="0"/>
                <a:ea typeface="+mn-ea"/>
                <a:cs typeface="+mn-cs"/>
              </a:rPr>
              <a:t>GE Healthcare </a:t>
            </a:r>
            <a:r>
              <a:rPr lang="en-US" sz="1200" b="0" i="1" kern="1200" dirty="0">
                <a:solidFill>
                  <a:schemeClr val="tx1"/>
                </a:solidFill>
                <a:effectLst/>
                <a:latin typeface="Amazon Ember Regular" charset="0"/>
                <a:ea typeface="+mn-ea"/>
                <a:cs typeface="+mn-cs"/>
              </a:rPr>
              <a:t>reducing instances of misdiagnosis by providing faster access for radiologists and healthcare professionals to smart medical devices backed by one petabyte of images, data and records; </a:t>
            </a:r>
            <a:r>
              <a:rPr lang="en-US" sz="1200" b="1" i="1" kern="1200" dirty="0" err="1">
                <a:solidFill>
                  <a:schemeClr val="tx1"/>
                </a:solidFill>
                <a:effectLst/>
                <a:latin typeface="Amazon Ember Regular" charset="0"/>
                <a:ea typeface="+mn-ea"/>
                <a:cs typeface="+mn-cs"/>
              </a:rPr>
              <a:t>Finra</a:t>
            </a:r>
            <a:r>
              <a:rPr lang="en-US" sz="1200" b="1" i="1" kern="1200" dirty="0">
                <a:solidFill>
                  <a:schemeClr val="tx1"/>
                </a:solidFill>
                <a:effectLst/>
                <a:latin typeface="Amazon Ember Regular" charset="0"/>
                <a:ea typeface="+mn-ea"/>
                <a:cs typeface="+mn-cs"/>
              </a:rPr>
              <a:t> </a:t>
            </a:r>
            <a:r>
              <a:rPr lang="en-US" sz="1200" b="0" i="1" kern="1200" dirty="0">
                <a:solidFill>
                  <a:schemeClr val="tx1"/>
                </a:solidFill>
                <a:effectLst/>
                <a:latin typeface="Amazon Ember Regular" charset="0"/>
                <a:ea typeface="+mn-ea"/>
                <a:cs typeface="+mn-cs"/>
              </a:rPr>
              <a:t>running complex fraud, insider training and market manipulation queries over 20+ PB of data]</a:t>
            </a:r>
            <a:r>
              <a:rPr lang="en-US" sz="1200" b="0" i="0" kern="1200" dirty="0">
                <a:solidFill>
                  <a:schemeClr val="tx1"/>
                </a:solidFill>
                <a:effectLst/>
                <a:latin typeface="Amazon Ember Regular" charset="0"/>
                <a:ea typeface="+mn-ea"/>
                <a:cs typeface="+mn-cs"/>
              </a:rPr>
              <a:t>.</a:t>
            </a:r>
          </a:p>
          <a:p>
            <a:pPr marL="285750" marR="0" lvl="0" indent="-285750" algn="l" defTabSz="60957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Amazon Ember Regular" charset="0"/>
                <a:ea typeface="+mn-ea"/>
                <a:cs typeface="+mn-cs"/>
              </a:rPr>
              <a:t>Enterprises that are customer-obsessed, providing </a:t>
            </a:r>
            <a:r>
              <a:rPr lang="en-US" sz="1200" b="0" i="0" u="sng" kern="1200" dirty="0">
                <a:solidFill>
                  <a:schemeClr val="tx1"/>
                </a:solidFill>
                <a:effectLst/>
                <a:latin typeface="Amazon Ember Regular" charset="0"/>
                <a:ea typeface="+mn-ea"/>
                <a:cs typeface="+mn-cs"/>
              </a:rPr>
              <a:t>highly personalized </a:t>
            </a:r>
            <a:r>
              <a:rPr lang="en-US" sz="1200" b="0" i="0" kern="1200" dirty="0">
                <a:solidFill>
                  <a:schemeClr val="tx1"/>
                </a:solidFill>
                <a:effectLst/>
                <a:latin typeface="Amazon Ember Regular" charset="0"/>
                <a:ea typeface="+mn-ea"/>
                <a:cs typeface="+mn-cs"/>
              </a:rPr>
              <a:t>and individualized experiences and unlocking unique consumers and opportunities </a:t>
            </a:r>
            <a:r>
              <a:rPr lang="en-US" sz="1200" b="0" i="1" kern="1200" dirty="0">
                <a:solidFill>
                  <a:schemeClr val="tx1"/>
                </a:solidFill>
                <a:effectLst/>
                <a:latin typeface="Amazon Ember Regular" charset="0"/>
                <a:ea typeface="+mn-ea"/>
                <a:cs typeface="+mn-cs"/>
              </a:rPr>
              <a:t>[</a:t>
            </a:r>
            <a:r>
              <a:rPr lang="en-US" sz="1200" b="1" i="1" kern="1200" dirty="0">
                <a:solidFill>
                  <a:schemeClr val="tx1"/>
                </a:solidFill>
                <a:effectLst/>
                <a:latin typeface="Amazon Ember Regular" charset="0"/>
                <a:ea typeface="+mn-ea"/>
                <a:cs typeface="+mn-cs"/>
              </a:rPr>
              <a:t>Domino’s </a:t>
            </a:r>
            <a:r>
              <a:rPr lang="en-US" sz="1200" b="0" i="1" kern="1200" dirty="0">
                <a:solidFill>
                  <a:schemeClr val="tx1"/>
                </a:solidFill>
                <a:effectLst/>
                <a:latin typeface="Amazon Ember Regular" charset="0"/>
                <a:ea typeface="+mn-ea"/>
                <a:cs typeface="+mn-cs"/>
              </a:rPr>
              <a:t>for customer experience; </a:t>
            </a:r>
            <a:r>
              <a:rPr lang="en-US" sz="1200" b="1" i="1" kern="1200" dirty="0">
                <a:solidFill>
                  <a:schemeClr val="tx1"/>
                </a:solidFill>
                <a:effectLst/>
                <a:latin typeface="Amazon Ember Regular" charset="0"/>
                <a:ea typeface="+mn-ea"/>
                <a:cs typeface="+mn-cs"/>
              </a:rPr>
              <a:t>Epic Games </a:t>
            </a:r>
            <a:r>
              <a:rPr lang="en-US" sz="1200" b="0" i="1" kern="1200" dirty="0">
                <a:solidFill>
                  <a:schemeClr val="tx1"/>
                </a:solidFill>
                <a:effectLst/>
                <a:latin typeface="Amazon Ember Regular" charset="0"/>
                <a:ea typeface="+mn-ea"/>
                <a:cs typeface="+mn-cs"/>
              </a:rPr>
              <a:t>driving understanding of </a:t>
            </a:r>
            <a:r>
              <a:rPr lang="en-US" sz="1200" b="0" i="1" kern="1200" dirty="0" err="1">
                <a:solidFill>
                  <a:schemeClr val="tx1"/>
                </a:solidFill>
                <a:effectLst/>
                <a:latin typeface="Amazon Ember Regular" charset="0"/>
                <a:ea typeface="+mn-ea"/>
                <a:cs typeface="+mn-cs"/>
              </a:rPr>
              <a:t>Fortnite</a:t>
            </a:r>
            <a:r>
              <a:rPr lang="en-US" sz="1200" b="0" i="1" kern="1200" dirty="0">
                <a:solidFill>
                  <a:schemeClr val="tx1"/>
                </a:solidFill>
                <a:effectLst/>
                <a:latin typeface="Amazon Ember Regular" charset="0"/>
                <a:ea typeface="+mn-ea"/>
                <a:cs typeface="+mn-cs"/>
              </a:rPr>
              <a:t> gamer satisfaction; </a:t>
            </a:r>
            <a:r>
              <a:rPr lang="en-US" sz="1200" b="1" i="1" kern="1200" dirty="0">
                <a:solidFill>
                  <a:schemeClr val="tx1"/>
                </a:solidFill>
                <a:effectLst/>
                <a:latin typeface="Amazon Ember Regular" charset="0"/>
                <a:ea typeface="+mn-ea"/>
                <a:cs typeface="+mn-cs"/>
              </a:rPr>
              <a:t>Intuit</a:t>
            </a:r>
            <a:r>
              <a:rPr lang="en-US" sz="1200" b="0" i="1" kern="1200" dirty="0">
                <a:solidFill>
                  <a:schemeClr val="tx1"/>
                </a:solidFill>
                <a:effectLst/>
                <a:latin typeface="Amazon Ember Regular" charset="0"/>
                <a:ea typeface="+mn-ea"/>
                <a:cs typeface="+mn-cs"/>
              </a:rPr>
              <a:t>]</a:t>
            </a:r>
            <a:r>
              <a:rPr lang="en-US" sz="1200" b="0" i="0" kern="1200" dirty="0">
                <a:solidFill>
                  <a:schemeClr val="tx1"/>
                </a:solidFill>
                <a:effectLst/>
                <a:latin typeface="Amazon Ember Regular" charset="0"/>
                <a:ea typeface="+mn-ea"/>
                <a:cs typeface="+mn-cs"/>
              </a:rPr>
              <a:t>.</a:t>
            </a:r>
          </a:p>
          <a:p>
            <a:pPr marL="285750" lvl="0" indent="-285750">
              <a:buFontTx/>
              <a:buChar char="-"/>
            </a:pPr>
            <a:r>
              <a:rPr lang="en-US" sz="1200" b="0" i="0" kern="1200" dirty="0">
                <a:solidFill>
                  <a:schemeClr val="tx1"/>
                </a:solidFill>
                <a:effectLst/>
                <a:latin typeface="Amazon Ember Regular" charset="0"/>
                <a:ea typeface="+mn-ea"/>
                <a:cs typeface="+mn-cs"/>
              </a:rPr>
              <a:t>Enterprises that are </a:t>
            </a:r>
            <a:r>
              <a:rPr lang="en-US" sz="1200" b="0" i="0" u="sng" kern="1200" dirty="0">
                <a:solidFill>
                  <a:schemeClr val="tx1"/>
                </a:solidFill>
                <a:effectLst/>
                <a:latin typeface="Amazon Ember Regular" charset="0"/>
                <a:ea typeface="+mn-ea"/>
                <a:cs typeface="+mn-cs"/>
              </a:rPr>
              <a:t>continuously learning</a:t>
            </a:r>
            <a:r>
              <a:rPr lang="en-US" sz="1200" b="0" i="0" kern="1200" dirty="0">
                <a:solidFill>
                  <a:schemeClr val="tx1"/>
                </a:solidFill>
                <a:effectLst/>
                <a:latin typeface="Amazon Ember Regular" charset="0"/>
                <a:ea typeface="+mn-ea"/>
                <a:cs typeface="+mn-cs"/>
              </a:rPr>
              <a:t>, agile and innovative, that treat data as a strategic asset to drive the democratization of innovative ideas </a:t>
            </a:r>
            <a:r>
              <a:rPr lang="en-US" sz="1200" b="0" i="1" kern="1200" dirty="0">
                <a:solidFill>
                  <a:schemeClr val="tx1"/>
                </a:solidFill>
                <a:effectLst/>
                <a:latin typeface="Amazon Ember Regular" charset="0"/>
                <a:ea typeface="+mn-ea"/>
                <a:cs typeface="+mn-cs"/>
              </a:rPr>
              <a:t>[</a:t>
            </a:r>
            <a:r>
              <a:rPr lang="en-US" sz="1200" b="1" i="1" kern="1200" dirty="0">
                <a:solidFill>
                  <a:schemeClr val="tx1"/>
                </a:solidFill>
                <a:effectLst/>
                <a:latin typeface="Amazon Ember Regular" charset="0"/>
                <a:ea typeface="+mn-ea"/>
                <a:cs typeface="+mn-cs"/>
              </a:rPr>
              <a:t>Experian </a:t>
            </a:r>
            <a:r>
              <a:rPr lang="en-US" sz="1200" b="0" i="1" kern="1200" dirty="0">
                <a:solidFill>
                  <a:schemeClr val="tx1"/>
                </a:solidFill>
                <a:effectLst/>
                <a:latin typeface="Amazon Ember Regular" charset="0"/>
                <a:ea typeface="+mn-ea"/>
                <a:cs typeface="+mn-cs"/>
              </a:rPr>
              <a:t>processes more than 1.8 billion updates per month to empower internal “data scientists and customers to discover unique insights that drive true competitive advantage”; </a:t>
            </a:r>
            <a:r>
              <a:rPr lang="en-US" sz="1200" b="1" i="1" kern="1200" dirty="0">
                <a:solidFill>
                  <a:schemeClr val="tx1"/>
                </a:solidFill>
                <a:effectLst/>
                <a:latin typeface="Amazon Ember Regular" charset="0"/>
                <a:ea typeface="+mn-ea"/>
                <a:cs typeface="+mn-cs"/>
              </a:rPr>
              <a:t>Amazon.com </a:t>
            </a:r>
            <a:r>
              <a:rPr lang="en-US" sz="1200" b="0" i="1" kern="1200" dirty="0">
                <a:solidFill>
                  <a:schemeClr val="tx1"/>
                </a:solidFill>
                <a:effectLst/>
                <a:latin typeface="Amazon Ember Regular" charset="0"/>
                <a:ea typeface="+mn-ea"/>
                <a:cs typeface="+mn-cs"/>
              </a:rPr>
              <a:t>running a 100PB data warehouse to drive analysis, reporting and evaluate business performance at scale]</a:t>
            </a:r>
            <a:r>
              <a:rPr lang="en-US" sz="1200" b="0" i="0" kern="1200" dirty="0">
                <a:solidFill>
                  <a:schemeClr val="tx1"/>
                </a:solidFill>
                <a:effectLst/>
                <a:latin typeface="Amazon Ember Regular" charset="0"/>
                <a:ea typeface="+mn-ea"/>
                <a:cs typeface="+mn-cs"/>
              </a:rPr>
              <a:t>.</a:t>
            </a:r>
          </a:p>
          <a:p>
            <a:pPr marL="285750" lvl="0" indent="-285750">
              <a:buFontTx/>
              <a:buChar char="-"/>
            </a:pPr>
            <a:r>
              <a:rPr lang="en-US" sz="1200" b="0" i="0" kern="1200" dirty="0">
                <a:solidFill>
                  <a:schemeClr val="tx1"/>
                </a:solidFill>
                <a:effectLst/>
                <a:latin typeface="Amazon Ember Regular" charset="0"/>
                <a:ea typeface="+mn-ea"/>
                <a:cs typeface="+mn-cs"/>
              </a:rPr>
              <a:t>Enterprises that are </a:t>
            </a:r>
            <a:r>
              <a:rPr lang="en-US" sz="1200" b="0" i="0" u="sng" kern="1200" dirty="0">
                <a:solidFill>
                  <a:schemeClr val="tx1"/>
                </a:solidFill>
                <a:effectLst/>
                <a:latin typeface="Amazon Ember Regular" charset="0"/>
                <a:ea typeface="+mn-ea"/>
                <a:cs typeface="+mn-cs"/>
              </a:rPr>
              <a:t>transparent and responsible</a:t>
            </a:r>
            <a:r>
              <a:rPr lang="en-US" sz="1200" b="0" i="0" kern="1200" dirty="0">
                <a:solidFill>
                  <a:schemeClr val="tx1"/>
                </a:solidFill>
                <a:effectLst/>
                <a:latin typeface="Amazon Ember Regular" charset="0"/>
                <a:ea typeface="+mn-ea"/>
                <a:cs typeface="+mn-cs"/>
              </a:rPr>
              <a:t> in how they treat data and the insights derived </a:t>
            </a:r>
            <a:r>
              <a:rPr lang="en-US" sz="1200" b="0" i="1" kern="1200" dirty="0">
                <a:solidFill>
                  <a:schemeClr val="tx1"/>
                </a:solidFill>
                <a:effectLst/>
                <a:latin typeface="Amazon Ember Regular" charset="0"/>
                <a:ea typeface="+mn-ea"/>
                <a:cs typeface="+mn-cs"/>
              </a:rPr>
              <a:t>[</a:t>
            </a:r>
            <a:r>
              <a:rPr lang="en-US" sz="1200" b="1" i="1" kern="1200" dirty="0">
                <a:solidFill>
                  <a:schemeClr val="tx1"/>
                </a:solidFill>
                <a:effectLst/>
                <a:latin typeface="Amazon Ember Regular" charset="0"/>
                <a:ea typeface="+mn-ea"/>
                <a:cs typeface="+mn-cs"/>
              </a:rPr>
              <a:t>Goldman Sachs </a:t>
            </a:r>
            <a:r>
              <a:rPr lang="en-US" sz="1200" b="0" i="1" kern="1200" dirty="0">
                <a:solidFill>
                  <a:schemeClr val="tx1"/>
                </a:solidFill>
                <a:effectLst/>
                <a:latin typeface="Amazon Ember Regular" charset="0"/>
                <a:ea typeface="+mn-ea"/>
                <a:cs typeface="+mn-cs"/>
              </a:rPr>
              <a:t>providing clients direct access to insights, risk metrics and liquidity analytics whilst maintaining utmost care of control and data privacy via “bring-your-own-key”; </a:t>
            </a:r>
            <a:r>
              <a:rPr lang="en-US" sz="1200" b="1" i="1" kern="1200" dirty="0">
                <a:solidFill>
                  <a:schemeClr val="tx1"/>
                </a:solidFill>
                <a:effectLst/>
                <a:latin typeface="Amazon Ember Regular" charset="0"/>
                <a:ea typeface="+mn-ea"/>
                <a:cs typeface="+mn-cs"/>
              </a:rPr>
              <a:t>J&amp;J </a:t>
            </a:r>
            <a:r>
              <a:rPr lang="en-US" sz="1200" b="0" i="1" kern="1200" dirty="0">
                <a:solidFill>
                  <a:schemeClr val="tx1"/>
                </a:solidFill>
                <a:effectLst/>
                <a:latin typeface="Amazon Ember Regular" charset="0"/>
                <a:ea typeface="+mn-ea"/>
                <a:cs typeface="+mn-cs"/>
              </a:rPr>
              <a:t>enabling self-service analysis within J&amp;J policy guardrails]</a:t>
            </a:r>
            <a:r>
              <a:rPr lang="en-US" sz="1200" b="0" i="0" kern="1200" dirty="0">
                <a:solidFill>
                  <a:schemeClr val="tx1"/>
                </a:solidFill>
                <a:effectLst/>
                <a:latin typeface="Amazon Ember Regular" charset="0"/>
                <a:ea typeface="+mn-ea"/>
                <a:cs typeface="+mn-cs"/>
              </a:rPr>
              <a:t>.</a:t>
            </a:r>
            <a:endParaRPr lang="en-GB" sz="1200" dirty="0"/>
          </a:p>
          <a:p>
            <a:pPr marL="0" lvl="0" indent="0">
              <a:buFontTx/>
              <a:buNone/>
            </a:pPr>
            <a:endParaRPr lang="en-US" sz="1200" b="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16191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600" b="0" i="0" kern="1200" dirty="0">
              <a:solidFill>
                <a:schemeClr val="tx1"/>
              </a:solidFill>
              <a:effectLst/>
              <a:latin typeface="Amazon Ember Regular" charset="0"/>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2339660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Going back to the </a:t>
            </a:r>
            <a:r>
              <a:rPr lang="en-US" sz="1400" dirty="0">
                <a:hlinkClick r:id="rId3"/>
              </a:rPr>
              <a:t>data story</a:t>
            </a:r>
            <a:r>
              <a:rPr lang="en-US" sz="1400" dirty="0"/>
              <a:t>, let’s see how </a:t>
            </a:r>
            <a:r>
              <a:rPr lang="en-US" sz="1400" dirty="0" err="1"/>
              <a:t>CommonDataHub</a:t>
            </a:r>
            <a:r>
              <a:rPr lang="en-US" sz="1400" dirty="0"/>
              <a:t> would help the team achieve its goals faster.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Data security best practices are applied automatically by </a:t>
            </a:r>
            <a:r>
              <a:rPr lang="en-US" sz="1400" dirty="0" err="1"/>
              <a:t>CommonDataHub</a:t>
            </a:r>
            <a:r>
              <a:rPr lang="en-US" sz="1400" dirty="0"/>
              <a:t>, with the highest standards, for every piece of data. Data is encrypted at rest within </a:t>
            </a:r>
            <a:r>
              <a:rPr lang="en-US" sz="1400" dirty="0" err="1"/>
              <a:t>CommonDataHub</a:t>
            </a:r>
            <a:r>
              <a:rPr lang="en-US" sz="1400" dirty="0"/>
              <a:t> and only the entity Business Unit (BU) or Business Entity (BE) that holds the account can access (consult, delete) data stored in a given account. The same security policies are applied to all data stored on </a:t>
            </a:r>
            <a:r>
              <a:rPr lang="en-US" sz="1400" dirty="0" err="1"/>
              <a:t>CommonDataHub</a:t>
            </a:r>
            <a:r>
              <a:rPr lang="en-US" sz="1400" dirty="0"/>
              <a:t>.</a:t>
            </a:r>
          </a:p>
          <a:p>
            <a:endParaRPr lang="en-GB" sz="14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Going Beyond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The whole purpose of </a:t>
            </a:r>
            <a:r>
              <a:rPr lang="en-US" sz="1400" dirty="0" err="1"/>
              <a:t>CommonDataHub</a:t>
            </a:r>
            <a:r>
              <a:rPr lang="en-US" sz="1400" dirty="0"/>
              <a:t> is to let builders build, so they can bring </a:t>
            </a:r>
            <a:r>
              <a:rPr lang="en-US" sz="1400" b="1" dirty="0"/>
              <a:t>more intelligence</a:t>
            </a:r>
            <a:r>
              <a:rPr lang="en-US" sz="1400" dirty="0"/>
              <a:t> in our </a:t>
            </a:r>
            <a:r>
              <a:rPr lang="en-US" sz="1400" dirty="0" err="1"/>
              <a:t>softwares</a:t>
            </a:r>
            <a:r>
              <a:rPr lang="en-US" sz="1400" dirty="0"/>
              <a:t>.</a:t>
            </a:r>
          </a:p>
          <a:p>
            <a:endParaRPr lang="en-GB" sz="1400"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2718128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t>
            </a:r>
            <a:r>
              <a:rPr lang="en-GB" b="1" dirty="0" err="1"/>
              <a:t>steve</a:t>
            </a:r>
            <a:r>
              <a:rPr lang="en-GB" b="1" dirty="0"/>
              <a:t>]</a:t>
            </a:r>
          </a:p>
          <a:p>
            <a:endParaRPr lang="en-GB" b="1" dirty="0"/>
          </a:p>
          <a:p>
            <a:r>
              <a:rPr lang="en-GB" b="1" dirty="0"/>
              <a:t>PRIMARY</a:t>
            </a:r>
            <a:r>
              <a:rPr lang="en-GB" b="1" baseline="0" dirty="0"/>
              <a:t> MESSAGE:  </a:t>
            </a:r>
            <a:r>
              <a:rPr lang="en-GB" b="0" baseline="0" dirty="0"/>
              <a:t>D2E is designed to partner with our customers, to help them get the flywheel going and accelerate it, by addressing technical debt and quick wins.  Analytics Transformations can be challenging.  It can be difficult to understand what “great looks like”, what the end-state and benefits of a transformation are.  It is difficult to know where to start and how to counter naysayers and sceptics within an organization.  The business case is not predicated solely on cost-takeout, it can be challenging to justify large-scale investment.  Sponsorship is highly cross-functional and therefore, natural sponsors aren’t always apparent.  The skills and technologies required are constantly changing.  Data privacy and security are crucial in order to ensure compliance, transparency and trust.</a:t>
            </a:r>
          </a:p>
          <a:p>
            <a:endParaRPr lang="en-GB" b="0" baseline="0" dirty="0"/>
          </a:p>
          <a:p>
            <a:r>
              <a:rPr lang="en-GB" b="1" baseline="0" dirty="0"/>
              <a:t>Hook: And this is why we’ve built a new program called “Data-Driven Everything”…</a:t>
            </a:r>
            <a:endParaRPr lang="en-GB" b="1" dirty="0"/>
          </a:p>
        </p:txBody>
      </p:sp>
      <p:sp>
        <p:nvSpPr>
          <p:cNvPr id="4" name="Slide Number Placeholder 3"/>
          <p:cNvSpPr>
            <a:spLocks noGrp="1"/>
          </p:cNvSpPr>
          <p:nvPr>
            <p:ph type="sldNum" sz="quarter" idx="10"/>
          </p:nvPr>
        </p:nvSpPr>
        <p:spPr/>
        <p:txBody>
          <a:bodyPr/>
          <a:lstStyle/>
          <a:p>
            <a:pPr marL="0" marR="0" lvl="0" indent="0" algn="r" defTabSz="60957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60957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98786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9275" y="731838"/>
            <a:ext cx="5759450" cy="3240087"/>
          </a:xfrm>
        </p:spPr>
      </p:sp>
      <p:sp>
        <p:nvSpPr>
          <p:cNvPr id="3" name="Notes Placeholder 2"/>
          <p:cNvSpPr>
            <a:spLocks noGrp="1"/>
          </p:cNvSpPr>
          <p:nvPr>
            <p:ph type="body" idx="1"/>
          </p:nvPr>
        </p:nvSpPr>
        <p:spPr/>
        <p:txBody>
          <a:bodyPr/>
          <a:lstStyle/>
          <a:p>
            <a:r>
              <a:rPr lang="en-US" dirty="0"/>
              <a:t>In the past, governance, data quality, infrastructure and security were managed by one central organization that generally lived in IT. While this ensured consistent adherence to policies, it created a bottleneck for innovation and availability of information.  Forbes recently published an article that said, “</a:t>
            </a:r>
            <a:r>
              <a:rPr lang="en-US" sz="1600" b="0" i="0" kern="1200" dirty="0">
                <a:solidFill>
                  <a:schemeClr val="tx1"/>
                </a:solidFill>
                <a:effectLst/>
                <a:latin typeface="Amazon Ember Regular" charset="0"/>
                <a:ea typeface="+mn-ea"/>
                <a:cs typeface="+mn-cs"/>
              </a:rPr>
              <a:t>By making </a:t>
            </a:r>
            <a:r>
              <a:rPr lang="en-US" sz="1600" b="1" i="0" kern="1200" dirty="0">
                <a:solidFill>
                  <a:schemeClr val="tx1"/>
                </a:solidFill>
                <a:effectLst/>
                <a:latin typeface="Amazon Ember Regular" charset="0"/>
                <a:ea typeface="+mn-ea"/>
                <a:cs typeface="+mn-cs"/>
              </a:rPr>
              <a:t>10%</a:t>
            </a:r>
            <a:r>
              <a:rPr lang="en-US" sz="1600" b="0" i="0" kern="1200" dirty="0">
                <a:solidFill>
                  <a:schemeClr val="tx1"/>
                </a:solidFill>
                <a:effectLst/>
                <a:latin typeface="Amazon Ember Regular" charset="0"/>
                <a:ea typeface="+mn-ea"/>
                <a:cs typeface="+mn-cs"/>
              </a:rPr>
              <a:t> more data accessible, a typical Fortune 1000 company will see a </a:t>
            </a:r>
            <a:r>
              <a:rPr lang="en-US" sz="1600" b="1" i="0" kern="1200" dirty="0">
                <a:solidFill>
                  <a:schemeClr val="tx1"/>
                </a:solidFill>
                <a:effectLst/>
                <a:latin typeface="Amazon Ember Regular" charset="0"/>
                <a:ea typeface="+mn-ea"/>
                <a:cs typeface="+mn-cs"/>
              </a:rPr>
              <a:t>$65 million </a:t>
            </a:r>
            <a:r>
              <a:rPr lang="en-US" sz="1600" b="0" i="0" kern="1200" dirty="0">
                <a:solidFill>
                  <a:schemeClr val="tx1"/>
                </a:solidFill>
                <a:effectLst/>
                <a:latin typeface="Amazon Ember Regular" charset="0"/>
                <a:ea typeface="+mn-ea"/>
                <a:cs typeface="+mn-cs"/>
              </a:rPr>
              <a:t>increase in net income.” Given the enormous economic benefits that data can bring to a company, this challenge that we see around people and process is one that must be solved.</a:t>
            </a:r>
            <a:br>
              <a:rPr lang="en-US" dirty="0"/>
            </a:br>
            <a:endParaRPr lang="en-US" dirty="0"/>
          </a:p>
          <a:p>
            <a:r>
              <a:rPr lang="en-US" dirty="0"/>
              <a:t>To support agility within an organization’s data platform, to support the rapid execution of use cases, we need to create a decentralized model for managing these assets.</a:t>
            </a:r>
          </a:p>
          <a:p>
            <a:br>
              <a:rPr lang="en-US" dirty="0"/>
            </a:br>
            <a:r>
              <a:rPr lang="en-US" dirty="0"/>
              <a:t>Based on our own experience with the Amazon Marketplace, where we have thousands of developers and thousands of data sources using over 100PB of data to support over a million analytics jobs per day, the AWS team is working with customers on the best practices around creating a modern data marketplace architected to run in a decentralized environment where data can be discovered transparently and used with established rules, security and commitments from the owners of the data. This allows a company to operate in a both an agile and a secure way. This “data marketplace” consists of the following 3 roles: 1) Data Marketplace Team, 2) Data Producer, 3) Data Consumer.</a:t>
            </a:r>
          </a:p>
          <a:p>
            <a:endParaRPr lang="en-US" dirty="0"/>
          </a:p>
          <a:p>
            <a:pPr marL="228600" indent="-228600">
              <a:buAutoNum type="arabicParenR"/>
            </a:pPr>
            <a:r>
              <a:rPr lang="en-US" dirty="0"/>
              <a:t>The Data Marketplace Team (DMT) is responsible for managing the tools and technology used to support the marketplace as well as establishing the “governance” policies, on-boarding of users into the marketplace and training associated with using the marketplace and tools used as part of the marketplace. They are also responsible for establishing the “data contract”. This contract is what the data producer is committing to maintain when they publish data into the marketplace. It may include things like data quality certification levels, update frequencies, end of life policies, ownership, business metadata, notification rules, etc. This contract is immutable, which means that once a producer commits to a contract, changes can only be made by establishing a new contract. At the onset of the project, the DMT will establish the rules for data quality certification. As an example, data may be characterized with different levels, </a:t>
            </a:r>
            <a:r>
              <a:rPr lang="en-US" dirty="0" err="1"/>
              <a:t>ie</a:t>
            </a:r>
            <a:r>
              <a:rPr lang="en-US" dirty="0"/>
              <a:t>, Gold, Silver, Bronze, Public. Gold data might be data that is the most critical to the business, includes sensitive information such as PII data, and is managed by the DMT team. There may be stricter access control rules that are followed for this data. At the other end of the spectrum, Public data may not have any rules around it and there is no formal approval required to access that data. </a:t>
            </a:r>
          </a:p>
          <a:p>
            <a:pPr marL="228600" indent="-228600">
              <a:buAutoNum type="arabicParenR"/>
            </a:pPr>
            <a:r>
              <a:rPr lang="en-US" dirty="0"/>
              <a:t>The Data Producer generally knows the domain best and understands the scope and intent of the data. In this model, they own the data and the governance around the data. They are also responsible for maintaining the ongoing quality and availability of the data according to their published contract. The producer is also responsible for granting access to consumers. </a:t>
            </a:r>
          </a:p>
          <a:p>
            <a:pPr marL="228600" indent="-228600">
              <a:buAutoNum type="arabicParenR"/>
            </a:pPr>
            <a:r>
              <a:rPr lang="en-US" dirty="0"/>
              <a:t>The Data Consumer is the user of the data. They understand and execute the business priorities and creation of new insights, data discovery and business analytics development. They may create their own data pipeline to expand the usage of the data. </a:t>
            </a:r>
            <a:r>
              <a:rPr lang="en-US" sz="1600" b="0" i="0" kern="1200" dirty="0">
                <a:solidFill>
                  <a:schemeClr val="tx1"/>
                </a:solidFill>
                <a:effectLst/>
                <a:latin typeface="Amazon Ember Regular" charset="0"/>
                <a:ea typeface="+mn-ea"/>
                <a:cs typeface="+mn-cs"/>
              </a:rPr>
              <a:t>In this case, data consumers create a similar contract to that of the original data they used.  </a:t>
            </a:r>
            <a:r>
              <a:rPr lang="en-US" dirty="0"/>
              <a:t>One key challenge for a data consumer is simply finding the right data for their specific purpose and understanding the intent and quality of what they are using. These users can spend hours trying to find the data they need for their analysis or worse yet, recreate data that already exists somewhere in the company. Creating transparency to data assets is one of the key benefits to the data consumer in this model.</a:t>
            </a:r>
            <a:br>
              <a:rPr lang="en-US" dirty="0"/>
            </a:br>
            <a:endParaRPr lang="en-US" dirty="0"/>
          </a:p>
          <a:p>
            <a:pPr marL="0" indent="0">
              <a:buNone/>
            </a:pPr>
            <a:r>
              <a:rPr lang="en-US" dirty="0"/>
              <a:t>The marketplace creates a decentralized environment where users can search and discover datasets, request access to data, publish data, create new data pipelines, understand the data quality and lineage of diverse data sets. This creates an agile environment that allows company to move at the speed of business, with the right tools for the right job, while still adhering to data security rules and regulatory considerations and reducing the risk of having their precious data assets lost in a swamp of information.</a:t>
            </a:r>
            <a:endParaRPr lang="en-US" b="0" dirty="0">
              <a:latin typeface="Amazon Ember" panose="020B0603020204020204" pitchFamily="34" charset="0"/>
              <a:ea typeface="Amazon Ember" panose="020B0603020204020204" pitchFamily="34" charset="0"/>
              <a:cs typeface="Amazon Ember" panose="020B0603020204020204" pitchFamily="34" charset="0"/>
              <a:sym typeface="Arial"/>
            </a:endParaRPr>
          </a:p>
          <a:p>
            <a:endParaRPr lang="en-US" dirty="0">
              <a:latin typeface="Amazon Ember" panose="020B0603020204020204" pitchFamily="34" charset="0"/>
              <a:ea typeface="Amazon Ember" panose="020B0603020204020204" pitchFamily="34" charset="0"/>
              <a:cs typeface="Amazon Ember" panose="020B0603020204020204" pitchFamily="34" charset="0"/>
              <a:sym typeface="Arial"/>
            </a:endParaRPr>
          </a:p>
          <a:p>
            <a:r>
              <a:rPr lang="en-CA" dirty="0"/>
              <a:t>During Day 2 of the Design workshop, we introduce this concept and have a high level discussion of your specific governance needs. The Marketplace can sometimes drive its very own D2E workshop!</a:t>
            </a:r>
          </a:p>
          <a:p>
            <a:endParaRPr lang="en-CA" dirty="0"/>
          </a:p>
          <a:p>
            <a:r>
              <a:rPr lang="en-CA" b="1" dirty="0"/>
              <a:t>HOOK: So, once we complete the workshop and have a plan ready to execute on the MVP, we move into the Pilot Phase.</a:t>
            </a:r>
          </a:p>
        </p:txBody>
      </p:sp>
      <p:sp>
        <p:nvSpPr>
          <p:cNvPr id="4" name="Slide Number Placeholder 3"/>
          <p:cNvSpPr>
            <a:spLocks noGrp="1"/>
          </p:cNvSpPr>
          <p:nvPr>
            <p:ph type="sldNum" sz="quarter" idx="5"/>
          </p:nvPr>
        </p:nvSpPr>
        <p:spPr/>
        <p:txBody>
          <a:bodyPr/>
          <a:lstStyle/>
          <a:p>
            <a:pPr marL="0" marR="0" lvl="0" indent="0" algn="r" defTabSz="1828686" rtl="0" eaLnBrk="1" fontAlgn="auto" latinLnBrk="0" hangingPunct="0">
              <a:lnSpc>
                <a:spcPct val="100000"/>
              </a:lnSpc>
              <a:spcBef>
                <a:spcPts val="0"/>
              </a:spcBef>
              <a:spcAft>
                <a:spcPts val="0"/>
              </a:spcAft>
              <a:buClrTx/>
              <a:buSzTx/>
              <a:buFontTx/>
              <a:buNone/>
              <a:tabLst/>
              <a:defRPr/>
            </a:pPr>
            <a:fld id="{303C8B91-634F-45AD-B8D4-2686003D92E9}" type="slidenum">
              <a:rPr kumimoji="0" lang="en-CA" sz="1200" b="0" i="0" u="none" strike="noStrike" kern="0" cap="none" spc="0" normalizeH="0" baseline="0" noProof="0" smtClean="0">
                <a:ln>
                  <a:noFill/>
                </a:ln>
                <a:solidFill>
                  <a:srgbClr val="000000"/>
                </a:solidFill>
                <a:effectLst/>
                <a:uLnTx/>
                <a:uFillTx/>
                <a:latin typeface="Amazon Ember"/>
                <a:ea typeface="Amazon Ember"/>
                <a:cs typeface="Amazon Ember"/>
                <a:sym typeface="Amazon Ember"/>
              </a:rPr>
              <a:pPr marL="0" marR="0" lvl="0" indent="0" algn="r" defTabSz="1828686" rtl="0" eaLnBrk="1" fontAlgn="auto" latinLnBrk="0" hangingPunct="0">
                <a:lnSpc>
                  <a:spcPct val="100000"/>
                </a:lnSpc>
                <a:spcBef>
                  <a:spcPts val="0"/>
                </a:spcBef>
                <a:spcAft>
                  <a:spcPts val="0"/>
                </a:spcAft>
                <a:buClrTx/>
                <a:buSzTx/>
                <a:buFontTx/>
                <a:buNone/>
                <a:tabLst/>
                <a:defRPr/>
              </a:pPr>
              <a:t>6</a:t>
            </a:fld>
            <a:endParaRPr kumimoji="0" lang="en-CA" sz="1200" b="0" i="0" u="none" strike="noStrike" kern="0" cap="none" spc="0" normalizeH="0" baseline="0" noProof="0" dirty="0">
              <a:ln>
                <a:noFill/>
              </a:ln>
              <a:solidFill>
                <a:srgbClr val="000000"/>
              </a:solidFill>
              <a:effectLst/>
              <a:uLnTx/>
              <a:uFillTx/>
              <a:latin typeface="Amazon Ember"/>
              <a:ea typeface="Amazon Ember"/>
              <a:cs typeface="Amazon Ember"/>
              <a:sym typeface="Amazon Ember"/>
            </a:endParaRPr>
          </a:p>
        </p:txBody>
      </p:sp>
      <p:sp>
        <p:nvSpPr>
          <p:cNvPr id="6" name="Header Placeholder 5">
            <a:extLst>
              <a:ext uri="{FF2B5EF4-FFF2-40B4-BE49-F238E27FC236}">
                <a16:creationId xmlns:a16="http://schemas.microsoft.com/office/drawing/2014/main" id="{E561DA57-52C7-41E4-8454-9C307542BEC6}"/>
              </a:ext>
            </a:extLst>
          </p:cNvPr>
          <p:cNvSpPr>
            <a:spLocks noGrp="1"/>
          </p:cNvSpPr>
          <p:nvPr>
            <p:ph type="hdr" sz="quarter"/>
          </p:nvPr>
        </p:nvSpPr>
        <p:spPr/>
        <p:txBody>
          <a:bodyPr/>
          <a:lstStyle/>
          <a:p>
            <a:pPr marL="0" marR="0" lvl="0" indent="0" algn="l" defTabSz="1828686" rtl="0" eaLnBrk="1" fontAlgn="auto" latinLnBrk="0" hangingPunct="0">
              <a:lnSpc>
                <a:spcPct val="100000"/>
              </a:lnSpc>
              <a:spcBef>
                <a:spcPts val="0"/>
              </a:spcBef>
              <a:spcAft>
                <a:spcPts val="0"/>
              </a:spcAft>
              <a:buClrTx/>
              <a:buSzTx/>
              <a:buFontTx/>
              <a:buNone/>
              <a:tabLst/>
              <a:defRPr/>
            </a:pPr>
            <a:r>
              <a:rPr kumimoji="0" lang="it-IT" sz="1200" b="0" i="0" u="none" strike="noStrike" kern="0" cap="none" spc="0" normalizeH="0" baseline="0" noProof="0">
                <a:ln>
                  <a:noFill/>
                </a:ln>
                <a:solidFill>
                  <a:srgbClr val="000000"/>
                </a:solidFill>
                <a:effectLst/>
                <a:uLnTx/>
                <a:uFillTx/>
                <a:latin typeface="Amazon Ember"/>
                <a:ea typeface="Amazon Ember"/>
                <a:cs typeface="Amazon Ember"/>
                <a:sym typeface="Amazon Ember"/>
              </a:rPr>
              <a:t>SKO 2020 Template DARK 11-15-19 V13</a:t>
            </a:r>
            <a:endParaRPr kumimoji="0" lang="en-CA" sz="1200" b="0" i="0" u="none" strike="noStrike" kern="0" cap="none" spc="0" normalizeH="0" baseline="0" noProof="0" dirty="0">
              <a:ln>
                <a:noFill/>
              </a:ln>
              <a:solidFill>
                <a:srgbClr val="000000"/>
              </a:solidFill>
              <a:effectLst/>
              <a:uLnTx/>
              <a:uFillTx/>
              <a:latin typeface="Amazon Ember"/>
              <a:ea typeface="Amazon Ember"/>
              <a:cs typeface="Amazon Ember"/>
              <a:sym typeface="Amazon Ember"/>
            </a:endParaRPr>
          </a:p>
        </p:txBody>
      </p:sp>
    </p:spTree>
    <p:extLst>
      <p:ext uri="{BB962C8B-B14F-4D97-AF65-F5344CB8AC3E}">
        <p14:creationId xmlns:p14="http://schemas.microsoft.com/office/powerpoint/2010/main" val="2824901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400"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99161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has been developed by </a:t>
            </a:r>
            <a:r>
              <a:rPr lang="en-GB" dirty="0" err="1"/>
              <a:t>ProServ</a:t>
            </a:r>
            <a:r>
              <a:rPr lang="en-GB" dirty="0"/>
              <a:t> for another customer and used in production. And it has been modified for the purposes of this </a:t>
            </a:r>
            <a:r>
              <a:rPr lang="en-GB" dirty="0" err="1"/>
              <a:t>demio</a:t>
            </a:r>
            <a:r>
              <a:rPr lang="en-GB" dirty="0"/>
              <a:t>.</a:t>
            </a:r>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262496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3232960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mazon Ember Regular" charset="0"/>
                <a:ea typeface="+mn-ea"/>
                <a:cs typeface="+mn-cs"/>
              </a:rPr>
              <a:t>A </a:t>
            </a:r>
            <a:r>
              <a:rPr lang="en-US" sz="1200" b="0" i="0" kern="1200" dirty="0" err="1">
                <a:solidFill>
                  <a:schemeClr val="tx1"/>
                </a:solidFill>
                <a:effectLst/>
                <a:latin typeface="Amazon Ember Regular" charset="0"/>
                <a:ea typeface="+mn-ea"/>
                <a:cs typeface="+mn-cs"/>
              </a:rPr>
              <a:t>CommonDataHub</a:t>
            </a:r>
            <a:r>
              <a:rPr lang="en-US" sz="1200" b="0" i="0" kern="1200" dirty="0">
                <a:solidFill>
                  <a:schemeClr val="tx1"/>
                </a:solidFill>
                <a:effectLst/>
                <a:latin typeface="Amazon Ember Regular" charset="0"/>
                <a:ea typeface="+mn-ea"/>
                <a:cs typeface="+mn-cs"/>
              </a:rPr>
              <a:t> </a:t>
            </a:r>
            <a:r>
              <a:rPr lang="en-US" sz="1200" b="1" i="0" kern="1200" dirty="0" err="1">
                <a:solidFill>
                  <a:schemeClr val="tx1"/>
                </a:solidFill>
                <a:effectLst/>
                <a:latin typeface="Amazon Ember Regular" charset="0"/>
                <a:ea typeface="+mn-ea"/>
                <a:cs typeface="+mn-cs"/>
              </a:rPr>
              <a:t>Datasource</a:t>
            </a:r>
            <a:r>
              <a:rPr lang="en-US" sz="1200" b="0" i="0" kern="1200" dirty="0">
                <a:solidFill>
                  <a:schemeClr val="tx1"/>
                </a:solidFill>
                <a:effectLst/>
                <a:latin typeface="Amazon Ember Regular" charset="0"/>
                <a:ea typeface="+mn-ea"/>
                <a:cs typeface="+mn-cs"/>
              </a:rPr>
              <a:t> is a container of actual data files. It can be compared to a database, or to a </a:t>
            </a:r>
            <a:r>
              <a:rPr lang="en-US" sz="1200" b="0" i="0" kern="1200" dirty="0" err="1">
                <a:solidFill>
                  <a:schemeClr val="tx1"/>
                </a:solidFill>
                <a:effectLst/>
                <a:latin typeface="Amazon Ember Regular" charset="0"/>
                <a:ea typeface="+mn-ea"/>
                <a:cs typeface="+mn-cs"/>
              </a:rPr>
              <a:t>fileshare</a:t>
            </a:r>
            <a:r>
              <a:rPr lang="en-US" sz="1200" b="0" i="0" kern="1200" dirty="0">
                <a:solidFill>
                  <a:schemeClr val="tx1"/>
                </a:solidFill>
                <a:effectLst/>
                <a:latin typeface="Amazon Ember Regular" charset="0"/>
                <a:ea typeface="+mn-ea"/>
                <a:cs typeface="+mn-cs"/>
              </a:rPr>
              <a:t>.</a:t>
            </a: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There is no restriction on the type of data that can be stored in a </a:t>
            </a:r>
            <a:r>
              <a:rPr lang="en-US" sz="1200" b="0" i="0" kern="1200" dirty="0" err="1">
                <a:solidFill>
                  <a:schemeClr val="tx1"/>
                </a:solidFill>
                <a:effectLst/>
                <a:latin typeface="Amazon Ember Regular" charset="0"/>
                <a:ea typeface="+mn-ea"/>
                <a:cs typeface="+mn-cs"/>
              </a:rPr>
              <a:t>datasource</a:t>
            </a:r>
            <a:r>
              <a:rPr lang="en-US" sz="1200" b="0" i="0" kern="1200" dirty="0">
                <a:solidFill>
                  <a:schemeClr val="tx1"/>
                </a:solidFill>
                <a:effectLst/>
                <a:latin typeface="Amazon Ember Regular" charset="0"/>
                <a:ea typeface="+mn-ea"/>
                <a:cs typeface="+mn-cs"/>
              </a:rPr>
              <a:t>, and there is no limit in the amount of data that can be stored in the </a:t>
            </a:r>
            <a:r>
              <a:rPr lang="en-US" sz="1200" b="0" i="0" kern="1200" dirty="0" err="1">
                <a:solidFill>
                  <a:schemeClr val="tx1"/>
                </a:solidFill>
                <a:effectLst/>
                <a:latin typeface="Amazon Ember Regular" charset="0"/>
                <a:ea typeface="+mn-ea"/>
                <a:cs typeface="+mn-cs"/>
              </a:rPr>
              <a:t>datasource</a:t>
            </a:r>
            <a:r>
              <a:rPr lang="en-US" sz="1200" b="0" i="0" kern="1200" dirty="0">
                <a:solidFill>
                  <a:schemeClr val="tx1"/>
                </a:solidFill>
                <a:effectLst/>
                <a:latin typeface="Amazon Ember Regular" charset="0"/>
                <a:ea typeface="+mn-ea"/>
                <a:cs typeface="+mn-cs"/>
              </a:rPr>
              <a:t>. Users can select the region where the data will be stored, among the Cloud geographies that Common datahub supports.</a:t>
            </a: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Users can organize </a:t>
            </a:r>
            <a:r>
              <a:rPr lang="en-US" sz="1200" b="0" i="0" kern="1200" dirty="0" err="1">
                <a:solidFill>
                  <a:schemeClr val="tx1"/>
                </a:solidFill>
                <a:effectLst/>
                <a:latin typeface="Amazon Ember Regular" charset="0"/>
                <a:ea typeface="+mn-ea"/>
                <a:cs typeface="+mn-cs"/>
              </a:rPr>
              <a:t>datasource</a:t>
            </a:r>
            <a:r>
              <a:rPr lang="en-US" sz="1200" b="0" i="0" kern="1200" dirty="0">
                <a:solidFill>
                  <a:schemeClr val="tx1"/>
                </a:solidFill>
                <a:effectLst/>
                <a:latin typeface="Amazon Ember Regular" charset="0"/>
                <a:ea typeface="+mn-ea"/>
                <a:cs typeface="+mn-cs"/>
              </a:rPr>
              <a:t> as they wish, however a good </a:t>
            </a:r>
            <a:r>
              <a:rPr lang="en-US" sz="1200" b="0" i="0" kern="1200" dirty="0" err="1">
                <a:solidFill>
                  <a:schemeClr val="tx1"/>
                </a:solidFill>
                <a:effectLst/>
                <a:latin typeface="Amazon Ember Regular" charset="0"/>
                <a:ea typeface="+mn-ea"/>
                <a:cs typeface="+mn-cs"/>
              </a:rPr>
              <a:t>pratice</a:t>
            </a:r>
            <a:r>
              <a:rPr lang="en-US" sz="1200" b="0" i="0" kern="1200" dirty="0">
                <a:solidFill>
                  <a:schemeClr val="tx1"/>
                </a:solidFill>
                <a:effectLst/>
                <a:latin typeface="Amazon Ember Regular" charset="0"/>
                <a:ea typeface="+mn-ea"/>
                <a:cs typeface="+mn-cs"/>
              </a:rPr>
              <a:t> is to map a </a:t>
            </a:r>
            <a:r>
              <a:rPr lang="en-US" sz="1200" b="0" i="0" kern="1200" dirty="0" err="1">
                <a:solidFill>
                  <a:schemeClr val="tx1"/>
                </a:solidFill>
                <a:effectLst/>
                <a:latin typeface="Amazon Ember Regular" charset="0"/>
                <a:ea typeface="+mn-ea"/>
                <a:cs typeface="+mn-cs"/>
              </a:rPr>
              <a:t>datasource</a:t>
            </a:r>
            <a:r>
              <a:rPr lang="en-US" sz="1200" b="0" i="0" kern="1200" dirty="0">
                <a:solidFill>
                  <a:schemeClr val="tx1"/>
                </a:solidFill>
                <a:effectLst/>
                <a:latin typeface="Amazon Ember Regular" charset="0"/>
                <a:ea typeface="+mn-ea"/>
                <a:cs typeface="+mn-cs"/>
              </a:rPr>
              <a:t> to a data provider, like a system, an application or a database.</a:t>
            </a:r>
          </a:p>
          <a:p>
            <a:endParaRPr lang="en-GB" dirty="0"/>
          </a:p>
          <a:p>
            <a:endParaRPr lang="en-GB"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988271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Stage</a:t>
            </a:r>
            <a:r>
              <a:rPr lang="en-US" dirty="0"/>
              <a:t> is a table, which underlying data are stored within a parent </a:t>
            </a:r>
            <a:r>
              <a:rPr lang="en-US" dirty="0">
                <a:hlinkClick r:id="rId3"/>
              </a:rPr>
              <a:t>Dataset</a:t>
            </a:r>
            <a:r>
              <a:rPr lang="en-US" dirty="0"/>
              <a:t> folder. </a:t>
            </a:r>
            <a:endParaRPr lang="en-GB"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402872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45030" r="11511"/>
          <a:stretch/>
        </p:blipFill>
        <p:spPr>
          <a:xfrm>
            <a:off x="0" y="0"/>
            <a:ext cx="9144000" cy="5143500"/>
          </a:xfrm>
          <a:prstGeom prst="rect">
            <a:avLst/>
          </a:prstGeom>
        </p:spPr>
      </p:pic>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2022</a:t>
            </a:r>
          </a:p>
        </p:txBody>
      </p:sp>
      <p:sp>
        <p:nvSpPr>
          <p:cNvPr id="6" name="Title 1"/>
          <p:cNvSpPr>
            <a:spLocks noGrp="1"/>
          </p:cNvSpPr>
          <p:nvPr>
            <p:ph type="title"/>
          </p:nvPr>
        </p:nvSpPr>
        <p:spPr>
          <a:xfrm>
            <a:off x="411647" y="1582279"/>
            <a:ext cx="6069541" cy="1250668"/>
          </a:xfrm>
        </p:spPr>
        <p:txBody>
          <a:bodyPr anchor="ctr" anchorCtr="0">
            <a:noAutofit/>
          </a:bodyPr>
          <a:lstStyle>
            <a:lvl1pPr algn="l">
              <a:defRPr sz="3000"/>
            </a:lvl1pPr>
          </a:lstStyle>
          <a:p>
            <a:r>
              <a:rPr lang="en-US" dirty="0"/>
              <a:t>Click to edit Master title style</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2022</a:t>
            </a:r>
          </a:p>
        </p:txBody>
      </p:sp>
      <p:sp>
        <p:nvSpPr>
          <p:cNvPr id="11"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_and_Bullete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p:nvPr>
        </p:nvSpPr>
        <p:spPr/>
        <p:txBody>
          <a:bodyPr vert="horz" wrap="square" lIns="182880" tIns="146304" rIns="182880" bIns="146304" rtlCol="0" anchor="t">
            <a:noAutofit/>
          </a:bodyPr>
          <a:lstStyle>
            <a:lvl1pPr>
              <a:defRPr lang="en-US"/>
            </a:lvl1pPr>
          </a:lstStyle>
          <a:p>
            <a:pPr lvl="0"/>
            <a:r>
              <a:rPr lang="en-US"/>
              <a:t>Click to edit Master title style</a:t>
            </a:r>
            <a:endParaRPr lang="en-US" dirty="0"/>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01931" y="891884"/>
            <a:ext cx="8740141" cy="1957459"/>
          </a:xfrm>
          <a:prstGeom prst="rect">
            <a:avLst/>
          </a:prstGeom>
        </p:spPr>
        <p:txBody>
          <a:bodyPr vert="horz" wrap="square" lIns="182880" tIns="146304" rIns="182880" bIns="146304" rtlCol="0">
            <a:spAutoFit/>
          </a:bodyPr>
          <a:lstStyle>
            <a:lvl1pPr marL="285750" indent="-285750">
              <a:buFont typeface="Arial" panose="020B0604020202020204" pitchFamily="34" charset="0"/>
              <a:buChar char="•"/>
              <a:defRPr/>
            </a:lvl1pPr>
            <a:lvl2pPr marL="466430" indent="-214313">
              <a:buFont typeface="Arial" panose="020B0604020202020204" pitchFamily="34" charset="0"/>
              <a:buChar char="•"/>
              <a:defRPr/>
            </a:lvl2pPr>
            <a:lvl3pPr marL="634508" indent="-214313">
              <a:buFont typeface="Arial" panose="020B0604020202020204" pitchFamily="34" charset="0"/>
              <a:buChar char="•"/>
              <a:defRPr/>
            </a:lvl3pPr>
            <a:lvl4pPr marL="802586" indent="-214313">
              <a:buFont typeface="Arial" panose="020B0604020202020204" pitchFamily="34" charset="0"/>
              <a:buChar char="•"/>
              <a:defRPr/>
            </a:lvl4pPr>
            <a:lvl5pPr marL="970664" indent="-214313">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881277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wo Content">
    <p:bg>
      <p:bgPr>
        <a:solidFill>
          <a:srgbClr val="F5F7F7"/>
        </a:solidFill>
        <a:effectLst/>
      </p:bgPr>
    </p:bg>
    <p:spTree>
      <p:nvGrpSpPr>
        <p:cNvPr id="1" name=""/>
        <p:cNvGrpSpPr/>
        <p:nvPr/>
      </p:nvGrpSpPr>
      <p:grpSpPr>
        <a:xfrm>
          <a:off x="0" y="0"/>
          <a:ext cx="0" cy="0"/>
          <a:chOff x="0" y="0"/>
          <a:chExt cx="0" cy="0"/>
        </a:xfrm>
      </p:grpSpPr>
      <p:sp>
        <p:nvSpPr>
          <p:cNvPr id="11" name="Rectangle 10"/>
          <p:cNvSpPr/>
          <p:nvPr userDrawn="1"/>
        </p:nvSpPr>
        <p:spPr>
          <a:xfrm>
            <a:off x="4874456" y="0"/>
            <a:ext cx="426954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426411" y="454121"/>
            <a:ext cx="4145590" cy="657487"/>
          </a:xfrm>
        </p:spPr>
        <p:txBody>
          <a:bodyPr/>
          <a:lstStyle>
            <a:lvl1pPr>
              <a:defRPr b="1" i="0">
                <a:latin typeface="Arial" panose="020B0604020202020204" pitchFamily="34" charset="0"/>
                <a:ea typeface="Amazon Ember Heavy"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426411" y="1212808"/>
            <a:ext cx="4100516" cy="3263504"/>
          </a:xfrm>
        </p:spPr>
        <p:txBody>
          <a:bodyPr/>
          <a:lstStyle>
            <a:lvl1pPr>
              <a:defRPr b="0" i="0">
                <a:latin typeface="Arial" panose="020B0604020202020204" pitchFamily="34" charset="0"/>
                <a:ea typeface="Amazon Ember Light" charset="0"/>
                <a:cs typeface="Arial" panose="020B0604020202020204" pitchFamily="34" charset="0"/>
              </a:defRPr>
            </a:lvl1pPr>
            <a:lvl2pPr>
              <a:defRPr b="0" i="0">
                <a:latin typeface="Arial" panose="020B0604020202020204" pitchFamily="34" charset="0"/>
                <a:ea typeface="Amazon Ember Light" charset="0"/>
                <a:cs typeface="Arial" panose="020B0604020202020204" pitchFamily="34" charset="0"/>
              </a:defRPr>
            </a:lvl2pPr>
            <a:lvl3pPr>
              <a:defRPr b="0" i="0">
                <a:latin typeface="Arial" panose="020B0604020202020204" pitchFamily="34" charset="0"/>
                <a:ea typeface="Amazon Ember Light" charset="0"/>
                <a:cs typeface="Arial" panose="020B0604020202020204" pitchFamily="34" charset="0"/>
              </a:defRPr>
            </a:lvl3pPr>
            <a:lvl4pPr>
              <a:defRPr b="0" i="0">
                <a:latin typeface="Arial" panose="020B0604020202020204" pitchFamily="34" charset="0"/>
                <a:ea typeface="Amazon Ember Light" charset="0"/>
                <a:cs typeface="Arial" panose="020B0604020202020204" pitchFamily="34" charset="0"/>
              </a:defRPr>
            </a:lvl4pPr>
            <a:lvl5pPr>
              <a:defRPr b="0" i="0">
                <a:latin typeface="Arial" panose="020B0604020202020204" pitchFamily="34" charset="0"/>
                <a:ea typeface="Amazon Ember Light"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sz="half" idx="13" hasCustomPrompt="1"/>
          </p:nvPr>
        </p:nvSpPr>
        <p:spPr>
          <a:xfrm>
            <a:off x="6521118" y="1212810"/>
            <a:ext cx="2322095" cy="3172984"/>
          </a:xfrm>
        </p:spPr>
        <p:txBody>
          <a:bodyPr>
            <a:normAutofit/>
          </a:bodyPr>
          <a:lstStyle>
            <a:lvl1pPr marL="0" indent="0">
              <a:buNone/>
              <a:defRPr sz="1350" b="0" i="0">
                <a:solidFill>
                  <a:srgbClr val="879196"/>
                </a:solidFill>
                <a:latin typeface="Arial" panose="020B0604020202020204" pitchFamily="34" charset="0"/>
                <a:ea typeface="Amazon Ember Light" charset="0"/>
                <a:cs typeface="Arial" panose="020B0604020202020204" pitchFamily="34" charset="0"/>
              </a:defRPr>
            </a:lvl1pPr>
            <a:lvl2pPr marL="342884" indent="0">
              <a:buNone/>
              <a:defRPr sz="1050" b="0" i="0">
                <a:solidFill>
                  <a:srgbClr val="879196"/>
                </a:solidFill>
                <a:latin typeface="Amazon Ember Light" charset="0"/>
                <a:ea typeface="Amazon Ember Light" charset="0"/>
                <a:cs typeface="Amazon Ember Light" charset="0"/>
              </a:defRPr>
            </a:lvl2pPr>
            <a:lvl3pPr marL="685766" indent="0">
              <a:buNone/>
              <a:defRPr sz="1050" b="0" i="0">
                <a:solidFill>
                  <a:srgbClr val="879196"/>
                </a:solidFill>
                <a:latin typeface="Amazon Ember Light" charset="0"/>
                <a:ea typeface="Amazon Ember Light" charset="0"/>
                <a:cs typeface="Amazon Ember Light" charset="0"/>
              </a:defRPr>
            </a:lvl3pPr>
            <a:lvl4pPr marL="1028649" indent="0">
              <a:buNone/>
              <a:defRPr sz="1050" b="0" i="0">
                <a:solidFill>
                  <a:srgbClr val="879196"/>
                </a:solidFill>
                <a:latin typeface="Amazon Ember Light" charset="0"/>
                <a:ea typeface="Amazon Ember Light" charset="0"/>
                <a:cs typeface="Amazon Ember Light" charset="0"/>
              </a:defRPr>
            </a:lvl4pPr>
            <a:lvl5pPr marL="1371532" indent="0">
              <a:buNone/>
              <a:defRPr sz="1050" b="0" i="0">
                <a:solidFill>
                  <a:srgbClr val="879196"/>
                </a:solidFill>
                <a:latin typeface="Amazon Ember Light" charset="0"/>
                <a:ea typeface="Amazon Ember Light" charset="0"/>
                <a:cs typeface="Amazon Ember Light" charset="0"/>
              </a:defRPr>
            </a:lvl5pPr>
          </a:lstStyle>
          <a:p>
            <a:pPr lvl="0"/>
            <a:r>
              <a:rPr lang="en-US" dirty="0"/>
              <a:t>Add a quote here</a:t>
            </a:r>
          </a:p>
        </p:txBody>
      </p:sp>
      <p:sp>
        <p:nvSpPr>
          <p:cNvPr id="4" name="Footer Placeholder 3"/>
          <p:cNvSpPr>
            <a:spLocks noGrp="1"/>
          </p:cNvSpPr>
          <p:nvPr>
            <p:ph type="ftr" sz="quarter" idx="14"/>
          </p:nvPr>
        </p:nvSpPr>
        <p:spPr/>
        <p:txBody>
          <a:bodyPr/>
          <a:lstStyle/>
          <a:p>
            <a:endParaRPr lang="en-US"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Slide Number Placeholder 4"/>
          <p:cNvSpPr>
            <a:spLocks noGrp="1"/>
          </p:cNvSpPr>
          <p:nvPr>
            <p:ph type="sldNum" sz="quarter" idx="15"/>
          </p:nvPr>
        </p:nvSpPr>
        <p:spPr/>
        <p:txBody>
          <a:bodyPr/>
          <a:lstStyle/>
          <a:p>
            <a:endParaRPr lang="en-GB" dirty="0"/>
          </a:p>
        </p:txBody>
      </p:sp>
    </p:spTree>
    <p:extLst>
      <p:ext uri="{BB962C8B-B14F-4D97-AF65-F5344CB8AC3E}">
        <p14:creationId xmlns:p14="http://schemas.microsoft.com/office/powerpoint/2010/main" val="2629155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able of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lstStyle>
            <a:lvl1pPr>
              <a:defRPr>
                <a:solidFill>
                  <a:srgbClr val="414042"/>
                </a:solidFill>
              </a:defRPr>
            </a:lvl1pPr>
          </a:lstStyle>
          <a:p>
            <a:r>
              <a:rPr lang="en-US" dirty="0"/>
              <a:t>Click to edit Master title style</a:t>
            </a:r>
          </a:p>
        </p:txBody>
      </p:sp>
      <p:sp>
        <p:nvSpPr>
          <p:cNvPr id="3" name="Content Placeholder 2"/>
          <p:cNvSpPr>
            <a:spLocks noGrp="1"/>
          </p:cNvSpPr>
          <p:nvPr>
            <p:ph idx="1"/>
          </p:nvPr>
        </p:nvSpPr>
        <p:spPr>
          <a:xfrm>
            <a:off x="340593" y="1009332"/>
            <a:ext cx="8205304" cy="3553926"/>
          </a:xfrm>
          <a:prstGeom prst="rect">
            <a:avLst/>
          </a:prstGeom>
        </p:spPr>
        <p:txBody>
          <a:bodyPr/>
          <a:lstStyle>
            <a:lvl1pPr marL="0" indent="0">
              <a:buNone/>
              <a:defRPr>
                <a:solidFill>
                  <a:srgbClr val="414042"/>
                </a:solidFill>
              </a:defRPr>
            </a:lvl1pPr>
            <a:lvl2pPr marL="742931" indent="-285743">
              <a:buFont typeface="Arial"/>
              <a:buChar char="•"/>
              <a:defRPr>
                <a:solidFill>
                  <a:srgbClr val="414042"/>
                </a:solidFill>
              </a:defRPr>
            </a:lvl2pPr>
            <a:lvl3pPr marL="1142972" indent="-228594">
              <a:buFont typeface="Arial"/>
              <a:buChar char="•"/>
              <a:defRPr>
                <a:solidFill>
                  <a:srgbClr val="414042"/>
                </a:solidFill>
              </a:defRPr>
            </a:lvl3pPr>
            <a:lvl4pPr>
              <a:defRPr>
                <a:solidFill>
                  <a:srgbClr val="414042"/>
                </a:solidFill>
              </a:defRPr>
            </a:lvl4pPr>
            <a:lvl5pPr>
              <a:defRPr>
                <a:solidFill>
                  <a:srgbClr val="41404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074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_Only">
    <p:bg bwMode="lt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2407" y="217133"/>
            <a:ext cx="8739267" cy="674749"/>
          </a:xfrm>
        </p:spPr>
        <p:txBody>
          <a:bodyPr lIns="182880" tIns="146304" rIns="182880" bIns="146304"/>
          <a:lstStyle>
            <a:lvl1pPr>
              <a:defRPr/>
            </a:lvl1pPr>
          </a:lstStyle>
          <a:p>
            <a:r>
              <a:rPr lang="en-US" dirty="0"/>
              <a:t>Click to edit master title style</a:t>
            </a:r>
          </a:p>
        </p:txBody>
      </p:sp>
    </p:spTree>
    <p:extLst>
      <p:ext uri="{BB962C8B-B14F-4D97-AF65-F5344CB8AC3E}">
        <p14:creationId xmlns:p14="http://schemas.microsoft.com/office/powerpoint/2010/main" val="3565467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xt-only Whit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93EFF48-9601-EC40-BC72-8E9CF1EFE2BD}"/>
              </a:ext>
            </a:extLst>
          </p:cNvPr>
          <p:cNvSpPr>
            <a:spLocks noGrp="1"/>
          </p:cNvSpPr>
          <p:nvPr>
            <p:ph type="ftr" sz="quarter" idx="12"/>
          </p:nvPr>
        </p:nvSpPr>
        <p:spPr/>
        <p:txBody>
          <a:bodyPr/>
          <a:lstStyle>
            <a:lvl1pPr>
              <a:defRPr>
                <a:solidFill>
                  <a:schemeClr val="bg1"/>
                </a:solidFill>
              </a:defRPr>
            </a:lvl1pPr>
          </a:lstStyle>
          <a:p>
            <a:r>
              <a:rPr lang="en-CA" dirty="0"/>
              <a:t>© 2020, Amazon Web Services, Inc. or its affiliates. All rights reserved.</a:t>
            </a:r>
          </a:p>
        </p:txBody>
      </p:sp>
      <p:sp>
        <p:nvSpPr>
          <p:cNvPr id="12" name="Content Placeholder 11">
            <a:extLst>
              <a:ext uri="{FF2B5EF4-FFF2-40B4-BE49-F238E27FC236}">
                <a16:creationId xmlns:a16="http://schemas.microsoft.com/office/drawing/2014/main" id="{F385A3FA-52D3-4374-9286-C36BDE842C3B}"/>
              </a:ext>
            </a:extLst>
          </p:cNvPr>
          <p:cNvSpPr>
            <a:spLocks noGrp="1"/>
          </p:cNvSpPr>
          <p:nvPr>
            <p:ph sz="quarter" idx="11" hasCustomPrompt="1"/>
          </p:nvPr>
        </p:nvSpPr>
        <p:spPr bwMode="white">
          <a:xfrm>
            <a:off x="666280" y="1486304"/>
            <a:ext cx="7811567" cy="2995970"/>
          </a:xfrm>
          <a:ln w="12700">
            <a:miter lim="400000"/>
          </a:ln>
        </p:spPr>
        <p:txBody>
          <a:bodyPr lIns="0" tIns="0" rIns="0" bIns="0"/>
          <a:lstStyle>
            <a:lvl1pPr>
              <a:lnSpc>
                <a:spcPct val="120000"/>
              </a:lnSpc>
              <a:defRPr kumimoji="0" lang="en-US" sz="1500" normalizeH="0" smtClean="0">
                <a:ln>
                  <a:noFill/>
                </a:ln>
                <a:solidFill>
                  <a:schemeClr val="bg1"/>
                </a:solidFill>
                <a:effectLst/>
              </a:defRPr>
            </a:lvl1pPr>
            <a:lvl2pPr>
              <a:defRPr kumimoji="0" lang="en-US" sz="1275" normalizeH="0" smtClean="0">
                <a:ln>
                  <a:noFill/>
                </a:ln>
                <a:solidFill>
                  <a:schemeClr val="bg1"/>
                </a:solidFill>
                <a:effectLst/>
                <a:latin typeface="Amazon Ember"/>
              </a:defRPr>
            </a:lvl2pPr>
            <a:lvl3pPr>
              <a:defRPr kumimoji="0" lang="en-US" sz="1275" normalizeH="0" smtClean="0">
                <a:ln>
                  <a:noFill/>
                </a:ln>
                <a:solidFill>
                  <a:schemeClr val="bg1"/>
                </a:solidFill>
                <a:effectLst/>
                <a:latin typeface="Amazon Ember"/>
              </a:defRPr>
            </a:lvl3pPr>
            <a:lvl4pPr>
              <a:defRPr kumimoji="0" lang="en-US" sz="1275" normalizeH="0" smtClean="0">
                <a:ln>
                  <a:noFill/>
                </a:ln>
                <a:solidFill>
                  <a:schemeClr val="bg1"/>
                </a:solidFill>
                <a:effectLst/>
                <a:latin typeface="Amazon Ember"/>
              </a:defRPr>
            </a:lvl4pPr>
            <a:lvl5pPr>
              <a:defRPr kumimoji="0" lang="en-CA" sz="1275" normalizeH="0">
                <a:ln>
                  <a:noFill/>
                </a:ln>
                <a:solidFill>
                  <a:schemeClr val="bg1"/>
                </a:solidFill>
                <a:effectLst/>
                <a:latin typeface="Amazon Ember"/>
              </a:defRPr>
            </a:lvl5pPr>
          </a:lstStyle>
          <a:p>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 sed do </a:t>
            </a:r>
            <a:r>
              <a:rPr lang="en-CA" dirty="0" err="1"/>
              <a:t>eiusmod</a:t>
            </a:r>
            <a:r>
              <a:rPr lang="en-CA" dirty="0"/>
              <a:t> </a:t>
            </a:r>
            <a:r>
              <a:rPr lang="en-CA" dirty="0" err="1"/>
              <a:t>tempor</a:t>
            </a:r>
            <a:r>
              <a:rPr lang="en-CA" dirty="0"/>
              <a:t> </a:t>
            </a:r>
            <a:r>
              <a:rPr lang="en-CA" dirty="0" err="1"/>
              <a:t>incididunt</a:t>
            </a:r>
            <a:r>
              <a:rPr lang="en-CA" dirty="0"/>
              <a:t> </a:t>
            </a:r>
            <a:r>
              <a:rPr lang="en-CA" dirty="0" err="1"/>
              <a:t>ut</a:t>
            </a:r>
            <a:r>
              <a:rPr lang="en-CA" dirty="0"/>
              <a:t> </a:t>
            </a:r>
            <a:r>
              <a:rPr lang="en-CA" dirty="0" err="1"/>
              <a:t>labore</a:t>
            </a:r>
            <a:r>
              <a:rPr lang="en-CA" dirty="0"/>
              <a:t> et dolore magna </a:t>
            </a:r>
            <a:r>
              <a:rPr lang="en-CA" dirty="0" err="1"/>
              <a:t>aliqua</a:t>
            </a:r>
            <a:r>
              <a:rPr lang="en-CA" dirty="0"/>
              <a:t>. </a:t>
            </a:r>
            <a:r>
              <a:rPr lang="en-CA" dirty="0" err="1"/>
              <a:t>Viverra</a:t>
            </a:r>
            <a:r>
              <a:rPr lang="en-CA" dirty="0"/>
              <a:t> </a:t>
            </a:r>
            <a:r>
              <a:rPr lang="en-CA" dirty="0" err="1"/>
              <a:t>orci</a:t>
            </a:r>
            <a:r>
              <a:rPr lang="en-CA" dirty="0"/>
              <a:t> </a:t>
            </a:r>
            <a:r>
              <a:rPr lang="en-CA" dirty="0" err="1"/>
              <a:t>sagittis</a:t>
            </a:r>
            <a:r>
              <a:rPr lang="en-CA" dirty="0"/>
              <a:t> </a:t>
            </a:r>
            <a:r>
              <a:rPr lang="en-CA" dirty="0" err="1"/>
              <a:t>eu</a:t>
            </a:r>
            <a:r>
              <a:rPr lang="en-CA" dirty="0"/>
              <a:t> </a:t>
            </a:r>
            <a:r>
              <a:rPr lang="en-CA" dirty="0" err="1"/>
              <a:t>volutpat</a:t>
            </a:r>
            <a:r>
              <a:rPr lang="en-CA" dirty="0"/>
              <a:t> </a:t>
            </a:r>
            <a:r>
              <a:rPr lang="en-CA" dirty="0" err="1"/>
              <a:t>odio</a:t>
            </a:r>
            <a:r>
              <a:rPr lang="en-CA" dirty="0"/>
              <a:t> </a:t>
            </a:r>
            <a:r>
              <a:rPr lang="en-CA" dirty="0" err="1"/>
              <a:t>facilisis</a:t>
            </a:r>
            <a:r>
              <a:rPr lang="en-CA" dirty="0"/>
              <a:t> </a:t>
            </a:r>
            <a:r>
              <a:rPr lang="en-CA" dirty="0" err="1"/>
              <a:t>mauris</a:t>
            </a:r>
            <a:r>
              <a:rPr lang="en-CA" dirty="0"/>
              <a:t>. </a:t>
            </a:r>
            <a:r>
              <a:rPr lang="en-CA" dirty="0" err="1"/>
              <a:t>Quam</a:t>
            </a:r>
            <a:r>
              <a:rPr lang="en-CA" dirty="0"/>
              <a:t> </a:t>
            </a:r>
            <a:r>
              <a:rPr lang="en-CA" dirty="0" err="1"/>
              <a:t>lacus</a:t>
            </a:r>
            <a:r>
              <a:rPr lang="en-CA" dirty="0"/>
              <a:t> </a:t>
            </a:r>
            <a:r>
              <a:rPr lang="en-CA" dirty="0" err="1"/>
              <a:t>suspendisse</a:t>
            </a:r>
            <a:r>
              <a:rPr lang="en-CA" dirty="0"/>
              <a:t> </a:t>
            </a:r>
            <a:r>
              <a:rPr lang="en-CA" dirty="0" err="1"/>
              <a:t>faucibus</a:t>
            </a:r>
            <a:r>
              <a:rPr lang="en-CA" dirty="0"/>
              <a:t> </a:t>
            </a:r>
            <a:r>
              <a:rPr lang="en-CA" dirty="0" err="1"/>
              <a:t>interdum</a:t>
            </a:r>
            <a:r>
              <a:rPr lang="en-CA" dirty="0"/>
              <a:t> </a:t>
            </a:r>
            <a:r>
              <a:rPr lang="en-CA" dirty="0" err="1"/>
              <a:t>posuere</a:t>
            </a:r>
            <a:r>
              <a:rPr lang="en-CA" dirty="0"/>
              <a:t> lorem ipsum dolor sit. Ipsum </a:t>
            </a:r>
            <a:r>
              <a:rPr lang="en-CA" dirty="0" err="1"/>
              <a:t>nunc</a:t>
            </a:r>
            <a:r>
              <a:rPr lang="en-CA" dirty="0"/>
              <a:t> </a:t>
            </a:r>
            <a:r>
              <a:rPr lang="en-CA" dirty="0" err="1"/>
              <a:t>aliquet</a:t>
            </a:r>
            <a:r>
              <a:rPr lang="en-CA" dirty="0"/>
              <a:t> </a:t>
            </a:r>
            <a:r>
              <a:rPr lang="en-CA" dirty="0" err="1"/>
              <a:t>bibendum</a:t>
            </a:r>
            <a:r>
              <a:rPr lang="en-CA" dirty="0"/>
              <a:t> </a:t>
            </a:r>
            <a:r>
              <a:rPr lang="en-CA" dirty="0" err="1"/>
              <a:t>enim</a:t>
            </a:r>
            <a:r>
              <a:rPr lang="en-CA" dirty="0"/>
              <a:t>. </a:t>
            </a:r>
            <a:r>
              <a:rPr lang="en-CA" dirty="0" err="1"/>
              <a:t>Velit</a:t>
            </a:r>
            <a:r>
              <a:rPr lang="en-CA" dirty="0"/>
              <a:t> </a:t>
            </a:r>
            <a:r>
              <a:rPr lang="en-CA" dirty="0" err="1"/>
              <a:t>egestas</a:t>
            </a:r>
            <a:r>
              <a:rPr lang="en-CA" dirty="0"/>
              <a:t> dui id </a:t>
            </a:r>
            <a:r>
              <a:rPr lang="en-CA" dirty="0" err="1"/>
              <a:t>ornare</a:t>
            </a:r>
            <a:r>
              <a:rPr lang="en-CA" dirty="0"/>
              <a:t> </a:t>
            </a:r>
            <a:r>
              <a:rPr lang="en-CA" dirty="0" err="1"/>
              <a:t>arcu</a:t>
            </a:r>
            <a:r>
              <a:rPr lang="en-CA" dirty="0"/>
              <a:t> </a:t>
            </a:r>
            <a:r>
              <a:rPr lang="en-CA" dirty="0" err="1"/>
              <a:t>odio</a:t>
            </a:r>
            <a:r>
              <a:rPr lang="en-CA" dirty="0"/>
              <a:t> </a:t>
            </a:r>
            <a:r>
              <a:rPr lang="en-CA" dirty="0" err="1"/>
              <a:t>ut.</a:t>
            </a:r>
            <a:r>
              <a:rPr lang="en-CA" dirty="0"/>
              <a:t> In fermentum </a:t>
            </a:r>
            <a:r>
              <a:rPr lang="en-CA" dirty="0" err="1"/>
              <a:t>posuere</a:t>
            </a:r>
            <a:r>
              <a:rPr lang="en-CA" dirty="0"/>
              <a:t> </a:t>
            </a:r>
            <a:r>
              <a:rPr lang="en-CA" dirty="0" err="1"/>
              <a:t>urna</a:t>
            </a:r>
            <a:r>
              <a:rPr lang="en-CA" dirty="0"/>
              <a:t> </a:t>
            </a:r>
            <a:r>
              <a:rPr lang="en-CA" dirty="0" err="1"/>
              <a:t>nec</a:t>
            </a:r>
            <a:r>
              <a:rPr lang="en-CA" dirty="0"/>
              <a:t> </a:t>
            </a:r>
            <a:r>
              <a:rPr lang="en-CA" dirty="0" err="1"/>
              <a:t>tincidunt</a:t>
            </a:r>
            <a:r>
              <a:rPr lang="en-CA" dirty="0"/>
              <a:t> </a:t>
            </a:r>
            <a:r>
              <a:rPr lang="en-CA" dirty="0" err="1"/>
              <a:t>praesent</a:t>
            </a:r>
            <a:r>
              <a:rPr lang="en-CA" dirty="0"/>
              <a:t>. Ut </a:t>
            </a:r>
            <a:r>
              <a:rPr lang="en-CA" dirty="0" err="1"/>
              <a:t>aliquam</a:t>
            </a:r>
            <a:r>
              <a:rPr lang="en-CA" dirty="0"/>
              <a:t> </a:t>
            </a:r>
            <a:r>
              <a:rPr lang="en-CA" dirty="0" err="1"/>
              <a:t>purus</a:t>
            </a:r>
            <a:r>
              <a:rPr lang="en-CA" dirty="0"/>
              <a:t> sit </a:t>
            </a:r>
            <a:r>
              <a:rPr lang="en-CA" dirty="0" err="1"/>
              <a:t>amet</a:t>
            </a:r>
            <a:r>
              <a:rPr lang="en-CA" dirty="0"/>
              <a:t> </a:t>
            </a:r>
            <a:r>
              <a:rPr lang="en-CA" dirty="0" err="1"/>
              <a:t>luctus</a:t>
            </a:r>
            <a:r>
              <a:rPr lang="en-CA" dirty="0"/>
              <a:t> </a:t>
            </a:r>
            <a:r>
              <a:rPr lang="en-CA" dirty="0" err="1"/>
              <a:t>venenatis</a:t>
            </a:r>
            <a:r>
              <a:rPr lang="en-CA" dirty="0"/>
              <a:t>.</a:t>
            </a:r>
          </a:p>
        </p:txBody>
      </p:sp>
      <p:sp>
        <p:nvSpPr>
          <p:cNvPr id="2" name="Title 1">
            <a:extLst>
              <a:ext uri="{FF2B5EF4-FFF2-40B4-BE49-F238E27FC236}">
                <a16:creationId xmlns:a16="http://schemas.microsoft.com/office/drawing/2014/main" id="{AD315971-2E05-4322-8E26-0047CBB9E89B}"/>
              </a:ext>
            </a:extLst>
          </p:cNvPr>
          <p:cNvSpPr>
            <a:spLocks noGrp="1"/>
          </p:cNvSpPr>
          <p:nvPr>
            <p:ph type="title" hasCustomPrompt="1"/>
          </p:nvPr>
        </p:nvSpPr>
        <p:spPr bwMode="white"/>
        <p:txBody>
          <a:bodyPr/>
          <a:lstStyle>
            <a:lvl1pPr>
              <a:defRPr>
                <a:solidFill>
                  <a:schemeClr val="bg1"/>
                </a:solidFill>
              </a:defRPr>
            </a:lvl1pPr>
          </a:lstStyle>
          <a:p>
            <a:r>
              <a:rPr lang="en-US" dirty="0"/>
              <a:t>Header Text Here</a:t>
            </a:r>
            <a:endParaRPr lang="en-CA" dirty="0"/>
          </a:p>
        </p:txBody>
      </p:sp>
    </p:spTree>
    <p:extLst>
      <p:ext uri="{BB962C8B-B14F-4D97-AF65-F5344CB8AC3E}">
        <p14:creationId xmlns:p14="http://schemas.microsoft.com/office/powerpoint/2010/main" val="145210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2022</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86" r:id="rId14"/>
    <p:sldLayoutId id="2147483687" r:id="rId15"/>
    <p:sldLayoutId id="2147483696" r:id="rId16"/>
    <p:sldLayoutId id="2147483697" r:id="rId17"/>
    <p:sldLayoutId id="2147483698" r:id="rId18"/>
    <p:sldLayoutId id="2147483711" r:id="rId19"/>
    <p:sldLayoutId id="2147483712" r:id="rId20"/>
  </p:sldLayoutIdLst>
  <p:hf sldNum="0" hdr="0" ftr="0" dt="0"/>
  <p:txStyles>
    <p:title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emf"/><Relationship Id="rId18" Type="http://schemas.openxmlformats.org/officeDocument/2006/relationships/image" Target="../media/image33.png"/><Relationship Id="rId3" Type="http://schemas.openxmlformats.org/officeDocument/2006/relationships/image" Target="../media/image18.png"/><Relationship Id="rId21" Type="http://schemas.openxmlformats.org/officeDocument/2006/relationships/image" Target="../media/image36.jfif"/><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13.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10.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646" y="1321082"/>
            <a:ext cx="7656175" cy="1250668"/>
          </a:xfrm>
        </p:spPr>
        <p:txBody>
          <a:bodyPr/>
          <a:lstStyle/>
          <a:p>
            <a:r>
              <a:rPr lang="en-US" dirty="0"/>
              <a:t>A Day in the Life of a Data Driven Organization </a:t>
            </a:r>
          </a:p>
        </p:txBody>
      </p:sp>
      <p:sp>
        <p:nvSpPr>
          <p:cNvPr id="4" name="Title 1">
            <a:extLst>
              <a:ext uri="{FF2B5EF4-FFF2-40B4-BE49-F238E27FC236}">
                <a16:creationId xmlns:a16="http://schemas.microsoft.com/office/drawing/2014/main" id="{D9601F8A-C5DC-E648-AA6B-B81C5BAE87F2}"/>
              </a:ext>
            </a:extLst>
          </p:cNvPr>
          <p:cNvSpPr txBox="1">
            <a:spLocks/>
          </p:cNvSpPr>
          <p:nvPr/>
        </p:nvSpPr>
        <p:spPr>
          <a:xfrm>
            <a:off x="411645" y="3221539"/>
            <a:ext cx="7656175" cy="479663"/>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000" b="0" i="0" kern="1200">
                <a:solidFill>
                  <a:schemeClr val="accent6">
                    <a:lumMod val="50000"/>
                  </a:schemeClr>
                </a:solidFill>
                <a:latin typeface="Amazon Ember Regular" charset="0"/>
                <a:ea typeface="+mj-ea"/>
                <a:cs typeface="Amazon Ember Regular" charset="0"/>
              </a:defRPr>
            </a:lvl1pPr>
          </a:lstStyle>
          <a:p>
            <a:endParaRPr lang="en-US" sz="1400" dirty="0"/>
          </a:p>
        </p:txBody>
      </p:sp>
      <p:sp>
        <p:nvSpPr>
          <p:cNvPr id="5" name="Text Placeholder 1">
            <a:extLst>
              <a:ext uri="{FF2B5EF4-FFF2-40B4-BE49-F238E27FC236}">
                <a16:creationId xmlns:a16="http://schemas.microsoft.com/office/drawing/2014/main" id="{8BE9C059-68E2-AD41-8451-833AB4518C87}"/>
              </a:ext>
            </a:extLst>
          </p:cNvPr>
          <p:cNvSpPr txBox="1">
            <a:spLocks/>
          </p:cNvSpPr>
          <p:nvPr/>
        </p:nvSpPr>
        <p:spPr>
          <a:xfrm>
            <a:off x="411646" y="2435335"/>
            <a:ext cx="9684753" cy="1026036"/>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Accelerating your journey to becoming a Data-Driven Enterprise</a:t>
            </a:r>
          </a:p>
        </p:txBody>
      </p:sp>
    </p:spTree>
    <p:extLst>
      <p:ext uri="{BB962C8B-B14F-4D97-AF65-F5344CB8AC3E}">
        <p14:creationId xmlns:p14="http://schemas.microsoft.com/office/powerpoint/2010/main" val="120014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159B1-26D0-BE4A-BDC4-439F534453C7}"/>
              </a:ext>
            </a:extLst>
          </p:cNvPr>
          <p:cNvSpPr>
            <a:spLocks noGrp="1"/>
          </p:cNvSpPr>
          <p:nvPr>
            <p:ph type="title"/>
          </p:nvPr>
        </p:nvSpPr>
        <p:spPr/>
        <p:txBody>
          <a:bodyPr/>
          <a:lstStyle/>
          <a:p>
            <a:r>
              <a:rPr lang="en-US" dirty="0"/>
              <a:t>A Day in the Life of a Data Driven Organization</a:t>
            </a:r>
          </a:p>
        </p:txBody>
      </p:sp>
    </p:spTree>
    <p:extLst>
      <p:ext uri="{BB962C8B-B14F-4D97-AF65-F5344CB8AC3E}">
        <p14:creationId xmlns:p14="http://schemas.microsoft.com/office/powerpoint/2010/main" val="382458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5C18-9211-5946-8F03-AFDBA58DD764}"/>
              </a:ext>
            </a:extLst>
          </p:cNvPr>
          <p:cNvSpPr>
            <a:spLocks noGrp="1"/>
          </p:cNvSpPr>
          <p:nvPr>
            <p:ph type="title"/>
          </p:nvPr>
        </p:nvSpPr>
        <p:spPr/>
        <p:txBody>
          <a:bodyPr/>
          <a:lstStyle/>
          <a:p>
            <a:r>
              <a:rPr lang="en-GB" dirty="0"/>
              <a:t>Mapping Organisations</a:t>
            </a:r>
          </a:p>
        </p:txBody>
      </p:sp>
      <p:pic>
        <p:nvPicPr>
          <p:cNvPr id="5" name="Picture 4">
            <a:extLst>
              <a:ext uri="{FF2B5EF4-FFF2-40B4-BE49-F238E27FC236}">
                <a16:creationId xmlns:a16="http://schemas.microsoft.com/office/drawing/2014/main" id="{A7590F16-2017-E84A-A352-F80B633C8894}"/>
              </a:ext>
            </a:extLst>
          </p:cNvPr>
          <p:cNvPicPr>
            <a:picLocks noChangeAspect="1"/>
          </p:cNvPicPr>
          <p:nvPr/>
        </p:nvPicPr>
        <p:blipFill>
          <a:blip r:embed="rId2"/>
          <a:stretch>
            <a:fillRect/>
          </a:stretch>
        </p:blipFill>
        <p:spPr>
          <a:xfrm>
            <a:off x="1358719" y="660677"/>
            <a:ext cx="6426562" cy="4281358"/>
          </a:xfrm>
          <a:prstGeom prst="rect">
            <a:avLst/>
          </a:prstGeom>
        </p:spPr>
      </p:pic>
    </p:spTree>
    <p:extLst>
      <p:ext uri="{BB962C8B-B14F-4D97-AF65-F5344CB8AC3E}">
        <p14:creationId xmlns:p14="http://schemas.microsoft.com/office/powerpoint/2010/main" val="401055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A51BC4-7840-464E-8062-A71EEFE07903}"/>
              </a:ext>
            </a:extLst>
          </p:cNvPr>
          <p:cNvSpPr>
            <a:spLocks noGrp="1"/>
          </p:cNvSpPr>
          <p:nvPr>
            <p:ph type="title"/>
          </p:nvPr>
        </p:nvSpPr>
        <p:spPr/>
        <p:txBody>
          <a:bodyPr/>
          <a:lstStyle/>
          <a:p>
            <a:r>
              <a:rPr lang="en-GB" dirty="0"/>
              <a:t>Data Hierarchy</a:t>
            </a:r>
          </a:p>
        </p:txBody>
      </p:sp>
      <p:pic>
        <p:nvPicPr>
          <p:cNvPr id="8" name="Picture 7">
            <a:extLst>
              <a:ext uri="{FF2B5EF4-FFF2-40B4-BE49-F238E27FC236}">
                <a16:creationId xmlns:a16="http://schemas.microsoft.com/office/drawing/2014/main" id="{3F01B577-5219-864D-AF88-4A7341840F50}"/>
              </a:ext>
            </a:extLst>
          </p:cNvPr>
          <p:cNvPicPr>
            <a:picLocks noChangeAspect="1"/>
          </p:cNvPicPr>
          <p:nvPr/>
        </p:nvPicPr>
        <p:blipFill>
          <a:blip r:embed="rId3"/>
          <a:stretch>
            <a:fillRect/>
          </a:stretch>
        </p:blipFill>
        <p:spPr>
          <a:xfrm>
            <a:off x="959641" y="968454"/>
            <a:ext cx="5130800" cy="3721100"/>
          </a:xfrm>
          <a:prstGeom prst="rect">
            <a:avLst/>
          </a:prstGeom>
        </p:spPr>
      </p:pic>
      <p:sp>
        <p:nvSpPr>
          <p:cNvPr id="9" name="TextBox 8">
            <a:extLst>
              <a:ext uri="{FF2B5EF4-FFF2-40B4-BE49-F238E27FC236}">
                <a16:creationId xmlns:a16="http://schemas.microsoft.com/office/drawing/2014/main" id="{567E7BAA-879E-5549-8FB0-0F9F851109A2}"/>
              </a:ext>
            </a:extLst>
          </p:cNvPr>
          <p:cNvSpPr txBox="1"/>
          <p:nvPr/>
        </p:nvSpPr>
        <p:spPr>
          <a:xfrm>
            <a:off x="391538" y="660677"/>
            <a:ext cx="8752462" cy="307777"/>
          </a:xfrm>
          <a:prstGeom prst="rect">
            <a:avLst/>
          </a:prstGeom>
        </p:spPr>
        <p:txBody>
          <a:bodyPr wrap="square">
            <a:spAutoFit/>
          </a:bodyPr>
          <a:lstStyle>
            <a:defPPr>
              <a:defRPr lang="en-US"/>
            </a:defPPr>
            <a:lvl1pPr defTabSz="609585">
              <a:defRPr sz="1867" i="1">
                <a:solidFill>
                  <a:srgbClr val="232F3E"/>
                </a:solidFill>
                <a:latin typeface="Arial"/>
              </a:defRPr>
            </a:lvl1pPr>
          </a:lstStyle>
          <a:p>
            <a:r>
              <a:rPr lang="en-GB" sz="1400" dirty="0"/>
              <a:t>Its all starts with data…</a:t>
            </a:r>
          </a:p>
        </p:txBody>
      </p:sp>
      <p:sp>
        <p:nvSpPr>
          <p:cNvPr id="7" name="Rectangle 6">
            <a:extLst>
              <a:ext uri="{FF2B5EF4-FFF2-40B4-BE49-F238E27FC236}">
                <a16:creationId xmlns:a16="http://schemas.microsoft.com/office/drawing/2014/main" id="{D45A0AC3-177F-7E4B-8E8A-446FF7EF9862}"/>
              </a:ext>
            </a:extLst>
          </p:cNvPr>
          <p:cNvSpPr/>
          <p:nvPr/>
        </p:nvSpPr>
        <p:spPr>
          <a:xfrm>
            <a:off x="6198502" y="1668127"/>
            <a:ext cx="2579042" cy="1723549"/>
          </a:xfrm>
          <a:prstGeom prst="rect">
            <a:avLst/>
          </a:prstGeom>
        </p:spPr>
        <p:txBody>
          <a:bodyPr wrap="square">
            <a:spAutoFit/>
          </a:bodyPr>
          <a:lstStyle/>
          <a:p>
            <a:pPr marL="285750" indent="-285750">
              <a:buFont typeface="Arial" panose="020B0604020202020204" pitchFamily="34" charset="0"/>
              <a:buChar char="•"/>
            </a:pPr>
            <a:r>
              <a:rPr lang="en-US" sz="14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99.99% availability</a:t>
            </a:r>
          </a:p>
          <a:p>
            <a:pPr marL="285750" indent="-285750">
              <a:buFont typeface="Arial" panose="020B0604020202020204" pitchFamily="34" charset="0"/>
              <a:buChar char="•"/>
            </a:pPr>
            <a:r>
              <a:rPr lang="en-US" sz="14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99.999999999% durability</a:t>
            </a:r>
          </a:p>
          <a:p>
            <a:pPr marL="285750" indent="-285750">
              <a:buFont typeface="Arial" panose="020B0604020202020204" pitchFamily="34" charset="0"/>
              <a:buChar char="•"/>
            </a:pPr>
            <a:r>
              <a:rPr lang="en-US" sz="14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Encryption &amp; versioning</a:t>
            </a:r>
          </a:p>
          <a:p>
            <a:pPr marL="285750" indent="-285750">
              <a:buFont typeface="Arial" panose="020B0604020202020204" pitchFamily="34" charset="0"/>
              <a:buChar char="•"/>
            </a:pPr>
            <a:r>
              <a:rPr lang="en-US" sz="14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Virtually infinite storage</a:t>
            </a:r>
          </a:p>
          <a:p>
            <a:endParaRPr lang="en-US" dirty="0"/>
          </a:p>
          <a:p>
            <a:endParaRPr lang="en-GB" dirty="0"/>
          </a:p>
        </p:txBody>
      </p:sp>
      <p:pic>
        <p:nvPicPr>
          <p:cNvPr id="3" name="Picture 2">
            <a:extLst>
              <a:ext uri="{FF2B5EF4-FFF2-40B4-BE49-F238E27FC236}">
                <a16:creationId xmlns:a16="http://schemas.microsoft.com/office/drawing/2014/main" id="{F097B176-38C3-124E-B0F4-A8EF269F6965}"/>
              </a:ext>
            </a:extLst>
          </p:cNvPr>
          <p:cNvPicPr>
            <a:picLocks noChangeAspect="1"/>
          </p:cNvPicPr>
          <p:nvPr/>
        </p:nvPicPr>
        <p:blipFill>
          <a:blip r:embed="rId4"/>
          <a:stretch>
            <a:fillRect/>
          </a:stretch>
        </p:blipFill>
        <p:spPr>
          <a:xfrm>
            <a:off x="6090440" y="859987"/>
            <a:ext cx="874111" cy="832487"/>
          </a:xfrm>
          <a:prstGeom prst="rect">
            <a:avLst/>
          </a:prstGeom>
        </p:spPr>
      </p:pic>
      <p:sp>
        <p:nvSpPr>
          <p:cNvPr id="4" name="Rectangle 3">
            <a:extLst>
              <a:ext uri="{FF2B5EF4-FFF2-40B4-BE49-F238E27FC236}">
                <a16:creationId xmlns:a16="http://schemas.microsoft.com/office/drawing/2014/main" id="{B3243E43-8652-634B-9D16-0EDC19FA2A5B}"/>
              </a:ext>
            </a:extLst>
          </p:cNvPr>
          <p:cNvSpPr/>
          <p:nvPr/>
        </p:nvSpPr>
        <p:spPr>
          <a:xfrm>
            <a:off x="851579" y="995621"/>
            <a:ext cx="5238861" cy="3624088"/>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dirty="0"/>
          </a:p>
        </p:txBody>
      </p:sp>
    </p:spTree>
    <p:extLst>
      <p:ext uri="{BB962C8B-B14F-4D97-AF65-F5344CB8AC3E}">
        <p14:creationId xmlns:p14="http://schemas.microsoft.com/office/powerpoint/2010/main" val="3733238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883F-01E1-4543-9037-E58EAD624861}"/>
              </a:ext>
            </a:extLst>
          </p:cNvPr>
          <p:cNvSpPr>
            <a:spLocks noGrp="1"/>
          </p:cNvSpPr>
          <p:nvPr>
            <p:ph type="title"/>
          </p:nvPr>
        </p:nvSpPr>
        <p:spPr/>
        <p:txBody>
          <a:bodyPr/>
          <a:lstStyle/>
          <a:p>
            <a:r>
              <a:rPr lang="en-GB" dirty="0"/>
              <a:t>What is a Dataset and Stage?</a:t>
            </a:r>
          </a:p>
        </p:txBody>
      </p:sp>
      <p:pic>
        <p:nvPicPr>
          <p:cNvPr id="4" name="Picture 3">
            <a:extLst>
              <a:ext uri="{FF2B5EF4-FFF2-40B4-BE49-F238E27FC236}">
                <a16:creationId xmlns:a16="http://schemas.microsoft.com/office/drawing/2014/main" id="{4192F9BD-85D2-6841-BE39-84AC3BB20DD5}"/>
              </a:ext>
            </a:extLst>
          </p:cNvPr>
          <p:cNvPicPr>
            <a:picLocks noChangeAspect="1"/>
          </p:cNvPicPr>
          <p:nvPr/>
        </p:nvPicPr>
        <p:blipFill>
          <a:blip r:embed="rId3"/>
          <a:stretch>
            <a:fillRect/>
          </a:stretch>
        </p:blipFill>
        <p:spPr>
          <a:xfrm>
            <a:off x="336789" y="1054502"/>
            <a:ext cx="7954264" cy="4008613"/>
          </a:xfrm>
          <a:prstGeom prst="rect">
            <a:avLst/>
          </a:prstGeom>
        </p:spPr>
      </p:pic>
      <p:sp>
        <p:nvSpPr>
          <p:cNvPr id="5" name="TextBox 4">
            <a:extLst>
              <a:ext uri="{FF2B5EF4-FFF2-40B4-BE49-F238E27FC236}">
                <a16:creationId xmlns:a16="http://schemas.microsoft.com/office/drawing/2014/main" id="{D6AF2C8D-47F9-2F4E-A904-CB536C563AB7}"/>
              </a:ext>
            </a:extLst>
          </p:cNvPr>
          <p:cNvSpPr txBox="1"/>
          <p:nvPr/>
        </p:nvSpPr>
        <p:spPr>
          <a:xfrm>
            <a:off x="336789" y="660677"/>
            <a:ext cx="8205304" cy="369332"/>
          </a:xfrm>
          <a:prstGeom prst="rect">
            <a:avLst/>
          </a:prstGeom>
        </p:spPr>
        <p:txBody>
          <a:bodyPr wrap="square">
            <a:spAutoFit/>
          </a:bodyPr>
          <a:lstStyle>
            <a:defPPr>
              <a:defRPr lang="en-US"/>
            </a:defPPr>
            <a:lvl1pPr defTabSz="609585">
              <a:defRPr sz="1867" i="1">
                <a:solidFill>
                  <a:srgbClr val="232F3E"/>
                </a:solidFill>
                <a:latin typeface="Arial"/>
              </a:defRPr>
            </a:lvl1pPr>
          </a:lstStyle>
          <a:p>
            <a:r>
              <a:rPr lang="en-US" sz="1800" dirty="0">
                <a:latin typeface="Amazon Ember" panose="020B0603020204020204" pitchFamily="34" charset="0"/>
                <a:ea typeface="Amazon Ember" panose="020B0603020204020204" pitchFamily="34" charset="0"/>
                <a:cs typeface="Amazon Ember" panose="020B0603020204020204" pitchFamily="34" charset="0"/>
              </a:rPr>
              <a:t>A Stage is </a:t>
            </a:r>
            <a:r>
              <a:rPr lang="en-US" sz="1800" b="1" dirty="0">
                <a:latin typeface="Amazon Ember" panose="020B0603020204020204" pitchFamily="34" charset="0"/>
                <a:ea typeface="Amazon Ember" panose="020B0603020204020204" pitchFamily="34" charset="0"/>
                <a:cs typeface="Amazon Ember" panose="020B0603020204020204" pitchFamily="34" charset="0"/>
              </a:rPr>
              <a:t>one representation of the dataset</a:t>
            </a:r>
            <a:r>
              <a:rPr lang="en-US" sz="1800" dirty="0">
                <a:latin typeface="Amazon Ember" panose="020B0603020204020204" pitchFamily="34" charset="0"/>
                <a:ea typeface="Amazon Ember" panose="020B0603020204020204" pitchFamily="34" charset="0"/>
                <a:cs typeface="Amazon Ember" panose="020B0603020204020204" pitchFamily="34" charset="0"/>
              </a:rPr>
              <a:t>, which can be queried using SQL.</a:t>
            </a:r>
            <a:endParaRPr lang="en-GB" sz="18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726692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Story #1</a:t>
            </a:r>
          </a:p>
        </p:txBody>
      </p:sp>
      <p:sp>
        <p:nvSpPr>
          <p:cNvPr id="5" name="Content Placeholder 4"/>
          <p:cNvSpPr>
            <a:spLocks noGrp="1"/>
          </p:cNvSpPr>
          <p:nvPr>
            <p:ph idx="1"/>
          </p:nvPr>
        </p:nvSpPr>
        <p:spPr/>
        <p:txBody>
          <a:bodyPr/>
          <a:lstStyle/>
          <a:p>
            <a:r>
              <a:rPr lang="en-GB" sz="28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I am a Producer, I want to</a:t>
            </a:r>
          </a:p>
          <a:p>
            <a:endParaRPr lang="en-GB" sz="28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endParaRPr>
          </a:p>
          <a:p>
            <a:r>
              <a:rPr lang="en-US" i="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Ingest data to the lake with minimal blockers and maximum speed.</a:t>
            </a:r>
          </a:p>
          <a:p>
            <a:r>
              <a:rPr lang="en-US" i="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Describe a minimum level of detail about my data as part of ingestion.</a:t>
            </a:r>
          </a:p>
          <a:p>
            <a:r>
              <a:rPr lang="en-US" i="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Approve a consumer to access my data.</a:t>
            </a:r>
          </a:p>
          <a:p>
            <a:endParaRPr lang="en-US" i="1"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247210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Story #2</a:t>
            </a:r>
          </a:p>
        </p:txBody>
      </p:sp>
      <p:sp>
        <p:nvSpPr>
          <p:cNvPr id="5" name="Content Placeholder 4"/>
          <p:cNvSpPr>
            <a:spLocks noGrp="1"/>
          </p:cNvSpPr>
          <p:nvPr>
            <p:ph idx="1"/>
          </p:nvPr>
        </p:nvSpPr>
        <p:spPr/>
        <p:txBody>
          <a:bodyPr/>
          <a:lstStyle/>
          <a:p>
            <a:r>
              <a:rPr lang="en-US" sz="28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I am a Consumer</a:t>
            </a:r>
            <a:r>
              <a:rPr lang="en-GB" sz="28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 I want to</a:t>
            </a:r>
            <a:endParaRPr lang="en-US" sz="28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endParaRPr>
          </a:p>
          <a:p>
            <a:endParaRPr lang="en-US" i="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r>
              <a:rPr lang="en-US" i="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rPr>
              <a:t>Search, review, and access to data.</a:t>
            </a:r>
          </a:p>
          <a:p>
            <a:r>
              <a:rPr lang="en-US" i="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rPr>
              <a:t>Analyze my data with a basic query (Data Analyst).</a:t>
            </a:r>
          </a:p>
          <a:p>
            <a:r>
              <a:rPr lang="en-US" i="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rPr>
              <a:t>Analyze my data with a descriptive dashboard (Business Analyst).</a:t>
            </a:r>
          </a:p>
          <a:p>
            <a:r>
              <a:rPr lang="en-US" i="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rPr>
              <a:t>Train and deploy machine learning models (Data Scientist). </a:t>
            </a:r>
            <a:endParaRPr lang="en-GB" i="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83649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Story #3</a:t>
            </a:r>
          </a:p>
        </p:txBody>
      </p:sp>
      <p:sp>
        <p:nvSpPr>
          <p:cNvPr id="5" name="Content Placeholder 4"/>
          <p:cNvSpPr>
            <a:spLocks noGrp="1"/>
          </p:cNvSpPr>
          <p:nvPr>
            <p:ph idx="1"/>
          </p:nvPr>
        </p:nvSpPr>
        <p:spPr/>
        <p:txBody>
          <a:bodyPr/>
          <a:lstStyle/>
          <a:p>
            <a:r>
              <a:rPr lang="en-US" sz="28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I am Information Security</a:t>
            </a:r>
            <a:r>
              <a:rPr lang="en-GB" sz="28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 I want to</a:t>
            </a:r>
            <a:endParaRPr lang="en-US" sz="28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endParaRPr>
          </a:p>
          <a:p>
            <a:endParaRPr lang="en-US" i="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r>
              <a:rPr lang="en-US" i="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rPr>
              <a:t>Understand who has access to data. </a:t>
            </a:r>
          </a:p>
          <a:p>
            <a:r>
              <a:rPr lang="en-US" i="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rPr>
              <a:t>Understand what people are doing with our data. </a:t>
            </a:r>
          </a:p>
        </p:txBody>
      </p:sp>
    </p:spTree>
    <p:extLst>
      <p:ext uri="{BB962C8B-B14F-4D97-AF65-F5344CB8AC3E}">
        <p14:creationId xmlns:p14="http://schemas.microsoft.com/office/powerpoint/2010/main" val="2819231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Story #4</a:t>
            </a:r>
            <a:endParaRPr lang="en-GB" dirty="0"/>
          </a:p>
        </p:txBody>
      </p:sp>
      <p:sp>
        <p:nvSpPr>
          <p:cNvPr id="5" name="Content Placeholder 4"/>
          <p:cNvSpPr>
            <a:spLocks noGrp="1"/>
          </p:cNvSpPr>
          <p:nvPr>
            <p:ph idx="1"/>
          </p:nvPr>
        </p:nvSpPr>
        <p:spPr/>
        <p:txBody>
          <a:bodyPr/>
          <a:lstStyle/>
          <a:p>
            <a:r>
              <a:rPr lang="en-US" sz="28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I am a Data Officer</a:t>
            </a:r>
            <a:r>
              <a:rPr lang="en-GB" sz="28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 I want to</a:t>
            </a:r>
            <a:endParaRPr lang="en-US" sz="28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endParaRPr>
          </a:p>
          <a:p>
            <a:endParaRPr lang="en-US" i="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r>
              <a:rPr lang="en-US" i="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rPr>
              <a:t>See the data on the platform, understand key aspects of information about it.</a:t>
            </a:r>
          </a:p>
          <a:p>
            <a:r>
              <a:rPr lang="en-US" i="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rPr>
              <a:t>Review the data quality on the platform.</a:t>
            </a:r>
          </a:p>
        </p:txBody>
      </p:sp>
    </p:spTree>
    <p:extLst>
      <p:ext uri="{BB962C8B-B14F-4D97-AF65-F5344CB8AC3E}">
        <p14:creationId xmlns:p14="http://schemas.microsoft.com/office/powerpoint/2010/main" val="59547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E723-F897-7748-9477-1D90D2FEEEC8}"/>
              </a:ext>
            </a:extLst>
          </p:cNvPr>
          <p:cNvSpPr>
            <a:spLocks noGrp="1"/>
          </p:cNvSpPr>
          <p:nvPr>
            <p:ph type="title"/>
          </p:nvPr>
        </p:nvSpPr>
        <p:spPr/>
        <p:txBody>
          <a:bodyPr/>
          <a:lstStyle/>
          <a:p>
            <a:r>
              <a:rPr lang="en-US" sz="2400" dirty="0"/>
              <a:t>Need for Increased Automation of Data Quality Validation </a:t>
            </a:r>
            <a:br>
              <a:rPr lang="en-US" sz="2400" dirty="0"/>
            </a:br>
            <a:endParaRPr lang="en-GB" sz="2400" dirty="0"/>
          </a:p>
        </p:txBody>
      </p:sp>
      <p:sp>
        <p:nvSpPr>
          <p:cNvPr id="3" name="Content Placeholder 2">
            <a:extLst>
              <a:ext uri="{FF2B5EF4-FFF2-40B4-BE49-F238E27FC236}">
                <a16:creationId xmlns:a16="http://schemas.microsoft.com/office/drawing/2014/main" id="{42362D0E-C843-9A4E-9B79-FDB5CEBA46C6}"/>
              </a:ext>
            </a:extLst>
          </p:cNvPr>
          <p:cNvSpPr>
            <a:spLocks noGrp="1"/>
          </p:cNvSpPr>
          <p:nvPr>
            <p:ph idx="1"/>
          </p:nvPr>
        </p:nvSpPr>
        <p:spPr/>
        <p:txBody>
          <a:bodyPr/>
          <a:lstStyle/>
          <a:p>
            <a:r>
              <a:rPr lang="en-US" sz="1800" b="1" dirty="0">
                <a:solidFill>
                  <a:srgbClr val="000000"/>
                </a:solidFill>
              </a:rPr>
              <a:t>RDBMS enforce strict schema and integrity constraints</a:t>
            </a:r>
          </a:p>
          <a:p>
            <a:endParaRPr lang="en-GB" sz="1400" dirty="0">
              <a:solidFill>
                <a:srgbClr val="000000"/>
              </a:solidFill>
            </a:endParaRPr>
          </a:p>
          <a:p>
            <a:r>
              <a:rPr lang="en-US" sz="1800" b="1" dirty="0">
                <a:solidFill>
                  <a:srgbClr val="000000"/>
                </a:solidFill>
              </a:rPr>
              <a:t>Data increasingly lives outside of an RDBMS: </a:t>
            </a:r>
          </a:p>
          <a:p>
            <a:r>
              <a:rPr lang="en-US" sz="1400" b="1" dirty="0">
                <a:solidFill>
                  <a:srgbClr val="000000"/>
                </a:solidFill>
              </a:rPr>
              <a:t>	</a:t>
            </a:r>
            <a:r>
              <a:rPr lang="en-US" sz="1400" dirty="0">
                <a:solidFill>
                  <a:srgbClr val="000000"/>
                </a:solidFill>
              </a:rPr>
              <a:t>e.g., in file systems, data lakes, key-value stores, spreadsheets </a:t>
            </a:r>
          </a:p>
          <a:p>
            <a:r>
              <a:rPr lang="en-US" sz="1400" dirty="0">
                <a:solidFill>
                  <a:srgbClr val="000000"/>
                </a:solidFill>
              </a:rPr>
              <a:t>	often </a:t>
            </a:r>
            <a:r>
              <a:rPr lang="en-US" sz="1400" b="1" dirty="0">
                <a:solidFill>
                  <a:srgbClr val="000000"/>
                </a:solidFill>
              </a:rPr>
              <a:t>no schema enforced</a:t>
            </a:r>
            <a:br>
              <a:rPr lang="en-US" sz="1400" b="1" dirty="0">
                <a:solidFill>
                  <a:srgbClr val="000000"/>
                </a:solidFill>
              </a:rPr>
            </a:br>
            <a:r>
              <a:rPr lang="en-US" sz="1400" b="1" dirty="0">
                <a:solidFill>
                  <a:srgbClr val="000000"/>
                </a:solidFill>
              </a:rPr>
              <a:t>	</a:t>
            </a:r>
            <a:r>
              <a:rPr lang="en-US" sz="1400" dirty="0">
                <a:solidFill>
                  <a:srgbClr val="000000"/>
                </a:solidFill>
              </a:rPr>
              <a:t>data often </a:t>
            </a:r>
            <a:r>
              <a:rPr lang="en-US" sz="1400" b="1" dirty="0">
                <a:solidFill>
                  <a:srgbClr val="000000"/>
                </a:solidFill>
              </a:rPr>
              <a:t>moved between different systems</a:t>
            </a:r>
            <a:br>
              <a:rPr lang="en-US" sz="1400" b="1" dirty="0">
                <a:solidFill>
                  <a:srgbClr val="000000"/>
                </a:solidFill>
              </a:rPr>
            </a:br>
            <a:r>
              <a:rPr lang="en-US" sz="1400" b="1" dirty="0">
                <a:solidFill>
                  <a:srgbClr val="000000"/>
                </a:solidFill>
              </a:rPr>
              <a:t>	</a:t>
            </a:r>
            <a:r>
              <a:rPr lang="en-US" sz="1400" dirty="0">
                <a:solidFill>
                  <a:srgbClr val="000000"/>
                </a:solidFill>
              </a:rPr>
              <a:t>large datasets often combine data from </a:t>
            </a:r>
            <a:r>
              <a:rPr lang="en-US" sz="1400" b="1" dirty="0">
                <a:solidFill>
                  <a:srgbClr val="000000"/>
                </a:solidFill>
              </a:rPr>
              <a:t>many heterogeneous sources </a:t>
            </a:r>
            <a:endParaRPr lang="en-US" sz="1400" dirty="0">
              <a:solidFill>
                <a:srgbClr val="000000"/>
              </a:solidFill>
            </a:endParaRPr>
          </a:p>
          <a:p>
            <a:endParaRPr lang="en-US" sz="1800" i="1" dirty="0">
              <a:solidFill>
                <a:srgbClr val="000000"/>
              </a:solidFill>
            </a:endParaRPr>
          </a:p>
          <a:p>
            <a:r>
              <a:rPr lang="en-US" sz="1800" i="1" dirty="0">
                <a:solidFill>
                  <a:srgbClr val="000000"/>
                </a:solidFill>
              </a:rPr>
              <a:t>Data quality validation is important, but often requires tedious and repetitive work </a:t>
            </a:r>
            <a:r>
              <a:rPr lang="en-US" sz="1800" b="1" i="1" dirty="0">
                <a:solidFill>
                  <a:srgbClr val="000000"/>
                </a:solidFill>
              </a:rPr>
              <a:t>automation of data quality validation is necessary </a:t>
            </a:r>
            <a:endParaRPr lang="en-US" sz="1800" i="1" dirty="0">
              <a:solidFill>
                <a:srgbClr val="000000"/>
              </a:solidFill>
            </a:endParaRPr>
          </a:p>
          <a:p>
            <a:endParaRPr lang="en-GB" sz="1400" dirty="0">
              <a:solidFill>
                <a:srgbClr val="000000"/>
              </a:solidFill>
            </a:endParaRPr>
          </a:p>
        </p:txBody>
      </p:sp>
    </p:spTree>
    <p:extLst>
      <p:ext uri="{BB962C8B-B14F-4D97-AF65-F5344CB8AC3E}">
        <p14:creationId xmlns:p14="http://schemas.microsoft.com/office/powerpoint/2010/main" val="1300095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D2CE-5962-3348-92B1-364249515D4E}"/>
              </a:ext>
            </a:extLst>
          </p:cNvPr>
          <p:cNvSpPr>
            <a:spLocks noGrp="1"/>
          </p:cNvSpPr>
          <p:nvPr>
            <p:ph type="title"/>
          </p:nvPr>
        </p:nvSpPr>
        <p:spPr/>
        <p:txBody>
          <a:bodyPr/>
          <a:lstStyle/>
          <a:p>
            <a:r>
              <a:rPr lang="en-US" dirty="0"/>
              <a:t>Test data quality at scale with </a:t>
            </a:r>
            <a:r>
              <a:rPr lang="en-US" dirty="0" err="1"/>
              <a:t>Deequ</a:t>
            </a:r>
            <a:br>
              <a:rPr lang="en-US" dirty="0"/>
            </a:br>
            <a:endParaRPr lang="en-GB" dirty="0"/>
          </a:p>
        </p:txBody>
      </p:sp>
      <p:pic>
        <p:nvPicPr>
          <p:cNvPr id="5" name="Picture 4">
            <a:extLst>
              <a:ext uri="{FF2B5EF4-FFF2-40B4-BE49-F238E27FC236}">
                <a16:creationId xmlns:a16="http://schemas.microsoft.com/office/drawing/2014/main" id="{933549D1-4BEE-7742-A5A0-02A17DB86927}"/>
              </a:ext>
            </a:extLst>
          </p:cNvPr>
          <p:cNvPicPr>
            <a:picLocks noChangeAspect="1"/>
          </p:cNvPicPr>
          <p:nvPr/>
        </p:nvPicPr>
        <p:blipFill>
          <a:blip r:embed="rId2"/>
          <a:stretch>
            <a:fillRect/>
          </a:stretch>
        </p:blipFill>
        <p:spPr>
          <a:xfrm>
            <a:off x="762000" y="807546"/>
            <a:ext cx="7280564" cy="3700953"/>
          </a:xfrm>
          <a:prstGeom prst="rect">
            <a:avLst/>
          </a:prstGeom>
        </p:spPr>
      </p:pic>
    </p:spTree>
    <p:extLst>
      <p:ext uri="{BB962C8B-B14F-4D97-AF65-F5344CB8AC3E}">
        <p14:creationId xmlns:p14="http://schemas.microsoft.com/office/powerpoint/2010/main" val="167823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598D9-407F-074B-8D45-9994E308A73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CDD089D-8FEA-2640-9E3B-2F62A37348AC}"/>
              </a:ext>
            </a:extLst>
          </p:cNvPr>
          <p:cNvSpPr>
            <a:spLocks noGrp="1"/>
          </p:cNvSpPr>
          <p:nvPr>
            <p:ph idx="1"/>
          </p:nvPr>
        </p:nvSpPr>
        <p:spPr/>
        <p:txBody>
          <a:bodyPr/>
          <a:lstStyle/>
          <a:p>
            <a:r>
              <a:rPr lang="en-US" dirty="0"/>
              <a:t>Data Driven Enterprise Vision</a:t>
            </a:r>
          </a:p>
          <a:p>
            <a:endParaRPr lang="en-US" dirty="0"/>
          </a:p>
          <a:p>
            <a:r>
              <a:rPr lang="en-US" dirty="0"/>
              <a:t>A Day in the Life of a Data Driven Organization</a:t>
            </a:r>
          </a:p>
          <a:p>
            <a:endParaRPr lang="en-US" dirty="0"/>
          </a:p>
          <a:p>
            <a:endParaRPr lang="en-US" dirty="0"/>
          </a:p>
        </p:txBody>
      </p:sp>
    </p:spTree>
    <p:extLst>
      <p:ext uri="{BB962C8B-B14F-4D97-AF65-F5344CB8AC3E}">
        <p14:creationId xmlns:p14="http://schemas.microsoft.com/office/powerpoint/2010/main" val="38186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A32A-14CC-DD47-A205-D28F6BEABFAB}"/>
              </a:ext>
            </a:extLst>
          </p:cNvPr>
          <p:cNvSpPr>
            <a:spLocks noGrp="1"/>
          </p:cNvSpPr>
          <p:nvPr>
            <p:ph type="title"/>
          </p:nvPr>
        </p:nvSpPr>
        <p:spPr/>
        <p:txBody>
          <a:bodyPr/>
          <a:lstStyle/>
          <a:p>
            <a:r>
              <a:rPr lang="en-US" dirty="0"/>
              <a:t>Anomaly Detection and Constraint Suggestion </a:t>
            </a:r>
            <a:br>
              <a:rPr lang="en-US" dirty="0"/>
            </a:br>
            <a:endParaRPr lang="en-GB" dirty="0"/>
          </a:p>
        </p:txBody>
      </p:sp>
      <p:sp>
        <p:nvSpPr>
          <p:cNvPr id="3" name="Content Placeholder 2">
            <a:extLst>
              <a:ext uri="{FF2B5EF4-FFF2-40B4-BE49-F238E27FC236}">
                <a16:creationId xmlns:a16="http://schemas.microsoft.com/office/drawing/2014/main" id="{E917612D-E32B-0944-8BBE-37672ABE4105}"/>
              </a:ext>
            </a:extLst>
          </p:cNvPr>
          <p:cNvSpPr>
            <a:spLocks noGrp="1"/>
          </p:cNvSpPr>
          <p:nvPr>
            <p:ph idx="1"/>
          </p:nvPr>
        </p:nvSpPr>
        <p:spPr/>
        <p:txBody>
          <a:bodyPr/>
          <a:lstStyle/>
          <a:p>
            <a:r>
              <a:rPr lang="en-US" sz="2000" b="1" dirty="0">
                <a:solidFill>
                  <a:schemeClr val="bg2">
                    <a:lumMod val="10000"/>
                  </a:schemeClr>
                </a:solidFill>
                <a:latin typeface="AmazonEmber" panose="020B0603020204020204" pitchFamily="34" charset="0"/>
              </a:rPr>
              <a:t>Difficult to set thresholds for certain constraints</a:t>
            </a:r>
          </a:p>
          <a:p>
            <a:r>
              <a:rPr lang="en-US" sz="1800" i="1" dirty="0">
                <a:solidFill>
                  <a:srgbClr val="595A5D"/>
                </a:solidFill>
                <a:latin typeface="AmazonEmber" panose="020B0603020204020204" pitchFamily="34" charset="0"/>
              </a:rPr>
              <a:t>	</a:t>
            </a:r>
            <a:r>
              <a:rPr lang="en-US" sz="1800" i="1" dirty="0" err="1">
                <a:solidFill>
                  <a:srgbClr val="595A5D"/>
                </a:solidFill>
                <a:latin typeface="AmazonEmber" panose="020B0603020204020204" pitchFamily="34" charset="0"/>
              </a:rPr>
              <a:t>Deequ</a:t>
            </a:r>
            <a:r>
              <a:rPr lang="en-US" sz="1800" i="1" dirty="0">
                <a:solidFill>
                  <a:srgbClr val="595A5D"/>
                </a:solidFill>
                <a:latin typeface="AmazonEmber" panose="020B0603020204020204" pitchFamily="34" charset="0"/>
              </a:rPr>
              <a:t> supports anomaly detection on time series built from history of metrics </a:t>
            </a:r>
          </a:p>
          <a:p>
            <a:endParaRPr lang="en-GB" sz="1800" b="1" dirty="0">
              <a:solidFill>
                <a:schemeClr val="bg2">
                  <a:lumMod val="10000"/>
                </a:schemeClr>
              </a:solidFill>
              <a:latin typeface="AmazonEmber" panose="020B0603020204020204" pitchFamily="34" charset="0"/>
            </a:endParaRPr>
          </a:p>
          <a:p>
            <a:r>
              <a:rPr lang="en-US" sz="2000" b="1" dirty="0">
                <a:solidFill>
                  <a:schemeClr val="bg2">
                    <a:lumMod val="10000"/>
                  </a:schemeClr>
                </a:solidFill>
                <a:latin typeface="AmazonEmber" panose="020B0603020204020204" pitchFamily="34" charset="0"/>
              </a:rPr>
              <a:t>Many diverse datasets, sometimes with hundreds of attributes </a:t>
            </a:r>
          </a:p>
          <a:p>
            <a:r>
              <a:rPr lang="en-US" sz="1800" i="1" dirty="0">
                <a:solidFill>
                  <a:srgbClr val="595A5D"/>
                </a:solidFill>
                <a:latin typeface="AmazonEmber" panose="020B0603020204020204" pitchFamily="34" charset="0"/>
              </a:rPr>
              <a:t>	→ automatic suggestion of constraints required </a:t>
            </a:r>
          </a:p>
          <a:p>
            <a:endParaRPr lang="en-GB" sz="1800" b="1" dirty="0">
              <a:solidFill>
                <a:schemeClr val="bg2">
                  <a:lumMod val="10000"/>
                </a:schemeClr>
              </a:solidFill>
              <a:latin typeface="AmazonEmber" panose="020B0603020204020204" pitchFamily="34" charset="0"/>
            </a:endParaRPr>
          </a:p>
        </p:txBody>
      </p:sp>
    </p:spTree>
    <p:extLst>
      <p:ext uri="{BB962C8B-B14F-4D97-AF65-F5344CB8AC3E}">
        <p14:creationId xmlns:p14="http://schemas.microsoft.com/office/powerpoint/2010/main" val="2078947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9AF0-1F51-7B4F-90C9-ABFAC3EC2779}"/>
              </a:ext>
            </a:extLst>
          </p:cNvPr>
          <p:cNvSpPr>
            <a:spLocks noGrp="1"/>
          </p:cNvSpPr>
          <p:nvPr>
            <p:ph type="title"/>
          </p:nvPr>
        </p:nvSpPr>
        <p:spPr/>
        <p:txBody>
          <a:bodyPr/>
          <a:lstStyle/>
          <a:p>
            <a:r>
              <a:rPr lang="en-GB" dirty="0"/>
              <a:t>Constraints Examples per Column</a:t>
            </a:r>
          </a:p>
        </p:txBody>
      </p:sp>
      <p:sp>
        <p:nvSpPr>
          <p:cNvPr id="4" name="Content Placeholder 3">
            <a:extLst>
              <a:ext uri="{FF2B5EF4-FFF2-40B4-BE49-F238E27FC236}">
                <a16:creationId xmlns:a16="http://schemas.microsoft.com/office/drawing/2014/main" id="{75A5A5DD-1AF6-014B-9565-35839123AAB4}"/>
              </a:ext>
            </a:extLst>
          </p:cNvPr>
          <p:cNvSpPr>
            <a:spLocks noGrp="1"/>
          </p:cNvSpPr>
          <p:nvPr>
            <p:ph idx="1"/>
          </p:nvPr>
        </p:nvSpPr>
        <p:spPr>
          <a:xfrm>
            <a:off x="340592" y="1009332"/>
            <a:ext cx="8205304" cy="3293209"/>
          </a:xfrm>
          <a:prstGeom prst="rect">
            <a:avLst/>
          </a:prstGeom>
        </p:spPr>
        <p:txBody>
          <a:bodyPr wrap="square">
            <a:spAutoFit/>
          </a:bodyPr>
          <a:lstStyle/>
          <a:p>
            <a:r>
              <a:rPr lang="en-GB" sz="1600" b="1" dirty="0">
                <a:solidFill>
                  <a:srgbClr val="000000"/>
                </a:solidFill>
                <a:latin typeface="Courier New" panose="02070309020205020404" pitchFamily="49" charset="0"/>
                <a:cs typeface="Courier New" panose="02070309020205020404" pitchFamily="49" charset="0"/>
              </a:rPr>
              <a:t>﻿</a:t>
            </a:r>
            <a:r>
              <a:rPr lang="en-GB" sz="1600" b="1" dirty="0" err="1">
                <a:solidFill>
                  <a:srgbClr val="000000"/>
                </a:solidFill>
                <a:latin typeface="Courier New" panose="02070309020205020404" pitchFamily="49" charset="0"/>
                <a:cs typeface="Courier New" panose="02070309020205020404" pitchFamily="49" charset="0"/>
              </a:rPr>
              <a:t>isComplete</a:t>
            </a:r>
            <a:endParaRPr lang="en-GB" sz="1600" b="1" dirty="0">
              <a:solidFill>
                <a:srgbClr val="000000"/>
              </a:solidFill>
              <a:latin typeface="Courier New" panose="02070309020205020404" pitchFamily="49" charset="0"/>
              <a:cs typeface="Courier New" panose="02070309020205020404" pitchFamily="49" charset="0"/>
            </a:endParaRPr>
          </a:p>
          <a:p>
            <a:r>
              <a:rPr lang="en-GB" sz="1600" b="1" dirty="0">
                <a:solidFill>
                  <a:srgbClr val="000000"/>
                </a:solidFill>
                <a:latin typeface="Courier New" panose="02070309020205020404" pitchFamily="49" charset="0"/>
                <a:cs typeface="Courier New" panose="02070309020205020404" pitchFamily="49" charset="0"/>
              </a:rPr>
              <a:t>﻿</a:t>
            </a:r>
            <a:r>
              <a:rPr lang="en-GB" sz="1600" b="1" dirty="0" err="1">
                <a:solidFill>
                  <a:srgbClr val="000000"/>
                </a:solidFill>
                <a:latin typeface="Courier New" panose="02070309020205020404" pitchFamily="49" charset="0"/>
                <a:cs typeface="Courier New" panose="02070309020205020404" pitchFamily="49" charset="0"/>
              </a:rPr>
              <a:t>isUnique</a:t>
            </a:r>
            <a:endParaRPr lang="en-GB" sz="1600" b="1" dirty="0">
              <a:solidFill>
                <a:srgbClr val="000000"/>
              </a:solidFill>
              <a:latin typeface="Courier New" panose="02070309020205020404" pitchFamily="49" charset="0"/>
              <a:cs typeface="Courier New" panose="02070309020205020404" pitchFamily="49" charset="0"/>
            </a:endParaRPr>
          </a:p>
          <a:p>
            <a:r>
              <a:rPr lang="en-GB" sz="1600" b="1" dirty="0">
                <a:solidFill>
                  <a:srgbClr val="000000"/>
                </a:solidFill>
                <a:latin typeface="Courier New" panose="02070309020205020404" pitchFamily="49" charset="0"/>
                <a:cs typeface="Courier New" panose="02070309020205020404" pitchFamily="49" charset="0"/>
              </a:rPr>
              <a:t>﻿</a:t>
            </a:r>
            <a:r>
              <a:rPr lang="en-GB" sz="1600" b="1" dirty="0" err="1">
                <a:solidFill>
                  <a:srgbClr val="000000"/>
                </a:solidFill>
                <a:latin typeface="Courier New" panose="02070309020205020404" pitchFamily="49" charset="0"/>
                <a:cs typeface="Courier New" panose="02070309020205020404" pitchFamily="49" charset="0"/>
              </a:rPr>
              <a:t>isNonNegative</a:t>
            </a:r>
            <a:endParaRPr lang="en-GB" sz="1600" b="1" dirty="0">
              <a:solidFill>
                <a:srgbClr val="000000"/>
              </a:solidFill>
              <a:latin typeface="Courier New" panose="02070309020205020404" pitchFamily="49" charset="0"/>
              <a:cs typeface="Courier New" panose="02070309020205020404" pitchFamily="49" charset="0"/>
            </a:endParaRPr>
          </a:p>
          <a:p>
            <a:r>
              <a:rPr lang="en-GB" sz="1600" b="1" dirty="0">
                <a:solidFill>
                  <a:srgbClr val="000000"/>
                </a:solidFill>
                <a:latin typeface="Courier New" panose="02070309020205020404" pitchFamily="49" charset="0"/>
                <a:cs typeface="Courier New" panose="02070309020205020404" pitchFamily="49" charset="0"/>
              </a:rPr>
              <a:t>﻿</a:t>
            </a:r>
            <a:r>
              <a:rPr lang="en-GB" sz="1600" b="1" dirty="0" err="1">
                <a:solidFill>
                  <a:srgbClr val="000000"/>
                </a:solidFill>
                <a:latin typeface="Courier New" panose="02070309020205020404" pitchFamily="49" charset="0"/>
                <a:cs typeface="Courier New" panose="02070309020205020404" pitchFamily="49" charset="0"/>
              </a:rPr>
              <a:t>isInRange</a:t>
            </a:r>
            <a:r>
              <a:rPr lang="en-GB" sz="1600" b="1" dirty="0">
                <a:solidFill>
                  <a:srgbClr val="000000"/>
                </a:solidFill>
                <a:latin typeface="Courier New" panose="02070309020205020404" pitchFamily="49" charset="0"/>
                <a:cs typeface="Courier New" panose="02070309020205020404" pitchFamily="49" charset="0"/>
              </a:rPr>
              <a:t>(0, 100)</a:t>
            </a:r>
          </a:p>
          <a:p>
            <a:r>
              <a:rPr lang="en-GB" sz="1600" b="1" dirty="0">
                <a:solidFill>
                  <a:srgbClr val="000000"/>
                </a:solidFill>
                <a:latin typeface="Courier New" panose="02070309020205020404" pitchFamily="49" charset="0"/>
                <a:cs typeface="Courier New" panose="02070309020205020404" pitchFamily="49" charset="0"/>
              </a:rPr>
              <a:t>﻿</a:t>
            </a:r>
            <a:r>
              <a:rPr lang="en-GB" sz="1600" b="1" dirty="0" err="1">
                <a:solidFill>
                  <a:srgbClr val="000000"/>
                </a:solidFill>
                <a:latin typeface="Courier New" panose="02070309020205020404" pitchFamily="49" charset="0"/>
                <a:cs typeface="Courier New" panose="02070309020205020404" pitchFamily="49" charset="0"/>
              </a:rPr>
              <a:t>hasConsistentType</a:t>
            </a:r>
            <a:r>
              <a:rPr lang="en-GB" sz="1600" b="1" dirty="0">
                <a:solidFill>
                  <a:srgbClr val="000000"/>
                </a:solidFill>
                <a:latin typeface="Courier New" panose="02070309020205020404" pitchFamily="49" charset="0"/>
                <a:cs typeface="Courier New" panose="02070309020205020404" pitchFamily="49" charset="0"/>
              </a:rPr>
              <a:t>(integer)</a:t>
            </a:r>
          </a:p>
          <a:p>
            <a:endParaRPr lang="en-GB" sz="1600" b="1" dirty="0">
              <a:solidFill>
                <a:srgbClr val="000000"/>
              </a:solidFill>
              <a:latin typeface="Courier New" panose="02070309020205020404" pitchFamily="49" charset="0"/>
              <a:cs typeface="Courier New" panose="02070309020205020404" pitchFamily="49" charset="0"/>
            </a:endParaRPr>
          </a:p>
          <a:p>
            <a:r>
              <a:rPr lang="en-GB" sz="1600" b="1" dirty="0">
                <a:solidFill>
                  <a:srgbClr val="000000"/>
                </a:solidFill>
                <a:latin typeface="Courier New" panose="02070309020205020404" pitchFamily="49" charset="0"/>
                <a:cs typeface="Courier New" panose="02070309020205020404" pitchFamily="49" charset="0"/>
              </a:rPr>
              <a:t>﻿</a:t>
            </a:r>
            <a:r>
              <a:rPr lang="en-GB" sz="1600" b="1" dirty="0" err="1">
                <a:solidFill>
                  <a:srgbClr val="000000"/>
                </a:solidFill>
                <a:latin typeface="Courier New" panose="02070309020205020404" pitchFamily="49" charset="0"/>
                <a:cs typeface="Courier New" panose="02070309020205020404" pitchFamily="49" charset="0"/>
              </a:rPr>
              <a:t>hasCompleteness</a:t>
            </a:r>
            <a:r>
              <a:rPr lang="en-GB" sz="1600" b="1" dirty="0">
                <a:solidFill>
                  <a:srgbClr val="000000"/>
                </a:solidFill>
                <a:latin typeface="Courier New" panose="02070309020205020404" pitchFamily="49" charset="0"/>
                <a:cs typeface="Courier New" panose="02070309020205020404" pitchFamily="49" charset="0"/>
              </a:rPr>
              <a:t> &gt;= 0.90</a:t>
            </a:r>
          </a:p>
          <a:p>
            <a:r>
              <a:rPr lang="en-GB" sz="1600" b="1" dirty="0" err="1">
                <a:solidFill>
                  <a:srgbClr val="000000"/>
                </a:solidFill>
                <a:latin typeface="Courier New" panose="02070309020205020404" pitchFamily="49" charset="0"/>
                <a:cs typeface="Courier New" panose="02070309020205020404" pitchFamily="49" charset="0"/>
              </a:rPr>
              <a:t>isContainedIn</a:t>
            </a:r>
            <a:r>
              <a:rPr lang="en-GB" sz="1600" b="1" dirty="0">
                <a:solidFill>
                  <a:srgbClr val="000000"/>
                </a:solidFill>
                <a:latin typeface="Courier New" panose="02070309020205020404" pitchFamily="49" charset="0"/>
                <a:cs typeface="Courier New" panose="02070309020205020404" pitchFamily="49" charset="0"/>
              </a:rPr>
              <a:t>(Array(”Value-A", ”Value-B"))</a:t>
            </a:r>
          </a:p>
          <a:p>
            <a:r>
              <a:rPr lang="en-GB" sz="1600" b="1" dirty="0" err="1">
                <a:solidFill>
                  <a:srgbClr val="000000"/>
                </a:solidFill>
                <a:latin typeface="Courier New" panose="02070309020205020404" pitchFamily="49" charset="0"/>
                <a:cs typeface="Courier New" panose="02070309020205020404" pitchFamily="49" charset="0"/>
              </a:rPr>
              <a:t>isContainedIn</a:t>
            </a:r>
            <a:r>
              <a:rPr lang="en-GB" sz="1600" b="1" dirty="0">
                <a:solidFill>
                  <a:srgbClr val="000000"/>
                </a:solidFill>
                <a:latin typeface="Courier New" panose="02070309020205020404" pitchFamily="49" charset="0"/>
                <a:cs typeface="Courier New" panose="02070309020205020404" pitchFamily="49" charset="0"/>
              </a:rPr>
              <a:t>(Array(”Value-A"), &gt;= 0.95)</a:t>
            </a:r>
          </a:p>
          <a:p>
            <a:endParaRPr lang="en-GB" sz="1600" b="1" dirty="0">
              <a:solidFill>
                <a:srgbClr val="000000"/>
              </a:solidFill>
              <a:latin typeface="Courier New" panose="02070309020205020404" pitchFamily="49" charset="0"/>
              <a:cs typeface="Courier New" panose="02070309020205020404" pitchFamily="49" charset="0"/>
            </a:endParaRPr>
          </a:p>
          <a:p>
            <a:endParaRPr lang="en-GB" sz="1600" b="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5700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A483-8C34-7244-A105-18F162793B09}"/>
              </a:ext>
            </a:extLst>
          </p:cNvPr>
          <p:cNvSpPr>
            <a:spLocks noGrp="1"/>
          </p:cNvSpPr>
          <p:nvPr>
            <p:ph type="title"/>
          </p:nvPr>
        </p:nvSpPr>
        <p:spPr/>
        <p:txBody>
          <a:bodyPr/>
          <a:lstStyle/>
          <a:p>
            <a:r>
              <a:rPr lang="en-US" dirty="0"/>
              <a:t>Summary</a:t>
            </a:r>
            <a:endParaRPr lang="en-GB" dirty="0"/>
          </a:p>
        </p:txBody>
      </p:sp>
      <p:sp>
        <p:nvSpPr>
          <p:cNvPr id="3" name="Rectangle 2">
            <a:extLst>
              <a:ext uri="{FF2B5EF4-FFF2-40B4-BE49-F238E27FC236}">
                <a16:creationId xmlns:a16="http://schemas.microsoft.com/office/drawing/2014/main" id="{3E91CE43-B7EC-A846-804B-85C14B8B3311}"/>
              </a:ext>
            </a:extLst>
          </p:cNvPr>
          <p:cNvSpPr/>
          <p:nvPr/>
        </p:nvSpPr>
        <p:spPr>
          <a:xfrm>
            <a:off x="336789" y="752594"/>
            <a:ext cx="8205304" cy="4401205"/>
          </a:xfrm>
          <a:prstGeom prst="rect">
            <a:avLst/>
          </a:prstGeom>
        </p:spPr>
        <p:txBody>
          <a:bodyPr wrap="square">
            <a:spAutoFit/>
          </a:bodyPr>
          <a:lstStyle/>
          <a:p>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Where is the data?</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200" i="1" strike="sngStrike"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CRM, accounting data, inventory…</a:t>
            </a:r>
          </a:p>
          <a:p>
            <a:endParaRPr lang="en-US" sz="1200"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endParaRPr>
          </a:p>
          <a:p>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Can I connect BI to my datalake?</a:t>
            </a:r>
          </a:p>
          <a:p>
            <a:r>
              <a:rPr lang="en-US" sz="1200" i="1" dirty="0"/>
              <a:t>	</a:t>
            </a:r>
            <a:r>
              <a:rPr lang="en-US" sz="1200" i="1" strike="sngStrike"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Slicing and dicing data coming from different databases, APIs and </a:t>
            </a:r>
            <a:r>
              <a:rPr lang="en-US" sz="1200" i="1" strike="sngStrike" dirty="0" err="1">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fileshares</a:t>
            </a:r>
            <a:r>
              <a:rPr lang="en-US" sz="1200" i="1" strike="sngStrike"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is not really easy.</a:t>
            </a:r>
          </a:p>
          <a:p>
            <a:r>
              <a:rPr lang="en-US" sz="1200" b="1" i="1" dirty="0">
                <a:solidFill>
                  <a:srgbClr val="0C9B2E"/>
                </a:solidFill>
              </a:rPr>
              <a:t>	</a:t>
            </a:r>
            <a:r>
              <a:rPr lang="en-US" sz="1200" b="1" i="1" dirty="0">
                <a:solidFill>
                  <a:srgbClr val="0C9B2E"/>
                </a:solidFill>
                <a:latin typeface="Amazon Ember" panose="020B0603020204020204" pitchFamily="34" charset="0"/>
                <a:ea typeface="Amazon Ember" panose="020B0603020204020204" pitchFamily="34" charset="0"/>
                <a:cs typeface="Amazon Ember" panose="020B0603020204020204" pitchFamily="34" charset="0"/>
              </a:rPr>
              <a:t>Data is consumable by any BI tools. No loading, no data movement, no infrastructure to buy.</a:t>
            </a:r>
            <a:endParaRPr lang="en-US" sz="1200" b="1" dirty="0">
              <a:solidFill>
                <a:srgbClr val="0C9B2E"/>
              </a:solidFill>
              <a:latin typeface="Amazon Ember" panose="020B0603020204020204" pitchFamily="34" charset="0"/>
              <a:ea typeface="Amazon Ember" panose="020B0603020204020204" pitchFamily="34" charset="0"/>
              <a:cs typeface="Amazon Ember" panose="020B0603020204020204" pitchFamily="34" charset="0"/>
            </a:endParaRPr>
          </a:p>
          <a:p>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Where to store the data?</a:t>
            </a:r>
          </a:p>
          <a:p>
            <a:r>
              <a:rPr lang="en-US" sz="1600"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200" i="1" strike="sngStrike"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The Data loaded into</a:t>
            </a:r>
            <a:r>
              <a:rPr lang="en-US" sz="1200" i="1" strike="sngStrike"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sym typeface="Wingdings" pitchFamily="2" charset="2"/>
              </a:rPr>
              <a:t> new servers that power a Data Warehouse.</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200" b="1" i="1" dirty="0">
                <a:solidFill>
                  <a:srgbClr val="0C9B2E"/>
                </a:solidFill>
                <a:latin typeface="Amazon Ember" panose="020B0603020204020204" pitchFamily="34" charset="0"/>
                <a:ea typeface="Amazon Ember" panose="020B0603020204020204" pitchFamily="34" charset="0"/>
                <a:cs typeface="Amazon Ember" panose="020B0603020204020204" pitchFamily="34" charset="0"/>
              </a:rPr>
              <a:t>The data stored in a durable and highly available storage powered by AWS.</a:t>
            </a:r>
          </a:p>
          <a:p>
            <a:r>
              <a:rPr lang="en-US" sz="1200" b="1" i="1" dirty="0">
                <a:solidFill>
                  <a:srgbClr val="0C9B2E"/>
                </a:solidFill>
                <a:latin typeface="Amazon Ember" panose="020B0603020204020204" pitchFamily="34" charset="0"/>
                <a:ea typeface="Amazon Ember" panose="020B0603020204020204" pitchFamily="34" charset="0"/>
                <a:cs typeface="Amazon Ember" panose="020B0603020204020204" pitchFamily="34" charset="0"/>
                <a:sym typeface="Wingdings" pitchFamily="2" charset="2"/>
              </a:rPr>
              <a:t>	Complex organizational structure mapped to different AWS environments.</a:t>
            </a:r>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p>
          <a:p>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How to make data ready-for-analytics?</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200" i="1" strike="sngStrike"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The Data needs to undergo ETL in staging area. </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200" b="1" i="1" dirty="0">
                <a:solidFill>
                  <a:srgbClr val="0C9B2E"/>
                </a:solidFill>
                <a:latin typeface="Amazon Ember" panose="020B0603020204020204" pitchFamily="34" charset="0"/>
                <a:ea typeface="Amazon Ember" panose="020B0603020204020204" pitchFamily="34" charset="0"/>
                <a:cs typeface="Amazon Ember" panose="020B0603020204020204" pitchFamily="34" charset="0"/>
              </a:rPr>
              <a:t>Complex data transformation workflows can be implemented using simple SQL statements. </a:t>
            </a:r>
          </a:p>
          <a:p>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Who sees what ?</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200" i="1" strike="sngStrike"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Manual process of granting permissions. People don’t like to wait! </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200" i="1" strike="sngStrike"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After some time it becomes unmanageable to know who is accessing what…</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200" b="1" i="1" dirty="0">
                <a:solidFill>
                  <a:srgbClr val="0C9B2E"/>
                </a:solidFill>
                <a:latin typeface="Amazon Ember" panose="020B0603020204020204" pitchFamily="34" charset="0"/>
                <a:ea typeface="Amazon Ember" panose="020B0603020204020204" pitchFamily="34" charset="0"/>
                <a:cs typeface="Amazon Ember" panose="020B0603020204020204" pitchFamily="34" charset="0"/>
              </a:rPr>
              <a:t>Authorized users can publish, discover, request access, and eventually use data.</a:t>
            </a:r>
          </a:p>
          <a:p>
            <a:r>
              <a:rPr lang="en-US" sz="1200" b="1" i="1" dirty="0">
                <a:solidFill>
                  <a:srgbClr val="0C9B2E"/>
                </a:solidFill>
                <a:latin typeface="Amazon Ember" panose="020B0603020204020204" pitchFamily="34" charset="0"/>
                <a:ea typeface="Amazon Ember" panose="020B0603020204020204" pitchFamily="34" charset="0"/>
                <a:cs typeface="Amazon Ember" panose="020B0603020204020204" pitchFamily="34" charset="0"/>
              </a:rPr>
              <a:t>	 Data security best practices are applied automatically by Common </a:t>
            </a:r>
            <a:r>
              <a:rPr lang="en-US" sz="1200" b="1" i="1" dirty="0" err="1">
                <a:solidFill>
                  <a:srgbClr val="0C9B2E"/>
                </a:solidFill>
                <a:latin typeface="Amazon Ember" panose="020B0603020204020204" pitchFamily="34" charset="0"/>
                <a:ea typeface="Amazon Ember" panose="020B0603020204020204" pitchFamily="34" charset="0"/>
                <a:cs typeface="Amazon Ember" panose="020B0603020204020204" pitchFamily="34" charset="0"/>
              </a:rPr>
              <a:t>DataHub</a:t>
            </a:r>
            <a:r>
              <a:rPr lang="en-US" sz="1200" b="1" i="1" dirty="0">
                <a:solidFill>
                  <a:srgbClr val="0C9B2E"/>
                </a:solidFill>
                <a:latin typeface="Amazon Ember" panose="020B0603020204020204" pitchFamily="34" charset="0"/>
                <a:ea typeface="Amazon Ember" panose="020B0603020204020204" pitchFamily="34" charset="0"/>
                <a:cs typeface="Amazon Ember" panose="020B0603020204020204" pitchFamily="34" charset="0"/>
              </a:rPr>
              <a:t>. </a:t>
            </a:r>
          </a:p>
          <a:p>
            <a:endPar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200" i="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Rectangle 3">
            <a:extLst>
              <a:ext uri="{FF2B5EF4-FFF2-40B4-BE49-F238E27FC236}">
                <a16:creationId xmlns:a16="http://schemas.microsoft.com/office/drawing/2014/main" id="{60261ED7-D2FF-CF47-8D46-6E0145B90A11}"/>
              </a:ext>
            </a:extLst>
          </p:cNvPr>
          <p:cNvSpPr/>
          <p:nvPr/>
        </p:nvSpPr>
        <p:spPr>
          <a:xfrm>
            <a:off x="823784" y="1231489"/>
            <a:ext cx="5844746" cy="461665"/>
          </a:xfrm>
          <a:prstGeom prst="rect">
            <a:avLst/>
          </a:prstGeom>
        </p:spPr>
        <p:txBody>
          <a:bodyPr wrap="square">
            <a:spAutoFit/>
          </a:bodyPr>
          <a:lstStyle/>
          <a:p>
            <a:r>
              <a:rPr lang="en-US" sz="1200" b="1" i="1" dirty="0">
                <a:solidFill>
                  <a:srgbClr val="0C9B2E"/>
                </a:solidFill>
                <a:latin typeface="Amazon Ember" panose="020B0603020204020204" pitchFamily="34" charset="0"/>
                <a:ea typeface="Amazon Ember" panose="020B0603020204020204" pitchFamily="34" charset="0"/>
                <a:cs typeface="Amazon Ember" panose="020B0603020204020204" pitchFamily="34" charset="0"/>
              </a:rPr>
              <a:t>Find the data you need with Common </a:t>
            </a:r>
            <a:r>
              <a:rPr lang="en-US" sz="1200" b="1" i="1" dirty="0" err="1">
                <a:solidFill>
                  <a:srgbClr val="0C9B2E"/>
                </a:solidFill>
                <a:latin typeface="Amazon Ember" panose="020B0603020204020204" pitchFamily="34" charset="0"/>
                <a:ea typeface="Amazon Ember" panose="020B0603020204020204" pitchFamily="34" charset="0"/>
                <a:cs typeface="Amazon Ember" panose="020B0603020204020204" pitchFamily="34" charset="0"/>
              </a:rPr>
              <a:t>DataHub</a:t>
            </a:r>
            <a:r>
              <a:rPr lang="en-US" sz="1200" b="1" i="1" dirty="0">
                <a:solidFill>
                  <a:srgbClr val="0C9B2E"/>
                </a:solidFill>
                <a:latin typeface="Amazon Ember" panose="020B0603020204020204" pitchFamily="34" charset="0"/>
                <a:ea typeface="Amazon Ember" panose="020B0603020204020204" pitchFamily="34" charset="0"/>
                <a:cs typeface="Amazon Ember" panose="020B0603020204020204" pitchFamily="34" charset="0"/>
              </a:rPr>
              <a:t> Virtual Data Catalog. </a:t>
            </a:r>
          </a:p>
          <a:p>
            <a:r>
              <a:rPr lang="en-US" sz="1200" b="1" i="1" dirty="0">
                <a:solidFill>
                  <a:srgbClr val="0C9B2E"/>
                </a:solidFill>
                <a:latin typeface="Amazon Ember" panose="020B0603020204020204" pitchFamily="34" charset="0"/>
                <a:ea typeface="Amazon Ember" panose="020B0603020204020204" pitchFamily="34" charset="0"/>
                <a:cs typeface="Amazon Ember" panose="020B0603020204020204" pitchFamily="34" charset="0"/>
              </a:rPr>
              <a:t>Data is searchable by tags, description, and metadata.</a:t>
            </a:r>
          </a:p>
        </p:txBody>
      </p:sp>
    </p:spTree>
    <p:extLst>
      <p:ext uri="{BB962C8B-B14F-4D97-AF65-F5344CB8AC3E}">
        <p14:creationId xmlns:p14="http://schemas.microsoft.com/office/powerpoint/2010/main" val="30349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283C-BC22-494B-93D0-D4C93190DBD1}"/>
              </a:ext>
            </a:extLst>
          </p:cNvPr>
          <p:cNvSpPr>
            <a:spLocks noGrp="1"/>
          </p:cNvSpPr>
          <p:nvPr>
            <p:ph type="title"/>
          </p:nvPr>
        </p:nvSpPr>
        <p:spPr/>
        <p:txBody>
          <a:bodyPr/>
          <a:lstStyle/>
          <a:p>
            <a:r>
              <a:rPr lang="en-GB" dirty="0"/>
              <a:t>APPENDIX</a:t>
            </a:r>
          </a:p>
        </p:txBody>
      </p:sp>
    </p:spTree>
    <p:extLst>
      <p:ext uri="{BB962C8B-B14F-4D97-AF65-F5344CB8AC3E}">
        <p14:creationId xmlns:p14="http://schemas.microsoft.com/office/powerpoint/2010/main" val="2019688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876209-5B74-7845-BDF2-4CE4B5CD281B}"/>
              </a:ext>
            </a:extLst>
          </p:cNvPr>
          <p:cNvPicPr>
            <a:picLocks noChangeAspect="1"/>
          </p:cNvPicPr>
          <p:nvPr/>
        </p:nvPicPr>
        <p:blipFill>
          <a:blip r:embed="rId2"/>
          <a:stretch>
            <a:fillRect/>
          </a:stretch>
        </p:blipFill>
        <p:spPr>
          <a:xfrm>
            <a:off x="0" y="139539"/>
            <a:ext cx="9144000" cy="4864422"/>
          </a:xfrm>
          <a:prstGeom prst="rect">
            <a:avLst/>
          </a:prstGeom>
        </p:spPr>
      </p:pic>
    </p:spTree>
    <p:extLst>
      <p:ext uri="{BB962C8B-B14F-4D97-AF65-F5344CB8AC3E}">
        <p14:creationId xmlns:p14="http://schemas.microsoft.com/office/powerpoint/2010/main" val="4003389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3415" y="38758"/>
            <a:ext cx="8205304" cy="1064876"/>
          </a:xfrm>
        </p:spPr>
        <p:txBody>
          <a:bodyPr/>
          <a:lstStyle/>
          <a:p>
            <a:r>
              <a:rPr lang="en-US" dirty="0">
                <a:ea typeface="Amazon Ember" panose="020B0603020204020204" pitchFamily="34" charset="0"/>
                <a:cs typeface="Amazon Ember" panose="020B0603020204020204" pitchFamily="34" charset="0"/>
              </a:rPr>
              <a:t>AWS Global Infrastructure – </a:t>
            </a:r>
            <a:br>
              <a:rPr lang="en-US" dirty="0">
                <a:ea typeface="Amazon Ember" panose="020B0603020204020204" pitchFamily="34" charset="0"/>
                <a:cs typeface="Amazon Ember" panose="020B0603020204020204" pitchFamily="34" charset="0"/>
              </a:rPr>
            </a:br>
            <a:r>
              <a:rPr lang="en-US" dirty="0">
                <a:ea typeface="Amazon Ember" panose="020B0603020204020204" pitchFamily="34" charset="0"/>
                <a:cs typeface="Amazon Ember" panose="020B0603020204020204" pitchFamily="34" charset="0"/>
              </a:rPr>
              <a:t>Regions and Availability Zones</a:t>
            </a: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 name="Content Placeholder 1"/>
          <p:cNvSpPr>
            <a:spLocks noGrp="1"/>
          </p:cNvSpPr>
          <p:nvPr>
            <p:ph idx="1"/>
          </p:nvPr>
        </p:nvSpPr>
        <p:spPr>
          <a:xfrm>
            <a:off x="340592" y="1019798"/>
            <a:ext cx="8201501" cy="830997"/>
          </a:xfrm>
        </p:spPr>
        <p:txBody>
          <a:bodyPr wrap="square">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AWS Regions are comprised of multiple AZs for </a:t>
            </a:r>
            <a:r>
              <a:rPr lang="en-US" sz="16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high availability</a:t>
            </a:r>
            <a:r>
              <a:rPr lang="en-US" sz="1600" dirty="0">
                <a:latin typeface="Amazon Ember" panose="020B0603020204020204" pitchFamily="34" charset="0"/>
                <a:ea typeface="Amazon Ember" panose="020B0603020204020204" pitchFamily="34" charset="0"/>
                <a:cs typeface="Amazon Ember" panose="020B0603020204020204" pitchFamily="34" charset="0"/>
              </a:rPr>
              <a:t>, </a:t>
            </a:r>
            <a:r>
              <a:rPr lang="en-US" sz="16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high scalability</a:t>
            </a:r>
            <a:r>
              <a:rPr lang="en-US" sz="1600" dirty="0">
                <a:latin typeface="Amazon Ember" panose="020B0603020204020204" pitchFamily="34" charset="0"/>
                <a:ea typeface="Amazon Ember" panose="020B0603020204020204" pitchFamily="34" charset="0"/>
                <a:cs typeface="Amazon Ember" panose="020B0603020204020204" pitchFamily="34" charset="0"/>
              </a:rPr>
              <a:t>, and high</a:t>
            </a:r>
            <a:r>
              <a:rPr lang="en-US" sz="16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 fault tolerance</a:t>
            </a:r>
            <a:r>
              <a:rPr lang="en-US" sz="1600" dirty="0">
                <a:latin typeface="Amazon Ember" panose="020B0603020204020204" pitchFamily="34" charset="0"/>
                <a:ea typeface="Amazon Ember" panose="020B0603020204020204" pitchFamily="34" charset="0"/>
                <a:cs typeface="Amazon Ember" panose="020B0603020204020204" pitchFamily="34" charset="0"/>
              </a:rPr>
              <a:t>. Applications and data are replicated in real time and consistent in the different AZs.</a:t>
            </a:r>
          </a:p>
        </p:txBody>
      </p:sp>
      <p:sp>
        <p:nvSpPr>
          <p:cNvPr id="45" name="TextBox 44"/>
          <p:cNvSpPr txBox="1"/>
          <p:nvPr/>
        </p:nvSpPr>
        <p:spPr>
          <a:xfrm>
            <a:off x="6406758" y="1712780"/>
            <a:ext cx="1808508" cy="253916"/>
          </a:xfrm>
          <a:prstGeom prst="rect">
            <a:avLst/>
          </a:prstGeom>
          <a:noFill/>
        </p:spPr>
        <p:txBody>
          <a:bodyPr wrap="none" rtlCol="0">
            <a:spAutoFit/>
          </a:bodyPr>
          <a:lstStyle/>
          <a:p>
            <a:pPr algn="ctr"/>
            <a:r>
              <a:rPr lang="en-US" sz="105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AWS Availability Zone (AZ)</a:t>
            </a:r>
          </a:p>
        </p:txBody>
      </p:sp>
      <p:sp>
        <p:nvSpPr>
          <p:cNvPr id="53" name="TextBox 52"/>
          <p:cNvSpPr txBox="1"/>
          <p:nvPr/>
        </p:nvSpPr>
        <p:spPr>
          <a:xfrm>
            <a:off x="3088981" y="4144297"/>
            <a:ext cx="2439714" cy="276999"/>
          </a:xfrm>
          <a:prstGeom prst="rect">
            <a:avLst/>
          </a:prstGeom>
          <a:noFill/>
        </p:spPr>
        <p:txBody>
          <a:bodyPr wrap="square" lIns="0" tIns="0" rIns="0" bIns="0" rtlCol="0">
            <a:spAutoFit/>
          </a:bodyPr>
          <a:lstStyle>
            <a:defPPr>
              <a:defRPr lang="en-US"/>
            </a:defPPr>
            <a:lvl1pPr algn="ctr" defTabSz="914378">
              <a:defRPr sz="900" b="1">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solidFill>
                  <a:schemeClr val="tx1">
                    <a:lumMod val="50000"/>
                  </a:schemeClr>
                </a:solidFill>
              </a:rPr>
              <a:t>A Region </a:t>
            </a:r>
            <a:r>
              <a:rPr lang="en-US" b="0" kern="0" dirty="0">
                <a:solidFill>
                  <a:schemeClr val="tx1">
                    <a:lumMod val="50000"/>
                  </a:schemeClr>
                </a:solidFill>
              </a:rPr>
              <a:t>is a physical location in the world where we have multiple </a:t>
            </a:r>
            <a:r>
              <a:rPr lang="en-US" dirty="0">
                <a:solidFill>
                  <a:schemeClr val="tx1">
                    <a:lumMod val="50000"/>
                  </a:schemeClr>
                </a:solidFill>
              </a:rPr>
              <a:t>Availability Zones.</a:t>
            </a:r>
          </a:p>
        </p:txBody>
      </p:sp>
      <p:sp>
        <p:nvSpPr>
          <p:cNvPr id="46" name="TextBox 45"/>
          <p:cNvSpPr txBox="1"/>
          <p:nvPr/>
        </p:nvSpPr>
        <p:spPr>
          <a:xfrm>
            <a:off x="5844087" y="4144297"/>
            <a:ext cx="2965649" cy="415498"/>
          </a:xfrm>
          <a:prstGeom prst="rect">
            <a:avLst/>
          </a:prstGeom>
          <a:noFill/>
        </p:spPr>
        <p:txBody>
          <a:bodyPr wrap="square" lIns="0" tIns="0" rIns="0" bIns="0" rtlCol="0">
            <a:spAutoFit/>
          </a:bodyPr>
          <a:lstStyle/>
          <a:p>
            <a:pPr algn="ctr" defTabSz="914378">
              <a:defRPr/>
            </a:pPr>
            <a:r>
              <a:rPr lang="en-US" sz="900"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Availability</a:t>
            </a:r>
            <a:r>
              <a:rPr lang="en-US" sz="9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900"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Zones</a:t>
            </a:r>
            <a:r>
              <a:rPr lang="en-US" sz="900" b="1" kern="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900" kern="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consist of one or more discrete data centers, each with redundant power, networking, and connectivity, housed in separate facilities.</a:t>
            </a:r>
          </a:p>
        </p:txBody>
      </p:sp>
      <p:pic>
        <p:nvPicPr>
          <p:cNvPr id="50" name="Picture 49"/>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341313" y="2479206"/>
            <a:ext cx="2585757" cy="1309748"/>
          </a:xfrm>
          <a:prstGeom prst="rect">
            <a:avLst/>
          </a:prstGeom>
        </p:spPr>
      </p:pic>
      <p:grpSp>
        <p:nvGrpSpPr>
          <p:cNvPr id="47" name="Group 46"/>
          <p:cNvGrpSpPr/>
          <p:nvPr/>
        </p:nvGrpSpPr>
        <p:grpSpPr>
          <a:xfrm>
            <a:off x="2359378" y="1995218"/>
            <a:ext cx="6445836" cy="2106610"/>
            <a:chOff x="3275025" y="2732962"/>
            <a:chExt cx="8594448" cy="2808813"/>
          </a:xfrm>
        </p:grpSpPr>
        <p:cxnSp>
          <p:nvCxnSpPr>
            <p:cNvPr id="7" name="Straight Connector 16"/>
            <p:cNvCxnSpPr>
              <a:cxnSpLocks/>
            </p:cNvCxnSpPr>
            <p:nvPr/>
          </p:nvCxnSpPr>
          <p:spPr>
            <a:xfrm flipV="1">
              <a:off x="3275025" y="3303342"/>
              <a:ext cx="1251868" cy="927399"/>
            </a:xfrm>
            <a:prstGeom prst="line">
              <a:avLst/>
            </a:prstGeom>
            <a:ln w="19050">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18"/>
            <p:cNvCxnSpPr>
              <a:cxnSpLocks/>
            </p:cNvCxnSpPr>
            <p:nvPr/>
          </p:nvCxnSpPr>
          <p:spPr>
            <a:xfrm flipH="1" flipV="1">
              <a:off x="3275025" y="4309512"/>
              <a:ext cx="1258780" cy="927399"/>
            </a:xfrm>
            <a:prstGeom prst="line">
              <a:avLst/>
            </a:prstGeom>
            <a:ln w="19050">
              <a:prstDash val="dash"/>
            </a:ln>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4530319" y="3233366"/>
              <a:ext cx="2771047" cy="2087870"/>
              <a:chOff x="5314355" y="3072710"/>
              <a:chExt cx="2771047" cy="2020151"/>
            </a:xfrm>
          </p:grpSpPr>
          <p:cxnSp>
            <p:nvCxnSpPr>
              <p:cNvPr id="10" name="Straight Connector 24"/>
              <p:cNvCxnSpPr>
                <a:stCxn id="16" idx="2"/>
                <a:endCxn id="20" idx="6"/>
              </p:cNvCxnSpPr>
              <p:nvPr/>
            </p:nvCxnSpPr>
            <p:spPr>
              <a:xfrm flipH="1">
                <a:off x="5898425" y="3297856"/>
                <a:ext cx="1085207"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26"/>
              <p:cNvCxnSpPr>
                <a:stCxn id="19" idx="0"/>
                <a:endCxn id="20" idx="4"/>
              </p:cNvCxnSpPr>
              <p:nvPr/>
            </p:nvCxnSpPr>
            <p:spPr>
              <a:xfrm flipV="1">
                <a:off x="5631381" y="3446203"/>
                <a:ext cx="0" cy="1184918"/>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31"/>
              <p:cNvCxnSpPr>
                <a:stCxn id="15" idx="0"/>
                <a:endCxn id="16" idx="4"/>
              </p:cNvCxnSpPr>
              <p:nvPr/>
            </p:nvCxnSpPr>
            <p:spPr>
              <a:xfrm flipV="1">
                <a:off x="7250677" y="3446203"/>
                <a:ext cx="0" cy="1184918"/>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36"/>
              <p:cNvCxnSpPr>
                <a:endCxn id="18" idx="0"/>
              </p:cNvCxnSpPr>
              <p:nvPr/>
            </p:nvCxnSpPr>
            <p:spPr>
              <a:xfrm>
                <a:off x="7358603" y="3433141"/>
                <a:ext cx="353902" cy="459959"/>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61"/>
              <p:cNvCxnSpPr>
                <a:stCxn id="16" idx="3"/>
                <a:endCxn id="19" idx="7"/>
              </p:cNvCxnSpPr>
              <p:nvPr/>
            </p:nvCxnSpPr>
            <p:spPr>
              <a:xfrm flipH="1">
                <a:off x="5820209" y="3402753"/>
                <a:ext cx="1241639" cy="1271818"/>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5" name="Oval 3"/>
              <p:cNvSpPr/>
              <p:nvPr/>
            </p:nvSpPr>
            <p:spPr>
              <a:xfrm>
                <a:off x="6983632" y="4631121"/>
                <a:ext cx="534089" cy="296695"/>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defTabSz="685783"/>
                <a:r>
                  <a:rPr lang="en-US" sz="105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AZ</a:t>
                </a:r>
                <a:endParaRPr lang="en-US" sz="9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Oval 4"/>
              <p:cNvSpPr/>
              <p:nvPr/>
            </p:nvSpPr>
            <p:spPr>
              <a:xfrm>
                <a:off x="6983632" y="3149508"/>
                <a:ext cx="534089" cy="296695"/>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defTabSz="685783"/>
                <a:r>
                  <a:rPr lang="en-US" sz="105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AZ</a:t>
                </a:r>
                <a:endParaRPr lang="en-US" sz="9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Oval 5"/>
              <p:cNvSpPr/>
              <p:nvPr/>
            </p:nvSpPr>
            <p:spPr>
              <a:xfrm>
                <a:off x="6547602" y="3889387"/>
                <a:ext cx="534089" cy="296695"/>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defTabSz="685783"/>
                <a:r>
                  <a:rPr lang="en-US" sz="105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AZ</a:t>
                </a:r>
                <a:endParaRPr lang="en-US" sz="9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Oval 6"/>
              <p:cNvSpPr/>
              <p:nvPr/>
            </p:nvSpPr>
            <p:spPr>
              <a:xfrm>
                <a:off x="7445460" y="3893100"/>
                <a:ext cx="534089" cy="296695"/>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defTabSz="685783"/>
                <a:r>
                  <a:rPr lang="en-US" sz="105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AZ</a:t>
                </a:r>
                <a:endParaRPr lang="en-US" sz="9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Oval 8"/>
              <p:cNvSpPr/>
              <p:nvPr/>
            </p:nvSpPr>
            <p:spPr>
              <a:xfrm>
                <a:off x="5364336" y="4631121"/>
                <a:ext cx="534089" cy="296695"/>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defTabSz="685783"/>
                <a:r>
                  <a:rPr lang="en-US" sz="675"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Transit</a:t>
                </a:r>
                <a:endParaRPr lang="en-US" sz="6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Oval 9"/>
              <p:cNvSpPr/>
              <p:nvPr/>
            </p:nvSpPr>
            <p:spPr>
              <a:xfrm>
                <a:off x="5364336" y="3149508"/>
                <a:ext cx="534089" cy="296695"/>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defTabSz="685783"/>
                <a:r>
                  <a:rPr lang="en-US" sz="675"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Transit</a:t>
                </a:r>
                <a:endParaRPr lang="en-US" sz="6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Rectangle 11"/>
              <p:cNvSpPr/>
              <p:nvPr/>
            </p:nvSpPr>
            <p:spPr>
              <a:xfrm>
                <a:off x="5314355" y="3072710"/>
                <a:ext cx="2771047" cy="2020151"/>
              </a:xfrm>
              <a:prstGeom prst="rect">
                <a:avLst/>
              </a:prstGeom>
              <a:noFill/>
              <a:ln w="25400">
                <a:solidFill>
                  <a:srgbClr val="FCB64C"/>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defTabSz="685783"/>
                <a:endParaRPr lang="en-US" sz="150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22" name="Straight Connector 67"/>
              <p:cNvCxnSpPr>
                <a:stCxn id="20" idx="5"/>
                <a:endCxn id="18" idx="1"/>
              </p:cNvCxnSpPr>
              <p:nvPr/>
            </p:nvCxnSpPr>
            <p:spPr>
              <a:xfrm>
                <a:off x="5820209" y="3402753"/>
                <a:ext cx="1703467" cy="533797"/>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69"/>
              <p:cNvCxnSpPr>
                <a:stCxn id="20" idx="5"/>
                <a:endCxn id="17" idx="1"/>
              </p:cNvCxnSpPr>
              <p:nvPr/>
            </p:nvCxnSpPr>
            <p:spPr>
              <a:xfrm>
                <a:off x="5820209" y="3402753"/>
                <a:ext cx="805609" cy="53008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71"/>
              <p:cNvCxnSpPr>
                <a:stCxn id="20" idx="5"/>
                <a:endCxn id="15" idx="2"/>
              </p:cNvCxnSpPr>
              <p:nvPr/>
            </p:nvCxnSpPr>
            <p:spPr>
              <a:xfrm>
                <a:off x="5820209" y="3402753"/>
                <a:ext cx="1163423" cy="1376716"/>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86"/>
              <p:cNvCxnSpPr>
                <a:stCxn id="15" idx="2"/>
                <a:endCxn id="19" idx="6"/>
              </p:cNvCxnSpPr>
              <p:nvPr/>
            </p:nvCxnSpPr>
            <p:spPr>
              <a:xfrm flipH="1">
                <a:off x="5898425" y="4779469"/>
                <a:ext cx="1085207"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89"/>
              <p:cNvCxnSpPr>
                <a:stCxn id="19" idx="7"/>
                <a:endCxn id="18" idx="3"/>
              </p:cNvCxnSpPr>
              <p:nvPr/>
            </p:nvCxnSpPr>
            <p:spPr>
              <a:xfrm flipV="1">
                <a:off x="5820209" y="4146345"/>
                <a:ext cx="1703467" cy="528226"/>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94"/>
              <p:cNvCxnSpPr>
                <a:stCxn id="17" idx="3"/>
                <a:endCxn id="19" idx="7"/>
              </p:cNvCxnSpPr>
              <p:nvPr/>
            </p:nvCxnSpPr>
            <p:spPr>
              <a:xfrm flipH="1">
                <a:off x="5820209" y="4142632"/>
                <a:ext cx="805609" cy="531939"/>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99"/>
              <p:cNvCxnSpPr>
                <a:endCxn id="18" idx="4"/>
              </p:cNvCxnSpPr>
              <p:nvPr/>
            </p:nvCxnSpPr>
            <p:spPr>
              <a:xfrm flipV="1">
                <a:off x="7358603" y="4189794"/>
                <a:ext cx="353902" cy="449988"/>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102"/>
              <p:cNvCxnSpPr>
                <a:stCxn id="17" idx="6"/>
                <a:endCxn id="18" idx="2"/>
              </p:cNvCxnSpPr>
              <p:nvPr/>
            </p:nvCxnSpPr>
            <p:spPr>
              <a:xfrm>
                <a:off x="7081691" y="4037735"/>
                <a:ext cx="363769" cy="371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105"/>
              <p:cNvCxnSpPr>
                <a:stCxn id="15" idx="1"/>
                <a:endCxn id="17" idx="4"/>
              </p:cNvCxnSpPr>
              <p:nvPr/>
            </p:nvCxnSpPr>
            <p:spPr>
              <a:xfrm flipH="1" flipV="1">
                <a:off x="6814647" y="4186082"/>
                <a:ext cx="247201" cy="488489"/>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108"/>
              <p:cNvCxnSpPr>
                <a:stCxn id="17" idx="0"/>
                <a:endCxn id="16" idx="3"/>
              </p:cNvCxnSpPr>
              <p:nvPr/>
            </p:nvCxnSpPr>
            <p:spPr>
              <a:xfrm flipV="1">
                <a:off x="6814647" y="3402753"/>
                <a:ext cx="247201" cy="48663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32" name="Straight Connector 18"/>
            <p:cNvCxnSpPr>
              <a:endCxn id="43" idx="3"/>
            </p:cNvCxnSpPr>
            <p:nvPr/>
          </p:nvCxnSpPr>
          <p:spPr>
            <a:xfrm>
              <a:off x="7117297" y="4429388"/>
              <a:ext cx="1230235" cy="701046"/>
            </a:xfrm>
            <a:prstGeom prst="line">
              <a:avLst/>
            </a:prstGeom>
            <a:ln w="19050">
              <a:prstDash val="dash"/>
            </a:ln>
          </p:spPr>
          <p:style>
            <a:lnRef idx="2">
              <a:schemeClr val="accent1"/>
            </a:lnRef>
            <a:fillRef idx="0">
              <a:schemeClr val="accent1"/>
            </a:fillRef>
            <a:effectRef idx="1">
              <a:schemeClr val="accent1"/>
            </a:effectRef>
            <a:fontRef idx="minor">
              <a:schemeClr val="tx1"/>
            </a:fontRef>
          </p:style>
        </p:cxnSp>
        <p:cxnSp>
          <p:nvCxnSpPr>
            <p:cNvPr id="33" name="Straight Connector 16"/>
            <p:cNvCxnSpPr>
              <a:stCxn id="18" idx="7"/>
              <a:endCxn id="43" idx="1"/>
            </p:cNvCxnSpPr>
            <p:nvPr/>
          </p:nvCxnSpPr>
          <p:spPr>
            <a:xfrm flipV="1">
              <a:off x="7117297" y="3144303"/>
              <a:ext cx="1230235" cy="981860"/>
            </a:xfrm>
            <a:prstGeom prst="line">
              <a:avLst/>
            </a:prstGeom>
            <a:ln w="19050">
              <a:prstDash val="dash"/>
            </a:ln>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7743262" y="2732962"/>
              <a:ext cx="4126211" cy="2808813"/>
              <a:chOff x="7481845" y="2636900"/>
              <a:chExt cx="4571173" cy="3010782"/>
            </a:xfrm>
          </p:grpSpPr>
          <p:sp>
            <p:nvSpPr>
              <p:cNvPr id="34" name="Rectangle 279"/>
              <p:cNvSpPr/>
              <p:nvPr/>
            </p:nvSpPr>
            <p:spPr>
              <a:xfrm>
                <a:off x="8199658" y="3119351"/>
                <a:ext cx="1494891" cy="1104759"/>
              </a:xfrm>
              <a:prstGeom prst="rect">
                <a:avLst/>
              </a:prstGeom>
              <a:noFill/>
              <a:ln w="25400">
                <a:solidFill>
                  <a:schemeClr val="tx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defTabSz="685783"/>
                <a:endParaRPr lang="en-US" sz="90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TextBox 72"/>
              <p:cNvSpPr txBox="1"/>
              <p:nvPr/>
            </p:nvSpPr>
            <p:spPr>
              <a:xfrm>
                <a:off x="8461293" y="3918779"/>
                <a:ext cx="1125190" cy="329907"/>
              </a:xfrm>
              <a:prstGeom prst="rect">
                <a:avLst/>
              </a:prstGeom>
              <a:noFill/>
            </p:spPr>
            <p:txBody>
              <a:bodyPr wrap="none" rtlCol="0">
                <a:spAutoFit/>
              </a:bodyPr>
              <a:lstStyle/>
              <a:p>
                <a:pPr defTabSz="685783"/>
                <a:r>
                  <a:rPr lang="en-US" sz="9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Datacenter</a:t>
                </a:r>
              </a:p>
            </p:txBody>
          </p:sp>
          <p:sp>
            <p:nvSpPr>
              <p:cNvPr id="36" name="Rectangle 461"/>
              <p:cNvSpPr/>
              <p:nvPr/>
            </p:nvSpPr>
            <p:spPr>
              <a:xfrm>
                <a:off x="9035226" y="4398533"/>
                <a:ext cx="1483544" cy="1063463"/>
              </a:xfrm>
              <a:prstGeom prst="rect">
                <a:avLst/>
              </a:prstGeom>
              <a:noFill/>
              <a:ln w="25400">
                <a:solidFill>
                  <a:schemeClr val="tx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defTabSz="685783"/>
                <a:endParaRPr lang="en-US" sz="90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7" name="TextBox 459"/>
              <p:cNvSpPr txBox="1"/>
              <p:nvPr/>
            </p:nvSpPr>
            <p:spPr>
              <a:xfrm>
                <a:off x="9303756" y="5200519"/>
                <a:ext cx="1125190" cy="329907"/>
              </a:xfrm>
              <a:prstGeom prst="rect">
                <a:avLst/>
              </a:prstGeom>
              <a:noFill/>
            </p:spPr>
            <p:txBody>
              <a:bodyPr wrap="none" rtlCol="0">
                <a:spAutoFit/>
              </a:bodyPr>
              <a:lstStyle/>
              <a:p>
                <a:pPr defTabSz="685783"/>
                <a:r>
                  <a:rPr lang="en-US" sz="9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Datacenter</a:t>
                </a:r>
              </a:p>
            </p:txBody>
          </p:sp>
          <p:sp>
            <p:nvSpPr>
              <p:cNvPr id="38" name="Rectangle 508"/>
              <p:cNvSpPr/>
              <p:nvPr/>
            </p:nvSpPr>
            <p:spPr>
              <a:xfrm>
                <a:off x="9878339" y="3148427"/>
                <a:ext cx="1463601" cy="1075683"/>
              </a:xfrm>
              <a:prstGeom prst="rect">
                <a:avLst/>
              </a:prstGeom>
              <a:noFill/>
              <a:ln w="25400">
                <a:solidFill>
                  <a:schemeClr val="tx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defTabSz="685783"/>
                <a:endParaRPr lang="en-US" sz="90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9" name="TextBox 506"/>
              <p:cNvSpPr txBox="1"/>
              <p:nvPr/>
            </p:nvSpPr>
            <p:spPr>
              <a:xfrm>
                <a:off x="10054455" y="3928555"/>
                <a:ext cx="1125190" cy="329907"/>
              </a:xfrm>
              <a:prstGeom prst="rect">
                <a:avLst/>
              </a:prstGeom>
              <a:noFill/>
            </p:spPr>
            <p:txBody>
              <a:bodyPr wrap="none" rtlCol="0">
                <a:spAutoFit/>
              </a:bodyPr>
              <a:lstStyle/>
              <a:p>
                <a:pPr defTabSz="685783"/>
                <a:r>
                  <a:rPr lang="en-US" sz="9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Datacenter</a:t>
                </a:r>
              </a:p>
            </p:txBody>
          </p:sp>
          <p:pic>
            <p:nvPicPr>
              <p:cNvPr id="40" name="Picture 224"/>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253204" y="3208393"/>
                <a:ext cx="1379195" cy="793437"/>
              </a:xfrm>
              <a:prstGeom prst="rect">
                <a:avLst/>
              </a:prstGeom>
            </p:spPr>
          </p:pic>
          <p:pic>
            <p:nvPicPr>
              <p:cNvPr id="41" name="Picture 225"/>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9929230" y="3226704"/>
                <a:ext cx="1379195" cy="793437"/>
              </a:xfrm>
              <a:prstGeom prst="rect">
                <a:avLst/>
              </a:prstGeom>
            </p:spPr>
          </p:pic>
          <p:pic>
            <p:nvPicPr>
              <p:cNvPr id="42" name="Picture 227"/>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9087400" y="4453384"/>
                <a:ext cx="1379195" cy="793437"/>
              </a:xfrm>
              <a:prstGeom prst="rect">
                <a:avLst/>
              </a:prstGeom>
            </p:spPr>
          </p:pic>
          <p:sp>
            <p:nvSpPr>
              <p:cNvPr id="43" name="Oval 3"/>
              <p:cNvSpPr/>
              <p:nvPr/>
            </p:nvSpPr>
            <p:spPr>
              <a:xfrm>
                <a:off x="7481845" y="2636900"/>
                <a:ext cx="4571173" cy="3010782"/>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defTabSz="685783"/>
                <a:endParaRPr lang="en-US" sz="9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44" name="TextBox 43"/>
            <p:cNvSpPr txBox="1"/>
            <p:nvPr/>
          </p:nvSpPr>
          <p:spPr>
            <a:xfrm>
              <a:off x="5297077" y="2843539"/>
              <a:ext cx="1240084" cy="338555"/>
            </a:xfrm>
            <a:prstGeom prst="rect">
              <a:avLst/>
            </a:prstGeom>
            <a:noFill/>
          </p:spPr>
          <p:txBody>
            <a:bodyPr wrap="none" rtlCol="0">
              <a:spAutoFit/>
            </a:bodyPr>
            <a:lstStyle/>
            <a:p>
              <a:r>
                <a:rPr lang="en-US" sz="105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AWS Region</a:t>
              </a:r>
            </a:p>
          </p:txBody>
        </p:sp>
      </p:grpSp>
    </p:spTree>
    <p:extLst>
      <p:ext uri="{BB962C8B-B14F-4D97-AF65-F5344CB8AC3E}">
        <p14:creationId xmlns:p14="http://schemas.microsoft.com/office/powerpoint/2010/main" val="38316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24994" y="4190707"/>
            <a:ext cx="8458200" cy="825266"/>
            <a:chOff x="427809" y="4318234"/>
            <a:chExt cx="8458200" cy="825266"/>
          </a:xfrm>
        </p:grpSpPr>
        <p:sp>
          <p:nvSpPr>
            <p:cNvPr id="111" name="Rectangle 110">
              <a:extLst>
                <a:ext uri="{FF2B5EF4-FFF2-40B4-BE49-F238E27FC236}">
                  <a16:creationId xmlns:a16="http://schemas.microsoft.com/office/drawing/2014/main" id="{313E633B-81FA-49C9-A3C3-8999DD377478}"/>
                </a:ext>
              </a:extLst>
            </p:cNvPr>
            <p:cNvSpPr/>
            <p:nvPr/>
          </p:nvSpPr>
          <p:spPr>
            <a:xfrm>
              <a:off x="427809" y="4465524"/>
              <a:ext cx="8458200" cy="677976"/>
            </a:xfrm>
            <a:prstGeom prst="rect">
              <a:avLst/>
            </a:prstGeom>
            <a:solidFill>
              <a:srgbClr val="F5F7F7"/>
            </a:solidFill>
            <a:ln w="15875">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182"/>
              <a:endParaRPr lang="en-US" dirty="0">
                <a:solidFill>
                  <a:srgbClr val="1D516C"/>
                </a:solidFill>
                <a:latin typeface="Arial"/>
              </a:endParaRPr>
            </a:p>
          </p:txBody>
        </p:sp>
        <p:sp>
          <p:nvSpPr>
            <p:cNvPr id="115" name="TextBox 114">
              <a:extLst>
                <a:ext uri="{FF2B5EF4-FFF2-40B4-BE49-F238E27FC236}">
                  <a16:creationId xmlns:a16="http://schemas.microsoft.com/office/drawing/2014/main" id="{5C204E76-76DA-4B0F-9E7D-10CB2A16453C}"/>
                </a:ext>
              </a:extLst>
            </p:cNvPr>
            <p:cNvSpPr txBox="1"/>
            <p:nvPr/>
          </p:nvSpPr>
          <p:spPr>
            <a:xfrm>
              <a:off x="3946161" y="4318234"/>
              <a:ext cx="1421496" cy="276999"/>
            </a:xfrm>
            <a:prstGeom prst="rect">
              <a:avLst/>
            </a:prstGeom>
            <a:solidFill>
              <a:schemeClr val="bg1">
                <a:lumMod val="95000"/>
              </a:schemeClr>
            </a:solidFill>
            <a:ln>
              <a:solidFill>
                <a:schemeClr val="accent5"/>
              </a:solidFill>
            </a:ln>
          </p:spPr>
          <p:txBody>
            <a:bodyPr wrap="square" rtlCol="0">
              <a:spAutoFit/>
            </a:bodyPr>
            <a:lstStyle/>
            <a:p>
              <a:pPr algn="ctr" defTabSz="457182">
                <a:defRPr/>
              </a:pPr>
              <a:r>
                <a:rPr lang="en-US" sz="1200" b="1" dirty="0">
                  <a:solidFill>
                    <a:srgbClr val="EB5F07"/>
                  </a:solidFill>
                  <a:latin typeface="Amazon Ember" panose="02000000000000000000" pitchFamily="2" charset="0"/>
                  <a:ea typeface="Amazon Ember" panose="02000000000000000000" pitchFamily="2" charset="0"/>
                </a:rPr>
                <a:t>Data Movement</a:t>
              </a:r>
            </a:p>
          </p:txBody>
        </p:sp>
      </p:grpSp>
      <p:sp>
        <p:nvSpPr>
          <p:cNvPr id="116" name="Rectangle 115">
            <a:extLst>
              <a:ext uri="{FF2B5EF4-FFF2-40B4-BE49-F238E27FC236}">
                <a16:creationId xmlns:a16="http://schemas.microsoft.com/office/drawing/2014/main" id="{27AE6A09-5EA3-4F33-91B8-953D4C163CE8}"/>
              </a:ext>
            </a:extLst>
          </p:cNvPr>
          <p:cNvSpPr/>
          <p:nvPr/>
        </p:nvSpPr>
        <p:spPr>
          <a:xfrm>
            <a:off x="424994" y="1711357"/>
            <a:ext cx="8458200" cy="677976"/>
          </a:xfrm>
          <a:prstGeom prst="rect">
            <a:avLst/>
          </a:prstGeom>
          <a:solidFill>
            <a:schemeClr val="bg1">
              <a:lumMod val="95000"/>
            </a:schemeClr>
          </a:solidFill>
          <a:ln w="15875">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182"/>
            <a:endParaRPr lang="en-US" dirty="0">
              <a:solidFill>
                <a:srgbClr val="1D516C"/>
              </a:solidFill>
              <a:latin typeface="Arial"/>
            </a:endParaRPr>
          </a:p>
        </p:txBody>
      </p:sp>
      <p:sp>
        <p:nvSpPr>
          <p:cNvPr id="118" name="TextBox 117">
            <a:extLst>
              <a:ext uri="{FF2B5EF4-FFF2-40B4-BE49-F238E27FC236}">
                <a16:creationId xmlns:a16="http://schemas.microsoft.com/office/drawing/2014/main" id="{CDB286DB-FB37-488E-89DF-047EF667722D}"/>
              </a:ext>
            </a:extLst>
          </p:cNvPr>
          <p:cNvSpPr txBox="1"/>
          <p:nvPr/>
        </p:nvSpPr>
        <p:spPr>
          <a:xfrm>
            <a:off x="4103967" y="1563337"/>
            <a:ext cx="1100254" cy="276999"/>
          </a:xfrm>
          <a:prstGeom prst="rect">
            <a:avLst/>
          </a:prstGeom>
          <a:solidFill>
            <a:schemeClr val="bg1">
              <a:lumMod val="95000"/>
            </a:schemeClr>
          </a:solidFill>
          <a:ln>
            <a:solidFill>
              <a:srgbClr val="FF0000"/>
            </a:solidFill>
          </a:ln>
        </p:spPr>
        <p:txBody>
          <a:bodyPr wrap="square" rtlCol="0">
            <a:spAutoFit/>
          </a:bodyPr>
          <a:lstStyle/>
          <a:p>
            <a:pPr algn="ctr" defTabSz="457182">
              <a:defRPr/>
            </a:pPr>
            <a:r>
              <a:rPr lang="en-US" sz="1200" b="1" dirty="0">
                <a:solidFill>
                  <a:srgbClr val="FF0000"/>
                </a:solidFill>
                <a:latin typeface="Amazon Ember" panose="02000000000000000000" pitchFamily="2" charset="0"/>
                <a:ea typeface="Amazon Ember" panose="02000000000000000000" pitchFamily="2" charset="0"/>
              </a:rPr>
              <a:t>Analytics</a:t>
            </a:r>
          </a:p>
        </p:txBody>
      </p:sp>
      <p:sp>
        <p:nvSpPr>
          <p:cNvPr id="119" name="Rectangle 118">
            <a:extLst>
              <a:ext uri="{FF2B5EF4-FFF2-40B4-BE49-F238E27FC236}">
                <a16:creationId xmlns:a16="http://schemas.microsoft.com/office/drawing/2014/main" id="{9F49875C-46F1-4D6C-B369-8531D71D751F}"/>
              </a:ext>
            </a:extLst>
          </p:cNvPr>
          <p:cNvSpPr/>
          <p:nvPr/>
        </p:nvSpPr>
        <p:spPr>
          <a:xfrm>
            <a:off x="424994" y="3459738"/>
            <a:ext cx="4292730" cy="677976"/>
          </a:xfrm>
          <a:prstGeom prst="rect">
            <a:avLst/>
          </a:prstGeom>
          <a:solidFill>
            <a:schemeClr val="bg1">
              <a:lumMod val="95000"/>
            </a:schemeClr>
          </a:solidFill>
          <a:ln w="15875">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182"/>
            <a:endParaRPr lang="en-US" dirty="0">
              <a:solidFill>
                <a:srgbClr val="1D516C"/>
              </a:solidFill>
              <a:latin typeface="Arial"/>
            </a:endParaRPr>
          </a:p>
        </p:txBody>
      </p:sp>
      <p:sp>
        <p:nvSpPr>
          <p:cNvPr id="120" name="TextBox 119">
            <a:extLst>
              <a:ext uri="{FF2B5EF4-FFF2-40B4-BE49-F238E27FC236}">
                <a16:creationId xmlns:a16="http://schemas.microsoft.com/office/drawing/2014/main" id="{B832D4DB-2722-4F22-9349-679DA9FF0623}"/>
              </a:ext>
            </a:extLst>
          </p:cNvPr>
          <p:cNvSpPr txBox="1"/>
          <p:nvPr/>
        </p:nvSpPr>
        <p:spPr>
          <a:xfrm>
            <a:off x="761814" y="3339172"/>
            <a:ext cx="3646292" cy="276999"/>
          </a:xfrm>
          <a:prstGeom prst="rect">
            <a:avLst/>
          </a:prstGeom>
          <a:solidFill>
            <a:schemeClr val="bg1">
              <a:lumMod val="95000"/>
            </a:schemeClr>
          </a:solidFill>
          <a:ln>
            <a:solidFill>
              <a:schemeClr val="accent6"/>
            </a:solidFill>
          </a:ln>
        </p:spPr>
        <p:txBody>
          <a:bodyPr wrap="square" rtlCol="0">
            <a:spAutoFit/>
          </a:bodyPr>
          <a:lstStyle/>
          <a:p>
            <a:pPr algn="ctr" defTabSz="457182">
              <a:defRPr/>
            </a:pPr>
            <a:r>
              <a:rPr lang="en-US" sz="1200" b="1" dirty="0">
                <a:solidFill>
                  <a:srgbClr val="69AF34"/>
                </a:solidFill>
                <a:latin typeface="Amazon Ember" panose="02000000000000000000" pitchFamily="2" charset="0"/>
                <a:ea typeface="Amazon Ember" panose="02000000000000000000" pitchFamily="2" charset="0"/>
              </a:rPr>
              <a:t>Data Lake Infrastructure &amp; Management</a:t>
            </a:r>
          </a:p>
        </p:txBody>
      </p:sp>
      <p:sp>
        <p:nvSpPr>
          <p:cNvPr id="145" name="Rectangle 144">
            <a:extLst>
              <a:ext uri="{FF2B5EF4-FFF2-40B4-BE49-F238E27FC236}">
                <a16:creationId xmlns:a16="http://schemas.microsoft.com/office/drawing/2014/main" id="{9F49875C-46F1-4D6C-B369-8531D71D751F}"/>
              </a:ext>
            </a:extLst>
          </p:cNvPr>
          <p:cNvSpPr/>
          <p:nvPr/>
        </p:nvSpPr>
        <p:spPr>
          <a:xfrm>
            <a:off x="4779176" y="3459386"/>
            <a:ext cx="4096881" cy="677976"/>
          </a:xfrm>
          <a:prstGeom prst="rect">
            <a:avLst/>
          </a:prstGeom>
          <a:solidFill>
            <a:schemeClr val="bg1">
              <a:lumMod val="95000"/>
            </a:schemeClr>
          </a:solidFill>
          <a:ln w="15875">
            <a:solidFill>
              <a:srgbClr val="00B0F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182"/>
            <a:endParaRPr lang="en-US" dirty="0">
              <a:solidFill>
                <a:srgbClr val="00B0F0"/>
              </a:solidFill>
              <a:latin typeface="Arial"/>
            </a:endParaRPr>
          </a:p>
        </p:txBody>
      </p:sp>
      <p:sp>
        <p:nvSpPr>
          <p:cNvPr id="146" name="TextBox 145">
            <a:extLst>
              <a:ext uri="{FF2B5EF4-FFF2-40B4-BE49-F238E27FC236}">
                <a16:creationId xmlns:a16="http://schemas.microsoft.com/office/drawing/2014/main" id="{B832D4DB-2722-4F22-9349-679DA9FF0623}"/>
              </a:ext>
            </a:extLst>
          </p:cNvPr>
          <p:cNvSpPr txBox="1"/>
          <p:nvPr/>
        </p:nvSpPr>
        <p:spPr>
          <a:xfrm>
            <a:off x="6203464" y="3317014"/>
            <a:ext cx="1302638" cy="276999"/>
          </a:xfrm>
          <a:prstGeom prst="rect">
            <a:avLst/>
          </a:prstGeom>
          <a:solidFill>
            <a:schemeClr val="bg1">
              <a:lumMod val="95000"/>
            </a:schemeClr>
          </a:solidFill>
          <a:ln>
            <a:solidFill>
              <a:srgbClr val="00B0F0"/>
            </a:solidFill>
          </a:ln>
        </p:spPr>
        <p:txBody>
          <a:bodyPr wrap="square" rtlCol="0">
            <a:spAutoFit/>
          </a:bodyPr>
          <a:lstStyle/>
          <a:p>
            <a:pPr algn="ctr" defTabSz="457182">
              <a:defRPr/>
            </a:pPr>
            <a:r>
              <a:rPr lang="en-US" sz="1200" b="1" dirty="0">
                <a:solidFill>
                  <a:srgbClr val="00B0F0"/>
                </a:solidFill>
                <a:latin typeface="Amazon Ember" panose="02000000000000000000" pitchFamily="2" charset="0"/>
                <a:ea typeface="Amazon Ember" panose="02000000000000000000" pitchFamily="2" charset="0"/>
              </a:rPr>
              <a:t>Ledger</a:t>
            </a:r>
          </a:p>
        </p:txBody>
      </p:sp>
      <p:sp>
        <p:nvSpPr>
          <p:cNvPr id="177" name="Rectangle 176">
            <a:extLst>
              <a:ext uri="{FF2B5EF4-FFF2-40B4-BE49-F238E27FC236}">
                <a16:creationId xmlns:a16="http://schemas.microsoft.com/office/drawing/2014/main" id="{96714E25-2E42-FC46-BC8C-025F7C5559FE}"/>
              </a:ext>
            </a:extLst>
          </p:cNvPr>
          <p:cNvSpPr/>
          <p:nvPr/>
        </p:nvSpPr>
        <p:spPr>
          <a:xfrm>
            <a:off x="425122" y="842456"/>
            <a:ext cx="8458200" cy="677976"/>
          </a:xfrm>
          <a:prstGeom prst="rect">
            <a:avLst/>
          </a:prstGeom>
          <a:solidFill>
            <a:schemeClr val="bg1">
              <a:lumMod val="95000"/>
            </a:schemeClr>
          </a:solidFill>
          <a:ln w="15875">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182"/>
            <a:endParaRPr lang="en-US" dirty="0">
              <a:solidFill>
                <a:srgbClr val="1D516C"/>
              </a:solidFill>
              <a:latin typeface="Arial"/>
            </a:endParaRPr>
          </a:p>
        </p:txBody>
      </p:sp>
      <p:sp>
        <p:nvSpPr>
          <p:cNvPr id="182" name="TextBox 181">
            <a:extLst>
              <a:ext uri="{FF2B5EF4-FFF2-40B4-BE49-F238E27FC236}">
                <a16:creationId xmlns:a16="http://schemas.microsoft.com/office/drawing/2014/main" id="{F4E18680-9D54-2B49-A765-C323A9E795B6}"/>
              </a:ext>
            </a:extLst>
          </p:cNvPr>
          <p:cNvSpPr txBox="1"/>
          <p:nvPr/>
        </p:nvSpPr>
        <p:spPr>
          <a:xfrm>
            <a:off x="3329984" y="705541"/>
            <a:ext cx="2648478" cy="276999"/>
          </a:xfrm>
          <a:prstGeom prst="rect">
            <a:avLst/>
          </a:prstGeom>
          <a:solidFill>
            <a:schemeClr val="bg1">
              <a:lumMod val="95000"/>
            </a:schemeClr>
          </a:solidFill>
          <a:ln>
            <a:solidFill>
              <a:schemeClr val="tx1"/>
            </a:solidFill>
          </a:ln>
        </p:spPr>
        <p:txBody>
          <a:bodyPr wrap="square" rtlCol="0">
            <a:spAutoFit/>
          </a:bodyPr>
          <a:lstStyle/>
          <a:p>
            <a:pPr algn="ctr" defTabSz="457182">
              <a:defRPr/>
            </a:pPr>
            <a:r>
              <a:rPr lang="en-US" sz="1200" b="1" dirty="0">
                <a:solidFill>
                  <a:srgbClr val="1D516C"/>
                </a:solidFill>
                <a:latin typeface="Amazon Ember" panose="02000000000000000000" pitchFamily="2" charset="0"/>
                <a:ea typeface="Amazon Ember" panose="02000000000000000000" pitchFamily="2" charset="0"/>
              </a:rPr>
              <a:t>Visualization &amp; Machine Learning</a:t>
            </a:r>
          </a:p>
        </p:txBody>
      </p:sp>
      <p:sp>
        <p:nvSpPr>
          <p:cNvPr id="368" name="Rectangle 367">
            <a:extLst>
              <a:ext uri="{FF2B5EF4-FFF2-40B4-BE49-F238E27FC236}">
                <a16:creationId xmlns:a16="http://schemas.microsoft.com/office/drawing/2014/main" id="{1A6AD251-8A33-0A4D-B56C-ADF0C2111B0E}"/>
              </a:ext>
            </a:extLst>
          </p:cNvPr>
          <p:cNvSpPr/>
          <p:nvPr/>
        </p:nvSpPr>
        <p:spPr>
          <a:xfrm>
            <a:off x="424994" y="2590344"/>
            <a:ext cx="8458200" cy="677976"/>
          </a:xfrm>
          <a:prstGeom prst="rect">
            <a:avLst/>
          </a:prstGeom>
          <a:solidFill>
            <a:schemeClr val="bg1">
              <a:lumMod val="95000"/>
            </a:schemeClr>
          </a:solidFill>
          <a:ln w="15875">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182"/>
            <a:endParaRPr lang="en-US" dirty="0">
              <a:solidFill>
                <a:srgbClr val="007DBC">
                  <a:lumMod val="75000"/>
                </a:srgbClr>
              </a:solidFill>
              <a:latin typeface="Arial"/>
            </a:endParaRPr>
          </a:p>
        </p:txBody>
      </p:sp>
      <p:sp>
        <p:nvSpPr>
          <p:cNvPr id="369" name="TextBox 368">
            <a:extLst>
              <a:ext uri="{FF2B5EF4-FFF2-40B4-BE49-F238E27FC236}">
                <a16:creationId xmlns:a16="http://schemas.microsoft.com/office/drawing/2014/main" id="{5E327DF9-D7BC-EC41-BD5E-8A34BF65EA55}"/>
              </a:ext>
            </a:extLst>
          </p:cNvPr>
          <p:cNvSpPr txBox="1"/>
          <p:nvPr/>
        </p:nvSpPr>
        <p:spPr>
          <a:xfrm>
            <a:off x="4103967" y="2442325"/>
            <a:ext cx="1100254" cy="276999"/>
          </a:xfrm>
          <a:prstGeom prst="rect">
            <a:avLst/>
          </a:prstGeom>
          <a:solidFill>
            <a:schemeClr val="bg1">
              <a:lumMod val="95000"/>
            </a:schemeClr>
          </a:solidFill>
          <a:ln>
            <a:solidFill>
              <a:schemeClr val="accent3"/>
            </a:solidFill>
          </a:ln>
        </p:spPr>
        <p:txBody>
          <a:bodyPr wrap="square" rtlCol="0">
            <a:spAutoFit/>
          </a:bodyPr>
          <a:lstStyle/>
          <a:p>
            <a:pPr algn="ctr" defTabSz="457182">
              <a:defRPr/>
            </a:pPr>
            <a:r>
              <a:rPr lang="en-US" sz="1200" b="1" dirty="0">
                <a:solidFill>
                  <a:schemeClr val="accent3"/>
                </a:solidFill>
                <a:latin typeface="Amazon Ember" panose="02000000000000000000" pitchFamily="2" charset="0"/>
                <a:ea typeface="Amazon Ember" panose="02000000000000000000" pitchFamily="2" charset="0"/>
              </a:rPr>
              <a:t>Databases</a:t>
            </a:r>
          </a:p>
        </p:txBody>
      </p:sp>
      <p:sp>
        <p:nvSpPr>
          <p:cNvPr id="184" name="TextBox 183">
            <a:extLst>
              <a:ext uri="{FF2B5EF4-FFF2-40B4-BE49-F238E27FC236}">
                <a16:creationId xmlns:a16="http://schemas.microsoft.com/office/drawing/2014/main" id="{D071038E-876E-D54E-A664-CBF366683163}"/>
              </a:ext>
            </a:extLst>
          </p:cNvPr>
          <p:cNvSpPr txBox="1"/>
          <p:nvPr/>
        </p:nvSpPr>
        <p:spPr>
          <a:xfrm>
            <a:off x="8116694" y="1304448"/>
            <a:ext cx="1280160" cy="230832"/>
          </a:xfrm>
          <a:prstGeom prst="rect">
            <a:avLst/>
          </a:prstGeom>
          <a:noFill/>
        </p:spPr>
        <p:txBody>
          <a:bodyPr wrap="square" rtlCol="0">
            <a:spAutoFit/>
          </a:bodyPr>
          <a:lstStyle/>
          <a:p>
            <a:pPr defTabSz="457182">
              <a:defRPr/>
            </a:pPr>
            <a:r>
              <a:rPr lang="en-US" sz="900" b="1" dirty="0">
                <a:solidFill>
                  <a:srgbClr val="1D516C"/>
                </a:solidFill>
                <a:latin typeface="Amazon Ember" panose="02000000000000000000" pitchFamily="2" charset="0"/>
                <a:ea typeface="Amazon Ember" panose="02000000000000000000" pitchFamily="2" charset="0"/>
              </a:rPr>
              <a:t>+ 10 more</a:t>
            </a:r>
          </a:p>
        </p:txBody>
      </p:sp>
      <p:grpSp>
        <p:nvGrpSpPr>
          <p:cNvPr id="186" name="Group 185">
            <a:extLst>
              <a:ext uri="{FF2B5EF4-FFF2-40B4-BE49-F238E27FC236}">
                <a16:creationId xmlns:a16="http://schemas.microsoft.com/office/drawing/2014/main" id="{09ADEBC9-7642-E948-92F7-10396C907323}"/>
              </a:ext>
            </a:extLst>
          </p:cNvPr>
          <p:cNvGrpSpPr/>
          <p:nvPr/>
        </p:nvGrpSpPr>
        <p:grpSpPr>
          <a:xfrm>
            <a:off x="498860" y="1087998"/>
            <a:ext cx="835352" cy="182876"/>
            <a:chOff x="446427" y="1566762"/>
            <a:chExt cx="842195" cy="184374"/>
          </a:xfrm>
        </p:grpSpPr>
        <p:sp>
          <p:nvSpPr>
            <p:cNvPr id="187" name="TextBox 186">
              <a:extLst>
                <a:ext uri="{FF2B5EF4-FFF2-40B4-BE49-F238E27FC236}">
                  <a16:creationId xmlns:a16="http://schemas.microsoft.com/office/drawing/2014/main" id="{00D27D67-F3E7-6E47-9828-9C84A43DD9CB}"/>
                </a:ext>
              </a:extLst>
            </p:cNvPr>
            <p:cNvSpPr txBox="1"/>
            <p:nvPr/>
          </p:nvSpPr>
          <p:spPr>
            <a:xfrm>
              <a:off x="681085" y="1596202"/>
              <a:ext cx="607537" cy="139633"/>
            </a:xfrm>
            <a:prstGeom prst="rect">
              <a:avLst/>
            </a:prstGeom>
            <a:noFill/>
          </p:spPr>
          <p:txBody>
            <a:bodyPr wrap="square" lIns="0" tIns="0" rIns="0" bIns="0" rtlCol="0">
              <a:spAutoFit/>
            </a:bodyPr>
            <a:lstStyle/>
            <a:p>
              <a:pPr defTabSz="457182">
                <a:defRPr/>
              </a:pPr>
              <a:r>
                <a:rPr lang="en-US" sz="900" b="1" dirty="0">
                  <a:solidFill>
                    <a:srgbClr val="282828"/>
                  </a:solidFill>
                  <a:latin typeface="Amazon Ember" panose="02000000000000000000" pitchFamily="2" charset="0"/>
                  <a:ea typeface="Amazon Ember" panose="02000000000000000000" pitchFamily="2" charset="0"/>
                </a:rPr>
                <a:t>QuickSight </a:t>
              </a:r>
            </a:p>
          </p:txBody>
        </p:sp>
        <p:pic>
          <p:nvPicPr>
            <p:cNvPr id="188" name="Picture 187">
              <a:extLst>
                <a:ext uri="{FF2B5EF4-FFF2-40B4-BE49-F238E27FC236}">
                  <a16:creationId xmlns:a16="http://schemas.microsoft.com/office/drawing/2014/main" id="{04AA9CBF-2AE2-CF40-BE27-9A31D0B1F3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427" y="1566762"/>
              <a:ext cx="191748" cy="184374"/>
            </a:xfrm>
            <a:prstGeom prst="rect">
              <a:avLst/>
            </a:prstGeom>
          </p:spPr>
        </p:pic>
      </p:grpSp>
      <p:grpSp>
        <p:nvGrpSpPr>
          <p:cNvPr id="189" name="Group 188">
            <a:extLst>
              <a:ext uri="{FF2B5EF4-FFF2-40B4-BE49-F238E27FC236}">
                <a16:creationId xmlns:a16="http://schemas.microsoft.com/office/drawing/2014/main" id="{F42DB0B7-C5A7-984A-82BF-1ACBE300A0AE}"/>
              </a:ext>
            </a:extLst>
          </p:cNvPr>
          <p:cNvGrpSpPr/>
          <p:nvPr/>
        </p:nvGrpSpPr>
        <p:grpSpPr>
          <a:xfrm>
            <a:off x="1462580" y="1089275"/>
            <a:ext cx="825775" cy="193232"/>
            <a:chOff x="1396311" y="1568045"/>
            <a:chExt cx="832540" cy="194814"/>
          </a:xfrm>
        </p:grpSpPr>
        <p:pic>
          <p:nvPicPr>
            <p:cNvPr id="190" name="Picture 189">
              <a:extLst>
                <a:ext uri="{FF2B5EF4-FFF2-40B4-BE49-F238E27FC236}">
                  <a16:creationId xmlns:a16="http://schemas.microsoft.com/office/drawing/2014/main" id="{813FE3B5-A774-4448-90D8-A7EEE4A836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6311" y="1568045"/>
              <a:ext cx="191748" cy="194814"/>
            </a:xfrm>
            <a:prstGeom prst="rect">
              <a:avLst/>
            </a:prstGeom>
          </p:spPr>
        </p:pic>
        <p:sp>
          <p:nvSpPr>
            <p:cNvPr id="191" name="TextBox 190">
              <a:extLst>
                <a:ext uri="{FF2B5EF4-FFF2-40B4-BE49-F238E27FC236}">
                  <a16:creationId xmlns:a16="http://schemas.microsoft.com/office/drawing/2014/main" id="{7F38813D-5BFE-E941-9E65-78E38E4B9245}"/>
                </a:ext>
              </a:extLst>
            </p:cNvPr>
            <p:cNvSpPr txBox="1"/>
            <p:nvPr/>
          </p:nvSpPr>
          <p:spPr>
            <a:xfrm>
              <a:off x="1630237" y="1596202"/>
              <a:ext cx="598614" cy="135754"/>
            </a:xfrm>
            <a:prstGeom prst="rect">
              <a:avLst/>
            </a:prstGeom>
            <a:noFill/>
          </p:spPr>
          <p:txBody>
            <a:bodyPr wrap="square" lIns="0" tIns="0" rIns="0" bIns="0" rtlCol="0">
              <a:spAutoFit/>
            </a:bodyPr>
            <a:lstStyle/>
            <a:p>
              <a:pPr defTabSz="457182">
                <a:defRPr/>
              </a:pPr>
              <a:r>
                <a:rPr lang="en-US" sz="875" b="1" dirty="0">
                  <a:solidFill>
                    <a:srgbClr val="282828"/>
                  </a:solidFill>
                  <a:latin typeface="Amazon Ember" panose="02000000000000000000" pitchFamily="2" charset="0"/>
                  <a:ea typeface="Amazon Ember" panose="02000000000000000000" pitchFamily="2" charset="0"/>
                </a:rPr>
                <a:t>SageMaker</a:t>
              </a:r>
              <a:endParaRPr lang="en-US" sz="900" b="1" dirty="0">
                <a:solidFill>
                  <a:srgbClr val="282828"/>
                </a:solidFill>
                <a:latin typeface="Amazon Ember" panose="02000000000000000000" pitchFamily="2" charset="0"/>
                <a:ea typeface="Amazon Ember" panose="02000000000000000000" pitchFamily="2" charset="0"/>
              </a:endParaRPr>
            </a:p>
          </p:txBody>
        </p:sp>
      </p:grpSp>
      <p:grpSp>
        <p:nvGrpSpPr>
          <p:cNvPr id="192" name="Group 191">
            <a:extLst>
              <a:ext uri="{FF2B5EF4-FFF2-40B4-BE49-F238E27FC236}">
                <a16:creationId xmlns:a16="http://schemas.microsoft.com/office/drawing/2014/main" id="{A8CF74F3-2B55-B249-9409-BA80938D7E51}"/>
              </a:ext>
            </a:extLst>
          </p:cNvPr>
          <p:cNvGrpSpPr/>
          <p:nvPr/>
        </p:nvGrpSpPr>
        <p:grpSpPr>
          <a:xfrm>
            <a:off x="2416723" y="1085376"/>
            <a:ext cx="956357" cy="201021"/>
            <a:chOff x="2357626" y="1564117"/>
            <a:chExt cx="964192" cy="202668"/>
          </a:xfrm>
        </p:grpSpPr>
        <p:grpSp>
          <p:nvGrpSpPr>
            <p:cNvPr id="193" name="Group 192">
              <a:extLst>
                <a:ext uri="{FF2B5EF4-FFF2-40B4-BE49-F238E27FC236}">
                  <a16:creationId xmlns:a16="http://schemas.microsoft.com/office/drawing/2014/main" id="{3AD4A95A-326F-994A-9859-B8ECD00E3C2B}"/>
                </a:ext>
              </a:extLst>
            </p:cNvPr>
            <p:cNvGrpSpPr/>
            <p:nvPr/>
          </p:nvGrpSpPr>
          <p:grpSpPr>
            <a:xfrm>
              <a:off x="2357626" y="1564117"/>
              <a:ext cx="203274" cy="202668"/>
              <a:chOff x="1599792" y="5089232"/>
              <a:chExt cx="476290" cy="474870"/>
            </a:xfrm>
            <a:solidFill>
              <a:srgbClr val="232F3E"/>
            </a:solidFill>
          </p:grpSpPr>
          <p:sp>
            <p:nvSpPr>
              <p:cNvPr id="195" name="Freeform: Shape 193">
                <a:extLst>
                  <a:ext uri="{FF2B5EF4-FFF2-40B4-BE49-F238E27FC236}">
                    <a16:creationId xmlns:a16="http://schemas.microsoft.com/office/drawing/2014/main" id="{880C51E7-5BBA-364A-A60B-BC141649E03F}"/>
                  </a:ext>
                </a:extLst>
              </p:cNvPr>
              <p:cNvSpPr/>
              <p:nvPr/>
            </p:nvSpPr>
            <p:spPr>
              <a:xfrm>
                <a:off x="1885542" y="5203201"/>
                <a:ext cx="19050" cy="104471"/>
              </a:xfrm>
              <a:custGeom>
                <a:avLst/>
                <a:gdLst>
                  <a:gd name="connsiteX0" fmla="*/ 0 w 19050"/>
                  <a:gd name="connsiteY0" fmla="*/ 0 h 104471"/>
                  <a:gd name="connsiteX1" fmla="*/ 19050 w 19050"/>
                  <a:gd name="connsiteY1" fmla="*/ 0 h 104471"/>
                  <a:gd name="connsiteX2" fmla="*/ 19050 w 19050"/>
                  <a:gd name="connsiteY2" fmla="*/ 104471 h 104471"/>
                  <a:gd name="connsiteX3" fmla="*/ 0 w 19050"/>
                  <a:gd name="connsiteY3" fmla="*/ 104471 h 104471"/>
                </a:gdLst>
                <a:ahLst/>
                <a:cxnLst>
                  <a:cxn ang="0">
                    <a:pos x="connsiteX0" y="connsiteY0"/>
                  </a:cxn>
                  <a:cxn ang="0">
                    <a:pos x="connsiteX1" y="connsiteY1"/>
                  </a:cxn>
                  <a:cxn ang="0">
                    <a:pos x="connsiteX2" y="connsiteY2"/>
                  </a:cxn>
                  <a:cxn ang="0">
                    <a:pos x="connsiteX3" y="connsiteY3"/>
                  </a:cxn>
                </a:cxnLst>
                <a:rect l="l" t="t" r="r" b="b"/>
                <a:pathLst>
                  <a:path w="19050" h="104471">
                    <a:moveTo>
                      <a:pt x="0" y="0"/>
                    </a:moveTo>
                    <a:lnTo>
                      <a:pt x="19050" y="0"/>
                    </a:lnTo>
                    <a:lnTo>
                      <a:pt x="19050" y="104471"/>
                    </a:lnTo>
                    <a:lnTo>
                      <a:pt x="0" y="104471"/>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196" name="Freeform: Shape 194">
                <a:extLst>
                  <a:ext uri="{FF2B5EF4-FFF2-40B4-BE49-F238E27FC236}">
                    <a16:creationId xmlns:a16="http://schemas.microsoft.com/office/drawing/2014/main" id="{CECA2269-2AB9-1E41-8911-6442197E5D6E}"/>
                  </a:ext>
                </a:extLst>
              </p:cNvPr>
              <p:cNvSpPr/>
              <p:nvPr/>
            </p:nvSpPr>
            <p:spPr>
              <a:xfrm>
                <a:off x="1599792" y="5402646"/>
                <a:ext cx="304800" cy="113969"/>
              </a:xfrm>
              <a:custGeom>
                <a:avLst/>
                <a:gdLst>
                  <a:gd name="connsiteX0" fmla="*/ 295275 w 304800"/>
                  <a:gd name="connsiteY0" fmla="*/ 113969 h 113968"/>
                  <a:gd name="connsiteX1" fmla="*/ 9525 w 304800"/>
                  <a:gd name="connsiteY1" fmla="*/ 113969 h 113968"/>
                  <a:gd name="connsiteX2" fmla="*/ 0 w 304800"/>
                  <a:gd name="connsiteY2" fmla="*/ 104471 h 113968"/>
                  <a:gd name="connsiteX3" fmla="*/ 0 w 304800"/>
                  <a:gd name="connsiteY3" fmla="*/ 0 h 113968"/>
                  <a:gd name="connsiteX4" fmla="*/ 19050 w 304800"/>
                  <a:gd name="connsiteY4" fmla="*/ 0 h 113968"/>
                  <a:gd name="connsiteX5" fmla="*/ 19050 w 304800"/>
                  <a:gd name="connsiteY5" fmla="*/ 94974 h 113968"/>
                  <a:gd name="connsiteX6" fmla="*/ 285750 w 304800"/>
                  <a:gd name="connsiteY6" fmla="*/ 94974 h 113968"/>
                  <a:gd name="connsiteX7" fmla="*/ 285750 w 304800"/>
                  <a:gd name="connsiteY7" fmla="*/ 56984 h 113968"/>
                  <a:gd name="connsiteX8" fmla="*/ 304800 w 304800"/>
                  <a:gd name="connsiteY8" fmla="*/ 56984 h 113968"/>
                  <a:gd name="connsiteX9" fmla="*/ 304800 w 304800"/>
                  <a:gd name="connsiteY9" fmla="*/ 104471 h 113968"/>
                  <a:gd name="connsiteX10" fmla="*/ 295275 w 304800"/>
                  <a:gd name="connsiteY10" fmla="*/ 113969 h 11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113968">
                    <a:moveTo>
                      <a:pt x="295275" y="113969"/>
                    </a:moveTo>
                    <a:lnTo>
                      <a:pt x="9525" y="113969"/>
                    </a:lnTo>
                    <a:cubicBezTo>
                      <a:pt x="4264" y="113969"/>
                      <a:pt x="0" y="109717"/>
                      <a:pt x="0" y="104471"/>
                    </a:cubicBezTo>
                    <a:lnTo>
                      <a:pt x="0" y="0"/>
                    </a:lnTo>
                    <a:lnTo>
                      <a:pt x="19050" y="0"/>
                    </a:lnTo>
                    <a:lnTo>
                      <a:pt x="19050" y="94974"/>
                    </a:lnTo>
                    <a:lnTo>
                      <a:pt x="285750" y="94974"/>
                    </a:lnTo>
                    <a:lnTo>
                      <a:pt x="285750" y="56984"/>
                    </a:lnTo>
                    <a:lnTo>
                      <a:pt x="304800" y="56984"/>
                    </a:lnTo>
                    <a:lnTo>
                      <a:pt x="304800" y="104471"/>
                    </a:lnTo>
                    <a:cubicBezTo>
                      <a:pt x="304800" y="109717"/>
                      <a:pt x="300536" y="113969"/>
                      <a:pt x="295275" y="113969"/>
                    </a:cubicBez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197" name="Freeform: Shape 195">
                <a:extLst>
                  <a:ext uri="{FF2B5EF4-FFF2-40B4-BE49-F238E27FC236}">
                    <a16:creationId xmlns:a16="http://schemas.microsoft.com/office/drawing/2014/main" id="{C79F1876-D31B-A945-8357-071D63FBAE16}"/>
                  </a:ext>
                </a:extLst>
              </p:cNvPr>
              <p:cNvSpPr/>
              <p:nvPr/>
            </p:nvSpPr>
            <p:spPr>
              <a:xfrm>
                <a:off x="1599792" y="5089232"/>
                <a:ext cx="190500" cy="313414"/>
              </a:xfrm>
              <a:custGeom>
                <a:avLst/>
                <a:gdLst>
                  <a:gd name="connsiteX0" fmla="*/ 19050 w 190500"/>
                  <a:gd name="connsiteY0" fmla="*/ 313414 h 313413"/>
                  <a:gd name="connsiteX1" fmla="*/ 0 w 190500"/>
                  <a:gd name="connsiteY1" fmla="*/ 313414 h 313413"/>
                  <a:gd name="connsiteX2" fmla="*/ 0 w 190500"/>
                  <a:gd name="connsiteY2" fmla="*/ 9497 h 313413"/>
                  <a:gd name="connsiteX3" fmla="*/ 9525 w 190500"/>
                  <a:gd name="connsiteY3" fmla="*/ 0 h 313413"/>
                  <a:gd name="connsiteX4" fmla="*/ 190500 w 190500"/>
                  <a:gd name="connsiteY4" fmla="*/ 0 h 313413"/>
                  <a:gd name="connsiteX5" fmla="*/ 190500 w 190500"/>
                  <a:gd name="connsiteY5" fmla="*/ 18995 h 313413"/>
                  <a:gd name="connsiteX6" fmla="*/ 19050 w 190500"/>
                  <a:gd name="connsiteY6" fmla="*/ 18995 h 31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0" h="313413">
                    <a:moveTo>
                      <a:pt x="19050" y="313414"/>
                    </a:moveTo>
                    <a:lnTo>
                      <a:pt x="0" y="313414"/>
                    </a:lnTo>
                    <a:lnTo>
                      <a:pt x="0" y="9497"/>
                    </a:lnTo>
                    <a:cubicBezTo>
                      <a:pt x="0" y="4252"/>
                      <a:pt x="4264" y="0"/>
                      <a:pt x="9525" y="0"/>
                    </a:cubicBezTo>
                    <a:lnTo>
                      <a:pt x="190500" y="0"/>
                    </a:lnTo>
                    <a:lnTo>
                      <a:pt x="190500" y="18995"/>
                    </a:lnTo>
                    <a:lnTo>
                      <a:pt x="19050"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198" name="Freeform: Shape 196">
                <a:extLst>
                  <a:ext uri="{FF2B5EF4-FFF2-40B4-BE49-F238E27FC236}">
                    <a16:creationId xmlns:a16="http://schemas.microsoft.com/office/drawing/2014/main" id="{06F161ED-1C6C-6D49-9D04-4C0E42A3DB00}"/>
                  </a:ext>
                </a:extLst>
              </p:cNvPr>
              <p:cNvSpPr/>
              <p:nvPr/>
            </p:nvSpPr>
            <p:spPr>
              <a:xfrm>
                <a:off x="1780767" y="5089249"/>
                <a:ext cx="114300" cy="113969"/>
              </a:xfrm>
              <a:custGeom>
                <a:avLst/>
                <a:gdLst>
                  <a:gd name="connsiteX0" fmla="*/ 114300 w 114300"/>
                  <a:gd name="connsiteY0" fmla="*/ 123449 h 113968"/>
                  <a:gd name="connsiteX1" fmla="*/ 9525 w 114300"/>
                  <a:gd name="connsiteY1" fmla="*/ 123449 h 113968"/>
                  <a:gd name="connsiteX2" fmla="*/ 0 w 114300"/>
                  <a:gd name="connsiteY2" fmla="*/ 113952 h 113968"/>
                  <a:gd name="connsiteX3" fmla="*/ 0 w 114300"/>
                  <a:gd name="connsiteY3" fmla="*/ 9480 h 113968"/>
                  <a:gd name="connsiteX4" fmla="*/ 5905 w 114300"/>
                  <a:gd name="connsiteY4" fmla="*/ 743 h 113968"/>
                  <a:gd name="connsiteX5" fmla="*/ 16288 w 114300"/>
                  <a:gd name="connsiteY5" fmla="*/ 2737 h 113968"/>
                  <a:gd name="connsiteX6" fmla="*/ 121063 w 114300"/>
                  <a:gd name="connsiteY6" fmla="*/ 107209 h 113968"/>
                  <a:gd name="connsiteX7" fmla="*/ 123063 w 114300"/>
                  <a:gd name="connsiteY7" fmla="*/ 117561 h 113968"/>
                  <a:gd name="connsiteX8" fmla="*/ 114300 w 114300"/>
                  <a:gd name="connsiteY8" fmla="*/ 123449 h 113968"/>
                  <a:gd name="connsiteX9" fmla="*/ 19050 w 114300"/>
                  <a:gd name="connsiteY9" fmla="*/ 104454 h 113968"/>
                  <a:gd name="connsiteX10" fmla="*/ 91345 w 114300"/>
                  <a:gd name="connsiteY10" fmla="*/ 104454 h 113968"/>
                  <a:gd name="connsiteX11" fmla="*/ 19050 w 114300"/>
                  <a:gd name="connsiteY11" fmla="*/ 32369 h 11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113968">
                    <a:moveTo>
                      <a:pt x="114300" y="123449"/>
                    </a:moveTo>
                    <a:lnTo>
                      <a:pt x="9525" y="123449"/>
                    </a:lnTo>
                    <a:cubicBezTo>
                      <a:pt x="4264" y="123449"/>
                      <a:pt x="0" y="119197"/>
                      <a:pt x="0" y="113952"/>
                    </a:cubicBezTo>
                    <a:lnTo>
                      <a:pt x="0" y="9480"/>
                    </a:lnTo>
                    <a:cubicBezTo>
                      <a:pt x="19" y="5646"/>
                      <a:pt x="2349" y="2200"/>
                      <a:pt x="5905" y="743"/>
                    </a:cubicBezTo>
                    <a:cubicBezTo>
                      <a:pt x="9453" y="-744"/>
                      <a:pt x="13549" y="42"/>
                      <a:pt x="16288" y="2737"/>
                    </a:cubicBezTo>
                    <a:lnTo>
                      <a:pt x="121063" y="107209"/>
                    </a:lnTo>
                    <a:cubicBezTo>
                      <a:pt x="123765" y="109940"/>
                      <a:pt x="124555" y="114024"/>
                      <a:pt x="123063" y="117561"/>
                    </a:cubicBezTo>
                    <a:cubicBezTo>
                      <a:pt x="121602" y="121107"/>
                      <a:pt x="118145" y="123430"/>
                      <a:pt x="114300" y="123449"/>
                    </a:cubicBezTo>
                    <a:close/>
                    <a:moveTo>
                      <a:pt x="19050" y="104454"/>
                    </a:moveTo>
                    <a:lnTo>
                      <a:pt x="91345" y="104454"/>
                    </a:lnTo>
                    <a:lnTo>
                      <a:pt x="19050" y="32369"/>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199" name="Freeform: Shape 197">
                <a:extLst>
                  <a:ext uri="{FF2B5EF4-FFF2-40B4-BE49-F238E27FC236}">
                    <a16:creationId xmlns:a16="http://schemas.microsoft.com/office/drawing/2014/main" id="{741C4850-D1E4-E54E-BD2F-2425BB51F2A2}"/>
                  </a:ext>
                </a:extLst>
              </p:cNvPr>
              <p:cNvSpPr/>
              <p:nvPr/>
            </p:nvSpPr>
            <p:spPr>
              <a:xfrm>
                <a:off x="1647417" y="5250688"/>
                <a:ext cx="57150" cy="18995"/>
              </a:xfrm>
              <a:custGeom>
                <a:avLst/>
                <a:gdLst>
                  <a:gd name="connsiteX0" fmla="*/ 0 w 57150"/>
                  <a:gd name="connsiteY0" fmla="*/ 0 h 18994"/>
                  <a:gd name="connsiteX1" fmla="*/ 57150 w 57150"/>
                  <a:gd name="connsiteY1" fmla="*/ 0 h 18994"/>
                  <a:gd name="connsiteX2" fmla="*/ 57150 w 57150"/>
                  <a:gd name="connsiteY2" fmla="*/ 18995 h 18994"/>
                  <a:gd name="connsiteX3" fmla="*/ 0 w 57150"/>
                  <a:gd name="connsiteY3" fmla="*/ 18995 h 18994"/>
                </a:gdLst>
                <a:ahLst/>
                <a:cxnLst>
                  <a:cxn ang="0">
                    <a:pos x="connsiteX0" y="connsiteY0"/>
                  </a:cxn>
                  <a:cxn ang="0">
                    <a:pos x="connsiteX1" y="connsiteY1"/>
                  </a:cxn>
                  <a:cxn ang="0">
                    <a:pos x="connsiteX2" y="connsiteY2"/>
                  </a:cxn>
                  <a:cxn ang="0">
                    <a:pos x="connsiteX3" y="connsiteY3"/>
                  </a:cxn>
                </a:cxnLst>
                <a:rect l="l" t="t" r="r" b="b"/>
                <a:pathLst>
                  <a:path w="57150" h="18994">
                    <a:moveTo>
                      <a:pt x="0" y="0"/>
                    </a:moveTo>
                    <a:lnTo>
                      <a:pt x="57150" y="0"/>
                    </a:lnTo>
                    <a:lnTo>
                      <a:pt x="57150" y="18995"/>
                    </a:lnTo>
                    <a:lnTo>
                      <a:pt x="0"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00" name="Freeform: Shape 198">
                <a:extLst>
                  <a:ext uri="{FF2B5EF4-FFF2-40B4-BE49-F238E27FC236}">
                    <a16:creationId xmlns:a16="http://schemas.microsoft.com/office/drawing/2014/main" id="{0B57D388-4B0C-664F-882C-0C19F3DECA52}"/>
                  </a:ext>
                </a:extLst>
              </p:cNvPr>
              <p:cNvSpPr/>
              <p:nvPr/>
            </p:nvSpPr>
            <p:spPr>
              <a:xfrm>
                <a:off x="1723617" y="5250688"/>
                <a:ext cx="133350" cy="18995"/>
              </a:xfrm>
              <a:custGeom>
                <a:avLst/>
                <a:gdLst>
                  <a:gd name="connsiteX0" fmla="*/ 0 w 133350"/>
                  <a:gd name="connsiteY0" fmla="*/ 0 h 18994"/>
                  <a:gd name="connsiteX1" fmla="*/ 133350 w 133350"/>
                  <a:gd name="connsiteY1" fmla="*/ 0 h 18994"/>
                  <a:gd name="connsiteX2" fmla="*/ 133350 w 133350"/>
                  <a:gd name="connsiteY2" fmla="*/ 18995 h 18994"/>
                  <a:gd name="connsiteX3" fmla="*/ 0 w 133350"/>
                  <a:gd name="connsiteY3" fmla="*/ 18995 h 18994"/>
                </a:gdLst>
                <a:ahLst/>
                <a:cxnLst>
                  <a:cxn ang="0">
                    <a:pos x="connsiteX0" y="connsiteY0"/>
                  </a:cxn>
                  <a:cxn ang="0">
                    <a:pos x="connsiteX1" y="connsiteY1"/>
                  </a:cxn>
                  <a:cxn ang="0">
                    <a:pos x="connsiteX2" y="connsiteY2"/>
                  </a:cxn>
                  <a:cxn ang="0">
                    <a:pos x="connsiteX3" y="connsiteY3"/>
                  </a:cxn>
                </a:cxnLst>
                <a:rect l="l" t="t" r="r" b="b"/>
                <a:pathLst>
                  <a:path w="133350" h="18994">
                    <a:moveTo>
                      <a:pt x="0" y="0"/>
                    </a:moveTo>
                    <a:lnTo>
                      <a:pt x="133350" y="0"/>
                    </a:lnTo>
                    <a:lnTo>
                      <a:pt x="133350" y="18995"/>
                    </a:lnTo>
                    <a:lnTo>
                      <a:pt x="0"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01" name="Freeform: Shape 199">
                <a:extLst>
                  <a:ext uri="{FF2B5EF4-FFF2-40B4-BE49-F238E27FC236}">
                    <a16:creationId xmlns:a16="http://schemas.microsoft.com/office/drawing/2014/main" id="{F186CC3B-11D8-CD43-B53D-4E952FCE12D9}"/>
                  </a:ext>
                </a:extLst>
              </p:cNvPr>
              <p:cNvSpPr/>
              <p:nvPr/>
            </p:nvSpPr>
            <p:spPr>
              <a:xfrm>
                <a:off x="1647417" y="5307672"/>
                <a:ext cx="209550" cy="18995"/>
              </a:xfrm>
              <a:custGeom>
                <a:avLst/>
                <a:gdLst>
                  <a:gd name="connsiteX0" fmla="*/ 0 w 209550"/>
                  <a:gd name="connsiteY0" fmla="*/ 0 h 18994"/>
                  <a:gd name="connsiteX1" fmla="*/ 209550 w 209550"/>
                  <a:gd name="connsiteY1" fmla="*/ 0 h 18994"/>
                  <a:gd name="connsiteX2" fmla="*/ 209550 w 209550"/>
                  <a:gd name="connsiteY2" fmla="*/ 18995 h 18994"/>
                  <a:gd name="connsiteX3" fmla="*/ 0 w 209550"/>
                  <a:gd name="connsiteY3" fmla="*/ 18995 h 18994"/>
                </a:gdLst>
                <a:ahLst/>
                <a:cxnLst>
                  <a:cxn ang="0">
                    <a:pos x="connsiteX0" y="connsiteY0"/>
                  </a:cxn>
                  <a:cxn ang="0">
                    <a:pos x="connsiteX1" y="connsiteY1"/>
                  </a:cxn>
                  <a:cxn ang="0">
                    <a:pos x="connsiteX2" y="connsiteY2"/>
                  </a:cxn>
                  <a:cxn ang="0">
                    <a:pos x="connsiteX3" y="connsiteY3"/>
                  </a:cxn>
                </a:cxnLst>
                <a:rect l="l" t="t" r="r" b="b"/>
                <a:pathLst>
                  <a:path w="209550" h="18994">
                    <a:moveTo>
                      <a:pt x="0" y="0"/>
                    </a:moveTo>
                    <a:lnTo>
                      <a:pt x="209550" y="0"/>
                    </a:lnTo>
                    <a:lnTo>
                      <a:pt x="209550" y="18995"/>
                    </a:lnTo>
                    <a:lnTo>
                      <a:pt x="0"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02" name="Freeform: Shape 200">
                <a:extLst>
                  <a:ext uri="{FF2B5EF4-FFF2-40B4-BE49-F238E27FC236}">
                    <a16:creationId xmlns:a16="http://schemas.microsoft.com/office/drawing/2014/main" id="{B823A514-6693-1B48-B30B-A5CE67A7C074}"/>
                  </a:ext>
                </a:extLst>
              </p:cNvPr>
              <p:cNvSpPr/>
              <p:nvPr/>
            </p:nvSpPr>
            <p:spPr>
              <a:xfrm>
                <a:off x="1971267" y="5412144"/>
                <a:ext cx="19050" cy="75979"/>
              </a:xfrm>
              <a:custGeom>
                <a:avLst/>
                <a:gdLst>
                  <a:gd name="connsiteX0" fmla="*/ 0 w 19050"/>
                  <a:gd name="connsiteY0" fmla="*/ 0 h 75979"/>
                  <a:gd name="connsiteX1" fmla="*/ 19050 w 19050"/>
                  <a:gd name="connsiteY1" fmla="*/ 0 h 75979"/>
                  <a:gd name="connsiteX2" fmla="*/ 19050 w 19050"/>
                  <a:gd name="connsiteY2" fmla="*/ 82247 h 75979"/>
                  <a:gd name="connsiteX3" fmla="*/ 0 w 19050"/>
                  <a:gd name="connsiteY3" fmla="*/ 82247 h 75979"/>
                </a:gdLst>
                <a:ahLst/>
                <a:cxnLst>
                  <a:cxn ang="0">
                    <a:pos x="connsiteX0" y="connsiteY0"/>
                  </a:cxn>
                  <a:cxn ang="0">
                    <a:pos x="connsiteX1" y="connsiteY1"/>
                  </a:cxn>
                  <a:cxn ang="0">
                    <a:pos x="connsiteX2" y="connsiteY2"/>
                  </a:cxn>
                  <a:cxn ang="0">
                    <a:pos x="connsiteX3" y="connsiteY3"/>
                  </a:cxn>
                </a:cxnLst>
                <a:rect l="l" t="t" r="r" b="b"/>
                <a:pathLst>
                  <a:path w="19050" h="75979">
                    <a:moveTo>
                      <a:pt x="0" y="0"/>
                    </a:moveTo>
                    <a:lnTo>
                      <a:pt x="19050" y="0"/>
                    </a:lnTo>
                    <a:lnTo>
                      <a:pt x="19050" y="82247"/>
                    </a:lnTo>
                    <a:lnTo>
                      <a:pt x="0" y="82247"/>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03" name="Freeform: Shape 201">
                <a:extLst>
                  <a:ext uri="{FF2B5EF4-FFF2-40B4-BE49-F238E27FC236}">
                    <a16:creationId xmlns:a16="http://schemas.microsoft.com/office/drawing/2014/main" id="{9D80A9AA-D7D3-EB4E-B150-48A9CF4001BC}"/>
                  </a:ext>
                </a:extLst>
              </p:cNvPr>
              <p:cNvSpPr/>
              <p:nvPr/>
            </p:nvSpPr>
            <p:spPr>
              <a:xfrm>
                <a:off x="1952217" y="5402646"/>
                <a:ext cx="57150" cy="18995"/>
              </a:xfrm>
              <a:custGeom>
                <a:avLst/>
                <a:gdLst>
                  <a:gd name="connsiteX0" fmla="*/ 0 w 57150"/>
                  <a:gd name="connsiteY0" fmla="*/ 0 h 18994"/>
                  <a:gd name="connsiteX1" fmla="*/ 57150 w 57150"/>
                  <a:gd name="connsiteY1" fmla="*/ 0 h 18994"/>
                  <a:gd name="connsiteX2" fmla="*/ 57150 w 57150"/>
                  <a:gd name="connsiteY2" fmla="*/ 18995 h 18994"/>
                  <a:gd name="connsiteX3" fmla="*/ 0 w 57150"/>
                  <a:gd name="connsiteY3" fmla="*/ 18995 h 18994"/>
                </a:gdLst>
                <a:ahLst/>
                <a:cxnLst>
                  <a:cxn ang="0">
                    <a:pos x="connsiteX0" y="connsiteY0"/>
                  </a:cxn>
                  <a:cxn ang="0">
                    <a:pos x="connsiteX1" y="connsiteY1"/>
                  </a:cxn>
                  <a:cxn ang="0">
                    <a:pos x="connsiteX2" y="connsiteY2"/>
                  </a:cxn>
                  <a:cxn ang="0">
                    <a:pos x="connsiteX3" y="connsiteY3"/>
                  </a:cxn>
                </a:cxnLst>
                <a:rect l="l" t="t" r="r" b="b"/>
                <a:pathLst>
                  <a:path w="57150" h="18994">
                    <a:moveTo>
                      <a:pt x="0" y="0"/>
                    </a:moveTo>
                    <a:lnTo>
                      <a:pt x="57150" y="0"/>
                    </a:lnTo>
                    <a:lnTo>
                      <a:pt x="57150" y="18995"/>
                    </a:lnTo>
                    <a:lnTo>
                      <a:pt x="0"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04" name="Freeform: Shape 202">
                <a:extLst>
                  <a:ext uri="{FF2B5EF4-FFF2-40B4-BE49-F238E27FC236}">
                    <a16:creationId xmlns:a16="http://schemas.microsoft.com/office/drawing/2014/main" id="{A9D2336F-B906-8647-AC9D-C4F59D6AAB3B}"/>
                  </a:ext>
                </a:extLst>
              </p:cNvPr>
              <p:cNvSpPr/>
              <p:nvPr/>
            </p:nvSpPr>
            <p:spPr>
              <a:xfrm>
                <a:off x="1936429" y="5516615"/>
                <a:ext cx="85725" cy="47487"/>
              </a:xfrm>
              <a:custGeom>
                <a:avLst/>
                <a:gdLst>
                  <a:gd name="connsiteX0" fmla="*/ 67604 w 85725"/>
                  <a:gd name="connsiteY0" fmla="*/ 47487 h 47486"/>
                  <a:gd name="connsiteX1" fmla="*/ 21122 w 85725"/>
                  <a:gd name="connsiteY1" fmla="*/ 47487 h 47486"/>
                  <a:gd name="connsiteX2" fmla="*/ 12263 w 85725"/>
                  <a:gd name="connsiteY2" fmla="*/ 41599 h 47486"/>
                  <a:gd name="connsiteX3" fmla="*/ 738 w 85725"/>
                  <a:gd name="connsiteY3" fmla="*/ 13106 h 47486"/>
                  <a:gd name="connsiteX4" fmla="*/ 1595 w 85725"/>
                  <a:gd name="connsiteY4" fmla="*/ 4179 h 47486"/>
                  <a:gd name="connsiteX5" fmla="*/ 9501 w 85725"/>
                  <a:gd name="connsiteY5" fmla="*/ 0 h 47486"/>
                  <a:gd name="connsiteX6" fmla="*/ 79224 w 85725"/>
                  <a:gd name="connsiteY6" fmla="*/ 0 h 47486"/>
                  <a:gd name="connsiteX7" fmla="*/ 87130 w 85725"/>
                  <a:gd name="connsiteY7" fmla="*/ 4179 h 47486"/>
                  <a:gd name="connsiteX8" fmla="*/ 87987 w 85725"/>
                  <a:gd name="connsiteY8" fmla="*/ 13106 h 47486"/>
                  <a:gd name="connsiteX9" fmla="*/ 76462 w 85725"/>
                  <a:gd name="connsiteY9" fmla="*/ 41599 h 47486"/>
                  <a:gd name="connsiteX10" fmla="*/ 67604 w 85725"/>
                  <a:gd name="connsiteY10" fmla="*/ 47487 h 47486"/>
                  <a:gd name="connsiteX11" fmla="*/ 27503 w 85725"/>
                  <a:gd name="connsiteY11" fmla="*/ 28492 h 47486"/>
                  <a:gd name="connsiteX12" fmla="*/ 61222 w 85725"/>
                  <a:gd name="connsiteY12" fmla="*/ 28492 h 47486"/>
                  <a:gd name="connsiteX13" fmla="*/ 65032 w 85725"/>
                  <a:gd name="connsiteY13" fmla="*/ 18995 h 47486"/>
                  <a:gd name="connsiteX14" fmla="*/ 23693 w 85725"/>
                  <a:gd name="connsiteY14" fmla="*/ 18995 h 4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725" h="47486">
                    <a:moveTo>
                      <a:pt x="67604" y="47487"/>
                    </a:moveTo>
                    <a:lnTo>
                      <a:pt x="21122" y="47487"/>
                    </a:lnTo>
                    <a:cubicBezTo>
                      <a:pt x="17242" y="47506"/>
                      <a:pt x="13738" y="45177"/>
                      <a:pt x="12263" y="41599"/>
                    </a:cubicBezTo>
                    <a:lnTo>
                      <a:pt x="738" y="13106"/>
                    </a:lnTo>
                    <a:cubicBezTo>
                      <a:pt x="-492" y="10175"/>
                      <a:pt x="-170" y="6824"/>
                      <a:pt x="1595" y="4179"/>
                    </a:cubicBezTo>
                    <a:cubicBezTo>
                      <a:pt x="3370" y="1562"/>
                      <a:pt x="6333" y="-5"/>
                      <a:pt x="9501" y="0"/>
                    </a:cubicBezTo>
                    <a:lnTo>
                      <a:pt x="79224" y="0"/>
                    </a:lnTo>
                    <a:cubicBezTo>
                      <a:pt x="82392" y="-5"/>
                      <a:pt x="85356" y="1562"/>
                      <a:pt x="87130" y="4179"/>
                    </a:cubicBezTo>
                    <a:cubicBezTo>
                      <a:pt x="88896" y="6824"/>
                      <a:pt x="89217" y="10175"/>
                      <a:pt x="87987" y="13106"/>
                    </a:cubicBezTo>
                    <a:lnTo>
                      <a:pt x="76462" y="41599"/>
                    </a:lnTo>
                    <a:cubicBezTo>
                      <a:pt x="74988" y="45177"/>
                      <a:pt x="71484" y="47506"/>
                      <a:pt x="67604" y="47487"/>
                    </a:cubicBezTo>
                    <a:close/>
                    <a:moveTo>
                      <a:pt x="27503" y="28492"/>
                    </a:moveTo>
                    <a:lnTo>
                      <a:pt x="61222" y="28492"/>
                    </a:lnTo>
                    <a:lnTo>
                      <a:pt x="65032" y="18995"/>
                    </a:lnTo>
                    <a:lnTo>
                      <a:pt x="23693"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05" name="Freeform: Shape 203">
                <a:extLst>
                  <a:ext uri="{FF2B5EF4-FFF2-40B4-BE49-F238E27FC236}">
                    <a16:creationId xmlns:a16="http://schemas.microsoft.com/office/drawing/2014/main" id="{D1F7DF74-EE2D-A84C-A4C0-868EEA1BE96D}"/>
                  </a:ext>
                </a:extLst>
              </p:cNvPr>
              <p:cNvSpPr/>
              <p:nvPr/>
            </p:nvSpPr>
            <p:spPr>
              <a:xfrm>
                <a:off x="1885582" y="5285076"/>
                <a:ext cx="190500" cy="218440"/>
              </a:xfrm>
              <a:custGeom>
                <a:avLst/>
                <a:gdLst>
                  <a:gd name="connsiteX0" fmla="*/ 133310 w 190500"/>
                  <a:gd name="connsiteY0" fmla="*/ 222041 h 218440"/>
                  <a:gd name="connsiteX1" fmla="*/ 57110 w 190500"/>
                  <a:gd name="connsiteY1" fmla="*/ 222041 h 218440"/>
                  <a:gd name="connsiteX2" fmla="*/ 47585 w 190500"/>
                  <a:gd name="connsiteY2" fmla="*/ 212544 h 218440"/>
                  <a:gd name="connsiteX3" fmla="*/ 47585 w 190500"/>
                  <a:gd name="connsiteY3" fmla="*/ 178448 h 218440"/>
                  <a:gd name="connsiteX4" fmla="*/ 40727 w 190500"/>
                  <a:gd name="connsiteY4" fmla="*/ 172845 h 218440"/>
                  <a:gd name="connsiteX5" fmla="*/ 17162 w 190500"/>
                  <a:gd name="connsiteY5" fmla="*/ 40603 h 218440"/>
                  <a:gd name="connsiteX6" fmla="*/ 105593 w 190500"/>
                  <a:gd name="connsiteY6" fmla="*/ 562 h 218440"/>
                  <a:gd name="connsiteX7" fmla="*/ 189222 w 190500"/>
                  <a:gd name="connsiteY7" fmla="*/ 79580 h 218440"/>
                  <a:gd name="connsiteX8" fmla="*/ 189222 w 190500"/>
                  <a:gd name="connsiteY8" fmla="*/ 79580 h 218440"/>
                  <a:gd name="connsiteX9" fmla="*/ 149598 w 190500"/>
                  <a:gd name="connsiteY9" fmla="*/ 173130 h 218440"/>
                  <a:gd name="connsiteX10" fmla="*/ 142836 w 190500"/>
                  <a:gd name="connsiteY10" fmla="*/ 178543 h 218440"/>
                  <a:gd name="connsiteX11" fmla="*/ 142835 w 190500"/>
                  <a:gd name="connsiteY11" fmla="*/ 212544 h 218440"/>
                  <a:gd name="connsiteX12" fmla="*/ 133310 w 190500"/>
                  <a:gd name="connsiteY12" fmla="*/ 222041 h 218440"/>
                  <a:gd name="connsiteX13" fmla="*/ 66635 w 190500"/>
                  <a:gd name="connsiteY13" fmla="*/ 203046 h 218440"/>
                  <a:gd name="connsiteX14" fmla="*/ 123785 w 190500"/>
                  <a:gd name="connsiteY14" fmla="*/ 203046 h 218440"/>
                  <a:gd name="connsiteX15" fmla="*/ 123785 w 190500"/>
                  <a:gd name="connsiteY15" fmla="*/ 177404 h 218440"/>
                  <a:gd name="connsiteX16" fmla="*/ 138549 w 190500"/>
                  <a:gd name="connsiteY16" fmla="*/ 157459 h 218440"/>
                  <a:gd name="connsiteX17" fmla="*/ 170363 w 190500"/>
                  <a:gd name="connsiteY17" fmla="*/ 82335 h 218440"/>
                  <a:gd name="connsiteX18" fmla="*/ 170363 w 190500"/>
                  <a:gd name="connsiteY18" fmla="*/ 82335 h 218440"/>
                  <a:gd name="connsiteX19" fmla="*/ 103688 w 190500"/>
                  <a:gd name="connsiteY19" fmla="*/ 19462 h 218440"/>
                  <a:gd name="connsiteX20" fmla="*/ 19578 w 190500"/>
                  <a:gd name="connsiteY20" fmla="*/ 86635 h 218440"/>
                  <a:gd name="connsiteX21" fmla="*/ 51681 w 190500"/>
                  <a:gd name="connsiteY21" fmla="*/ 157269 h 218440"/>
                  <a:gd name="connsiteX22" fmla="*/ 66635 w 190500"/>
                  <a:gd name="connsiteY22" fmla="*/ 177593 h 21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0500" h="218440">
                    <a:moveTo>
                      <a:pt x="133310" y="222041"/>
                    </a:moveTo>
                    <a:lnTo>
                      <a:pt x="57110" y="222041"/>
                    </a:lnTo>
                    <a:cubicBezTo>
                      <a:pt x="51850" y="222041"/>
                      <a:pt x="47585" y="217789"/>
                      <a:pt x="47585" y="212544"/>
                    </a:cubicBezTo>
                    <a:lnTo>
                      <a:pt x="47585" y="178448"/>
                    </a:lnTo>
                    <a:cubicBezTo>
                      <a:pt x="45533" y="176313"/>
                      <a:pt x="43231" y="174431"/>
                      <a:pt x="40727" y="172845"/>
                    </a:cubicBezTo>
                    <a:cubicBezTo>
                      <a:pt x="-2404" y="142816"/>
                      <a:pt x="-12954" y="83609"/>
                      <a:pt x="17162" y="40603"/>
                    </a:cubicBezTo>
                    <a:cubicBezTo>
                      <a:pt x="37088" y="12148"/>
                      <a:pt x="70993" y="-3203"/>
                      <a:pt x="105593" y="562"/>
                    </a:cubicBezTo>
                    <a:cubicBezTo>
                      <a:pt x="147954" y="5505"/>
                      <a:pt x="181995" y="37669"/>
                      <a:pt x="189222" y="79580"/>
                    </a:cubicBezTo>
                    <a:lnTo>
                      <a:pt x="189222" y="79580"/>
                    </a:lnTo>
                    <a:cubicBezTo>
                      <a:pt x="195247" y="115777"/>
                      <a:pt x="179821" y="152197"/>
                      <a:pt x="149598" y="173130"/>
                    </a:cubicBezTo>
                    <a:cubicBezTo>
                      <a:pt x="147159" y="174692"/>
                      <a:pt x="144893" y="176507"/>
                      <a:pt x="142836" y="178543"/>
                    </a:cubicBezTo>
                    <a:lnTo>
                      <a:pt x="142835" y="212544"/>
                    </a:lnTo>
                    <a:cubicBezTo>
                      <a:pt x="142835" y="217789"/>
                      <a:pt x="138571" y="222041"/>
                      <a:pt x="133310" y="222041"/>
                    </a:cubicBezTo>
                    <a:close/>
                    <a:moveTo>
                      <a:pt x="66635" y="203046"/>
                    </a:moveTo>
                    <a:lnTo>
                      <a:pt x="123785" y="203046"/>
                    </a:lnTo>
                    <a:lnTo>
                      <a:pt x="123785" y="177404"/>
                    </a:lnTo>
                    <a:cubicBezTo>
                      <a:pt x="123785" y="167906"/>
                      <a:pt x="133310" y="161258"/>
                      <a:pt x="138549" y="157459"/>
                    </a:cubicBezTo>
                    <a:cubicBezTo>
                      <a:pt x="162874" y="140694"/>
                      <a:pt x="175276" y="111410"/>
                      <a:pt x="170363" y="82335"/>
                    </a:cubicBezTo>
                    <a:lnTo>
                      <a:pt x="170363" y="82335"/>
                    </a:lnTo>
                    <a:cubicBezTo>
                      <a:pt x="164705" y="48886"/>
                      <a:pt x="137496" y="23230"/>
                      <a:pt x="103688" y="19462"/>
                    </a:cubicBezTo>
                    <a:cubicBezTo>
                      <a:pt x="61858" y="14852"/>
                      <a:pt x="24201" y="44927"/>
                      <a:pt x="19578" y="86635"/>
                    </a:cubicBezTo>
                    <a:cubicBezTo>
                      <a:pt x="16516" y="114262"/>
                      <a:pt x="28828" y="141352"/>
                      <a:pt x="51681" y="157269"/>
                    </a:cubicBezTo>
                    <a:cubicBezTo>
                      <a:pt x="57110" y="161163"/>
                      <a:pt x="66635" y="167621"/>
                      <a:pt x="66635" y="177593"/>
                    </a:cubicBez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06" name="Freeform: Shape 204">
                <a:extLst>
                  <a:ext uri="{FF2B5EF4-FFF2-40B4-BE49-F238E27FC236}">
                    <a16:creationId xmlns:a16="http://schemas.microsoft.com/office/drawing/2014/main" id="{D532EAD1-D47E-A047-8B89-12DBF71BBEDF}"/>
                  </a:ext>
                </a:extLst>
              </p:cNvPr>
              <p:cNvSpPr/>
              <p:nvPr/>
            </p:nvSpPr>
            <p:spPr>
              <a:xfrm>
                <a:off x="1647417" y="5193704"/>
                <a:ext cx="104775" cy="18995"/>
              </a:xfrm>
              <a:custGeom>
                <a:avLst/>
                <a:gdLst>
                  <a:gd name="connsiteX0" fmla="*/ 0 w 104775"/>
                  <a:gd name="connsiteY0" fmla="*/ 0 h 18994"/>
                  <a:gd name="connsiteX1" fmla="*/ 104775 w 104775"/>
                  <a:gd name="connsiteY1" fmla="*/ 0 h 18994"/>
                  <a:gd name="connsiteX2" fmla="*/ 104775 w 104775"/>
                  <a:gd name="connsiteY2" fmla="*/ 18995 h 18994"/>
                  <a:gd name="connsiteX3" fmla="*/ 0 w 104775"/>
                  <a:gd name="connsiteY3" fmla="*/ 18995 h 18994"/>
                </a:gdLst>
                <a:ahLst/>
                <a:cxnLst>
                  <a:cxn ang="0">
                    <a:pos x="connsiteX0" y="connsiteY0"/>
                  </a:cxn>
                  <a:cxn ang="0">
                    <a:pos x="connsiteX1" y="connsiteY1"/>
                  </a:cxn>
                  <a:cxn ang="0">
                    <a:pos x="connsiteX2" y="connsiteY2"/>
                  </a:cxn>
                  <a:cxn ang="0">
                    <a:pos x="connsiteX3" y="connsiteY3"/>
                  </a:cxn>
                </a:cxnLst>
                <a:rect l="l" t="t" r="r" b="b"/>
                <a:pathLst>
                  <a:path w="104775" h="18994">
                    <a:moveTo>
                      <a:pt x="0" y="0"/>
                    </a:moveTo>
                    <a:lnTo>
                      <a:pt x="104775" y="0"/>
                    </a:lnTo>
                    <a:lnTo>
                      <a:pt x="104775" y="18995"/>
                    </a:lnTo>
                    <a:lnTo>
                      <a:pt x="0"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07" name="Freeform: Shape 205">
                <a:extLst>
                  <a:ext uri="{FF2B5EF4-FFF2-40B4-BE49-F238E27FC236}">
                    <a16:creationId xmlns:a16="http://schemas.microsoft.com/office/drawing/2014/main" id="{2AAB575C-C0A3-0A4B-BF52-D35A2909B55A}"/>
                  </a:ext>
                </a:extLst>
              </p:cNvPr>
              <p:cNvSpPr/>
              <p:nvPr/>
            </p:nvSpPr>
            <p:spPr>
              <a:xfrm>
                <a:off x="1647417" y="5364657"/>
                <a:ext cx="114300" cy="18995"/>
              </a:xfrm>
              <a:custGeom>
                <a:avLst/>
                <a:gdLst>
                  <a:gd name="connsiteX0" fmla="*/ 0 w 114300"/>
                  <a:gd name="connsiteY0" fmla="*/ 0 h 18994"/>
                  <a:gd name="connsiteX1" fmla="*/ 114300 w 114300"/>
                  <a:gd name="connsiteY1" fmla="*/ 0 h 18994"/>
                  <a:gd name="connsiteX2" fmla="*/ 114300 w 114300"/>
                  <a:gd name="connsiteY2" fmla="*/ 18995 h 18994"/>
                  <a:gd name="connsiteX3" fmla="*/ 0 w 114300"/>
                  <a:gd name="connsiteY3" fmla="*/ 18995 h 18994"/>
                </a:gdLst>
                <a:ahLst/>
                <a:cxnLst>
                  <a:cxn ang="0">
                    <a:pos x="connsiteX0" y="connsiteY0"/>
                  </a:cxn>
                  <a:cxn ang="0">
                    <a:pos x="connsiteX1" y="connsiteY1"/>
                  </a:cxn>
                  <a:cxn ang="0">
                    <a:pos x="connsiteX2" y="connsiteY2"/>
                  </a:cxn>
                  <a:cxn ang="0">
                    <a:pos x="connsiteX3" y="connsiteY3"/>
                  </a:cxn>
                </a:cxnLst>
                <a:rect l="l" t="t" r="r" b="b"/>
                <a:pathLst>
                  <a:path w="114300" h="18994">
                    <a:moveTo>
                      <a:pt x="0" y="0"/>
                    </a:moveTo>
                    <a:lnTo>
                      <a:pt x="114300" y="0"/>
                    </a:lnTo>
                    <a:lnTo>
                      <a:pt x="114300" y="18995"/>
                    </a:lnTo>
                    <a:lnTo>
                      <a:pt x="0"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08" name="Freeform: Shape 206">
                <a:extLst>
                  <a:ext uri="{FF2B5EF4-FFF2-40B4-BE49-F238E27FC236}">
                    <a16:creationId xmlns:a16="http://schemas.microsoft.com/office/drawing/2014/main" id="{CF69D8A5-CA29-5643-B3CC-3F7660E1ED21}"/>
                  </a:ext>
                </a:extLst>
              </p:cNvPr>
              <p:cNvSpPr/>
              <p:nvPr/>
            </p:nvSpPr>
            <p:spPr>
              <a:xfrm>
                <a:off x="1780767" y="5364657"/>
                <a:ext cx="76200" cy="18995"/>
              </a:xfrm>
              <a:custGeom>
                <a:avLst/>
                <a:gdLst>
                  <a:gd name="connsiteX0" fmla="*/ 0 w 76200"/>
                  <a:gd name="connsiteY0" fmla="*/ 0 h 18994"/>
                  <a:gd name="connsiteX1" fmla="*/ 76200 w 76200"/>
                  <a:gd name="connsiteY1" fmla="*/ 0 h 18994"/>
                  <a:gd name="connsiteX2" fmla="*/ 76200 w 76200"/>
                  <a:gd name="connsiteY2" fmla="*/ 18995 h 18994"/>
                  <a:gd name="connsiteX3" fmla="*/ 0 w 76200"/>
                  <a:gd name="connsiteY3" fmla="*/ 18995 h 18994"/>
                </a:gdLst>
                <a:ahLst/>
                <a:cxnLst>
                  <a:cxn ang="0">
                    <a:pos x="connsiteX0" y="connsiteY0"/>
                  </a:cxn>
                  <a:cxn ang="0">
                    <a:pos x="connsiteX1" y="connsiteY1"/>
                  </a:cxn>
                  <a:cxn ang="0">
                    <a:pos x="connsiteX2" y="connsiteY2"/>
                  </a:cxn>
                  <a:cxn ang="0">
                    <a:pos x="connsiteX3" y="connsiteY3"/>
                  </a:cxn>
                </a:cxnLst>
                <a:rect l="l" t="t" r="r" b="b"/>
                <a:pathLst>
                  <a:path w="76200" h="18994">
                    <a:moveTo>
                      <a:pt x="0" y="0"/>
                    </a:moveTo>
                    <a:lnTo>
                      <a:pt x="76200" y="0"/>
                    </a:lnTo>
                    <a:lnTo>
                      <a:pt x="76200" y="18995"/>
                    </a:lnTo>
                    <a:lnTo>
                      <a:pt x="0"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09" name="Freeform: Shape 207">
                <a:extLst>
                  <a:ext uri="{FF2B5EF4-FFF2-40B4-BE49-F238E27FC236}">
                    <a16:creationId xmlns:a16="http://schemas.microsoft.com/office/drawing/2014/main" id="{5AB3F41D-4F39-504F-B68E-84A02795CD7F}"/>
                  </a:ext>
                </a:extLst>
              </p:cNvPr>
              <p:cNvSpPr/>
              <p:nvPr/>
            </p:nvSpPr>
            <p:spPr>
              <a:xfrm>
                <a:off x="1647417" y="5421641"/>
                <a:ext cx="123825" cy="18995"/>
              </a:xfrm>
              <a:custGeom>
                <a:avLst/>
                <a:gdLst>
                  <a:gd name="connsiteX0" fmla="*/ 0 w 123825"/>
                  <a:gd name="connsiteY0" fmla="*/ 0 h 18994"/>
                  <a:gd name="connsiteX1" fmla="*/ 123825 w 123825"/>
                  <a:gd name="connsiteY1" fmla="*/ 0 h 18994"/>
                  <a:gd name="connsiteX2" fmla="*/ 123825 w 123825"/>
                  <a:gd name="connsiteY2" fmla="*/ 18995 h 18994"/>
                  <a:gd name="connsiteX3" fmla="*/ 0 w 123825"/>
                  <a:gd name="connsiteY3" fmla="*/ 18995 h 18994"/>
                </a:gdLst>
                <a:ahLst/>
                <a:cxnLst>
                  <a:cxn ang="0">
                    <a:pos x="connsiteX0" y="connsiteY0"/>
                  </a:cxn>
                  <a:cxn ang="0">
                    <a:pos x="connsiteX1" y="connsiteY1"/>
                  </a:cxn>
                  <a:cxn ang="0">
                    <a:pos x="connsiteX2" y="connsiteY2"/>
                  </a:cxn>
                  <a:cxn ang="0">
                    <a:pos x="connsiteX3" y="connsiteY3"/>
                  </a:cxn>
                </a:cxnLst>
                <a:rect l="l" t="t" r="r" b="b"/>
                <a:pathLst>
                  <a:path w="123825" h="18994">
                    <a:moveTo>
                      <a:pt x="0" y="0"/>
                    </a:moveTo>
                    <a:lnTo>
                      <a:pt x="123825" y="0"/>
                    </a:lnTo>
                    <a:lnTo>
                      <a:pt x="123825" y="18995"/>
                    </a:lnTo>
                    <a:lnTo>
                      <a:pt x="0"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grpSp>
        <p:sp>
          <p:nvSpPr>
            <p:cNvPr id="194" name="TextBox 193">
              <a:extLst>
                <a:ext uri="{FF2B5EF4-FFF2-40B4-BE49-F238E27FC236}">
                  <a16:creationId xmlns:a16="http://schemas.microsoft.com/office/drawing/2014/main" id="{88E4F1FB-2663-434A-905D-5C53DC850708}"/>
                </a:ext>
              </a:extLst>
            </p:cNvPr>
            <p:cNvSpPr txBox="1"/>
            <p:nvPr/>
          </p:nvSpPr>
          <p:spPr>
            <a:xfrm>
              <a:off x="2615392" y="1596202"/>
              <a:ext cx="706426" cy="139634"/>
            </a:xfrm>
            <a:prstGeom prst="rect">
              <a:avLst/>
            </a:prstGeom>
            <a:noFill/>
          </p:spPr>
          <p:txBody>
            <a:bodyPr wrap="square" lIns="0" tIns="0" rIns="0" bIns="0" rtlCol="0">
              <a:spAutoFit/>
            </a:bodyPr>
            <a:lstStyle/>
            <a:p>
              <a:pPr defTabSz="457182">
                <a:defRPr/>
              </a:pPr>
              <a:r>
                <a:rPr lang="en-US" sz="900" b="1" dirty="0">
                  <a:solidFill>
                    <a:srgbClr val="282828"/>
                  </a:solidFill>
                  <a:latin typeface="Amazon Ember" panose="02000000000000000000" pitchFamily="2" charset="0"/>
                  <a:ea typeface="Amazon Ember" panose="02000000000000000000" pitchFamily="2" charset="0"/>
                </a:rPr>
                <a:t>Comprehend     </a:t>
              </a:r>
            </a:p>
          </p:txBody>
        </p:sp>
      </p:grpSp>
      <p:grpSp>
        <p:nvGrpSpPr>
          <p:cNvPr id="210" name="Group 209">
            <a:extLst>
              <a:ext uri="{FF2B5EF4-FFF2-40B4-BE49-F238E27FC236}">
                <a16:creationId xmlns:a16="http://schemas.microsoft.com/office/drawing/2014/main" id="{3912E6E2-347C-3541-A62B-79E817342D90}"/>
              </a:ext>
            </a:extLst>
          </p:cNvPr>
          <p:cNvGrpSpPr/>
          <p:nvPr/>
        </p:nvGrpSpPr>
        <p:grpSpPr>
          <a:xfrm>
            <a:off x="3501447" y="1085085"/>
            <a:ext cx="439860" cy="201604"/>
            <a:chOff x="3435593" y="1563823"/>
            <a:chExt cx="443463" cy="203256"/>
          </a:xfrm>
        </p:grpSpPr>
        <p:grpSp>
          <p:nvGrpSpPr>
            <p:cNvPr id="211" name="Group 210">
              <a:extLst>
                <a:ext uri="{FF2B5EF4-FFF2-40B4-BE49-F238E27FC236}">
                  <a16:creationId xmlns:a16="http://schemas.microsoft.com/office/drawing/2014/main" id="{E907BD7F-1B36-F74E-BEAD-835031824FD5}"/>
                </a:ext>
              </a:extLst>
            </p:cNvPr>
            <p:cNvGrpSpPr/>
            <p:nvPr/>
          </p:nvGrpSpPr>
          <p:grpSpPr>
            <a:xfrm>
              <a:off x="3435593" y="1563823"/>
              <a:ext cx="203256" cy="203256"/>
              <a:chOff x="2595139" y="5080149"/>
              <a:chExt cx="476249" cy="476250"/>
            </a:xfrm>
            <a:solidFill>
              <a:srgbClr val="232F3E"/>
            </a:solidFill>
          </p:grpSpPr>
          <p:sp>
            <p:nvSpPr>
              <p:cNvPr id="213" name="Freeform: Shape 183">
                <a:extLst>
                  <a:ext uri="{FF2B5EF4-FFF2-40B4-BE49-F238E27FC236}">
                    <a16:creationId xmlns:a16="http://schemas.microsoft.com/office/drawing/2014/main" id="{06A5427A-671D-E74C-898E-68AB0224D490}"/>
                  </a:ext>
                </a:extLst>
              </p:cNvPr>
              <p:cNvSpPr/>
              <p:nvPr/>
            </p:nvSpPr>
            <p:spPr>
              <a:xfrm>
                <a:off x="2595139" y="5080149"/>
                <a:ext cx="314325" cy="285750"/>
              </a:xfrm>
              <a:custGeom>
                <a:avLst/>
                <a:gdLst>
                  <a:gd name="connsiteX0" fmla="*/ 72009 w 314325"/>
                  <a:gd name="connsiteY0" fmla="*/ 287750 h 285750"/>
                  <a:gd name="connsiteX1" fmla="*/ 66008 w 314325"/>
                  <a:gd name="connsiteY1" fmla="*/ 286417 h 285750"/>
                  <a:gd name="connsiteX2" fmla="*/ 57150 w 314325"/>
                  <a:gd name="connsiteY2" fmla="*/ 272892 h 285750"/>
                  <a:gd name="connsiteX3" fmla="*/ 57150 w 314325"/>
                  <a:gd name="connsiteY3" fmla="*/ 219075 h 285750"/>
                  <a:gd name="connsiteX4" fmla="*/ 56206 w 314325"/>
                  <a:gd name="connsiteY4" fmla="*/ 217933 h 285750"/>
                  <a:gd name="connsiteX5" fmla="*/ 56198 w 314325"/>
                  <a:gd name="connsiteY5" fmla="*/ 217932 h 285750"/>
                  <a:gd name="connsiteX6" fmla="*/ 19812 w 314325"/>
                  <a:gd name="connsiteY6" fmla="*/ 217932 h 285750"/>
                  <a:gd name="connsiteX7" fmla="*/ 0 w 314325"/>
                  <a:gd name="connsiteY7" fmla="*/ 197834 h 285750"/>
                  <a:gd name="connsiteX8" fmla="*/ 0 w 314325"/>
                  <a:gd name="connsiteY8" fmla="*/ 20193 h 285750"/>
                  <a:gd name="connsiteX9" fmla="*/ 19812 w 314325"/>
                  <a:gd name="connsiteY9" fmla="*/ 0 h 285750"/>
                  <a:gd name="connsiteX10" fmla="*/ 294037 w 314325"/>
                  <a:gd name="connsiteY10" fmla="*/ 0 h 285750"/>
                  <a:gd name="connsiteX11" fmla="*/ 314325 w 314325"/>
                  <a:gd name="connsiteY11" fmla="*/ 20098 h 285750"/>
                  <a:gd name="connsiteX12" fmla="*/ 314325 w 314325"/>
                  <a:gd name="connsiteY12" fmla="*/ 20193 h 285750"/>
                  <a:gd name="connsiteX13" fmla="*/ 314325 w 314325"/>
                  <a:gd name="connsiteY13" fmla="*/ 161925 h 285750"/>
                  <a:gd name="connsiteX14" fmla="*/ 295275 w 314325"/>
                  <a:gd name="connsiteY14" fmla="*/ 161925 h 285750"/>
                  <a:gd name="connsiteX15" fmla="*/ 295275 w 314325"/>
                  <a:gd name="connsiteY15" fmla="*/ 20193 h 285750"/>
                  <a:gd name="connsiteX16" fmla="*/ 294327 w 314325"/>
                  <a:gd name="connsiteY16" fmla="*/ 19055 h 285750"/>
                  <a:gd name="connsiteX17" fmla="*/ 294228 w 314325"/>
                  <a:gd name="connsiteY17" fmla="*/ 19050 h 285750"/>
                  <a:gd name="connsiteX18" fmla="*/ 19812 w 314325"/>
                  <a:gd name="connsiteY18" fmla="*/ 19050 h 285750"/>
                  <a:gd name="connsiteX19" fmla="*/ 18860 w 314325"/>
                  <a:gd name="connsiteY19" fmla="*/ 20193 h 285750"/>
                  <a:gd name="connsiteX20" fmla="*/ 18860 w 314325"/>
                  <a:gd name="connsiteY20" fmla="*/ 197834 h 285750"/>
                  <a:gd name="connsiteX21" fmla="*/ 19804 w 314325"/>
                  <a:gd name="connsiteY21" fmla="*/ 198977 h 285750"/>
                  <a:gd name="connsiteX22" fmla="*/ 19812 w 314325"/>
                  <a:gd name="connsiteY22" fmla="*/ 198978 h 285750"/>
                  <a:gd name="connsiteX23" fmla="*/ 56388 w 314325"/>
                  <a:gd name="connsiteY23" fmla="*/ 198977 h 285750"/>
                  <a:gd name="connsiteX24" fmla="*/ 76200 w 314325"/>
                  <a:gd name="connsiteY24" fmla="*/ 219075 h 285750"/>
                  <a:gd name="connsiteX25" fmla="*/ 76200 w 314325"/>
                  <a:gd name="connsiteY25" fmla="*/ 262319 h 285750"/>
                  <a:gd name="connsiteX26" fmla="*/ 126588 w 314325"/>
                  <a:gd name="connsiteY26" fmla="*/ 210503 h 285750"/>
                  <a:gd name="connsiteX27" fmla="*/ 140208 w 314325"/>
                  <a:gd name="connsiteY27" fmla="*/ 223743 h 285750"/>
                  <a:gd name="connsiteX28" fmla="*/ 82201 w 314325"/>
                  <a:gd name="connsiteY28" fmla="*/ 283369 h 285750"/>
                  <a:gd name="connsiteX29" fmla="*/ 72009 w 314325"/>
                  <a:gd name="connsiteY29" fmla="*/ 28775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4325" h="285750">
                    <a:moveTo>
                      <a:pt x="72009" y="287750"/>
                    </a:moveTo>
                    <a:cubicBezTo>
                      <a:pt x="69937" y="287741"/>
                      <a:pt x="67890" y="287286"/>
                      <a:pt x="66008" y="286417"/>
                    </a:cubicBezTo>
                    <a:cubicBezTo>
                      <a:pt x="60613" y="284090"/>
                      <a:pt x="57128" y="278767"/>
                      <a:pt x="57150" y="272892"/>
                    </a:cubicBezTo>
                    <a:lnTo>
                      <a:pt x="57150" y="219075"/>
                    </a:lnTo>
                    <a:cubicBezTo>
                      <a:pt x="57205" y="218499"/>
                      <a:pt x="56782" y="217988"/>
                      <a:pt x="56206" y="217933"/>
                    </a:cubicBezTo>
                    <a:cubicBezTo>
                      <a:pt x="56203" y="217933"/>
                      <a:pt x="56201" y="217932"/>
                      <a:pt x="56198" y="217932"/>
                    </a:cubicBezTo>
                    <a:lnTo>
                      <a:pt x="19812" y="217932"/>
                    </a:lnTo>
                    <a:cubicBezTo>
                      <a:pt x="8824" y="217776"/>
                      <a:pt x="-1" y="208824"/>
                      <a:pt x="0" y="197834"/>
                    </a:cubicBezTo>
                    <a:lnTo>
                      <a:pt x="0" y="20193"/>
                    </a:lnTo>
                    <a:cubicBezTo>
                      <a:pt x="-53" y="9167"/>
                      <a:pt x="8787" y="157"/>
                      <a:pt x="19812" y="0"/>
                    </a:cubicBezTo>
                    <a:lnTo>
                      <a:pt x="294037" y="0"/>
                    </a:lnTo>
                    <a:cubicBezTo>
                      <a:pt x="305189" y="-52"/>
                      <a:pt x="314272" y="8946"/>
                      <a:pt x="314325" y="20098"/>
                    </a:cubicBezTo>
                    <a:cubicBezTo>
                      <a:pt x="314325" y="20130"/>
                      <a:pt x="314325" y="20161"/>
                      <a:pt x="314325" y="20193"/>
                    </a:cubicBezTo>
                    <a:lnTo>
                      <a:pt x="314325" y="161925"/>
                    </a:lnTo>
                    <a:lnTo>
                      <a:pt x="295275" y="161925"/>
                    </a:lnTo>
                    <a:lnTo>
                      <a:pt x="295275" y="20193"/>
                    </a:lnTo>
                    <a:cubicBezTo>
                      <a:pt x="295328" y="19617"/>
                      <a:pt x="294903" y="19107"/>
                      <a:pt x="294327" y="19055"/>
                    </a:cubicBezTo>
                    <a:cubicBezTo>
                      <a:pt x="294294" y="19052"/>
                      <a:pt x="294261" y="19050"/>
                      <a:pt x="294228" y="19050"/>
                    </a:cubicBezTo>
                    <a:lnTo>
                      <a:pt x="19812" y="19050"/>
                    </a:lnTo>
                    <a:cubicBezTo>
                      <a:pt x="19241" y="19050"/>
                      <a:pt x="18860" y="19526"/>
                      <a:pt x="18860" y="20193"/>
                    </a:cubicBezTo>
                    <a:lnTo>
                      <a:pt x="18860" y="197834"/>
                    </a:lnTo>
                    <a:cubicBezTo>
                      <a:pt x="18805" y="198411"/>
                      <a:pt x="19228" y="198922"/>
                      <a:pt x="19804" y="198977"/>
                    </a:cubicBezTo>
                    <a:cubicBezTo>
                      <a:pt x="19806" y="198977"/>
                      <a:pt x="19809" y="198977"/>
                      <a:pt x="19812" y="198978"/>
                    </a:cubicBezTo>
                    <a:lnTo>
                      <a:pt x="56388" y="198977"/>
                    </a:lnTo>
                    <a:cubicBezTo>
                      <a:pt x="67355" y="199184"/>
                      <a:pt x="76150" y="208107"/>
                      <a:pt x="76200" y="219075"/>
                    </a:cubicBezTo>
                    <a:lnTo>
                      <a:pt x="76200" y="262319"/>
                    </a:lnTo>
                    <a:lnTo>
                      <a:pt x="126588" y="210503"/>
                    </a:lnTo>
                    <a:lnTo>
                      <a:pt x="140208" y="223743"/>
                    </a:lnTo>
                    <a:lnTo>
                      <a:pt x="82201" y="283369"/>
                    </a:lnTo>
                    <a:cubicBezTo>
                      <a:pt x="79464" y="286042"/>
                      <a:pt x="75832" y="287604"/>
                      <a:pt x="72009" y="287750"/>
                    </a:cubicBez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14" name="Freeform: Shape 184">
                <a:extLst>
                  <a:ext uri="{FF2B5EF4-FFF2-40B4-BE49-F238E27FC236}">
                    <a16:creationId xmlns:a16="http://schemas.microsoft.com/office/drawing/2014/main" id="{AC4FF438-C665-104F-A147-E68D800C0789}"/>
                  </a:ext>
                </a:extLst>
              </p:cNvPr>
              <p:cNvSpPr/>
              <p:nvPr/>
            </p:nvSpPr>
            <p:spPr>
              <a:xfrm>
                <a:off x="2643050" y="5127298"/>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15" name="Freeform: Shape 185">
                <a:extLst>
                  <a:ext uri="{FF2B5EF4-FFF2-40B4-BE49-F238E27FC236}">
                    <a16:creationId xmlns:a16="http://schemas.microsoft.com/office/drawing/2014/main" id="{2915D94E-22B4-BE49-9E93-80DA8C24AABA}"/>
                  </a:ext>
                </a:extLst>
              </p:cNvPr>
              <p:cNvSpPr/>
              <p:nvPr/>
            </p:nvSpPr>
            <p:spPr>
              <a:xfrm>
                <a:off x="2824025" y="5127298"/>
                <a:ext cx="38100" cy="19050"/>
              </a:xfrm>
              <a:custGeom>
                <a:avLst/>
                <a:gdLst>
                  <a:gd name="connsiteX0" fmla="*/ 0 w 38100"/>
                  <a:gd name="connsiteY0" fmla="*/ 0 h 19050"/>
                  <a:gd name="connsiteX1" fmla="*/ 38100 w 38100"/>
                  <a:gd name="connsiteY1" fmla="*/ 0 h 19050"/>
                  <a:gd name="connsiteX2" fmla="*/ 38100 w 38100"/>
                  <a:gd name="connsiteY2" fmla="*/ 19050 h 19050"/>
                  <a:gd name="connsiteX3" fmla="*/ 0 w 381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 h="19050">
                    <a:moveTo>
                      <a:pt x="0" y="0"/>
                    </a:moveTo>
                    <a:lnTo>
                      <a:pt x="38100" y="0"/>
                    </a:lnTo>
                    <a:lnTo>
                      <a:pt x="38100" y="19050"/>
                    </a:lnTo>
                    <a:lnTo>
                      <a:pt x="0" y="1905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16" name="Freeform: Shape 186">
                <a:extLst>
                  <a:ext uri="{FF2B5EF4-FFF2-40B4-BE49-F238E27FC236}">
                    <a16:creationId xmlns:a16="http://schemas.microsoft.com/office/drawing/2014/main" id="{6F5C6804-B6B3-114F-8D31-2F42F8668A16}"/>
                  </a:ext>
                </a:extLst>
              </p:cNvPr>
              <p:cNvSpPr/>
              <p:nvPr/>
            </p:nvSpPr>
            <p:spPr>
              <a:xfrm>
                <a:off x="2643050" y="5174923"/>
                <a:ext cx="85725" cy="19050"/>
              </a:xfrm>
              <a:custGeom>
                <a:avLst/>
                <a:gdLst>
                  <a:gd name="connsiteX0" fmla="*/ 0 w 85725"/>
                  <a:gd name="connsiteY0" fmla="*/ 0 h 19050"/>
                  <a:gd name="connsiteX1" fmla="*/ 85725 w 85725"/>
                  <a:gd name="connsiteY1" fmla="*/ 0 h 19050"/>
                  <a:gd name="connsiteX2" fmla="*/ 85725 w 85725"/>
                  <a:gd name="connsiteY2" fmla="*/ 19050 h 19050"/>
                  <a:gd name="connsiteX3" fmla="*/ 0 w 857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85725" h="19050">
                    <a:moveTo>
                      <a:pt x="0" y="0"/>
                    </a:moveTo>
                    <a:lnTo>
                      <a:pt x="85725" y="0"/>
                    </a:lnTo>
                    <a:lnTo>
                      <a:pt x="85725" y="19050"/>
                    </a:lnTo>
                    <a:lnTo>
                      <a:pt x="0" y="1905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17" name="Freeform: Shape 187">
                <a:extLst>
                  <a:ext uri="{FF2B5EF4-FFF2-40B4-BE49-F238E27FC236}">
                    <a16:creationId xmlns:a16="http://schemas.microsoft.com/office/drawing/2014/main" id="{0D62AE9D-978E-C541-8AC4-49D86E37CA6A}"/>
                  </a:ext>
                </a:extLst>
              </p:cNvPr>
              <p:cNvSpPr/>
              <p:nvPr/>
            </p:nvSpPr>
            <p:spPr>
              <a:xfrm>
                <a:off x="2757350" y="5174923"/>
                <a:ext cx="104775" cy="19050"/>
              </a:xfrm>
              <a:custGeom>
                <a:avLst/>
                <a:gdLst>
                  <a:gd name="connsiteX0" fmla="*/ 0 w 104775"/>
                  <a:gd name="connsiteY0" fmla="*/ 0 h 19050"/>
                  <a:gd name="connsiteX1" fmla="*/ 104775 w 104775"/>
                  <a:gd name="connsiteY1" fmla="*/ 0 h 19050"/>
                  <a:gd name="connsiteX2" fmla="*/ 104775 w 104775"/>
                  <a:gd name="connsiteY2" fmla="*/ 19050 h 19050"/>
                  <a:gd name="connsiteX3" fmla="*/ 0 w 10477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04775" h="19050">
                    <a:moveTo>
                      <a:pt x="0" y="0"/>
                    </a:moveTo>
                    <a:lnTo>
                      <a:pt x="104775" y="0"/>
                    </a:lnTo>
                    <a:lnTo>
                      <a:pt x="104775" y="19050"/>
                    </a:lnTo>
                    <a:lnTo>
                      <a:pt x="0" y="1905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18" name="Freeform: Shape 188">
                <a:extLst>
                  <a:ext uri="{FF2B5EF4-FFF2-40B4-BE49-F238E27FC236}">
                    <a16:creationId xmlns:a16="http://schemas.microsoft.com/office/drawing/2014/main" id="{3FDF83CD-CD34-B349-A8E7-1CD5C3C9A0F2}"/>
                  </a:ext>
                </a:extLst>
              </p:cNvPr>
              <p:cNvSpPr/>
              <p:nvPr/>
            </p:nvSpPr>
            <p:spPr>
              <a:xfrm>
                <a:off x="2643050" y="5222548"/>
                <a:ext cx="133350" cy="19050"/>
              </a:xfrm>
              <a:custGeom>
                <a:avLst/>
                <a:gdLst>
                  <a:gd name="connsiteX0" fmla="*/ 0 w 133350"/>
                  <a:gd name="connsiteY0" fmla="*/ 0 h 19050"/>
                  <a:gd name="connsiteX1" fmla="*/ 133350 w 133350"/>
                  <a:gd name="connsiteY1" fmla="*/ 0 h 19050"/>
                  <a:gd name="connsiteX2" fmla="*/ 133350 w 133350"/>
                  <a:gd name="connsiteY2" fmla="*/ 19050 h 19050"/>
                  <a:gd name="connsiteX3" fmla="*/ 0 w 1333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33350" h="19050">
                    <a:moveTo>
                      <a:pt x="0" y="0"/>
                    </a:moveTo>
                    <a:lnTo>
                      <a:pt x="133350" y="0"/>
                    </a:lnTo>
                    <a:lnTo>
                      <a:pt x="133350" y="19050"/>
                    </a:lnTo>
                    <a:lnTo>
                      <a:pt x="0" y="1905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19" name="Freeform: Shape 189">
                <a:extLst>
                  <a:ext uri="{FF2B5EF4-FFF2-40B4-BE49-F238E27FC236}">
                    <a16:creationId xmlns:a16="http://schemas.microsoft.com/office/drawing/2014/main" id="{1EAB5F5F-7BAE-DC48-9640-7EB0591ABB32}"/>
                  </a:ext>
                </a:extLst>
              </p:cNvPr>
              <p:cNvSpPr/>
              <p:nvPr/>
            </p:nvSpPr>
            <p:spPr>
              <a:xfrm>
                <a:off x="2795450" y="5222548"/>
                <a:ext cx="38100" cy="19050"/>
              </a:xfrm>
              <a:custGeom>
                <a:avLst/>
                <a:gdLst>
                  <a:gd name="connsiteX0" fmla="*/ 0 w 38100"/>
                  <a:gd name="connsiteY0" fmla="*/ 0 h 19050"/>
                  <a:gd name="connsiteX1" fmla="*/ 38100 w 38100"/>
                  <a:gd name="connsiteY1" fmla="*/ 0 h 19050"/>
                  <a:gd name="connsiteX2" fmla="*/ 38100 w 38100"/>
                  <a:gd name="connsiteY2" fmla="*/ 19050 h 19050"/>
                  <a:gd name="connsiteX3" fmla="*/ 0 w 381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 h="19050">
                    <a:moveTo>
                      <a:pt x="0" y="0"/>
                    </a:moveTo>
                    <a:lnTo>
                      <a:pt x="38100" y="0"/>
                    </a:lnTo>
                    <a:lnTo>
                      <a:pt x="38100" y="19050"/>
                    </a:lnTo>
                    <a:lnTo>
                      <a:pt x="0" y="1905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20" name="Freeform: Shape 190">
                <a:extLst>
                  <a:ext uri="{FF2B5EF4-FFF2-40B4-BE49-F238E27FC236}">
                    <a16:creationId xmlns:a16="http://schemas.microsoft.com/office/drawing/2014/main" id="{FC2B73F4-559A-6A4C-9F7D-EDA8409B4B92}"/>
                  </a:ext>
                </a:extLst>
              </p:cNvPr>
              <p:cNvSpPr/>
              <p:nvPr/>
            </p:nvSpPr>
            <p:spPr>
              <a:xfrm>
                <a:off x="2747538" y="5261124"/>
                <a:ext cx="323850" cy="295275"/>
              </a:xfrm>
              <a:custGeom>
                <a:avLst/>
                <a:gdLst>
                  <a:gd name="connsiteX0" fmla="*/ 233459 w 323850"/>
                  <a:gd name="connsiteY0" fmla="*/ 295275 h 295275"/>
                  <a:gd name="connsiteX1" fmla="*/ 223934 w 323850"/>
                  <a:gd name="connsiteY1" fmla="*/ 291370 h 295275"/>
                  <a:gd name="connsiteX2" fmla="*/ 159259 w 323850"/>
                  <a:gd name="connsiteY2" fmla="*/ 227457 h 295275"/>
                  <a:gd name="connsiteX3" fmla="*/ 19908 w 323850"/>
                  <a:gd name="connsiteY3" fmla="*/ 227457 h 295275"/>
                  <a:gd name="connsiteX4" fmla="*/ 0 w 323850"/>
                  <a:gd name="connsiteY4" fmla="*/ 207551 h 295275"/>
                  <a:gd name="connsiteX5" fmla="*/ 1 w 323850"/>
                  <a:gd name="connsiteY5" fmla="*/ 207359 h 295275"/>
                  <a:gd name="connsiteX6" fmla="*/ 1 w 323850"/>
                  <a:gd name="connsiteY6" fmla="*/ 24194 h 295275"/>
                  <a:gd name="connsiteX7" fmla="*/ 24480 w 323850"/>
                  <a:gd name="connsiteY7" fmla="*/ 0 h 295275"/>
                  <a:gd name="connsiteX8" fmla="*/ 305372 w 323850"/>
                  <a:gd name="connsiteY8" fmla="*/ 0 h 295275"/>
                  <a:gd name="connsiteX9" fmla="*/ 324441 w 323850"/>
                  <a:gd name="connsiteY9" fmla="*/ 19974 h 295275"/>
                  <a:gd name="connsiteX10" fmla="*/ 324422 w 323850"/>
                  <a:gd name="connsiteY10" fmla="*/ 20479 h 295275"/>
                  <a:gd name="connsiteX11" fmla="*/ 324422 w 323850"/>
                  <a:gd name="connsiteY11" fmla="*/ 207359 h 295275"/>
                  <a:gd name="connsiteX12" fmla="*/ 304801 w 323850"/>
                  <a:gd name="connsiteY12" fmla="*/ 227552 h 295275"/>
                  <a:gd name="connsiteX13" fmla="*/ 248603 w 323850"/>
                  <a:gd name="connsiteY13" fmla="*/ 227552 h 295275"/>
                  <a:gd name="connsiteX14" fmla="*/ 247651 w 323850"/>
                  <a:gd name="connsiteY14" fmla="*/ 228600 h 295275"/>
                  <a:gd name="connsiteX15" fmla="*/ 247651 w 323850"/>
                  <a:gd name="connsiteY15" fmla="*/ 280321 h 295275"/>
                  <a:gd name="connsiteX16" fmla="*/ 238697 w 323850"/>
                  <a:gd name="connsiteY16" fmla="*/ 294037 h 295275"/>
                  <a:gd name="connsiteX17" fmla="*/ 233459 w 323850"/>
                  <a:gd name="connsiteY17" fmla="*/ 295275 h 295275"/>
                  <a:gd name="connsiteX18" fmla="*/ 304801 w 323850"/>
                  <a:gd name="connsiteY18" fmla="*/ 18288 h 295275"/>
                  <a:gd name="connsiteX19" fmla="*/ 24480 w 323850"/>
                  <a:gd name="connsiteY19" fmla="*/ 19050 h 295275"/>
                  <a:gd name="connsiteX20" fmla="*/ 19332 w 323850"/>
                  <a:gd name="connsiteY20" fmla="*/ 24564 h 295275"/>
                  <a:gd name="connsiteX21" fmla="*/ 19337 w 323850"/>
                  <a:gd name="connsiteY21" fmla="*/ 24670 h 295275"/>
                  <a:gd name="connsiteX22" fmla="*/ 19337 w 323850"/>
                  <a:gd name="connsiteY22" fmla="*/ 207359 h 295275"/>
                  <a:gd name="connsiteX23" fmla="*/ 19908 w 323850"/>
                  <a:gd name="connsiteY23" fmla="*/ 208502 h 295275"/>
                  <a:gd name="connsiteX24" fmla="*/ 158783 w 323850"/>
                  <a:gd name="connsiteY24" fmla="*/ 208502 h 295275"/>
                  <a:gd name="connsiteX25" fmla="*/ 172022 w 323850"/>
                  <a:gd name="connsiteY25" fmla="*/ 213741 h 295275"/>
                  <a:gd name="connsiteX26" fmla="*/ 229172 w 323850"/>
                  <a:gd name="connsiteY26" fmla="*/ 270034 h 295275"/>
                  <a:gd name="connsiteX27" fmla="*/ 229172 w 323850"/>
                  <a:gd name="connsiteY27" fmla="*/ 228600 h 295275"/>
                  <a:gd name="connsiteX28" fmla="*/ 248790 w 323850"/>
                  <a:gd name="connsiteY28" fmla="*/ 208407 h 295275"/>
                  <a:gd name="connsiteX29" fmla="*/ 248794 w 323850"/>
                  <a:gd name="connsiteY29" fmla="*/ 208407 h 295275"/>
                  <a:gd name="connsiteX30" fmla="*/ 304801 w 323850"/>
                  <a:gd name="connsiteY30" fmla="*/ 208407 h 295275"/>
                  <a:gd name="connsiteX31" fmla="*/ 305468 w 323850"/>
                  <a:gd name="connsiteY31" fmla="*/ 207264 h 295275"/>
                  <a:gd name="connsiteX32" fmla="*/ 305468 w 323850"/>
                  <a:gd name="connsiteY32" fmla="*/ 20002 h 295275"/>
                  <a:gd name="connsiteX33" fmla="*/ 304801 w 323850"/>
                  <a:gd name="connsiteY33" fmla="*/ 18288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850" h="295275">
                    <a:moveTo>
                      <a:pt x="233459" y="295275"/>
                    </a:moveTo>
                    <a:cubicBezTo>
                      <a:pt x="229916" y="295167"/>
                      <a:pt x="226533" y="293779"/>
                      <a:pt x="223934" y="291370"/>
                    </a:cubicBezTo>
                    <a:lnTo>
                      <a:pt x="159259" y="227457"/>
                    </a:lnTo>
                    <a:lnTo>
                      <a:pt x="19908" y="227457"/>
                    </a:lnTo>
                    <a:cubicBezTo>
                      <a:pt x="8914" y="227458"/>
                      <a:pt x="1" y="218545"/>
                      <a:pt x="0" y="207551"/>
                    </a:cubicBezTo>
                    <a:cubicBezTo>
                      <a:pt x="0" y="207487"/>
                      <a:pt x="0" y="207423"/>
                      <a:pt x="1" y="207359"/>
                    </a:cubicBezTo>
                    <a:lnTo>
                      <a:pt x="1" y="24194"/>
                    </a:lnTo>
                    <a:cubicBezTo>
                      <a:pt x="157" y="10786"/>
                      <a:pt x="11071" y="-1"/>
                      <a:pt x="24480" y="0"/>
                    </a:cubicBezTo>
                    <a:lnTo>
                      <a:pt x="305372" y="0"/>
                    </a:lnTo>
                    <a:cubicBezTo>
                      <a:pt x="316154" y="250"/>
                      <a:pt x="324691" y="9193"/>
                      <a:pt x="324441" y="19974"/>
                    </a:cubicBezTo>
                    <a:cubicBezTo>
                      <a:pt x="324437" y="20142"/>
                      <a:pt x="324431" y="20310"/>
                      <a:pt x="324422" y="20479"/>
                    </a:cubicBezTo>
                    <a:lnTo>
                      <a:pt x="324422" y="207359"/>
                    </a:lnTo>
                    <a:cubicBezTo>
                      <a:pt x="324529" y="218333"/>
                      <a:pt x="315773" y="227344"/>
                      <a:pt x="304801" y="227552"/>
                    </a:cubicBezTo>
                    <a:lnTo>
                      <a:pt x="248603" y="227552"/>
                    </a:lnTo>
                    <a:cubicBezTo>
                      <a:pt x="248098" y="227668"/>
                      <a:pt x="247718" y="228086"/>
                      <a:pt x="247651" y="228600"/>
                    </a:cubicBezTo>
                    <a:lnTo>
                      <a:pt x="247651" y="280321"/>
                    </a:lnTo>
                    <a:cubicBezTo>
                      <a:pt x="247658" y="286266"/>
                      <a:pt x="244143" y="291651"/>
                      <a:pt x="238697" y="294037"/>
                    </a:cubicBezTo>
                    <a:cubicBezTo>
                      <a:pt x="237044" y="294773"/>
                      <a:pt x="235267" y="295193"/>
                      <a:pt x="233459" y="295275"/>
                    </a:cubicBezTo>
                    <a:close/>
                    <a:moveTo>
                      <a:pt x="304801" y="18288"/>
                    </a:moveTo>
                    <a:lnTo>
                      <a:pt x="24480" y="19050"/>
                    </a:lnTo>
                    <a:cubicBezTo>
                      <a:pt x="21536" y="19151"/>
                      <a:pt x="19231" y="21619"/>
                      <a:pt x="19332" y="24564"/>
                    </a:cubicBezTo>
                    <a:cubicBezTo>
                      <a:pt x="19333" y="24599"/>
                      <a:pt x="19335" y="24634"/>
                      <a:pt x="19337" y="24670"/>
                    </a:cubicBezTo>
                    <a:lnTo>
                      <a:pt x="19337" y="207359"/>
                    </a:lnTo>
                    <a:cubicBezTo>
                      <a:pt x="19337" y="208026"/>
                      <a:pt x="19337" y="208502"/>
                      <a:pt x="19908" y="208502"/>
                    </a:cubicBezTo>
                    <a:lnTo>
                      <a:pt x="158783" y="208502"/>
                    </a:lnTo>
                    <a:cubicBezTo>
                      <a:pt x="163707" y="208472"/>
                      <a:pt x="168452" y="210349"/>
                      <a:pt x="172022" y="213741"/>
                    </a:cubicBezTo>
                    <a:lnTo>
                      <a:pt x="229172" y="270034"/>
                    </a:lnTo>
                    <a:lnTo>
                      <a:pt x="229172" y="228600"/>
                    </a:lnTo>
                    <a:cubicBezTo>
                      <a:pt x="229014" y="217607"/>
                      <a:pt x="237797" y="208566"/>
                      <a:pt x="248790" y="208407"/>
                    </a:cubicBezTo>
                    <a:cubicBezTo>
                      <a:pt x="248791" y="208407"/>
                      <a:pt x="248793" y="208407"/>
                      <a:pt x="248794" y="208407"/>
                    </a:cubicBezTo>
                    <a:lnTo>
                      <a:pt x="304801" y="208407"/>
                    </a:lnTo>
                    <a:cubicBezTo>
                      <a:pt x="305244" y="208206"/>
                      <a:pt x="305511" y="207748"/>
                      <a:pt x="305468" y="207264"/>
                    </a:cubicBezTo>
                    <a:lnTo>
                      <a:pt x="305468" y="20002"/>
                    </a:lnTo>
                    <a:cubicBezTo>
                      <a:pt x="305456" y="19370"/>
                      <a:pt x="305219" y="18762"/>
                      <a:pt x="304801" y="18288"/>
                    </a:cubicBez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21" name="Freeform: Shape 191">
                <a:extLst>
                  <a:ext uri="{FF2B5EF4-FFF2-40B4-BE49-F238E27FC236}">
                    <a16:creationId xmlns:a16="http://schemas.microsoft.com/office/drawing/2014/main" id="{DA291780-13C9-4946-A3F8-3D37515A4B8E}"/>
                  </a:ext>
                </a:extLst>
              </p:cNvPr>
              <p:cNvSpPr/>
              <p:nvPr/>
            </p:nvSpPr>
            <p:spPr>
              <a:xfrm>
                <a:off x="2833264" y="5298748"/>
                <a:ext cx="152400" cy="152400"/>
              </a:xfrm>
              <a:custGeom>
                <a:avLst/>
                <a:gdLst>
                  <a:gd name="connsiteX0" fmla="*/ 82677 w 152400"/>
                  <a:gd name="connsiteY0" fmla="*/ 152876 h 152400"/>
                  <a:gd name="connsiteX1" fmla="*/ 70199 w 152400"/>
                  <a:gd name="connsiteY1" fmla="*/ 152876 h 152400"/>
                  <a:gd name="connsiteX2" fmla="*/ 61722 w 152400"/>
                  <a:gd name="connsiteY2" fmla="*/ 147638 h 152400"/>
                  <a:gd name="connsiteX3" fmla="*/ 56769 w 152400"/>
                  <a:gd name="connsiteY3" fmla="*/ 138113 h 152400"/>
                  <a:gd name="connsiteX4" fmla="*/ 47244 w 152400"/>
                  <a:gd name="connsiteY4" fmla="*/ 134017 h 152400"/>
                  <a:gd name="connsiteX5" fmla="*/ 36957 w 152400"/>
                  <a:gd name="connsiteY5" fmla="*/ 137446 h 152400"/>
                  <a:gd name="connsiteX6" fmla="*/ 27432 w 152400"/>
                  <a:gd name="connsiteY6" fmla="*/ 135065 h 152400"/>
                  <a:gd name="connsiteX7" fmla="*/ 18669 w 152400"/>
                  <a:gd name="connsiteY7" fmla="*/ 126302 h 152400"/>
                  <a:gd name="connsiteX8" fmla="*/ 16288 w 152400"/>
                  <a:gd name="connsiteY8" fmla="*/ 116777 h 152400"/>
                  <a:gd name="connsiteX9" fmla="*/ 19050 w 152400"/>
                  <a:gd name="connsiteY9" fmla="*/ 105918 h 152400"/>
                  <a:gd name="connsiteX10" fmla="*/ 14764 w 152400"/>
                  <a:gd name="connsiteY10" fmla="*/ 95726 h 152400"/>
                  <a:gd name="connsiteX11" fmla="*/ 5239 w 152400"/>
                  <a:gd name="connsiteY11" fmla="*/ 90964 h 152400"/>
                  <a:gd name="connsiteX12" fmla="*/ 0 w 152400"/>
                  <a:gd name="connsiteY12" fmla="*/ 82391 h 152400"/>
                  <a:gd name="connsiteX13" fmla="*/ 0 w 152400"/>
                  <a:gd name="connsiteY13" fmla="*/ 69914 h 152400"/>
                  <a:gd name="connsiteX14" fmla="*/ 5144 w 152400"/>
                  <a:gd name="connsiteY14" fmla="*/ 61436 h 152400"/>
                  <a:gd name="connsiteX15" fmla="*/ 14669 w 152400"/>
                  <a:gd name="connsiteY15" fmla="*/ 56674 h 152400"/>
                  <a:gd name="connsiteX16" fmla="*/ 19050 w 152400"/>
                  <a:gd name="connsiteY16" fmla="*/ 46387 h 152400"/>
                  <a:gd name="connsiteX17" fmla="*/ 15716 w 152400"/>
                  <a:gd name="connsiteY17" fmla="*/ 36862 h 152400"/>
                  <a:gd name="connsiteX18" fmla="*/ 18098 w 152400"/>
                  <a:gd name="connsiteY18" fmla="*/ 27337 h 152400"/>
                  <a:gd name="connsiteX19" fmla="*/ 26861 w 152400"/>
                  <a:gd name="connsiteY19" fmla="*/ 18574 h 152400"/>
                  <a:gd name="connsiteX20" fmla="*/ 36386 w 152400"/>
                  <a:gd name="connsiteY20" fmla="*/ 16193 h 152400"/>
                  <a:gd name="connsiteX21" fmla="*/ 46577 w 152400"/>
                  <a:gd name="connsiteY21" fmla="*/ 19526 h 152400"/>
                  <a:gd name="connsiteX22" fmla="*/ 57150 w 152400"/>
                  <a:gd name="connsiteY22" fmla="*/ 14669 h 152400"/>
                  <a:gd name="connsiteX23" fmla="*/ 62008 w 152400"/>
                  <a:gd name="connsiteY23" fmla="*/ 5144 h 152400"/>
                  <a:gd name="connsiteX24" fmla="*/ 70485 w 152400"/>
                  <a:gd name="connsiteY24" fmla="*/ 0 h 152400"/>
                  <a:gd name="connsiteX25" fmla="*/ 82963 w 152400"/>
                  <a:gd name="connsiteY25" fmla="*/ 0 h 152400"/>
                  <a:gd name="connsiteX26" fmla="*/ 91440 w 152400"/>
                  <a:gd name="connsiteY26" fmla="*/ 5144 h 152400"/>
                  <a:gd name="connsiteX27" fmla="*/ 96203 w 152400"/>
                  <a:gd name="connsiteY27" fmla="*/ 14669 h 152400"/>
                  <a:gd name="connsiteX28" fmla="*/ 106490 w 152400"/>
                  <a:gd name="connsiteY28" fmla="*/ 18955 h 152400"/>
                  <a:gd name="connsiteX29" fmla="*/ 116586 w 152400"/>
                  <a:gd name="connsiteY29" fmla="*/ 15621 h 152400"/>
                  <a:gd name="connsiteX30" fmla="*/ 126111 w 152400"/>
                  <a:gd name="connsiteY30" fmla="*/ 18002 h 152400"/>
                  <a:gd name="connsiteX31" fmla="*/ 134874 w 152400"/>
                  <a:gd name="connsiteY31" fmla="*/ 26765 h 152400"/>
                  <a:gd name="connsiteX32" fmla="*/ 137255 w 152400"/>
                  <a:gd name="connsiteY32" fmla="*/ 36290 h 152400"/>
                  <a:gd name="connsiteX33" fmla="*/ 133350 w 152400"/>
                  <a:gd name="connsiteY33" fmla="*/ 46387 h 152400"/>
                  <a:gd name="connsiteX34" fmla="*/ 137636 w 152400"/>
                  <a:gd name="connsiteY34" fmla="*/ 56674 h 152400"/>
                  <a:gd name="connsiteX35" fmla="*/ 147161 w 152400"/>
                  <a:gd name="connsiteY35" fmla="*/ 61436 h 152400"/>
                  <a:gd name="connsiteX36" fmla="*/ 152400 w 152400"/>
                  <a:gd name="connsiteY36" fmla="*/ 69914 h 152400"/>
                  <a:gd name="connsiteX37" fmla="*/ 152400 w 152400"/>
                  <a:gd name="connsiteY37" fmla="*/ 82391 h 152400"/>
                  <a:gd name="connsiteX38" fmla="*/ 147161 w 152400"/>
                  <a:gd name="connsiteY38" fmla="*/ 90868 h 152400"/>
                  <a:gd name="connsiteX39" fmla="*/ 137636 w 152400"/>
                  <a:gd name="connsiteY39" fmla="*/ 95726 h 152400"/>
                  <a:gd name="connsiteX40" fmla="*/ 133350 w 152400"/>
                  <a:gd name="connsiteY40" fmla="*/ 105823 h 152400"/>
                  <a:gd name="connsiteX41" fmla="*/ 136684 w 152400"/>
                  <a:gd name="connsiteY41" fmla="*/ 116015 h 152400"/>
                  <a:gd name="connsiteX42" fmla="*/ 134303 w 152400"/>
                  <a:gd name="connsiteY42" fmla="*/ 125540 h 152400"/>
                  <a:gd name="connsiteX43" fmla="*/ 125540 w 152400"/>
                  <a:gd name="connsiteY43" fmla="*/ 134303 h 152400"/>
                  <a:gd name="connsiteX44" fmla="*/ 116015 w 152400"/>
                  <a:gd name="connsiteY44" fmla="*/ 136684 h 152400"/>
                  <a:gd name="connsiteX45" fmla="*/ 106013 w 152400"/>
                  <a:gd name="connsiteY45" fmla="*/ 133826 h 152400"/>
                  <a:gd name="connsiteX46" fmla="*/ 96012 w 152400"/>
                  <a:gd name="connsiteY46" fmla="*/ 137922 h 152400"/>
                  <a:gd name="connsiteX47" fmla="*/ 91154 w 152400"/>
                  <a:gd name="connsiteY47" fmla="*/ 147447 h 152400"/>
                  <a:gd name="connsiteX48" fmla="*/ 82677 w 152400"/>
                  <a:gd name="connsiteY48" fmla="*/ 152876 h 152400"/>
                  <a:gd name="connsiteX49" fmla="*/ 76200 w 152400"/>
                  <a:gd name="connsiteY49" fmla="*/ 133826 h 152400"/>
                  <a:gd name="connsiteX50" fmla="*/ 76867 w 152400"/>
                  <a:gd name="connsiteY50" fmla="*/ 133826 h 152400"/>
                  <a:gd name="connsiteX51" fmla="*/ 80963 w 152400"/>
                  <a:gd name="connsiteY51" fmla="*/ 125730 h 152400"/>
                  <a:gd name="connsiteX52" fmla="*/ 87249 w 152400"/>
                  <a:gd name="connsiteY52" fmla="*/ 120777 h 152400"/>
                  <a:gd name="connsiteX53" fmla="*/ 100013 w 152400"/>
                  <a:gd name="connsiteY53" fmla="*/ 114776 h 152400"/>
                  <a:gd name="connsiteX54" fmla="*/ 108014 w 152400"/>
                  <a:gd name="connsiteY54" fmla="*/ 113824 h 152400"/>
                  <a:gd name="connsiteX55" fmla="*/ 116586 w 152400"/>
                  <a:gd name="connsiteY55" fmla="*/ 116586 h 152400"/>
                  <a:gd name="connsiteX56" fmla="*/ 116586 w 152400"/>
                  <a:gd name="connsiteY56" fmla="*/ 116110 h 152400"/>
                  <a:gd name="connsiteX57" fmla="*/ 113824 w 152400"/>
                  <a:gd name="connsiteY57" fmla="*/ 107537 h 152400"/>
                  <a:gd name="connsiteX58" fmla="*/ 114776 w 152400"/>
                  <a:gd name="connsiteY58" fmla="*/ 99632 h 152400"/>
                  <a:gd name="connsiteX59" fmla="*/ 120110 w 152400"/>
                  <a:gd name="connsiteY59" fmla="*/ 86678 h 152400"/>
                  <a:gd name="connsiteX60" fmla="*/ 125063 w 152400"/>
                  <a:gd name="connsiteY60" fmla="*/ 80391 h 152400"/>
                  <a:gd name="connsiteX61" fmla="*/ 133350 w 152400"/>
                  <a:gd name="connsiteY61" fmla="*/ 76676 h 152400"/>
                  <a:gd name="connsiteX62" fmla="*/ 133350 w 152400"/>
                  <a:gd name="connsiteY62" fmla="*/ 76010 h 152400"/>
                  <a:gd name="connsiteX63" fmla="*/ 125349 w 152400"/>
                  <a:gd name="connsiteY63" fmla="*/ 71914 h 152400"/>
                  <a:gd name="connsiteX64" fmla="*/ 120396 w 152400"/>
                  <a:gd name="connsiteY64" fmla="*/ 65627 h 152400"/>
                  <a:gd name="connsiteX65" fmla="*/ 114967 w 152400"/>
                  <a:gd name="connsiteY65" fmla="*/ 52578 h 152400"/>
                  <a:gd name="connsiteX66" fmla="*/ 114110 w 152400"/>
                  <a:gd name="connsiteY66" fmla="*/ 44672 h 152400"/>
                  <a:gd name="connsiteX67" fmla="*/ 116872 w 152400"/>
                  <a:gd name="connsiteY67" fmla="*/ 36195 h 152400"/>
                  <a:gd name="connsiteX68" fmla="*/ 116300 w 152400"/>
                  <a:gd name="connsiteY68" fmla="*/ 36195 h 152400"/>
                  <a:gd name="connsiteX69" fmla="*/ 107823 w 152400"/>
                  <a:gd name="connsiteY69" fmla="*/ 38862 h 152400"/>
                  <a:gd name="connsiteX70" fmla="*/ 99917 w 152400"/>
                  <a:gd name="connsiteY70" fmla="*/ 37910 h 152400"/>
                  <a:gd name="connsiteX71" fmla="*/ 86868 w 152400"/>
                  <a:gd name="connsiteY71" fmla="*/ 32480 h 152400"/>
                  <a:gd name="connsiteX72" fmla="*/ 80582 w 152400"/>
                  <a:gd name="connsiteY72" fmla="*/ 27623 h 152400"/>
                  <a:gd name="connsiteX73" fmla="*/ 76772 w 152400"/>
                  <a:gd name="connsiteY73" fmla="*/ 19526 h 152400"/>
                  <a:gd name="connsiteX74" fmla="*/ 76200 w 152400"/>
                  <a:gd name="connsiteY74" fmla="*/ 19526 h 152400"/>
                  <a:gd name="connsiteX75" fmla="*/ 72104 w 152400"/>
                  <a:gd name="connsiteY75" fmla="*/ 27432 h 152400"/>
                  <a:gd name="connsiteX76" fmla="*/ 66199 w 152400"/>
                  <a:gd name="connsiteY76" fmla="*/ 32195 h 152400"/>
                  <a:gd name="connsiteX77" fmla="*/ 52769 w 152400"/>
                  <a:gd name="connsiteY77" fmla="*/ 37719 h 152400"/>
                  <a:gd name="connsiteX78" fmla="*/ 44863 w 152400"/>
                  <a:gd name="connsiteY78" fmla="*/ 38672 h 152400"/>
                  <a:gd name="connsiteX79" fmla="*/ 36386 w 152400"/>
                  <a:gd name="connsiteY79" fmla="*/ 36005 h 152400"/>
                  <a:gd name="connsiteX80" fmla="*/ 35909 w 152400"/>
                  <a:gd name="connsiteY80" fmla="*/ 36005 h 152400"/>
                  <a:gd name="connsiteX81" fmla="*/ 38576 w 152400"/>
                  <a:gd name="connsiteY81" fmla="*/ 44482 h 152400"/>
                  <a:gd name="connsiteX82" fmla="*/ 37719 w 152400"/>
                  <a:gd name="connsiteY82" fmla="*/ 52388 h 152400"/>
                  <a:gd name="connsiteX83" fmla="*/ 32290 w 152400"/>
                  <a:gd name="connsiteY83" fmla="*/ 65437 h 152400"/>
                  <a:gd name="connsiteX84" fmla="*/ 27432 w 152400"/>
                  <a:gd name="connsiteY84" fmla="*/ 71723 h 152400"/>
                  <a:gd name="connsiteX85" fmla="*/ 19431 w 152400"/>
                  <a:gd name="connsiteY85" fmla="*/ 75819 h 152400"/>
                  <a:gd name="connsiteX86" fmla="*/ 19431 w 152400"/>
                  <a:gd name="connsiteY86" fmla="*/ 76676 h 152400"/>
                  <a:gd name="connsiteX87" fmla="*/ 27432 w 152400"/>
                  <a:gd name="connsiteY87" fmla="*/ 80772 h 152400"/>
                  <a:gd name="connsiteX88" fmla="*/ 32480 w 152400"/>
                  <a:gd name="connsiteY88" fmla="*/ 87630 h 152400"/>
                  <a:gd name="connsiteX89" fmla="*/ 37719 w 152400"/>
                  <a:gd name="connsiteY89" fmla="*/ 100013 h 152400"/>
                  <a:gd name="connsiteX90" fmla="*/ 38672 w 152400"/>
                  <a:gd name="connsiteY90" fmla="*/ 107918 h 152400"/>
                  <a:gd name="connsiteX91" fmla="*/ 35909 w 152400"/>
                  <a:gd name="connsiteY91" fmla="*/ 116491 h 152400"/>
                  <a:gd name="connsiteX92" fmla="*/ 36386 w 152400"/>
                  <a:gd name="connsiteY92" fmla="*/ 116967 h 152400"/>
                  <a:gd name="connsiteX93" fmla="*/ 44958 w 152400"/>
                  <a:gd name="connsiteY93" fmla="*/ 114205 h 152400"/>
                  <a:gd name="connsiteX94" fmla="*/ 52959 w 152400"/>
                  <a:gd name="connsiteY94" fmla="*/ 115157 h 152400"/>
                  <a:gd name="connsiteX95" fmla="*/ 66199 w 152400"/>
                  <a:gd name="connsiteY95" fmla="*/ 120586 h 152400"/>
                  <a:gd name="connsiteX96" fmla="*/ 72104 w 152400"/>
                  <a:gd name="connsiteY96" fmla="*/ 125349 h 152400"/>
                  <a:gd name="connsiteX97" fmla="*/ 76200 w 152400"/>
                  <a:gd name="connsiteY97" fmla="*/ 107156 h 152400"/>
                  <a:gd name="connsiteX98" fmla="*/ 45720 w 152400"/>
                  <a:gd name="connsiteY98" fmla="*/ 76676 h 152400"/>
                  <a:gd name="connsiteX99" fmla="*/ 76200 w 152400"/>
                  <a:gd name="connsiteY99" fmla="*/ 46196 h 152400"/>
                  <a:gd name="connsiteX100" fmla="*/ 106680 w 152400"/>
                  <a:gd name="connsiteY100" fmla="*/ 76676 h 152400"/>
                  <a:gd name="connsiteX101" fmla="*/ 76200 w 152400"/>
                  <a:gd name="connsiteY101" fmla="*/ 106680 h 152400"/>
                  <a:gd name="connsiteX102" fmla="*/ 76200 w 152400"/>
                  <a:gd name="connsiteY102" fmla="*/ 65246 h 152400"/>
                  <a:gd name="connsiteX103" fmla="*/ 64770 w 152400"/>
                  <a:gd name="connsiteY103" fmla="*/ 76676 h 152400"/>
                  <a:gd name="connsiteX104" fmla="*/ 76200 w 152400"/>
                  <a:gd name="connsiteY104" fmla="*/ 88106 h 152400"/>
                  <a:gd name="connsiteX105" fmla="*/ 87630 w 152400"/>
                  <a:gd name="connsiteY105" fmla="*/ 76676 h 152400"/>
                  <a:gd name="connsiteX106" fmla="*/ 76200 w 152400"/>
                  <a:gd name="connsiteY106" fmla="*/ 65246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52400" h="152400">
                    <a:moveTo>
                      <a:pt x="82677" y="152876"/>
                    </a:moveTo>
                    <a:lnTo>
                      <a:pt x="70199" y="152876"/>
                    </a:lnTo>
                    <a:cubicBezTo>
                      <a:pt x="66613" y="152865"/>
                      <a:pt x="63336" y="150841"/>
                      <a:pt x="61722" y="147638"/>
                    </a:cubicBezTo>
                    <a:lnTo>
                      <a:pt x="56769" y="138113"/>
                    </a:lnTo>
                    <a:cubicBezTo>
                      <a:pt x="53503" y="136970"/>
                      <a:pt x="50320" y="135601"/>
                      <a:pt x="47244" y="134017"/>
                    </a:cubicBezTo>
                    <a:lnTo>
                      <a:pt x="36957" y="137446"/>
                    </a:lnTo>
                    <a:cubicBezTo>
                      <a:pt x="33586" y="138476"/>
                      <a:pt x="29922" y="137560"/>
                      <a:pt x="27432" y="135065"/>
                    </a:cubicBezTo>
                    <a:lnTo>
                      <a:pt x="18669" y="126302"/>
                    </a:lnTo>
                    <a:cubicBezTo>
                      <a:pt x="16174" y="123812"/>
                      <a:pt x="15258" y="120148"/>
                      <a:pt x="16288" y="116777"/>
                    </a:cubicBezTo>
                    <a:lnTo>
                      <a:pt x="19050" y="105918"/>
                    </a:lnTo>
                    <a:cubicBezTo>
                      <a:pt x="17238" y="102695"/>
                      <a:pt x="15799" y="99276"/>
                      <a:pt x="14764" y="95726"/>
                    </a:cubicBezTo>
                    <a:lnTo>
                      <a:pt x="5239" y="90964"/>
                    </a:lnTo>
                    <a:cubicBezTo>
                      <a:pt x="2005" y="89334"/>
                      <a:pt x="-25" y="86012"/>
                      <a:pt x="0" y="82391"/>
                    </a:cubicBezTo>
                    <a:lnTo>
                      <a:pt x="0" y="69914"/>
                    </a:lnTo>
                    <a:cubicBezTo>
                      <a:pt x="-7" y="66348"/>
                      <a:pt x="1978" y="63077"/>
                      <a:pt x="5144" y="61436"/>
                    </a:cubicBezTo>
                    <a:lnTo>
                      <a:pt x="14669" y="56674"/>
                    </a:lnTo>
                    <a:cubicBezTo>
                      <a:pt x="15805" y="53115"/>
                      <a:pt x="17272" y="49671"/>
                      <a:pt x="19050" y="46387"/>
                    </a:cubicBezTo>
                    <a:lnTo>
                      <a:pt x="15716" y="36862"/>
                    </a:lnTo>
                    <a:cubicBezTo>
                      <a:pt x="14687" y="33491"/>
                      <a:pt x="15603" y="29827"/>
                      <a:pt x="18098" y="27337"/>
                    </a:cubicBezTo>
                    <a:lnTo>
                      <a:pt x="26861" y="18574"/>
                    </a:lnTo>
                    <a:cubicBezTo>
                      <a:pt x="29351" y="16079"/>
                      <a:pt x="33015" y="15163"/>
                      <a:pt x="36386" y="16193"/>
                    </a:cubicBezTo>
                    <a:lnTo>
                      <a:pt x="46577" y="19526"/>
                    </a:lnTo>
                    <a:cubicBezTo>
                      <a:pt x="49991" y="17677"/>
                      <a:pt x="53523" y="16054"/>
                      <a:pt x="57150" y="14669"/>
                    </a:cubicBezTo>
                    <a:lnTo>
                      <a:pt x="62008" y="5144"/>
                    </a:lnTo>
                    <a:cubicBezTo>
                      <a:pt x="63648" y="1977"/>
                      <a:pt x="66919" y="-7"/>
                      <a:pt x="70485" y="0"/>
                    </a:cubicBezTo>
                    <a:lnTo>
                      <a:pt x="82963" y="0"/>
                    </a:lnTo>
                    <a:cubicBezTo>
                      <a:pt x="86529" y="-7"/>
                      <a:pt x="89800" y="1977"/>
                      <a:pt x="91440" y="5144"/>
                    </a:cubicBezTo>
                    <a:lnTo>
                      <a:pt x="96203" y="14669"/>
                    </a:lnTo>
                    <a:cubicBezTo>
                      <a:pt x="99763" y="15759"/>
                      <a:pt x="103209" y="17194"/>
                      <a:pt x="106490" y="18955"/>
                    </a:cubicBezTo>
                    <a:lnTo>
                      <a:pt x="116586" y="15621"/>
                    </a:lnTo>
                    <a:cubicBezTo>
                      <a:pt x="119957" y="14591"/>
                      <a:pt x="123621" y="15507"/>
                      <a:pt x="126111" y="18002"/>
                    </a:cubicBezTo>
                    <a:lnTo>
                      <a:pt x="134874" y="26765"/>
                    </a:lnTo>
                    <a:cubicBezTo>
                      <a:pt x="137369" y="29255"/>
                      <a:pt x="138285" y="32919"/>
                      <a:pt x="137255" y="36290"/>
                    </a:cubicBezTo>
                    <a:lnTo>
                      <a:pt x="133350" y="46387"/>
                    </a:lnTo>
                    <a:cubicBezTo>
                      <a:pt x="135054" y="49695"/>
                      <a:pt x="136487" y="53135"/>
                      <a:pt x="137636" y="56674"/>
                    </a:cubicBezTo>
                    <a:lnTo>
                      <a:pt x="147161" y="61436"/>
                    </a:lnTo>
                    <a:cubicBezTo>
                      <a:pt x="150365" y="63050"/>
                      <a:pt x="152389" y="66327"/>
                      <a:pt x="152400" y="69914"/>
                    </a:cubicBezTo>
                    <a:lnTo>
                      <a:pt x="152400" y="82391"/>
                    </a:lnTo>
                    <a:cubicBezTo>
                      <a:pt x="152389" y="85978"/>
                      <a:pt x="150365" y="89254"/>
                      <a:pt x="147161" y="90868"/>
                    </a:cubicBezTo>
                    <a:lnTo>
                      <a:pt x="137636" y="95726"/>
                    </a:lnTo>
                    <a:cubicBezTo>
                      <a:pt x="136487" y="99204"/>
                      <a:pt x="135054" y="102581"/>
                      <a:pt x="133350" y="105823"/>
                    </a:cubicBezTo>
                    <a:lnTo>
                      <a:pt x="136684" y="116015"/>
                    </a:lnTo>
                    <a:cubicBezTo>
                      <a:pt x="137714" y="119386"/>
                      <a:pt x="136798" y="123050"/>
                      <a:pt x="134303" y="125540"/>
                    </a:cubicBezTo>
                    <a:lnTo>
                      <a:pt x="125540" y="134303"/>
                    </a:lnTo>
                    <a:cubicBezTo>
                      <a:pt x="123050" y="136798"/>
                      <a:pt x="119386" y="137714"/>
                      <a:pt x="116015" y="136684"/>
                    </a:cubicBezTo>
                    <a:lnTo>
                      <a:pt x="106013" y="133826"/>
                    </a:lnTo>
                    <a:cubicBezTo>
                      <a:pt x="102799" y="135467"/>
                      <a:pt x="99454" y="136837"/>
                      <a:pt x="96012" y="137922"/>
                    </a:cubicBezTo>
                    <a:lnTo>
                      <a:pt x="91154" y="147447"/>
                    </a:lnTo>
                    <a:cubicBezTo>
                      <a:pt x="89594" y="150724"/>
                      <a:pt x="86307" y="152830"/>
                      <a:pt x="82677" y="152876"/>
                    </a:cubicBezTo>
                    <a:close/>
                    <a:moveTo>
                      <a:pt x="76200" y="133826"/>
                    </a:moveTo>
                    <a:lnTo>
                      <a:pt x="76867" y="133826"/>
                    </a:lnTo>
                    <a:lnTo>
                      <a:pt x="80963" y="125730"/>
                    </a:lnTo>
                    <a:cubicBezTo>
                      <a:pt x="82229" y="123236"/>
                      <a:pt x="84528" y="121425"/>
                      <a:pt x="87249" y="120777"/>
                    </a:cubicBezTo>
                    <a:cubicBezTo>
                      <a:pt x="91785" y="119439"/>
                      <a:pt x="96089" y="117415"/>
                      <a:pt x="100013" y="114776"/>
                    </a:cubicBezTo>
                    <a:cubicBezTo>
                      <a:pt x="102408" y="113291"/>
                      <a:pt x="105337" y="112942"/>
                      <a:pt x="108014" y="113824"/>
                    </a:cubicBezTo>
                    <a:lnTo>
                      <a:pt x="116586" y="116586"/>
                    </a:lnTo>
                    <a:lnTo>
                      <a:pt x="116586" y="116110"/>
                    </a:lnTo>
                    <a:lnTo>
                      <a:pt x="113824" y="107537"/>
                    </a:lnTo>
                    <a:cubicBezTo>
                      <a:pt x="112972" y="104889"/>
                      <a:pt x="113320" y="102001"/>
                      <a:pt x="114776" y="99632"/>
                    </a:cubicBezTo>
                    <a:cubicBezTo>
                      <a:pt x="117254" y="95636"/>
                      <a:pt x="119057" y="91259"/>
                      <a:pt x="120110" y="86678"/>
                    </a:cubicBezTo>
                    <a:cubicBezTo>
                      <a:pt x="120758" y="83956"/>
                      <a:pt x="122569" y="81658"/>
                      <a:pt x="125063" y="80391"/>
                    </a:cubicBezTo>
                    <a:lnTo>
                      <a:pt x="133350" y="76676"/>
                    </a:lnTo>
                    <a:lnTo>
                      <a:pt x="133350" y="76010"/>
                    </a:lnTo>
                    <a:lnTo>
                      <a:pt x="125349" y="71914"/>
                    </a:lnTo>
                    <a:cubicBezTo>
                      <a:pt x="122855" y="70647"/>
                      <a:pt x="121044" y="68348"/>
                      <a:pt x="120396" y="65627"/>
                    </a:cubicBezTo>
                    <a:cubicBezTo>
                      <a:pt x="119246" y="61032"/>
                      <a:pt x="117416" y="56634"/>
                      <a:pt x="114967" y="52578"/>
                    </a:cubicBezTo>
                    <a:cubicBezTo>
                      <a:pt x="113542" y="50194"/>
                      <a:pt x="113229" y="47306"/>
                      <a:pt x="114110" y="44672"/>
                    </a:cubicBezTo>
                    <a:lnTo>
                      <a:pt x="116872" y="36195"/>
                    </a:lnTo>
                    <a:lnTo>
                      <a:pt x="116300" y="36195"/>
                    </a:lnTo>
                    <a:lnTo>
                      <a:pt x="107823" y="38862"/>
                    </a:lnTo>
                    <a:cubicBezTo>
                      <a:pt x="105175" y="39714"/>
                      <a:pt x="102287" y="39366"/>
                      <a:pt x="99917" y="37910"/>
                    </a:cubicBezTo>
                    <a:cubicBezTo>
                      <a:pt x="95862" y="35461"/>
                      <a:pt x="91464" y="33631"/>
                      <a:pt x="86868" y="32480"/>
                    </a:cubicBezTo>
                    <a:cubicBezTo>
                      <a:pt x="84165" y="31854"/>
                      <a:pt x="81870" y="30080"/>
                      <a:pt x="80582" y="27623"/>
                    </a:cubicBezTo>
                    <a:lnTo>
                      <a:pt x="76772" y="19526"/>
                    </a:lnTo>
                    <a:lnTo>
                      <a:pt x="76200" y="19526"/>
                    </a:lnTo>
                    <a:lnTo>
                      <a:pt x="72104" y="27432"/>
                    </a:lnTo>
                    <a:cubicBezTo>
                      <a:pt x="70880" y="29769"/>
                      <a:pt x="68742" y="31493"/>
                      <a:pt x="66199" y="32195"/>
                    </a:cubicBezTo>
                    <a:cubicBezTo>
                      <a:pt x="61523" y="33508"/>
                      <a:pt x="57016" y="35362"/>
                      <a:pt x="52769" y="37719"/>
                    </a:cubicBezTo>
                    <a:cubicBezTo>
                      <a:pt x="50399" y="39176"/>
                      <a:pt x="47511" y="39524"/>
                      <a:pt x="44863" y="38672"/>
                    </a:cubicBezTo>
                    <a:lnTo>
                      <a:pt x="36386" y="36005"/>
                    </a:lnTo>
                    <a:lnTo>
                      <a:pt x="35909" y="36005"/>
                    </a:lnTo>
                    <a:lnTo>
                      <a:pt x="38576" y="44482"/>
                    </a:lnTo>
                    <a:cubicBezTo>
                      <a:pt x="39457" y="47116"/>
                      <a:pt x="39144" y="50003"/>
                      <a:pt x="37719" y="52388"/>
                    </a:cubicBezTo>
                    <a:cubicBezTo>
                      <a:pt x="35271" y="56443"/>
                      <a:pt x="33441" y="60841"/>
                      <a:pt x="32290" y="65437"/>
                    </a:cubicBezTo>
                    <a:cubicBezTo>
                      <a:pt x="31664" y="68140"/>
                      <a:pt x="29890" y="70435"/>
                      <a:pt x="27432" y="71723"/>
                    </a:cubicBezTo>
                    <a:lnTo>
                      <a:pt x="19431" y="75819"/>
                    </a:lnTo>
                    <a:lnTo>
                      <a:pt x="19431" y="76676"/>
                    </a:lnTo>
                    <a:lnTo>
                      <a:pt x="27432" y="80772"/>
                    </a:lnTo>
                    <a:cubicBezTo>
                      <a:pt x="30100" y="82137"/>
                      <a:pt x="31970" y="84677"/>
                      <a:pt x="32480" y="87630"/>
                    </a:cubicBezTo>
                    <a:cubicBezTo>
                      <a:pt x="33368" y="92070"/>
                      <a:pt x="35150" y="96284"/>
                      <a:pt x="37719" y="100013"/>
                    </a:cubicBezTo>
                    <a:cubicBezTo>
                      <a:pt x="39176" y="102382"/>
                      <a:pt x="39524" y="105270"/>
                      <a:pt x="38672" y="107918"/>
                    </a:cubicBezTo>
                    <a:lnTo>
                      <a:pt x="35909" y="116491"/>
                    </a:lnTo>
                    <a:lnTo>
                      <a:pt x="36386" y="116967"/>
                    </a:lnTo>
                    <a:lnTo>
                      <a:pt x="44958" y="114205"/>
                    </a:lnTo>
                    <a:cubicBezTo>
                      <a:pt x="47635" y="113323"/>
                      <a:pt x="50564" y="113672"/>
                      <a:pt x="52959" y="115157"/>
                    </a:cubicBezTo>
                    <a:cubicBezTo>
                      <a:pt x="57148" y="117473"/>
                      <a:pt x="61591" y="119295"/>
                      <a:pt x="66199" y="120586"/>
                    </a:cubicBezTo>
                    <a:cubicBezTo>
                      <a:pt x="68742" y="121288"/>
                      <a:pt x="70880" y="123012"/>
                      <a:pt x="72104" y="125349"/>
                    </a:cubicBezTo>
                    <a:close/>
                    <a:moveTo>
                      <a:pt x="76200" y="107156"/>
                    </a:moveTo>
                    <a:cubicBezTo>
                      <a:pt x="59367" y="107156"/>
                      <a:pt x="45720" y="93510"/>
                      <a:pt x="45720" y="76676"/>
                    </a:cubicBezTo>
                    <a:cubicBezTo>
                      <a:pt x="45720" y="59843"/>
                      <a:pt x="59367" y="46196"/>
                      <a:pt x="76200" y="46196"/>
                    </a:cubicBezTo>
                    <a:cubicBezTo>
                      <a:pt x="93034" y="46196"/>
                      <a:pt x="106680" y="59843"/>
                      <a:pt x="106680" y="76676"/>
                    </a:cubicBezTo>
                    <a:cubicBezTo>
                      <a:pt x="106420" y="93324"/>
                      <a:pt x="92850" y="106682"/>
                      <a:pt x="76200" y="106680"/>
                    </a:cubicBezTo>
                    <a:close/>
                    <a:moveTo>
                      <a:pt x="76200" y="65246"/>
                    </a:moveTo>
                    <a:cubicBezTo>
                      <a:pt x="69888" y="65246"/>
                      <a:pt x="64770" y="70364"/>
                      <a:pt x="64770" y="76676"/>
                    </a:cubicBezTo>
                    <a:cubicBezTo>
                      <a:pt x="64770" y="82989"/>
                      <a:pt x="69888" y="88106"/>
                      <a:pt x="76200" y="88106"/>
                    </a:cubicBezTo>
                    <a:cubicBezTo>
                      <a:pt x="82513" y="88106"/>
                      <a:pt x="87630" y="82989"/>
                      <a:pt x="87630" y="76676"/>
                    </a:cubicBezTo>
                    <a:cubicBezTo>
                      <a:pt x="87630" y="70364"/>
                      <a:pt x="82513" y="65246"/>
                      <a:pt x="76200" y="65246"/>
                    </a:cubicBez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grpSp>
        <p:sp>
          <p:nvSpPr>
            <p:cNvPr id="212" name="TextBox 211">
              <a:extLst>
                <a:ext uri="{FF2B5EF4-FFF2-40B4-BE49-F238E27FC236}">
                  <a16:creationId xmlns:a16="http://schemas.microsoft.com/office/drawing/2014/main" id="{C801A611-5D05-1547-A405-DA8CEEF6D4A0}"/>
                </a:ext>
              </a:extLst>
            </p:cNvPr>
            <p:cNvSpPr txBox="1"/>
            <p:nvPr/>
          </p:nvSpPr>
          <p:spPr>
            <a:xfrm>
              <a:off x="3690198" y="1596202"/>
              <a:ext cx="188858" cy="139634"/>
            </a:xfrm>
            <a:prstGeom prst="rect">
              <a:avLst/>
            </a:prstGeom>
            <a:noFill/>
          </p:spPr>
          <p:txBody>
            <a:bodyPr wrap="square" lIns="0" tIns="0" rIns="0" bIns="0" rtlCol="0">
              <a:spAutoFit/>
            </a:bodyPr>
            <a:lstStyle/>
            <a:p>
              <a:pPr defTabSz="457182">
                <a:defRPr/>
              </a:pPr>
              <a:r>
                <a:rPr lang="en-US" sz="900" b="1" dirty="0">
                  <a:solidFill>
                    <a:srgbClr val="282828"/>
                  </a:solidFill>
                  <a:latin typeface="Amazon Ember" panose="02000000000000000000" pitchFamily="2" charset="0"/>
                  <a:ea typeface="Amazon Ember" panose="02000000000000000000" pitchFamily="2" charset="0"/>
                </a:rPr>
                <a:t>Lex   </a:t>
              </a:r>
            </a:p>
          </p:txBody>
        </p:sp>
      </p:grpSp>
      <p:grpSp>
        <p:nvGrpSpPr>
          <p:cNvPr id="222" name="Group 221">
            <a:extLst>
              <a:ext uri="{FF2B5EF4-FFF2-40B4-BE49-F238E27FC236}">
                <a16:creationId xmlns:a16="http://schemas.microsoft.com/office/drawing/2014/main" id="{ABB68F17-D6BD-6A4C-B023-80D380335436}"/>
              </a:ext>
            </a:extLst>
          </p:cNvPr>
          <p:cNvGrpSpPr/>
          <p:nvPr/>
        </p:nvGrpSpPr>
        <p:grpSpPr>
          <a:xfrm>
            <a:off x="4069675" y="1085097"/>
            <a:ext cx="511454" cy="201582"/>
            <a:chOff x="4034926" y="1563834"/>
            <a:chExt cx="515643" cy="203234"/>
          </a:xfrm>
        </p:grpSpPr>
        <p:grpSp>
          <p:nvGrpSpPr>
            <p:cNvPr id="223" name="Group 222">
              <a:extLst>
                <a:ext uri="{FF2B5EF4-FFF2-40B4-BE49-F238E27FC236}">
                  <a16:creationId xmlns:a16="http://schemas.microsoft.com/office/drawing/2014/main" id="{394CBA67-CBED-E049-AD25-F03F0EC2DFC3}"/>
                </a:ext>
              </a:extLst>
            </p:cNvPr>
            <p:cNvGrpSpPr/>
            <p:nvPr/>
          </p:nvGrpSpPr>
          <p:grpSpPr>
            <a:xfrm>
              <a:off x="4034926" y="1563834"/>
              <a:ext cx="200290" cy="203234"/>
              <a:chOff x="3590486" y="5089674"/>
              <a:chExt cx="469297" cy="476194"/>
            </a:xfrm>
            <a:solidFill>
              <a:srgbClr val="232F3E"/>
            </a:solidFill>
          </p:grpSpPr>
          <p:sp>
            <p:nvSpPr>
              <p:cNvPr id="225" name="Freeform: Shape 166">
                <a:extLst>
                  <a:ext uri="{FF2B5EF4-FFF2-40B4-BE49-F238E27FC236}">
                    <a16:creationId xmlns:a16="http://schemas.microsoft.com/office/drawing/2014/main" id="{5EF06DE2-4F94-824D-B366-B3D2A84BC4DB}"/>
                  </a:ext>
                </a:extLst>
              </p:cNvPr>
              <p:cNvSpPr/>
              <p:nvPr/>
            </p:nvSpPr>
            <p:spPr>
              <a:xfrm>
                <a:off x="3828992" y="5194449"/>
                <a:ext cx="19050" cy="28575"/>
              </a:xfrm>
              <a:custGeom>
                <a:avLst/>
                <a:gdLst>
                  <a:gd name="connsiteX0" fmla="*/ 0 w 19050"/>
                  <a:gd name="connsiteY0" fmla="*/ 0 h 28575"/>
                  <a:gd name="connsiteX1" fmla="*/ 19050 w 19050"/>
                  <a:gd name="connsiteY1" fmla="*/ 0 h 28575"/>
                  <a:gd name="connsiteX2" fmla="*/ 19050 w 19050"/>
                  <a:gd name="connsiteY2" fmla="*/ 28575 h 28575"/>
                  <a:gd name="connsiteX3" fmla="*/ 0 w 19050"/>
                  <a:gd name="connsiteY3" fmla="*/ 28575 h 28575"/>
                </a:gdLst>
                <a:ahLst/>
                <a:cxnLst>
                  <a:cxn ang="0">
                    <a:pos x="connsiteX0" y="connsiteY0"/>
                  </a:cxn>
                  <a:cxn ang="0">
                    <a:pos x="connsiteX1" y="connsiteY1"/>
                  </a:cxn>
                  <a:cxn ang="0">
                    <a:pos x="connsiteX2" y="connsiteY2"/>
                  </a:cxn>
                  <a:cxn ang="0">
                    <a:pos x="connsiteX3" y="connsiteY3"/>
                  </a:cxn>
                </a:cxnLst>
                <a:rect l="l" t="t" r="r" b="b"/>
                <a:pathLst>
                  <a:path w="19050" h="28575">
                    <a:moveTo>
                      <a:pt x="0" y="0"/>
                    </a:moveTo>
                    <a:lnTo>
                      <a:pt x="19050" y="0"/>
                    </a:lnTo>
                    <a:lnTo>
                      <a:pt x="19050" y="28575"/>
                    </a:lnTo>
                    <a:lnTo>
                      <a:pt x="0" y="2857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26" name="Freeform: Shape 167">
                <a:extLst>
                  <a:ext uri="{FF2B5EF4-FFF2-40B4-BE49-F238E27FC236}">
                    <a16:creationId xmlns:a16="http://schemas.microsoft.com/office/drawing/2014/main" id="{55DDFF5B-1F46-8C4C-BBE0-7408AB892EF7}"/>
                  </a:ext>
                </a:extLst>
              </p:cNvPr>
              <p:cNvSpPr/>
              <p:nvPr/>
            </p:nvSpPr>
            <p:spPr>
              <a:xfrm>
                <a:off x="3590486" y="5365899"/>
                <a:ext cx="142875" cy="85725"/>
              </a:xfrm>
              <a:custGeom>
                <a:avLst/>
                <a:gdLst>
                  <a:gd name="connsiteX0" fmla="*/ 142875 w 142875"/>
                  <a:gd name="connsiteY0" fmla="*/ 85725 h 85725"/>
                  <a:gd name="connsiteX1" fmla="*/ 9525 w 142875"/>
                  <a:gd name="connsiteY1" fmla="*/ 85725 h 85725"/>
                  <a:gd name="connsiteX2" fmla="*/ 0 w 142875"/>
                  <a:gd name="connsiteY2" fmla="*/ 76200 h 85725"/>
                  <a:gd name="connsiteX3" fmla="*/ 0 w 142875"/>
                  <a:gd name="connsiteY3" fmla="*/ 0 h 85725"/>
                  <a:gd name="connsiteX4" fmla="*/ 19050 w 142875"/>
                  <a:gd name="connsiteY4" fmla="*/ 0 h 85725"/>
                  <a:gd name="connsiteX5" fmla="*/ 19050 w 142875"/>
                  <a:gd name="connsiteY5" fmla="*/ 66675 h 85725"/>
                  <a:gd name="connsiteX6" fmla="*/ 142875 w 142875"/>
                  <a:gd name="connsiteY6" fmla="*/ 6667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85725">
                    <a:moveTo>
                      <a:pt x="142875" y="85725"/>
                    </a:moveTo>
                    <a:lnTo>
                      <a:pt x="9525" y="85725"/>
                    </a:lnTo>
                    <a:cubicBezTo>
                      <a:pt x="4264" y="85725"/>
                      <a:pt x="0" y="81461"/>
                      <a:pt x="0" y="76200"/>
                    </a:cubicBezTo>
                    <a:lnTo>
                      <a:pt x="0" y="0"/>
                    </a:lnTo>
                    <a:lnTo>
                      <a:pt x="19050" y="0"/>
                    </a:lnTo>
                    <a:lnTo>
                      <a:pt x="19050" y="66675"/>
                    </a:lnTo>
                    <a:lnTo>
                      <a:pt x="142875" y="6667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27" name="Freeform: Shape 168">
                <a:extLst>
                  <a:ext uri="{FF2B5EF4-FFF2-40B4-BE49-F238E27FC236}">
                    <a16:creationId xmlns:a16="http://schemas.microsoft.com/office/drawing/2014/main" id="{82CC2898-5CE8-3E4C-9652-23C2085063EC}"/>
                  </a:ext>
                </a:extLst>
              </p:cNvPr>
              <p:cNvSpPr/>
              <p:nvPr/>
            </p:nvSpPr>
            <p:spPr>
              <a:xfrm>
                <a:off x="3590486" y="5089674"/>
                <a:ext cx="152400" cy="228600"/>
              </a:xfrm>
              <a:custGeom>
                <a:avLst/>
                <a:gdLst>
                  <a:gd name="connsiteX0" fmla="*/ 19050 w 152400"/>
                  <a:gd name="connsiteY0" fmla="*/ 228600 h 228600"/>
                  <a:gd name="connsiteX1" fmla="*/ 0 w 152400"/>
                  <a:gd name="connsiteY1" fmla="*/ 228600 h 228600"/>
                  <a:gd name="connsiteX2" fmla="*/ 0 w 152400"/>
                  <a:gd name="connsiteY2" fmla="*/ 9525 h 228600"/>
                  <a:gd name="connsiteX3" fmla="*/ 9525 w 152400"/>
                  <a:gd name="connsiteY3" fmla="*/ 0 h 228600"/>
                  <a:gd name="connsiteX4" fmla="*/ 152400 w 152400"/>
                  <a:gd name="connsiteY4" fmla="*/ 0 h 228600"/>
                  <a:gd name="connsiteX5" fmla="*/ 152400 w 152400"/>
                  <a:gd name="connsiteY5" fmla="*/ 19050 h 228600"/>
                  <a:gd name="connsiteX6" fmla="*/ 19050 w 152400"/>
                  <a:gd name="connsiteY6" fmla="*/ 1905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28600">
                    <a:moveTo>
                      <a:pt x="19050" y="228600"/>
                    </a:moveTo>
                    <a:lnTo>
                      <a:pt x="0" y="228600"/>
                    </a:lnTo>
                    <a:lnTo>
                      <a:pt x="0" y="9525"/>
                    </a:lnTo>
                    <a:cubicBezTo>
                      <a:pt x="0" y="4264"/>
                      <a:pt x="4264" y="0"/>
                      <a:pt x="9525" y="0"/>
                    </a:cubicBezTo>
                    <a:lnTo>
                      <a:pt x="152400" y="0"/>
                    </a:lnTo>
                    <a:lnTo>
                      <a:pt x="152400" y="19050"/>
                    </a:lnTo>
                    <a:lnTo>
                      <a:pt x="19050" y="1905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28" name="Freeform: Shape 169">
                <a:extLst>
                  <a:ext uri="{FF2B5EF4-FFF2-40B4-BE49-F238E27FC236}">
                    <a16:creationId xmlns:a16="http://schemas.microsoft.com/office/drawing/2014/main" id="{681823FB-A306-C54D-9950-DC21D6A0ABAC}"/>
                  </a:ext>
                </a:extLst>
              </p:cNvPr>
              <p:cNvSpPr/>
              <p:nvPr/>
            </p:nvSpPr>
            <p:spPr>
              <a:xfrm>
                <a:off x="3733361" y="5089714"/>
                <a:ext cx="104775" cy="104775"/>
              </a:xfrm>
              <a:custGeom>
                <a:avLst/>
                <a:gdLst>
                  <a:gd name="connsiteX0" fmla="*/ 104775 w 104775"/>
                  <a:gd name="connsiteY0" fmla="*/ 114260 h 104775"/>
                  <a:gd name="connsiteX1" fmla="*/ 9525 w 104775"/>
                  <a:gd name="connsiteY1" fmla="*/ 114260 h 104775"/>
                  <a:gd name="connsiteX2" fmla="*/ 0 w 104775"/>
                  <a:gd name="connsiteY2" fmla="*/ 104735 h 104775"/>
                  <a:gd name="connsiteX3" fmla="*/ 0 w 104775"/>
                  <a:gd name="connsiteY3" fmla="*/ 9485 h 104775"/>
                  <a:gd name="connsiteX4" fmla="*/ 9565 w 104775"/>
                  <a:gd name="connsiteY4" fmla="*/ 0 h 104775"/>
                  <a:gd name="connsiteX5" fmla="*/ 16288 w 104775"/>
                  <a:gd name="connsiteY5" fmla="*/ 2818 h 104775"/>
                  <a:gd name="connsiteX6" fmla="*/ 111538 w 104775"/>
                  <a:gd name="connsiteY6" fmla="*/ 98068 h 104775"/>
                  <a:gd name="connsiteX7" fmla="*/ 111403 w 104775"/>
                  <a:gd name="connsiteY7" fmla="*/ 111537 h 104775"/>
                  <a:gd name="connsiteX8" fmla="*/ 104775 w 104775"/>
                  <a:gd name="connsiteY8" fmla="*/ 114260 h 104775"/>
                  <a:gd name="connsiteX9" fmla="*/ 19050 w 104775"/>
                  <a:gd name="connsiteY9" fmla="*/ 95210 h 104775"/>
                  <a:gd name="connsiteX10" fmla="*/ 81820 w 104775"/>
                  <a:gd name="connsiteY10" fmla="*/ 95210 h 104775"/>
                  <a:gd name="connsiteX11" fmla="*/ 19050 w 104775"/>
                  <a:gd name="connsiteY11" fmla="*/ 3253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104775">
                    <a:moveTo>
                      <a:pt x="104775" y="114260"/>
                    </a:moveTo>
                    <a:lnTo>
                      <a:pt x="9525" y="114260"/>
                    </a:lnTo>
                    <a:cubicBezTo>
                      <a:pt x="4264" y="114260"/>
                      <a:pt x="0" y="109996"/>
                      <a:pt x="0" y="104735"/>
                    </a:cubicBezTo>
                    <a:lnTo>
                      <a:pt x="0" y="9485"/>
                    </a:lnTo>
                    <a:cubicBezTo>
                      <a:pt x="22" y="4225"/>
                      <a:pt x="4304" y="-22"/>
                      <a:pt x="9565" y="0"/>
                    </a:cubicBezTo>
                    <a:cubicBezTo>
                      <a:pt x="12091" y="11"/>
                      <a:pt x="14509" y="1024"/>
                      <a:pt x="16288" y="2818"/>
                    </a:cubicBezTo>
                    <a:lnTo>
                      <a:pt x="111538" y="98068"/>
                    </a:lnTo>
                    <a:cubicBezTo>
                      <a:pt x="115220" y="101824"/>
                      <a:pt x="115160" y="107855"/>
                      <a:pt x="111403" y="111537"/>
                    </a:cubicBezTo>
                    <a:cubicBezTo>
                      <a:pt x="109632" y="113273"/>
                      <a:pt x="107255" y="114250"/>
                      <a:pt x="104775" y="114260"/>
                    </a:cubicBezTo>
                    <a:close/>
                    <a:moveTo>
                      <a:pt x="19050" y="95210"/>
                    </a:moveTo>
                    <a:lnTo>
                      <a:pt x="81820" y="95210"/>
                    </a:lnTo>
                    <a:lnTo>
                      <a:pt x="19050" y="32536"/>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29" name="Freeform: Shape 170">
                <a:extLst>
                  <a:ext uri="{FF2B5EF4-FFF2-40B4-BE49-F238E27FC236}">
                    <a16:creationId xmlns:a16="http://schemas.microsoft.com/office/drawing/2014/main" id="{4C005489-75A2-9848-A682-E974D6D98F5C}"/>
                  </a:ext>
                </a:extLst>
              </p:cNvPr>
              <p:cNvSpPr/>
              <p:nvPr/>
            </p:nvSpPr>
            <p:spPr>
              <a:xfrm>
                <a:off x="3628967" y="5250647"/>
                <a:ext cx="76200" cy="19050"/>
              </a:xfrm>
              <a:custGeom>
                <a:avLst/>
                <a:gdLst>
                  <a:gd name="connsiteX0" fmla="*/ 0 w 76200"/>
                  <a:gd name="connsiteY0" fmla="*/ 0 h 19050"/>
                  <a:gd name="connsiteX1" fmla="*/ 76200 w 76200"/>
                  <a:gd name="connsiteY1" fmla="*/ 0 h 19050"/>
                  <a:gd name="connsiteX2" fmla="*/ 76200 w 76200"/>
                  <a:gd name="connsiteY2" fmla="*/ 19050 h 19050"/>
                  <a:gd name="connsiteX3" fmla="*/ 0 w 762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76200" h="19050">
                    <a:moveTo>
                      <a:pt x="0" y="0"/>
                    </a:moveTo>
                    <a:lnTo>
                      <a:pt x="76200" y="0"/>
                    </a:lnTo>
                    <a:lnTo>
                      <a:pt x="76200" y="19050"/>
                    </a:lnTo>
                    <a:lnTo>
                      <a:pt x="0" y="1905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30" name="Freeform: Shape 171">
                <a:extLst>
                  <a:ext uri="{FF2B5EF4-FFF2-40B4-BE49-F238E27FC236}">
                    <a16:creationId xmlns:a16="http://schemas.microsoft.com/office/drawing/2014/main" id="{B86EA2A5-1735-114F-A5B8-3EFF0FB7F3DB}"/>
                  </a:ext>
                </a:extLst>
              </p:cNvPr>
              <p:cNvSpPr/>
              <p:nvPr/>
            </p:nvSpPr>
            <p:spPr>
              <a:xfrm>
                <a:off x="3745458" y="5242018"/>
                <a:ext cx="314325" cy="323850"/>
              </a:xfrm>
              <a:custGeom>
                <a:avLst/>
                <a:gdLst>
                  <a:gd name="connsiteX0" fmla="*/ 308801 w 314325"/>
                  <a:gd name="connsiteY0" fmla="*/ 323907 h 323850"/>
                  <a:gd name="connsiteX1" fmla="*/ 303562 w 314325"/>
                  <a:gd name="connsiteY1" fmla="*/ 322668 h 323850"/>
                  <a:gd name="connsiteX2" fmla="*/ 223933 w 314325"/>
                  <a:gd name="connsiteY2" fmla="*/ 282854 h 323850"/>
                  <a:gd name="connsiteX3" fmla="*/ 17980 w 314325"/>
                  <a:gd name="connsiteY3" fmla="*/ 225052 h 323850"/>
                  <a:gd name="connsiteX4" fmla="*/ 0 w 314325"/>
                  <a:gd name="connsiteY4" fmla="*/ 171506 h 323850"/>
                  <a:gd name="connsiteX5" fmla="*/ 19050 w 314325"/>
                  <a:gd name="connsiteY5" fmla="*/ 168935 h 323850"/>
                  <a:gd name="connsiteX6" fmla="*/ 168153 w 314325"/>
                  <a:gd name="connsiteY6" fmla="*/ 281743 h 323850"/>
                  <a:gd name="connsiteX7" fmla="*/ 219075 w 314325"/>
                  <a:gd name="connsiteY7" fmla="*/ 263518 h 323850"/>
                  <a:gd name="connsiteX8" fmla="*/ 228600 w 314325"/>
                  <a:gd name="connsiteY8" fmla="*/ 263518 h 323850"/>
                  <a:gd name="connsiteX9" fmla="*/ 292703 w 314325"/>
                  <a:gd name="connsiteY9" fmla="*/ 296094 h 323850"/>
                  <a:gd name="connsiteX10" fmla="*/ 260033 w 314325"/>
                  <a:gd name="connsiteY10" fmla="*/ 232086 h 323850"/>
                  <a:gd name="connsiteX11" fmla="*/ 260033 w 314325"/>
                  <a:gd name="connsiteY11" fmla="*/ 222561 h 323850"/>
                  <a:gd name="connsiteX12" fmla="*/ 281083 w 314325"/>
                  <a:gd name="connsiteY12" fmla="*/ 151218 h 323850"/>
                  <a:gd name="connsiteX13" fmla="*/ 148637 w 314325"/>
                  <a:gd name="connsiteY13" fmla="*/ 19442 h 323850"/>
                  <a:gd name="connsiteX14" fmla="*/ 88011 w 314325"/>
                  <a:gd name="connsiteY14" fmla="*/ 34346 h 323850"/>
                  <a:gd name="connsiteX15" fmla="*/ 79058 w 314325"/>
                  <a:gd name="connsiteY15" fmla="*/ 17582 h 323850"/>
                  <a:gd name="connsiteX16" fmla="*/ 283247 w 314325"/>
                  <a:gd name="connsiteY16" fmla="*/ 80421 h 323850"/>
                  <a:gd name="connsiteX17" fmla="*/ 300800 w 314325"/>
                  <a:gd name="connsiteY17" fmla="*/ 150933 h 323850"/>
                  <a:gd name="connsiteX18" fmla="*/ 279654 w 314325"/>
                  <a:gd name="connsiteY18" fmla="*/ 228656 h 323850"/>
                  <a:gd name="connsiteX19" fmla="*/ 319564 w 314325"/>
                  <a:gd name="connsiteY19" fmla="*/ 306857 h 323850"/>
                  <a:gd name="connsiteX20" fmla="*/ 317468 w 314325"/>
                  <a:gd name="connsiteY20" fmla="*/ 320668 h 323850"/>
                  <a:gd name="connsiteX21" fmla="*/ 308801 w 314325"/>
                  <a:gd name="connsiteY21" fmla="*/ 323906 h 323850"/>
                  <a:gd name="connsiteX22" fmla="*/ 302228 w 314325"/>
                  <a:gd name="connsiteY22" fmla="*/ 314953 h 323850"/>
                  <a:gd name="connsiteX23" fmla="*/ 302228 w 314325"/>
                  <a:gd name="connsiteY23" fmla="*/ 31495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4325" h="323850">
                    <a:moveTo>
                      <a:pt x="308801" y="323907"/>
                    </a:moveTo>
                    <a:cubicBezTo>
                      <a:pt x="306979" y="323928"/>
                      <a:pt x="305181" y="323503"/>
                      <a:pt x="303562" y="322668"/>
                    </a:cubicBezTo>
                    <a:lnTo>
                      <a:pt x="223933" y="282854"/>
                    </a:lnTo>
                    <a:cubicBezTo>
                      <a:pt x="151099" y="323765"/>
                      <a:pt x="58891" y="297886"/>
                      <a:pt x="17980" y="225052"/>
                    </a:cubicBezTo>
                    <a:cubicBezTo>
                      <a:pt x="8678" y="208491"/>
                      <a:pt x="2578" y="190326"/>
                      <a:pt x="0" y="171506"/>
                    </a:cubicBezTo>
                    <a:lnTo>
                      <a:pt x="19050" y="168935"/>
                    </a:lnTo>
                    <a:cubicBezTo>
                      <a:pt x="29072" y="241260"/>
                      <a:pt x="95828" y="291766"/>
                      <a:pt x="168153" y="281743"/>
                    </a:cubicBezTo>
                    <a:cubicBezTo>
                      <a:pt x="186201" y="279242"/>
                      <a:pt x="203538" y="273037"/>
                      <a:pt x="219075" y="263518"/>
                    </a:cubicBezTo>
                    <a:cubicBezTo>
                      <a:pt x="222022" y="261817"/>
                      <a:pt x="225653" y="261817"/>
                      <a:pt x="228600" y="263518"/>
                    </a:cubicBezTo>
                    <a:lnTo>
                      <a:pt x="292703" y="296094"/>
                    </a:lnTo>
                    <a:lnTo>
                      <a:pt x="260033" y="232086"/>
                    </a:lnTo>
                    <a:cubicBezTo>
                      <a:pt x="258331" y="229138"/>
                      <a:pt x="258331" y="225508"/>
                      <a:pt x="260033" y="222561"/>
                    </a:cubicBezTo>
                    <a:cubicBezTo>
                      <a:pt x="273873" y="201349"/>
                      <a:pt x="281191" y="176546"/>
                      <a:pt x="281083" y="151218"/>
                    </a:cubicBezTo>
                    <a:cubicBezTo>
                      <a:pt x="280898" y="78255"/>
                      <a:pt x="221600" y="19257"/>
                      <a:pt x="148637" y="19442"/>
                    </a:cubicBezTo>
                    <a:cubicBezTo>
                      <a:pt x="127528" y="19495"/>
                      <a:pt x="106739" y="24606"/>
                      <a:pt x="88011" y="34346"/>
                    </a:cubicBezTo>
                    <a:lnTo>
                      <a:pt x="79058" y="17582"/>
                    </a:lnTo>
                    <a:cubicBezTo>
                      <a:pt x="152795" y="-21451"/>
                      <a:pt x="244214" y="6683"/>
                      <a:pt x="283247" y="80421"/>
                    </a:cubicBezTo>
                    <a:cubicBezTo>
                      <a:pt x="294748" y="102147"/>
                      <a:pt x="300773" y="126351"/>
                      <a:pt x="300800" y="150933"/>
                    </a:cubicBezTo>
                    <a:cubicBezTo>
                      <a:pt x="301002" y="178288"/>
                      <a:pt x="293688" y="205174"/>
                      <a:pt x="279654" y="228656"/>
                    </a:cubicBezTo>
                    <a:lnTo>
                      <a:pt x="319564" y="306857"/>
                    </a:lnTo>
                    <a:cubicBezTo>
                      <a:pt x="321923" y="311430"/>
                      <a:pt x="321078" y="317001"/>
                      <a:pt x="317468" y="320668"/>
                    </a:cubicBezTo>
                    <a:cubicBezTo>
                      <a:pt x="315128" y="322863"/>
                      <a:pt x="312006" y="324029"/>
                      <a:pt x="308801" y="323906"/>
                    </a:cubicBezTo>
                    <a:close/>
                    <a:moveTo>
                      <a:pt x="302228" y="314953"/>
                    </a:moveTo>
                    <a:lnTo>
                      <a:pt x="302228" y="314953"/>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31" name="Freeform: Shape 172">
                <a:extLst>
                  <a:ext uri="{FF2B5EF4-FFF2-40B4-BE49-F238E27FC236}">
                    <a16:creationId xmlns:a16="http://schemas.microsoft.com/office/drawing/2014/main" id="{5855315A-0FEC-924A-9BC1-F0DE74B46C49}"/>
                  </a:ext>
                </a:extLst>
              </p:cNvPr>
              <p:cNvSpPr/>
              <p:nvPr/>
            </p:nvSpPr>
            <p:spPr>
              <a:xfrm>
                <a:off x="3876617" y="5356374"/>
                <a:ext cx="19050" cy="76200"/>
              </a:xfrm>
              <a:custGeom>
                <a:avLst/>
                <a:gdLst>
                  <a:gd name="connsiteX0" fmla="*/ 0 w 19050"/>
                  <a:gd name="connsiteY0" fmla="*/ 0 h 76200"/>
                  <a:gd name="connsiteX1" fmla="*/ 19050 w 19050"/>
                  <a:gd name="connsiteY1" fmla="*/ 0 h 76200"/>
                  <a:gd name="connsiteX2" fmla="*/ 19050 w 19050"/>
                  <a:gd name="connsiteY2" fmla="*/ 76200 h 76200"/>
                  <a:gd name="connsiteX3" fmla="*/ 0 w 1905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19050" h="76200">
                    <a:moveTo>
                      <a:pt x="0" y="0"/>
                    </a:moveTo>
                    <a:lnTo>
                      <a:pt x="19050" y="0"/>
                    </a:lnTo>
                    <a:lnTo>
                      <a:pt x="19050" y="76200"/>
                    </a:lnTo>
                    <a:lnTo>
                      <a:pt x="0" y="7620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32" name="Freeform: Shape 173">
                <a:extLst>
                  <a:ext uri="{FF2B5EF4-FFF2-40B4-BE49-F238E27FC236}">
                    <a16:creationId xmlns:a16="http://schemas.microsoft.com/office/drawing/2014/main" id="{A5350C48-BF35-164A-B827-680AD757CD48}"/>
                  </a:ext>
                </a:extLst>
              </p:cNvPr>
              <p:cNvSpPr/>
              <p:nvPr/>
            </p:nvSpPr>
            <p:spPr>
              <a:xfrm>
                <a:off x="3905192" y="5346849"/>
                <a:ext cx="19050" cy="95250"/>
              </a:xfrm>
              <a:custGeom>
                <a:avLst/>
                <a:gdLst>
                  <a:gd name="connsiteX0" fmla="*/ 0 w 19050"/>
                  <a:gd name="connsiteY0" fmla="*/ 0 h 95250"/>
                  <a:gd name="connsiteX1" fmla="*/ 19050 w 19050"/>
                  <a:gd name="connsiteY1" fmla="*/ 0 h 95250"/>
                  <a:gd name="connsiteX2" fmla="*/ 19050 w 19050"/>
                  <a:gd name="connsiteY2" fmla="*/ 95250 h 95250"/>
                  <a:gd name="connsiteX3" fmla="*/ 0 w 19050"/>
                  <a:gd name="connsiteY3" fmla="*/ 95250 h 95250"/>
                </a:gdLst>
                <a:ahLst/>
                <a:cxnLst>
                  <a:cxn ang="0">
                    <a:pos x="connsiteX0" y="connsiteY0"/>
                  </a:cxn>
                  <a:cxn ang="0">
                    <a:pos x="connsiteX1" y="connsiteY1"/>
                  </a:cxn>
                  <a:cxn ang="0">
                    <a:pos x="connsiteX2" y="connsiteY2"/>
                  </a:cxn>
                  <a:cxn ang="0">
                    <a:pos x="connsiteX3" y="connsiteY3"/>
                  </a:cxn>
                </a:cxnLst>
                <a:rect l="l" t="t" r="r" b="b"/>
                <a:pathLst>
                  <a:path w="19050" h="95250">
                    <a:moveTo>
                      <a:pt x="0" y="0"/>
                    </a:moveTo>
                    <a:lnTo>
                      <a:pt x="19050" y="0"/>
                    </a:lnTo>
                    <a:lnTo>
                      <a:pt x="19050" y="95250"/>
                    </a:lnTo>
                    <a:lnTo>
                      <a:pt x="0" y="9525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33" name="Freeform: Shape 174">
                <a:extLst>
                  <a:ext uri="{FF2B5EF4-FFF2-40B4-BE49-F238E27FC236}">
                    <a16:creationId xmlns:a16="http://schemas.microsoft.com/office/drawing/2014/main" id="{27F2AD42-D066-AA41-9673-F3E8938E55DA}"/>
                  </a:ext>
                </a:extLst>
              </p:cNvPr>
              <p:cNvSpPr/>
              <p:nvPr/>
            </p:nvSpPr>
            <p:spPr>
              <a:xfrm>
                <a:off x="3933767" y="5337324"/>
                <a:ext cx="19050" cy="114300"/>
              </a:xfrm>
              <a:custGeom>
                <a:avLst/>
                <a:gdLst>
                  <a:gd name="connsiteX0" fmla="*/ 0 w 19050"/>
                  <a:gd name="connsiteY0" fmla="*/ 0 h 114300"/>
                  <a:gd name="connsiteX1" fmla="*/ 19050 w 19050"/>
                  <a:gd name="connsiteY1" fmla="*/ 0 h 114300"/>
                  <a:gd name="connsiteX2" fmla="*/ 19050 w 19050"/>
                  <a:gd name="connsiteY2" fmla="*/ 114300 h 114300"/>
                  <a:gd name="connsiteX3" fmla="*/ 0 w 1905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19050" h="114300">
                    <a:moveTo>
                      <a:pt x="0" y="0"/>
                    </a:moveTo>
                    <a:lnTo>
                      <a:pt x="19050" y="0"/>
                    </a:lnTo>
                    <a:lnTo>
                      <a:pt x="19050" y="114300"/>
                    </a:lnTo>
                    <a:lnTo>
                      <a:pt x="0" y="11430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34" name="Freeform: Shape 175">
                <a:extLst>
                  <a:ext uri="{FF2B5EF4-FFF2-40B4-BE49-F238E27FC236}">
                    <a16:creationId xmlns:a16="http://schemas.microsoft.com/office/drawing/2014/main" id="{098179E4-0E88-9B42-BF2B-FE35E7B5F218}"/>
                  </a:ext>
                </a:extLst>
              </p:cNvPr>
              <p:cNvSpPr/>
              <p:nvPr/>
            </p:nvSpPr>
            <p:spPr>
              <a:xfrm>
                <a:off x="3962342" y="5365899"/>
                <a:ext cx="19050" cy="66675"/>
              </a:xfrm>
              <a:custGeom>
                <a:avLst/>
                <a:gdLst>
                  <a:gd name="connsiteX0" fmla="*/ 0 w 19050"/>
                  <a:gd name="connsiteY0" fmla="*/ 0 h 66675"/>
                  <a:gd name="connsiteX1" fmla="*/ 19050 w 19050"/>
                  <a:gd name="connsiteY1" fmla="*/ 0 h 66675"/>
                  <a:gd name="connsiteX2" fmla="*/ 19050 w 19050"/>
                  <a:gd name="connsiteY2" fmla="*/ 66675 h 66675"/>
                  <a:gd name="connsiteX3" fmla="*/ 0 w 19050"/>
                  <a:gd name="connsiteY3" fmla="*/ 66675 h 66675"/>
                </a:gdLst>
                <a:ahLst/>
                <a:cxnLst>
                  <a:cxn ang="0">
                    <a:pos x="connsiteX0" y="connsiteY0"/>
                  </a:cxn>
                  <a:cxn ang="0">
                    <a:pos x="connsiteX1" y="connsiteY1"/>
                  </a:cxn>
                  <a:cxn ang="0">
                    <a:pos x="connsiteX2" y="connsiteY2"/>
                  </a:cxn>
                  <a:cxn ang="0">
                    <a:pos x="connsiteX3" y="connsiteY3"/>
                  </a:cxn>
                </a:cxnLst>
                <a:rect l="l" t="t" r="r" b="b"/>
                <a:pathLst>
                  <a:path w="19050" h="66675">
                    <a:moveTo>
                      <a:pt x="0" y="0"/>
                    </a:moveTo>
                    <a:lnTo>
                      <a:pt x="19050" y="0"/>
                    </a:lnTo>
                    <a:lnTo>
                      <a:pt x="19050" y="66675"/>
                    </a:lnTo>
                    <a:lnTo>
                      <a:pt x="0" y="6667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35" name="Freeform: Shape 176">
                <a:extLst>
                  <a:ext uri="{FF2B5EF4-FFF2-40B4-BE49-F238E27FC236}">
                    <a16:creationId xmlns:a16="http://schemas.microsoft.com/office/drawing/2014/main" id="{E2543AA3-8C78-304C-8DB5-19BF75B20EFF}"/>
                  </a:ext>
                </a:extLst>
              </p:cNvPr>
              <p:cNvSpPr/>
              <p:nvPr/>
            </p:nvSpPr>
            <p:spPr>
              <a:xfrm>
                <a:off x="3819467" y="5356374"/>
                <a:ext cx="19050" cy="76200"/>
              </a:xfrm>
              <a:custGeom>
                <a:avLst/>
                <a:gdLst>
                  <a:gd name="connsiteX0" fmla="*/ 0 w 19050"/>
                  <a:gd name="connsiteY0" fmla="*/ 0 h 76200"/>
                  <a:gd name="connsiteX1" fmla="*/ 19050 w 19050"/>
                  <a:gd name="connsiteY1" fmla="*/ 0 h 76200"/>
                  <a:gd name="connsiteX2" fmla="*/ 19050 w 19050"/>
                  <a:gd name="connsiteY2" fmla="*/ 76200 h 76200"/>
                  <a:gd name="connsiteX3" fmla="*/ 0 w 1905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19050" h="76200">
                    <a:moveTo>
                      <a:pt x="0" y="0"/>
                    </a:moveTo>
                    <a:lnTo>
                      <a:pt x="19050" y="0"/>
                    </a:lnTo>
                    <a:lnTo>
                      <a:pt x="19050" y="76200"/>
                    </a:lnTo>
                    <a:lnTo>
                      <a:pt x="0" y="7620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36" name="Freeform: Shape 177">
                <a:extLst>
                  <a:ext uri="{FF2B5EF4-FFF2-40B4-BE49-F238E27FC236}">
                    <a16:creationId xmlns:a16="http://schemas.microsoft.com/office/drawing/2014/main" id="{1A138A21-CFD2-764D-82E2-3AC656D21EAF}"/>
                  </a:ext>
                </a:extLst>
              </p:cNvPr>
              <p:cNvSpPr/>
              <p:nvPr/>
            </p:nvSpPr>
            <p:spPr>
              <a:xfrm>
                <a:off x="3628967" y="5298272"/>
                <a:ext cx="180975" cy="19050"/>
              </a:xfrm>
              <a:custGeom>
                <a:avLst/>
                <a:gdLst>
                  <a:gd name="connsiteX0" fmla="*/ 0 w 180975"/>
                  <a:gd name="connsiteY0" fmla="*/ 0 h 19050"/>
                  <a:gd name="connsiteX1" fmla="*/ 180975 w 180975"/>
                  <a:gd name="connsiteY1" fmla="*/ 0 h 19050"/>
                  <a:gd name="connsiteX2" fmla="*/ 180975 w 180975"/>
                  <a:gd name="connsiteY2" fmla="*/ 19050 h 19050"/>
                  <a:gd name="connsiteX3" fmla="*/ 0 w 18097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80975" h="19050">
                    <a:moveTo>
                      <a:pt x="0" y="0"/>
                    </a:moveTo>
                    <a:lnTo>
                      <a:pt x="180975" y="0"/>
                    </a:lnTo>
                    <a:lnTo>
                      <a:pt x="180975" y="19050"/>
                    </a:lnTo>
                    <a:lnTo>
                      <a:pt x="0" y="1905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37" name="Freeform: Shape 178">
                <a:extLst>
                  <a:ext uri="{FF2B5EF4-FFF2-40B4-BE49-F238E27FC236}">
                    <a16:creationId xmlns:a16="http://schemas.microsoft.com/office/drawing/2014/main" id="{8BB352EE-0B66-A64F-8A9D-7C1E32BDE8FB}"/>
                  </a:ext>
                </a:extLst>
              </p:cNvPr>
              <p:cNvSpPr/>
              <p:nvPr/>
            </p:nvSpPr>
            <p:spPr>
              <a:xfrm>
                <a:off x="3628967" y="5345897"/>
                <a:ext cx="133350" cy="19050"/>
              </a:xfrm>
              <a:custGeom>
                <a:avLst/>
                <a:gdLst>
                  <a:gd name="connsiteX0" fmla="*/ 0 w 133350"/>
                  <a:gd name="connsiteY0" fmla="*/ 0 h 19050"/>
                  <a:gd name="connsiteX1" fmla="*/ 133350 w 133350"/>
                  <a:gd name="connsiteY1" fmla="*/ 0 h 19050"/>
                  <a:gd name="connsiteX2" fmla="*/ 133350 w 133350"/>
                  <a:gd name="connsiteY2" fmla="*/ 19050 h 19050"/>
                  <a:gd name="connsiteX3" fmla="*/ 0 w 1333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33350" h="19050">
                    <a:moveTo>
                      <a:pt x="0" y="0"/>
                    </a:moveTo>
                    <a:lnTo>
                      <a:pt x="133350" y="0"/>
                    </a:lnTo>
                    <a:lnTo>
                      <a:pt x="133350" y="19050"/>
                    </a:lnTo>
                    <a:lnTo>
                      <a:pt x="0" y="1905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38" name="Freeform: Shape 179">
                <a:extLst>
                  <a:ext uri="{FF2B5EF4-FFF2-40B4-BE49-F238E27FC236}">
                    <a16:creationId xmlns:a16="http://schemas.microsoft.com/office/drawing/2014/main" id="{8BCAC3F4-BF70-9E44-9971-959C127A6FAE}"/>
                  </a:ext>
                </a:extLst>
              </p:cNvPr>
              <p:cNvSpPr/>
              <p:nvPr/>
            </p:nvSpPr>
            <p:spPr>
              <a:xfrm>
                <a:off x="3724217" y="5250647"/>
                <a:ext cx="38100" cy="19050"/>
              </a:xfrm>
              <a:custGeom>
                <a:avLst/>
                <a:gdLst>
                  <a:gd name="connsiteX0" fmla="*/ 0 w 38100"/>
                  <a:gd name="connsiteY0" fmla="*/ 0 h 19050"/>
                  <a:gd name="connsiteX1" fmla="*/ 38100 w 38100"/>
                  <a:gd name="connsiteY1" fmla="*/ 0 h 19050"/>
                  <a:gd name="connsiteX2" fmla="*/ 38100 w 38100"/>
                  <a:gd name="connsiteY2" fmla="*/ 19050 h 19050"/>
                  <a:gd name="connsiteX3" fmla="*/ 0 w 381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 h="19050">
                    <a:moveTo>
                      <a:pt x="0" y="0"/>
                    </a:moveTo>
                    <a:lnTo>
                      <a:pt x="38100" y="0"/>
                    </a:lnTo>
                    <a:lnTo>
                      <a:pt x="38100" y="19050"/>
                    </a:lnTo>
                    <a:lnTo>
                      <a:pt x="0" y="1905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39" name="Freeform: Shape 180">
                <a:extLst>
                  <a:ext uri="{FF2B5EF4-FFF2-40B4-BE49-F238E27FC236}">
                    <a16:creationId xmlns:a16="http://schemas.microsoft.com/office/drawing/2014/main" id="{3C7E83A6-52C8-1D45-BB54-929A643829FC}"/>
                  </a:ext>
                </a:extLst>
              </p:cNvPr>
              <p:cNvSpPr/>
              <p:nvPr/>
            </p:nvSpPr>
            <p:spPr>
              <a:xfrm>
                <a:off x="3848042" y="5375424"/>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40" name="Freeform: Shape 181">
                <a:extLst>
                  <a:ext uri="{FF2B5EF4-FFF2-40B4-BE49-F238E27FC236}">
                    <a16:creationId xmlns:a16="http://schemas.microsoft.com/office/drawing/2014/main" id="{8C13E11D-8047-044C-A073-127689974461}"/>
                  </a:ext>
                </a:extLst>
              </p:cNvPr>
              <p:cNvSpPr/>
              <p:nvPr/>
            </p:nvSpPr>
            <p:spPr>
              <a:xfrm>
                <a:off x="3828992" y="5298272"/>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grpSp>
        <p:sp>
          <p:nvSpPr>
            <p:cNvPr id="224" name="TextBox 223">
              <a:extLst>
                <a:ext uri="{FF2B5EF4-FFF2-40B4-BE49-F238E27FC236}">
                  <a16:creationId xmlns:a16="http://schemas.microsoft.com/office/drawing/2014/main" id="{4948BE97-8401-CF4F-B08B-8E726672E97A}"/>
                </a:ext>
              </a:extLst>
            </p:cNvPr>
            <p:cNvSpPr txBox="1"/>
            <p:nvPr/>
          </p:nvSpPr>
          <p:spPr>
            <a:xfrm>
              <a:off x="4267007" y="1596202"/>
              <a:ext cx="283562" cy="139634"/>
            </a:xfrm>
            <a:prstGeom prst="rect">
              <a:avLst/>
            </a:prstGeom>
            <a:noFill/>
          </p:spPr>
          <p:txBody>
            <a:bodyPr wrap="square" lIns="0" tIns="0" rIns="0" bIns="0" rtlCol="0">
              <a:spAutoFit/>
            </a:bodyPr>
            <a:lstStyle/>
            <a:p>
              <a:pPr defTabSz="457182">
                <a:defRPr/>
              </a:pPr>
              <a:r>
                <a:rPr lang="en-US" sz="900" b="1" dirty="0">
                  <a:solidFill>
                    <a:srgbClr val="282828"/>
                  </a:solidFill>
                  <a:latin typeface="Amazon Ember" panose="02000000000000000000" pitchFamily="2" charset="0"/>
                  <a:ea typeface="Amazon Ember" panose="02000000000000000000" pitchFamily="2" charset="0"/>
                </a:rPr>
                <a:t>Polly </a:t>
              </a:r>
            </a:p>
          </p:txBody>
        </p:sp>
      </p:grpSp>
      <p:grpSp>
        <p:nvGrpSpPr>
          <p:cNvPr id="241" name="Group 240">
            <a:extLst>
              <a:ext uri="{FF2B5EF4-FFF2-40B4-BE49-F238E27FC236}">
                <a16:creationId xmlns:a16="http://schemas.microsoft.com/office/drawing/2014/main" id="{1BD8A2B7-4622-2447-B27F-1526FF6CB3FF}"/>
              </a:ext>
            </a:extLst>
          </p:cNvPr>
          <p:cNvGrpSpPr/>
          <p:nvPr/>
        </p:nvGrpSpPr>
        <p:grpSpPr>
          <a:xfrm>
            <a:off x="4709497" y="1086565"/>
            <a:ext cx="907242" cy="198650"/>
            <a:chOff x="4678486" y="1565312"/>
            <a:chExt cx="914674" cy="200278"/>
          </a:xfrm>
        </p:grpSpPr>
        <p:grpSp>
          <p:nvGrpSpPr>
            <p:cNvPr id="242" name="Group 241">
              <a:extLst>
                <a:ext uri="{FF2B5EF4-FFF2-40B4-BE49-F238E27FC236}">
                  <a16:creationId xmlns:a16="http://schemas.microsoft.com/office/drawing/2014/main" id="{CDF9848C-576D-604B-A307-882E73FF1BDC}"/>
                </a:ext>
              </a:extLst>
            </p:cNvPr>
            <p:cNvGrpSpPr/>
            <p:nvPr/>
          </p:nvGrpSpPr>
          <p:grpSpPr>
            <a:xfrm>
              <a:off x="4678486" y="1565312"/>
              <a:ext cx="202238" cy="200278"/>
              <a:chOff x="4585843" y="5079734"/>
              <a:chExt cx="473859" cy="469267"/>
            </a:xfrm>
            <a:solidFill>
              <a:srgbClr val="232F3E"/>
            </a:solidFill>
          </p:grpSpPr>
          <p:sp>
            <p:nvSpPr>
              <p:cNvPr id="244" name="Freeform: Shape 153">
                <a:extLst>
                  <a:ext uri="{FF2B5EF4-FFF2-40B4-BE49-F238E27FC236}">
                    <a16:creationId xmlns:a16="http://schemas.microsoft.com/office/drawing/2014/main" id="{7AC846BD-9076-684B-A49C-1023B9EA7723}"/>
                  </a:ext>
                </a:extLst>
              </p:cNvPr>
              <p:cNvSpPr/>
              <p:nvPr/>
            </p:nvSpPr>
            <p:spPr>
              <a:xfrm>
                <a:off x="4745377" y="5079734"/>
                <a:ext cx="314325" cy="436880"/>
              </a:xfrm>
              <a:custGeom>
                <a:avLst/>
                <a:gdLst>
                  <a:gd name="connsiteX0" fmla="*/ 97631 w 314325"/>
                  <a:gd name="connsiteY0" fmla="*/ 436880 h 436880"/>
                  <a:gd name="connsiteX1" fmla="*/ 0 w 314325"/>
                  <a:gd name="connsiteY1" fmla="*/ 414087 h 436880"/>
                  <a:gd name="connsiteX2" fmla="*/ 8477 w 314325"/>
                  <a:gd name="connsiteY2" fmla="*/ 396991 h 436880"/>
                  <a:gd name="connsiteX3" fmla="*/ 97631 w 314325"/>
                  <a:gd name="connsiteY3" fmla="*/ 417886 h 436880"/>
                  <a:gd name="connsiteX4" fmla="*/ 297656 w 314325"/>
                  <a:gd name="connsiteY4" fmla="*/ 218440 h 436880"/>
                  <a:gd name="connsiteX5" fmla="*/ 97631 w 314325"/>
                  <a:gd name="connsiteY5" fmla="*/ 18995 h 436880"/>
                  <a:gd name="connsiteX6" fmla="*/ 18002 w 314325"/>
                  <a:gd name="connsiteY6" fmla="*/ 35521 h 436880"/>
                  <a:gd name="connsiteX7" fmla="*/ 10477 w 314325"/>
                  <a:gd name="connsiteY7" fmla="*/ 18045 h 436880"/>
                  <a:gd name="connsiteX8" fmla="*/ 97631 w 314325"/>
                  <a:gd name="connsiteY8" fmla="*/ 0 h 436880"/>
                  <a:gd name="connsiteX9" fmla="*/ 316706 w 314325"/>
                  <a:gd name="connsiteY9" fmla="*/ 218440 h 436880"/>
                  <a:gd name="connsiteX10" fmla="*/ 97631 w 314325"/>
                  <a:gd name="connsiteY10" fmla="*/ 436880 h 43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4325" h="436880">
                    <a:moveTo>
                      <a:pt x="97631" y="436880"/>
                    </a:moveTo>
                    <a:cubicBezTo>
                      <a:pt x="63751" y="436966"/>
                      <a:pt x="30320" y="429161"/>
                      <a:pt x="0" y="414087"/>
                    </a:cubicBezTo>
                    <a:lnTo>
                      <a:pt x="8477" y="396991"/>
                    </a:lnTo>
                    <a:cubicBezTo>
                      <a:pt x="36145" y="410820"/>
                      <a:pt x="66682" y="417977"/>
                      <a:pt x="97631" y="417886"/>
                    </a:cubicBezTo>
                    <a:cubicBezTo>
                      <a:pt x="208102" y="417886"/>
                      <a:pt x="297656" y="328591"/>
                      <a:pt x="297656" y="218440"/>
                    </a:cubicBezTo>
                    <a:cubicBezTo>
                      <a:pt x="297656" y="108290"/>
                      <a:pt x="208102" y="18995"/>
                      <a:pt x="97631" y="18995"/>
                    </a:cubicBezTo>
                    <a:cubicBezTo>
                      <a:pt x="70225" y="18928"/>
                      <a:pt x="43106" y="24557"/>
                      <a:pt x="18002" y="35521"/>
                    </a:cubicBezTo>
                    <a:lnTo>
                      <a:pt x="10477" y="18045"/>
                    </a:lnTo>
                    <a:cubicBezTo>
                      <a:pt x="37964" y="6084"/>
                      <a:pt x="67641" y="-60"/>
                      <a:pt x="97631" y="0"/>
                    </a:cubicBezTo>
                    <a:cubicBezTo>
                      <a:pt x="218623" y="0"/>
                      <a:pt x="316706" y="97799"/>
                      <a:pt x="316706" y="218440"/>
                    </a:cubicBezTo>
                    <a:cubicBezTo>
                      <a:pt x="316706" y="339082"/>
                      <a:pt x="218623" y="436880"/>
                      <a:pt x="97631" y="436880"/>
                    </a:cubicBez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45" name="Freeform: Shape 154">
                <a:extLst>
                  <a:ext uri="{FF2B5EF4-FFF2-40B4-BE49-F238E27FC236}">
                    <a16:creationId xmlns:a16="http://schemas.microsoft.com/office/drawing/2014/main" id="{CE8CBC9E-626C-8E43-86C9-1304C744DBA7}"/>
                  </a:ext>
                </a:extLst>
              </p:cNvPr>
              <p:cNvSpPr/>
              <p:nvPr/>
            </p:nvSpPr>
            <p:spPr>
              <a:xfrm>
                <a:off x="4623961" y="5191329"/>
                <a:ext cx="38100" cy="199445"/>
              </a:xfrm>
              <a:custGeom>
                <a:avLst/>
                <a:gdLst>
                  <a:gd name="connsiteX0" fmla="*/ 22928 w 38100"/>
                  <a:gd name="connsiteY0" fmla="*/ 204099 h 199445"/>
                  <a:gd name="connsiteX1" fmla="*/ 27976 w 38100"/>
                  <a:gd name="connsiteY1" fmla="*/ 0 h 199445"/>
                  <a:gd name="connsiteX2" fmla="*/ 44645 w 38100"/>
                  <a:gd name="connsiteY2" fmla="*/ 9497 h 199445"/>
                  <a:gd name="connsiteX3" fmla="*/ 19022 w 38100"/>
                  <a:gd name="connsiteY3" fmla="*/ 106846 h 199445"/>
                  <a:gd name="connsiteX4" fmla="*/ 39977 w 38100"/>
                  <a:gd name="connsiteY4" fmla="*/ 195551 h 199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199445">
                    <a:moveTo>
                      <a:pt x="22928" y="204099"/>
                    </a:moveTo>
                    <a:cubicBezTo>
                      <a:pt x="-9340" y="139419"/>
                      <a:pt x="-7450" y="63015"/>
                      <a:pt x="27976" y="0"/>
                    </a:cubicBezTo>
                    <a:lnTo>
                      <a:pt x="44645" y="9497"/>
                    </a:lnTo>
                    <a:cubicBezTo>
                      <a:pt x="27874" y="39220"/>
                      <a:pt x="19051" y="72742"/>
                      <a:pt x="19022" y="106846"/>
                    </a:cubicBezTo>
                    <a:cubicBezTo>
                      <a:pt x="18875" y="137650"/>
                      <a:pt x="26056" y="168051"/>
                      <a:pt x="39977" y="195551"/>
                    </a:cubicBez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46" name="Freeform: Shape 155">
                <a:extLst>
                  <a:ext uri="{FF2B5EF4-FFF2-40B4-BE49-F238E27FC236}">
                    <a16:creationId xmlns:a16="http://schemas.microsoft.com/office/drawing/2014/main" id="{C255E81D-FEF2-BB41-AB92-4EDE10B216F0}"/>
                  </a:ext>
                </a:extLst>
              </p:cNvPr>
              <p:cNvSpPr/>
              <p:nvPr/>
            </p:nvSpPr>
            <p:spPr>
              <a:xfrm>
                <a:off x="4681083" y="5136719"/>
                <a:ext cx="323850" cy="322911"/>
              </a:xfrm>
              <a:custGeom>
                <a:avLst/>
                <a:gdLst>
                  <a:gd name="connsiteX0" fmla="*/ 161925 w 323850"/>
                  <a:gd name="connsiteY0" fmla="*/ 322911 h 322911"/>
                  <a:gd name="connsiteX1" fmla="*/ 0 w 323850"/>
                  <a:gd name="connsiteY1" fmla="*/ 161456 h 322911"/>
                  <a:gd name="connsiteX2" fmla="*/ 161925 w 323850"/>
                  <a:gd name="connsiteY2" fmla="*/ 0 h 322911"/>
                  <a:gd name="connsiteX3" fmla="*/ 323850 w 323850"/>
                  <a:gd name="connsiteY3" fmla="*/ 161456 h 322911"/>
                  <a:gd name="connsiteX4" fmla="*/ 161925 w 323850"/>
                  <a:gd name="connsiteY4" fmla="*/ 322911 h 322911"/>
                  <a:gd name="connsiteX5" fmla="*/ 161925 w 323850"/>
                  <a:gd name="connsiteY5" fmla="*/ 18995 h 322911"/>
                  <a:gd name="connsiteX6" fmla="*/ 19050 w 323850"/>
                  <a:gd name="connsiteY6" fmla="*/ 161456 h 322911"/>
                  <a:gd name="connsiteX7" fmla="*/ 161925 w 323850"/>
                  <a:gd name="connsiteY7" fmla="*/ 303917 h 322911"/>
                  <a:gd name="connsiteX8" fmla="*/ 304800 w 323850"/>
                  <a:gd name="connsiteY8" fmla="*/ 161456 h 322911"/>
                  <a:gd name="connsiteX9" fmla="*/ 161925 w 323850"/>
                  <a:gd name="connsiteY9" fmla="*/ 18995 h 32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850" h="322911">
                    <a:moveTo>
                      <a:pt x="161925" y="322911"/>
                    </a:moveTo>
                    <a:cubicBezTo>
                      <a:pt x="72496" y="322911"/>
                      <a:pt x="0" y="250625"/>
                      <a:pt x="0" y="161456"/>
                    </a:cubicBezTo>
                    <a:cubicBezTo>
                      <a:pt x="0" y="72286"/>
                      <a:pt x="72496" y="0"/>
                      <a:pt x="161925" y="0"/>
                    </a:cubicBezTo>
                    <a:cubicBezTo>
                      <a:pt x="251354" y="0"/>
                      <a:pt x="323850" y="72286"/>
                      <a:pt x="323850" y="161456"/>
                    </a:cubicBezTo>
                    <a:cubicBezTo>
                      <a:pt x="323850" y="250625"/>
                      <a:pt x="251354" y="322911"/>
                      <a:pt x="161925" y="322911"/>
                    </a:cubicBezTo>
                    <a:close/>
                    <a:moveTo>
                      <a:pt x="161925" y="18995"/>
                    </a:moveTo>
                    <a:cubicBezTo>
                      <a:pt x="83017" y="18995"/>
                      <a:pt x="19050" y="82777"/>
                      <a:pt x="19050" y="161456"/>
                    </a:cubicBezTo>
                    <a:cubicBezTo>
                      <a:pt x="19050" y="240135"/>
                      <a:pt x="83017" y="303917"/>
                      <a:pt x="161925" y="303917"/>
                    </a:cubicBezTo>
                    <a:cubicBezTo>
                      <a:pt x="240833" y="303917"/>
                      <a:pt x="304800" y="240135"/>
                      <a:pt x="304800" y="161456"/>
                    </a:cubicBezTo>
                    <a:cubicBezTo>
                      <a:pt x="304800" y="82777"/>
                      <a:pt x="240833" y="18995"/>
                      <a:pt x="161925" y="18995"/>
                    </a:cubicBez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47" name="Freeform: Shape 156">
                <a:extLst>
                  <a:ext uri="{FF2B5EF4-FFF2-40B4-BE49-F238E27FC236}">
                    <a16:creationId xmlns:a16="http://schemas.microsoft.com/office/drawing/2014/main" id="{FDF9F14C-764E-F347-8525-E26DEB4A3901}"/>
                  </a:ext>
                </a:extLst>
              </p:cNvPr>
              <p:cNvSpPr/>
              <p:nvPr/>
            </p:nvSpPr>
            <p:spPr>
              <a:xfrm>
                <a:off x="4585843" y="5368551"/>
                <a:ext cx="180975" cy="180450"/>
              </a:xfrm>
              <a:custGeom>
                <a:avLst/>
                <a:gdLst>
                  <a:gd name="connsiteX0" fmla="*/ 47615 w 180975"/>
                  <a:gd name="connsiteY0" fmla="*/ 186054 h 180450"/>
                  <a:gd name="connsiteX1" fmla="*/ 0 w 180975"/>
                  <a:gd name="connsiteY1" fmla="*/ 138557 h 180450"/>
                  <a:gd name="connsiteX2" fmla="*/ 13992 w 180975"/>
                  <a:gd name="connsiteY2" fmla="*/ 104946 h 180450"/>
                  <a:gd name="connsiteX3" fmla="*/ 119148 w 180975"/>
                  <a:gd name="connsiteY3" fmla="*/ 0 h 180450"/>
                  <a:gd name="connsiteX4" fmla="*/ 132578 w 180975"/>
                  <a:gd name="connsiteY4" fmla="*/ 13486 h 180450"/>
                  <a:gd name="connsiteX5" fmla="*/ 27803 w 180975"/>
                  <a:gd name="connsiteY5" fmla="*/ 118432 h 180450"/>
                  <a:gd name="connsiteX6" fmla="*/ 27851 w 180975"/>
                  <a:gd name="connsiteY6" fmla="*/ 158749 h 180450"/>
                  <a:gd name="connsiteX7" fmla="*/ 68284 w 180975"/>
                  <a:gd name="connsiteY7" fmla="*/ 158701 h 180450"/>
                  <a:gd name="connsiteX8" fmla="*/ 173535 w 180975"/>
                  <a:gd name="connsiteY8" fmla="*/ 54230 h 180450"/>
                  <a:gd name="connsiteX9" fmla="*/ 186966 w 180975"/>
                  <a:gd name="connsiteY9" fmla="*/ 67716 h 180450"/>
                  <a:gd name="connsiteX10" fmla="*/ 82191 w 180975"/>
                  <a:gd name="connsiteY10" fmla="*/ 172188 h 180450"/>
                  <a:gd name="connsiteX11" fmla="*/ 47615 w 180975"/>
                  <a:gd name="connsiteY11" fmla="*/ 186054 h 18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80450">
                    <a:moveTo>
                      <a:pt x="47615" y="186054"/>
                    </a:moveTo>
                    <a:cubicBezTo>
                      <a:pt x="21312" y="186048"/>
                      <a:pt x="-6" y="164783"/>
                      <a:pt x="0" y="138557"/>
                    </a:cubicBezTo>
                    <a:cubicBezTo>
                      <a:pt x="3" y="125945"/>
                      <a:pt x="5037" y="113853"/>
                      <a:pt x="13992" y="104946"/>
                    </a:cubicBezTo>
                    <a:lnTo>
                      <a:pt x="119148" y="0"/>
                    </a:lnTo>
                    <a:lnTo>
                      <a:pt x="132578" y="13486"/>
                    </a:lnTo>
                    <a:lnTo>
                      <a:pt x="27803" y="118432"/>
                    </a:lnTo>
                    <a:cubicBezTo>
                      <a:pt x="16651" y="129579"/>
                      <a:pt x="16672" y="147629"/>
                      <a:pt x="27851" y="158749"/>
                    </a:cubicBezTo>
                    <a:cubicBezTo>
                      <a:pt x="39029" y="169869"/>
                      <a:pt x="57132" y="169848"/>
                      <a:pt x="68284" y="158701"/>
                    </a:cubicBezTo>
                    <a:lnTo>
                      <a:pt x="173535" y="54230"/>
                    </a:lnTo>
                    <a:lnTo>
                      <a:pt x="186966" y="67716"/>
                    </a:lnTo>
                    <a:lnTo>
                      <a:pt x="82191" y="172188"/>
                    </a:lnTo>
                    <a:cubicBezTo>
                      <a:pt x="73033" y="181301"/>
                      <a:pt x="60551" y="186307"/>
                      <a:pt x="47615" y="186054"/>
                    </a:cubicBezTo>
                    <a:close/>
                  </a:path>
                </a:pathLst>
              </a:custGeom>
              <a:grpFill/>
              <a:ln w="9525" cap="flat">
                <a:noFill/>
                <a:prstDash val="solid"/>
                <a:miter/>
              </a:ln>
            </p:spPr>
            <p:txBody>
              <a:bodyPr rtlCol="0" anchor="ctr"/>
              <a:lstStyle/>
              <a:p>
                <a:pPr defTabSz="457182"/>
                <a:endParaRPr lang="en-US" dirty="0">
                  <a:solidFill>
                    <a:srgbClr val="1D516C"/>
                  </a:solidFill>
                  <a:latin typeface="Arial"/>
                </a:endParaRPr>
              </a:p>
            </p:txBody>
          </p:sp>
          <p:sp>
            <p:nvSpPr>
              <p:cNvPr id="248" name="Freeform: Shape 157">
                <a:extLst>
                  <a:ext uri="{FF2B5EF4-FFF2-40B4-BE49-F238E27FC236}">
                    <a16:creationId xmlns:a16="http://schemas.microsoft.com/office/drawing/2014/main" id="{B500ECB5-D4D7-D94B-BAD3-6356C8339D28}"/>
                  </a:ext>
                </a:extLst>
              </p:cNvPr>
              <p:cNvSpPr/>
              <p:nvPr/>
            </p:nvSpPr>
            <p:spPr>
              <a:xfrm>
                <a:off x="4881013" y="5336164"/>
                <a:ext cx="47625" cy="47487"/>
              </a:xfrm>
              <a:custGeom>
                <a:avLst/>
                <a:gdLst>
                  <a:gd name="connsiteX0" fmla="*/ 47625 w 47625"/>
                  <a:gd name="connsiteY0" fmla="*/ 47487 h 47486"/>
                  <a:gd name="connsiteX1" fmla="*/ 0 w 47625"/>
                  <a:gd name="connsiteY1" fmla="*/ 47487 h 47486"/>
                  <a:gd name="connsiteX2" fmla="*/ 0 w 47625"/>
                  <a:gd name="connsiteY2" fmla="*/ 28492 h 47486"/>
                  <a:gd name="connsiteX3" fmla="*/ 28575 w 47625"/>
                  <a:gd name="connsiteY3" fmla="*/ 28492 h 47486"/>
                  <a:gd name="connsiteX4" fmla="*/ 28575 w 47625"/>
                  <a:gd name="connsiteY4" fmla="*/ 0 h 47486"/>
                  <a:gd name="connsiteX5" fmla="*/ 47625 w 47625"/>
                  <a:gd name="connsiteY5" fmla="*/ 0 h 47486"/>
                  <a:gd name="connsiteX6" fmla="*/ 47625 w 47625"/>
                  <a:gd name="connsiteY6" fmla="*/ 47487 h 4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486">
                    <a:moveTo>
                      <a:pt x="47625" y="47487"/>
                    </a:moveTo>
                    <a:lnTo>
                      <a:pt x="0" y="47487"/>
                    </a:lnTo>
                    <a:lnTo>
                      <a:pt x="0" y="28492"/>
                    </a:lnTo>
                    <a:lnTo>
                      <a:pt x="28575" y="28492"/>
                    </a:lnTo>
                    <a:lnTo>
                      <a:pt x="28575" y="0"/>
                    </a:lnTo>
                    <a:lnTo>
                      <a:pt x="47625" y="0"/>
                    </a:lnTo>
                    <a:lnTo>
                      <a:pt x="47625" y="47487"/>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49" name="Freeform: Shape 158">
                <a:extLst>
                  <a:ext uri="{FF2B5EF4-FFF2-40B4-BE49-F238E27FC236}">
                    <a16:creationId xmlns:a16="http://schemas.microsoft.com/office/drawing/2014/main" id="{5245905F-2CCC-8E42-89B9-BF29C0EBE8D3}"/>
                  </a:ext>
                </a:extLst>
              </p:cNvPr>
              <p:cNvSpPr/>
              <p:nvPr/>
            </p:nvSpPr>
            <p:spPr>
              <a:xfrm>
                <a:off x="4881013" y="5212698"/>
                <a:ext cx="47625" cy="47487"/>
              </a:xfrm>
              <a:custGeom>
                <a:avLst/>
                <a:gdLst>
                  <a:gd name="connsiteX0" fmla="*/ 47625 w 47625"/>
                  <a:gd name="connsiteY0" fmla="*/ 47487 h 47486"/>
                  <a:gd name="connsiteX1" fmla="*/ 28575 w 47625"/>
                  <a:gd name="connsiteY1" fmla="*/ 47487 h 47486"/>
                  <a:gd name="connsiteX2" fmla="*/ 28575 w 47625"/>
                  <a:gd name="connsiteY2" fmla="*/ 18995 h 47486"/>
                  <a:gd name="connsiteX3" fmla="*/ 0 w 47625"/>
                  <a:gd name="connsiteY3" fmla="*/ 18995 h 47486"/>
                  <a:gd name="connsiteX4" fmla="*/ 0 w 47625"/>
                  <a:gd name="connsiteY4" fmla="*/ 0 h 47486"/>
                  <a:gd name="connsiteX5" fmla="*/ 47625 w 47625"/>
                  <a:gd name="connsiteY5" fmla="*/ 0 h 47486"/>
                  <a:gd name="connsiteX6" fmla="*/ 47625 w 47625"/>
                  <a:gd name="connsiteY6" fmla="*/ 47487 h 4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486">
                    <a:moveTo>
                      <a:pt x="47625" y="47487"/>
                    </a:moveTo>
                    <a:lnTo>
                      <a:pt x="28575" y="47487"/>
                    </a:lnTo>
                    <a:lnTo>
                      <a:pt x="28575" y="18995"/>
                    </a:lnTo>
                    <a:lnTo>
                      <a:pt x="0" y="18995"/>
                    </a:lnTo>
                    <a:lnTo>
                      <a:pt x="0" y="0"/>
                    </a:lnTo>
                    <a:lnTo>
                      <a:pt x="47625" y="0"/>
                    </a:lnTo>
                    <a:lnTo>
                      <a:pt x="47625" y="47487"/>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50" name="Freeform: Shape 159">
                <a:extLst>
                  <a:ext uri="{FF2B5EF4-FFF2-40B4-BE49-F238E27FC236}">
                    <a16:creationId xmlns:a16="http://schemas.microsoft.com/office/drawing/2014/main" id="{C8A62242-03BF-4C4B-85C5-C93026243BC7}"/>
                  </a:ext>
                </a:extLst>
              </p:cNvPr>
              <p:cNvSpPr/>
              <p:nvPr/>
            </p:nvSpPr>
            <p:spPr>
              <a:xfrm>
                <a:off x="4757188" y="5212698"/>
                <a:ext cx="47625" cy="47487"/>
              </a:xfrm>
              <a:custGeom>
                <a:avLst/>
                <a:gdLst>
                  <a:gd name="connsiteX0" fmla="*/ 19050 w 47625"/>
                  <a:gd name="connsiteY0" fmla="*/ 47487 h 47486"/>
                  <a:gd name="connsiteX1" fmla="*/ 0 w 47625"/>
                  <a:gd name="connsiteY1" fmla="*/ 47487 h 47486"/>
                  <a:gd name="connsiteX2" fmla="*/ 0 w 47625"/>
                  <a:gd name="connsiteY2" fmla="*/ 0 h 47486"/>
                  <a:gd name="connsiteX3" fmla="*/ 47625 w 47625"/>
                  <a:gd name="connsiteY3" fmla="*/ 0 h 47486"/>
                  <a:gd name="connsiteX4" fmla="*/ 47625 w 47625"/>
                  <a:gd name="connsiteY4" fmla="*/ 18995 h 47486"/>
                  <a:gd name="connsiteX5" fmla="*/ 19050 w 47625"/>
                  <a:gd name="connsiteY5" fmla="*/ 18995 h 47486"/>
                  <a:gd name="connsiteX6" fmla="*/ 19050 w 47625"/>
                  <a:gd name="connsiteY6" fmla="*/ 47487 h 4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486">
                    <a:moveTo>
                      <a:pt x="19050" y="47487"/>
                    </a:moveTo>
                    <a:lnTo>
                      <a:pt x="0" y="47487"/>
                    </a:lnTo>
                    <a:lnTo>
                      <a:pt x="0" y="0"/>
                    </a:lnTo>
                    <a:lnTo>
                      <a:pt x="47625" y="0"/>
                    </a:lnTo>
                    <a:lnTo>
                      <a:pt x="47625" y="18995"/>
                    </a:lnTo>
                    <a:lnTo>
                      <a:pt x="19050" y="18995"/>
                    </a:lnTo>
                    <a:lnTo>
                      <a:pt x="19050" y="47487"/>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51" name="Freeform: Shape 160">
                <a:extLst>
                  <a:ext uri="{FF2B5EF4-FFF2-40B4-BE49-F238E27FC236}">
                    <a16:creationId xmlns:a16="http://schemas.microsoft.com/office/drawing/2014/main" id="{DBC22BAB-35F8-A243-AA7C-EFA82B7BB06D}"/>
                  </a:ext>
                </a:extLst>
              </p:cNvPr>
              <p:cNvSpPr/>
              <p:nvPr/>
            </p:nvSpPr>
            <p:spPr>
              <a:xfrm>
                <a:off x="4757188" y="5336164"/>
                <a:ext cx="47625" cy="47487"/>
              </a:xfrm>
              <a:custGeom>
                <a:avLst/>
                <a:gdLst>
                  <a:gd name="connsiteX0" fmla="*/ 47625 w 47625"/>
                  <a:gd name="connsiteY0" fmla="*/ 47487 h 47486"/>
                  <a:gd name="connsiteX1" fmla="*/ 0 w 47625"/>
                  <a:gd name="connsiteY1" fmla="*/ 47487 h 47486"/>
                  <a:gd name="connsiteX2" fmla="*/ 0 w 47625"/>
                  <a:gd name="connsiteY2" fmla="*/ 0 h 47486"/>
                  <a:gd name="connsiteX3" fmla="*/ 19050 w 47625"/>
                  <a:gd name="connsiteY3" fmla="*/ 0 h 47486"/>
                  <a:gd name="connsiteX4" fmla="*/ 19050 w 47625"/>
                  <a:gd name="connsiteY4" fmla="*/ 28492 h 47486"/>
                  <a:gd name="connsiteX5" fmla="*/ 47625 w 47625"/>
                  <a:gd name="connsiteY5" fmla="*/ 28492 h 47486"/>
                  <a:gd name="connsiteX6" fmla="*/ 47625 w 47625"/>
                  <a:gd name="connsiteY6" fmla="*/ 47487 h 4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486">
                    <a:moveTo>
                      <a:pt x="47625" y="47487"/>
                    </a:moveTo>
                    <a:lnTo>
                      <a:pt x="0" y="47487"/>
                    </a:lnTo>
                    <a:lnTo>
                      <a:pt x="0" y="0"/>
                    </a:lnTo>
                    <a:lnTo>
                      <a:pt x="19050" y="0"/>
                    </a:lnTo>
                    <a:lnTo>
                      <a:pt x="19050" y="28492"/>
                    </a:lnTo>
                    <a:lnTo>
                      <a:pt x="47625" y="28492"/>
                    </a:lnTo>
                    <a:lnTo>
                      <a:pt x="47625" y="47487"/>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52" name="Freeform: Shape 161">
                <a:extLst>
                  <a:ext uri="{FF2B5EF4-FFF2-40B4-BE49-F238E27FC236}">
                    <a16:creationId xmlns:a16="http://schemas.microsoft.com/office/drawing/2014/main" id="{B1F22F83-CA2D-4542-88EA-21D8B2E95082}"/>
                  </a:ext>
                </a:extLst>
              </p:cNvPr>
              <p:cNvSpPr/>
              <p:nvPr/>
            </p:nvSpPr>
            <p:spPr>
              <a:xfrm>
                <a:off x="4795288" y="5315080"/>
                <a:ext cx="28575" cy="28492"/>
              </a:xfrm>
              <a:custGeom>
                <a:avLst/>
                <a:gdLst>
                  <a:gd name="connsiteX0" fmla="*/ 0 w 28575"/>
                  <a:gd name="connsiteY0" fmla="*/ 30582 h 28492"/>
                  <a:gd name="connsiteX1" fmla="*/ 30766 w 28575"/>
                  <a:gd name="connsiteY1" fmla="*/ 30582 h 28492"/>
                  <a:gd name="connsiteX2" fmla="*/ 0 w 28575"/>
                  <a:gd name="connsiteY2" fmla="*/ 0 h 28492"/>
                  <a:gd name="connsiteX3" fmla="*/ 0 w 28575"/>
                  <a:gd name="connsiteY3" fmla="*/ 30582 h 28492"/>
                </a:gdLst>
                <a:ahLst/>
                <a:cxnLst>
                  <a:cxn ang="0">
                    <a:pos x="connsiteX0" y="connsiteY0"/>
                  </a:cxn>
                  <a:cxn ang="0">
                    <a:pos x="connsiteX1" y="connsiteY1"/>
                  </a:cxn>
                  <a:cxn ang="0">
                    <a:pos x="connsiteX2" y="connsiteY2"/>
                  </a:cxn>
                  <a:cxn ang="0">
                    <a:pos x="connsiteX3" y="connsiteY3"/>
                  </a:cxn>
                </a:cxnLst>
                <a:rect l="l" t="t" r="r" b="b"/>
                <a:pathLst>
                  <a:path w="28575" h="28492">
                    <a:moveTo>
                      <a:pt x="0" y="30582"/>
                    </a:moveTo>
                    <a:lnTo>
                      <a:pt x="30766" y="30582"/>
                    </a:lnTo>
                    <a:lnTo>
                      <a:pt x="0" y="0"/>
                    </a:lnTo>
                    <a:lnTo>
                      <a:pt x="0" y="30582"/>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53" name="Freeform: Shape 162">
                <a:extLst>
                  <a:ext uri="{FF2B5EF4-FFF2-40B4-BE49-F238E27FC236}">
                    <a16:creationId xmlns:a16="http://schemas.microsoft.com/office/drawing/2014/main" id="{B6F154E7-0636-7443-BD4B-DCD643FE477B}"/>
                  </a:ext>
                </a:extLst>
              </p:cNvPr>
              <p:cNvSpPr/>
              <p:nvPr/>
            </p:nvSpPr>
            <p:spPr>
              <a:xfrm>
                <a:off x="4795288" y="5250688"/>
                <a:ext cx="28575" cy="28492"/>
              </a:xfrm>
              <a:custGeom>
                <a:avLst/>
                <a:gdLst>
                  <a:gd name="connsiteX0" fmla="*/ 0 w 28575"/>
                  <a:gd name="connsiteY0" fmla="*/ 0 h 28492"/>
                  <a:gd name="connsiteX1" fmla="*/ 0 w 28575"/>
                  <a:gd name="connsiteY1" fmla="*/ 30582 h 28492"/>
                  <a:gd name="connsiteX2" fmla="*/ 30766 w 28575"/>
                  <a:gd name="connsiteY2" fmla="*/ 0 h 28492"/>
                  <a:gd name="connsiteX3" fmla="*/ 0 w 28575"/>
                  <a:gd name="connsiteY3" fmla="*/ 0 h 28492"/>
                </a:gdLst>
                <a:ahLst/>
                <a:cxnLst>
                  <a:cxn ang="0">
                    <a:pos x="connsiteX0" y="connsiteY0"/>
                  </a:cxn>
                  <a:cxn ang="0">
                    <a:pos x="connsiteX1" y="connsiteY1"/>
                  </a:cxn>
                  <a:cxn ang="0">
                    <a:pos x="connsiteX2" y="connsiteY2"/>
                  </a:cxn>
                  <a:cxn ang="0">
                    <a:pos x="connsiteX3" y="connsiteY3"/>
                  </a:cxn>
                </a:cxnLst>
                <a:rect l="l" t="t" r="r" b="b"/>
                <a:pathLst>
                  <a:path w="28575" h="28492">
                    <a:moveTo>
                      <a:pt x="0" y="0"/>
                    </a:moveTo>
                    <a:lnTo>
                      <a:pt x="0" y="30582"/>
                    </a:lnTo>
                    <a:lnTo>
                      <a:pt x="30766" y="0"/>
                    </a:lnTo>
                    <a:lnTo>
                      <a:pt x="0" y="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54" name="Freeform: Shape 163">
                <a:extLst>
                  <a:ext uri="{FF2B5EF4-FFF2-40B4-BE49-F238E27FC236}">
                    <a16:creationId xmlns:a16="http://schemas.microsoft.com/office/drawing/2014/main" id="{2124A8B5-4416-464C-AC24-05129DEE2BC5}"/>
                  </a:ext>
                </a:extLst>
              </p:cNvPr>
              <p:cNvSpPr/>
              <p:nvPr/>
            </p:nvSpPr>
            <p:spPr>
              <a:xfrm>
                <a:off x="4859867" y="5250688"/>
                <a:ext cx="28575" cy="28492"/>
              </a:xfrm>
              <a:custGeom>
                <a:avLst/>
                <a:gdLst>
                  <a:gd name="connsiteX0" fmla="*/ 30671 w 28575"/>
                  <a:gd name="connsiteY0" fmla="*/ 0 h 28492"/>
                  <a:gd name="connsiteX1" fmla="*/ 0 w 28575"/>
                  <a:gd name="connsiteY1" fmla="*/ 0 h 28492"/>
                  <a:gd name="connsiteX2" fmla="*/ 30671 w 28575"/>
                  <a:gd name="connsiteY2" fmla="*/ 30582 h 28492"/>
                  <a:gd name="connsiteX3" fmla="*/ 30671 w 28575"/>
                  <a:gd name="connsiteY3" fmla="*/ 0 h 28492"/>
                </a:gdLst>
                <a:ahLst/>
                <a:cxnLst>
                  <a:cxn ang="0">
                    <a:pos x="connsiteX0" y="connsiteY0"/>
                  </a:cxn>
                  <a:cxn ang="0">
                    <a:pos x="connsiteX1" y="connsiteY1"/>
                  </a:cxn>
                  <a:cxn ang="0">
                    <a:pos x="connsiteX2" y="connsiteY2"/>
                  </a:cxn>
                  <a:cxn ang="0">
                    <a:pos x="connsiteX3" y="connsiteY3"/>
                  </a:cxn>
                </a:cxnLst>
                <a:rect l="l" t="t" r="r" b="b"/>
                <a:pathLst>
                  <a:path w="28575" h="28492">
                    <a:moveTo>
                      <a:pt x="30671" y="0"/>
                    </a:moveTo>
                    <a:lnTo>
                      <a:pt x="0" y="0"/>
                    </a:lnTo>
                    <a:lnTo>
                      <a:pt x="30671" y="30582"/>
                    </a:lnTo>
                    <a:lnTo>
                      <a:pt x="30671" y="0"/>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55" name="Freeform: Shape 164">
                <a:extLst>
                  <a:ext uri="{FF2B5EF4-FFF2-40B4-BE49-F238E27FC236}">
                    <a16:creationId xmlns:a16="http://schemas.microsoft.com/office/drawing/2014/main" id="{40928326-C287-F84C-A61D-D6B3936813FC}"/>
                  </a:ext>
                </a:extLst>
              </p:cNvPr>
              <p:cNvSpPr/>
              <p:nvPr/>
            </p:nvSpPr>
            <p:spPr>
              <a:xfrm>
                <a:off x="4859867" y="5315080"/>
                <a:ext cx="28575" cy="28492"/>
              </a:xfrm>
              <a:custGeom>
                <a:avLst/>
                <a:gdLst>
                  <a:gd name="connsiteX0" fmla="*/ 30671 w 28575"/>
                  <a:gd name="connsiteY0" fmla="*/ 30582 h 28492"/>
                  <a:gd name="connsiteX1" fmla="*/ 30671 w 28575"/>
                  <a:gd name="connsiteY1" fmla="*/ 0 h 28492"/>
                  <a:gd name="connsiteX2" fmla="*/ 0 w 28575"/>
                  <a:gd name="connsiteY2" fmla="*/ 30582 h 28492"/>
                  <a:gd name="connsiteX3" fmla="*/ 30671 w 28575"/>
                  <a:gd name="connsiteY3" fmla="*/ 30582 h 28492"/>
                </a:gdLst>
                <a:ahLst/>
                <a:cxnLst>
                  <a:cxn ang="0">
                    <a:pos x="connsiteX0" y="connsiteY0"/>
                  </a:cxn>
                  <a:cxn ang="0">
                    <a:pos x="connsiteX1" y="connsiteY1"/>
                  </a:cxn>
                  <a:cxn ang="0">
                    <a:pos x="connsiteX2" y="connsiteY2"/>
                  </a:cxn>
                  <a:cxn ang="0">
                    <a:pos x="connsiteX3" y="connsiteY3"/>
                  </a:cxn>
                </a:cxnLst>
                <a:rect l="l" t="t" r="r" b="b"/>
                <a:pathLst>
                  <a:path w="28575" h="28492">
                    <a:moveTo>
                      <a:pt x="30671" y="30582"/>
                    </a:moveTo>
                    <a:lnTo>
                      <a:pt x="30671" y="0"/>
                    </a:lnTo>
                    <a:lnTo>
                      <a:pt x="0" y="30582"/>
                    </a:lnTo>
                    <a:lnTo>
                      <a:pt x="30671" y="30582"/>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grpSp>
        <p:sp>
          <p:nvSpPr>
            <p:cNvPr id="243" name="TextBox 242">
              <a:extLst>
                <a:ext uri="{FF2B5EF4-FFF2-40B4-BE49-F238E27FC236}">
                  <a16:creationId xmlns:a16="http://schemas.microsoft.com/office/drawing/2014/main" id="{E2F755E9-6A96-FB4E-AC75-F592C762B7B1}"/>
                </a:ext>
              </a:extLst>
            </p:cNvPr>
            <p:cNvSpPr txBox="1"/>
            <p:nvPr/>
          </p:nvSpPr>
          <p:spPr>
            <a:xfrm>
              <a:off x="4914049" y="1596202"/>
              <a:ext cx="679111" cy="139634"/>
            </a:xfrm>
            <a:prstGeom prst="rect">
              <a:avLst/>
            </a:prstGeom>
            <a:noFill/>
          </p:spPr>
          <p:txBody>
            <a:bodyPr wrap="square" lIns="0" tIns="0" rIns="0" bIns="0" rtlCol="0">
              <a:spAutoFit/>
            </a:bodyPr>
            <a:lstStyle/>
            <a:p>
              <a:pPr defTabSz="457182">
                <a:defRPr/>
              </a:pPr>
              <a:r>
                <a:rPr lang="en-US" sz="900" b="1" dirty="0">
                  <a:solidFill>
                    <a:srgbClr val="282828"/>
                  </a:solidFill>
                  <a:latin typeface="Amazon Ember" panose="02000000000000000000" pitchFamily="2" charset="0"/>
                  <a:ea typeface="Amazon Ember" panose="02000000000000000000" pitchFamily="2" charset="0"/>
                </a:rPr>
                <a:t>Rekognition</a:t>
              </a:r>
            </a:p>
          </p:txBody>
        </p:sp>
      </p:grpSp>
      <p:grpSp>
        <p:nvGrpSpPr>
          <p:cNvPr id="256" name="Group 255">
            <a:extLst>
              <a:ext uri="{FF2B5EF4-FFF2-40B4-BE49-F238E27FC236}">
                <a16:creationId xmlns:a16="http://schemas.microsoft.com/office/drawing/2014/main" id="{CA15A7BC-9E8E-154F-BD1C-9867D91E2CB6}"/>
              </a:ext>
            </a:extLst>
          </p:cNvPr>
          <p:cNvGrpSpPr/>
          <p:nvPr/>
        </p:nvGrpSpPr>
        <p:grpSpPr>
          <a:xfrm>
            <a:off x="5745106" y="1073089"/>
            <a:ext cx="773496" cy="225600"/>
            <a:chOff x="5716713" y="1551727"/>
            <a:chExt cx="779832" cy="227448"/>
          </a:xfrm>
        </p:grpSpPr>
        <p:pic>
          <p:nvPicPr>
            <p:cNvPr id="257" name="Graphic 256">
              <a:extLst>
                <a:ext uri="{FF2B5EF4-FFF2-40B4-BE49-F238E27FC236}">
                  <a16:creationId xmlns:a16="http://schemas.microsoft.com/office/drawing/2014/main" id="{DF04C2BC-F94C-DC41-9E36-5EC752FC93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16713" y="1551727"/>
              <a:ext cx="227448" cy="227448"/>
            </a:xfrm>
            <a:prstGeom prst="rect">
              <a:avLst/>
            </a:prstGeom>
          </p:spPr>
        </p:pic>
        <p:sp>
          <p:nvSpPr>
            <p:cNvPr id="258" name="TextBox 257">
              <a:extLst>
                <a:ext uri="{FF2B5EF4-FFF2-40B4-BE49-F238E27FC236}">
                  <a16:creationId xmlns:a16="http://schemas.microsoft.com/office/drawing/2014/main" id="{2C8E6B66-B10E-7440-8187-5F688DB7226F}"/>
                </a:ext>
              </a:extLst>
            </p:cNvPr>
            <p:cNvSpPr txBox="1"/>
            <p:nvPr/>
          </p:nvSpPr>
          <p:spPr>
            <a:xfrm>
              <a:off x="5978634" y="1596202"/>
              <a:ext cx="517911" cy="139634"/>
            </a:xfrm>
            <a:prstGeom prst="rect">
              <a:avLst/>
            </a:prstGeom>
            <a:noFill/>
          </p:spPr>
          <p:txBody>
            <a:bodyPr wrap="square" lIns="0" tIns="0" rIns="0" bIns="0" rtlCol="0">
              <a:spAutoFit/>
            </a:bodyPr>
            <a:lstStyle/>
            <a:p>
              <a:pPr defTabSz="457182">
                <a:defRPr/>
              </a:pPr>
              <a:r>
                <a:rPr lang="en-US" sz="900" b="1" dirty="0">
                  <a:solidFill>
                    <a:srgbClr val="282828"/>
                  </a:solidFill>
                  <a:latin typeface="Amazon Ember" panose="02000000000000000000" pitchFamily="2" charset="0"/>
                  <a:ea typeface="Amazon Ember" panose="02000000000000000000" pitchFamily="2" charset="0"/>
                </a:rPr>
                <a:t>Translate</a:t>
              </a:r>
            </a:p>
          </p:txBody>
        </p:sp>
      </p:grpSp>
      <p:grpSp>
        <p:nvGrpSpPr>
          <p:cNvPr id="259" name="Group 258">
            <a:extLst>
              <a:ext uri="{FF2B5EF4-FFF2-40B4-BE49-F238E27FC236}">
                <a16:creationId xmlns:a16="http://schemas.microsoft.com/office/drawing/2014/main" id="{5603C2A3-AD89-974B-9415-53BFC38233A9}"/>
              </a:ext>
            </a:extLst>
          </p:cNvPr>
          <p:cNvGrpSpPr/>
          <p:nvPr/>
        </p:nvGrpSpPr>
        <p:grpSpPr>
          <a:xfrm>
            <a:off x="6646971" y="1061644"/>
            <a:ext cx="869422" cy="248483"/>
            <a:chOff x="6685486" y="1540192"/>
            <a:chExt cx="876544" cy="250519"/>
          </a:xfrm>
        </p:grpSpPr>
        <p:grpSp>
          <p:nvGrpSpPr>
            <p:cNvPr id="260" name="Group 259">
              <a:extLst>
                <a:ext uri="{FF2B5EF4-FFF2-40B4-BE49-F238E27FC236}">
                  <a16:creationId xmlns:a16="http://schemas.microsoft.com/office/drawing/2014/main" id="{2EACCB8A-67DD-AC4E-97D3-6EECE5D74DB9}"/>
                </a:ext>
              </a:extLst>
            </p:cNvPr>
            <p:cNvGrpSpPr/>
            <p:nvPr/>
          </p:nvGrpSpPr>
          <p:grpSpPr>
            <a:xfrm>
              <a:off x="6685486" y="1540192"/>
              <a:ext cx="251231" cy="250519"/>
              <a:chOff x="8567253" y="5089232"/>
              <a:chExt cx="476218" cy="474868"/>
            </a:xfrm>
            <a:solidFill>
              <a:srgbClr val="232F3E"/>
            </a:solidFill>
          </p:grpSpPr>
          <p:sp>
            <p:nvSpPr>
              <p:cNvPr id="262" name="Freeform: Shape 102">
                <a:extLst>
                  <a:ext uri="{FF2B5EF4-FFF2-40B4-BE49-F238E27FC236}">
                    <a16:creationId xmlns:a16="http://schemas.microsoft.com/office/drawing/2014/main" id="{9FB905B6-2BC4-5147-964B-5E114EF632FC}"/>
                  </a:ext>
                </a:extLst>
              </p:cNvPr>
              <p:cNvSpPr/>
              <p:nvPr/>
            </p:nvSpPr>
            <p:spPr>
              <a:xfrm>
                <a:off x="8567253" y="5241189"/>
                <a:ext cx="295275" cy="322911"/>
              </a:xfrm>
              <a:custGeom>
                <a:avLst/>
                <a:gdLst>
                  <a:gd name="connsiteX0" fmla="*/ 11970 w 295275"/>
                  <a:gd name="connsiteY0" fmla="*/ 322913 h 322911"/>
                  <a:gd name="connsiteX1" fmla="*/ 0 w 295275"/>
                  <a:gd name="connsiteY1" fmla="*/ 310915 h 322911"/>
                  <a:gd name="connsiteX2" fmla="*/ 1397 w 295275"/>
                  <a:gd name="connsiteY2" fmla="*/ 305343 h 322911"/>
                  <a:gd name="connsiteX3" fmla="*/ 41402 w 295275"/>
                  <a:gd name="connsiteY3" fmla="*/ 227939 h 322911"/>
                  <a:gd name="connsiteX4" fmla="*/ 20066 w 295275"/>
                  <a:gd name="connsiteY4" fmla="*/ 151200 h 322911"/>
                  <a:gd name="connsiteX5" fmla="*/ 171704 w 295275"/>
                  <a:gd name="connsiteY5" fmla="*/ 2 h 322911"/>
                  <a:gd name="connsiteX6" fmla="*/ 171990 w 295275"/>
                  <a:gd name="connsiteY6" fmla="*/ 2 h 322911"/>
                  <a:gd name="connsiteX7" fmla="*/ 263239 w 295275"/>
                  <a:gd name="connsiteY7" fmla="*/ 30393 h 322911"/>
                  <a:gd name="connsiteX8" fmla="*/ 251809 w 295275"/>
                  <a:gd name="connsiteY8" fmla="*/ 45494 h 322911"/>
                  <a:gd name="connsiteX9" fmla="*/ 66357 w 295275"/>
                  <a:gd name="connsiteY9" fmla="*/ 69195 h 322911"/>
                  <a:gd name="connsiteX10" fmla="*/ 60262 w 295275"/>
                  <a:gd name="connsiteY10" fmla="*/ 221861 h 322911"/>
                  <a:gd name="connsiteX11" fmla="*/ 60738 w 295275"/>
                  <a:gd name="connsiteY11" fmla="*/ 231358 h 322911"/>
                  <a:gd name="connsiteX12" fmla="*/ 27972 w 295275"/>
                  <a:gd name="connsiteY12" fmla="*/ 294991 h 322911"/>
                  <a:gd name="connsiteX13" fmla="*/ 93504 w 295275"/>
                  <a:gd name="connsiteY13" fmla="*/ 262510 h 322911"/>
                  <a:gd name="connsiteX14" fmla="*/ 103029 w 295275"/>
                  <a:gd name="connsiteY14" fmla="*/ 262510 h 322911"/>
                  <a:gd name="connsiteX15" fmla="*/ 283432 w 295275"/>
                  <a:gd name="connsiteY15" fmla="*/ 222241 h 322911"/>
                  <a:gd name="connsiteX16" fmla="*/ 299244 w 295275"/>
                  <a:gd name="connsiteY16" fmla="*/ 232688 h 322911"/>
                  <a:gd name="connsiteX17" fmla="*/ 97695 w 295275"/>
                  <a:gd name="connsiteY17" fmla="*/ 281410 h 322911"/>
                  <a:gd name="connsiteX18" fmla="*/ 17685 w 295275"/>
                  <a:gd name="connsiteY18" fmla="*/ 321109 h 322911"/>
                  <a:gd name="connsiteX19" fmla="*/ 11970 w 295275"/>
                  <a:gd name="connsiteY19" fmla="*/ 322913 h 322911"/>
                  <a:gd name="connsiteX20" fmla="*/ 18352 w 295275"/>
                  <a:gd name="connsiteY20" fmla="*/ 313986 h 322911"/>
                  <a:gd name="connsiteX21" fmla="*/ 18352 w 295275"/>
                  <a:gd name="connsiteY21" fmla="*/ 313986 h 32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5275" h="322911">
                    <a:moveTo>
                      <a:pt x="11970" y="322913"/>
                    </a:moveTo>
                    <a:cubicBezTo>
                      <a:pt x="5342" y="322896"/>
                      <a:pt x="-17" y="317524"/>
                      <a:pt x="0" y="310915"/>
                    </a:cubicBezTo>
                    <a:cubicBezTo>
                      <a:pt x="5" y="308972"/>
                      <a:pt x="485" y="307060"/>
                      <a:pt x="1397" y="305343"/>
                    </a:cubicBezTo>
                    <a:lnTo>
                      <a:pt x="41402" y="227939"/>
                    </a:lnTo>
                    <a:cubicBezTo>
                      <a:pt x="27409" y="204776"/>
                      <a:pt x="20031" y="178241"/>
                      <a:pt x="20066" y="151200"/>
                    </a:cubicBezTo>
                    <a:cubicBezTo>
                      <a:pt x="20066" y="67696"/>
                      <a:pt x="87956" y="2"/>
                      <a:pt x="171704" y="2"/>
                    </a:cubicBezTo>
                    <a:cubicBezTo>
                      <a:pt x="171799" y="2"/>
                      <a:pt x="171895" y="2"/>
                      <a:pt x="171990" y="2"/>
                    </a:cubicBezTo>
                    <a:cubicBezTo>
                      <a:pt x="204932" y="-159"/>
                      <a:pt x="237007" y="10524"/>
                      <a:pt x="263239" y="30393"/>
                    </a:cubicBezTo>
                    <a:lnTo>
                      <a:pt x="251809" y="45494"/>
                    </a:lnTo>
                    <a:cubicBezTo>
                      <a:pt x="194034" y="976"/>
                      <a:pt x="111005" y="11588"/>
                      <a:pt x="66357" y="69195"/>
                    </a:cubicBezTo>
                    <a:cubicBezTo>
                      <a:pt x="31941" y="113602"/>
                      <a:pt x="29495" y="174867"/>
                      <a:pt x="60262" y="221861"/>
                    </a:cubicBezTo>
                    <a:cubicBezTo>
                      <a:pt x="62113" y="224714"/>
                      <a:pt x="62294" y="228335"/>
                      <a:pt x="60738" y="231358"/>
                    </a:cubicBezTo>
                    <a:lnTo>
                      <a:pt x="27972" y="294991"/>
                    </a:lnTo>
                    <a:lnTo>
                      <a:pt x="93504" y="262510"/>
                    </a:lnTo>
                    <a:cubicBezTo>
                      <a:pt x="96451" y="260813"/>
                      <a:pt x="100082" y="260813"/>
                      <a:pt x="103029" y="262510"/>
                    </a:cubicBezTo>
                    <a:cubicBezTo>
                      <a:pt x="164251" y="299572"/>
                      <a:pt x="243901" y="281793"/>
                      <a:pt x="283432" y="222241"/>
                    </a:cubicBezTo>
                    <a:lnTo>
                      <a:pt x="299244" y="232688"/>
                    </a:lnTo>
                    <a:cubicBezTo>
                      <a:pt x="255210" y="299031"/>
                      <a:pt x="167311" y="320279"/>
                      <a:pt x="97695" y="281410"/>
                    </a:cubicBezTo>
                    <a:lnTo>
                      <a:pt x="17685" y="321109"/>
                    </a:lnTo>
                    <a:cubicBezTo>
                      <a:pt x="15937" y="322123"/>
                      <a:pt x="13985" y="322739"/>
                      <a:pt x="11970" y="322913"/>
                    </a:cubicBezTo>
                    <a:close/>
                    <a:moveTo>
                      <a:pt x="18352" y="313986"/>
                    </a:moveTo>
                    <a:lnTo>
                      <a:pt x="18352" y="313986"/>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63" name="Freeform: Shape 103">
                <a:extLst>
                  <a:ext uri="{FF2B5EF4-FFF2-40B4-BE49-F238E27FC236}">
                    <a16:creationId xmlns:a16="http://schemas.microsoft.com/office/drawing/2014/main" id="{526FA669-C016-6A41-87A4-B0D4399DA2EE}"/>
                  </a:ext>
                </a:extLst>
              </p:cNvPr>
              <p:cNvSpPr/>
              <p:nvPr/>
            </p:nvSpPr>
            <p:spPr>
              <a:xfrm>
                <a:off x="8805346" y="5356109"/>
                <a:ext cx="19050" cy="47487"/>
              </a:xfrm>
              <a:custGeom>
                <a:avLst/>
                <a:gdLst>
                  <a:gd name="connsiteX0" fmla="*/ 0 w 19050"/>
                  <a:gd name="connsiteY0" fmla="*/ 0 h 47486"/>
                  <a:gd name="connsiteX1" fmla="*/ 19050 w 19050"/>
                  <a:gd name="connsiteY1" fmla="*/ 0 h 47486"/>
                  <a:gd name="connsiteX2" fmla="*/ 19050 w 19050"/>
                  <a:gd name="connsiteY2" fmla="*/ 55845 h 47486"/>
                  <a:gd name="connsiteX3" fmla="*/ 0 w 19050"/>
                  <a:gd name="connsiteY3" fmla="*/ 55845 h 47486"/>
                </a:gdLst>
                <a:ahLst/>
                <a:cxnLst>
                  <a:cxn ang="0">
                    <a:pos x="connsiteX0" y="connsiteY0"/>
                  </a:cxn>
                  <a:cxn ang="0">
                    <a:pos x="connsiteX1" y="connsiteY1"/>
                  </a:cxn>
                  <a:cxn ang="0">
                    <a:pos x="connsiteX2" y="connsiteY2"/>
                  </a:cxn>
                  <a:cxn ang="0">
                    <a:pos x="connsiteX3" y="connsiteY3"/>
                  </a:cxn>
                </a:cxnLst>
                <a:rect l="l" t="t" r="r" b="b"/>
                <a:pathLst>
                  <a:path w="19050" h="47486">
                    <a:moveTo>
                      <a:pt x="0" y="0"/>
                    </a:moveTo>
                    <a:lnTo>
                      <a:pt x="19050" y="0"/>
                    </a:lnTo>
                    <a:lnTo>
                      <a:pt x="19050" y="55845"/>
                    </a:lnTo>
                    <a:lnTo>
                      <a:pt x="0" y="5584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64" name="Freeform: Shape 104">
                <a:extLst>
                  <a:ext uri="{FF2B5EF4-FFF2-40B4-BE49-F238E27FC236}">
                    <a16:creationId xmlns:a16="http://schemas.microsoft.com/office/drawing/2014/main" id="{3513373F-ABAF-B34D-95DF-A9B13C4F23FB}"/>
                  </a:ext>
                </a:extLst>
              </p:cNvPr>
              <p:cNvSpPr/>
              <p:nvPr/>
            </p:nvSpPr>
            <p:spPr>
              <a:xfrm>
                <a:off x="8776771" y="5317360"/>
                <a:ext cx="19050" cy="123466"/>
              </a:xfrm>
              <a:custGeom>
                <a:avLst/>
                <a:gdLst>
                  <a:gd name="connsiteX0" fmla="*/ 0 w 19050"/>
                  <a:gd name="connsiteY0" fmla="*/ 0 h 123466"/>
                  <a:gd name="connsiteX1" fmla="*/ 19050 w 19050"/>
                  <a:gd name="connsiteY1" fmla="*/ 0 h 123466"/>
                  <a:gd name="connsiteX2" fmla="*/ 19050 w 19050"/>
                  <a:gd name="connsiteY2" fmla="*/ 132584 h 123466"/>
                  <a:gd name="connsiteX3" fmla="*/ 0 w 19050"/>
                  <a:gd name="connsiteY3" fmla="*/ 132584 h 123466"/>
                </a:gdLst>
                <a:ahLst/>
                <a:cxnLst>
                  <a:cxn ang="0">
                    <a:pos x="connsiteX0" y="connsiteY0"/>
                  </a:cxn>
                  <a:cxn ang="0">
                    <a:pos x="connsiteX1" y="connsiteY1"/>
                  </a:cxn>
                  <a:cxn ang="0">
                    <a:pos x="connsiteX2" y="connsiteY2"/>
                  </a:cxn>
                  <a:cxn ang="0">
                    <a:pos x="connsiteX3" y="connsiteY3"/>
                  </a:cxn>
                </a:cxnLst>
                <a:rect l="l" t="t" r="r" b="b"/>
                <a:pathLst>
                  <a:path w="19050" h="123466">
                    <a:moveTo>
                      <a:pt x="0" y="0"/>
                    </a:moveTo>
                    <a:lnTo>
                      <a:pt x="19050" y="0"/>
                    </a:lnTo>
                    <a:lnTo>
                      <a:pt x="19050" y="132584"/>
                    </a:lnTo>
                    <a:lnTo>
                      <a:pt x="0" y="132584"/>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65" name="Freeform: Shape 105">
                <a:extLst>
                  <a:ext uri="{FF2B5EF4-FFF2-40B4-BE49-F238E27FC236}">
                    <a16:creationId xmlns:a16="http://schemas.microsoft.com/office/drawing/2014/main" id="{2FE5EB0C-3D51-214E-8466-C4DF3C022B2D}"/>
                  </a:ext>
                </a:extLst>
              </p:cNvPr>
              <p:cNvSpPr/>
              <p:nvPr/>
            </p:nvSpPr>
            <p:spPr>
              <a:xfrm>
                <a:off x="8748196" y="5345472"/>
                <a:ext cx="19050" cy="75979"/>
              </a:xfrm>
              <a:custGeom>
                <a:avLst/>
                <a:gdLst>
                  <a:gd name="connsiteX0" fmla="*/ 0 w 19050"/>
                  <a:gd name="connsiteY0" fmla="*/ 0 h 75979"/>
                  <a:gd name="connsiteX1" fmla="*/ 19050 w 19050"/>
                  <a:gd name="connsiteY1" fmla="*/ 0 h 75979"/>
                  <a:gd name="connsiteX2" fmla="*/ 19050 w 19050"/>
                  <a:gd name="connsiteY2" fmla="*/ 75979 h 75979"/>
                  <a:gd name="connsiteX3" fmla="*/ 0 w 19050"/>
                  <a:gd name="connsiteY3" fmla="*/ 75979 h 75979"/>
                </a:gdLst>
                <a:ahLst/>
                <a:cxnLst>
                  <a:cxn ang="0">
                    <a:pos x="connsiteX0" y="connsiteY0"/>
                  </a:cxn>
                  <a:cxn ang="0">
                    <a:pos x="connsiteX1" y="connsiteY1"/>
                  </a:cxn>
                  <a:cxn ang="0">
                    <a:pos x="connsiteX2" y="connsiteY2"/>
                  </a:cxn>
                  <a:cxn ang="0">
                    <a:pos x="connsiteX3" y="connsiteY3"/>
                  </a:cxn>
                </a:cxnLst>
                <a:rect l="l" t="t" r="r" b="b"/>
                <a:pathLst>
                  <a:path w="19050" h="75979">
                    <a:moveTo>
                      <a:pt x="0" y="0"/>
                    </a:moveTo>
                    <a:lnTo>
                      <a:pt x="19050" y="0"/>
                    </a:lnTo>
                    <a:lnTo>
                      <a:pt x="19050" y="75979"/>
                    </a:lnTo>
                    <a:lnTo>
                      <a:pt x="0" y="75979"/>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66" name="Freeform: Shape 106">
                <a:extLst>
                  <a:ext uri="{FF2B5EF4-FFF2-40B4-BE49-F238E27FC236}">
                    <a16:creationId xmlns:a16="http://schemas.microsoft.com/office/drawing/2014/main" id="{7F133775-E55F-CA46-9FF1-078D6E75CDC7}"/>
                  </a:ext>
                </a:extLst>
              </p:cNvPr>
              <p:cNvSpPr/>
              <p:nvPr/>
            </p:nvSpPr>
            <p:spPr>
              <a:xfrm>
                <a:off x="8719621" y="5316980"/>
                <a:ext cx="19050" cy="132963"/>
              </a:xfrm>
              <a:custGeom>
                <a:avLst/>
                <a:gdLst>
                  <a:gd name="connsiteX0" fmla="*/ 0 w 19050"/>
                  <a:gd name="connsiteY0" fmla="*/ 0 h 132963"/>
                  <a:gd name="connsiteX1" fmla="*/ 19050 w 19050"/>
                  <a:gd name="connsiteY1" fmla="*/ 0 h 132963"/>
                  <a:gd name="connsiteX2" fmla="*/ 19050 w 19050"/>
                  <a:gd name="connsiteY2" fmla="*/ 132963 h 132963"/>
                  <a:gd name="connsiteX3" fmla="*/ 0 w 19050"/>
                  <a:gd name="connsiteY3" fmla="*/ 132963 h 132963"/>
                </a:gdLst>
                <a:ahLst/>
                <a:cxnLst>
                  <a:cxn ang="0">
                    <a:pos x="connsiteX0" y="connsiteY0"/>
                  </a:cxn>
                  <a:cxn ang="0">
                    <a:pos x="connsiteX1" y="connsiteY1"/>
                  </a:cxn>
                  <a:cxn ang="0">
                    <a:pos x="connsiteX2" y="connsiteY2"/>
                  </a:cxn>
                  <a:cxn ang="0">
                    <a:pos x="connsiteX3" y="connsiteY3"/>
                  </a:cxn>
                </a:cxnLst>
                <a:rect l="l" t="t" r="r" b="b"/>
                <a:pathLst>
                  <a:path w="19050" h="132963">
                    <a:moveTo>
                      <a:pt x="0" y="0"/>
                    </a:moveTo>
                    <a:lnTo>
                      <a:pt x="19050" y="0"/>
                    </a:lnTo>
                    <a:lnTo>
                      <a:pt x="19050" y="132963"/>
                    </a:lnTo>
                    <a:lnTo>
                      <a:pt x="0" y="132963"/>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67" name="Freeform: Shape 107">
                <a:extLst>
                  <a:ext uri="{FF2B5EF4-FFF2-40B4-BE49-F238E27FC236}">
                    <a16:creationId xmlns:a16="http://schemas.microsoft.com/office/drawing/2014/main" id="{94828B97-0022-974D-9FFB-349CC89B418A}"/>
                  </a:ext>
                </a:extLst>
              </p:cNvPr>
              <p:cNvSpPr/>
              <p:nvPr/>
            </p:nvSpPr>
            <p:spPr>
              <a:xfrm>
                <a:off x="8691046" y="5335974"/>
                <a:ext cx="19050" cy="94974"/>
              </a:xfrm>
              <a:custGeom>
                <a:avLst/>
                <a:gdLst>
                  <a:gd name="connsiteX0" fmla="*/ 0 w 19050"/>
                  <a:gd name="connsiteY0" fmla="*/ 0 h 94973"/>
                  <a:gd name="connsiteX1" fmla="*/ 19050 w 19050"/>
                  <a:gd name="connsiteY1" fmla="*/ 0 h 94973"/>
                  <a:gd name="connsiteX2" fmla="*/ 19050 w 19050"/>
                  <a:gd name="connsiteY2" fmla="*/ 94974 h 94973"/>
                  <a:gd name="connsiteX3" fmla="*/ 0 w 19050"/>
                  <a:gd name="connsiteY3" fmla="*/ 94974 h 94973"/>
                </a:gdLst>
                <a:ahLst/>
                <a:cxnLst>
                  <a:cxn ang="0">
                    <a:pos x="connsiteX0" y="connsiteY0"/>
                  </a:cxn>
                  <a:cxn ang="0">
                    <a:pos x="connsiteX1" y="connsiteY1"/>
                  </a:cxn>
                  <a:cxn ang="0">
                    <a:pos x="connsiteX2" y="connsiteY2"/>
                  </a:cxn>
                  <a:cxn ang="0">
                    <a:pos x="connsiteX3" y="connsiteY3"/>
                  </a:cxn>
                </a:cxnLst>
                <a:rect l="l" t="t" r="r" b="b"/>
                <a:pathLst>
                  <a:path w="19050" h="94973">
                    <a:moveTo>
                      <a:pt x="0" y="0"/>
                    </a:moveTo>
                    <a:lnTo>
                      <a:pt x="19050" y="0"/>
                    </a:lnTo>
                    <a:lnTo>
                      <a:pt x="19050" y="94974"/>
                    </a:lnTo>
                    <a:lnTo>
                      <a:pt x="0" y="94974"/>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68" name="Freeform: Shape 108">
                <a:extLst>
                  <a:ext uri="{FF2B5EF4-FFF2-40B4-BE49-F238E27FC236}">
                    <a16:creationId xmlns:a16="http://schemas.microsoft.com/office/drawing/2014/main" id="{4663D173-8C09-A54E-BB19-083DA09CA3C7}"/>
                  </a:ext>
                </a:extLst>
              </p:cNvPr>
              <p:cNvSpPr/>
              <p:nvPr/>
            </p:nvSpPr>
            <p:spPr>
              <a:xfrm>
                <a:off x="8662471" y="5326477"/>
                <a:ext cx="19050" cy="113969"/>
              </a:xfrm>
              <a:custGeom>
                <a:avLst/>
                <a:gdLst>
                  <a:gd name="connsiteX0" fmla="*/ 0 w 19050"/>
                  <a:gd name="connsiteY0" fmla="*/ 0 h 113968"/>
                  <a:gd name="connsiteX1" fmla="*/ 19050 w 19050"/>
                  <a:gd name="connsiteY1" fmla="*/ 0 h 113968"/>
                  <a:gd name="connsiteX2" fmla="*/ 19050 w 19050"/>
                  <a:gd name="connsiteY2" fmla="*/ 113969 h 113968"/>
                  <a:gd name="connsiteX3" fmla="*/ 0 w 19050"/>
                  <a:gd name="connsiteY3" fmla="*/ 113969 h 113968"/>
                </a:gdLst>
                <a:ahLst/>
                <a:cxnLst>
                  <a:cxn ang="0">
                    <a:pos x="connsiteX0" y="connsiteY0"/>
                  </a:cxn>
                  <a:cxn ang="0">
                    <a:pos x="connsiteX1" y="connsiteY1"/>
                  </a:cxn>
                  <a:cxn ang="0">
                    <a:pos x="connsiteX2" y="connsiteY2"/>
                  </a:cxn>
                  <a:cxn ang="0">
                    <a:pos x="connsiteX3" y="connsiteY3"/>
                  </a:cxn>
                </a:cxnLst>
                <a:rect l="l" t="t" r="r" b="b"/>
                <a:pathLst>
                  <a:path w="19050" h="113968">
                    <a:moveTo>
                      <a:pt x="0" y="0"/>
                    </a:moveTo>
                    <a:lnTo>
                      <a:pt x="19050" y="0"/>
                    </a:lnTo>
                    <a:lnTo>
                      <a:pt x="19050" y="113969"/>
                    </a:lnTo>
                    <a:lnTo>
                      <a:pt x="0" y="113969"/>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69" name="Freeform: Shape 109">
                <a:extLst>
                  <a:ext uri="{FF2B5EF4-FFF2-40B4-BE49-F238E27FC236}">
                    <a16:creationId xmlns:a16="http://schemas.microsoft.com/office/drawing/2014/main" id="{CD389B0D-4261-2B4E-AFEB-CB281270FDE0}"/>
                  </a:ext>
                </a:extLst>
              </p:cNvPr>
              <p:cNvSpPr/>
              <p:nvPr/>
            </p:nvSpPr>
            <p:spPr>
              <a:xfrm>
                <a:off x="8633896" y="5354969"/>
                <a:ext cx="19050" cy="66482"/>
              </a:xfrm>
              <a:custGeom>
                <a:avLst/>
                <a:gdLst>
                  <a:gd name="connsiteX0" fmla="*/ 0 w 19050"/>
                  <a:gd name="connsiteY0" fmla="*/ 0 h 66481"/>
                  <a:gd name="connsiteX1" fmla="*/ 19050 w 19050"/>
                  <a:gd name="connsiteY1" fmla="*/ 0 h 66481"/>
                  <a:gd name="connsiteX2" fmla="*/ 19050 w 19050"/>
                  <a:gd name="connsiteY2" fmla="*/ 66482 h 66481"/>
                  <a:gd name="connsiteX3" fmla="*/ 0 w 19050"/>
                  <a:gd name="connsiteY3" fmla="*/ 66482 h 66481"/>
                </a:gdLst>
                <a:ahLst/>
                <a:cxnLst>
                  <a:cxn ang="0">
                    <a:pos x="connsiteX0" y="connsiteY0"/>
                  </a:cxn>
                  <a:cxn ang="0">
                    <a:pos x="connsiteX1" y="connsiteY1"/>
                  </a:cxn>
                  <a:cxn ang="0">
                    <a:pos x="connsiteX2" y="connsiteY2"/>
                  </a:cxn>
                  <a:cxn ang="0">
                    <a:pos x="connsiteX3" y="connsiteY3"/>
                  </a:cxn>
                </a:cxnLst>
                <a:rect l="l" t="t" r="r" b="b"/>
                <a:pathLst>
                  <a:path w="19050" h="66481">
                    <a:moveTo>
                      <a:pt x="0" y="0"/>
                    </a:moveTo>
                    <a:lnTo>
                      <a:pt x="19050" y="0"/>
                    </a:lnTo>
                    <a:lnTo>
                      <a:pt x="19050" y="66482"/>
                    </a:lnTo>
                    <a:lnTo>
                      <a:pt x="0" y="66482"/>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70" name="Freeform: Shape 110">
                <a:extLst>
                  <a:ext uri="{FF2B5EF4-FFF2-40B4-BE49-F238E27FC236}">
                    <a16:creationId xmlns:a16="http://schemas.microsoft.com/office/drawing/2014/main" id="{86085871-0ABB-C941-B6DD-C24209819071}"/>
                  </a:ext>
                </a:extLst>
              </p:cNvPr>
              <p:cNvSpPr/>
              <p:nvPr/>
            </p:nvSpPr>
            <p:spPr>
              <a:xfrm>
                <a:off x="9024421" y="5193514"/>
                <a:ext cx="19050" cy="56984"/>
              </a:xfrm>
              <a:custGeom>
                <a:avLst/>
                <a:gdLst>
                  <a:gd name="connsiteX0" fmla="*/ 0 w 19050"/>
                  <a:gd name="connsiteY0" fmla="*/ 0 h 56984"/>
                  <a:gd name="connsiteX1" fmla="*/ 19050 w 19050"/>
                  <a:gd name="connsiteY1" fmla="*/ 0 h 56984"/>
                  <a:gd name="connsiteX2" fmla="*/ 19050 w 19050"/>
                  <a:gd name="connsiteY2" fmla="*/ 56984 h 56984"/>
                  <a:gd name="connsiteX3" fmla="*/ 0 w 19050"/>
                  <a:gd name="connsiteY3" fmla="*/ 56984 h 56984"/>
                </a:gdLst>
                <a:ahLst/>
                <a:cxnLst>
                  <a:cxn ang="0">
                    <a:pos x="connsiteX0" y="connsiteY0"/>
                  </a:cxn>
                  <a:cxn ang="0">
                    <a:pos x="connsiteX1" y="connsiteY1"/>
                  </a:cxn>
                  <a:cxn ang="0">
                    <a:pos x="connsiteX2" y="connsiteY2"/>
                  </a:cxn>
                  <a:cxn ang="0">
                    <a:pos x="connsiteX3" y="connsiteY3"/>
                  </a:cxn>
                </a:cxnLst>
                <a:rect l="l" t="t" r="r" b="b"/>
                <a:pathLst>
                  <a:path w="19050" h="56984">
                    <a:moveTo>
                      <a:pt x="0" y="0"/>
                    </a:moveTo>
                    <a:lnTo>
                      <a:pt x="19050" y="0"/>
                    </a:lnTo>
                    <a:lnTo>
                      <a:pt x="19050" y="56984"/>
                    </a:lnTo>
                    <a:lnTo>
                      <a:pt x="0" y="56984"/>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71" name="Freeform: Shape 111">
                <a:extLst>
                  <a:ext uri="{FF2B5EF4-FFF2-40B4-BE49-F238E27FC236}">
                    <a16:creationId xmlns:a16="http://schemas.microsoft.com/office/drawing/2014/main" id="{2DBF37E5-A62B-DA40-8479-828C7B1E054B}"/>
                  </a:ext>
                </a:extLst>
              </p:cNvPr>
              <p:cNvSpPr/>
              <p:nvPr/>
            </p:nvSpPr>
            <p:spPr>
              <a:xfrm>
                <a:off x="8881546" y="5307672"/>
                <a:ext cx="161925" cy="161456"/>
              </a:xfrm>
              <a:custGeom>
                <a:avLst/>
                <a:gdLst>
                  <a:gd name="connsiteX0" fmla="*/ 152400 w 161925"/>
                  <a:gd name="connsiteY0" fmla="*/ 161456 h 161455"/>
                  <a:gd name="connsiteX1" fmla="*/ 0 w 161925"/>
                  <a:gd name="connsiteY1" fmla="*/ 161456 h 161455"/>
                  <a:gd name="connsiteX2" fmla="*/ 0 w 161925"/>
                  <a:gd name="connsiteY2" fmla="*/ 142461 h 161455"/>
                  <a:gd name="connsiteX3" fmla="*/ 142875 w 161925"/>
                  <a:gd name="connsiteY3" fmla="*/ 142461 h 161455"/>
                  <a:gd name="connsiteX4" fmla="*/ 142875 w 161925"/>
                  <a:gd name="connsiteY4" fmla="*/ 0 h 161455"/>
                  <a:gd name="connsiteX5" fmla="*/ 161925 w 161925"/>
                  <a:gd name="connsiteY5" fmla="*/ 0 h 161455"/>
                  <a:gd name="connsiteX6" fmla="*/ 161925 w 161925"/>
                  <a:gd name="connsiteY6" fmla="*/ 151958 h 161455"/>
                  <a:gd name="connsiteX7" fmla="*/ 152400 w 161925"/>
                  <a:gd name="connsiteY7" fmla="*/ 161456 h 1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61455">
                    <a:moveTo>
                      <a:pt x="152400" y="161456"/>
                    </a:moveTo>
                    <a:lnTo>
                      <a:pt x="0" y="161456"/>
                    </a:lnTo>
                    <a:lnTo>
                      <a:pt x="0" y="142461"/>
                    </a:lnTo>
                    <a:lnTo>
                      <a:pt x="142875" y="142461"/>
                    </a:lnTo>
                    <a:lnTo>
                      <a:pt x="142875" y="0"/>
                    </a:lnTo>
                    <a:lnTo>
                      <a:pt x="161925" y="0"/>
                    </a:lnTo>
                    <a:lnTo>
                      <a:pt x="161925" y="151958"/>
                    </a:lnTo>
                    <a:cubicBezTo>
                      <a:pt x="161925" y="157204"/>
                      <a:pt x="157661" y="161456"/>
                      <a:pt x="152400" y="161456"/>
                    </a:cubicBez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72" name="Freeform: Shape 113">
                <a:extLst>
                  <a:ext uri="{FF2B5EF4-FFF2-40B4-BE49-F238E27FC236}">
                    <a16:creationId xmlns:a16="http://schemas.microsoft.com/office/drawing/2014/main" id="{603256EF-EDD4-2142-8CE7-E3C3A0905329}"/>
                  </a:ext>
                </a:extLst>
              </p:cNvPr>
              <p:cNvSpPr/>
              <p:nvPr/>
            </p:nvSpPr>
            <p:spPr>
              <a:xfrm>
                <a:off x="8757721" y="5089232"/>
                <a:ext cx="180975" cy="132963"/>
              </a:xfrm>
              <a:custGeom>
                <a:avLst/>
                <a:gdLst>
                  <a:gd name="connsiteX0" fmla="*/ 19050 w 180975"/>
                  <a:gd name="connsiteY0" fmla="*/ 132963 h 132963"/>
                  <a:gd name="connsiteX1" fmla="*/ 0 w 180975"/>
                  <a:gd name="connsiteY1" fmla="*/ 132963 h 132963"/>
                  <a:gd name="connsiteX2" fmla="*/ 0 w 180975"/>
                  <a:gd name="connsiteY2" fmla="*/ 9497 h 132963"/>
                  <a:gd name="connsiteX3" fmla="*/ 9525 w 180975"/>
                  <a:gd name="connsiteY3" fmla="*/ 0 h 132963"/>
                  <a:gd name="connsiteX4" fmla="*/ 180975 w 180975"/>
                  <a:gd name="connsiteY4" fmla="*/ 0 h 132963"/>
                  <a:gd name="connsiteX5" fmla="*/ 180975 w 180975"/>
                  <a:gd name="connsiteY5" fmla="*/ 18995 h 132963"/>
                  <a:gd name="connsiteX6" fmla="*/ 19050 w 180975"/>
                  <a:gd name="connsiteY6" fmla="*/ 18995 h 13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975" h="132963">
                    <a:moveTo>
                      <a:pt x="19050" y="132963"/>
                    </a:moveTo>
                    <a:lnTo>
                      <a:pt x="0" y="132963"/>
                    </a:lnTo>
                    <a:lnTo>
                      <a:pt x="0" y="9497"/>
                    </a:lnTo>
                    <a:cubicBezTo>
                      <a:pt x="0" y="4252"/>
                      <a:pt x="4264" y="0"/>
                      <a:pt x="9525" y="0"/>
                    </a:cubicBezTo>
                    <a:lnTo>
                      <a:pt x="180975" y="0"/>
                    </a:lnTo>
                    <a:lnTo>
                      <a:pt x="180975" y="18995"/>
                    </a:lnTo>
                    <a:lnTo>
                      <a:pt x="19050"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73" name="Freeform: Shape 114">
                <a:extLst>
                  <a:ext uri="{FF2B5EF4-FFF2-40B4-BE49-F238E27FC236}">
                    <a16:creationId xmlns:a16="http://schemas.microsoft.com/office/drawing/2014/main" id="{A7AF06DE-3B21-5C45-A2E8-E08FC8FFC478}"/>
                  </a:ext>
                </a:extLst>
              </p:cNvPr>
              <p:cNvSpPr/>
              <p:nvPr/>
            </p:nvSpPr>
            <p:spPr>
              <a:xfrm>
                <a:off x="8928409" y="5089249"/>
                <a:ext cx="114300" cy="104471"/>
              </a:xfrm>
              <a:custGeom>
                <a:avLst/>
                <a:gdLst>
                  <a:gd name="connsiteX0" fmla="*/ 105537 w 114300"/>
                  <a:gd name="connsiteY0" fmla="*/ 113952 h 104471"/>
                  <a:gd name="connsiteX1" fmla="*/ 9525 w 114300"/>
                  <a:gd name="connsiteY1" fmla="*/ 113952 h 104471"/>
                  <a:gd name="connsiteX2" fmla="*/ 0 w 114300"/>
                  <a:gd name="connsiteY2" fmla="*/ 104454 h 104471"/>
                  <a:gd name="connsiteX3" fmla="*/ 0 w 114300"/>
                  <a:gd name="connsiteY3" fmla="*/ 9480 h 104471"/>
                  <a:gd name="connsiteX4" fmla="*/ 5810 w 114300"/>
                  <a:gd name="connsiteY4" fmla="*/ 743 h 104471"/>
                  <a:gd name="connsiteX5" fmla="*/ 16193 w 114300"/>
                  <a:gd name="connsiteY5" fmla="*/ 2737 h 104471"/>
                  <a:gd name="connsiteX6" fmla="*/ 112204 w 114300"/>
                  <a:gd name="connsiteY6" fmla="*/ 97711 h 104471"/>
                  <a:gd name="connsiteX7" fmla="*/ 114300 w 114300"/>
                  <a:gd name="connsiteY7" fmla="*/ 108063 h 104471"/>
                  <a:gd name="connsiteX8" fmla="*/ 105537 w 114300"/>
                  <a:gd name="connsiteY8" fmla="*/ 113952 h 104471"/>
                  <a:gd name="connsiteX9" fmla="*/ 19050 w 114300"/>
                  <a:gd name="connsiteY9" fmla="*/ 94957 h 104471"/>
                  <a:gd name="connsiteX10" fmla="*/ 82296 w 114300"/>
                  <a:gd name="connsiteY10" fmla="*/ 94957 h 104471"/>
                  <a:gd name="connsiteX11" fmla="*/ 19050 w 114300"/>
                  <a:gd name="connsiteY11" fmla="*/ 32559 h 10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104471">
                    <a:moveTo>
                      <a:pt x="105537" y="113952"/>
                    </a:moveTo>
                    <a:lnTo>
                      <a:pt x="9525" y="113952"/>
                    </a:lnTo>
                    <a:cubicBezTo>
                      <a:pt x="4264" y="113952"/>
                      <a:pt x="0" y="109700"/>
                      <a:pt x="0" y="104454"/>
                    </a:cubicBezTo>
                    <a:lnTo>
                      <a:pt x="0" y="9480"/>
                    </a:lnTo>
                    <a:cubicBezTo>
                      <a:pt x="3" y="5669"/>
                      <a:pt x="2291" y="2229"/>
                      <a:pt x="5810" y="743"/>
                    </a:cubicBezTo>
                    <a:cubicBezTo>
                      <a:pt x="9357" y="-744"/>
                      <a:pt x="13454" y="42"/>
                      <a:pt x="16193" y="2737"/>
                    </a:cubicBezTo>
                    <a:lnTo>
                      <a:pt x="112204" y="97711"/>
                    </a:lnTo>
                    <a:cubicBezTo>
                      <a:pt x="114940" y="100421"/>
                      <a:pt x="115767" y="104508"/>
                      <a:pt x="114300" y="108063"/>
                    </a:cubicBezTo>
                    <a:cubicBezTo>
                      <a:pt x="112839" y="111610"/>
                      <a:pt x="109382" y="113933"/>
                      <a:pt x="105537" y="113952"/>
                    </a:cubicBezTo>
                    <a:close/>
                    <a:moveTo>
                      <a:pt x="19050" y="94957"/>
                    </a:moveTo>
                    <a:lnTo>
                      <a:pt x="82296" y="94957"/>
                    </a:lnTo>
                    <a:lnTo>
                      <a:pt x="19050" y="32559"/>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74" name="Freeform: Shape 115">
                <a:extLst>
                  <a:ext uri="{FF2B5EF4-FFF2-40B4-BE49-F238E27FC236}">
                    <a16:creationId xmlns:a16="http://schemas.microsoft.com/office/drawing/2014/main" id="{F9565EB7-627B-C54F-AF97-46617829F844}"/>
                  </a:ext>
                </a:extLst>
              </p:cNvPr>
              <p:cNvSpPr/>
              <p:nvPr/>
            </p:nvSpPr>
            <p:spPr>
              <a:xfrm>
                <a:off x="8891071" y="5222006"/>
                <a:ext cx="95250" cy="18995"/>
              </a:xfrm>
              <a:custGeom>
                <a:avLst/>
                <a:gdLst>
                  <a:gd name="connsiteX0" fmla="*/ 0 w 95250"/>
                  <a:gd name="connsiteY0" fmla="*/ 0 h 18994"/>
                  <a:gd name="connsiteX1" fmla="*/ 95250 w 95250"/>
                  <a:gd name="connsiteY1" fmla="*/ 0 h 18994"/>
                  <a:gd name="connsiteX2" fmla="*/ 95250 w 95250"/>
                  <a:gd name="connsiteY2" fmla="*/ 18995 h 18994"/>
                  <a:gd name="connsiteX3" fmla="*/ 0 w 95250"/>
                  <a:gd name="connsiteY3" fmla="*/ 18995 h 18994"/>
                </a:gdLst>
                <a:ahLst/>
                <a:cxnLst>
                  <a:cxn ang="0">
                    <a:pos x="connsiteX0" y="connsiteY0"/>
                  </a:cxn>
                  <a:cxn ang="0">
                    <a:pos x="connsiteX1" y="connsiteY1"/>
                  </a:cxn>
                  <a:cxn ang="0">
                    <a:pos x="connsiteX2" y="connsiteY2"/>
                  </a:cxn>
                  <a:cxn ang="0">
                    <a:pos x="connsiteX3" y="connsiteY3"/>
                  </a:cxn>
                </a:cxnLst>
                <a:rect l="l" t="t" r="r" b="b"/>
                <a:pathLst>
                  <a:path w="95250" h="18994">
                    <a:moveTo>
                      <a:pt x="0" y="0"/>
                    </a:moveTo>
                    <a:lnTo>
                      <a:pt x="95250" y="0"/>
                    </a:lnTo>
                    <a:lnTo>
                      <a:pt x="95250" y="18995"/>
                    </a:lnTo>
                    <a:lnTo>
                      <a:pt x="0"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75" name="Freeform: Shape 117">
                <a:extLst>
                  <a:ext uri="{FF2B5EF4-FFF2-40B4-BE49-F238E27FC236}">
                    <a16:creationId xmlns:a16="http://schemas.microsoft.com/office/drawing/2014/main" id="{B15237DC-57E4-4644-A9B1-87827E62989E}"/>
                  </a:ext>
                </a:extLst>
              </p:cNvPr>
              <p:cNvSpPr/>
              <p:nvPr/>
            </p:nvSpPr>
            <p:spPr>
              <a:xfrm>
                <a:off x="8852971" y="5259995"/>
                <a:ext cx="123825" cy="18995"/>
              </a:xfrm>
              <a:custGeom>
                <a:avLst/>
                <a:gdLst>
                  <a:gd name="connsiteX0" fmla="*/ 0 w 123825"/>
                  <a:gd name="connsiteY0" fmla="*/ 0 h 18994"/>
                  <a:gd name="connsiteX1" fmla="*/ 123825 w 123825"/>
                  <a:gd name="connsiteY1" fmla="*/ 0 h 18994"/>
                  <a:gd name="connsiteX2" fmla="*/ 123825 w 123825"/>
                  <a:gd name="connsiteY2" fmla="*/ 18995 h 18994"/>
                  <a:gd name="connsiteX3" fmla="*/ 0 w 123825"/>
                  <a:gd name="connsiteY3" fmla="*/ 18995 h 18994"/>
                </a:gdLst>
                <a:ahLst/>
                <a:cxnLst>
                  <a:cxn ang="0">
                    <a:pos x="connsiteX0" y="connsiteY0"/>
                  </a:cxn>
                  <a:cxn ang="0">
                    <a:pos x="connsiteX1" y="connsiteY1"/>
                  </a:cxn>
                  <a:cxn ang="0">
                    <a:pos x="connsiteX2" y="connsiteY2"/>
                  </a:cxn>
                  <a:cxn ang="0">
                    <a:pos x="connsiteX3" y="connsiteY3"/>
                  </a:cxn>
                </a:cxnLst>
                <a:rect l="l" t="t" r="r" b="b"/>
                <a:pathLst>
                  <a:path w="123825" h="18994">
                    <a:moveTo>
                      <a:pt x="0" y="0"/>
                    </a:moveTo>
                    <a:lnTo>
                      <a:pt x="123825" y="0"/>
                    </a:lnTo>
                    <a:lnTo>
                      <a:pt x="123825" y="18995"/>
                    </a:lnTo>
                    <a:lnTo>
                      <a:pt x="0"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76" name="Freeform: Shape 118">
                <a:extLst>
                  <a:ext uri="{FF2B5EF4-FFF2-40B4-BE49-F238E27FC236}">
                    <a16:creationId xmlns:a16="http://schemas.microsoft.com/office/drawing/2014/main" id="{C8DCCC9C-E500-D646-8A7C-EEFD9B8A22E8}"/>
                  </a:ext>
                </a:extLst>
              </p:cNvPr>
              <p:cNvSpPr/>
              <p:nvPr/>
            </p:nvSpPr>
            <p:spPr>
              <a:xfrm>
                <a:off x="8814871" y="5165021"/>
                <a:ext cx="76200" cy="18995"/>
              </a:xfrm>
              <a:custGeom>
                <a:avLst/>
                <a:gdLst>
                  <a:gd name="connsiteX0" fmla="*/ 0 w 76200"/>
                  <a:gd name="connsiteY0" fmla="*/ 0 h 18994"/>
                  <a:gd name="connsiteX1" fmla="*/ 76200 w 76200"/>
                  <a:gd name="connsiteY1" fmla="*/ 0 h 18994"/>
                  <a:gd name="connsiteX2" fmla="*/ 76200 w 76200"/>
                  <a:gd name="connsiteY2" fmla="*/ 18995 h 18994"/>
                  <a:gd name="connsiteX3" fmla="*/ 0 w 76200"/>
                  <a:gd name="connsiteY3" fmla="*/ 18995 h 18994"/>
                </a:gdLst>
                <a:ahLst/>
                <a:cxnLst>
                  <a:cxn ang="0">
                    <a:pos x="connsiteX0" y="connsiteY0"/>
                  </a:cxn>
                  <a:cxn ang="0">
                    <a:pos x="connsiteX1" y="connsiteY1"/>
                  </a:cxn>
                  <a:cxn ang="0">
                    <a:pos x="connsiteX2" y="connsiteY2"/>
                  </a:cxn>
                  <a:cxn ang="0">
                    <a:pos x="connsiteX3" y="connsiteY3"/>
                  </a:cxn>
                </a:cxnLst>
                <a:rect l="l" t="t" r="r" b="b"/>
                <a:pathLst>
                  <a:path w="76200" h="18994">
                    <a:moveTo>
                      <a:pt x="0" y="0"/>
                    </a:moveTo>
                    <a:lnTo>
                      <a:pt x="76200" y="0"/>
                    </a:lnTo>
                    <a:lnTo>
                      <a:pt x="76200" y="18995"/>
                    </a:lnTo>
                    <a:lnTo>
                      <a:pt x="0"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77" name="Freeform: Shape 119">
                <a:extLst>
                  <a:ext uri="{FF2B5EF4-FFF2-40B4-BE49-F238E27FC236}">
                    <a16:creationId xmlns:a16="http://schemas.microsoft.com/office/drawing/2014/main" id="{B7B1B206-364E-354B-8DC0-F5FB1D3FBF5A}"/>
                  </a:ext>
                </a:extLst>
              </p:cNvPr>
              <p:cNvSpPr/>
              <p:nvPr/>
            </p:nvSpPr>
            <p:spPr>
              <a:xfrm>
                <a:off x="8814871" y="5222006"/>
                <a:ext cx="57150" cy="18995"/>
              </a:xfrm>
              <a:custGeom>
                <a:avLst/>
                <a:gdLst>
                  <a:gd name="connsiteX0" fmla="*/ 0 w 57150"/>
                  <a:gd name="connsiteY0" fmla="*/ 0 h 18994"/>
                  <a:gd name="connsiteX1" fmla="*/ 57150 w 57150"/>
                  <a:gd name="connsiteY1" fmla="*/ 0 h 18994"/>
                  <a:gd name="connsiteX2" fmla="*/ 57150 w 57150"/>
                  <a:gd name="connsiteY2" fmla="*/ 18995 h 18994"/>
                  <a:gd name="connsiteX3" fmla="*/ 0 w 57150"/>
                  <a:gd name="connsiteY3" fmla="*/ 18995 h 18994"/>
                </a:gdLst>
                <a:ahLst/>
                <a:cxnLst>
                  <a:cxn ang="0">
                    <a:pos x="connsiteX0" y="connsiteY0"/>
                  </a:cxn>
                  <a:cxn ang="0">
                    <a:pos x="connsiteX1" y="connsiteY1"/>
                  </a:cxn>
                  <a:cxn ang="0">
                    <a:pos x="connsiteX2" y="connsiteY2"/>
                  </a:cxn>
                  <a:cxn ang="0">
                    <a:pos x="connsiteX3" y="connsiteY3"/>
                  </a:cxn>
                </a:cxnLst>
                <a:rect l="l" t="t" r="r" b="b"/>
                <a:pathLst>
                  <a:path w="57150" h="18994">
                    <a:moveTo>
                      <a:pt x="0" y="0"/>
                    </a:moveTo>
                    <a:lnTo>
                      <a:pt x="57150" y="0"/>
                    </a:lnTo>
                    <a:lnTo>
                      <a:pt x="57150" y="18995"/>
                    </a:lnTo>
                    <a:lnTo>
                      <a:pt x="0"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78" name="Freeform: Shape 120">
                <a:extLst>
                  <a:ext uri="{FF2B5EF4-FFF2-40B4-BE49-F238E27FC236}">
                    <a16:creationId xmlns:a16="http://schemas.microsoft.com/office/drawing/2014/main" id="{BB0BA3E5-5E04-D343-9CDA-C8BFEC1E7AC0}"/>
                  </a:ext>
                </a:extLst>
              </p:cNvPr>
              <p:cNvSpPr/>
              <p:nvPr/>
            </p:nvSpPr>
            <p:spPr>
              <a:xfrm>
                <a:off x="8833921" y="5326477"/>
                <a:ext cx="19050" cy="113969"/>
              </a:xfrm>
              <a:custGeom>
                <a:avLst/>
                <a:gdLst>
                  <a:gd name="connsiteX0" fmla="*/ 0 w 19050"/>
                  <a:gd name="connsiteY0" fmla="*/ 0 h 113968"/>
                  <a:gd name="connsiteX1" fmla="*/ 19050 w 19050"/>
                  <a:gd name="connsiteY1" fmla="*/ 0 h 113968"/>
                  <a:gd name="connsiteX2" fmla="*/ 19050 w 19050"/>
                  <a:gd name="connsiteY2" fmla="*/ 113969 h 113968"/>
                  <a:gd name="connsiteX3" fmla="*/ 0 w 19050"/>
                  <a:gd name="connsiteY3" fmla="*/ 113969 h 113968"/>
                </a:gdLst>
                <a:ahLst/>
                <a:cxnLst>
                  <a:cxn ang="0">
                    <a:pos x="connsiteX0" y="connsiteY0"/>
                  </a:cxn>
                  <a:cxn ang="0">
                    <a:pos x="connsiteX1" y="connsiteY1"/>
                  </a:cxn>
                  <a:cxn ang="0">
                    <a:pos x="connsiteX2" y="connsiteY2"/>
                  </a:cxn>
                  <a:cxn ang="0">
                    <a:pos x="connsiteX3" y="connsiteY3"/>
                  </a:cxn>
                </a:cxnLst>
                <a:rect l="l" t="t" r="r" b="b"/>
                <a:pathLst>
                  <a:path w="19050" h="113968">
                    <a:moveTo>
                      <a:pt x="0" y="0"/>
                    </a:moveTo>
                    <a:lnTo>
                      <a:pt x="19050" y="0"/>
                    </a:lnTo>
                    <a:lnTo>
                      <a:pt x="19050" y="113969"/>
                    </a:lnTo>
                    <a:lnTo>
                      <a:pt x="0" y="113969"/>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79" name="Freeform: Shape 121">
                <a:extLst>
                  <a:ext uri="{FF2B5EF4-FFF2-40B4-BE49-F238E27FC236}">
                    <a16:creationId xmlns:a16="http://schemas.microsoft.com/office/drawing/2014/main" id="{A36AEF5A-D426-A848-85F4-106472AE81B3}"/>
                  </a:ext>
                </a:extLst>
              </p:cNvPr>
              <p:cNvSpPr/>
              <p:nvPr/>
            </p:nvSpPr>
            <p:spPr>
              <a:xfrm>
                <a:off x="8862496" y="5345472"/>
                <a:ext cx="19050" cy="75979"/>
              </a:xfrm>
              <a:custGeom>
                <a:avLst/>
                <a:gdLst>
                  <a:gd name="connsiteX0" fmla="*/ 0 w 19050"/>
                  <a:gd name="connsiteY0" fmla="*/ 0 h 75979"/>
                  <a:gd name="connsiteX1" fmla="*/ 19050 w 19050"/>
                  <a:gd name="connsiteY1" fmla="*/ 0 h 75979"/>
                  <a:gd name="connsiteX2" fmla="*/ 19050 w 19050"/>
                  <a:gd name="connsiteY2" fmla="*/ 75979 h 75979"/>
                  <a:gd name="connsiteX3" fmla="*/ 0 w 19050"/>
                  <a:gd name="connsiteY3" fmla="*/ 75979 h 75979"/>
                </a:gdLst>
                <a:ahLst/>
                <a:cxnLst>
                  <a:cxn ang="0">
                    <a:pos x="connsiteX0" y="connsiteY0"/>
                  </a:cxn>
                  <a:cxn ang="0">
                    <a:pos x="connsiteX1" y="connsiteY1"/>
                  </a:cxn>
                  <a:cxn ang="0">
                    <a:pos x="connsiteX2" y="connsiteY2"/>
                  </a:cxn>
                  <a:cxn ang="0">
                    <a:pos x="connsiteX3" y="connsiteY3"/>
                  </a:cxn>
                </a:cxnLst>
                <a:rect l="l" t="t" r="r" b="b"/>
                <a:pathLst>
                  <a:path w="19050" h="75979">
                    <a:moveTo>
                      <a:pt x="0" y="0"/>
                    </a:moveTo>
                    <a:lnTo>
                      <a:pt x="19050" y="0"/>
                    </a:lnTo>
                    <a:lnTo>
                      <a:pt x="19050" y="75979"/>
                    </a:lnTo>
                    <a:lnTo>
                      <a:pt x="0" y="75979"/>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grpSp>
        <p:sp>
          <p:nvSpPr>
            <p:cNvPr id="261" name="TextBox 260">
              <a:extLst>
                <a:ext uri="{FF2B5EF4-FFF2-40B4-BE49-F238E27FC236}">
                  <a16:creationId xmlns:a16="http://schemas.microsoft.com/office/drawing/2014/main" id="{A6330BA4-FC5F-BF46-A270-E1D3B4407B00}"/>
                </a:ext>
              </a:extLst>
            </p:cNvPr>
            <p:cNvSpPr txBox="1"/>
            <p:nvPr/>
          </p:nvSpPr>
          <p:spPr>
            <a:xfrm>
              <a:off x="6994606" y="1596202"/>
              <a:ext cx="567424" cy="135755"/>
            </a:xfrm>
            <a:prstGeom prst="rect">
              <a:avLst/>
            </a:prstGeom>
            <a:noFill/>
          </p:spPr>
          <p:txBody>
            <a:bodyPr wrap="square" lIns="0" tIns="0" rIns="0" bIns="0" rtlCol="0">
              <a:spAutoFit/>
            </a:bodyPr>
            <a:lstStyle/>
            <a:p>
              <a:pPr defTabSz="457182">
                <a:defRPr/>
              </a:pPr>
              <a:r>
                <a:rPr lang="en-US" sz="875" b="1" dirty="0">
                  <a:solidFill>
                    <a:srgbClr val="282828"/>
                  </a:solidFill>
                  <a:latin typeface="Amazon Ember" panose="02000000000000000000" pitchFamily="2" charset="0"/>
                  <a:ea typeface="Amazon Ember" panose="02000000000000000000" pitchFamily="2" charset="0"/>
                </a:rPr>
                <a:t>Transcribe     </a:t>
              </a:r>
            </a:p>
          </p:txBody>
        </p:sp>
      </p:grpSp>
      <p:grpSp>
        <p:nvGrpSpPr>
          <p:cNvPr id="280" name="Group 279">
            <a:extLst>
              <a:ext uri="{FF2B5EF4-FFF2-40B4-BE49-F238E27FC236}">
                <a16:creationId xmlns:a16="http://schemas.microsoft.com/office/drawing/2014/main" id="{6D89CCA2-A4C1-B34E-AFD8-76EA6617C4D5}"/>
              </a:ext>
            </a:extLst>
          </p:cNvPr>
          <p:cNvGrpSpPr/>
          <p:nvPr/>
        </p:nvGrpSpPr>
        <p:grpSpPr>
          <a:xfrm>
            <a:off x="7644758" y="1073983"/>
            <a:ext cx="1098936" cy="223817"/>
            <a:chOff x="7650869" y="1552626"/>
            <a:chExt cx="1107939" cy="225650"/>
          </a:xfrm>
        </p:grpSpPr>
        <p:grpSp>
          <p:nvGrpSpPr>
            <p:cNvPr id="281" name="Group 280">
              <a:extLst>
                <a:ext uri="{FF2B5EF4-FFF2-40B4-BE49-F238E27FC236}">
                  <a16:creationId xmlns:a16="http://schemas.microsoft.com/office/drawing/2014/main" id="{E41315D5-4E90-DC4B-918C-273B75172DF6}"/>
                </a:ext>
              </a:extLst>
            </p:cNvPr>
            <p:cNvGrpSpPr/>
            <p:nvPr/>
          </p:nvGrpSpPr>
          <p:grpSpPr>
            <a:xfrm>
              <a:off x="7650869" y="1552626"/>
              <a:ext cx="226306" cy="225650"/>
              <a:chOff x="9562568" y="5079735"/>
              <a:chExt cx="476250" cy="474870"/>
            </a:xfrm>
            <a:solidFill>
              <a:srgbClr val="232F3E"/>
            </a:solidFill>
          </p:grpSpPr>
          <p:sp>
            <p:nvSpPr>
              <p:cNvPr id="283" name="Freeform: Shape 65">
                <a:extLst>
                  <a:ext uri="{FF2B5EF4-FFF2-40B4-BE49-F238E27FC236}">
                    <a16:creationId xmlns:a16="http://schemas.microsoft.com/office/drawing/2014/main" id="{009D51F9-E3DD-D844-9077-87D716EAB60C}"/>
                  </a:ext>
                </a:extLst>
              </p:cNvPr>
              <p:cNvSpPr/>
              <p:nvPr/>
            </p:nvSpPr>
            <p:spPr>
              <a:xfrm>
                <a:off x="9639211" y="5136998"/>
                <a:ext cx="285750" cy="161456"/>
              </a:xfrm>
              <a:custGeom>
                <a:avLst/>
                <a:gdLst>
                  <a:gd name="connsiteX0" fmla="*/ 0 w 285750"/>
                  <a:gd name="connsiteY0" fmla="*/ 153806 h 161455"/>
                  <a:gd name="connsiteX1" fmla="*/ 285404 w 285750"/>
                  <a:gd name="connsiteY1" fmla="*/ 0 h 161455"/>
                  <a:gd name="connsiteX2" fmla="*/ 294462 w 285750"/>
                  <a:gd name="connsiteY2" fmla="*/ 16710 h 161455"/>
                  <a:gd name="connsiteX3" fmla="*/ 9058 w 285750"/>
                  <a:gd name="connsiteY3" fmla="*/ 170516 h 161455"/>
                </a:gdLst>
                <a:ahLst/>
                <a:cxnLst>
                  <a:cxn ang="0">
                    <a:pos x="connsiteX0" y="connsiteY0"/>
                  </a:cxn>
                  <a:cxn ang="0">
                    <a:pos x="connsiteX1" y="connsiteY1"/>
                  </a:cxn>
                  <a:cxn ang="0">
                    <a:pos x="connsiteX2" y="connsiteY2"/>
                  </a:cxn>
                  <a:cxn ang="0">
                    <a:pos x="connsiteX3" y="connsiteY3"/>
                  </a:cxn>
                </a:cxnLst>
                <a:rect l="l" t="t" r="r" b="b"/>
                <a:pathLst>
                  <a:path w="285750" h="161455">
                    <a:moveTo>
                      <a:pt x="0" y="153806"/>
                    </a:moveTo>
                    <a:lnTo>
                      <a:pt x="285404" y="0"/>
                    </a:lnTo>
                    <a:lnTo>
                      <a:pt x="294462" y="16710"/>
                    </a:lnTo>
                    <a:lnTo>
                      <a:pt x="9058" y="170516"/>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84" name="Freeform: Shape 66">
                <a:extLst>
                  <a:ext uri="{FF2B5EF4-FFF2-40B4-BE49-F238E27FC236}">
                    <a16:creationId xmlns:a16="http://schemas.microsoft.com/office/drawing/2014/main" id="{2FB5991F-9794-E142-B4F4-BAAC7E7DDDEF}"/>
                  </a:ext>
                </a:extLst>
              </p:cNvPr>
              <p:cNvSpPr/>
              <p:nvPr/>
            </p:nvSpPr>
            <p:spPr>
              <a:xfrm>
                <a:off x="9753068" y="5117724"/>
                <a:ext cx="171450" cy="18995"/>
              </a:xfrm>
              <a:custGeom>
                <a:avLst/>
                <a:gdLst>
                  <a:gd name="connsiteX0" fmla="*/ 0 w 171450"/>
                  <a:gd name="connsiteY0" fmla="*/ 0 h 18994"/>
                  <a:gd name="connsiteX1" fmla="*/ 171450 w 171450"/>
                  <a:gd name="connsiteY1" fmla="*/ 0 h 18994"/>
                  <a:gd name="connsiteX2" fmla="*/ 171450 w 171450"/>
                  <a:gd name="connsiteY2" fmla="*/ 18995 h 18994"/>
                  <a:gd name="connsiteX3" fmla="*/ 0 w 171450"/>
                  <a:gd name="connsiteY3" fmla="*/ 18995 h 18994"/>
                </a:gdLst>
                <a:ahLst/>
                <a:cxnLst>
                  <a:cxn ang="0">
                    <a:pos x="connsiteX0" y="connsiteY0"/>
                  </a:cxn>
                  <a:cxn ang="0">
                    <a:pos x="connsiteX1" y="connsiteY1"/>
                  </a:cxn>
                  <a:cxn ang="0">
                    <a:pos x="connsiteX2" y="connsiteY2"/>
                  </a:cxn>
                  <a:cxn ang="0">
                    <a:pos x="connsiteX3" y="connsiteY3"/>
                  </a:cxn>
                </a:cxnLst>
                <a:rect l="l" t="t" r="r" b="b"/>
                <a:pathLst>
                  <a:path w="171450" h="18994">
                    <a:moveTo>
                      <a:pt x="0" y="0"/>
                    </a:moveTo>
                    <a:lnTo>
                      <a:pt x="171450" y="0"/>
                    </a:lnTo>
                    <a:lnTo>
                      <a:pt x="171450" y="18995"/>
                    </a:lnTo>
                    <a:lnTo>
                      <a:pt x="0"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285" name="Freeform: Shape 67">
                <a:extLst>
                  <a:ext uri="{FF2B5EF4-FFF2-40B4-BE49-F238E27FC236}">
                    <a16:creationId xmlns:a16="http://schemas.microsoft.com/office/drawing/2014/main" id="{CC765DE3-58F4-5B49-BBAC-1F88B815497E}"/>
                  </a:ext>
                </a:extLst>
              </p:cNvPr>
              <p:cNvSpPr/>
              <p:nvPr/>
            </p:nvSpPr>
            <p:spPr>
              <a:xfrm>
                <a:off x="9639225" y="5326906"/>
                <a:ext cx="285750" cy="161456"/>
              </a:xfrm>
              <a:custGeom>
                <a:avLst/>
                <a:gdLst>
                  <a:gd name="connsiteX0" fmla="*/ 0 w 285750"/>
                  <a:gd name="connsiteY0" fmla="*/ 16709 h 161455"/>
                  <a:gd name="connsiteX1" fmla="*/ 9061 w 285750"/>
                  <a:gd name="connsiteY1" fmla="*/ 0 h 161455"/>
                  <a:gd name="connsiteX2" fmla="*/ 294438 w 285750"/>
                  <a:gd name="connsiteY2" fmla="*/ 153855 h 161455"/>
                  <a:gd name="connsiteX3" fmla="*/ 285377 w 285750"/>
                  <a:gd name="connsiteY3" fmla="*/ 170564 h 161455"/>
                </a:gdLst>
                <a:ahLst/>
                <a:cxnLst>
                  <a:cxn ang="0">
                    <a:pos x="connsiteX0" y="connsiteY0"/>
                  </a:cxn>
                  <a:cxn ang="0">
                    <a:pos x="connsiteX1" y="connsiteY1"/>
                  </a:cxn>
                  <a:cxn ang="0">
                    <a:pos x="connsiteX2" y="connsiteY2"/>
                  </a:cxn>
                  <a:cxn ang="0">
                    <a:pos x="connsiteX3" y="connsiteY3"/>
                  </a:cxn>
                </a:cxnLst>
                <a:rect l="l" t="t" r="r" b="b"/>
                <a:pathLst>
                  <a:path w="285750" h="161455">
                    <a:moveTo>
                      <a:pt x="0" y="16709"/>
                    </a:moveTo>
                    <a:lnTo>
                      <a:pt x="9061" y="0"/>
                    </a:lnTo>
                    <a:lnTo>
                      <a:pt x="294438" y="153855"/>
                    </a:lnTo>
                    <a:lnTo>
                      <a:pt x="285377" y="170564"/>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387" name="Freeform: Shape 69">
                <a:extLst>
                  <a:ext uri="{FF2B5EF4-FFF2-40B4-BE49-F238E27FC236}">
                    <a16:creationId xmlns:a16="http://schemas.microsoft.com/office/drawing/2014/main" id="{C74C9036-9B2E-664C-AB5A-1FF284716346}"/>
                  </a:ext>
                </a:extLst>
              </p:cNvPr>
              <p:cNvSpPr/>
              <p:nvPr/>
            </p:nvSpPr>
            <p:spPr>
              <a:xfrm>
                <a:off x="9753068" y="5497620"/>
                <a:ext cx="171450" cy="18995"/>
              </a:xfrm>
              <a:custGeom>
                <a:avLst/>
                <a:gdLst>
                  <a:gd name="connsiteX0" fmla="*/ 0 w 171450"/>
                  <a:gd name="connsiteY0" fmla="*/ 0 h 18994"/>
                  <a:gd name="connsiteX1" fmla="*/ 171450 w 171450"/>
                  <a:gd name="connsiteY1" fmla="*/ 0 h 18994"/>
                  <a:gd name="connsiteX2" fmla="*/ 171450 w 171450"/>
                  <a:gd name="connsiteY2" fmla="*/ 18995 h 18994"/>
                  <a:gd name="connsiteX3" fmla="*/ 0 w 171450"/>
                  <a:gd name="connsiteY3" fmla="*/ 18995 h 18994"/>
                </a:gdLst>
                <a:ahLst/>
                <a:cxnLst>
                  <a:cxn ang="0">
                    <a:pos x="connsiteX0" y="connsiteY0"/>
                  </a:cxn>
                  <a:cxn ang="0">
                    <a:pos x="connsiteX1" y="connsiteY1"/>
                  </a:cxn>
                  <a:cxn ang="0">
                    <a:pos x="connsiteX2" y="connsiteY2"/>
                  </a:cxn>
                  <a:cxn ang="0">
                    <a:pos x="connsiteX3" y="connsiteY3"/>
                  </a:cxn>
                </a:cxnLst>
                <a:rect l="l" t="t" r="r" b="b"/>
                <a:pathLst>
                  <a:path w="171450" h="18994">
                    <a:moveTo>
                      <a:pt x="0" y="0"/>
                    </a:moveTo>
                    <a:lnTo>
                      <a:pt x="171450" y="0"/>
                    </a:lnTo>
                    <a:lnTo>
                      <a:pt x="171450" y="18995"/>
                    </a:lnTo>
                    <a:lnTo>
                      <a:pt x="0"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388" name="Freeform: Shape 70">
                <a:extLst>
                  <a:ext uri="{FF2B5EF4-FFF2-40B4-BE49-F238E27FC236}">
                    <a16:creationId xmlns:a16="http://schemas.microsoft.com/office/drawing/2014/main" id="{717870C0-3B76-7449-B035-885F44D8F590}"/>
                  </a:ext>
                </a:extLst>
              </p:cNvPr>
              <p:cNvSpPr/>
              <p:nvPr/>
            </p:nvSpPr>
            <p:spPr>
              <a:xfrm>
                <a:off x="9739543" y="5142038"/>
                <a:ext cx="85725" cy="85477"/>
              </a:xfrm>
              <a:custGeom>
                <a:avLst/>
                <a:gdLst>
                  <a:gd name="connsiteX0" fmla="*/ 79343 w 85725"/>
                  <a:gd name="connsiteY0" fmla="*/ 92410 h 85476"/>
                  <a:gd name="connsiteX1" fmla="*/ 60293 w 85725"/>
                  <a:gd name="connsiteY1" fmla="*/ 73415 h 85476"/>
                  <a:gd name="connsiteX2" fmla="*/ 0 w 85725"/>
                  <a:gd name="connsiteY2" fmla="*/ 13676 h 85476"/>
                  <a:gd name="connsiteX3" fmla="*/ 13525 w 85725"/>
                  <a:gd name="connsiteY3" fmla="*/ 0 h 85476"/>
                  <a:gd name="connsiteX4" fmla="*/ 73342 w 85725"/>
                  <a:gd name="connsiteY4" fmla="*/ 59549 h 85476"/>
                  <a:gd name="connsiteX5" fmla="*/ 92392 w 85725"/>
                  <a:gd name="connsiteY5" fmla="*/ 78543 h 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85476">
                    <a:moveTo>
                      <a:pt x="79343" y="92410"/>
                    </a:moveTo>
                    <a:lnTo>
                      <a:pt x="60293" y="73415"/>
                    </a:lnTo>
                    <a:lnTo>
                      <a:pt x="0" y="13676"/>
                    </a:lnTo>
                    <a:lnTo>
                      <a:pt x="13525" y="0"/>
                    </a:lnTo>
                    <a:cubicBezTo>
                      <a:pt x="30004" y="16525"/>
                      <a:pt x="51625" y="37990"/>
                      <a:pt x="73342" y="59549"/>
                    </a:cubicBezTo>
                    <a:lnTo>
                      <a:pt x="92392" y="78543"/>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389" name="Freeform: Shape 74">
                <a:extLst>
                  <a:ext uri="{FF2B5EF4-FFF2-40B4-BE49-F238E27FC236}">
                    <a16:creationId xmlns:a16="http://schemas.microsoft.com/office/drawing/2014/main" id="{59ED1C61-3D1F-7C46-BF08-7A3A1F078039}"/>
                  </a:ext>
                </a:extLst>
              </p:cNvPr>
              <p:cNvSpPr/>
              <p:nvPr/>
            </p:nvSpPr>
            <p:spPr>
              <a:xfrm>
                <a:off x="9739532" y="5399697"/>
                <a:ext cx="85725" cy="85477"/>
              </a:xfrm>
              <a:custGeom>
                <a:avLst/>
                <a:gdLst>
                  <a:gd name="connsiteX0" fmla="*/ 0 w 85725"/>
                  <a:gd name="connsiteY0" fmla="*/ 79043 h 85476"/>
                  <a:gd name="connsiteX1" fmla="*/ 79273 w 85725"/>
                  <a:gd name="connsiteY1" fmla="*/ 0 h 85476"/>
                  <a:gd name="connsiteX2" fmla="*/ 92744 w 85725"/>
                  <a:gd name="connsiteY2" fmla="*/ 13431 h 85476"/>
                  <a:gd name="connsiteX3" fmla="*/ 13470 w 85725"/>
                  <a:gd name="connsiteY3" fmla="*/ 92475 h 85476"/>
                </a:gdLst>
                <a:ahLst/>
                <a:cxnLst>
                  <a:cxn ang="0">
                    <a:pos x="connsiteX0" y="connsiteY0"/>
                  </a:cxn>
                  <a:cxn ang="0">
                    <a:pos x="connsiteX1" y="connsiteY1"/>
                  </a:cxn>
                  <a:cxn ang="0">
                    <a:pos x="connsiteX2" y="connsiteY2"/>
                  </a:cxn>
                  <a:cxn ang="0">
                    <a:pos x="connsiteX3" y="connsiteY3"/>
                  </a:cxn>
                </a:cxnLst>
                <a:rect l="l" t="t" r="r" b="b"/>
                <a:pathLst>
                  <a:path w="85725" h="85476">
                    <a:moveTo>
                      <a:pt x="0" y="79043"/>
                    </a:moveTo>
                    <a:lnTo>
                      <a:pt x="79273" y="0"/>
                    </a:lnTo>
                    <a:lnTo>
                      <a:pt x="92744" y="13431"/>
                    </a:lnTo>
                    <a:lnTo>
                      <a:pt x="13470" y="9247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390" name="Freeform: Shape 79">
                <a:extLst>
                  <a:ext uri="{FF2B5EF4-FFF2-40B4-BE49-F238E27FC236}">
                    <a16:creationId xmlns:a16="http://schemas.microsoft.com/office/drawing/2014/main" id="{7524C1EE-1DA5-4E40-AD00-08476DE803DC}"/>
                  </a:ext>
                </a:extLst>
              </p:cNvPr>
              <p:cNvSpPr/>
              <p:nvPr/>
            </p:nvSpPr>
            <p:spPr>
              <a:xfrm>
                <a:off x="9648293" y="5307672"/>
                <a:ext cx="142875" cy="18995"/>
              </a:xfrm>
              <a:custGeom>
                <a:avLst/>
                <a:gdLst>
                  <a:gd name="connsiteX0" fmla="*/ 0 w 142875"/>
                  <a:gd name="connsiteY0" fmla="*/ 0 h 18994"/>
                  <a:gd name="connsiteX1" fmla="*/ 142875 w 142875"/>
                  <a:gd name="connsiteY1" fmla="*/ 0 h 18994"/>
                  <a:gd name="connsiteX2" fmla="*/ 142875 w 142875"/>
                  <a:gd name="connsiteY2" fmla="*/ 18995 h 18994"/>
                  <a:gd name="connsiteX3" fmla="*/ 0 w 142875"/>
                  <a:gd name="connsiteY3" fmla="*/ 18995 h 18994"/>
                </a:gdLst>
                <a:ahLst/>
                <a:cxnLst>
                  <a:cxn ang="0">
                    <a:pos x="connsiteX0" y="connsiteY0"/>
                  </a:cxn>
                  <a:cxn ang="0">
                    <a:pos x="connsiteX1" y="connsiteY1"/>
                  </a:cxn>
                  <a:cxn ang="0">
                    <a:pos x="connsiteX2" y="connsiteY2"/>
                  </a:cxn>
                  <a:cxn ang="0">
                    <a:pos x="connsiteX3" y="connsiteY3"/>
                  </a:cxn>
                </a:cxnLst>
                <a:rect l="l" t="t" r="r" b="b"/>
                <a:pathLst>
                  <a:path w="142875" h="18994">
                    <a:moveTo>
                      <a:pt x="0" y="0"/>
                    </a:moveTo>
                    <a:lnTo>
                      <a:pt x="142875" y="0"/>
                    </a:lnTo>
                    <a:lnTo>
                      <a:pt x="142875" y="18995"/>
                    </a:lnTo>
                    <a:lnTo>
                      <a:pt x="0" y="18995"/>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391" name="Freeform: Shape 86">
                <a:extLst>
                  <a:ext uri="{FF2B5EF4-FFF2-40B4-BE49-F238E27FC236}">
                    <a16:creationId xmlns:a16="http://schemas.microsoft.com/office/drawing/2014/main" id="{704235C7-14F4-A54D-8B09-5853BC469BC0}"/>
                  </a:ext>
                </a:extLst>
              </p:cNvPr>
              <p:cNvSpPr/>
              <p:nvPr/>
            </p:nvSpPr>
            <p:spPr>
              <a:xfrm>
                <a:off x="9810218" y="5203201"/>
                <a:ext cx="228600" cy="227937"/>
              </a:xfrm>
              <a:custGeom>
                <a:avLst/>
                <a:gdLst>
                  <a:gd name="connsiteX0" fmla="*/ 136112 w 228600"/>
                  <a:gd name="connsiteY0" fmla="*/ 227937 h 227937"/>
                  <a:gd name="connsiteX1" fmla="*/ 92488 w 228600"/>
                  <a:gd name="connsiteY1" fmla="*/ 227937 h 227937"/>
                  <a:gd name="connsiteX2" fmla="*/ 82963 w 228600"/>
                  <a:gd name="connsiteY2" fmla="*/ 218440 h 227937"/>
                  <a:gd name="connsiteX3" fmla="*/ 82963 w 228600"/>
                  <a:gd name="connsiteY3" fmla="*/ 200680 h 227937"/>
                  <a:gd name="connsiteX4" fmla="*/ 74962 w 228600"/>
                  <a:gd name="connsiteY4" fmla="*/ 197451 h 227937"/>
                  <a:gd name="connsiteX5" fmla="*/ 62389 w 228600"/>
                  <a:gd name="connsiteY5" fmla="*/ 209987 h 227937"/>
                  <a:gd name="connsiteX6" fmla="*/ 48918 w 228600"/>
                  <a:gd name="connsiteY6" fmla="*/ 210042 h 227937"/>
                  <a:gd name="connsiteX7" fmla="*/ 48863 w 228600"/>
                  <a:gd name="connsiteY7" fmla="*/ 209987 h 227937"/>
                  <a:gd name="connsiteX8" fmla="*/ 18002 w 228600"/>
                  <a:gd name="connsiteY8" fmla="*/ 179216 h 227937"/>
                  <a:gd name="connsiteX9" fmla="*/ 17947 w 228600"/>
                  <a:gd name="connsiteY9" fmla="*/ 165785 h 227937"/>
                  <a:gd name="connsiteX10" fmla="*/ 18002 w 228600"/>
                  <a:gd name="connsiteY10" fmla="*/ 165729 h 227937"/>
                  <a:gd name="connsiteX11" fmla="*/ 30575 w 228600"/>
                  <a:gd name="connsiteY11" fmla="*/ 153193 h 227937"/>
                  <a:gd name="connsiteX12" fmla="*/ 27337 w 228600"/>
                  <a:gd name="connsiteY12" fmla="*/ 145215 h 227937"/>
                  <a:gd name="connsiteX13" fmla="*/ 9525 w 228600"/>
                  <a:gd name="connsiteY13" fmla="*/ 145215 h 227937"/>
                  <a:gd name="connsiteX14" fmla="*/ 0 w 228600"/>
                  <a:gd name="connsiteY14" fmla="*/ 135718 h 227937"/>
                  <a:gd name="connsiteX15" fmla="*/ 0 w 228600"/>
                  <a:gd name="connsiteY15" fmla="*/ 92220 h 227937"/>
                  <a:gd name="connsiteX16" fmla="*/ 9525 w 228600"/>
                  <a:gd name="connsiteY16" fmla="*/ 82722 h 227937"/>
                  <a:gd name="connsiteX17" fmla="*/ 27337 w 228600"/>
                  <a:gd name="connsiteY17" fmla="*/ 82722 h 227937"/>
                  <a:gd name="connsiteX18" fmla="*/ 30575 w 228600"/>
                  <a:gd name="connsiteY18" fmla="*/ 74744 h 227937"/>
                  <a:gd name="connsiteX19" fmla="*/ 18002 w 228600"/>
                  <a:gd name="connsiteY19" fmla="*/ 62208 h 227937"/>
                  <a:gd name="connsiteX20" fmla="*/ 17947 w 228600"/>
                  <a:gd name="connsiteY20" fmla="*/ 48777 h 227937"/>
                  <a:gd name="connsiteX21" fmla="*/ 18002 w 228600"/>
                  <a:gd name="connsiteY21" fmla="*/ 48722 h 227937"/>
                  <a:gd name="connsiteX22" fmla="*/ 48863 w 228600"/>
                  <a:gd name="connsiteY22" fmla="*/ 17950 h 227937"/>
                  <a:gd name="connsiteX23" fmla="*/ 62334 w 228600"/>
                  <a:gd name="connsiteY23" fmla="*/ 17895 h 227937"/>
                  <a:gd name="connsiteX24" fmla="*/ 62389 w 228600"/>
                  <a:gd name="connsiteY24" fmla="*/ 17950 h 227937"/>
                  <a:gd name="connsiteX25" fmla="*/ 74962 w 228600"/>
                  <a:gd name="connsiteY25" fmla="*/ 30487 h 227937"/>
                  <a:gd name="connsiteX26" fmla="*/ 82963 w 228600"/>
                  <a:gd name="connsiteY26" fmla="*/ 27258 h 227937"/>
                  <a:gd name="connsiteX27" fmla="*/ 82963 w 228600"/>
                  <a:gd name="connsiteY27" fmla="*/ 9497 h 227937"/>
                  <a:gd name="connsiteX28" fmla="*/ 92488 w 228600"/>
                  <a:gd name="connsiteY28" fmla="*/ 0 h 227937"/>
                  <a:gd name="connsiteX29" fmla="*/ 136112 w 228600"/>
                  <a:gd name="connsiteY29" fmla="*/ 0 h 227937"/>
                  <a:gd name="connsiteX30" fmla="*/ 145637 w 228600"/>
                  <a:gd name="connsiteY30" fmla="*/ 9497 h 227937"/>
                  <a:gd name="connsiteX31" fmla="*/ 145637 w 228600"/>
                  <a:gd name="connsiteY31" fmla="*/ 27258 h 227937"/>
                  <a:gd name="connsiteX32" fmla="*/ 153638 w 228600"/>
                  <a:gd name="connsiteY32" fmla="*/ 30487 h 227937"/>
                  <a:gd name="connsiteX33" fmla="*/ 166211 w 228600"/>
                  <a:gd name="connsiteY33" fmla="*/ 17950 h 227937"/>
                  <a:gd name="connsiteX34" fmla="*/ 179682 w 228600"/>
                  <a:gd name="connsiteY34" fmla="*/ 17895 h 227937"/>
                  <a:gd name="connsiteX35" fmla="*/ 179737 w 228600"/>
                  <a:gd name="connsiteY35" fmla="*/ 17950 h 227937"/>
                  <a:gd name="connsiteX36" fmla="*/ 210598 w 228600"/>
                  <a:gd name="connsiteY36" fmla="*/ 48722 h 227937"/>
                  <a:gd name="connsiteX37" fmla="*/ 210653 w 228600"/>
                  <a:gd name="connsiteY37" fmla="*/ 62153 h 227937"/>
                  <a:gd name="connsiteX38" fmla="*/ 210598 w 228600"/>
                  <a:gd name="connsiteY38" fmla="*/ 62208 h 227937"/>
                  <a:gd name="connsiteX39" fmla="*/ 198025 w 228600"/>
                  <a:gd name="connsiteY39" fmla="*/ 74744 h 227937"/>
                  <a:gd name="connsiteX40" fmla="*/ 201263 w 228600"/>
                  <a:gd name="connsiteY40" fmla="*/ 82722 h 227937"/>
                  <a:gd name="connsiteX41" fmla="*/ 219075 w 228600"/>
                  <a:gd name="connsiteY41" fmla="*/ 82722 h 227937"/>
                  <a:gd name="connsiteX42" fmla="*/ 228600 w 228600"/>
                  <a:gd name="connsiteY42" fmla="*/ 92220 h 227937"/>
                  <a:gd name="connsiteX43" fmla="*/ 228600 w 228600"/>
                  <a:gd name="connsiteY43" fmla="*/ 135718 h 227937"/>
                  <a:gd name="connsiteX44" fmla="*/ 219075 w 228600"/>
                  <a:gd name="connsiteY44" fmla="*/ 145215 h 227937"/>
                  <a:gd name="connsiteX45" fmla="*/ 201263 w 228600"/>
                  <a:gd name="connsiteY45" fmla="*/ 145215 h 227937"/>
                  <a:gd name="connsiteX46" fmla="*/ 198025 w 228600"/>
                  <a:gd name="connsiteY46" fmla="*/ 153193 h 227937"/>
                  <a:gd name="connsiteX47" fmla="*/ 210598 w 228600"/>
                  <a:gd name="connsiteY47" fmla="*/ 165729 h 227937"/>
                  <a:gd name="connsiteX48" fmla="*/ 210653 w 228600"/>
                  <a:gd name="connsiteY48" fmla="*/ 179161 h 227937"/>
                  <a:gd name="connsiteX49" fmla="*/ 210598 w 228600"/>
                  <a:gd name="connsiteY49" fmla="*/ 179216 h 227937"/>
                  <a:gd name="connsiteX50" fmla="*/ 179737 w 228600"/>
                  <a:gd name="connsiteY50" fmla="*/ 209987 h 227937"/>
                  <a:gd name="connsiteX51" fmla="*/ 166266 w 228600"/>
                  <a:gd name="connsiteY51" fmla="*/ 210042 h 227937"/>
                  <a:gd name="connsiteX52" fmla="*/ 166211 w 228600"/>
                  <a:gd name="connsiteY52" fmla="*/ 209987 h 227937"/>
                  <a:gd name="connsiteX53" fmla="*/ 153638 w 228600"/>
                  <a:gd name="connsiteY53" fmla="*/ 197451 h 227937"/>
                  <a:gd name="connsiteX54" fmla="*/ 145637 w 228600"/>
                  <a:gd name="connsiteY54" fmla="*/ 200680 h 227937"/>
                  <a:gd name="connsiteX55" fmla="*/ 145637 w 228600"/>
                  <a:gd name="connsiteY55" fmla="*/ 218440 h 227937"/>
                  <a:gd name="connsiteX56" fmla="*/ 136112 w 228600"/>
                  <a:gd name="connsiteY56" fmla="*/ 227937 h 227937"/>
                  <a:gd name="connsiteX57" fmla="*/ 102013 w 228600"/>
                  <a:gd name="connsiteY57" fmla="*/ 208943 h 227937"/>
                  <a:gd name="connsiteX58" fmla="*/ 126587 w 228600"/>
                  <a:gd name="connsiteY58" fmla="*/ 208943 h 227937"/>
                  <a:gd name="connsiteX59" fmla="*/ 126587 w 228600"/>
                  <a:gd name="connsiteY59" fmla="*/ 193747 h 227937"/>
                  <a:gd name="connsiteX60" fmla="*/ 133636 w 228600"/>
                  <a:gd name="connsiteY60" fmla="*/ 184249 h 227937"/>
                  <a:gd name="connsiteX61" fmla="*/ 150686 w 228600"/>
                  <a:gd name="connsiteY61" fmla="*/ 177126 h 227937"/>
                  <a:gd name="connsiteX62" fmla="*/ 162116 w 228600"/>
                  <a:gd name="connsiteY62" fmla="*/ 178646 h 227937"/>
                  <a:gd name="connsiteX63" fmla="*/ 172974 w 228600"/>
                  <a:gd name="connsiteY63" fmla="*/ 189948 h 227937"/>
                  <a:gd name="connsiteX64" fmla="*/ 190500 w 228600"/>
                  <a:gd name="connsiteY64" fmla="*/ 172473 h 227937"/>
                  <a:gd name="connsiteX65" fmla="*/ 179546 w 228600"/>
                  <a:gd name="connsiteY65" fmla="*/ 161456 h 227937"/>
                  <a:gd name="connsiteX66" fmla="*/ 178022 w 228600"/>
                  <a:gd name="connsiteY66" fmla="*/ 150059 h 227937"/>
                  <a:gd name="connsiteX67" fmla="*/ 185166 w 228600"/>
                  <a:gd name="connsiteY67" fmla="*/ 132963 h 227937"/>
                  <a:gd name="connsiteX68" fmla="*/ 194691 w 228600"/>
                  <a:gd name="connsiteY68" fmla="*/ 125935 h 227937"/>
                  <a:gd name="connsiteX69" fmla="*/ 209550 w 228600"/>
                  <a:gd name="connsiteY69" fmla="*/ 125935 h 227937"/>
                  <a:gd name="connsiteX70" fmla="*/ 209550 w 228600"/>
                  <a:gd name="connsiteY70" fmla="*/ 101717 h 227937"/>
                  <a:gd name="connsiteX71" fmla="*/ 194310 w 228600"/>
                  <a:gd name="connsiteY71" fmla="*/ 101717 h 227937"/>
                  <a:gd name="connsiteX72" fmla="*/ 184785 w 228600"/>
                  <a:gd name="connsiteY72" fmla="*/ 94689 h 227937"/>
                  <a:gd name="connsiteX73" fmla="*/ 177641 w 228600"/>
                  <a:gd name="connsiteY73" fmla="*/ 77689 h 227937"/>
                  <a:gd name="connsiteX74" fmla="*/ 179165 w 228600"/>
                  <a:gd name="connsiteY74" fmla="*/ 66292 h 227937"/>
                  <a:gd name="connsiteX75" fmla="*/ 190500 w 228600"/>
                  <a:gd name="connsiteY75" fmla="*/ 55465 h 227937"/>
                  <a:gd name="connsiteX76" fmla="*/ 172974 w 228600"/>
                  <a:gd name="connsiteY76" fmla="*/ 37990 h 227937"/>
                  <a:gd name="connsiteX77" fmla="*/ 161925 w 228600"/>
                  <a:gd name="connsiteY77" fmla="*/ 48912 h 227937"/>
                  <a:gd name="connsiteX78" fmla="*/ 150495 w 228600"/>
                  <a:gd name="connsiteY78" fmla="*/ 50431 h 227937"/>
                  <a:gd name="connsiteX79" fmla="*/ 133350 w 228600"/>
                  <a:gd name="connsiteY79" fmla="*/ 43308 h 227937"/>
                  <a:gd name="connsiteX80" fmla="*/ 126301 w 228600"/>
                  <a:gd name="connsiteY80" fmla="*/ 33811 h 227937"/>
                  <a:gd name="connsiteX81" fmla="*/ 126301 w 228600"/>
                  <a:gd name="connsiteY81" fmla="*/ 18995 h 227937"/>
                  <a:gd name="connsiteX82" fmla="*/ 102013 w 228600"/>
                  <a:gd name="connsiteY82" fmla="*/ 18995 h 227937"/>
                  <a:gd name="connsiteX83" fmla="*/ 102013 w 228600"/>
                  <a:gd name="connsiteY83" fmla="*/ 34191 h 227937"/>
                  <a:gd name="connsiteX84" fmla="*/ 94964 w 228600"/>
                  <a:gd name="connsiteY84" fmla="*/ 43688 h 227937"/>
                  <a:gd name="connsiteX85" fmla="*/ 77914 w 228600"/>
                  <a:gd name="connsiteY85" fmla="*/ 50811 h 227937"/>
                  <a:gd name="connsiteX86" fmla="*/ 66484 w 228600"/>
                  <a:gd name="connsiteY86" fmla="*/ 49291 h 227937"/>
                  <a:gd name="connsiteX87" fmla="*/ 55626 w 228600"/>
                  <a:gd name="connsiteY87" fmla="*/ 37990 h 227937"/>
                  <a:gd name="connsiteX88" fmla="*/ 38100 w 228600"/>
                  <a:gd name="connsiteY88" fmla="*/ 55465 h 227937"/>
                  <a:gd name="connsiteX89" fmla="*/ 49054 w 228600"/>
                  <a:gd name="connsiteY89" fmla="*/ 66482 h 227937"/>
                  <a:gd name="connsiteX90" fmla="*/ 50578 w 228600"/>
                  <a:gd name="connsiteY90" fmla="*/ 77879 h 227937"/>
                  <a:gd name="connsiteX91" fmla="*/ 43434 w 228600"/>
                  <a:gd name="connsiteY91" fmla="*/ 94974 h 227937"/>
                  <a:gd name="connsiteX92" fmla="*/ 33909 w 228600"/>
                  <a:gd name="connsiteY92" fmla="*/ 102002 h 227937"/>
                  <a:gd name="connsiteX93" fmla="*/ 19050 w 228600"/>
                  <a:gd name="connsiteY93" fmla="*/ 102002 h 227937"/>
                  <a:gd name="connsiteX94" fmla="*/ 19050 w 228600"/>
                  <a:gd name="connsiteY94" fmla="*/ 126505 h 227937"/>
                  <a:gd name="connsiteX95" fmla="*/ 34290 w 228600"/>
                  <a:gd name="connsiteY95" fmla="*/ 126505 h 227937"/>
                  <a:gd name="connsiteX96" fmla="*/ 43815 w 228600"/>
                  <a:gd name="connsiteY96" fmla="*/ 133533 h 227937"/>
                  <a:gd name="connsiteX97" fmla="*/ 50959 w 228600"/>
                  <a:gd name="connsiteY97" fmla="*/ 150534 h 227937"/>
                  <a:gd name="connsiteX98" fmla="*/ 49435 w 228600"/>
                  <a:gd name="connsiteY98" fmla="*/ 161931 h 227937"/>
                  <a:gd name="connsiteX99" fmla="*/ 38100 w 228600"/>
                  <a:gd name="connsiteY99" fmla="*/ 172473 h 227937"/>
                  <a:gd name="connsiteX100" fmla="*/ 55626 w 228600"/>
                  <a:gd name="connsiteY100" fmla="*/ 189948 h 227937"/>
                  <a:gd name="connsiteX101" fmla="*/ 66675 w 228600"/>
                  <a:gd name="connsiteY101" fmla="*/ 179026 h 227937"/>
                  <a:gd name="connsiteX102" fmla="*/ 78105 w 228600"/>
                  <a:gd name="connsiteY102" fmla="*/ 177506 h 227937"/>
                  <a:gd name="connsiteX103" fmla="*/ 95155 w 228600"/>
                  <a:gd name="connsiteY103" fmla="*/ 184629 h 227937"/>
                  <a:gd name="connsiteX104" fmla="*/ 102203 w 228600"/>
                  <a:gd name="connsiteY104" fmla="*/ 194127 h 227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28600" h="227937">
                    <a:moveTo>
                      <a:pt x="136112" y="227937"/>
                    </a:moveTo>
                    <a:lnTo>
                      <a:pt x="92488" y="227937"/>
                    </a:lnTo>
                    <a:cubicBezTo>
                      <a:pt x="87227" y="227937"/>
                      <a:pt x="82963" y="223685"/>
                      <a:pt x="82963" y="218440"/>
                    </a:cubicBezTo>
                    <a:lnTo>
                      <a:pt x="82963" y="200680"/>
                    </a:lnTo>
                    <a:cubicBezTo>
                      <a:pt x="80235" y="199760"/>
                      <a:pt x="77563" y="198682"/>
                      <a:pt x="74962" y="197451"/>
                    </a:cubicBezTo>
                    <a:lnTo>
                      <a:pt x="62389" y="209987"/>
                    </a:lnTo>
                    <a:cubicBezTo>
                      <a:pt x="58684" y="213711"/>
                      <a:pt x="52653" y="213736"/>
                      <a:pt x="48918" y="210042"/>
                    </a:cubicBezTo>
                    <a:cubicBezTo>
                      <a:pt x="48900" y="210024"/>
                      <a:pt x="48882" y="210006"/>
                      <a:pt x="48863" y="209987"/>
                    </a:cubicBezTo>
                    <a:lnTo>
                      <a:pt x="18002" y="179216"/>
                    </a:lnTo>
                    <a:cubicBezTo>
                      <a:pt x="14267" y="175522"/>
                      <a:pt x="14243" y="169509"/>
                      <a:pt x="17947" y="165785"/>
                    </a:cubicBezTo>
                    <a:cubicBezTo>
                      <a:pt x="17965" y="165766"/>
                      <a:pt x="17984" y="165748"/>
                      <a:pt x="18002" y="165729"/>
                    </a:cubicBezTo>
                    <a:lnTo>
                      <a:pt x="30575" y="153193"/>
                    </a:lnTo>
                    <a:cubicBezTo>
                      <a:pt x="29432" y="150629"/>
                      <a:pt x="28289" y="147969"/>
                      <a:pt x="27337" y="145215"/>
                    </a:cubicBezTo>
                    <a:lnTo>
                      <a:pt x="9525" y="145215"/>
                    </a:lnTo>
                    <a:cubicBezTo>
                      <a:pt x="4264" y="145215"/>
                      <a:pt x="0" y="140963"/>
                      <a:pt x="0" y="135718"/>
                    </a:cubicBezTo>
                    <a:lnTo>
                      <a:pt x="0" y="92220"/>
                    </a:lnTo>
                    <a:cubicBezTo>
                      <a:pt x="0" y="86974"/>
                      <a:pt x="4264" y="82722"/>
                      <a:pt x="9525" y="82722"/>
                    </a:cubicBezTo>
                    <a:lnTo>
                      <a:pt x="27337" y="82722"/>
                    </a:lnTo>
                    <a:cubicBezTo>
                      <a:pt x="28289" y="79968"/>
                      <a:pt x="29432" y="77309"/>
                      <a:pt x="30575" y="74744"/>
                    </a:cubicBezTo>
                    <a:lnTo>
                      <a:pt x="18002" y="62208"/>
                    </a:lnTo>
                    <a:cubicBezTo>
                      <a:pt x="14267" y="58514"/>
                      <a:pt x="14243" y="52501"/>
                      <a:pt x="17947" y="48777"/>
                    </a:cubicBezTo>
                    <a:cubicBezTo>
                      <a:pt x="17965" y="48758"/>
                      <a:pt x="17984" y="48740"/>
                      <a:pt x="18002" y="48722"/>
                    </a:cubicBezTo>
                    <a:lnTo>
                      <a:pt x="48863" y="17950"/>
                    </a:lnTo>
                    <a:cubicBezTo>
                      <a:pt x="52568" y="14226"/>
                      <a:pt x="58599" y="14201"/>
                      <a:pt x="62334" y="17895"/>
                    </a:cubicBezTo>
                    <a:cubicBezTo>
                      <a:pt x="62352" y="17913"/>
                      <a:pt x="62370" y="17932"/>
                      <a:pt x="62389" y="17950"/>
                    </a:cubicBezTo>
                    <a:lnTo>
                      <a:pt x="74962" y="30487"/>
                    </a:lnTo>
                    <a:cubicBezTo>
                      <a:pt x="77563" y="29256"/>
                      <a:pt x="80235" y="28178"/>
                      <a:pt x="82963" y="27258"/>
                    </a:cubicBezTo>
                    <a:lnTo>
                      <a:pt x="82963" y="9497"/>
                    </a:lnTo>
                    <a:cubicBezTo>
                      <a:pt x="82963" y="4252"/>
                      <a:pt x="87227" y="0"/>
                      <a:pt x="92488" y="0"/>
                    </a:cubicBezTo>
                    <a:lnTo>
                      <a:pt x="136112" y="0"/>
                    </a:lnTo>
                    <a:cubicBezTo>
                      <a:pt x="141373" y="0"/>
                      <a:pt x="145637" y="4252"/>
                      <a:pt x="145637" y="9497"/>
                    </a:cubicBezTo>
                    <a:lnTo>
                      <a:pt x="145637" y="27258"/>
                    </a:lnTo>
                    <a:cubicBezTo>
                      <a:pt x="148365" y="28178"/>
                      <a:pt x="151037" y="29256"/>
                      <a:pt x="153638" y="30487"/>
                    </a:cubicBezTo>
                    <a:lnTo>
                      <a:pt x="166211" y="17950"/>
                    </a:lnTo>
                    <a:cubicBezTo>
                      <a:pt x="169916" y="14226"/>
                      <a:pt x="175947" y="14201"/>
                      <a:pt x="179682" y="17895"/>
                    </a:cubicBezTo>
                    <a:cubicBezTo>
                      <a:pt x="179700" y="17913"/>
                      <a:pt x="179718" y="17932"/>
                      <a:pt x="179737" y="17950"/>
                    </a:cubicBezTo>
                    <a:lnTo>
                      <a:pt x="210598" y="48722"/>
                    </a:lnTo>
                    <a:cubicBezTo>
                      <a:pt x="214333" y="52415"/>
                      <a:pt x="214357" y="58429"/>
                      <a:pt x="210653" y="62153"/>
                    </a:cubicBezTo>
                    <a:cubicBezTo>
                      <a:pt x="210635" y="62171"/>
                      <a:pt x="210616" y="62190"/>
                      <a:pt x="210598" y="62208"/>
                    </a:cubicBezTo>
                    <a:lnTo>
                      <a:pt x="198025" y="74744"/>
                    </a:lnTo>
                    <a:cubicBezTo>
                      <a:pt x="199259" y="77339"/>
                      <a:pt x="200341" y="80002"/>
                      <a:pt x="201263" y="82722"/>
                    </a:cubicBezTo>
                    <a:lnTo>
                      <a:pt x="219075" y="82722"/>
                    </a:lnTo>
                    <a:cubicBezTo>
                      <a:pt x="224336" y="82722"/>
                      <a:pt x="228600" y="86974"/>
                      <a:pt x="228600" y="92220"/>
                    </a:cubicBezTo>
                    <a:lnTo>
                      <a:pt x="228600" y="135718"/>
                    </a:lnTo>
                    <a:cubicBezTo>
                      <a:pt x="228600" y="140963"/>
                      <a:pt x="224336" y="145215"/>
                      <a:pt x="219075" y="145215"/>
                    </a:cubicBezTo>
                    <a:lnTo>
                      <a:pt x="201263" y="145215"/>
                    </a:lnTo>
                    <a:cubicBezTo>
                      <a:pt x="200341" y="147935"/>
                      <a:pt x="199259" y="150599"/>
                      <a:pt x="198025" y="153193"/>
                    </a:cubicBezTo>
                    <a:lnTo>
                      <a:pt x="210598" y="165729"/>
                    </a:lnTo>
                    <a:cubicBezTo>
                      <a:pt x="214333" y="169423"/>
                      <a:pt x="214357" y="175437"/>
                      <a:pt x="210653" y="179161"/>
                    </a:cubicBezTo>
                    <a:cubicBezTo>
                      <a:pt x="210635" y="179179"/>
                      <a:pt x="210616" y="179197"/>
                      <a:pt x="210598" y="179216"/>
                    </a:cubicBezTo>
                    <a:lnTo>
                      <a:pt x="179737" y="209987"/>
                    </a:lnTo>
                    <a:cubicBezTo>
                      <a:pt x="176032" y="213711"/>
                      <a:pt x="170001" y="213736"/>
                      <a:pt x="166266" y="210042"/>
                    </a:cubicBezTo>
                    <a:cubicBezTo>
                      <a:pt x="166248" y="210024"/>
                      <a:pt x="166230" y="210006"/>
                      <a:pt x="166211" y="209987"/>
                    </a:cubicBezTo>
                    <a:lnTo>
                      <a:pt x="153638" y="197451"/>
                    </a:lnTo>
                    <a:cubicBezTo>
                      <a:pt x="151037" y="198682"/>
                      <a:pt x="148365" y="199760"/>
                      <a:pt x="145637" y="200680"/>
                    </a:cubicBezTo>
                    <a:lnTo>
                      <a:pt x="145637" y="218440"/>
                    </a:lnTo>
                    <a:cubicBezTo>
                      <a:pt x="145637" y="223685"/>
                      <a:pt x="141373" y="227937"/>
                      <a:pt x="136112" y="227937"/>
                    </a:cubicBezTo>
                    <a:close/>
                    <a:moveTo>
                      <a:pt x="102013" y="208943"/>
                    </a:moveTo>
                    <a:lnTo>
                      <a:pt x="126587" y="208943"/>
                    </a:lnTo>
                    <a:lnTo>
                      <a:pt x="126587" y="193747"/>
                    </a:lnTo>
                    <a:cubicBezTo>
                      <a:pt x="126436" y="189332"/>
                      <a:pt x="129357" y="185395"/>
                      <a:pt x="133636" y="184249"/>
                    </a:cubicBezTo>
                    <a:cubicBezTo>
                      <a:pt x="139609" y="182634"/>
                      <a:pt x="145342" y="180239"/>
                      <a:pt x="150686" y="177126"/>
                    </a:cubicBezTo>
                    <a:cubicBezTo>
                      <a:pt x="154405" y="175015"/>
                      <a:pt x="159081" y="175636"/>
                      <a:pt x="162116" y="178646"/>
                    </a:cubicBezTo>
                    <a:lnTo>
                      <a:pt x="172974" y="189948"/>
                    </a:lnTo>
                    <a:lnTo>
                      <a:pt x="190500" y="172473"/>
                    </a:lnTo>
                    <a:lnTo>
                      <a:pt x="179546" y="161456"/>
                    </a:lnTo>
                    <a:cubicBezTo>
                      <a:pt x="176528" y="158430"/>
                      <a:pt x="175904" y="153768"/>
                      <a:pt x="178022" y="150059"/>
                    </a:cubicBezTo>
                    <a:cubicBezTo>
                      <a:pt x="181135" y="144692"/>
                      <a:pt x="183536" y="138946"/>
                      <a:pt x="185166" y="132963"/>
                    </a:cubicBezTo>
                    <a:cubicBezTo>
                      <a:pt x="186315" y="128697"/>
                      <a:pt x="190263" y="125784"/>
                      <a:pt x="194691" y="125935"/>
                    </a:cubicBezTo>
                    <a:lnTo>
                      <a:pt x="209550" y="125935"/>
                    </a:lnTo>
                    <a:lnTo>
                      <a:pt x="209550" y="101717"/>
                    </a:lnTo>
                    <a:lnTo>
                      <a:pt x="194310" y="101717"/>
                    </a:lnTo>
                    <a:cubicBezTo>
                      <a:pt x="189882" y="101868"/>
                      <a:pt x="185934" y="98955"/>
                      <a:pt x="184785" y="94689"/>
                    </a:cubicBezTo>
                    <a:cubicBezTo>
                      <a:pt x="183147" y="88739"/>
                      <a:pt x="180746" y="83025"/>
                      <a:pt x="177641" y="77689"/>
                    </a:cubicBezTo>
                    <a:cubicBezTo>
                      <a:pt x="175523" y="73980"/>
                      <a:pt x="176147" y="69318"/>
                      <a:pt x="179165" y="66292"/>
                    </a:cubicBezTo>
                    <a:lnTo>
                      <a:pt x="190500" y="55465"/>
                    </a:lnTo>
                    <a:lnTo>
                      <a:pt x="172974" y="37990"/>
                    </a:lnTo>
                    <a:lnTo>
                      <a:pt x="161925" y="48912"/>
                    </a:lnTo>
                    <a:cubicBezTo>
                      <a:pt x="158890" y="51921"/>
                      <a:pt x="154215" y="52543"/>
                      <a:pt x="150495" y="50431"/>
                    </a:cubicBezTo>
                    <a:cubicBezTo>
                      <a:pt x="145121" y="47311"/>
                      <a:pt x="139356" y="44916"/>
                      <a:pt x="133350" y="43308"/>
                    </a:cubicBezTo>
                    <a:cubicBezTo>
                      <a:pt x="129071" y="42162"/>
                      <a:pt x="126150" y="38226"/>
                      <a:pt x="126301" y="33811"/>
                    </a:cubicBezTo>
                    <a:lnTo>
                      <a:pt x="126301" y="18995"/>
                    </a:lnTo>
                    <a:lnTo>
                      <a:pt x="102013" y="18995"/>
                    </a:lnTo>
                    <a:lnTo>
                      <a:pt x="102013" y="34191"/>
                    </a:lnTo>
                    <a:cubicBezTo>
                      <a:pt x="102164" y="38606"/>
                      <a:pt x="99243" y="42542"/>
                      <a:pt x="94964" y="43688"/>
                    </a:cubicBezTo>
                    <a:cubicBezTo>
                      <a:pt x="88997" y="45321"/>
                      <a:pt x="83267" y="47715"/>
                      <a:pt x="77914" y="50811"/>
                    </a:cubicBezTo>
                    <a:cubicBezTo>
                      <a:pt x="74195" y="52923"/>
                      <a:pt x="69519" y="52301"/>
                      <a:pt x="66484" y="49291"/>
                    </a:cubicBezTo>
                    <a:lnTo>
                      <a:pt x="55626" y="37990"/>
                    </a:lnTo>
                    <a:lnTo>
                      <a:pt x="38100" y="55465"/>
                    </a:lnTo>
                    <a:lnTo>
                      <a:pt x="49054" y="66482"/>
                    </a:lnTo>
                    <a:cubicBezTo>
                      <a:pt x="52072" y="69508"/>
                      <a:pt x="52696" y="74170"/>
                      <a:pt x="50578" y="77879"/>
                    </a:cubicBezTo>
                    <a:cubicBezTo>
                      <a:pt x="47465" y="83245"/>
                      <a:pt x="45064" y="88992"/>
                      <a:pt x="43434" y="94974"/>
                    </a:cubicBezTo>
                    <a:cubicBezTo>
                      <a:pt x="42285" y="99240"/>
                      <a:pt x="38337" y="102153"/>
                      <a:pt x="33909" y="102002"/>
                    </a:cubicBezTo>
                    <a:lnTo>
                      <a:pt x="19050" y="102002"/>
                    </a:lnTo>
                    <a:lnTo>
                      <a:pt x="19050" y="126505"/>
                    </a:lnTo>
                    <a:lnTo>
                      <a:pt x="34290" y="126505"/>
                    </a:lnTo>
                    <a:cubicBezTo>
                      <a:pt x="38718" y="126354"/>
                      <a:pt x="42666" y="129267"/>
                      <a:pt x="43815" y="133533"/>
                    </a:cubicBezTo>
                    <a:cubicBezTo>
                      <a:pt x="45453" y="139483"/>
                      <a:pt x="47854" y="145197"/>
                      <a:pt x="50959" y="150534"/>
                    </a:cubicBezTo>
                    <a:cubicBezTo>
                      <a:pt x="53077" y="154243"/>
                      <a:pt x="52453" y="158905"/>
                      <a:pt x="49435" y="161931"/>
                    </a:cubicBezTo>
                    <a:lnTo>
                      <a:pt x="38100" y="172473"/>
                    </a:lnTo>
                    <a:lnTo>
                      <a:pt x="55626" y="189948"/>
                    </a:lnTo>
                    <a:lnTo>
                      <a:pt x="66675" y="179026"/>
                    </a:lnTo>
                    <a:cubicBezTo>
                      <a:pt x="69710" y="176016"/>
                      <a:pt x="74385" y="175394"/>
                      <a:pt x="78105" y="177506"/>
                    </a:cubicBezTo>
                    <a:cubicBezTo>
                      <a:pt x="83457" y="180602"/>
                      <a:pt x="89188" y="182996"/>
                      <a:pt x="95155" y="184629"/>
                    </a:cubicBezTo>
                    <a:cubicBezTo>
                      <a:pt x="99434" y="185775"/>
                      <a:pt x="102355" y="189712"/>
                      <a:pt x="102203" y="194127"/>
                    </a:cubicBez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392" name="Freeform: Shape 90">
                <a:extLst>
                  <a:ext uri="{FF2B5EF4-FFF2-40B4-BE49-F238E27FC236}">
                    <a16:creationId xmlns:a16="http://schemas.microsoft.com/office/drawing/2014/main" id="{04570CB6-1D23-F94A-911A-2CF6A2DC6BA7}"/>
                  </a:ext>
                </a:extLst>
              </p:cNvPr>
              <p:cNvSpPr/>
              <p:nvPr/>
            </p:nvSpPr>
            <p:spPr>
              <a:xfrm>
                <a:off x="9875655" y="5268353"/>
                <a:ext cx="95250" cy="94974"/>
              </a:xfrm>
              <a:custGeom>
                <a:avLst/>
                <a:gdLst>
                  <a:gd name="connsiteX0" fmla="*/ 48863 w 95250"/>
                  <a:gd name="connsiteY0" fmla="*/ 97443 h 94973"/>
                  <a:gd name="connsiteX1" fmla="*/ 0 w 95250"/>
                  <a:gd name="connsiteY1" fmla="*/ 48722 h 94973"/>
                  <a:gd name="connsiteX2" fmla="*/ 48863 w 95250"/>
                  <a:gd name="connsiteY2" fmla="*/ 0 h 94973"/>
                  <a:gd name="connsiteX3" fmla="*/ 97726 w 95250"/>
                  <a:gd name="connsiteY3" fmla="*/ 48722 h 94973"/>
                  <a:gd name="connsiteX4" fmla="*/ 97726 w 95250"/>
                  <a:gd name="connsiteY4" fmla="*/ 48817 h 94973"/>
                  <a:gd name="connsiteX5" fmla="*/ 48958 w 95250"/>
                  <a:gd name="connsiteY5" fmla="*/ 97443 h 94973"/>
                  <a:gd name="connsiteX6" fmla="*/ 48863 w 95250"/>
                  <a:gd name="connsiteY6" fmla="*/ 97443 h 94973"/>
                  <a:gd name="connsiteX7" fmla="*/ 48863 w 95250"/>
                  <a:gd name="connsiteY7" fmla="*/ 19090 h 94973"/>
                  <a:gd name="connsiteX8" fmla="*/ 19050 w 95250"/>
                  <a:gd name="connsiteY8" fmla="*/ 48817 h 94973"/>
                  <a:gd name="connsiteX9" fmla="*/ 48863 w 95250"/>
                  <a:gd name="connsiteY9" fmla="*/ 78543 h 94973"/>
                  <a:gd name="connsiteX10" fmla="*/ 78676 w 95250"/>
                  <a:gd name="connsiteY10" fmla="*/ 48817 h 94973"/>
                  <a:gd name="connsiteX11" fmla="*/ 48863 w 95250"/>
                  <a:gd name="connsiteY11" fmla="*/ 19090 h 94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250" h="94973">
                    <a:moveTo>
                      <a:pt x="48863" y="97443"/>
                    </a:moveTo>
                    <a:cubicBezTo>
                      <a:pt x="21877" y="97443"/>
                      <a:pt x="0" y="75630"/>
                      <a:pt x="0" y="48722"/>
                    </a:cubicBezTo>
                    <a:cubicBezTo>
                      <a:pt x="0" y="21813"/>
                      <a:pt x="21877" y="0"/>
                      <a:pt x="48863" y="0"/>
                    </a:cubicBezTo>
                    <a:cubicBezTo>
                      <a:pt x="75850" y="0"/>
                      <a:pt x="97727" y="21813"/>
                      <a:pt x="97726" y="48722"/>
                    </a:cubicBezTo>
                    <a:cubicBezTo>
                      <a:pt x="97726" y="48753"/>
                      <a:pt x="97726" y="48785"/>
                      <a:pt x="97726" y="48817"/>
                    </a:cubicBezTo>
                    <a:cubicBezTo>
                      <a:pt x="97726" y="75672"/>
                      <a:pt x="75892" y="97443"/>
                      <a:pt x="48958" y="97443"/>
                    </a:cubicBezTo>
                    <a:cubicBezTo>
                      <a:pt x="48927" y="97443"/>
                      <a:pt x="48895" y="97443"/>
                      <a:pt x="48863" y="97443"/>
                    </a:cubicBezTo>
                    <a:close/>
                    <a:moveTo>
                      <a:pt x="48863" y="19090"/>
                    </a:moveTo>
                    <a:cubicBezTo>
                      <a:pt x="32398" y="19090"/>
                      <a:pt x="19050" y="32399"/>
                      <a:pt x="19050" y="48817"/>
                    </a:cubicBezTo>
                    <a:cubicBezTo>
                      <a:pt x="19050" y="65234"/>
                      <a:pt x="32398" y="78543"/>
                      <a:pt x="48863" y="78543"/>
                    </a:cubicBezTo>
                    <a:cubicBezTo>
                      <a:pt x="65329" y="78543"/>
                      <a:pt x="78676" y="65234"/>
                      <a:pt x="78676" y="48817"/>
                    </a:cubicBezTo>
                    <a:cubicBezTo>
                      <a:pt x="78676" y="32399"/>
                      <a:pt x="65329" y="19090"/>
                      <a:pt x="48863" y="19090"/>
                    </a:cubicBez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393" name="Freeform: Shape 92">
                <a:extLst>
                  <a:ext uri="{FF2B5EF4-FFF2-40B4-BE49-F238E27FC236}">
                    <a16:creationId xmlns:a16="http://schemas.microsoft.com/office/drawing/2014/main" id="{EDC2FB00-E1A2-3A48-9AA1-863697095022}"/>
                  </a:ext>
                </a:extLst>
              </p:cNvPr>
              <p:cNvSpPr/>
              <p:nvPr/>
            </p:nvSpPr>
            <p:spPr>
              <a:xfrm>
                <a:off x="9705443" y="5165211"/>
                <a:ext cx="19050" cy="123466"/>
              </a:xfrm>
              <a:custGeom>
                <a:avLst/>
                <a:gdLst>
                  <a:gd name="connsiteX0" fmla="*/ 0 w 19050"/>
                  <a:gd name="connsiteY0" fmla="*/ 0 h 123466"/>
                  <a:gd name="connsiteX1" fmla="*/ 19050 w 19050"/>
                  <a:gd name="connsiteY1" fmla="*/ 0 h 123466"/>
                  <a:gd name="connsiteX2" fmla="*/ 19050 w 19050"/>
                  <a:gd name="connsiteY2" fmla="*/ 123466 h 123466"/>
                  <a:gd name="connsiteX3" fmla="*/ 0 w 19050"/>
                  <a:gd name="connsiteY3" fmla="*/ 123466 h 123466"/>
                </a:gdLst>
                <a:ahLst/>
                <a:cxnLst>
                  <a:cxn ang="0">
                    <a:pos x="connsiteX0" y="connsiteY0"/>
                  </a:cxn>
                  <a:cxn ang="0">
                    <a:pos x="connsiteX1" y="connsiteY1"/>
                  </a:cxn>
                  <a:cxn ang="0">
                    <a:pos x="connsiteX2" y="connsiteY2"/>
                  </a:cxn>
                  <a:cxn ang="0">
                    <a:pos x="connsiteX3" y="connsiteY3"/>
                  </a:cxn>
                </a:cxnLst>
                <a:rect l="l" t="t" r="r" b="b"/>
                <a:pathLst>
                  <a:path w="19050" h="123466">
                    <a:moveTo>
                      <a:pt x="0" y="0"/>
                    </a:moveTo>
                    <a:lnTo>
                      <a:pt x="19050" y="0"/>
                    </a:lnTo>
                    <a:lnTo>
                      <a:pt x="19050" y="123466"/>
                    </a:lnTo>
                    <a:lnTo>
                      <a:pt x="0" y="123466"/>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394" name="Freeform: Shape 93">
                <a:extLst>
                  <a:ext uri="{FF2B5EF4-FFF2-40B4-BE49-F238E27FC236}">
                    <a16:creationId xmlns:a16="http://schemas.microsoft.com/office/drawing/2014/main" id="{10F383C7-09FA-FF45-845E-0C5D224B8650}"/>
                  </a:ext>
                </a:extLst>
              </p:cNvPr>
              <p:cNvSpPr/>
              <p:nvPr/>
            </p:nvSpPr>
            <p:spPr>
              <a:xfrm>
                <a:off x="9705443" y="5345662"/>
                <a:ext cx="19050" cy="123466"/>
              </a:xfrm>
              <a:custGeom>
                <a:avLst/>
                <a:gdLst>
                  <a:gd name="connsiteX0" fmla="*/ 0 w 19050"/>
                  <a:gd name="connsiteY0" fmla="*/ 0 h 123466"/>
                  <a:gd name="connsiteX1" fmla="*/ 19050 w 19050"/>
                  <a:gd name="connsiteY1" fmla="*/ 0 h 123466"/>
                  <a:gd name="connsiteX2" fmla="*/ 19050 w 19050"/>
                  <a:gd name="connsiteY2" fmla="*/ 123466 h 123466"/>
                  <a:gd name="connsiteX3" fmla="*/ 0 w 19050"/>
                  <a:gd name="connsiteY3" fmla="*/ 123466 h 123466"/>
                </a:gdLst>
                <a:ahLst/>
                <a:cxnLst>
                  <a:cxn ang="0">
                    <a:pos x="connsiteX0" y="connsiteY0"/>
                  </a:cxn>
                  <a:cxn ang="0">
                    <a:pos x="connsiteX1" y="connsiteY1"/>
                  </a:cxn>
                  <a:cxn ang="0">
                    <a:pos x="connsiteX2" y="connsiteY2"/>
                  </a:cxn>
                  <a:cxn ang="0">
                    <a:pos x="connsiteX3" y="connsiteY3"/>
                  </a:cxn>
                </a:cxnLst>
                <a:rect l="l" t="t" r="r" b="b"/>
                <a:pathLst>
                  <a:path w="19050" h="123466">
                    <a:moveTo>
                      <a:pt x="0" y="0"/>
                    </a:moveTo>
                    <a:lnTo>
                      <a:pt x="19050" y="0"/>
                    </a:lnTo>
                    <a:lnTo>
                      <a:pt x="19050" y="123466"/>
                    </a:lnTo>
                    <a:lnTo>
                      <a:pt x="0" y="123466"/>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395" name="Freeform: Shape 94">
                <a:extLst>
                  <a:ext uri="{FF2B5EF4-FFF2-40B4-BE49-F238E27FC236}">
                    <a16:creationId xmlns:a16="http://schemas.microsoft.com/office/drawing/2014/main" id="{0EC592AC-ACEE-094F-BC56-6DB489E56C70}"/>
                  </a:ext>
                </a:extLst>
              </p:cNvPr>
              <p:cNvSpPr/>
              <p:nvPr/>
            </p:nvSpPr>
            <p:spPr>
              <a:xfrm>
                <a:off x="9619518" y="5154128"/>
                <a:ext cx="76200" cy="132963"/>
              </a:xfrm>
              <a:custGeom>
                <a:avLst/>
                <a:gdLst>
                  <a:gd name="connsiteX0" fmla="*/ 0 w 76200"/>
                  <a:gd name="connsiteY0" fmla="*/ 124941 h 132963"/>
                  <a:gd name="connsiteX1" fmla="*/ 65619 w 76200"/>
                  <a:gd name="connsiteY1" fmla="*/ 0 h 132963"/>
                  <a:gd name="connsiteX2" fmla="*/ 82495 w 76200"/>
                  <a:gd name="connsiteY2" fmla="*/ 8812 h 132963"/>
                  <a:gd name="connsiteX3" fmla="*/ 16876 w 76200"/>
                  <a:gd name="connsiteY3" fmla="*/ 133753 h 132963"/>
                </a:gdLst>
                <a:ahLst/>
                <a:cxnLst>
                  <a:cxn ang="0">
                    <a:pos x="connsiteX0" y="connsiteY0"/>
                  </a:cxn>
                  <a:cxn ang="0">
                    <a:pos x="connsiteX1" y="connsiteY1"/>
                  </a:cxn>
                  <a:cxn ang="0">
                    <a:pos x="connsiteX2" y="connsiteY2"/>
                  </a:cxn>
                  <a:cxn ang="0">
                    <a:pos x="connsiteX3" y="connsiteY3"/>
                  </a:cxn>
                </a:cxnLst>
                <a:rect l="l" t="t" r="r" b="b"/>
                <a:pathLst>
                  <a:path w="76200" h="132963">
                    <a:moveTo>
                      <a:pt x="0" y="124941"/>
                    </a:moveTo>
                    <a:lnTo>
                      <a:pt x="65619" y="0"/>
                    </a:lnTo>
                    <a:lnTo>
                      <a:pt x="82495" y="8812"/>
                    </a:lnTo>
                    <a:lnTo>
                      <a:pt x="16876" y="133753"/>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396" name="Freeform: Shape 95">
                <a:extLst>
                  <a:ext uri="{FF2B5EF4-FFF2-40B4-BE49-F238E27FC236}">
                    <a16:creationId xmlns:a16="http://schemas.microsoft.com/office/drawing/2014/main" id="{C977890A-1C43-954E-9121-40F5D65B1E65}"/>
                  </a:ext>
                </a:extLst>
              </p:cNvPr>
              <p:cNvSpPr/>
              <p:nvPr/>
            </p:nvSpPr>
            <p:spPr>
              <a:xfrm>
                <a:off x="9619486" y="5346328"/>
                <a:ext cx="76200" cy="132963"/>
              </a:xfrm>
              <a:custGeom>
                <a:avLst/>
                <a:gdLst>
                  <a:gd name="connsiteX0" fmla="*/ 0 w 76200"/>
                  <a:gd name="connsiteY0" fmla="*/ 8809 h 132963"/>
                  <a:gd name="connsiteX1" fmla="*/ 16878 w 76200"/>
                  <a:gd name="connsiteY1" fmla="*/ 0 h 132963"/>
                  <a:gd name="connsiteX2" fmla="*/ 82475 w 76200"/>
                  <a:gd name="connsiteY2" fmla="*/ 124953 h 132963"/>
                  <a:gd name="connsiteX3" fmla="*/ 65597 w 76200"/>
                  <a:gd name="connsiteY3" fmla="*/ 133762 h 132963"/>
                </a:gdLst>
                <a:ahLst/>
                <a:cxnLst>
                  <a:cxn ang="0">
                    <a:pos x="connsiteX0" y="connsiteY0"/>
                  </a:cxn>
                  <a:cxn ang="0">
                    <a:pos x="connsiteX1" y="connsiteY1"/>
                  </a:cxn>
                  <a:cxn ang="0">
                    <a:pos x="connsiteX2" y="connsiteY2"/>
                  </a:cxn>
                  <a:cxn ang="0">
                    <a:pos x="connsiteX3" y="connsiteY3"/>
                  </a:cxn>
                </a:cxnLst>
                <a:rect l="l" t="t" r="r" b="b"/>
                <a:pathLst>
                  <a:path w="76200" h="132963">
                    <a:moveTo>
                      <a:pt x="0" y="8809"/>
                    </a:moveTo>
                    <a:lnTo>
                      <a:pt x="16878" y="0"/>
                    </a:lnTo>
                    <a:lnTo>
                      <a:pt x="82475" y="124953"/>
                    </a:lnTo>
                    <a:lnTo>
                      <a:pt x="65597" y="133762"/>
                    </a:ln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397" name="Freeform: Shape 96">
                <a:extLst>
                  <a:ext uri="{FF2B5EF4-FFF2-40B4-BE49-F238E27FC236}">
                    <a16:creationId xmlns:a16="http://schemas.microsoft.com/office/drawing/2014/main" id="{90C64069-92D3-4941-A53D-345EF1889B4E}"/>
                  </a:ext>
                </a:extLst>
              </p:cNvPr>
              <p:cNvSpPr/>
              <p:nvPr/>
            </p:nvSpPr>
            <p:spPr>
              <a:xfrm>
                <a:off x="9562568" y="5269683"/>
                <a:ext cx="95250" cy="94974"/>
              </a:xfrm>
              <a:custGeom>
                <a:avLst/>
                <a:gdLst>
                  <a:gd name="connsiteX0" fmla="*/ 47625 w 95250"/>
                  <a:gd name="connsiteY0" fmla="*/ 94974 h 94973"/>
                  <a:gd name="connsiteX1" fmla="*/ 0 w 95250"/>
                  <a:gd name="connsiteY1" fmla="*/ 47487 h 94973"/>
                  <a:gd name="connsiteX2" fmla="*/ 47625 w 95250"/>
                  <a:gd name="connsiteY2" fmla="*/ 0 h 94973"/>
                  <a:gd name="connsiteX3" fmla="*/ 95250 w 95250"/>
                  <a:gd name="connsiteY3" fmla="*/ 47487 h 94973"/>
                  <a:gd name="connsiteX4" fmla="*/ 47625 w 95250"/>
                  <a:gd name="connsiteY4" fmla="*/ 94974 h 94973"/>
                  <a:gd name="connsiteX5" fmla="*/ 47625 w 95250"/>
                  <a:gd name="connsiteY5" fmla="*/ 18995 h 94973"/>
                  <a:gd name="connsiteX6" fmla="*/ 19050 w 95250"/>
                  <a:gd name="connsiteY6" fmla="*/ 47487 h 94973"/>
                  <a:gd name="connsiteX7" fmla="*/ 47625 w 95250"/>
                  <a:gd name="connsiteY7" fmla="*/ 75979 h 94973"/>
                  <a:gd name="connsiteX8" fmla="*/ 76200 w 95250"/>
                  <a:gd name="connsiteY8" fmla="*/ 47487 h 94973"/>
                  <a:gd name="connsiteX9" fmla="*/ 47625 w 95250"/>
                  <a:gd name="connsiteY9" fmla="*/ 18995 h 94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4973">
                    <a:moveTo>
                      <a:pt x="47625" y="94974"/>
                    </a:moveTo>
                    <a:cubicBezTo>
                      <a:pt x="21322" y="94974"/>
                      <a:pt x="0" y="73713"/>
                      <a:pt x="0" y="47487"/>
                    </a:cubicBezTo>
                    <a:cubicBezTo>
                      <a:pt x="0" y="21261"/>
                      <a:pt x="21322" y="0"/>
                      <a:pt x="47625" y="0"/>
                    </a:cubicBezTo>
                    <a:cubicBezTo>
                      <a:pt x="73928" y="0"/>
                      <a:pt x="95250" y="21261"/>
                      <a:pt x="95250" y="47487"/>
                    </a:cubicBezTo>
                    <a:cubicBezTo>
                      <a:pt x="95250" y="73713"/>
                      <a:pt x="73928" y="94974"/>
                      <a:pt x="47625" y="94974"/>
                    </a:cubicBezTo>
                    <a:close/>
                    <a:moveTo>
                      <a:pt x="47625" y="18995"/>
                    </a:moveTo>
                    <a:cubicBezTo>
                      <a:pt x="31843" y="18995"/>
                      <a:pt x="19050" y="31751"/>
                      <a:pt x="19050" y="47487"/>
                    </a:cubicBezTo>
                    <a:cubicBezTo>
                      <a:pt x="19050" y="63223"/>
                      <a:pt x="31843" y="75979"/>
                      <a:pt x="47625" y="75979"/>
                    </a:cubicBezTo>
                    <a:cubicBezTo>
                      <a:pt x="63407" y="75979"/>
                      <a:pt x="76200" y="63223"/>
                      <a:pt x="76200" y="47487"/>
                    </a:cubicBezTo>
                    <a:cubicBezTo>
                      <a:pt x="76200" y="31751"/>
                      <a:pt x="63407" y="18995"/>
                      <a:pt x="47625" y="18995"/>
                    </a:cubicBez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398" name="Freeform: Shape 97">
                <a:extLst>
                  <a:ext uri="{FF2B5EF4-FFF2-40B4-BE49-F238E27FC236}">
                    <a16:creationId xmlns:a16="http://schemas.microsoft.com/office/drawing/2014/main" id="{7906421F-F8F2-2E4A-AA75-553DA9F2A85C}"/>
                  </a:ext>
                </a:extLst>
              </p:cNvPr>
              <p:cNvSpPr/>
              <p:nvPr/>
            </p:nvSpPr>
            <p:spPr>
              <a:xfrm>
                <a:off x="9667343" y="5079735"/>
                <a:ext cx="95250" cy="94974"/>
              </a:xfrm>
              <a:custGeom>
                <a:avLst/>
                <a:gdLst>
                  <a:gd name="connsiteX0" fmla="*/ 47625 w 95250"/>
                  <a:gd name="connsiteY0" fmla="*/ 94974 h 94973"/>
                  <a:gd name="connsiteX1" fmla="*/ 0 w 95250"/>
                  <a:gd name="connsiteY1" fmla="*/ 47487 h 94973"/>
                  <a:gd name="connsiteX2" fmla="*/ 47625 w 95250"/>
                  <a:gd name="connsiteY2" fmla="*/ 0 h 94973"/>
                  <a:gd name="connsiteX3" fmla="*/ 95250 w 95250"/>
                  <a:gd name="connsiteY3" fmla="*/ 47487 h 94973"/>
                  <a:gd name="connsiteX4" fmla="*/ 47625 w 95250"/>
                  <a:gd name="connsiteY4" fmla="*/ 94974 h 94973"/>
                  <a:gd name="connsiteX5" fmla="*/ 47625 w 95250"/>
                  <a:gd name="connsiteY5" fmla="*/ 18995 h 94973"/>
                  <a:gd name="connsiteX6" fmla="*/ 19050 w 95250"/>
                  <a:gd name="connsiteY6" fmla="*/ 47487 h 94973"/>
                  <a:gd name="connsiteX7" fmla="*/ 47625 w 95250"/>
                  <a:gd name="connsiteY7" fmla="*/ 75979 h 94973"/>
                  <a:gd name="connsiteX8" fmla="*/ 76200 w 95250"/>
                  <a:gd name="connsiteY8" fmla="*/ 47487 h 94973"/>
                  <a:gd name="connsiteX9" fmla="*/ 47625 w 95250"/>
                  <a:gd name="connsiteY9" fmla="*/ 18995 h 94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4973">
                    <a:moveTo>
                      <a:pt x="47625" y="94974"/>
                    </a:moveTo>
                    <a:cubicBezTo>
                      <a:pt x="21322" y="94974"/>
                      <a:pt x="0" y="73713"/>
                      <a:pt x="0" y="47487"/>
                    </a:cubicBezTo>
                    <a:cubicBezTo>
                      <a:pt x="0" y="21261"/>
                      <a:pt x="21322" y="0"/>
                      <a:pt x="47625" y="0"/>
                    </a:cubicBezTo>
                    <a:cubicBezTo>
                      <a:pt x="73928" y="0"/>
                      <a:pt x="95250" y="21261"/>
                      <a:pt x="95250" y="47487"/>
                    </a:cubicBezTo>
                    <a:cubicBezTo>
                      <a:pt x="95250" y="73713"/>
                      <a:pt x="73928" y="94974"/>
                      <a:pt x="47625" y="94974"/>
                    </a:cubicBezTo>
                    <a:close/>
                    <a:moveTo>
                      <a:pt x="47625" y="18995"/>
                    </a:moveTo>
                    <a:cubicBezTo>
                      <a:pt x="31843" y="18995"/>
                      <a:pt x="19050" y="31751"/>
                      <a:pt x="19050" y="47487"/>
                    </a:cubicBezTo>
                    <a:cubicBezTo>
                      <a:pt x="19050" y="63223"/>
                      <a:pt x="31843" y="75979"/>
                      <a:pt x="47625" y="75979"/>
                    </a:cubicBezTo>
                    <a:cubicBezTo>
                      <a:pt x="63407" y="75979"/>
                      <a:pt x="76200" y="63223"/>
                      <a:pt x="76200" y="47487"/>
                    </a:cubicBezTo>
                    <a:cubicBezTo>
                      <a:pt x="76200" y="31751"/>
                      <a:pt x="63407" y="18995"/>
                      <a:pt x="47625" y="18995"/>
                    </a:cubicBez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399" name="Freeform: Shape 98">
                <a:extLst>
                  <a:ext uri="{FF2B5EF4-FFF2-40B4-BE49-F238E27FC236}">
                    <a16:creationId xmlns:a16="http://schemas.microsoft.com/office/drawing/2014/main" id="{FF92E721-0411-C649-8381-C9A7C5B706B6}"/>
                  </a:ext>
                </a:extLst>
              </p:cNvPr>
              <p:cNvSpPr/>
              <p:nvPr/>
            </p:nvSpPr>
            <p:spPr>
              <a:xfrm>
                <a:off x="9667343" y="5459631"/>
                <a:ext cx="95250" cy="94974"/>
              </a:xfrm>
              <a:custGeom>
                <a:avLst/>
                <a:gdLst>
                  <a:gd name="connsiteX0" fmla="*/ 47625 w 95250"/>
                  <a:gd name="connsiteY0" fmla="*/ 94974 h 94973"/>
                  <a:gd name="connsiteX1" fmla="*/ 0 w 95250"/>
                  <a:gd name="connsiteY1" fmla="*/ 47487 h 94973"/>
                  <a:gd name="connsiteX2" fmla="*/ 47625 w 95250"/>
                  <a:gd name="connsiteY2" fmla="*/ 0 h 94973"/>
                  <a:gd name="connsiteX3" fmla="*/ 95250 w 95250"/>
                  <a:gd name="connsiteY3" fmla="*/ 47487 h 94973"/>
                  <a:gd name="connsiteX4" fmla="*/ 47625 w 95250"/>
                  <a:gd name="connsiteY4" fmla="*/ 94974 h 94973"/>
                  <a:gd name="connsiteX5" fmla="*/ 47625 w 95250"/>
                  <a:gd name="connsiteY5" fmla="*/ 18995 h 94973"/>
                  <a:gd name="connsiteX6" fmla="*/ 19050 w 95250"/>
                  <a:gd name="connsiteY6" fmla="*/ 47487 h 94973"/>
                  <a:gd name="connsiteX7" fmla="*/ 47625 w 95250"/>
                  <a:gd name="connsiteY7" fmla="*/ 75979 h 94973"/>
                  <a:gd name="connsiteX8" fmla="*/ 76200 w 95250"/>
                  <a:gd name="connsiteY8" fmla="*/ 47487 h 94973"/>
                  <a:gd name="connsiteX9" fmla="*/ 47625 w 95250"/>
                  <a:gd name="connsiteY9" fmla="*/ 18995 h 94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4973">
                    <a:moveTo>
                      <a:pt x="47625" y="94974"/>
                    </a:moveTo>
                    <a:cubicBezTo>
                      <a:pt x="21322" y="94974"/>
                      <a:pt x="0" y="73713"/>
                      <a:pt x="0" y="47487"/>
                    </a:cubicBezTo>
                    <a:cubicBezTo>
                      <a:pt x="0" y="21261"/>
                      <a:pt x="21322" y="0"/>
                      <a:pt x="47625" y="0"/>
                    </a:cubicBezTo>
                    <a:cubicBezTo>
                      <a:pt x="73928" y="0"/>
                      <a:pt x="95250" y="21261"/>
                      <a:pt x="95250" y="47487"/>
                    </a:cubicBezTo>
                    <a:cubicBezTo>
                      <a:pt x="95250" y="73713"/>
                      <a:pt x="73928" y="94974"/>
                      <a:pt x="47625" y="94974"/>
                    </a:cubicBezTo>
                    <a:close/>
                    <a:moveTo>
                      <a:pt x="47625" y="18995"/>
                    </a:moveTo>
                    <a:cubicBezTo>
                      <a:pt x="31843" y="18995"/>
                      <a:pt x="19050" y="31751"/>
                      <a:pt x="19050" y="47487"/>
                    </a:cubicBezTo>
                    <a:cubicBezTo>
                      <a:pt x="19050" y="63223"/>
                      <a:pt x="31843" y="75979"/>
                      <a:pt x="47625" y="75979"/>
                    </a:cubicBezTo>
                    <a:cubicBezTo>
                      <a:pt x="63407" y="75979"/>
                      <a:pt x="76200" y="63223"/>
                      <a:pt x="76200" y="47487"/>
                    </a:cubicBezTo>
                    <a:cubicBezTo>
                      <a:pt x="76200" y="31751"/>
                      <a:pt x="63407" y="18995"/>
                      <a:pt x="47625" y="18995"/>
                    </a:cubicBez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400" name="Freeform: Shape 99">
                <a:extLst>
                  <a:ext uri="{FF2B5EF4-FFF2-40B4-BE49-F238E27FC236}">
                    <a16:creationId xmlns:a16="http://schemas.microsoft.com/office/drawing/2014/main" id="{B85F18E9-20E6-2D44-9C1E-E98DB8B2A3D2}"/>
                  </a:ext>
                </a:extLst>
              </p:cNvPr>
              <p:cNvSpPr/>
              <p:nvPr/>
            </p:nvSpPr>
            <p:spPr>
              <a:xfrm>
                <a:off x="9914993" y="5079735"/>
                <a:ext cx="95250" cy="94974"/>
              </a:xfrm>
              <a:custGeom>
                <a:avLst/>
                <a:gdLst>
                  <a:gd name="connsiteX0" fmla="*/ 47625 w 95250"/>
                  <a:gd name="connsiteY0" fmla="*/ 94974 h 94973"/>
                  <a:gd name="connsiteX1" fmla="*/ 0 w 95250"/>
                  <a:gd name="connsiteY1" fmla="*/ 47487 h 94973"/>
                  <a:gd name="connsiteX2" fmla="*/ 47625 w 95250"/>
                  <a:gd name="connsiteY2" fmla="*/ 0 h 94973"/>
                  <a:gd name="connsiteX3" fmla="*/ 95250 w 95250"/>
                  <a:gd name="connsiteY3" fmla="*/ 47487 h 94973"/>
                  <a:gd name="connsiteX4" fmla="*/ 47625 w 95250"/>
                  <a:gd name="connsiteY4" fmla="*/ 94974 h 94973"/>
                  <a:gd name="connsiteX5" fmla="*/ 47625 w 95250"/>
                  <a:gd name="connsiteY5" fmla="*/ 18995 h 94973"/>
                  <a:gd name="connsiteX6" fmla="*/ 19050 w 95250"/>
                  <a:gd name="connsiteY6" fmla="*/ 47487 h 94973"/>
                  <a:gd name="connsiteX7" fmla="*/ 47625 w 95250"/>
                  <a:gd name="connsiteY7" fmla="*/ 75979 h 94973"/>
                  <a:gd name="connsiteX8" fmla="*/ 76200 w 95250"/>
                  <a:gd name="connsiteY8" fmla="*/ 47487 h 94973"/>
                  <a:gd name="connsiteX9" fmla="*/ 47625 w 95250"/>
                  <a:gd name="connsiteY9" fmla="*/ 18995 h 94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4973">
                    <a:moveTo>
                      <a:pt x="47625" y="94974"/>
                    </a:moveTo>
                    <a:cubicBezTo>
                      <a:pt x="21322" y="94974"/>
                      <a:pt x="0" y="73713"/>
                      <a:pt x="0" y="47487"/>
                    </a:cubicBezTo>
                    <a:cubicBezTo>
                      <a:pt x="0" y="21261"/>
                      <a:pt x="21322" y="0"/>
                      <a:pt x="47625" y="0"/>
                    </a:cubicBezTo>
                    <a:cubicBezTo>
                      <a:pt x="73928" y="0"/>
                      <a:pt x="95250" y="21261"/>
                      <a:pt x="95250" y="47487"/>
                    </a:cubicBezTo>
                    <a:cubicBezTo>
                      <a:pt x="95250" y="73713"/>
                      <a:pt x="73928" y="94974"/>
                      <a:pt x="47625" y="94974"/>
                    </a:cubicBezTo>
                    <a:close/>
                    <a:moveTo>
                      <a:pt x="47625" y="18995"/>
                    </a:moveTo>
                    <a:cubicBezTo>
                      <a:pt x="31843" y="18995"/>
                      <a:pt x="19050" y="31751"/>
                      <a:pt x="19050" y="47487"/>
                    </a:cubicBezTo>
                    <a:cubicBezTo>
                      <a:pt x="19050" y="63223"/>
                      <a:pt x="31843" y="75979"/>
                      <a:pt x="47625" y="75979"/>
                    </a:cubicBezTo>
                    <a:cubicBezTo>
                      <a:pt x="63407" y="75979"/>
                      <a:pt x="76200" y="63223"/>
                      <a:pt x="76200" y="47487"/>
                    </a:cubicBezTo>
                    <a:cubicBezTo>
                      <a:pt x="76200" y="31751"/>
                      <a:pt x="63407" y="18995"/>
                      <a:pt x="47625" y="18995"/>
                    </a:cubicBez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sp>
            <p:nvSpPr>
              <p:cNvPr id="401" name="Freeform: Shape 100">
                <a:extLst>
                  <a:ext uri="{FF2B5EF4-FFF2-40B4-BE49-F238E27FC236}">
                    <a16:creationId xmlns:a16="http://schemas.microsoft.com/office/drawing/2014/main" id="{D5C24E20-921A-2D4C-824B-FC729EC204A2}"/>
                  </a:ext>
                </a:extLst>
              </p:cNvPr>
              <p:cNvSpPr/>
              <p:nvPr/>
            </p:nvSpPr>
            <p:spPr>
              <a:xfrm>
                <a:off x="9914993" y="5459631"/>
                <a:ext cx="95250" cy="94974"/>
              </a:xfrm>
              <a:custGeom>
                <a:avLst/>
                <a:gdLst>
                  <a:gd name="connsiteX0" fmla="*/ 47625 w 95250"/>
                  <a:gd name="connsiteY0" fmla="*/ 94974 h 94973"/>
                  <a:gd name="connsiteX1" fmla="*/ 0 w 95250"/>
                  <a:gd name="connsiteY1" fmla="*/ 47487 h 94973"/>
                  <a:gd name="connsiteX2" fmla="*/ 47625 w 95250"/>
                  <a:gd name="connsiteY2" fmla="*/ 0 h 94973"/>
                  <a:gd name="connsiteX3" fmla="*/ 95250 w 95250"/>
                  <a:gd name="connsiteY3" fmla="*/ 47487 h 94973"/>
                  <a:gd name="connsiteX4" fmla="*/ 47625 w 95250"/>
                  <a:gd name="connsiteY4" fmla="*/ 94974 h 94973"/>
                  <a:gd name="connsiteX5" fmla="*/ 47625 w 95250"/>
                  <a:gd name="connsiteY5" fmla="*/ 18995 h 94973"/>
                  <a:gd name="connsiteX6" fmla="*/ 19050 w 95250"/>
                  <a:gd name="connsiteY6" fmla="*/ 47487 h 94973"/>
                  <a:gd name="connsiteX7" fmla="*/ 47625 w 95250"/>
                  <a:gd name="connsiteY7" fmla="*/ 75979 h 94973"/>
                  <a:gd name="connsiteX8" fmla="*/ 76200 w 95250"/>
                  <a:gd name="connsiteY8" fmla="*/ 47487 h 94973"/>
                  <a:gd name="connsiteX9" fmla="*/ 47625 w 95250"/>
                  <a:gd name="connsiteY9" fmla="*/ 18995 h 94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4973">
                    <a:moveTo>
                      <a:pt x="47625" y="94974"/>
                    </a:moveTo>
                    <a:cubicBezTo>
                      <a:pt x="21322" y="94974"/>
                      <a:pt x="0" y="73713"/>
                      <a:pt x="0" y="47487"/>
                    </a:cubicBezTo>
                    <a:cubicBezTo>
                      <a:pt x="0" y="21261"/>
                      <a:pt x="21322" y="0"/>
                      <a:pt x="47625" y="0"/>
                    </a:cubicBezTo>
                    <a:cubicBezTo>
                      <a:pt x="73928" y="0"/>
                      <a:pt x="95250" y="21261"/>
                      <a:pt x="95250" y="47487"/>
                    </a:cubicBezTo>
                    <a:cubicBezTo>
                      <a:pt x="95250" y="73713"/>
                      <a:pt x="73928" y="94974"/>
                      <a:pt x="47625" y="94974"/>
                    </a:cubicBezTo>
                    <a:close/>
                    <a:moveTo>
                      <a:pt x="47625" y="18995"/>
                    </a:moveTo>
                    <a:cubicBezTo>
                      <a:pt x="31843" y="18995"/>
                      <a:pt x="19050" y="31751"/>
                      <a:pt x="19050" y="47487"/>
                    </a:cubicBezTo>
                    <a:cubicBezTo>
                      <a:pt x="19050" y="63223"/>
                      <a:pt x="31843" y="75979"/>
                      <a:pt x="47625" y="75979"/>
                    </a:cubicBezTo>
                    <a:cubicBezTo>
                      <a:pt x="63407" y="75979"/>
                      <a:pt x="76200" y="63223"/>
                      <a:pt x="76200" y="47487"/>
                    </a:cubicBezTo>
                    <a:cubicBezTo>
                      <a:pt x="76200" y="31751"/>
                      <a:pt x="63407" y="18995"/>
                      <a:pt x="47625" y="18995"/>
                    </a:cubicBezTo>
                    <a:close/>
                  </a:path>
                </a:pathLst>
              </a:custGeom>
              <a:grpFill/>
              <a:ln w="9525" cap="flat">
                <a:noFill/>
                <a:prstDash val="solid"/>
                <a:miter/>
              </a:ln>
            </p:spPr>
            <p:txBody>
              <a:bodyPr rtlCol="0" anchor="ctr"/>
              <a:lstStyle/>
              <a:p>
                <a:pPr defTabSz="457182"/>
                <a:endParaRPr lang="en-US">
                  <a:solidFill>
                    <a:srgbClr val="1D516C"/>
                  </a:solidFill>
                  <a:latin typeface="Arial"/>
                </a:endParaRPr>
              </a:p>
            </p:txBody>
          </p:sp>
        </p:grpSp>
        <p:sp>
          <p:nvSpPr>
            <p:cNvPr id="282" name="TextBox 281">
              <a:extLst>
                <a:ext uri="{FF2B5EF4-FFF2-40B4-BE49-F238E27FC236}">
                  <a16:creationId xmlns:a16="http://schemas.microsoft.com/office/drawing/2014/main" id="{7EAC1C83-A0A7-5048-A2E2-2AD568C4C711}"/>
                </a:ext>
              </a:extLst>
            </p:cNvPr>
            <p:cNvSpPr txBox="1"/>
            <p:nvPr/>
          </p:nvSpPr>
          <p:spPr>
            <a:xfrm>
              <a:off x="7959991" y="1582322"/>
              <a:ext cx="798817" cy="139633"/>
            </a:xfrm>
            <a:prstGeom prst="rect">
              <a:avLst/>
            </a:prstGeom>
            <a:noFill/>
          </p:spPr>
          <p:txBody>
            <a:bodyPr wrap="square" lIns="0" tIns="0" rIns="0" bIns="0" rtlCol="0">
              <a:spAutoFit/>
            </a:bodyPr>
            <a:lstStyle/>
            <a:p>
              <a:pPr defTabSz="457182">
                <a:defRPr/>
              </a:pPr>
              <a:r>
                <a:rPr lang="en-US" sz="900" b="1" dirty="0">
                  <a:solidFill>
                    <a:srgbClr val="282828"/>
                  </a:solidFill>
                  <a:latin typeface="Amazon Ember" panose="02000000000000000000" pitchFamily="2" charset="0"/>
                  <a:ea typeface="Amazon Ember" panose="02000000000000000000" pitchFamily="2" charset="0"/>
                </a:rPr>
                <a:t>Personalize</a:t>
              </a:r>
            </a:p>
          </p:txBody>
        </p:sp>
      </p:grpSp>
      <p:sp>
        <p:nvSpPr>
          <p:cNvPr id="402" name="TextBox 401">
            <a:extLst>
              <a:ext uri="{FF2B5EF4-FFF2-40B4-BE49-F238E27FC236}">
                <a16:creationId xmlns:a16="http://schemas.microsoft.com/office/drawing/2014/main" id="{92E19614-DF76-F445-B0EC-9349F83A3497}"/>
              </a:ext>
            </a:extLst>
          </p:cNvPr>
          <p:cNvSpPr txBox="1"/>
          <p:nvPr/>
        </p:nvSpPr>
        <p:spPr>
          <a:xfrm>
            <a:off x="986626" y="2715155"/>
            <a:ext cx="1513506" cy="492443"/>
          </a:xfrm>
          <a:prstGeom prst="rect">
            <a:avLst/>
          </a:prstGeom>
          <a:noFill/>
        </p:spPr>
        <p:txBody>
          <a:bodyPr wrap="square" rtlCol="0">
            <a:spAutoFit/>
          </a:bodyPr>
          <a:lstStyle/>
          <a:p>
            <a:pPr defTabSz="731491">
              <a:defRPr/>
            </a:pPr>
            <a:r>
              <a:rPr lang="en-US" sz="1000" b="1" dirty="0">
                <a:solidFill>
                  <a:srgbClr val="282828"/>
                </a:solidFill>
                <a:latin typeface="Amazon Ember" panose="02000000000000000000" pitchFamily="2" charset="0"/>
                <a:ea typeface="Amazon Ember" panose="02000000000000000000" pitchFamily="2" charset="0"/>
              </a:rPr>
              <a:t>Aurora</a:t>
            </a:r>
          </a:p>
          <a:p>
            <a:pPr defTabSz="731491">
              <a:defRPr/>
            </a:pPr>
            <a:r>
              <a:rPr lang="en-US" sz="800" dirty="0">
                <a:solidFill>
                  <a:srgbClr val="282828"/>
                </a:solidFill>
                <a:latin typeface="Amazon Ember" panose="02000000000000000000" pitchFamily="2" charset="0"/>
                <a:ea typeface="Amazon Ember" panose="02000000000000000000" pitchFamily="2" charset="0"/>
              </a:rPr>
              <a:t>MySQL, </a:t>
            </a:r>
          </a:p>
          <a:p>
            <a:pPr defTabSz="731491">
              <a:defRPr/>
            </a:pPr>
            <a:r>
              <a:rPr lang="en-US" sz="800" dirty="0">
                <a:solidFill>
                  <a:srgbClr val="282828"/>
                </a:solidFill>
                <a:latin typeface="Amazon Ember" panose="02000000000000000000" pitchFamily="2" charset="0"/>
                <a:ea typeface="Amazon Ember" panose="02000000000000000000" pitchFamily="2" charset="0"/>
              </a:rPr>
              <a:t>PostgreSQL</a:t>
            </a:r>
          </a:p>
        </p:txBody>
      </p:sp>
      <p:pic>
        <p:nvPicPr>
          <p:cNvPr id="403" name="Picture 402">
            <a:extLst>
              <a:ext uri="{FF2B5EF4-FFF2-40B4-BE49-F238E27FC236}">
                <a16:creationId xmlns:a16="http://schemas.microsoft.com/office/drawing/2014/main" id="{3C84DC57-A3BF-A643-B2BA-8661F876FE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643" y="2777947"/>
            <a:ext cx="379234" cy="346728"/>
          </a:xfrm>
          <a:prstGeom prst="rect">
            <a:avLst/>
          </a:prstGeom>
        </p:spPr>
      </p:pic>
      <p:sp>
        <p:nvSpPr>
          <p:cNvPr id="404" name="TextBox 403">
            <a:extLst>
              <a:ext uri="{FF2B5EF4-FFF2-40B4-BE49-F238E27FC236}">
                <a16:creationId xmlns:a16="http://schemas.microsoft.com/office/drawing/2014/main" id="{B15F5EC1-C23E-414D-AF93-548CC25F2B24}"/>
              </a:ext>
            </a:extLst>
          </p:cNvPr>
          <p:cNvSpPr txBox="1"/>
          <p:nvPr/>
        </p:nvSpPr>
        <p:spPr>
          <a:xfrm>
            <a:off x="2030588" y="2687060"/>
            <a:ext cx="2042220" cy="634789"/>
          </a:xfrm>
          <a:prstGeom prst="rect">
            <a:avLst/>
          </a:prstGeom>
          <a:noFill/>
        </p:spPr>
        <p:txBody>
          <a:bodyPr wrap="square" rtlCol="0">
            <a:spAutoFit/>
          </a:bodyPr>
          <a:lstStyle/>
          <a:p>
            <a:pPr defTabSz="731491">
              <a:defRPr/>
            </a:pPr>
            <a:r>
              <a:rPr lang="en-US" sz="900" b="1" dirty="0">
                <a:solidFill>
                  <a:srgbClr val="282828"/>
                </a:solidFill>
                <a:latin typeface="Amazon Ember" panose="02000000000000000000" pitchFamily="2" charset="0"/>
                <a:ea typeface="Amazon Ember" panose="02000000000000000000" pitchFamily="2" charset="0"/>
              </a:rPr>
              <a:t>RDS and RDS on VMWARE</a:t>
            </a:r>
          </a:p>
          <a:p>
            <a:pPr defTabSz="731491">
              <a:defRPr/>
            </a:pPr>
            <a:r>
              <a:rPr lang="en-US" sz="875" dirty="0">
                <a:solidFill>
                  <a:srgbClr val="282828"/>
                </a:solidFill>
                <a:latin typeface="Amazon Ember" panose="02000000000000000000" pitchFamily="2" charset="0"/>
                <a:ea typeface="Amazon Ember" panose="02000000000000000000" pitchFamily="2" charset="0"/>
              </a:rPr>
              <a:t>MySQL, PostgreSQL, </a:t>
            </a:r>
          </a:p>
          <a:p>
            <a:pPr defTabSz="731491">
              <a:defRPr/>
            </a:pPr>
            <a:r>
              <a:rPr lang="en-US" sz="875" dirty="0">
                <a:solidFill>
                  <a:srgbClr val="282828"/>
                </a:solidFill>
                <a:latin typeface="Amazon Ember" panose="02000000000000000000" pitchFamily="2" charset="0"/>
                <a:ea typeface="Amazon Ember" panose="02000000000000000000" pitchFamily="2" charset="0"/>
              </a:rPr>
              <a:t>Oracle, SQL Server</a:t>
            </a:r>
          </a:p>
          <a:p>
            <a:pPr defTabSz="731491">
              <a:defRPr/>
            </a:pPr>
            <a:r>
              <a:rPr lang="en-US" sz="875" dirty="0">
                <a:solidFill>
                  <a:srgbClr val="282828"/>
                </a:solidFill>
                <a:latin typeface="Amazon Ember" panose="02000000000000000000" pitchFamily="2" charset="0"/>
                <a:ea typeface="Amazon Ember" panose="02000000000000000000" pitchFamily="2" charset="0"/>
              </a:rPr>
              <a:t>MariaDB</a:t>
            </a:r>
          </a:p>
        </p:txBody>
      </p:sp>
      <p:pic>
        <p:nvPicPr>
          <p:cNvPr id="405" name="Picture 404">
            <a:extLst>
              <a:ext uri="{FF2B5EF4-FFF2-40B4-BE49-F238E27FC236}">
                <a16:creationId xmlns:a16="http://schemas.microsoft.com/office/drawing/2014/main" id="{5FC82ED1-64EF-1141-9D79-68261D7D1E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66955" y="2766089"/>
            <a:ext cx="402279" cy="402279"/>
          </a:xfrm>
          <a:prstGeom prst="rect">
            <a:avLst/>
          </a:prstGeom>
        </p:spPr>
      </p:pic>
      <p:pic>
        <p:nvPicPr>
          <p:cNvPr id="406" name="Picture 405">
            <a:extLst>
              <a:ext uri="{FF2B5EF4-FFF2-40B4-BE49-F238E27FC236}">
                <a16:creationId xmlns:a16="http://schemas.microsoft.com/office/drawing/2014/main" id="{F50D9DCC-721F-DA44-8443-6D75FDD47D0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37091" y="2808881"/>
            <a:ext cx="302382" cy="302382"/>
          </a:xfrm>
          <a:prstGeom prst="rect">
            <a:avLst/>
          </a:prstGeom>
        </p:spPr>
      </p:pic>
      <p:sp>
        <p:nvSpPr>
          <p:cNvPr id="407" name="TextBox 406">
            <a:extLst>
              <a:ext uri="{FF2B5EF4-FFF2-40B4-BE49-F238E27FC236}">
                <a16:creationId xmlns:a16="http://schemas.microsoft.com/office/drawing/2014/main" id="{0CFD3A64-BA48-5B43-AC8A-554816A157EE}"/>
              </a:ext>
            </a:extLst>
          </p:cNvPr>
          <p:cNvSpPr txBox="1"/>
          <p:nvPr/>
        </p:nvSpPr>
        <p:spPr>
          <a:xfrm>
            <a:off x="4998928" y="2773641"/>
            <a:ext cx="829203" cy="369332"/>
          </a:xfrm>
          <a:prstGeom prst="rect">
            <a:avLst/>
          </a:prstGeom>
          <a:noFill/>
        </p:spPr>
        <p:txBody>
          <a:bodyPr wrap="square" rtlCol="0">
            <a:spAutoFit/>
          </a:bodyPr>
          <a:lstStyle/>
          <a:p>
            <a:pPr defTabSz="731491">
              <a:defRPr/>
            </a:pPr>
            <a:r>
              <a:rPr lang="en-US" sz="900" b="1" dirty="0">
                <a:solidFill>
                  <a:srgbClr val="282828"/>
                </a:solidFill>
                <a:latin typeface="Amazon Ember" panose="02000000000000000000" pitchFamily="2" charset="0"/>
                <a:ea typeface="Amazon Ember" panose="02000000000000000000" pitchFamily="2" charset="0"/>
              </a:rPr>
              <a:t>DynamoDB</a:t>
            </a:r>
          </a:p>
          <a:p>
            <a:pPr defTabSz="731491">
              <a:defRPr/>
            </a:pPr>
            <a:r>
              <a:rPr lang="en-US" sz="900" dirty="0">
                <a:solidFill>
                  <a:srgbClr val="282828"/>
                </a:solidFill>
                <a:latin typeface="Amazon Ember" panose="02000000000000000000" pitchFamily="2" charset="0"/>
                <a:ea typeface="Amazon Ember" panose="02000000000000000000" pitchFamily="2" charset="0"/>
              </a:rPr>
              <a:t>Key-value</a:t>
            </a:r>
          </a:p>
        </p:txBody>
      </p:sp>
      <p:pic>
        <p:nvPicPr>
          <p:cNvPr id="408" name="Picture 407">
            <a:extLst>
              <a:ext uri="{FF2B5EF4-FFF2-40B4-BE49-F238E27FC236}">
                <a16:creationId xmlns:a16="http://schemas.microsoft.com/office/drawing/2014/main" id="{3D790890-7D3E-E240-A51B-5D51EC1489C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38843" y="2798000"/>
            <a:ext cx="379234" cy="370345"/>
          </a:xfrm>
          <a:prstGeom prst="rect">
            <a:avLst/>
          </a:prstGeom>
        </p:spPr>
      </p:pic>
      <p:sp>
        <p:nvSpPr>
          <p:cNvPr id="409" name="TextBox 408">
            <a:extLst>
              <a:ext uri="{FF2B5EF4-FFF2-40B4-BE49-F238E27FC236}">
                <a16:creationId xmlns:a16="http://schemas.microsoft.com/office/drawing/2014/main" id="{FA8E33E3-84D2-2445-9BD6-B77A164EB14C}"/>
              </a:ext>
            </a:extLst>
          </p:cNvPr>
          <p:cNvSpPr txBox="1"/>
          <p:nvPr/>
        </p:nvSpPr>
        <p:spPr>
          <a:xfrm>
            <a:off x="3885499" y="2706477"/>
            <a:ext cx="867037" cy="500137"/>
          </a:xfrm>
          <a:prstGeom prst="rect">
            <a:avLst/>
          </a:prstGeom>
          <a:noFill/>
        </p:spPr>
        <p:txBody>
          <a:bodyPr wrap="square" rtlCol="0">
            <a:spAutoFit/>
          </a:bodyPr>
          <a:lstStyle/>
          <a:p>
            <a:pPr defTabSz="731491">
              <a:defRPr/>
            </a:pPr>
            <a:r>
              <a:rPr lang="en-US" sz="900" b="1" dirty="0">
                <a:solidFill>
                  <a:srgbClr val="282828"/>
                </a:solidFill>
                <a:latin typeface="Amazon Ember" panose="02000000000000000000" pitchFamily="2" charset="0"/>
                <a:ea typeface="Amazon Ember" panose="02000000000000000000" pitchFamily="2" charset="0"/>
              </a:rPr>
              <a:t>ElastiCache</a:t>
            </a:r>
            <a:br>
              <a:rPr lang="en-US" sz="900" b="1" dirty="0">
                <a:solidFill>
                  <a:srgbClr val="282828"/>
                </a:solidFill>
                <a:latin typeface="Amazon Ember" panose="02000000000000000000" pitchFamily="2" charset="0"/>
                <a:ea typeface="Amazon Ember" panose="02000000000000000000" pitchFamily="2" charset="0"/>
              </a:rPr>
            </a:br>
            <a:r>
              <a:rPr lang="en-US" sz="875" dirty="0">
                <a:solidFill>
                  <a:srgbClr val="282828"/>
                </a:solidFill>
                <a:latin typeface="Amazon Ember" panose="02000000000000000000" pitchFamily="2" charset="0"/>
                <a:ea typeface="Amazon Ember" panose="02000000000000000000" pitchFamily="2" charset="0"/>
              </a:rPr>
              <a:t>Redis, </a:t>
            </a:r>
          </a:p>
          <a:p>
            <a:pPr defTabSz="731491">
              <a:defRPr/>
            </a:pPr>
            <a:r>
              <a:rPr lang="en-US" sz="875" dirty="0">
                <a:solidFill>
                  <a:srgbClr val="282828"/>
                </a:solidFill>
                <a:latin typeface="Amazon Ember" panose="02000000000000000000" pitchFamily="2" charset="0"/>
                <a:ea typeface="Amazon Ember" panose="02000000000000000000" pitchFamily="2" charset="0"/>
              </a:rPr>
              <a:t>Memcached</a:t>
            </a:r>
          </a:p>
        </p:txBody>
      </p:sp>
      <p:sp>
        <p:nvSpPr>
          <p:cNvPr id="410" name="TextBox 409">
            <a:extLst>
              <a:ext uri="{FF2B5EF4-FFF2-40B4-BE49-F238E27FC236}">
                <a16:creationId xmlns:a16="http://schemas.microsoft.com/office/drawing/2014/main" id="{5D758D6A-7EBC-D14C-BAB5-3BB16681ABD1}"/>
              </a:ext>
            </a:extLst>
          </p:cNvPr>
          <p:cNvSpPr txBox="1"/>
          <p:nvPr/>
        </p:nvSpPr>
        <p:spPr>
          <a:xfrm>
            <a:off x="8042440" y="2761938"/>
            <a:ext cx="1794635" cy="369332"/>
          </a:xfrm>
          <a:prstGeom prst="rect">
            <a:avLst/>
          </a:prstGeom>
          <a:noFill/>
        </p:spPr>
        <p:txBody>
          <a:bodyPr wrap="square" rtlCol="0">
            <a:spAutoFit/>
          </a:bodyPr>
          <a:lstStyle/>
          <a:p>
            <a:pPr defTabSz="731491">
              <a:defRPr/>
            </a:pPr>
            <a:r>
              <a:rPr lang="en-US" sz="900" b="1" dirty="0">
                <a:solidFill>
                  <a:srgbClr val="282828"/>
                </a:solidFill>
                <a:latin typeface="Amazon Ember" panose="02000000000000000000" pitchFamily="2" charset="0"/>
                <a:ea typeface="Amazon Ember" panose="02000000000000000000" pitchFamily="2" charset="0"/>
              </a:rPr>
              <a:t>Timestream</a:t>
            </a:r>
          </a:p>
          <a:p>
            <a:pPr defTabSz="731491">
              <a:defRPr/>
            </a:pPr>
            <a:r>
              <a:rPr lang="en-US" sz="900" dirty="0">
                <a:solidFill>
                  <a:srgbClr val="282828"/>
                </a:solidFill>
                <a:latin typeface="Amazon Ember" panose="02000000000000000000" pitchFamily="2" charset="0"/>
                <a:ea typeface="Amazon Ember" panose="02000000000000000000" pitchFamily="2" charset="0"/>
              </a:rPr>
              <a:t> Time Series</a:t>
            </a:r>
          </a:p>
        </p:txBody>
      </p:sp>
      <p:pic>
        <p:nvPicPr>
          <p:cNvPr id="411" name="Picture 410">
            <a:extLst>
              <a:ext uri="{FF2B5EF4-FFF2-40B4-BE49-F238E27FC236}">
                <a16:creationId xmlns:a16="http://schemas.microsoft.com/office/drawing/2014/main" id="{976CEC9B-0940-B84C-9CC7-33DCD3CA6B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52241" y="2769307"/>
            <a:ext cx="352688" cy="338395"/>
          </a:xfrm>
          <a:prstGeom prst="rect">
            <a:avLst/>
          </a:prstGeom>
        </p:spPr>
      </p:pic>
      <p:pic>
        <p:nvPicPr>
          <p:cNvPr id="412" name="Picture 411">
            <a:extLst>
              <a:ext uri="{FF2B5EF4-FFF2-40B4-BE49-F238E27FC236}">
                <a16:creationId xmlns:a16="http://schemas.microsoft.com/office/drawing/2014/main" id="{FB934B76-B33F-C24F-9458-4FC25DF8B0F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30196" y="2794348"/>
            <a:ext cx="330327" cy="330327"/>
          </a:xfrm>
          <a:prstGeom prst="rect">
            <a:avLst/>
          </a:prstGeom>
        </p:spPr>
      </p:pic>
      <p:sp>
        <p:nvSpPr>
          <p:cNvPr id="413" name="TextBox 412">
            <a:extLst>
              <a:ext uri="{FF2B5EF4-FFF2-40B4-BE49-F238E27FC236}">
                <a16:creationId xmlns:a16="http://schemas.microsoft.com/office/drawing/2014/main" id="{1CDC82C2-A554-8346-8BBC-4A9B62EEDEBB}"/>
              </a:ext>
            </a:extLst>
          </p:cNvPr>
          <p:cNvSpPr txBox="1"/>
          <p:nvPr/>
        </p:nvSpPr>
        <p:spPr>
          <a:xfrm>
            <a:off x="6025801" y="2773469"/>
            <a:ext cx="750116" cy="369332"/>
          </a:xfrm>
          <a:prstGeom prst="rect">
            <a:avLst/>
          </a:prstGeom>
          <a:noFill/>
        </p:spPr>
        <p:txBody>
          <a:bodyPr wrap="square" rtlCol="0">
            <a:spAutoFit/>
          </a:bodyPr>
          <a:lstStyle/>
          <a:p>
            <a:pPr defTabSz="731491">
              <a:defRPr/>
            </a:pPr>
            <a:r>
              <a:rPr lang="en-US" sz="900" b="1" dirty="0">
                <a:solidFill>
                  <a:srgbClr val="282828"/>
                </a:solidFill>
                <a:latin typeface="Amazon Ember" panose="02000000000000000000" pitchFamily="2" charset="0"/>
                <a:ea typeface="Amazon Ember" panose="02000000000000000000" pitchFamily="2" charset="0"/>
              </a:rPr>
              <a:t>Neptune </a:t>
            </a:r>
          </a:p>
          <a:p>
            <a:pPr defTabSz="731491">
              <a:defRPr/>
            </a:pPr>
            <a:r>
              <a:rPr lang="en-US" sz="900" dirty="0">
                <a:solidFill>
                  <a:srgbClr val="282828"/>
                </a:solidFill>
                <a:latin typeface="Amazon Ember" panose="02000000000000000000" pitchFamily="2" charset="0"/>
                <a:ea typeface="Amazon Ember" panose="02000000000000000000" pitchFamily="2" charset="0"/>
              </a:rPr>
              <a:t>Graph</a:t>
            </a:r>
          </a:p>
        </p:txBody>
      </p:sp>
      <p:sp>
        <p:nvSpPr>
          <p:cNvPr id="415" name="TextBox 414">
            <a:extLst>
              <a:ext uri="{FF2B5EF4-FFF2-40B4-BE49-F238E27FC236}">
                <a16:creationId xmlns:a16="http://schemas.microsoft.com/office/drawing/2014/main" id="{EF9AF8ED-D69F-DA4A-B899-FF868556315C}"/>
              </a:ext>
            </a:extLst>
          </p:cNvPr>
          <p:cNvSpPr txBox="1"/>
          <p:nvPr/>
        </p:nvSpPr>
        <p:spPr>
          <a:xfrm>
            <a:off x="6897672" y="2775057"/>
            <a:ext cx="908624" cy="369332"/>
          </a:xfrm>
          <a:prstGeom prst="rect">
            <a:avLst/>
          </a:prstGeom>
          <a:noFill/>
        </p:spPr>
        <p:txBody>
          <a:bodyPr wrap="square" rtlCol="0">
            <a:spAutoFit/>
          </a:bodyPr>
          <a:lstStyle/>
          <a:p>
            <a:pPr defTabSz="731491">
              <a:defRPr/>
            </a:pPr>
            <a:r>
              <a:rPr lang="en-US" sz="900" b="1" dirty="0">
                <a:solidFill>
                  <a:srgbClr val="282828"/>
                </a:solidFill>
                <a:latin typeface="Amazon Ember" panose="02000000000000000000" pitchFamily="2" charset="0"/>
                <a:ea typeface="Amazon Ember" panose="02000000000000000000" pitchFamily="2" charset="0"/>
              </a:rPr>
              <a:t>DocumentDB </a:t>
            </a:r>
          </a:p>
          <a:p>
            <a:pPr defTabSz="731491">
              <a:defRPr/>
            </a:pPr>
            <a:r>
              <a:rPr lang="en-US" sz="900" dirty="0">
                <a:solidFill>
                  <a:srgbClr val="282828"/>
                </a:solidFill>
                <a:latin typeface="Amazon Ember" panose="02000000000000000000" pitchFamily="2" charset="0"/>
                <a:ea typeface="Amazon Ember" panose="02000000000000000000" pitchFamily="2" charset="0"/>
              </a:rPr>
              <a:t>Documents</a:t>
            </a:r>
          </a:p>
        </p:txBody>
      </p:sp>
      <p:pic>
        <p:nvPicPr>
          <p:cNvPr id="416" name="Picture 415">
            <a:extLst>
              <a:ext uri="{FF2B5EF4-FFF2-40B4-BE49-F238E27FC236}">
                <a16:creationId xmlns:a16="http://schemas.microsoft.com/office/drawing/2014/main" id="{E2823B96-A505-1342-B4AD-0B07B4443C81}"/>
              </a:ext>
            </a:extLst>
          </p:cNvPr>
          <p:cNvPicPr>
            <a:picLocks noChangeAspect="1"/>
          </p:cNvPicPr>
          <p:nvPr/>
        </p:nvPicPr>
        <p:blipFill>
          <a:blip r:embed="rId13"/>
          <a:stretch>
            <a:fillRect/>
          </a:stretch>
        </p:blipFill>
        <p:spPr>
          <a:xfrm>
            <a:off x="6615484" y="2783402"/>
            <a:ext cx="348098" cy="341273"/>
          </a:xfrm>
          <a:prstGeom prst="rect">
            <a:avLst/>
          </a:prstGeom>
        </p:spPr>
      </p:pic>
      <p:sp>
        <p:nvSpPr>
          <p:cNvPr id="434" name="TextBox 433">
            <a:extLst>
              <a:ext uri="{FF2B5EF4-FFF2-40B4-BE49-F238E27FC236}">
                <a16:creationId xmlns:a16="http://schemas.microsoft.com/office/drawing/2014/main" id="{4970E814-7C38-E043-8104-1622550BDDD1}"/>
              </a:ext>
            </a:extLst>
          </p:cNvPr>
          <p:cNvSpPr txBox="1"/>
          <p:nvPr/>
        </p:nvSpPr>
        <p:spPr>
          <a:xfrm>
            <a:off x="854866" y="1936036"/>
            <a:ext cx="744739" cy="230832"/>
          </a:xfrm>
          <a:prstGeom prst="rect">
            <a:avLst/>
          </a:prstGeom>
          <a:noFill/>
        </p:spPr>
        <p:txBody>
          <a:bodyPr wrap="square" rtlCol="0">
            <a:spAutoFit/>
          </a:bodyPr>
          <a:lstStyle/>
          <a:p>
            <a:pPr defTabSz="457182">
              <a:defRPr/>
            </a:pPr>
            <a:r>
              <a:rPr lang="en-US" sz="900" b="1" dirty="0">
                <a:solidFill>
                  <a:srgbClr val="282828"/>
                </a:solidFill>
                <a:latin typeface="Amazon Ember" panose="02000000000000000000" pitchFamily="2" charset="0"/>
                <a:ea typeface="Amazon Ember" panose="02000000000000000000" pitchFamily="2" charset="0"/>
              </a:rPr>
              <a:t>Redshift</a:t>
            </a:r>
          </a:p>
        </p:txBody>
      </p:sp>
      <p:pic>
        <p:nvPicPr>
          <p:cNvPr id="435" name="Picture 434">
            <a:extLst>
              <a:ext uri="{FF2B5EF4-FFF2-40B4-BE49-F238E27FC236}">
                <a16:creationId xmlns:a16="http://schemas.microsoft.com/office/drawing/2014/main" id="{8E43169A-CE72-9946-BC80-1B10A7C270E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56285" y="1933734"/>
            <a:ext cx="235434" cy="235434"/>
          </a:xfrm>
          <a:prstGeom prst="rect">
            <a:avLst/>
          </a:prstGeom>
        </p:spPr>
      </p:pic>
      <p:sp>
        <p:nvSpPr>
          <p:cNvPr id="436" name="TextBox 435">
            <a:extLst>
              <a:ext uri="{FF2B5EF4-FFF2-40B4-BE49-F238E27FC236}">
                <a16:creationId xmlns:a16="http://schemas.microsoft.com/office/drawing/2014/main" id="{D5A49E6C-82C4-854C-B189-43CE22B7BB08}"/>
              </a:ext>
            </a:extLst>
          </p:cNvPr>
          <p:cNvSpPr txBox="1"/>
          <p:nvPr/>
        </p:nvSpPr>
        <p:spPr>
          <a:xfrm>
            <a:off x="2176333" y="1866786"/>
            <a:ext cx="849929" cy="507831"/>
          </a:xfrm>
          <a:prstGeom prst="rect">
            <a:avLst/>
          </a:prstGeom>
          <a:noFill/>
        </p:spPr>
        <p:txBody>
          <a:bodyPr wrap="square" rtlCol="0">
            <a:spAutoFit/>
          </a:bodyPr>
          <a:lstStyle/>
          <a:p>
            <a:pPr defTabSz="457182">
              <a:defRPr/>
            </a:pPr>
            <a:r>
              <a:rPr lang="en-US" sz="900" b="1" dirty="0">
                <a:solidFill>
                  <a:srgbClr val="282828"/>
                </a:solidFill>
                <a:latin typeface="Amazon Ember" panose="02000000000000000000" pitchFamily="2" charset="0"/>
                <a:ea typeface="Amazon Ember" panose="02000000000000000000" pitchFamily="2" charset="0"/>
              </a:rPr>
              <a:t>EMR</a:t>
            </a:r>
            <a:br>
              <a:rPr lang="en-US" sz="900" b="1" dirty="0">
                <a:solidFill>
                  <a:srgbClr val="282828"/>
                </a:solidFill>
                <a:latin typeface="Amazon Ember" panose="02000000000000000000" pitchFamily="2" charset="0"/>
                <a:ea typeface="Amazon Ember" panose="02000000000000000000" pitchFamily="2" charset="0"/>
              </a:rPr>
            </a:br>
            <a:r>
              <a:rPr lang="en-US" sz="900" dirty="0">
                <a:solidFill>
                  <a:srgbClr val="282828"/>
                </a:solidFill>
                <a:latin typeface="Amazon Ember" panose="02000000000000000000" pitchFamily="2" charset="0"/>
                <a:ea typeface="Amazon Ember" panose="02000000000000000000" pitchFamily="2" charset="0"/>
              </a:rPr>
              <a:t>Spark, Hadoop</a:t>
            </a:r>
            <a:endParaRPr lang="en-US" sz="900" b="1" dirty="0">
              <a:solidFill>
                <a:srgbClr val="282828"/>
              </a:solidFill>
              <a:latin typeface="Amazon Ember" panose="02000000000000000000" pitchFamily="2" charset="0"/>
              <a:ea typeface="Amazon Ember" panose="02000000000000000000" pitchFamily="2" charset="0"/>
            </a:endParaRPr>
          </a:p>
        </p:txBody>
      </p:sp>
      <p:pic>
        <p:nvPicPr>
          <p:cNvPr id="437" name="Picture 436">
            <a:extLst>
              <a:ext uri="{FF2B5EF4-FFF2-40B4-BE49-F238E27FC236}">
                <a16:creationId xmlns:a16="http://schemas.microsoft.com/office/drawing/2014/main" id="{8D8CD0D2-5237-5748-8148-C3E989BEB81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45771" y="1932941"/>
            <a:ext cx="237021" cy="237021"/>
          </a:xfrm>
          <a:prstGeom prst="rect">
            <a:avLst/>
          </a:prstGeom>
        </p:spPr>
      </p:pic>
      <p:sp>
        <p:nvSpPr>
          <p:cNvPr id="438" name="TextBox 437">
            <a:extLst>
              <a:ext uri="{FF2B5EF4-FFF2-40B4-BE49-F238E27FC236}">
                <a16:creationId xmlns:a16="http://schemas.microsoft.com/office/drawing/2014/main" id="{4289E004-CF21-7649-9A62-F3C474D877AB}"/>
              </a:ext>
            </a:extLst>
          </p:cNvPr>
          <p:cNvSpPr txBox="1"/>
          <p:nvPr/>
        </p:nvSpPr>
        <p:spPr>
          <a:xfrm>
            <a:off x="4948003" y="1936036"/>
            <a:ext cx="676937" cy="230832"/>
          </a:xfrm>
          <a:prstGeom prst="rect">
            <a:avLst/>
          </a:prstGeom>
          <a:noFill/>
        </p:spPr>
        <p:txBody>
          <a:bodyPr wrap="square" rtlCol="0">
            <a:spAutoFit/>
          </a:bodyPr>
          <a:lstStyle/>
          <a:p>
            <a:pPr defTabSz="457182">
              <a:defRPr/>
            </a:pPr>
            <a:r>
              <a:rPr lang="en-US" sz="900" b="1" dirty="0">
                <a:solidFill>
                  <a:srgbClr val="282828"/>
                </a:solidFill>
                <a:latin typeface="Amazon Ember" panose="02000000000000000000" pitchFamily="2" charset="0"/>
                <a:ea typeface="Amazon Ember" panose="02000000000000000000" pitchFamily="2" charset="0"/>
              </a:rPr>
              <a:t>Athena</a:t>
            </a:r>
          </a:p>
        </p:txBody>
      </p:sp>
      <p:pic>
        <p:nvPicPr>
          <p:cNvPr id="439" name="Picture 438">
            <a:extLst>
              <a:ext uri="{FF2B5EF4-FFF2-40B4-BE49-F238E27FC236}">
                <a16:creationId xmlns:a16="http://schemas.microsoft.com/office/drawing/2014/main" id="{A912B981-F0D6-BB40-BCE1-5672D0EF247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30778" y="1932941"/>
            <a:ext cx="237021" cy="237021"/>
          </a:xfrm>
          <a:prstGeom prst="rect">
            <a:avLst/>
          </a:prstGeom>
        </p:spPr>
      </p:pic>
      <p:grpSp>
        <p:nvGrpSpPr>
          <p:cNvPr id="440" name="Group 439">
            <a:extLst>
              <a:ext uri="{FF2B5EF4-FFF2-40B4-BE49-F238E27FC236}">
                <a16:creationId xmlns:a16="http://schemas.microsoft.com/office/drawing/2014/main" id="{F275428D-9080-AF4C-8ABB-D6F98ED9D8F5}"/>
              </a:ext>
            </a:extLst>
          </p:cNvPr>
          <p:cNvGrpSpPr/>
          <p:nvPr/>
        </p:nvGrpSpPr>
        <p:grpSpPr>
          <a:xfrm>
            <a:off x="6017285" y="1866785"/>
            <a:ext cx="1152024" cy="369332"/>
            <a:chOff x="5901375" y="2642536"/>
            <a:chExt cx="1152024" cy="369332"/>
          </a:xfrm>
        </p:grpSpPr>
        <p:sp>
          <p:nvSpPr>
            <p:cNvPr id="441" name="TextBox 440">
              <a:extLst>
                <a:ext uri="{FF2B5EF4-FFF2-40B4-BE49-F238E27FC236}">
                  <a16:creationId xmlns:a16="http://schemas.microsoft.com/office/drawing/2014/main" id="{F9D8CBC5-0CB8-E542-84AF-4DA565422D8F}"/>
                </a:ext>
              </a:extLst>
            </p:cNvPr>
            <p:cNvSpPr txBox="1"/>
            <p:nvPr/>
          </p:nvSpPr>
          <p:spPr>
            <a:xfrm>
              <a:off x="6142962" y="2642536"/>
              <a:ext cx="910437" cy="369332"/>
            </a:xfrm>
            <a:prstGeom prst="rect">
              <a:avLst/>
            </a:prstGeom>
            <a:noFill/>
          </p:spPr>
          <p:txBody>
            <a:bodyPr wrap="square" rtlCol="0">
              <a:spAutoFit/>
            </a:bodyPr>
            <a:lstStyle/>
            <a:p>
              <a:pPr defTabSz="457182">
                <a:defRPr/>
              </a:pPr>
              <a:r>
                <a:rPr lang="en-US" sz="900" b="1" dirty="0">
                  <a:solidFill>
                    <a:srgbClr val="282828"/>
                  </a:solidFill>
                  <a:latin typeface="Amazon Ember" panose="02000000000000000000" pitchFamily="2" charset="0"/>
                  <a:ea typeface="Amazon Ember" panose="02000000000000000000" pitchFamily="2" charset="0"/>
                </a:rPr>
                <a:t>Elasticsearch Service</a:t>
              </a:r>
            </a:p>
          </p:txBody>
        </p:sp>
        <p:pic>
          <p:nvPicPr>
            <p:cNvPr id="442" name="Picture 441">
              <a:extLst>
                <a:ext uri="{FF2B5EF4-FFF2-40B4-BE49-F238E27FC236}">
                  <a16:creationId xmlns:a16="http://schemas.microsoft.com/office/drawing/2014/main" id="{A9ABB4C2-B770-9C4F-81F6-10FC477A92C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901375" y="2671117"/>
              <a:ext cx="237021" cy="237021"/>
            </a:xfrm>
            <a:prstGeom prst="rect">
              <a:avLst/>
            </a:prstGeom>
          </p:spPr>
        </p:pic>
      </p:grpSp>
      <p:grpSp>
        <p:nvGrpSpPr>
          <p:cNvPr id="443" name="Group 442">
            <a:extLst>
              <a:ext uri="{FF2B5EF4-FFF2-40B4-BE49-F238E27FC236}">
                <a16:creationId xmlns:a16="http://schemas.microsoft.com/office/drawing/2014/main" id="{9AEC131E-7E5F-FE40-9D21-14811B537915}"/>
              </a:ext>
            </a:extLst>
          </p:cNvPr>
          <p:cNvGrpSpPr/>
          <p:nvPr/>
        </p:nvGrpSpPr>
        <p:grpSpPr>
          <a:xfrm>
            <a:off x="7561655" y="1866787"/>
            <a:ext cx="1120230" cy="369332"/>
            <a:chOff x="7527786" y="2642536"/>
            <a:chExt cx="1120230" cy="369332"/>
          </a:xfrm>
        </p:grpSpPr>
        <p:sp>
          <p:nvSpPr>
            <p:cNvPr id="444" name="TextBox 443">
              <a:extLst>
                <a:ext uri="{FF2B5EF4-FFF2-40B4-BE49-F238E27FC236}">
                  <a16:creationId xmlns:a16="http://schemas.microsoft.com/office/drawing/2014/main" id="{919F0A2C-AF64-ED42-830C-8E24F1F0A5FB}"/>
                </a:ext>
              </a:extLst>
            </p:cNvPr>
            <p:cNvSpPr txBox="1"/>
            <p:nvPr/>
          </p:nvSpPr>
          <p:spPr>
            <a:xfrm>
              <a:off x="7756933" y="2642536"/>
              <a:ext cx="891083" cy="369332"/>
            </a:xfrm>
            <a:prstGeom prst="rect">
              <a:avLst/>
            </a:prstGeom>
            <a:noFill/>
          </p:spPr>
          <p:txBody>
            <a:bodyPr wrap="square" rtlCol="0">
              <a:spAutoFit/>
            </a:bodyPr>
            <a:lstStyle/>
            <a:p>
              <a:pPr defTabSz="457182">
                <a:defRPr/>
              </a:pPr>
              <a:r>
                <a:rPr lang="en-US" sz="900" b="1" dirty="0">
                  <a:solidFill>
                    <a:srgbClr val="282828"/>
                  </a:solidFill>
                  <a:latin typeface="Amazon Ember" panose="02000000000000000000" pitchFamily="2" charset="0"/>
                  <a:ea typeface="Amazon Ember" panose="02000000000000000000" pitchFamily="2" charset="0"/>
                </a:rPr>
                <a:t>Kinesis Data Analytics</a:t>
              </a:r>
            </a:p>
          </p:txBody>
        </p:sp>
        <p:pic>
          <p:nvPicPr>
            <p:cNvPr id="445" name="Picture 444">
              <a:extLst>
                <a:ext uri="{FF2B5EF4-FFF2-40B4-BE49-F238E27FC236}">
                  <a16:creationId xmlns:a16="http://schemas.microsoft.com/office/drawing/2014/main" id="{C6B81F23-9FD9-FF45-A90B-2F358CCF64E0}"/>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527786" y="2671117"/>
              <a:ext cx="237021" cy="237021"/>
            </a:xfrm>
            <a:prstGeom prst="rect">
              <a:avLst/>
            </a:prstGeom>
          </p:spPr>
        </p:pic>
      </p:grpSp>
      <p:sp>
        <p:nvSpPr>
          <p:cNvPr id="446" name="TextBox 445">
            <a:extLst>
              <a:ext uri="{FF2B5EF4-FFF2-40B4-BE49-F238E27FC236}">
                <a16:creationId xmlns:a16="http://schemas.microsoft.com/office/drawing/2014/main" id="{F7097C22-AB17-0445-A29A-FE41A811849A}"/>
              </a:ext>
            </a:extLst>
          </p:cNvPr>
          <p:cNvSpPr txBox="1"/>
          <p:nvPr/>
        </p:nvSpPr>
        <p:spPr>
          <a:xfrm>
            <a:off x="3477623" y="1866786"/>
            <a:ext cx="860808" cy="507831"/>
          </a:xfrm>
          <a:prstGeom prst="rect">
            <a:avLst/>
          </a:prstGeom>
          <a:noFill/>
        </p:spPr>
        <p:txBody>
          <a:bodyPr wrap="square" rtlCol="0">
            <a:spAutoFit/>
          </a:bodyPr>
          <a:lstStyle/>
          <a:p>
            <a:pPr defTabSz="457182">
              <a:defRPr/>
            </a:pPr>
            <a:r>
              <a:rPr lang="en-US" sz="900" b="1" dirty="0">
                <a:solidFill>
                  <a:srgbClr val="282828"/>
                </a:solidFill>
                <a:latin typeface="Amazon Ember" panose="02000000000000000000" pitchFamily="2" charset="0"/>
                <a:ea typeface="Amazon Ember" panose="02000000000000000000" pitchFamily="2" charset="0"/>
              </a:rPr>
              <a:t>Glue</a:t>
            </a:r>
            <a:br>
              <a:rPr lang="en-US" sz="900" b="1" dirty="0">
                <a:solidFill>
                  <a:srgbClr val="282828"/>
                </a:solidFill>
                <a:latin typeface="Amazon Ember" panose="02000000000000000000" pitchFamily="2" charset="0"/>
                <a:ea typeface="Amazon Ember" panose="02000000000000000000" pitchFamily="2" charset="0"/>
              </a:rPr>
            </a:br>
            <a:r>
              <a:rPr lang="en-US" sz="900" dirty="0">
                <a:solidFill>
                  <a:srgbClr val="282828"/>
                </a:solidFill>
                <a:latin typeface="Amazon Ember" panose="02000000000000000000" pitchFamily="2" charset="0"/>
                <a:ea typeface="Amazon Ember" panose="02000000000000000000" pitchFamily="2" charset="0"/>
              </a:rPr>
              <a:t>Scala, Python</a:t>
            </a:r>
          </a:p>
        </p:txBody>
      </p:sp>
      <p:pic>
        <p:nvPicPr>
          <p:cNvPr id="447" name="Picture 446">
            <a:extLst>
              <a:ext uri="{FF2B5EF4-FFF2-40B4-BE49-F238E27FC236}">
                <a16:creationId xmlns:a16="http://schemas.microsoft.com/office/drawing/2014/main" id="{AA973194-3CC7-4C44-AAF6-5CB5A94A3F6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295520" y="1932941"/>
            <a:ext cx="237021" cy="237021"/>
          </a:xfrm>
          <a:prstGeom prst="rect">
            <a:avLst/>
          </a:prstGeom>
        </p:spPr>
      </p:pic>
      <p:grpSp>
        <p:nvGrpSpPr>
          <p:cNvPr id="448" name="Group 447">
            <a:extLst>
              <a:ext uri="{FF2B5EF4-FFF2-40B4-BE49-F238E27FC236}">
                <a16:creationId xmlns:a16="http://schemas.microsoft.com/office/drawing/2014/main" id="{F6FD2F6F-C324-084F-B31A-46D8B4079114}"/>
              </a:ext>
            </a:extLst>
          </p:cNvPr>
          <p:cNvGrpSpPr/>
          <p:nvPr/>
        </p:nvGrpSpPr>
        <p:grpSpPr>
          <a:xfrm>
            <a:off x="614116" y="3766364"/>
            <a:ext cx="1068460" cy="245468"/>
            <a:chOff x="1994780" y="3579809"/>
            <a:chExt cx="1068460" cy="245468"/>
          </a:xfrm>
        </p:grpSpPr>
        <p:sp>
          <p:nvSpPr>
            <p:cNvPr id="449" name="TextBox 448">
              <a:extLst>
                <a:ext uri="{FF2B5EF4-FFF2-40B4-BE49-F238E27FC236}">
                  <a16:creationId xmlns:a16="http://schemas.microsoft.com/office/drawing/2014/main" id="{7CA17793-AE2E-7941-B94D-C3492F1061BA}"/>
                </a:ext>
              </a:extLst>
            </p:cNvPr>
            <p:cNvSpPr txBox="1"/>
            <p:nvPr/>
          </p:nvSpPr>
          <p:spPr>
            <a:xfrm>
              <a:off x="2217709" y="3594445"/>
              <a:ext cx="845531" cy="230832"/>
            </a:xfrm>
            <a:prstGeom prst="rect">
              <a:avLst/>
            </a:prstGeom>
            <a:noFill/>
          </p:spPr>
          <p:txBody>
            <a:bodyPr wrap="square" rtlCol="0">
              <a:spAutoFit/>
            </a:bodyPr>
            <a:lstStyle/>
            <a:p>
              <a:pPr defTabSz="457182">
                <a:defRPr/>
              </a:pPr>
              <a:r>
                <a:rPr lang="en-US" sz="900" b="1" dirty="0">
                  <a:solidFill>
                    <a:srgbClr val="282828"/>
                  </a:solidFill>
                  <a:latin typeface="Amazon Ember" panose="02000000000000000000" pitchFamily="2" charset="0"/>
                  <a:ea typeface="Amazon Ember" panose="02000000000000000000" pitchFamily="2" charset="0"/>
                </a:rPr>
                <a:t>S3/Glacier</a:t>
              </a:r>
            </a:p>
          </p:txBody>
        </p:sp>
        <p:pic>
          <p:nvPicPr>
            <p:cNvPr id="450" name="Picture 449">
              <a:extLst>
                <a:ext uri="{FF2B5EF4-FFF2-40B4-BE49-F238E27FC236}">
                  <a16:creationId xmlns:a16="http://schemas.microsoft.com/office/drawing/2014/main" id="{55814CEA-D950-F848-9A00-EB9FEC55C64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994780" y="3579809"/>
              <a:ext cx="237021" cy="237021"/>
            </a:xfrm>
            <a:prstGeom prst="rect">
              <a:avLst/>
            </a:prstGeom>
          </p:spPr>
        </p:pic>
      </p:grpSp>
      <p:grpSp>
        <p:nvGrpSpPr>
          <p:cNvPr id="451" name="Group 450">
            <a:extLst>
              <a:ext uri="{FF2B5EF4-FFF2-40B4-BE49-F238E27FC236}">
                <a16:creationId xmlns:a16="http://schemas.microsoft.com/office/drawing/2014/main" id="{4333C3CF-BF5E-5A4E-A6EF-5BACD5C5CAE9}"/>
              </a:ext>
            </a:extLst>
          </p:cNvPr>
          <p:cNvGrpSpPr/>
          <p:nvPr/>
        </p:nvGrpSpPr>
        <p:grpSpPr>
          <a:xfrm>
            <a:off x="1864211" y="3719302"/>
            <a:ext cx="1105485" cy="382699"/>
            <a:chOff x="3893652" y="3537861"/>
            <a:chExt cx="1105485" cy="382699"/>
          </a:xfrm>
        </p:grpSpPr>
        <p:sp>
          <p:nvSpPr>
            <p:cNvPr id="452" name="TextBox 451">
              <a:extLst>
                <a:ext uri="{FF2B5EF4-FFF2-40B4-BE49-F238E27FC236}">
                  <a16:creationId xmlns:a16="http://schemas.microsoft.com/office/drawing/2014/main" id="{2FA18143-9D42-2F4F-8986-F8C6091221CD}"/>
                </a:ext>
              </a:extLst>
            </p:cNvPr>
            <p:cNvSpPr txBox="1"/>
            <p:nvPr/>
          </p:nvSpPr>
          <p:spPr>
            <a:xfrm>
              <a:off x="4170331" y="3551228"/>
              <a:ext cx="828806" cy="369332"/>
            </a:xfrm>
            <a:prstGeom prst="rect">
              <a:avLst/>
            </a:prstGeom>
            <a:noFill/>
          </p:spPr>
          <p:txBody>
            <a:bodyPr wrap="square" rtlCol="0">
              <a:spAutoFit/>
            </a:bodyPr>
            <a:lstStyle/>
            <a:p>
              <a:pPr defTabSz="457182">
                <a:defRPr/>
              </a:pPr>
              <a:r>
                <a:rPr lang="en-US" sz="900" b="1" dirty="0">
                  <a:solidFill>
                    <a:srgbClr val="282828"/>
                  </a:solidFill>
                  <a:latin typeface="Amazon Ember" panose="02000000000000000000" pitchFamily="2" charset="0"/>
                  <a:ea typeface="Amazon Ember" panose="02000000000000000000" pitchFamily="2" charset="0"/>
                </a:rPr>
                <a:t>Lake Formation</a:t>
              </a:r>
            </a:p>
          </p:txBody>
        </p:sp>
        <p:pic>
          <p:nvPicPr>
            <p:cNvPr id="453" name="Picture 452">
              <a:extLst>
                <a:ext uri="{FF2B5EF4-FFF2-40B4-BE49-F238E27FC236}">
                  <a16:creationId xmlns:a16="http://schemas.microsoft.com/office/drawing/2014/main" id="{07B181CC-947C-CB4E-884E-92F88A3C0DBE}"/>
                </a:ext>
              </a:extLst>
            </p:cNvPr>
            <p:cNvPicPr>
              <a:picLocks noChangeAspect="1"/>
            </p:cNvPicPr>
            <p:nvPr/>
          </p:nvPicPr>
          <p:blipFill rotWithShape="1">
            <a:blip r:embed="rId21">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l="20093" r="14111" b="25178"/>
            <a:stretch/>
          </p:blipFill>
          <p:spPr>
            <a:xfrm>
              <a:off x="3893652" y="3537861"/>
              <a:ext cx="304354" cy="320916"/>
            </a:xfrm>
            <a:prstGeom prst="rect">
              <a:avLst/>
            </a:prstGeom>
          </p:spPr>
        </p:pic>
      </p:grpSp>
      <p:grpSp>
        <p:nvGrpSpPr>
          <p:cNvPr id="454" name="Group 453">
            <a:extLst>
              <a:ext uri="{FF2B5EF4-FFF2-40B4-BE49-F238E27FC236}">
                <a16:creationId xmlns:a16="http://schemas.microsoft.com/office/drawing/2014/main" id="{C56AAC0B-C7A3-9E4A-94B6-B2EBFAFBCEF8}"/>
              </a:ext>
            </a:extLst>
          </p:cNvPr>
          <p:cNvGrpSpPr/>
          <p:nvPr/>
        </p:nvGrpSpPr>
        <p:grpSpPr>
          <a:xfrm>
            <a:off x="3339221" y="3755842"/>
            <a:ext cx="894000" cy="529712"/>
            <a:chOff x="6001811" y="3579809"/>
            <a:chExt cx="894000" cy="529712"/>
          </a:xfrm>
        </p:grpSpPr>
        <p:sp>
          <p:nvSpPr>
            <p:cNvPr id="455" name="TextBox 454">
              <a:extLst>
                <a:ext uri="{FF2B5EF4-FFF2-40B4-BE49-F238E27FC236}">
                  <a16:creationId xmlns:a16="http://schemas.microsoft.com/office/drawing/2014/main" id="{8B6021C9-5B5C-1049-9B5E-A4F69D855B63}"/>
                </a:ext>
              </a:extLst>
            </p:cNvPr>
            <p:cNvSpPr txBox="1"/>
            <p:nvPr/>
          </p:nvSpPr>
          <p:spPr>
            <a:xfrm>
              <a:off x="6191534" y="3601690"/>
              <a:ext cx="704277" cy="507831"/>
            </a:xfrm>
            <a:prstGeom prst="rect">
              <a:avLst/>
            </a:prstGeom>
            <a:noFill/>
          </p:spPr>
          <p:txBody>
            <a:bodyPr wrap="square" rtlCol="0">
              <a:spAutoFit/>
            </a:bodyPr>
            <a:lstStyle/>
            <a:p>
              <a:pPr defTabSz="457182">
                <a:defRPr/>
              </a:pPr>
              <a:r>
                <a:rPr lang="en-US" sz="900" b="1" dirty="0">
                  <a:solidFill>
                    <a:srgbClr val="282828"/>
                  </a:solidFill>
                  <a:latin typeface="Amazon Ember" panose="02000000000000000000" pitchFamily="2" charset="0"/>
                  <a:ea typeface="Amazon Ember" panose="02000000000000000000" pitchFamily="2" charset="0"/>
                </a:rPr>
                <a:t>Glue</a:t>
              </a:r>
              <a:br>
                <a:rPr lang="en-US" sz="900" b="1" dirty="0">
                  <a:solidFill>
                    <a:srgbClr val="282828"/>
                  </a:solidFill>
                  <a:latin typeface="Amazon Ember" panose="02000000000000000000" pitchFamily="2" charset="0"/>
                  <a:ea typeface="Amazon Ember" panose="02000000000000000000" pitchFamily="2" charset="0"/>
                </a:rPr>
              </a:br>
              <a:r>
                <a:rPr lang="en-US" sz="900" dirty="0">
                  <a:solidFill>
                    <a:srgbClr val="282828"/>
                  </a:solidFill>
                  <a:latin typeface="Amazon Ember" panose="02000000000000000000" pitchFamily="2" charset="0"/>
                  <a:ea typeface="Amazon Ember" panose="02000000000000000000" pitchFamily="2" charset="0"/>
                </a:rPr>
                <a:t>Crawl, ETL</a:t>
              </a:r>
              <a:endParaRPr lang="en-US" sz="900" b="1" dirty="0">
                <a:solidFill>
                  <a:srgbClr val="282828"/>
                </a:solidFill>
                <a:latin typeface="Amazon Ember" panose="02000000000000000000" pitchFamily="2" charset="0"/>
                <a:ea typeface="Amazon Ember" panose="02000000000000000000" pitchFamily="2" charset="0"/>
              </a:endParaRPr>
            </a:p>
          </p:txBody>
        </p:sp>
        <p:pic>
          <p:nvPicPr>
            <p:cNvPr id="456" name="Picture 455">
              <a:extLst>
                <a:ext uri="{FF2B5EF4-FFF2-40B4-BE49-F238E27FC236}">
                  <a16:creationId xmlns:a16="http://schemas.microsoft.com/office/drawing/2014/main" id="{E46880B0-1891-9A4D-8910-6FB913F3C59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001811" y="3579809"/>
              <a:ext cx="237021" cy="237021"/>
            </a:xfrm>
            <a:prstGeom prst="rect">
              <a:avLst/>
            </a:prstGeom>
          </p:spPr>
        </p:pic>
      </p:grpSp>
      <p:sp>
        <p:nvSpPr>
          <p:cNvPr id="457" name="TextBox 456">
            <a:extLst>
              <a:ext uri="{FF2B5EF4-FFF2-40B4-BE49-F238E27FC236}">
                <a16:creationId xmlns:a16="http://schemas.microsoft.com/office/drawing/2014/main" id="{7D065FE4-4AB6-8346-80CB-BC0686CBB3BA}"/>
              </a:ext>
            </a:extLst>
          </p:cNvPr>
          <p:cNvSpPr txBox="1"/>
          <p:nvPr/>
        </p:nvSpPr>
        <p:spPr>
          <a:xfrm>
            <a:off x="5668421" y="3705936"/>
            <a:ext cx="1338482" cy="226985"/>
          </a:xfrm>
          <a:prstGeom prst="rect">
            <a:avLst/>
          </a:prstGeom>
          <a:noFill/>
        </p:spPr>
        <p:txBody>
          <a:bodyPr wrap="square" rtlCol="0">
            <a:spAutoFit/>
          </a:bodyPr>
          <a:lstStyle/>
          <a:p>
            <a:pPr>
              <a:defRPr/>
            </a:pPr>
            <a:r>
              <a:rPr lang="en-US" sz="875" b="1" dirty="0">
                <a:solidFill>
                  <a:srgbClr val="282828"/>
                </a:solidFill>
                <a:latin typeface="Amazon Ember" panose="02000000000000000000" pitchFamily="2" charset="0"/>
                <a:ea typeface="Amazon Ember" panose="02000000000000000000" pitchFamily="2" charset="0"/>
              </a:rPr>
              <a:t>Managed Blockchain</a:t>
            </a:r>
          </a:p>
        </p:txBody>
      </p:sp>
      <p:sp>
        <p:nvSpPr>
          <p:cNvPr id="458" name="TextBox 457">
            <a:extLst>
              <a:ext uri="{FF2B5EF4-FFF2-40B4-BE49-F238E27FC236}">
                <a16:creationId xmlns:a16="http://schemas.microsoft.com/office/drawing/2014/main" id="{9BC6A641-1856-BB47-A4D0-1AB7FCB82DDC}"/>
              </a:ext>
            </a:extLst>
          </p:cNvPr>
          <p:cNvSpPr txBox="1"/>
          <p:nvPr/>
        </p:nvSpPr>
        <p:spPr>
          <a:xfrm>
            <a:off x="7329149" y="3694320"/>
            <a:ext cx="1372662" cy="361637"/>
          </a:xfrm>
          <a:prstGeom prst="rect">
            <a:avLst/>
          </a:prstGeom>
          <a:noFill/>
        </p:spPr>
        <p:txBody>
          <a:bodyPr wrap="square" rtlCol="0">
            <a:spAutoFit/>
          </a:bodyPr>
          <a:lstStyle/>
          <a:p>
            <a:pPr>
              <a:defRPr/>
            </a:pPr>
            <a:r>
              <a:rPr lang="en-US" sz="875" b="1" dirty="0">
                <a:solidFill>
                  <a:srgbClr val="282828"/>
                </a:solidFill>
                <a:latin typeface="Amazon Ember" panose="02000000000000000000" pitchFamily="2" charset="0"/>
                <a:ea typeface="Amazon Ember" panose="02000000000000000000" pitchFamily="2" charset="0"/>
              </a:rPr>
              <a:t>Quantum Ledger Database (QLDB)</a:t>
            </a:r>
          </a:p>
        </p:txBody>
      </p:sp>
      <p:grpSp>
        <p:nvGrpSpPr>
          <p:cNvPr id="459" name="Group 458">
            <a:extLst>
              <a:ext uri="{FF2B5EF4-FFF2-40B4-BE49-F238E27FC236}">
                <a16:creationId xmlns:a16="http://schemas.microsoft.com/office/drawing/2014/main" id="{BEEDF379-FC57-AA41-B5ED-58C233771FDB}"/>
              </a:ext>
            </a:extLst>
          </p:cNvPr>
          <p:cNvGrpSpPr/>
          <p:nvPr/>
        </p:nvGrpSpPr>
        <p:grpSpPr>
          <a:xfrm>
            <a:off x="7065632" y="3656694"/>
            <a:ext cx="222705" cy="258610"/>
            <a:chOff x="11162362" y="4793142"/>
            <a:chExt cx="1295706" cy="1310945"/>
          </a:xfrm>
        </p:grpSpPr>
        <p:grpSp>
          <p:nvGrpSpPr>
            <p:cNvPr id="460" name="Group 459">
              <a:extLst>
                <a:ext uri="{FF2B5EF4-FFF2-40B4-BE49-F238E27FC236}">
                  <a16:creationId xmlns:a16="http://schemas.microsoft.com/office/drawing/2014/main" id="{70678D41-4E0A-1442-ABD4-F0BC2FF670BD}"/>
                </a:ext>
              </a:extLst>
            </p:cNvPr>
            <p:cNvGrpSpPr/>
            <p:nvPr/>
          </p:nvGrpSpPr>
          <p:grpSpPr>
            <a:xfrm>
              <a:off x="11563508" y="5564981"/>
              <a:ext cx="894559" cy="539106"/>
              <a:chOff x="11563508" y="5564981"/>
              <a:chExt cx="894559" cy="539106"/>
            </a:xfrm>
          </p:grpSpPr>
          <p:grpSp>
            <p:nvGrpSpPr>
              <p:cNvPr id="479" name="Group 478">
                <a:extLst>
                  <a:ext uri="{FF2B5EF4-FFF2-40B4-BE49-F238E27FC236}">
                    <a16:creationId xmlns:a16="http://schemas.microsoft.com/office/drawing/2014/main" id="{8BA7F2AD-EAF1-464B-8392-9502067A1EEA}"/>
                  </a:ext>
                </a:extLst>
              </p:cNvPr>
              <p:cNvGrpSpPr/>
              <p:nvPr/>
            </p:nvGrpSpPr>
            <p:grpSpPr>
              <a:xfrm>
                <a:off x="11720423" y="5564981"/>
                <a:ext cx="737644" cy="539106"/>
                <a:chOff x="11720423" y="5564981"/>
                <a:chExt cx="737644" cy="539106"/>
              </a:xfrm>
            </p:grpSpPr>
            <p:sp>
              <p:nvSpPr>
                <p:cNvPr id="482" name="Graphic 172">
                  <a:extLst>
                    <a:ext uri="{FF2B5EF4-FFF2-40B4-BE49-F238E27FC236}">
                      <a16:creationId xmlns:a16="http://schemas.microsoft.com/office/drawing/2014/main" id="{A039430B-F952-414A-BE0D-EB856EE1D437}"/>
                    </a:ext>
                  </a:extLst>
                </p:cNvPr>
                <p:cNvSpPr/>
                <p:nvPr/>
              </p:nvSpPr>
              <p:spPr>
                <a:xfrm rot="5400000">
                  <a:off x="11827668" y="5473689"/>
                  <a:ext cx="523153" cy="737644"/>
                </a:xfrm>
                <a:custGeom>
                  <a:avLst/>
                  <a:gdLst>
                    <a:gd name="connsiteX0" fmla="*/ 209632 w 621637"/>
                    <a:gd name="connsiteY0" fmla="*/ 863595 h 876508"/>
                    <a:gd name="connsiteX1" fmla="*/ 209632 w 621637"/>
                    <a:gd name="connsiteY1" fmla="*/ 623643 h 876508"/>
                    <a:gd name="connsiteX2" fmla="*/ 14438 w 621637"/>
                    <a:gd name="connsiteY2" fmla="*/ 623643 h 876508"/>
                    <a:gd name="connsiteX3" fmla="*/ 14438 w 621637"/>
                    <a:gd name="connsiteY3" fmla="*/ 14438 h 876508"/>
                    <a:gd name="connsiteX4" fmla="*/ 14438 w 621637"/>
                    <a:gd name="connsiteY4" fmla="*/ 14438 h 876508"/>
                    <a:gd name="connsiteX5" fmla="*/ 613075 w 621637"/>
                    <a:gd name="connsiteY5" fmla="*/ 14438 h 876508"/>
                    <a:gd name="connsiteX6" fmla="*/ 613075 w 621637"/>
                    <a:gd name="connsiteY6" fmla="*/ 623643 h 876508"/>
                    <a:gd name="connsiteX7" fmla="*/ 417259 w 621637"/>
                    <a:gd name="connsiteY7" fmla="*/ 623643 h 876508"/>
                    <a:gd name="connsiteX8" fmla="*/ 417259 w 621637"/>
                    <a:gd name="connsiteY8" fmla="*/ 863595 h 87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637" h="876508">
                      <a:moveTo>
                        <a:pt x="209632" y="863595"/>
                      </a:moveTo>
                      <a:lnTo>
                        <a:pt x="209632" y="623643"/>
                      </a:lnTo>
                      <a:lnTo>
                        <a:pt x="14438" y="623643"/>
                      </a:lnTo>
                      <a:lnTo>
                        <a:pt x="14438" y="14438"/>
                      </a:lnTo>
                      <a:lnTo>
                        <a:pt x="14438" y="14438"/>
                      </a:lnTo>
                      <a:lnTo>
                        <a:pt x="613075" y="14438"/>
                      </a:lnTo>
                      <a:lnTo>
                        <a:pt x="613075" y="623643"/>
                      </a:lnTo>
                      <a:lnTo>
                        <a:pt x="417259" y="623643"/>
                      </a:lnTo>
                      <a:lnTo>
                        <a:pt x="417259" y="863595"/>
                      </a:lnTo>
                    </a:path>
                  </a:pathLst>
                </a:custGeom>
                <a:noFill/>
                <a:ln w="19050" cap="flat">
                  <a:solidFill>
                    <a:schemeClr val="tx1"/>
                  </a:solidFill>
                  <a:prstDash val="solid"/>
                  <a:miter/>
                </a:ln>
              </p:spPr>
              <p:txBody>
                <a:bodyPr rtlCol="0" anchor="ctr"/>
                <a:lstStyle/>
                <a:p>
                  <a:pPr defTabSz="685731">
                    <a:defRPr/>
                  </a:pPr>
                  <a:endParaRPr lang="en-US" sz="1125">
                    <a:solidFill>
                      <a:srgbClr val="000000"/>
                    </a:solidFill>
                    <a:latin typeface="Amazon Ember"/>
                  </a:endParaRPr>
                </a:p>
              </p:txBody>
            </p:sp>
            <p:sp>
              <p:nvSpPr>
                <p:cNvPr id="483" name="Rectangle 482">
                  <a:extLst>
                    <a:ext uri="{FF2B5EF4-FFF2-40B4-BE49-F238E27FC236}">
                      <a16:creationId xmlns:a16="http://schemas.microsoft.com/office/drawing/2014/main" id="{5FFA1015-A806-2848-86B0-8EDC26CFB322}"/>
                    </a:ext>
                  </a:extLst>
                </p:cNvPr>
                <p:cNvSpPr/>
                <p:nvPr/>
              </p:nvSpPr>
              <p:spPr bwMode="auto">
                <a:xfrm>
                  <a:off x="12122944" y="5564981"/>
                  <a:ext cx="152399" cy="57150"/>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72" fontAlgn="base">
                    <a:lnSpc>
                      <a:spcPct val="90000"/>
                    </a:lnSpc>
                    <a:spcBef>
                      <a:spcPct val="0"/>
                    </a:spcBef>
                    <a:spcAft>
                      <a:spcPct val="0"/>
                    </a:spcAft>
                    <a:defRPr/>
                  </a:pPr>
                  <a:endParaRPr lang="en-US" sz="15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grpSp>
          <p:sp>
            <p:nvSpPr>
              <p:cNvPr id="480" name="Oval 479">
                <a:extLst>
                  <a:ext uri="{FF2B5EF4-FFF2-40B4-BE49-F238E27FC236}">
                    <a16:creationId xmlns:a16="http://schemas.microsoft.com/office/drawing/2014/main" id="{2738874D-1531-E24F-BC23-26DF7F016ECB}"/>
                  </a:ext>
                </a:extLst>
              </p:cNvPr>
              <p:cNvSpPr/>
              <p:nvPr/>
            </p:nvSpPr>
            <p:spPr bwMode="auto">
              <a:xfrm>
                <a:off x="12112149" y="5764994"/>
                <a:ext cx="168682" cy="168682"/>
              </a:xfrm>
              <a:prstGeom prst="ellipse">
                <a:avLst/>
              </a:prstGeom>
              <a:noFill/>
              <a:ln w="19050" cap="flat">
                <a:solidFill>
                  <a:schemeClr val="tx1"/>
                </a:solidFill>
                <a:prstDash val="solid"/>
                <a:miter/>
              </a:ln>
            </p:spPr>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defTabSz="685731">
                  <a:defRPr/>
                </a:pPr>
                <a:endParaRPr lang="en-US" sz="1125" dirty="0">
                  <a:solidFill>
                    <a:srgbClr val="000000"/>
                  </a:solidFill>
                  <a:latin typeface="Amazon Ember"/>
                </a:endParaRPr>
              </a:p>
            </p:txBody>
          </p:sp>
          <p:cxnSp>
            <p:nvCxnSpPr>
              <p:cNvPr id="481" name="Straight Connector 480">
                <a:extLst>
                  <a:ext uri="{FF2B5EF4-FFF2-40B4-BE49-F238E27FC236}">
                    <a16:creationId xmlns:a16="http://schemas.microsoft.com/office/drawing/2014/main" id="{2477C09D-0912-2548-A18D-09E37CAE88B7}"/>
                  </a:ext>
                </a:extLst>
              </p:cNvPr>
              <p:cNvCxnSpPr>
                <a:cxnSpLocks/>
              </p:cNvCxnSpPr>
              <p:nvPr/>
            </p:nvCxnSpPr>
            <p:spPr>
              <a:xfrm rot="5400000" flipV="1">
                <a:off x="11837828" y="5575015"/>
                <a:ext cx="0" cy="54864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1" name="Group 460">
              <a:extLst>
                <a:ext uri="{FF2B5EF4-FFF2-40B4-BE49-F238E27FC236}">
                  <a16:creationId xmlns:a16="http://schemas.microsoft.com/office/drawing/2014/main" id="{A45229C7-AD62-BA4B-AB1F-C2F3CFFD9C01}"/>
                </a:ext>
              </a:extLst>
            </p:cNvPr>
            <p:cNvGrpSpPr/>
            <p:nvPr/>
          </p:nvGrpSpPr>
          <p:grpSpPr>
            <a:xfrm rot="16200000">
              <a:off x="11741235" y="4970869"/>
              <a:ext cx="894559" cy="539106"/>
              <a:chOff x="11563508" y="5564981"/>
              <a:chExt cx="894559" cy="539106"/>
            </a:xfrm>
          </p:grpSpPr>
          <p:grpSp>
            <p:nvGrpSpPr>
              <p:cNvPr id="474" name="Group 473">
                <a:extLst>
                  <a:ext uri="{FF2B5EF4-FFF2-40B4-BE49-F238E27FC236}">
                    <a16:creationId xmlns:a16="http://schemas.microsoft.com/office/drawing/2014/main" id="{F070EEE2-A655-5142-B5FF-EFB27665ADA5}"/>
                  </a:ext>
                </a:extLst>
              </p:cNvPr>
              <p:cNvGrpSpPr/>
              <p:nvPr/>
            </p:nvGrpSpPr>
            <p:grpSpPr>
              <a:xfrm>
                <a:off x="11720423" y="5564981"/>
                <a:ext cx="737644" cy="539106"/>
                <a:chOff x="11720423" y="5564981"/>
                <a:chExt cx="737644" cy="539106"/>
              </a:xfrm>
            </p:grpSpPr>
            <p:sp>
              <p:nvSpPr>
                <p:cNvPr id="477" name="Graphic 172">
                  <a:extLst>
                    <a:ext uri="{FF2B5EF4-FFF2-40B4-BE49-F238E27FC236}">
                      <a16:creationId xmlns:a16="http://schemas.microsoft.com/office/drawing/2014/main" id="{7E6FA200-1B33-0547-AE2F-377F3222D353}"/>
                    </a:ext>
                  </a:extLst>
                </p:cNvPr>
                <p:cNvSpPr/>
                <p:nvPr/>
              </p:nvSpPr>
              <p:spPr>
                <a:xfrm rot="5400000">
                  <a:off x="11827668" y="5473689"/>
                  <a:ext cx="523153" cy="737644"/>
                </a:xfrm>
                <a:custGeom>
                  <a:avLst/>
                  <a:gdLst>
                    <a:gd name="connsiteX0" fmla="*/ 209632 w 621637"/>
                    <a:gd name="connsiteY0" fmla="*/ 863595 h 876508"/>
                    <a:gd name="connsiteX1" fmla="*/ 209632 w 621637"/>
                    <a:gd name="connsiteY1" fmla="*/ 623643 h 876508"/>
                    <a:gd name="connsiteX2" fmla="*/ 14438 w 621637"/>
                    <a:gd name="connsiteY2" fmla="*/ 623643 h 876508"/>
                    <a:gd name="connsiteX3" fmla="*/ 14438 w 621637"/>
                    <a:gd name="connsiteY3" fmla="*/ 14438 h 876508"/>
                    <a:gd name="connsiteX4" fmla="*/ 14438 w 621637"/>
                    <a:gd name="connsiteY4" fmla="*/ 14438 h 876508"/>
                    <a:gd name="connsiteX5" fmla="*/ 613075 w 621637"/>
                    <a:gd name="connsiteY5" fmla="*/ 14438 h 876508"/>
                    <a:gd name="connsiteX6" fmla="*/ 613075 w 621637"/>
                    <a:gd name="connsiteY6" fmla="*/ 623643 h 876508"/>
                    <a:gd name="connsiteX7" fmla="*/ 417259 w 621637"/>
                    <a:gd name="connsiteY7" fmla="*/ 623643 h 876508"/>
                    <a:gd name="connsiteX8" fmla="*/ 417259 w 621637"/>
                    <a:gd name="connsiteY8" fmla="*/ 863595 h 87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637" h="876508">
                      <a:moveTo>
                        <a:pt x="209632" y="863595"/>
                      </a:moveTo>
                      <a:lnTo>
                        <a:pt x="209632" y="623643"/>
                      </a:lnTo>
                      <a:lnTo>
                        <a:pt x="14438" y="623643"/>
                      </a:lnTo>
                      <a:lnTo>
                        <a:pt x="14438" y="14438"/>
                      </a:lnTo>
                      <a:lnTo>
                        <a:pt x="14438" y="14438"/>
                      </a:lnTo>
                      <a:lnTo>
                        <a:pt x="613075" y="14438"/>
                      </a:lnTo>
                      <a:lnTo>
                        <a:pt x="613075" y="623643"/>
                      </a:lnTo>
                      <a:lnTo>
                        <a:pt x="417259" y="623643"/>
                      </a:lnTo>
                      <a:lnTo>
                        <a:pt x="417259" y="863595"/>
                      </a:lnTo>
                    </a:path>
                  </a:pathLst>
                </a:custGeom>
                <a:noFill/>
                <a:ln w="19050" cap="flat">
                  <a:solidFill>
                    <a:schemeClr val="tx1"/>
                  </a:solidFill>
                  <a:prstDash val="solid"/>
                  <a:miter/>
                </a:ln>
              </p:spPr>
              <p:txBody>
                <a:bodyPr rtlCol="0" anchor="ctr"/>
                <a:lstStyle/>
                <a:p>
                  <a:pPr defTabSz="685731">
                    <a:defRPr/>
                  </a:pPr>
                  <a:endParaRPr lang="en-US" sz="1125">
                    <a:solidFill>
                      <a:srgbClr val="000000"/>
                    </a:solidFill>
                    <a:latin typeface="Amazon Ember"/>
                  </a:endParaRPr>
                </a:p>
              </p:txBody>
            </p:sp>
            <p:sp>
              <p:nvSpPr>
                <p:cNvPr id="478" name="Rectangle 477">
                  <a:extLst>
                    <a:ext uri="{FF2B5EF4-FFF2-40B4-BE49-F238E27FC236}">
                      <a16:creationId xmlns:a16="http://schemas.microsoft.com/office/drawing/2014/main" id="{19C92164-1084-E847-90C8-01C2124BDD2C}"/>
                    </a:ext>
                  </a:extLst>
                </p:cNvPr>
                <p:cNvSpPr/>
                <p:nvPr/>
              </p:nvSpPr>
              <p:spPr bwMode="auto">
                <a:xfrm>
                  <a:off x="12122944" y="5564981"/>
                  <a:ext cx="152399" cy="57150"/>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72" fontAlgn="base">
                    <a:lnSpc>
                      <a:spcPct val="90000"/>
                    </a:lnSpc>
                    <a:spcBef>
                      <a:spcPct val="0"/>
                    </a:spcBef>
                    <a:spcAft>
                      <a:spcPct val="0"/>
                    </a:spcAft>
                    <a:defRPr/>
                  </a:pPr>
                  <a:endParaRPr lang="en-US" sz="15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grpSp>
          <p:sp>
            <p:nvSpPr>
              <p:cNvPr id="475" name="Oval 474">
                <a:extLst>
                  <a:ext uri="{FF2B5EF4-FFF2-40B4-BE49-F238E27FC236}">
                    <a16:creationId xmlns:a16="http://schemas.microsoft.com/office/drawing/2014/main" id="{6B58B524-FD76-7F49-80B7-C7CD132E364B}"/>
                  </a:ext>
                </a:extLst>
              </p:cNvPr>
              <p:cNvSpPr/>
              <p:nvPr/>
            </p:nvSpPr>
            <p:spPr bwMode="auto">
              <a:xfrm>
                <a:off x="12112149" y="5764994"/>
                <a:ext cx="168682" cy="168682"/>
              </a:xfrm>
              <a:prstGeom prst="ellipse">
                <a:avLst/>
              </a:prstGeom>
              <a:noFill/>
              <a:ln w="19050" cap="flat">
                <a:solidFill>
                  <a:schemeClr val="tx1"/>
                </a:solidFill>
                <a:prstDash val="solid"/>
                <a:miter/>
              </a:ln>
            </p:spPr>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defTabSz="685731">
                  <a:defRPr/>
                </a:pPr>
                <a:endParaRPr lang="en-US" sz="1125" dirty="0">
                  <a:solidFill>
                    <a:srgbClr val="000000"/>
                  </a:solidFill>
                  <a:latin typeface="Amazon Ember"/>
                </a:endParaRPr>
              </a:p>
            </p:txBody>
          </p:sp>
          <p:cxnSp>
            <p:nvCxnSpPr>
              <p:cNvPr id="476" name="Straight Connector 475">
                <a:extLst>
                  <a:ext uri="{FF2B5EF4-FFF2-40B4-BE49-F238E27FC236}">
                    <a16:creationId xmlns:a16="http://schemas.microsoft.com/office/drawing/2014/main" id="{53C4777F-FCE5-1C4A-AD97-E4F57378DAE0}"/>
                  </a:ext>
                </a:extLst>
              </p:cNvPr>
              <p:cNvCxnSpPr>
                <a:cxnSpLocks/>
              </p:cNvCxnSpPr>
              <p:nvPr/>
            </p:nvCxnSpPr>
            <p:spPr>
              <a:xfrm rot="5400000" flipV="1">
                <a:off x="11837828" y="5575015"/>
                <a:ext cx="0" cy="54864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2" name="Group 461">
              <a:extLst>
                <a:ext uri="{FF2B5EF4-FFF2-40B4-BE49-F238E27FC236}">
                  <a16:creationId xmlns:a16="http://schemas.microsoft.com/office/drawing/2014/main" id="{46C2D90A-4EE8-D640-A7AD-76B35ADEB0C5}"/>
                </a:ext>
              </a:extLst>
            </p:cNvPr>
            <p:cNvGrpSpPr/>
            <p:nvPr/>
          </p:nvGrpSpPr>
          <p:grpSpPr>
            <a:xfrm rot="10800000">
              <a:off x="11162362" y="4793143"/>
              <a:ext cx="894559" cy="539106"/>
              <a:chOff x="11563508" y="5564981"/>
              <a:chExt cx="894559" cy="539106"/>
            </a:xfrm>
          </p:grpSpPr>
          <p:grpSp>
            <p:nvGrpSpPr>
              <p:cNvPr id="469" name="Group 468">
                <a:extLst>
                  <a:ext uri="{FF2B5EF4-FFF2-40B4-BE49-F238E27FC236}">
                    <a16:creationId xmlns:a16="http://schemas.microsoft.com/office/drawing/2014/main" id="{6649E750-E71A-CA43-B2A1-4511917B9BEF}"/>
                  </a:ext>
                </a:extLst>
              </p:cNvPr>
              <p:cNvGrpSpPr/>
              <p:nvPr/>
            </p:nvGrpSpPr>
            <p:grpSpPr>
              <a:xfrm>
                <a:off x="11720423" y="5564981"/>
                <a:ext cx="737644" cy="539106"/>
                <a:chOff x="11720423" y="5564981"/>
                <a:chExt cx="737644" cy="539106"/>
              </a:xfrm>
            </p:grpSpPr>
            <p:sp>
              <p:nvSpPr>
                <p:cNvPr id="472" name="Graphic 172">
                  <a:extLst>
                    <a:ext uri="{FF2B5EF4-FFF2-40B4-BE49-F238E27FC236}">
                      <a16:creationId xmlns:a16="http://schemas.microsoft.com/office/drawing/2014/main" id="{A650B233-6B5A-1B41-B69C-70BB14521D1E}"/>
                    </a:ext>
                  </a:extLst>
                </p:cNvPr>
                <p:cNvSpPr/>
                <p:nvPr/>
              </p:nvSpPr>
              <p:spPr>
                <a:xfrm rot="5400000">
                  <a:off x="11827668" y="5473689"/>
                  <a:ext cx="523153" cy="737644"/>
                </a:xfrm>
                <a:custGeom>
                  <a:avLst/>
                  <a:gdLst>
                    <a:gd name="connsiteX0" fmla="*/ 209632 w 621637"/>
                    <a:gd name="connsiteY0" fmla="*/ 863595 h 876508"/>
                    <a:gd name="connsiteX1" fmla="*/ 209632 w 621637"/>
                    <a:gd name="connsiteY1" fmla="*/ 623643 h 876508"/>
                    <a:gd name="connsiteX2" fmla="*/ 14438 w 621637"/>
                    <a:gd name="connsiteY2" fmla="*/ 623643 h 876508"/>
                    <a:gd name="connsiteX3" fmla="*/ 14438 w 621637"/>
                    <a:gd name="connsiteY3" fmla="*/ 14438 h 876508"/>
                    <a:gd name="connsiteX4" fmla="*/ 14438 w 621637"/>
                    <a:gd name="connsiteY4" fmla="*/ 14438 h 876508"/>
                    <a:gd name="connsiteX5" fmla="*/ 613075 w 621637"/>
                    <a:gd name="connsiteY5" fmla="*/ 14438 h 876508"/>
                    <a:gd name="connsiteX6" fmla="*/ 613075 w 621637"/>
                    <a:gd name="connsiteY6" fmla="*/ 623643 h 876508"/>
                    <a:gd name="connsiteX7" fmla="*/ 417259 w 621637"/>
                    <a:gd name="connsiteY7" fmla="*/ 623643 h 876508"/>
                    <a:gd name="connsiteX8" fmla="*/ 417259 w 621637"/>
                    <a:gd name="connsiteY8" fmla="*/ 863595 h 87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637" h="876508">
                      <a:moveTo>
                        <a:pt x="209632" y="863595"/>
                      </a:moveTo>
                      <a:lnTo>
                        <a:pt x="209632" y="623643"/>
                      </a:lnTo>
                      <a:lnTo>
                        <a:pt x="14438" y="623643"/>
                      </a:lnTo>
                      <a:lnTo>
                        <a:pt x="14438" y="14438"/>
                      </a:lnTo>
                      <a:lnTo>
                        <a:pt x="14438" y="14438"/>
                      </a:lnTo>
                      <a:lnTo>
                        <a:pt x="613075" y="14438"/>
                      </a:lnTo>
                      <a:lnTo>
                        <a:pt x="613075" y="623643"/>
                      </a:lnTo>
                      <a:lnTo>
                        <a:pt x="417259" y="623643"/>
                      </a:lnTo>
                      <a:lnTo>
                        <a:pt x="417259" y="863595"/>
                      </a:lnTo>
                    </a:path>
                  </a:pathLst>
                </a:custGeom>
                <a:noFill/>
                <a:ln w="19050" cap="flat">
                  <a:solidFill>
                    <a:schemeClr val="tx1"/>
                  </a:solidFill>
                  <a:prstDash val="solid"/>
                  <a:miter/>
                </a:ln>
              </p:spPr>
              <p:txBody>
                <a:bodyPr rtlCol="0" anchor="ctr"/>
                <a:lstStyle/>
                <a:p>
                  <a:pPr defTabSz="685731">
                    <a:defRPr/>
                  </a:pPr>
                  <a:endParaRPr lang="en-US" sz="1125">
                    <a:solidFill>
                      <a:srgbClr val="000000"/>
                    </a:solidFill>
                    <a:latin typeface="Amazon Ember"/>
                  </a:endParaRPr>
                </a:p>
              </p:txBody>
            </p:sp>
            <p:sp>
              <p:nvSpPr>
                <p:cNvPr id="473" name="Rectangle 472">
                  <a:extLst>
                    <a:ext uri="{FF2B5EF4-FFF2-40B4-BE49-F238E27FC236}">
                      <a16:creationId xmlns:a16="http://schemas.microsoft.com/office/drawing/2014/main" id="{90A26BDB-5B74-9246-BD8C-A32FF3957E45}"/>
                    </a:ext>
                  </a:extLst>
                </p:cNvPr>
                <p:cNvSpPr/>
                <p:nvPr/>
              </p:nvSpPr>
              <p:spPr bwMode="auto">
                <a:xfrm>
                  <a:off x="12122944" y="5564981"/>
                  <a:ext cx="152399" cy="57150"/>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72" fontAlgn="base">
                    <a:lnSpc>
                      <a:spcPct val="90000"/>
                    </a:lnSpc>
                    <a:spcBef>
                      <a:spcPct val="0"/>
                    </a:spcBef>
                    <a:spcAft>
                      <a:spcPct val="0"/>
                    </a:spcAft>
                    <a:defRPr/>
                  </a:pPr>
                  <a:endParaRPr lang="en-US" sz="15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grpSp>
          <p:sp>
            <p:nvSpPr>
              <p:cNvPr id="470" name="Oval 469">
                <a:extLst>
                  <a:ext uri="{FF2B5EF4-FFF2-40B4-BE49-F238E27FC236}">
                    <a16:creationId xmlns:a16="http://schemas.microsoft.com/office/drawing/2014/main" id="{F9A84186-F7A4-FD47-9E51-CACB8024140B}"/>
                  </a:ext>
                </a:extLst>
              </p:cNvPr>
              <p:cNvSpPr/>
              <p:nvPr/>
            </p:nvSpPr>
            <p:spPr bwMode="auto">
              <a:xfrm>
                <a:off x="12112149" y="5764994"/>
                <a:ext cx="168682" cy="168682"/>
              </a:xfrm>
              <a:prstGeom prst="ellipse">
                <a:avLst/>
              </a:prstGeom>
              <a:noFill/>
              <a:ln w="19050" cap="flat">
                <a:solidFill>
                  <a:schemeClr val="tx1"/>
                </a:solidFill>
                <a:prstDash val="solid"/>
                <a:miter/>
              </a:ln>
            </p:spPr>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defTabSz="685731">
                  <a:defRPr/>
                </a:pPr>
                <a:endParaRPr lang="en-US" sz="1125" dirty="0">
                  <a:solidFill>
                    <a:srgbClr val="000000"/>
                  </a:solidFill>
                  <a:latin typeface="Amazon Ember"/>
                </a:endParaRPr>
              </a:p>
            </p:txBody>
          </p:sp>
          <p:cxnSp>
            <p:nvCxnSpPr>
              <p:cNvPr id="471" name="Straight Connector 470">
                <a:extLst>
                  <a:ext uri="{FF2B5EF4-FFF2-40B4-BE49-F238E27FC236}">
                    <a16:creationId xmlns:a16="http://schemas.microsoft.com/office/drawing/2014/main" id="{A924C368-0E1B-1648-BAE3-758121CF712A}"/>
                  </a:ext>
                </a:extLst>
              </p:cNvPr>
              <p:cNvCxnSpPr>
                <a:cxnSpLocks/>
              </p:cNvCxnSpPr>
              <p:nvPr/>
            </p:nvCxnSpPr>
            <p:spPr>
              <a:xfrm rot="5400000" flipV="1">
                <a:off x="11837828" y="5575015"/>
                <a:ext cx="0" cy="54864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3" name="Group 462">
              <a:extLst>
                <a:ext uri="{FF2B5EF4-FFF2-40B4-BE49-F238E27FC236}">
                  <a16:creationId xmlns:a16="http://schemas.microsoft.com/office/drawing/2014/main" id="{380C529C-3FFB-E142-8574-68ED80D89B2D}"/>
                </a:ext>
              </a:extLst>
            </p:cNvPr>
            <p:cNvGrpSpPr/>
            <p:nvPr/>
          </p:nvGrpSpPr>
          <p:grpSpPr>
            <a:xfrm rot="5400000">
              <a:off x="10984636" y="5387255"/>
              <a:ext cx="894559" cy="539106"/>
              <a:chOff x="11563508" y="5564981"/>
              <a:chExt cx="894559" cy="539106"/>
            </a:xfrm>
          </p:grpSpPr>
          <p:grpSp>
            <p:nvGrpSpPr>
              <p:cNvPr id="464" name="Group 463">
                <a:extLst>
                  <a:ext uri="{FF2B5EF4-FFF2-40B4-BE49-F238E27FC236}">
                    <a16:creationId xmlns:a16="http://schemas.microsoft.com/office/drawing/2014/main" id="{138923A4-739D-B142-9734-870772E1EF51}"/>
                  </a:ext>
                </a:extLst>
              </p:cNvPr>
              <p:cNvGrpSpPr/>
              <p:nvPr/>
            </p:nvGrpSpPr>
            <p:grpSpPr>
              <a:xfrm>
                <a:off x="11720423" y="5564981"/>
                <a:ext cx="737644" cy="539106"/>
                <a:chOff x="11720423" y="5564981"/>
                <a:chExt cx="737644" cy="539106"/>
              </a:xfrm>
            </p:grpSpPr>
            <p:sp>
              <p:nvSpPr>
                <p:cNvPr id="467" name="Graphic 172">
                  <a:extLst>
                    <a:ext uri="{FF2B5EF4-FFF2-40B4-BE49-F238E27FC236}">
                      <a16:creationId xmlns:a16="http://schemas.microsoft.com/office/drawing/2014/main" id="{A7AB0551-08C6-5549-A947-A6E7920B9928}"/>
                    </a:ext>
                  </a:extLst>
                </p:cNvPr>
                <p:cNvSpPr/>
                <p:nvPr/>
              </p:nvSpPr>
              <p:spPr>
                <a:xfrm rot="5400000">
                  <a:off x="11827668" y="5473689"/>
                  <a:ext cx="523153" cy="737644"/>
                </a:xfrm>
                <a:custGeom>
                  <a:avLst/>
                  <a:gdLst>
                    <a:gd name="connsiteX0" fmla="*/ 209632 w 621637"/>
                    <a:gd name="connsiteY0" fmla="*/ 863595 h 876508"/>
                    <a:gd name="connsiteX1" fmla="*/ 209632 w 621637"/>
                    <a:gd name="connsiteY1" fmla="*/ 623643 h 876508"/>
                    <a:gd name="connsiteX2" fmla="*/ 14438 w 621637"/>
                    <a:gd name="connsiteY2" fmla="*/ 623643 h 876508"/>
                    <a:gd name="connsiteX3" fmla="*/ 14438 w 621637"/>
                    <a:gd name="connsiteY3" fmla="*/ 14438 h 876508"/>
                    <a:gd name="connsiteX4" fmla="*/ 14438 w 621637"/>
                    <a:gd name="connsiteY4" fmla="*/ 14438 h 876508"/>
                    <a:gd name="connsiteX5" fmla="*/ 613075 w 621637"/>
                    <a:gd name="connsiteY5" fmla="*/ 14438 h 876508"/>
                    <a:gd name="connsiteX6" fmla="*/ 613075 w 621637"/>
                    <a:gd name="connsiteY6" fmla="*/ 623643 h 876508"/>
                    <a:gd name="connsiteX7" fmla="*/ 417259 w 621637"/>
                    <a:gd name="connsiteY7" fmla="*/ 623643 h 876508"/>
                    <a:gd name="connsiteX8" fmla="*/ 417259 w 621637"/>
                    <a:gd name="connsiteY8" fmla="*/ 863595 h 87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637" h="876508">
                      <a:moveTo>
                        <a:pt x="209632" y="863595"/>
                      </a:moveTo>
                      <a:lnTo>
                        <a:pt x="209632" y="623643"/>
                      </a:lnTo>
                      <a:lnTo>
                        <a:pt x="14438" y="623643"/>
                      </a:lnTo>
                      <a:lnTo>
                        <a:pt x="14438" y="14438"/>
                      </a:lnTo>
                      <a:lnTo>
                        <a:pt x="14438" y="14438"/>
                      </a:lnTo>
                      <a:lnTo>
                        <a:pt x="613075" y="14438"/>
                      </a:lnTo>
                      <a:lnTo>
                        <a:pt x="613075" y="623643"/>
                      </a:lnTo>
                      <a:lnTo>
                        <a:pt x="417259" y="623643"/>
                      </a:lnTo>
                      <a:lnTo>
                        <a:pt x="417259" y="863595"/>
                      </a:lnTo>
                    </a:path>
                  </a:pathLst>
                </a:custGeom>
                <a:noFill/>
                <a:ln w="19050" cap="flat">
                  <a:solidFill>
                    <a:schemeClr val="tx1"/>
                  </a:solidFill>
                  <a:prstDash val="solid"/>
                  <a:miter/>
                </a:ln>
              </p:spPr>
              <p:txBody>
                <a:bodyPr rtlCol="0" anchor="ctr"/>
                <a:lstStyle/>
                <a:p>
                  <a:pPr defTabSz="685731">
                    <a:defRPr/>
                  </a:pPr>
                  <a:endParaRPr lang="en-US" sz="1125">
                    <a:solidFill>
                      <a:srgbClr val="000000"/>
                    </a:solidFill>
                    <a:latin typeface="Amazon Ember"/>
                  </a:endParaRPr>
                </a:p>
              </p:txBody>
            </p:sp>
            <p:sp>
              <p:nvSpPr>
                <p:cNvPr id="468" name="Rectangle 467">
                  <a:extLst>
                    <a:ext uri="{FF2B5EF4-FFF2-40B4-BE49-F238E27FC236}">
                      <a16:creationId xmlns:a16="http://schemas.microsoft.com/office/drawing/2014/main" id="{B3A87821-F9D4-AB4B-B4E0-9FE621BED521}"/>
                    </a:ext>
                  </a:extLst>
                </p:cNvPr>
                <p:cNvSpPr/>
                <p:nvPr/>
              </p:nvSpPr>
              <p:spPr bwMode="auto">
                <a:xfrm>
                  <a:off x="12122944" y="5564981"/>
                  <a:ext cx="152399" cy="57150"/>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72" fontAlgn="base">
                    <a:lnSpc>
                      <a:spcPct val="90000"/>
                    </a:lnSpc>
                    <a:spcBef>
                      <a:spcPct val="0"/>
                    </a:spcBef>
                    <a:spcAft>
                      <a:spcPct val="0"/>
                    </a:spcAft>
                    <a:defRPr/>
                  </a:pPr>
                  <a:endParaRPr lang="en-US" sz="15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grpSp>
          <p:sp>
            <p:nvSpPr>
              <p:cNvPr id="465" name="Oval 464">
                <a:extLst>
                  <a:ext uri="{FF2B5EF4-FFF2-40B4-BE49-F238E27FC236}">
                    <a16:creationId xmlns:a16="http://schemas.microsoft.com/office/drawing/2014/main" id="{B8E084FC-BCF4-0241-B366-EAE13CD1F4B2}"/>
                  </a:ext>
                </a:extLst>
              </p:cNvPr>
              <p:cNvSpPr/>
              <p:nvPr/>
            </p:nvSpPr>
            <p:spPr bwMode="auto">
              <a:xfrm>
                <a:off x="12112149" y="5764994"/>
                <a:ext cx="168682" cy="168682"/>
              </a:xfrm>
              <a:prstGeom prst="ellipse">
                <a:avLst/>
              </a:prstGeom>
              <a:noFill/>
              <a:ln w="19050" cap="flat">
                <a:solidFill>
                  <a:schemeClr val="tx1"/>
                </a:solidFill>
                <a:prstDash val="solid"/>
                <a:miter/>
              </a:ln>
            </p:spPr>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defTabSz="685731">
                  <a:defRPr/>
                </a:pPr>
                <a:endParaRPr lang="en-US" sz="1125" dirty="0">
                  <a:solidFill>
                    <a:srgbClr val="000000"/>
                  </a:solidFill>
                  <a:latin typeface="Amazon Ember"/>
                </a:endParaRPr>
              </a:p>
            </p:txBody>
          </p:sp>
          <p:cxnSp>
            <p:nvCxnSpPr>
              <p:cNvPr id="466" name="Straight Connector 465">
                <a:extLst>
                  <a:ext uri="{FF2B5EF4-FFF2-40B4-BE49-F238E27FC236}">
                    <a16:creationId xmlns:a16="http://schemas.microsoft.com/office/drawing/2014/main" id="{4BA698DE-0B4E-244E-9445-D36FECACFEFC}"/>
                  </a:ext>
                </a:extLst>
              </p:cNvPr>
              <p:cNvCxnSpPr>
                <a:cxnSpLocks/>
              </p:cNvCxnSpPr>
              <p:nvPr/>
            </p:nvCxnSpPr>
            <p:spPr>
              <a:xfrm rot="5400000" flipV="1">
                <a:off x="11837828" y="5575015"/>
                <a:ext cx="0" cy="54864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484" name="Picture 483">
            <a:extLst>
              <a:ext uri="{FF2B5EF4-FFF2-40B4-BE49-F238E27FC236}">
                <a16:creationId xmlns:a16="http://schemas.microsoft.com/office/drawing/2014/main" id="{C15C101A-FB35-5D4C-9E68-1FFA33FDED33}"/>
              </a:ext>
            </a:extLst>
          </p:cNvPr>
          <p:cNvPicPr>
            <a:picLocks noChangeAspect="1"/>
          </p:cNvPicPr>
          <p:nvPr/>
        </p:nvPicPr>
        <p:blipFill rotWithShape="1">
          <a:blip r:embed="rId22">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t="21984" b="32683"/>
          <a:stretch/>
        </p:blipFill>
        <p:spPr>
          <a:xfrm>
            <a:off x="5200647" y="3668805"/>
            <a:ext cx="644587" cy="292214"/>
          </a:xfrm>
          <a:prstGeom prst="rect">
            <a:avLst/>
          </a:prstGeom>
        </p:spPr>
      </p:pic>
      <p:sp>
        <p:nvSpPr>
          <p:cNvPr id="485" name="TextBox 484">
            <a:extLst>
              <a:ext uri="{FF2B5EF4-FFF2-40B4-BE49-F238E27FC236}">
                <a16:creationId xmlns:a16="http://schemas.microsoft.com/office/drawing/2014/main" id="{5AD3E7F8-AE26-C142-BB9F-BD96608FD0E7}"/>
              </a:ext>
            </a:extLst>
          </p:cNvPr>
          <p:cNvSpPr txBox="1"/>
          <p:nvPr/>
        </p:nvSpPr>
        <p:spPr>
          <a:xfrm>
            <a:off x="736004" y="4581581"/>
            <a:ext cx="7746560" cy="230832"/>
          </a:xfrm>
          <a:prstGeom prst="rect">
            <a:avLst/>
          </a:prstGeom>
          <a:noFill/>
        </p:spPr>
        <p:txBody>
          <a:bodyPr wrap="square" rtlCol="0">
            <a:spAutoFit/>
          </a:bodyPr>
          <a:lstStyle/>
          <a:p>
            <a:pPr algn="ctr" defTabSz="457182">
              <a:defRPr/>
            </a:pPr>
            <a:r>
              <a:rPr lang="en-US" sz="900" b="1" dirty="0">
                <a:solidFill>
                  <a:srgbClr val="282828"/>
                </a:solidFill>
                <a:latin typeface="Amazon Ember" panose="02000000000000000000" pitchFamily="2" charset="0"/>
                <a:ea typeface="Amazon Ember" panose="02000000000000000000" pitchFamily="2" charset="0"/>
              </a:rPr>
              <a:t>Database Migration Service  |  Snowball  |  Snowmobile  |  Kinesis Data Firehose  |  Kinesis Data Streams  | Managed Streaming for Kafka</a:t>
            </a:r>
          </a:p>
        </p:txBody>
      </p:sp>
      <p:sp>
        <p:nvSpPr>
          <p:cNvPr id="4" name="Title 3"/>
          <p:cNvSpPr>
            <a:spLocks noGrp="1"/>
          </p:cNvSpPr>
          <p:nvPr>
            <p:ph type="title"/>
          </p:nvPr>
        </p:nvSpPr>
        <p:spPr>
          <a:xfrm>
            <a:off x="212964" y="114937"/>
            <a:ext cx="8626236" cy="545192"/>
          </a:xfrm>
        </p:spPr>
        <p:txBody>
          <a:bodyPr/>
          <a:lstStyle/>
          <a:p>
            <a:r>
              <a:rPr lang="en-US" dirty="0">
                <a:solidFill>
                  <a:srgbClr val="0E2735"/>
                </a:solidFill>
              </a:rPr>
              <a:t>AWS purpose-built portfolio–</a:t>
            </a:r>
            <a:r>
              <a:rPr lang="en-US" dirty="0"/>
              <a:t>Right Solution for the Right Outcome</a:t>
            </a:r>
            <a:endParaRPr lang="en-GB" dirty="0"/>
          </a:p>
        </p:txBody>
      </p:sp>
      <p:sp>
        <p:nvSpPr>
          <p:cNvPr id="7" name="Slide Number Placeholder 6"/>
          <p:cNvSpPr>
            <a:spLocks noGrp="1"/>
          </p:cNvSpPr>
          <p:nvPr>
            <p:ph type="sldNum" sz="quarter" idx="11"/>
          </p:nvPr>
        </p:nvSpPr>
        <p:spPr>
          <a:xfrm>
            <a:off x="8610600" y="6555971"/>
            <a:ext cx="2743200" cy="165504"/>
          </a:xfrm>
          <a:prstGeom prst="rect">
            <a:avLst/>
          </a:prstGeom>
        </p:spPr>
        <p:txBody>
          <a:bodyPr vert="horz" lIns="91440" tIns="45720" rIns="91440" bIns="45720" rtlCol="0" anchor="ctr"/>
          <a:lstStyle>
            <a:defPPr>
              <a:defRPr lang="en-US"/>
            </a:defPPr>
            <a:lvl1pPr marL="0" algn="r" defTabSz="609570" rtl="0" eaLnBrk="1" latinLnBrk="0" hangingPunct="1">
              <a:defRPr sz="900" kern="1200">
                <a:solidFill>
                  <a:schemeClr val="tx1">
                    <a:tint val="75000"/>
                  </a:schemeClr>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a:lstStyle>
          <a:p>
            <a:fld id="{E557C86E-AF09-4EE9-B923-8E6F5EDCF111}" type="slidenum">
              <a:rPr lang="en-GB" smtClean="0"/>
              <a:pPr/>
              <a:t>26</a:t>
            </a:fld>
            <a:endParaRPr lang="en-GB"/>
          </a:p>
        </p:txBody>
      </p:sp>
    </p:spTree>
    <p:extLst>
      <p:ext uri="{BB962C8B-B14F-4D97-AF65-F5344CB8AC3E}">
        <p14:creationId xmlns:p14="http://schemas.microsoft.com/office/powerpoint/2010/main" val="269312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8B138-EBE0-834A-BE62-40C69C8FB9FE}"/>
              </a:ext>
            </a:extLst>
          </p:cNvPr>
          <p:cNvSpPr>
            <a:spLocks noGrp="1"/>
          </p:cNvSpPr>
          <p:nvPr>
            <p:ph type="title"/>
          </p:nvPr>
        </p:nvSpPr>
        <p:spPr/>
        <p:txBody>
          <a:bodyPr/>
          <a:lstStyle/>
          <a:p>
            <a:r>
              <a:rPr lang="en-GB" dirty="0"/>
              <a:t>Analytics</a:t>
            </a:r>
          </a:p>
        </p:txBody>
      </p:sp>
      <p:sp>
        <p:nvSpPr>
          <p:cNvPr id="3" name="Content Placeholder 2">
            <a:extLst>
              <a:ext uri="{FF2B5EF4-FFF2-40B4-BE49-F238E27FC236}">
                <a16:creationId xmlns:a16="http://schemas.microsoft.com/office/drawing/2014/main" id="{D00134E8-04D2-DD4A-9FF4-2E41B3613FA2}"/>
              </a:ext>
            </a:extLst>
          </p:cNvPr>
          <p:cNvSpPr>
            <a:spLocks noGrp="1"/>
          </p:cNvSpPr>
          <p:nvPr>
            <p:ph idx="1"/>
          </p:nvPr>
        </p:nvSpPr>
        <p:spPr>
          <a:xfrm>
            <a:off x="340592" y="998446"/>
            <a:ext cx="8205304" cy="3553926"/>
          </a:xfrm>
        </p:spPr>
        <p:txBody>
          <a:bodyPr/>
          <a:lstStyle/>
          <a:p>
            <a:r>
              <a:rPr lang="en-GB" sz="2000" dirty="0">
                <a:solidFill>
                  <a:srgbClr val="000000"/>
                </a:solidFill>
              </a:rPr>
              <a:t>A wide range of options to use the best tool for the job</a:t>
            </a:r>
          </a:p>
          <a:p>
            <a:endParaRPr lang="en-GB" dirty="0"/>
          </a:p>
          <a:p>
            <a:pPr marL="285750" indent="-285750">
              <a:buFont typeface="Arial" panose="020B0604020202020204" pitchFamily="34" charset="0"/>
              <a:buChar char="•"/>
            </a:pPr>
            <a:r>
              <a:rPr lang="en-GB" sz="1800" i="1" dirty="0"/>
              <a:t>AWS Athena</a:t>
            </a:r>
          </a:p>
          <a:p>
            <a:pPr marL="285750" indent="-285750">
              <a:buFont typeface="Arial" panose="020B0604020202020204" pitchFamily="34" charset="0"/>
              <a:buChar char="•"/>
            </a:pPr>
            <a:endParaRPr lang="en-GB" sz="1800" i="1" dirty="0"/>
          </a:p>
          <a:p>
            <a:pPr marL="285750" indent="-285750">
              <a:buFont typeface="Arial" panose="020B0604020202020204" pitchFamily="34" charset="0"/>
              <a:buChar char="•"/>
            </a:pPr>
            <a:r>
              <a:rPr lang="en-GB" sz="1800" i="1" dirty="0"/>
              <a:t>AWS RedShift</a:t>
            </a:r>
          </a:p>
          <a:p>
            <a:pPr marL="285750" indent="-285750">
              <a:buFont typeface="Arial" panose="020B0604020202020204" pitchFamily="34" charset="0"/>
              <a:buChar char="•"/>
            </a:pPr>
            <a:endParaRPr lang="en-GB" sz="1800" i="1" dirty="0"/>
          </a:p>
          <a:p>
            <a:pPr marL="285750" indent="-285750">
              <a:buFont typeface="Arial" panose="020B0604020202020204" pitchFamily="34" charset="0"/>
              <a:buChar char="•"/>
            </a:pPr>
            <a:r>
              <a:rPr lang="en-GB" sz="1800" i="1" dirty="0"/>
              <a:t>JDBC/ODBC connection </a:t>
            </a:r>
          </a:p>
          <a:p>
            <a:endParaRPr lang="en-GB" sz="1800" i="1" dirty="0"/>
          </a:p>
          <a:p>
            <a:pPr marL="285750" indent="-285750">
              <a:buFont typeface="Arial" panose="020B0604020202020204" pitchFamily="34" charset="0"/>
              <a:buChar char="•"/>
            </a:pPr>
            <a:r>
              <a:rPr lang="en-GB" sz="1800" i="1" dirty="0"/>
              <a:t>AWS JDK API (Python, Java, C++, etc.)</a:t>
            </a:r>
          </a:p>
          <a:p>
            <a:endParaRPr lang="en-GB" sz="1400" dirty="0">
              <a:solidFill>
                <a:srgbClr val="414042"/>
              </a:solidFill>
            </a:endParaRPr>
          </a:p>
        </p:txBody>
      </p:sp>
    </p:spTree>
    <p:extLst>
      <p:ext uri="{BB962C8B-B14F-4D97-AF65-F5344CB8AC3E}">
        <p14:creationId xmlns:p14="http://schemas.microsoft.com/office/powerpoint/2010/main" val="200901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FB16-6DF8-3B43-904E-03357DEA71DA}"/>
              </a:ext>
            </a:extLst>
          </p:cNvPr>
          <p:cNvSpPr>
            <a:spLocks noGrp="1"/>
          </p:cNvSpPr>
          <p:nvPr>
            <p:ph type="title"/>
          </p:nvPr>
        </p:nvSpPr>
        <p:spPr/>
        <p:txBody>
          <a:bodyPr/>
          <a:lstStyle/>
          <a:p>
            <a:endParaRPr lang="en-GB"/>
          </a:p>
        </p:txBody>
      </p:sp>
      <p:pic>
        <p:nvPicPr>
          <p:cNvPr id="3" name="Picture 6" descr="Fully Managed">
            <a:extLst>
              <a:ext uri="{FF2B5EF4-FFF2-40B4-BE49-F238E27FC236}">
                <a16:creationId xmlns:a16="http://schemas.microsoft.com/office/drawing/2014/main" id="{125BF523-D899-3A4F-8015-99563D91761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471324" y="1792913"/>
            <a:ext cx="1941290" cy="1322926"/>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E3A0C74-EDFE-9149-9F75-985E6013CF69}"/>
              </a:ext>
            </a:extLst>
          </p:cNvPr>
          <p:cNvPicPr>
            <a:picLocks noChangeAspect="1"/>
          </p:cNvPicPr>
          <p:nvPr/>
        </p:nvPicPr>
        <p:blipFill>
          <a:blip r:embed="rId3"/>
          <a:stretch>
            <a:fillRect/>
          </a:stretch>
        </p:blipFill>
        <p:spPr>
          <a:xfrm>
            <a:off x="575538" y="1711033"/>
            <a:ext cx="1995994" cy="1322926"/>
          </a:xfrm>
          <a:prstGeom prst="rect">
            <a:avLst/>
          </a:prstGeom>
        </p:spPr>
      </p:pic>
      <p:sp>
        <p:nvSpPr>
          <p:cNvPr id="5" name="Large scale compute intensive workloads">
            <a:extLst>
              <a:ext uri="{FF2B5EF4-FFF2-40B4-BE49-F238E27FC236}">
                <a16:creationId xmlns:a16="http://schemas.microsoft.com/office/drawing/2014/main" id="{9EF97F00-70CB-A847-A171-6E3BD5F5B341}"/>
              </a:ext>
            </a:extLst>
          </p:cNvPr>
          <p:cNvSpPr txBox="1"/>
          <p:nvPr/>
        </p:nvSpPr>
        <p:spPr>
          <a:xfrm>
            <a:off x="699387" y="1229375"/>
            <a:ext cx="1818924"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algn="ctr" defTabSz="514350">
              <a:spcBef>
                <a:spcPts val="113"/>
              </a:spcBef>
              <a:defRPr/>
            </a:pPr>
            <a:r>
              <a:rPr lang="en-US" sz="1800" spc="0"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Data Producers</a:t>
            </a:r>
            <a:endParaRPr sz="1800" spc="0" dirty="0">
              <a:solidFill>
                <a:prstClr val="black"/>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Large scale compute intensive workloads">
            <a:extLst>
              <a:ext uri="{FF2B5EF4-FFF2-40B4-BE49-F238E27FC236}">
                <a16:creationId xmlns:a16="http://schemas.microsoft.com/office/drawing/2014/main" id="{67B85E3E-7DA3-3D4C-B11A-F8CA3C05CDD4}"/>
              </a:ext>
            </a:extLst>
          </p:cNvPr>
          <p:cNvSpPr txBox="1"/>
          <p:nvPr/>
        </p:nvSpPr>
        <p:spPr>
          <a:xfrm>
            <a:off x="6625688" y="1229375"/>
            <a:ext cx="1723248" cy="56682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algn="ctr" defTabSz="514350">
              <a:spcBef>
                <a:spcPts val="113"/>
              </a:spcBef>
              <a:defRPr/>
            </a:pPr>
            <a:r>
              <a:rPr lang="en-US" sz="1800" spc="0"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Data Consumers</a:t>
            </a:r>
          </a:p>
          <a:p>
            <a:pPr algn="ctr" defTabSz="514350">
              <a:spcBef>
                <a:spcPts val="113"/>
              </a:spcBef>
              <a:defRPr/>
            </a:pPr>
            <a:r>
              <a:rPr lang="en-US" sz="1800" spc="0"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(e.g., analysts)</a:t>
            </a:r>
            <a:endParaRPr sz="1800" spc="0" dirty="0">
              <a:solidFill>
                <a:prstClr val="black"/>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Large scale compute intensive workloads">
            <a:extLst>
              <a:ext uri="{FF2B5EF4-FFF2-40B4-BE49-F238E27FC236}">
                <a16:creationId xmlns:a16="http://schemas.microsoft.com/office/drawing/2014/main" id="{4ADBDE2D-4C1D-BF42-9513-CF04939AE6E2}"/>
              </a:ext>
            </a:extLst>
          </p:cNvPr>
          <p:cNvSpPr txBox="1"/>
          <p:nvPr/>
        </p:nvSpPr>
        <p:spPr>
          <a:xfrm>
            <a:off x="3498365" y="1251028"/>
            <a:ext cx="2147269"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algn="ctr" defTabSz="514350">
              <a:spcBef>
                <a:spcPts val="113"/>
              </a:spcBef>
              <a:defRPr/>
            </a:pPr>
            <a:r>
              <a:rPr lang="en-US" sz="1800" spc="0"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Data Administrators (e.g., CDO)</a:t>
            </a:r>
            <a:endParaRPr sz="1800" spc="0" dirty="0">
              <a:solidFill>
                <a:prstClr val="black"/>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8" name="Picture 14" descr="Picture 14">
            <a:extLst>
              <a:ext uri="{FF2B5EF4-FFF2-40B4-BE49-F238E27FC236}">
                <a16:creationId xmlns:a16="http://schemas.microsoft.com/office/drawing/2014/main" id="{95C386BD-BFAA-9449-B798-25737A8370ED}"/>
              </a:ext>
            </a:extLst>
          </p:cNvPr>
          <p:cNvPicPr>
            <a:picLocks noChangeAspect="1"/>
          </p:cNvPicPr>
          <p:nvPr/>
        </p:nvPicPr>
        <p:blipFill>
          <a:blip r:embed="rId4"/>
          <a:stretch>
            <a:fillRect/>
          </a:stretch>
        </p:blipFill>
        <p:spPr>
          <a:xfrm>
            <a:off x="4177653" y="3072231"/>
            <a:ext cx="788691" cy="788691"/>
          </a:xfrm>
          <a:prstGeom prst="rect">
            <a:avLst/>
          </a:prstGeom>
          <a:ln w="12700">
            <a:miter lim="400000"/>
          </a:ln>
        </p:spPr>
      </p:pic>
      <p:pic>
        <p:nvPicPr>
          <p:cNvPr id="9" name="Deck_File-Code2.png" descr="Deck_File-Code2.png">
            <a:extLst>
              <a:ext uri="{FF2B5EF4-FFF2-40B4-BE49-F238E27FC236}">
                <a16:creationId xmlns:a16="http://schemas.microsoft.com/office/drawing/2014/main" id="{1CBA294D-B727-514F-AF08-48EFEAA9614B}"/>
              </a:ext>
            </a:extLst>
          </p:cNvPr>
          <p:cNvPicPr>
            <a:picLocks noChangeAspect="1"/>
          </p:cNvPicPr>
          <p:nvPr/>
        </p:nvPicPr>
        <p:blipFill>
          <a:blip r:embed="rId5"/>
          <a:stretch>
            <a:fillRect/>
          </a:stretch>
        </p:blipFill>
        <p:spPr>
          <a:xfrm>
            <a:off x="1160053" y="3033959"/>
            <a:ext cx="826963" cy="826963"/>
          </a:xfrm>
          <a:prstGeom prst="rect">
            <a:avLst/>
          </a:prstGeom>
          <a:ln w="12700">
            <a:miter lim="400000"/>
          </a:ln>
        </p:spPr>
      </p:pic>
      <p:pic>
        <p:nvPicPr>
          <p:cNvPr id="10" name="Picture 2" descr="Picture 2">
            <a:extLst>
              <a:ext uri="{FF2B5EF4-FFF2-40B4-BE49-F238E27FC236}">
                <a16:creationId xmlns:a16="http://schemas.microsoft.com/office/drawing/2014/main" id="{15767D0D-F371-F941-890E-BF9159E10DBC}"/>
              </a:ext>
            </a:extLst>
          </p:cNvPr>
          <p:cNvPicPr>
            <a:picLocks noChangeAspect="1"/>
          </p:cNvPicPr>
          <p:nvPr/>
        </p:nvPicPr>
        <p:blipFill>
          <a:blip r:embed="rId6"/>
          <a:stretch>
            <a:fillRect/>
          </a:stretch>
        </p:blipFill>
        <p:spPr>
          <a:xfrm>
            <a:off x="4031656" y="1875920"/>
            <a:ext cx="1024887" cy="1024887"/>
          </a:xfrm>
          <a:prstGeom prst="rect">
            <a:avLst/>
          </a:prstGeom>
          <a:ln w="12700">
            <a:miter lim="400000"/>
          </a:ln>
        </p:spPr>
      </p:pic>
      <p:sp>
        <p:nvSpPr>
          <p:cNvPr id="11" name="Chevron 10">
            <a:extLst>
              <a:ext uri="{FF2B5EF4-FFF2-40B4-BE49-F238E27FC236}">
                <a16:creationId xmlns:a16="http://schemas.microsoft.com/office/drawing/2014/main" id="{7FE4F18E-F18E-FB49-A05E-345F7320FADB}"/>
              </a:ext>
            </a:extLst>
          </p:cNvPr>
          <p:cNvSpPr/>
          <p:nvPr/>
        </p:nvSpPr>
        <p:spPr>
          <a:xfrm>
            <a:off x="6733404" y="3346184"/>
            <a:ext cx="1724553" cy="484632"/>
          </a:xfrm>
          <a:prstGeom prst="chevron">
            <a:avLst/>
          </a:prstGeom>
          <a:solidFill>
            <a:schemeClr val="tx1">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bg1"/>
                </a:solidFill>
              </a:rPr>
              <a:t>Discover</a:t>
            </a:r>
          </a:p>
        </p:txBody>
      </p:sp>
      <p:sp>
        <p:nvSpPr>
          <p:cNvPr id="12" name="Chevron 11">
            <a:extLst>
              <a:ext uri="{FF2B5EF4-FFF2-40B4-BE49-F238E27FC236}">
                <a16:creationId xmlns:a16="http://schemas.microsoft.com/office/drawing/2014/main" id="{620EA9C3-C2B4-5140-840A-FE43FD8ADA2A}"/>
              </a:ext>
            </a:extLst>
          </p:cNvPr>
          <p:cNvSpPr/>
          <p:nvPr/>
        </p:nvSpPr>
        <p:spPr>
          <a:xfrm>
            <a:off x="6733403" y="3914125"/>
            <a:ext cx="1724553" cy="484632"/>
          </a:xfrm>
          <a:prstGeom prst="chevron">
            <a:avLst/>
          </a:prstGeom>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solidFill>
                  <a:schemeClr val="bg1"/>
                </a:solidFill>
              </a:rPr>
              <a:t>Analyse</a:t>
            </a:r>
          </a:p>
        </p:txBody>
      </p:sp>
      <p:sp>
        <p:nvSpPr>
          <p:cNvPr id="13" name="Chevron 12">
            <a:extLst>
              <a:ext uri="{FF2B5EF4-FFF2-40B4-BE49-F238E27FC236}">
                <a16:creationId xmlns:a16="http://schemas.microsoft.com/office/drawing/2014/main" id="{AF12493B-5DA2-F848-9010-F4E3DA365DF2}"/>
              </a:ext>
            </a:extLst>
          </p:cNvPr>
          <p:cNvSpPr/>
          <p:nvPr/>
        </p:nvSpPr>
        <p:spPr>
          <a:xfrm>
            <a:off x="3921081" y="4045705"/>
            <a:ext cx="1724553" cy="484632"/>
          </a:xfrm>
          <a:prstGeom prst="chevron">
            <a:avLst/>
          </a:prstGeom>
          <a:solidFill>
            <a:srgbClr val="C67EC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solidFill>
                  <a:schemeClr val="bg1"/>
                </a:solidFill>
              </a:rPr>
              <a:t>Store</a:t>
            </a:r>
          </a:p>
        </p:txBody>
      </p:sp>
      <p:sp>
        <p:nvSpPr>
          <p:cNvPr id="14" name="Chevron 13">
            <a:extLst>
              <a:ext uri="{FF2B5EF4-FFF2-40B4-BE49-F238E27FC236}">
                <a16:creationId xmlns:a16="http://schemas.microsoft.com/office/drawing/2014/main" id="{F365AD59-E39B-544D-B3F3-51101FA5D2A8}"/>
              </a:ext>
            </a:extLst>
          </p:cNvPr>
          <p:cNvSpPr/>
          <p:nvPr/>
        </p:nvSpPr>
        <p:spPr>
          <a:xfrm>
            <a:off x="746572" y="4082910"/>
            <a:ext cx="1724553" cy="484632"/>
          </a:xfrm>
          <a:prstGeom prst="chevro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solidFill>
                  <a:schemeClr val="bg1"/>
                </a:solidFill>
              </a:rPr>
              <a:t>Collect</a:t>
            </a:r>
          </a:p>
        </p:txBody>
      </p:sp>
    </p:spTree>
    <p:extLst>
      <p:ext uri="{BB962C8B-B14F-4D97-AF65-F5344CB8AC3E}">
        <p14:creationId xmlns:p14="http://schemas.microsoft.com/office/powerpoint/2010/main" val="170157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p:tmAbs val="0"/>
                                  </p:iterate>
                                  <p:childTnLst>
                                    <p:set>
                                      <p:cBhvr>
                                        <p:cTn id="6" fill="hold"/>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100000">
                                          <p:val>
                                            <p:strVal val="#ppt_x"/>
                                          </p:val>
                                        </p:tav>
                                      </p:tavLst>
                                    </p:anim>
                                    <p:anim calcmode="lin" valueType="num">
                                      <p:cBhvr>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idx="1"/>
          </p:nvPr>
        </p:nvSpPr>
        <p:spPr>
          <a:xfrm>
            <a:off x="201931" y="1360597"/>
            <a:ext cx="8740141" cy="3331681"/>
          </a:xfrm>
        </p:spPr>
        <p:txBody>
          <a:bodyPr vert="horz" wrap="square" lIns="91440" tIns="57150" rIns="91440" bIns="57150" rtlCol="0">
            <a:spAutoFit/>
          </a:bodyPr>
          <a:lstStyle/>
          <a:p>
            <a:pPr>
              <a:spcBef>
                <a:spcPts val="2625"/>
              </a:spcBef>
            </a:pPr>
            <a:r>
              <a:rPr lang="en-US" dirty="0"/>
              <a:t>Demonstrate AWS-native components for a data lake in the AWS Cloud (architecture) producers consumers…</a:t>
            </a:r>
          </a:p>
          <a:p>
            <a:pPr>
              <a:spcBef>
                <a:spcPts val="2625"/>
              </a:spcBef>
            </a:pPr>
            <a:r>
              <a:rPr lang="en-US" dirty="0"/>
              <a:t>Outline possible use cases, advantages, and best practices</a:t>
            </a:r>
          </a:p>
          <a:p>
            <a:pPr>
              <a:spcBef>
                <a:spcPts val="2625"/>
              </a:spcBef>
            </a:pPr>
            <a:r>
              <a:rPr lang="en-US" dirty="0"/>
              <a:t>Using examples, demonstrate lifetime and transformations of the data as it processed by the framework</a:t>
            </a:r>
          </a:p>
          <a:p>
            <a:pPr>
              <a:spcBef>
                <a:spcPts val="2625"/>
              </a:spcBef>
            </a:pPr>
            <a:endParaRPr lang="en-US" dirty="0">
              <a:latin typeface="+mn-lt"/>
            </a:endParaRPr>
          </a:p>
        </p:txBody>
      </p:sp>
      <p:sp>
        <p:nvSpPr>
          <p:cNvPr id="6" name="Chevron 5">
            <a:extLst>
              <a:ext uri="{FF2B5EF4-FFF2-40B4-BE49-F238E27FC236}">
                <a16:creationId xmlns:a16="http://schemas.microsoft.com/office/drawing/2014/main" id="{82390D76-9AF8-284A-A78D-3137832F177D}"/>
              </a:ext>
            </a:extLst>
          </p:cNvPr>
          <p:cNvSpPr/>
          <p:nvPr/>
        </p:nvSpPr>
        <p:spPr>
          <a:xfrm>
            <a:off x="336789" y="4087472"/>
            <a:ext cx="1724553" cy="484632"/>
          </a:xfrm>
          <a:prstGeom prst="chevro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solidFill>
                  <a:schemeClr val="bg1"/>
                </a:solidFill>
              </a:rPr>
              <a:t>Collect</a:t>
            </a:r>
          </a:p>
        </p:txBody>
      </p:sp>
      <p:sp>
        <p:nvSpPr>
          <p:cNvPr id="7" name="Chevron 6">
            <a:extLst>
              <a:ext uri="{FF2B5EF4-FFF2-40B4-BE49-F238E27FC236}">
                <a16:creationId xmlns:a16="http://schemas.microsoft.com/office/drawing/2014/main" id="{5D7C61D4-513D-4449-88B3-DDBE098D2CA7}"/>
              </a:ext>
            </a:extLst>
          </p:cNvPr>
          <p:cNvSpPr/>
          <p:nvPr/>
        </p:nvSpPr>
        <p:spPr>
          <a:xfrm>
            <a:off x="1980458" y="4087472"/>
            <a:ext cx="1724553" cy="484632"/>
          </a:xfrm>
          <a:prstGeom prst="chevron">
            <a:avLst/>
          </a:prstGeom>
          <a:solidFill>
            <a:srgbClr val="C67EC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solidFill>
                  <a:schemeClr val="bg1"/>
                </a:solidFill>
              </a:rPr>
              <a:t>Store</a:t>
            </a:r>
          </a:p>
        </p:txBody>
      </p:sp>
      <p:sp>
        <p:nvSpPr>
          <p:cNvPr id="8" name="Chevron 7">
            <a:extLst>
              <a:ext uri="{FF2B5EF4-FFF2-40B4-BE49-F238E27FC236}">
                <a16:creationId xmlns:a16="http://schemas.microsoft.com/office/drawing/2014/main" id="{2FE23495-0B0E-CE43-A8F4-960511C087AE}"/>
              </a:ext>
            </a:extLst>
          </p:cNvPr>
          <p:cNvSpPr/>
          <p:nvPr/>
        </p:nvSpPr>
        <p:spPr>
          <a:xfrm>
            <a:off x="3624127" y="4087472"/>
            <a:ext cx="1724553" cy="484632"/>
          </a:xfrm>
          <a:prstGeom prst="chevron">
            <a:avLst/>
          </a:prstGeom>
          <a:solidFill>
            <a:schemeClr val="tx1">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bg1"/>
                </a:solidFill>
              </a:rPr>
              <a:t>Discover</a:t>
            </a:r>
          </a:p>
        </p:txBody>
      </p:sp>
      <p:sp>
        <p:nvSpPr>
          <p:cNvPr id="9" name="Chevron 8">
            <a:extLst>
              <a:ext uri="{FF2B5EF4-FFF2-40B4-BE49-F238E27FC236}">
                <a16:creationId xmlns:a16="http://schemas.microsoft.com/office/drawing/2014/main" id="{541E3B75-9206-B840-82D6-C937469CD99F}"/>
              </a:ext>
            </a:extLst>
          </p:cNvPr>
          <p:cNvSpPr/>
          <p:nvPr/>
        </p:nvSpPr>
        <p:spPr>
          <a:xfrm>
            <a:off x="5267796" y="4087472"/>
            <a:ext cx="1724553" cy="484632"/>
          </a:xfrm>
          <a:prstGeom prst="chevron">
            <a:avLst/>
          </a:prstGeom>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solidFill>
                  <a:schemeClr val="bg1"/>
                </a:solidFill>
              </a:rPr>
              <a:t>Analyse</a:t>
            </a:r>
          </a:p>
        </p:txBody>
      </p:sp>
      <p:sp>
        <p:nvSpPr>
          <p:cNvPr id="10" name="Chevron 9">
            <a:extLst>
              <a:ext uri="{FF2B5EF4-FFF2-40B4-BE49-F238E27FC236}">
                <a16:creationId xmlns:a16="http://schemas.microsoft.com/office/drawing/2014/main" id="{005EF3D8-56AF-6F4A-8E23-F8D8D9F3D6DD}"/>
              </a:ext>
            </a:extLst>
          </p:cNvPr>
          <p:cNvSpPr/>
          <p:nvPr/>
        </p:nvSpPr>
        <p:spPr>
          <a:xfrm>
            <a:off x="6911465" y="4087472"/>
            <a:ext cx="1724553" cy="484632"/>
          </a:xfrm>
          <a:prstGeom prst="chevron">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Consume</a:t>
            </a:r>
          </a:p>
        </p:txBody>
      </p:sp>
    </p:spTree>
    <p:extLst>
      <p:ext uri="{BB962C8B-B14F-4D97-AF65-F5344CB8AC3E}">
        <p14:creationId xmlns:p14="http://schemas.microsoft.com/office/powerpoint/2010/main" val="5227953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159B1-26D0-BE4A-BDC4-439F534453C7}"/>
              </a:ext>
            </a:extLst>
          </p:cNvPr>
          <p:cNvSpPr>
            <a:spLocks noGrp="1"/>
          </p:cNvSpPr>
          <p:nvPr>
            <p:ph type="title"/>
          </p:nvPr>
        </p:nvSpPr>
        <p:spPr/>
        <p:txBody>
          <a:bodyPr/>
          <a:lstStyle/>
          <a:p>
            <a:r>
              <a:rPr lang="en-US" dirty="0"/>
              <a:t>Data Driven Enterprise Vision</a:t>
            </a:r>
          </a:p>
        </p:txBody>
      </p:sp>
    </p:spTree>
    <p:extLst>
      <p:ext uri="{BB962C8B-B14F-4D97-AF65-F5344CB8AC3E}">
        <p14:creationId xmlns:p14="http://schemas.microsoft.com/office/powerpoint/2010/main" val="1939426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F941-85E8-9C49-B2AF-DDD8B79BE561}"/>
              </a:ext>
            </a:extLst>
          </p:cNvPr>
          <p:cNvSpPr>
            <a:spLocks noGrp="1"/>
          </p:cNvSpPr>
          <p:nvPr>
            <p:ph type="title"/>
          </p:nvPr>
        </p:nvSpPr>
        <p:spPr/>
        <p:txBody>
          <a:bodyPr/>
          <a:lstStyle/>
          <a:p>
            <a:r>
              <a:rPr lang="en-GB" dirty="0"/>
              <a:t>Input Data Format</a:t>
            </a:r>
          </a:p>
        </p:txBody>
      </p:sp>
      <p:sp>
        <p:nvSpPr>
          <p:cNvPr id="4" name="Content Placeholder 2">
            <a:extLst>
              <a:ext uri="{FF2B5EF4-FFF2-40B4-BE49-F238E27FC236}">
                <a16:creationId xmlns:a16="http://schemas.microsoft.com/office/drawing/2014/main" id="{5AF92DCA-8C04-1941-8F0E-779F838FDF0E}"/>
              </a:ext>
            </a:extLst>
          </p:cNvPr>
          <p:cNvSpPr txBox="1">
            <a:spLocks/>
          </p:cNvSpPr>
          <p:nvPr/>
        </p:nvSpPr>
        <p:spPr>
          <a:xfrm>
            <a:off x="336789" y="891884"/>
            <a:ext cx="8470421" cy="3742563"/>
          </a:xfrm>
          <a:prstGeom prst="rect">
            <a:avLst/>
          </a:prstGeom>
        </p:spPr>
        <p:txBody>
          <a:bodyPr vert="horz" wrap="square" lIns="182880" tIns="146304" rIns="182880" bIns="146304" rtlCol="0">
            <a:spAutoFit/>
          </a:bodyPr>
          <a:lstStyle>
            <a:lvl1pPr marL="285750" indent="-285750" algn="l" defTabSz="457200" rtl="0" eaLnBrk="1" latinLnBrk="0" hangingPunct="1">
              <a:spcBef>
                <a:spcPct val="20000"/>
              </a:spcBef>
              <a:buFont typeface="Arial" panose="020B0604020202020204" pitchFamily="34" charset="0"/>
              <a:buChar char="•"/>
              <a:defRPr sz="2400" b="0" i="0" kern="1200">
                <a:solidFill>
                  <a:schemeClr val="accent6">
                    <a:lumMod val="50000"/>
                  </a:schemeClr>
                </a:solidFill>
                <a:latin typeface="Amazon Ember Regular" charset="0"/>
                <a:ea typeface="+mn-ea"/>
                <a:cs typeface="Amazon Ember Regular" charset="0"/>
              </a:defRPr>
            </a:lvl1pPr>
            <a:lvl2pPr marL="466430" indent="-214313" algn="l" defTabSz="457200" rtl="0" eaLnBrk="1" latinLnBrk="0" hangingPunct="1">
              <a:spcBef>
                <a:spcPct val="20000"/>
              </a:spcBef>
              <a:buFont typeface="Arial" panose="020B0604020202020204" pitchFamily="34" charset="0"/>
              <a:buChar char="•"/>
              <a:defRPr sz="2000" b="0" i="0" kern="1200">
                <a:solidFill>
                  <a:schemeClr val="accent6">
                    <a:lumMod val="50000"/>
                  </a:schemeClr>
                </a:solidFill>
                <a:latin typeface="Amazon Ember Regular" charset="0"/>
                <a:ea typeface="+mn-ea"/>
                <a:cs typeface="Amazon Ember Regular" charset="0"/>
              </a:defRPr>
            </a:lvl2pPr>
            <a:lvl3pPr marL="634508" indent="-214313" algn="l" defTabSz="457200" rtl="0" eaLnBrk="1" latinLnBrk="0" hangingPunct="1">
              <a:spcBef>
                <a:spcPct val="20000"/>
              </a:spcBef>
              <a:buFont typeface="Arial" panose="020B0604020202020204" pitchFamily="34" charset="0"/>
              <a:buChar char="•"/>
              <a:defRPr sz="1800" b="0" i="0" kern="1200">
                <a:solidFill>
                  <a:schemeClr val="accent6">
                    <a:lumMod val="50000"/>
                  </a:schemeClr>
                </a:solidFill>
                <a:latin typeface="Amazon Ember Regular" charset="0"/>
                <a:ea typeface="+mn-ea"/>
                <a:cs typeface="Amazon Ember Regular" charset="0"/>
              </a:defRPr>
            </a:lvl3pPr>
            <a:lvl4pPr marL="802586" indent="-214313" algn="l" defTabSz="457200" rtl="0" eaLnBrk="1" latinLnBrk="0" hangingPunct="1">
              <a:spcBef>
                <a:spcPct val="20000"/>
              </a:spcBef>
              <a:buFont typeface="Arial" panose="020B0604020202020204" pitchFamily="34" charset="0"/>
              <a:buChar char="•"/>
              <a:defRPr sz="1600" b="0" i="0" kern="1200">
                <a:solidFill>
                  <a:schemeClr val="accent6">
                    <a:lumMod val="50000"/>
                  </a:schemeClr>
                </a:solidFill>
                <a:latin typeface="Amazon Ember Regular" charset="0"/>
                <a:ea typeface="+mn-ea"/>
                <a:cs typeface="Amazon Ember Regular" charset="0"/>
              </a:defRPr>
            </a:lvl4pPr>
            <a:lvl5pPr marL="970664" indent="-214313" algn="l" defTabSz="457200" rtl="0" eaLnBrk="1" latinLnBrk="0" hangingPunct="1">
              <a:spcBef>
                <a:spcPct val="20000"/>
              </a:spcBef>
              <a:buFont typeface="Arial" panose="020B0604020202020204" pitchFamily="34" charset="0"/>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dirty="0"/>
              <a:t>Customers</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cbgid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customer_id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education_level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marital_status</a:t>
            </a:r>
            <a:r>
              <a:rPr lang="en-US" sz="1400" dirty="0">
                <a:latin typeface="Courier New" panose="02070309020205020404" pitchFamily="49" charset="0"/>
                <a:cs typeface="Courier New" panose="02070309020205020404" pitchFamily="49" charset="0"/>
              </a:rPr>
              <a:t>, region, state</a:t>
            </a:r>
            <a:r>
              <a:rPr lang="en-GB" sz="1400" dirty="0">
                <a:latin typeface="Courier New" panose="02070309020205020404" pitchFamily="49" charset="0"/>
                <a:cs typeface="Courier New" panose="02070309020205020404" pitchFamily="49" charset="0"/>
              </a:rPr>
              <a:t>}</a:t>
            </a:r>
          </a:p>
          <a:p>
            <a:pPr marL="0" indent="0">
              <a:buNone/>
            </a:pPr>
            <a:endParaRPr lang="en-GB" sz="1400" dirty="0"/>
          </a:p>
          <a:p>
            <a:pPr marL="0" indent="0">
              <a:buNone/>
            </a:pPr>
            <a:r>
              <a:rPr lang="en-GB" sz="1400" dirty="0"/>
              <a:t>Orders</a:t>
            </a:r>
            <a:endParaRPr lang="en-GB"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customer_id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order_date</a:t>
            </a:r>
            <a:r>
              <a:rPr lang="en-US" sz="1400" dirty="0">
                <a:latin typeface="Courier New" panose="02070309020205020404" pitchFamily="49" charset="0"/>
                <a:cs typeface="Courier New" panose="02070309020205020404" pitchFamily="49" charset="0"/>
              </a:rPr>
              <a:t>,  price, </a:t>
            </a:r>
            <a:r>
              <a:rPr lang="en-US" sz="1400" dirty="0" err="1">
                <a:latin typeface="Courier New" panose="02070309020205020404" pitchFamily="49" charset="0"/>
                <a:cs typeface="Courier New" panose="02070309020205020404" pitchFamily="49" charset="0"/>
              </a:rPr>
              <a:t>sku</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pPr marL="0" indent="0">
              <a:buNone/>
            </a:pPr>
            <a:r>
              <a:rPr lang="en-GB" sz="1400" dirty="0"/>
              <a:t>Products</a:t>
            </a:r>
            <a:endParaRPr lang="en-GB"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{company, link price </a:t>
            </a:r>
            <a:r>
              <a:rPr lang="en-US" sz="1400" dirty="0" err="1">
                <a:latin typeface="Courier New" panose="02070309020205020404" pitchFamily="49" charset="0"/>
                <a:cs typeface="Courier New" panose="02070309020205020404" pitchFamily="49" charset="0"/>
              </a:rPr>
              <a:t>product_category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release_date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sku</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pPr marL="0" indent="0">
              <a:buNone/>
            </a:pPr>
            <a:r>
              <a:rPr lang="en-GB" sz="1400" dirty="0"/>
              <a:t>Demographics</a:t>
            </a:r>
            <a:endParaRPr lang="en-GB"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bachelors_degrees</a:t>
            </a:r>
            <a:r>
              <a:rPr lang="en-US" sz="1400" dirty="0">
                <a:latin typeface="Courier New" panose="02070309020205020404" pitchFamily="49" charset="0"/>
                <a:cs typeface="Courier New" panose="02070309020205020404" pitchFamily="49" charset="0"/>
              </a:rPr>
              <a:t>, children_under_5, </a:t>
            </a:r>
            <a:r>
              <a:rPr lang="en-US" sz="1400" dirty="0" err="1">
                <a:latin typeface="Courier New" panose="02070309020205020404" pitchFamily="49" charset="0"/>
                <a:cs typeface="Courier New" panose="02070309020205020404" pitchFamily="49" charset="0"/>
              </a:rPr>
              <a:t>families_with_children</a:t>
            </a:r>
            <a:r>
              <a:rPr lang="en-US" sz="1400" dirty="0">
                <a:latin typeface="Courier New" panose="02070309020205020404" pitchFamily="49" charset="0"/>
                <a:cs typeface="Courier New" panose="02070309020205020404" pitchFamily="49" charset="0"/>
              </a:rPr>
              <a:t>, geoid, </a:t>
            </a:r>
            <a:r>
              <a:rPr lang="en-US" sz="1400" dirty="0" err="1">
                <a:latin typeface="Courier New" panose="02070309020205020404" pitchFamily="49" charset="0"/>
                <a:cs typeface="Courier New" panose="02070309020205020404" pitchFamily="49" charset="0"/>
              </a:rPr>
              <a:t>household_income</a:t>
            </a:r>
            <a:r>
              <a:rPr lang="en-US" sz="1400" dirty="0">
                <a:latin typeface="Courier New" panose="02070309020205020404" pitchFamily="49" charset="0"/>
                <a:cs typeface="Courier New" panose="02070309020205020404" pitchFamily="49" charset="0"/>
              </a:rPr>
              <a:t>, households, </a:t>
            </a:r>
            <a:r>
              <a:rPr lang="en-US" sz="1400" dirty="0" err="1">
                <a:latin typeface="Courier New" panose="02070309020205020404" pitchFamily="49" charset="0"/>
                <a:cs typeface="Courier New" panose="02070309020205020404" pitchFamily="49" charset="0"/>
              </a:rPr>
              <a:t>marriedcouple_family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middle_aged_people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owner_occupied</a:t>
            </a:r>
            <a:r>
              <a:rPr lang="en-US" sz="1400" dirty="0">
                <a:latin typeface="Courier New" panose="02070309020205020404" pitchFamily="49" charset="0"/>
                <a:cs typeface="Courier New" panose="02070309020205020404" pitchFamily="49" charset="0"/>
              </a:rPr>
              <a:t>, population, </a:t>
            </a:r>
            <a:r>
              <a:rPr lang="en-US" sz="1400" dirty="0" err="1">
                <a:latin typeface="Courier New" panose="02070309020205020404" pitchFamily="49" charset="0"/>
                <a:cs typeface="Courier New" panose="02070309020205020404" pitchFamily="49" charset="0"/>
              </a:rPr>
              <a:t>population_density</a:t>
            </a:r>
            <a:r>
              <a:rPr lang="en-US" sz="1400" dirty="0">
                <a:latin typeface="Courier New" panose="02070309020205020404" pitchFamily="49" charset="0"/>
                <a:cs typeface="Courier New" panose="02070309020205020404" pitchFamily="49" charset="0"/>
              </a:rPr>
              <a:t>, state}</a:t>
            </a:r>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1279346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5A1A-596A-3A42-8BA3-3C0FCE316AE0}"/>
              </a:ext>
            </a:extLst>
          </p:cNvPr>
          <p:cNvSpPr>
            <a:spLocks noGrp="1"/>
          </p:cNvSpPr>
          <p:nvPr>
            <p:ph type="title"/>
          </p:nvPr>
        </p:nvSpPr>
        <p:spPr/>
        <p:txBody>
          <a:bodyPr/>
          <a:lstStyle/>
          <a:p>
            <a:r>
              <a:rPr lang="en-GB" dirty="0"/>
              <a:t>Automate Data Quality Verification</a:t>
            </a:r>
          </a:p>
        </p:txBody>
      </p:sp>
      <p:sp>
        <p:nvSpPr>
          <p:cNvPr id="6" name="Content Placeholder 2">
            <a:extLst>
              <a:ext uri="{FF2B5EF4-FFF2-40B4-BE49-F238E27FC236}">
                <a16:creationId xmlns:a16="http://schemas.microsoft.com/office/drawing/2014/main" id="{39209C9A-0B1B-994F-9AD9-764BBEE557E9}"/>
              </a:ext>
            </a:extLst>
          </p:cNvPr>
          <p:cNvSpPr>
            <a:spLocks noGrp="1"/>
          </p:cNvSpPr>
          <p:nvPr>
            <p:ph idx="1"/>
          </p:nvPr>
        </p:nvSpPr>
        <p:spPr>
          <a:xfrm>
            <a:off x="201931" y="891884"/>
            <a:ext cx="8740141" cy="1403461"/>
          </a:xfrm>
        </p:spPr>
        <p:txBody>
          <a:bodyPr/>
          <a:lstStyle/>
          <a:p>
            <a:pPr marL="0" indent="0">
              <a:buNone/>
            </a:pPr>
            <a:r>
              <a:rPr lang="en-GB" dirty="0"/>
              <a:t>AWS Elastic MapReduce (EMR) cluster</a:t>
            </a:r>
          </a:p>
          <a:p>
            <a:pPr lvl="1"/>
            <a:r>
              <a:rPr lang="en-GB" dirty="0"/>
              <a:t>Deploy Spark with </a:t>
            </a:r>
            <a:r>
              <a:rPr lang="en-GB" i="1" dirty="0" err="1"/>
              <a:t>Deequ</a:t>
            </a:r>
            <a:r>
              <a:rPr lang="en-GB" dirty="0"/>
              <a:t> integration</a:t>
            </a:r>
          </a:p>
          <a:p>
            <a:pPr lvl="2"/>
            <a:r>
              <a:rPr lang="en-GB" dirty="0"/>
              <a:t>Verify datasets for data quality requirements</a:t>
            </a:r>
          </a:p>
        </p:txBody>
      </p:sp>
      <p:sp>
        <p:nvSpPr>
          <p:cNvPr id="7" name="Content Placeholder 2">
            <a:extLst>
              <a:ext uri="{FF2B5EF4-FFF2-40B4-BE49-F238E27FC236}">
                <a16:creationId xmlns:a16="http://schemas.microsoft.com/office/drawing/2014/main" id="{7E95F02C-29AC-1343-B6C7-7898F4991346}"/>
              </a:ext>
            </a:extLst>
          </p:cNvPr>
          <p:cNvSpPr txBox="1">
            <a:spLocks/>
          </p:cNvSpPr>
          <p:nvPr/>
        </p:nvSpPr>
        <p:spPr>
          <a:xfrm>
            <a:off x="201931" y="2406082"/>
            <a:ext cx="8942069" cy="2265236"/>
          </a:xfrm>
          <a:prstGeom prst="rect">
            <a:avLst/>
          </a:prstGeom>
        </p:spPr>
        <p:txBody>
          <a:bodyPr vert="horz" wrap="square" lIns="182880" tIns="146304" rIns="182880" bIns="146304" rtlCol="0">
            <a:spAutoFit/>
          </a:bodyPr>
          <a:lstStyle>
            <a:lvl1pPr marL="285750" indent="-285750" algn="l" defTabSz="457200" rtl="0" eaLnBrk="1" latinLnBrk="0" hangingPunct="1">
              <a:spcBef>
                <a:spcPct val="20000"/>
              </a:spcBef>
              <a:buFont typeface="Arial" panose="020B0604020202020204" pitchFamily="34" charset="0"/>
              <a:buChar char="•"/>
              <a:defRPr sz="2400" b="0" i="0" kern="1200">
                <a:solidFill>
                  <a:schemeClr val="accent6">
                    <a:lumMod val="50000"/>
                  </a:schemeClr>
                </a:solidFill>
                <a:latin typeface="Amazon Ember Regular" charset="0"/>
                <a:ea typeface="+mn-ea"/>
                <a:cs typeface="Amazon Ember Regular" charset="0"/>
              </a:defRPr>
            </a:lvl1pPr>
            <a:lvl2pPr marL="466430" indent="-214313" algn="l" defTabSz="457200" rtl="0" eaLnBrk="1" latinLnBrk="0" hangingPunct="1">
              <a:spcBef>
                <a:spcPct val="20000"/>
              </a:spcBef>
              <a:buFont typeface="Arial" panose="020B0604020202020204" pitchFamily="34" charset="0"/>
              <a:buChar char="•"/>
              <a:defRPr sz="2000" b="0" i="0" kern="1200">
                <a:solidFill>
                  <a:schemeClr val="accent6">
                    <a:lumMod val="50000"/>
                  </a:schemeClr>
                </a:solidFill>
                <a:latin typeface="Amazon Ember Regular" charset="0"/>
                <a:ea typeface="+mn-ea"/>
                <a:cs typeface="Amazon Ember Regular" charset="0"/>
              </a:defRPr>
            </a:lvl2pPr>
            <a:lvl3pPr marL="634508" indent="-214313" algn="l" defTabSz="457200" rtl="0" eaLnBrk="1" latinLnBrk="0" hangingPunct="1">
              <a:spcBef>
                <a:spcPct val="20000"/>
              </a:spcBef>
              <a:buFont typeface="Arial" panose="020B0604020202020204" pitchFamily="34" charset="0"/>
              <a:buChar char="•"/>
              <a:defRPr sz="1800" b="0" i="0" kern="1200">
                <a:solidFill>
                  <a:schemeClr val="accent6">
                    <a:lumMod val="50000"/>
                  </a:schemeClr>
                </a:solidFill>
                <a:latin typeface="Amazon Ember Regular" charset="0"/>
                <a:ea typeface="+mn-ea"/>
                <a:cs typeface="Amazon Ember Regular" charset="0"/>
              </a:defRPr>
            </a:lvl3pPr>
            <a:lvl4pPr marL="802586" indent="-214313" algn="l" defTabSz="457200" rtl="0" eaLnBrk="1" latinLnBrk="0" hangingPunct="1">
              <a:spcBef>
                <a:spcPct val="20000"/>
              </a:spcBef>
              <a:buFont typeface="Arial" panose="020B0604020202020204" pitchFamily="34" charset="0"/>
              <a:buChar char="•"/>
              <a:defRPr sz="1600" b="0" i="0" kern="1200">
                <a:solidFill>
                  <a:schemeClr val="accent6">
                    <a:lumMod val="50000"/>
                  </a:schemeClr>
                </a:solidFill>
                <a:latin typeface="Amazon Ember Regular" charset="0"/>
                <a:ea typeface="+mn-ea"/>
                <a:cs typeface="Amazon Ember Regular" charset="0"/>
              </a:defRPr>
            </a:lvl4pPr>
            <a:lvl5pPr marL="970664" indent="-214313" algn="l" defTabSz="457200" rtl="0" eaLnBrk="1" latinLnBrk="0" hangingPunct="1">
              <a:spcBef>
                <a:spcPct val="20000"/>
              </a:spcBef>
              <a:buFont typeface="Arial" panose="020B0604020202020204" pitchFamily="34" charset="0"/>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t>Selected AWS + </a:t>
            </a:r>
            <a:r>
              <a:rPr lang="en-GB" sz="2000" dirty="0" err="1"/>
              <a:t>Deeque</a:t>
            </a:r>
            <a:r>
              <a:rPr lang="en-GB" sz="2000" dirty="0"/>
              <a:t> Capabilities</a:t>
            </a:r>
          </a:p>
          <a:p>
            <a:pPr lvl="1"/>
            <a:r>
              <a:rPr lang="en-GB" sz="1800" dirty="0"/>
              <a:t>Verify value uniqueness in a column</a:t>
            </a:r>
          </a:p>
          <a:p>
            <a:pPr lvl="1"/>
            <a:r>
              <a:rPr lang="en-GB" sz="1800" dirty="0"/>
              <a:t>Check data range &amp; type (is not null, is integer, is greater or less than)</a:t>
            </a:r>
          </a:p>
          <a:p>
            <a:pPr lvl="1"/>
            <a:r>
              <a:rPr lang="en-GB" sz="1800" dirty="0"/>
              <a:t>Pattern match using </a:t>
            </a:r>
            <a:r>
              <a:rPr lang="en-GB" sz="1800" dirty="0" err="1"/>
              <a:t>RegEx</a:t>
            </a:r>
            <a:r>
              <a:rPr lang="en-GB" sz="1800" dirty="0"/>
              <a:t> </a:t>
            </a:r>
          </a:p>
          <a:p>
            <a:pPr lvl="1"/>
            <a:r>
              <a:rPr lang="en-GB" sz="1800" dirty="0"/>
              <a:t>Statistics (mean, percentiles, etc.)</a:t>
            </a:r>
          </a:p>
          <a:p>
            <a:pPr lvl="1"/>
            <a:r>
              <a:rPr lang="en-GB" sz="1800" dirty="0"/>
              <a:t>Automatic constrain suggestion based on approved datasets</a:t>
            </a:r>
          </a:p>
        </p:txBody>
      </p:sp>
      <p:sp>
        <p:nvSpPr>
          <p:cNvPr id="9" name="Rounded Rectangle 8">
            <a:extLst>
              <a:ext uri="{FF2B5EF4-FFF2-40B4-BE49-F238E27FC236}">
                <a16:creationId xmlns:a16="http://schemas.microsoft.com/office/drawing/2014/main" id="{54806251-DFFA-1149-BA88-E794B8143ADA}"/>
              </a:ext>
            </a:extLst>
          </p:cNvPr>
          <p:cNvSpPr/>
          <p:nvPr/>
        </p:nvSpPr>
        <p:spPr>
          <a:xfrm>
            <a:off x="6845147" y="781147"/>
            <a:ext cx="2096922" cy="977103"/>
          </a:xfrm>
          <a:prstGeom prst="roundRect">
            <a:avLst/>
          </a:prstGeom>
          <a:ln/>
        </p:spPr>
        <p:style>
          <a:lnRef idx="2">
            <a:schemeClr val="accent1"/>
          </a:lnRef>
          <a:fillRef idx="1">
            <a:schemeClr val="lt1"/>
          </a:fillRef>
          <a:effectRef idx="0">
            <a:schemeClr val="accent1"/>
          </a:effectRef>
          <a:fontRef idx="minor">
            <a:schemeClr val="dk1"/>
          </a:fontRef>
        </p:style>
        <p:txBody>
          <a:bodyPr rtlCol="0" anchor="t" anchorCtr="1"/>
          <a:lstStyle/>
          <a:p>
            <a:pPr algn="ctr"/>
            <a:r>
              <a:rPr lang="en-US" dirty="0">
                <a:gradFill>
                  <a:gsLst>
                    <a:gs pos="2917">
                      <a:schemeClr val="tx1"/>
                    </a:gs>
                    <a:gs pos="30000">
                      <a:schemeClr val="tx1"/>
                    </a:gs>
                  </a:gsLst>
                  <a:lin ang="5400000" scaled="0"/>
                </a:gradFill>
              </a:rPr>
              <a:t>Fully managed service; ready in a few clicks</a:t>
            </a:r>
          </a:p>
          <a:p>
            <a:pPr algn="ctr"/>
            <a:endParaRPr lang="en-GB" dirty="0"/>
          </a:p>
        </p:txBody>
      </p:sp>
      <p:cxnSp>
        <p:nvCxnSpPr>
          <p:cNvPr id="11" name="Straight Arrow Connector 10">
            <a:extLst>
              <a:ext uri="{FF2B5EF4-FFF2-40B4-BE49-F238E27FC236}">
                <a16:creationId xmlns:a16="http://schemas.microsoft.com/office/drawing/2014/main" id="{616A484A-4BF7-FA47-99BA-250985F68EF5}"/>
              </a:ext>
            </a:extLst>
          </p:cNvPr>
          <p:cNvCxnSpPr/>
          <p:nvPr/>
        </p:nvCxnSpPr>
        <p:spPr>
          <a:xfrm flipH="1">
            <a:off x="5985803" y="1041009"/>
            <a:ext cx="859344" cy="228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5035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2564-01ED-D84B-969E-B324B9043071}"/>
              </a:ext>
            </a:extLst>
          </p:cNvPr>
          <p:cNvSpPr>
            <a:spLocks noGrp="1"/>
          </p:cNvSpPr>
          <p:nvPr>
            <p:ph type="title"/>
          </p:nvPr>
        </p:nvSpPr>
        <p:spPr/>
        <p:txBody>
          <a:bodyPr/>
          <a:lstStyle/>
          <a:p>
            <a:r>
              <a:rPr lang="en-GB" dirty="0" err="1"/>
              <a:t>Deequ</a:t>
            </a:r>
            <a:r>
              <a:rPr lang="en-GB" dirty="0"/>
              <a:t> Input Dataset</a:t>
            </a:r>
          </a:p>
        </p:txBody>
      </p:sp>
      <p:sp>
        <p:nvSpPr>
          <p:cNvPr id="3" name="Content Placeholder 2">
            <a:extLst>
              <a:ext uri="{FF2B5EF4-FFF2-40B4-BE49-F238E27FC236}">
                <a16:creationId xmlns:a16="http://schemas.microsoft.com/office/drawing/2014/main" id="{284C0F15-BEC1-7D4F-8EC6-7E89A4179C14}"/>
              </a:ext>
            </a:extLst>
          </p:cNvPr>
          <p:cNvSpPr>
            <a:spLocks noGrp="1"/>
          </p:cNvSpPr>
          <p:nvPr>
            <p:ph idx="1"/>
          </p:nvPr>
        </p:nvSpPr>
        <p:spPr>
          <a:xfrm>
            <a:off x="201929" y="1060697"/>
            <a:ext cx="8740141" cy="2326791"/>
          </a:xfrm>
        </p:spPr>
        <p:txBody>
          <a:bodyPr/>
          <a:lstStyle/>
          <a:p>
            <a:pPr marL="0" indent="0">
              <a:buNone/>
            </a:pPr>
            <a:r>
              <a:rPr lang="en-GB" dirty="0"/>
              <a:t>Anonymised bank transactions (public dataset)</a:t>
            </a:r>
          </a:p>
          <a:p>
            <a:pPr marL="0" indent="0">
              <a:buNone/>
            </a:pPr>
            <a:endParaRPr lang="en-GB" dirty="0"/>
          </a:p>
          <a:p>
            <a:pPr marL="0" indent="0">
              <a:buNone/>
            </a:pPr>
            <a:endParaRPr lang="en-GB" dirty="0"/>
          </a:p>
          <a:p>
            <a:pPr marL="0" indent="0">
              <a:buNone/>
            </a:pPr>
            <a:r>
              <a:rPr lang="en-GB" sz="1400" dirty="0">
                <a:highlight>
                  <a:srgbClr val="FFFF00"/>
                </a:highlight>
                <a:latin typeface="Courier New" panose="02070309020205020404" pitchFamily="49" charset="0"/>
                <a:cs typeface="Courier New" panose="02070309020205020404" pitchFamily="49" charset="0"/>
              </a:rPr>
              <a:t>trans_id</a:t>
            </a:r>
            <a:r>
              <a:rPr lang="en-GB" sz="1400" dirty="0">
                <a:latin typeface="Courier New" panose="02070309020205020404" pitchFamily="49" charset="0"/>
                <a:cs typeface="Courier New" panose="02070309020205020404" pitchFamily="49" charset="0"/>
              </a:rPr>
              <a:t>,account_id,date,type,</a:t>
            </a:r>
            <a:r>
              <a:rPr lang="en-GB" sz="1400" dirty="0">
                <a:highlight>
                  <a:srgbClr val="FFFF00"/>
                </a:highlight>
                <a:latin typeface="Courier New" panose="02070309020205020404" pitchFamily="49" charset="0"/>
                <a:cs typeface="Courier New" panose="02070309020205020404" pitchFamily="49" charset="0"/>
              </a:rPr>
              <a:t>operation</a:t>
            </a:r>
            <a:r>
              <a:rPr lang="en-GB" sz="1400" dirty="0">
                <a:latin typeface="Courier New" panose="02070309020205020404" pitchFamily="49" charset="0"/>
                <a:cs typeface="Courier New" panose="02070309020205020404" pitchFamily="49" charset="0"/>
              </a:rPr>
              <a:t>,</a:t>
            </a:r>
            <a:r>
              <a:rPr lang="en-GB" sz="1400" dirty="0">
                <a:highlight>
                  <a:srgbClr val="FFFF00"/>
                </a:highlight>
                <a:latin typeface="Courier New" panose="02070309020205020404" pitchFamily="49" charset="0"/>
                <a:cs typeface="Courier New" panose="02070309020205020404" pitchFamily="49" charset="0"/>
              </a:rPr>
              <a:t>amount</a:t>
            </a:r>
            <a:r>
              <a:rPr lang="en-GB" sz="1400" dirty="0">
                <a:latin typeface="Courier New" panose="02070309020205020404" pitchFamily="49" charset="0"/>
                <a:cs typeface="Courier New" panose="02070309020205020404" pitchFamily="49" charset="0"/>
              </a:rPr>
              <a:t>,balance,k_symbol,bank,account</a:t>
            </a:r>
          </a:p>
          <a:p>
            <a:pPr marL="0" indent="0">
              <a:buNone/>
            </a:pPr>
            <a:r>
              <a:rPr lang="en-GB" sz="1400" dirty="0">
                <a:latin typeface="Courier New" panose="02070309020205020404" pitchFamily="49" charset="0"/>
                <a:cs typeface="Courier New" panose="02070309020205020404" pitchFamily="49" charset="0"/>
              </a:rPr>
              <a:t>1049882,3592,930110,PRIJEM,PREVOD Z UCTU,6007.00,6607.00,DUCHOD,MN,73166322</a:t>
            </a:r>
          </a:p>
          <a:p>
            <a:pPr marL="0" indent="0">
              <a:buNone/>
            </a:pPr>
            <a:r>
              <a:rPr lang="en-GB" sz="1400" dirty="0">
                <a:latin typeface="Courier New" panose="02070309020205020404" pitchFamily="49" charset="0"/>
                <a:cs typeface="Courier New" panose="02070309020205020404" pitchFamily="49" charset="0"/>
              </a:rPr>
              <a:t>581702,1979,930309,PRIJEM,PREVOD Z UCTU,3021.00,6942.00</a:t>
            </a:r>
            <a:r>
              <a:rPr lang="en-GB" sz="1400" dirty="0">
                <a:highlight>
                  <a:srgbClr val="FFFF00"/>
                </a:highlight>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UV,38265723</a:t>
            </a:r>
          </a:p>
        </p:txBody>
      </p:sp>
      <p:sp>
        <p:nvSpPr>
          <p:cNvPr id="4" name="Rounded Rectangle 3">
            <a:extLst>
              <a:ext uri="{FF2B5EF4-FFF2-40B4-BE49-F238E27FC236}">
                <a16:creationId xmlns:a16="http://schemas.microsoft.com/office/drawing/2014/main" id="{83404056-4036-F54A-BC73-3EF279C3352E}"/>
              </a:ext>
            </a:extLst>
          </p:cNvPr>
          <p:cNvSpPr/>
          <p:nvPr/>
        </p:nvSpPr>
        <p:spPr>
          <a:xfrm>
            <a:off x="6675120" y="3657255"/>
            <a:ext cx="1012875" cy="28838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Null value</a:t>
            </a:r>
          </a:p>
        </p:txBody>
      </p:sp>
      <p:sp>
        <p:nvSpPr>
          <p:cNvPr id="5" name="Rounded Rectangle 4">
            <a:extLst>
              <a:ext uri="{FF2B5EF4-FFF2-40B4-BE49-F238E27FC236}">
                <a16:creationId xmlns:a16="http://schemas.microsoft.com/office/drawing/2014/main" id="{7175F7FC-4DEB-1C43-BEF5-DFED4C46FCDD}"/>
              </a:ext>
            </a:extLst>
          </p:cNvPr>
          <p:cNvSpPr/>
          <p:nvPr/>
        </p:nvSpPr>
        <p:spPr>
          <a:xfrm>
            <a:off x="858276" y="1820887"/>
            <a:ext cx="1465384" cy="28838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Must be unique</a:t>
            </a:r>
          </a:p>
        </p:txBody>
      </p:sp>
      <p:sp>
        <p:nvSpPr>
          <p:cNvPr id="6" name="Rounded Rectangle 5">
            <a:extLst>
              <a:ext uri="{FF2B5EF4-FFF2-40B4-BE49-F238E27FC236}">
                <a16:creationId xmlns:a16="http://schemas.microsoft.com/office/drawing/2014/main" id="{056EED69-D881-7040-B9F6-B5CBA935EECE}"/>
              </a:ext>
            </a:extLst>
          </p:cNvPr>
          <p:cNvSpPr/>
          <p:nvPr/>
        </p:nvSpPr>
        <p:spPr>
          <a:xfrm>
            <a:off x="2759540" y="1820887"/>
            <a:ext cx="1915550" cy="45402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Must be in a set of allowed operations</a:t>
            </a:r>
          </a:p>
        </p:txBody>
      </p:sp>
      <p:sp>
        <p:nvSpPr>
          <p:cNvPr id="7" name="Rounded Rectangle 6">
            <a:extLst>
              <a:ext uri="{FF2B5EF4-FFF2-40B4-BE49-F238E27FC236}">
                <a16:creationId xmlns:a16="http://schemas.microsoft.com/office/drawing/2014/main" id="{1A00B964-02B1-A441-A620-B346A76C3400}"/>
              </a:ext>
            </a:extLst>
          </p:cNvPr>
          <p:cNvSpPr/>
          <p:nvPr/>
        </p:nvSpPr>
        <p:spPr>
          <a:xfrm>
            <a:off x="5554394" y="1865728"/>
            <a:ext cx="1423182" cy="28838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Non negative</a:t>
            </a:r>
          </a:p>
        </p:txBody>
      </p:sp>
      <p:cxnSp>
        <p:nvCxnSpPr>
          <p:cNvPr id="8" name="Straight Arrow Connector 7">
            <a:extLst>
              <a:ext uri="{FF2B5EF4-FFF2-40B4-BE49-F238E27FC236}">
                <a16:creationId xmlns:a16="http://schemas.microsoft.com/office/drawing/2014/main" id="{4735AE1E-B2B2-AC4D-B02B-CFF501753BF4}"/>
              </a:ext>
            </a:extLst>
          </p:cNvPr>
          <p:cNvCxnSpPr>
            <a:cxnSpLocks/>
          </p:cNvCxnSpPr>
          <p:nvPr/>
        </p:nvCxnSpPr>
        <p:spPr>
          <a:xfrm flipH="1" flipV="1">
            <a:off x="6393766" y="3242603"/>
            <a:ext cx="281354" cy="4146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8F097452-C217-DB46-922A-98ABE2432643}"/>
              </a:ext>
            </a:extLst>
          </p:cNvPr>
          <p:cNvCxnSpPr>
            <a:cxnSpLocks/>
          </p:cNvCxnSpPr>
          <p:nvPr/>
        </p:nvCxnSpPr>
        <p:spPr>
          <a:xfrm flipH="1">
            <a:off x="4986998" y="2154116"/>
            <a:ext cx="567396" cy="3077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23B03CED-C118-FA4D-867D-1D4411BE0DF5}"/>
              </a:ext>
            </a:extLst>
          </p:cNvPr>
          <p:cNvCxnSpPr>
            <a:cxnSpLocks/>
          </p:cNvCxnSpPr>
          <p:nvPr/>
        </p:nvCxnSpPr>
        <p:spPr>
          <a:xfrm flipH="1">
            <a:off x="858276" y="2129814"/>
            <a:ext cx="732692" cy="3320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C3E2D5D-5BC4-BA43-8830-B7645635DEFD}"/>
              </a:ext>
            </a:extLst>
          </p:cNvPr>
          <p:cNvCxnSpPr>
            <a:cxnSpLocks/>
          </p:cNvCxnSpPr>
          <p:nvPr/>
        </p:nvCxnSpPr>
        <p:spPr>
          <a:xfrm>
            <a:off x="3799491" y="2274915"/>
            <a:ext cx="188700" cy="1869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932591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3FF71-E579-8040-AA39-B2C6375B3BA4}"/>
              </a:ext>
            </a:extLst>
          </p:cNvPr>
          <p:cNvSpPr>
            <a:spLocks noGrp="1"/>
          </p:cNvSpPr>
          <p:nvPr>
            <p:ph idx="1"/>
          </p:nvPr>
        </p:nvSpPr>
        <p:spPr>
          <a:xfrm>
            <a:off x="130211" y="53788"/>
            <a:ext cx="12025930" cy="6321731"/>
          </a:xfrm>
        </p:spPr>
        <p:txBody>
          <a:bodyPr/>
          <a:lstStyle/>
          <a:p>
            <a:pPr marL="0" indent="0">
              <a:buNone/>
            </a:pPr>
            <a:r>
              <a:rPr lang="en-GB" sz="1000" dirty="0">
                <a:latin typeface="Courier New" panose="02070309020205020404" pitchFamily="49" charset="0"/>
                <a:cs typeface="Courier New" panose="02070309020205020404" pitchFamily="49" charset="0"/>
              </a:rPr>
              <a:t>+----------+-----------------------------------------------------------------------------------------------------+</a:t>
            </a:r>
          </a:p>
          <a:p>
            <a:pPr marL="0" indent="0">
              <a:buNone/>
            </a:pPr>
            <a:r>
              <a:rPr lang="en-GB" sz="1000" dirty="0">
                <a:latin typeface="Courier New" panose="02070309020205020404" pitchFamily="49" charset="0"/>
                <a:cs typeface="Courier New" panose="02070309020205020404" pitchFamily="49" charset="0"/>
              </a:rPr>
              <a:t>|_1        |_2                                   AUTOMATIC CONSTRAINT SUGGESTION                                                                |</a:t>
            </a:r>
          </a:p>
          <a:p>
            <a:pPr marL="0" indent="0">
              <a:buNone/>
            </a:pPr>
            <a:r>
              <a:rPr lang="en-GB" sz="1000" dirty="0">
                <a:latin typeface="Courier New" panose="02070309020205020404" pitchFamily="49" charset="0"/>
                <a:cs typeface="Courier New" panose="02070309020205020404" pitchFamily="49" charset="0"/>
              </a:rPr>
              <a:t>+----------+-----------------------------------------------------------------------------------------------------+</a:t>
            </a:r>
          </a:p>
          <a:p>
            <a:pPr marL="0" indent="0">
              <a:buNone/>
            </a:pP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k_symbol</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k_symbol</a:t>
            </a:r>
            <a:r>
              <a:rPr lang="en-GB" sz="1000" dirty="0">
                <a:latin typeface="Courier New" panose="02070309020205020404" pitchFamily="49" charset="0"/>
                <a:cs typeface="Courier New" panose="02070309020205020404" pitchFamily="49" charset="0"/>
              </a:rPr>
              <a:t>' has less than 46% missing values                                                          |</a:t>
            </a:r>
          </a:p>
          <a:p>
            <a:pPr marL="0" indent="0">
              <a:buNone/>
            </a:pP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k_symbol</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k_symbol</a:t>
            </a:r>
            <a:r>
              <a:rPr lang="en-GB" sz="1000" dirty="0">
                <a:latin typeface="Courier New" panose="02070309020205020404" pitchFamily="49" charset="0"/>
                <a:cs typeface="Courier New" panose="02070309020205020404" pitchFamily="49" charset="0"/>
              </a:rPr>
              <a:t>' has value range 'UROK', 'SLUZBY', 'SIPO', ' ', 'DUCHOD', 'POJISTNE', 'UVER', 'SANKC. UROK'|</a:t>
            </a:r>
          </a:p>
          <a:p>
            <a:pPr marL="0" indent="0">
              <a:buNone/>
            </a:pP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k_symbol</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k_symbol</a:t>
            </a:r>
            <a:r>
              <a:rPr lang="en-GB" sz="1000" dirty="0">
                <a:latin typeface="Courier New" panose="02070309020205020404" pitchFamily="49" charset="0"/>
                <a:cs typeface="Courier New" panose="02070309020205020404" pitchFamily="49" charset="0"/>
              </a:rPr>
              <a:t>' has value range 'UROK', 'SLUZBY', 'SIPO', ' ' for at least 93.0% of values                |</a:t>
            </a:r>
          </a:p>
          <a:p>
            <a:pPr marL="0" indent="0">
              <a:buNone/>
            </a:pPr>
            <a:r>
              <a:rPr lang="en-GB" sz="1000" dirty="0">
                <a:latin typeface="Courier New" panose="02070309020205020404" pitchFamily="49" charset="0"/>
                <a:cs typeface="Courier New" panose="02070309020205020404" pitchFamily="49" charset="0"/>
              </a:rPr>
              <a:t>|balance   |'balance' is not null                                                                                |</a:t>
            </a:r>
          </a:p>
          <a:p>
            <a:pPr marL="0" indent="0">
              <a:buNone/>
            </a:pPr>
            <a:r>
              <a:rPr lang="en-GB" sz="1000" dirty="0">
                <a:latin typeface="Courier New" panose="02070309020205020404" pitchFamily="49" charset="0"/>
                <a:cs typeface="Courier New" panose="02070309020205020404" pitchFamily="49" charset="0"/>
              </a:rPr>
              <a:t>|balance   |'balance' has type Fractional                                                                        |</a:t>
            </a:r>
          </a:p>
          <a:p>
            <a:pPr marL="0" indent="0">
              <a:buNone/>
            </a:pPr>
            <a:r>
              <a:rPr lang="en-GB" sz="1000" dirty="0">
                <a:latin typeface="Courier New" panose="02070309020205020404" pitchFamily="49" charset="0"/>
                <a:cs typeface="Courier New" panose="02070309020205020404" pitchFamily="49" charset="0"/>
              </a:rPr>
              <a:t>|amount    |'amount' is not null                                                                                 |</a:t>
            </a:r>
          </a:p>
          <a:p>
            <a:pPr marL="0" indent="0">
              <a:buNone/>
            </a:pPr>
            <a:r>
              <a:rPr lang="en-GB" sz="1000" dirty="0">
                <a:latin typeface="Courier New" panose="02070309020205020404" pitchFamily="49" charset="0"/>
                <a:cs typeface="Courier New" panose="02070309020205020404" pitchFamily="49" charset="0"/>
              </a:rPr>
              <a:t>|amount    |'amount' has type Fractional                                                                         |</a:t>
            </a:r>
          </a:p>
          <a:p>
            <a:pPr marL="0" indent="0">
              <a:buNone/>
            </a:pPr>
            <a:r>
              <a:rPr lang="en-GB" sz="1000" dirty="0">
                <a:latin typeface="Courier New" panose="02070309020205020404" pitchFamily="49" charset="0"/>
                <a:cs typeface="Courier New" panose="02070309020205020404" pitchFamily="49" charset="0"/>
              </a:rPr>
              <a:t>|amount    |'amount' has no negative values                                                                      |</a:t>
            </a:r>
          </a:p>
          <a:p>
            <a:pPr marL="0" indent="0">
              <a:buNone/>
            </a:pPr>
            <a:r>
              <a:rPr lang="en-GB" sz="1000" dirty="0">
                <a:latin typeface="Courier New" panose="02070309020205020404" pitchFamily="49" charset="0"/>
                <a:cs typeface="Courier New" panose="02070309020205020404" pitchFamily="49" charset="0"/>
              </a:rPr>
              <a:t>|bank      |'bank' has less than 75% missing values                                                              |</a:t>
            </a:r>
          </a:p>
          <a:p>
            <a:pPr marL="0" indent="0">
              <a:buNone/>
            </a:pPr>
            <a:r>
              <a:rPr lang="en-GB" sz="1000" dirty="0">
                <a:latin typeface="Courier New" panose="02070309020205020404" pitchFamily="49" charset="0"/>
                <a:cs typeface="Courier New" panose="02070309020205020404" pitchFamily="49" charset="0"/>
              </a:rPr>
              <a:t>|bank      |'bank' has value range 'QR', 'AB', 'ST', 'YZ', 'GH', 'EF', 'KL', 'UV', 'OP', 'IJ', 'WX', 'MN', 'CD'  |</a:t>
            </a:r>
          </a:p>
          <a:p>
            <a:pPr marL="0" indent="0">
              <a:buNone/>
            </a:pPr>
            <a:r>
              <a:rPr lang="en-GB" sz="1000" dirty="0">
                <a:latin typeface="Courier New" panose="02070309020205020404" pitchFamily="49" charset="0"/>
                <a:cs typeface="Courier New" panose="02070309020205020404" pitchFamily="49" charset="0"/>
              </a:rPr>
              <a:t>|bank      |'bank' has value range 'QR', 'AB', 'ST', 'YZ', 'GH', 'EF', 'KL', 'UV' for at least 90.0% of values   |</a:t>
            </a:r>
          </a:p>
          <a:p>
            <a:pPr marL="0" indent="0">
              <a:buNone/>
            </a:pPr>
            <a:r>
              <a:rPr lang="en-GB" sz="1000" dirty="0">
                <a:latin typeface="Courier New" panose="02070309020205020404" pitchFamily="49" charset="0"/>
                <a:cs typeface="Courier New" panose="02070309020205020404" pitchFamily="49" charset="0"/>
              </a:rPr>
              <a:t>|operation |'operation' has less than 18% missing values                                                         |</a:t>
            </a:r>
          </a:p>
          <a:p>
            <a:pPr marL="0" indent="0">
              <a:buNone/>
            </a:pPr>
            <a:r>
              <a:rPr lang="en-GB" sz="1000" dirty="0">
                <a:latin typeface="Courier New" panose="02070309020205020404" pitchFamily="49" charset="0"/>
                <a:cs typeface="Courier New" panose="02070309020205020404" pitchFamily="49" charset="0"/>
              </a:rPr>
              <a:t>|operation |'operation' has value range 'VYBER', 'PREVOD NA UCET', 'VKLAD', 'PREVOD Z UCTU', 'VYBER KARTOU'      |</a:t>
            </a:r>
          </a:p>
          <a:p>
            <a:pPr marL="0" indent="0">
              <a:buNone/>
            </a:pPr>
            <a:r>
              <a:rPr lang="en-GB" sz="1000" dirty="0">
                <a:latin typeface="Courier New" panose="02070309020205020404" pitchFamily="49" charset="0"/>
                <a:cs typeface="Courier New" panose="02070309020205020404" pitchFamily="49" charset="0"/>
              </a:rPr>
              <a:t>|operation |'operation' has value range 'VYBER', 'PREVOD NA UCET', 'VKLAD' for at least 93.0% of values          |</a:t>
            </a:r>
          </a:p>
          <a:p>
            <a:pPr marL="0" indent="0">
              <a:buNone/>
            </a:pPr>
            <a:r>
              <a:rPr lang="en-GB" sz="1000" dirty="0">
                <a:latin typeface="Courier New" panose="02070309020205020404" pitchFamily="49" charset="0"/>
                <a:cs typeface="Courier New" panose="02070309020205020404" pitchFamily="49" charset="0"/>
              </a:rPr>
              <a:t>|account_id|'</a:t>
            </a:r>
            <a:r>
              <a:rPr lang="en-GB" sz="1000" dirty="0" err="1">
                <a:latin typeface="Courier New" panose="02070309020205020404" pitchFamily="49" charset="0"/>
                <a:cs typeface="Courier New" panose="02070309020205020404" pitchFamily="49" charset="0"/>
              </a:rPr>
              <a:t>account_id</a:t>
            </a:r>
            <a:r>
              <a:rPr lang="en-GB" sz="1000" dirty="0">
                <a:latin typeface="Courier New" panose="02070309020205020404" pitchFamily="49" charset="0"/>
                <a:cs typeface="Courier New" panose="02070309020205020404" pitchFamily="49" charset="0"/>
              </a:rPr>
              <a:t>' is not null                                                                             |</a:t>
            </a:r>
          </a:p>
          <a:p>
            <a:pPr marL="0" indent="0">
              <a:buNone/>
            </a:pPr>
            <a:r>
              <a:rPr lang="en-GB" sz="1000" dirty="0">
                <a:latin typeface="Courier New" panose="02070309020205020404" pitchFamily="49" charset="0"/>
                <a:cs typeface="Courier New" panose="02070309020205020404" pitchFamily="49" charset="0"/>
              </a:rPr>
              <a:t>|account_id|'</a:t>
            </a:r>
            <a:r>
              <a:rPr lang="en-GB" sz="1000" dirty="0" err="1">
                <a:latin typeface="Courier New" panose="02070309020205020404" pitchFamily="49" charset="0"/>
                <a:cs typeface="Courier New" panose="02070309020205020404" pitchFamily="49" charset="0"/>
              </a:rPr>
              <a:t>account_id</a:t>
            </a:r>
            <a:r>
              <a:rPr lang="en-GB" sz="1000" dirty="0">
                <a:latin typeface="Courier New" panose="02070309020205020404" pitchFamily="49" charset="0"/>
                <a:cs typeface="Courier New" panose="02070309020205020404" pitchFamily="49" charset="0"/>
              </a:rPr>
              <a:t>' has type Integral                                                                       |</a:t>
            </a:r>
          </a:p>
          <a:p>
            <a:pPr marL="0" indent="0">
              <a:buNone/>
            </a:pPr>
            <a:r>
              <a:rPr lang="en-GB" sz="1000" dirty="0">
                <a:latin typeface="Courier New" panose="02070309020205020404" pitchFamily="49" charset="0"/>
                <a:cs typeface="Courier New" panose="02070309020205020404" pitchFamily="49" charset="0"/>
              </a:rPr>
              <a:t>|account_id|'</a:t>
            </a:r>
            <a:r>
              <a:rPr lang="en-GB" sz="1000" dirty="0" err="1">
                <a:latin typeface="Courier New" panose="02070309020205020404" pitchFamily="49" charset="0"/>
                <a:cs typeface="Courier New" panose="02070309020205020404" pitchFamily="49" charset="0"/>
              </a:rPr>
              <a:t>account_id</a:t>
            </a:r>
            <a:r>
              <a:rPr lang="en-GB" sz="1000" dirty="0">
                <a:latin typeface="Courier New" panose="02070309020205020404" pitchFamily="49" charset="0"/>
                <a:cs typeface="Courier New" panose="02070309020205020404" pitchFamily="49" charset="0"/>
              </a:rPr>
              <a:t>' has no negative values                                                                  |</a:t>
            </a:r>
          </a:p>
          <a:p>
            <a:pPr marL="0" indent="0">
              <a:buNone/>
            </a:pPr>
            <a:r>
              <a:rPr lang="en-GB" sz="1000" dirty="0">
                <a:latin typeface="Courier New" panose="02070309020205020404" pitchFamily="49" charset="0"/>
                <a:cs typeface="Courier New" panose="02070309020205020404" pitchFamily="49" charset="0"/>
              </a:rPr>
              <a:t>|date      |'date' is not null                                                                                   |</a:t>
            </a:r>
          </a:p>
          <a:p>
            <a:pPr marL="0" indent="0">
              <a:buNone/>
            </a:pPr>
            <a:r>
              <a:rPr lang="en-GB" sz="1000" dirty="0">
                <a:latin typeface="Courier New" panose="02070309020205020404" pitchFamily="49" charset="0"/>
                <a:cs typeface="Courier New" panose="02070309020205020404" pitchFamily="49" charset="0"/>
              </a:rPr>
              <a:t>|date      |'date' has type Integral                                                                             |</a:t>
            </a:r>
          </a:p>
          <a:p>
            <a:pPr marL="0" indent="0">
              <a:buNone/>
            </a:pPr>
            <a:r>
              <a:rPr lang="en-GB" sz="1000" dirty="0">
                <a:latin typeface="Courier New" panose="02070309020205020404" pitchFamily="49" charset="0"/>
                <a:cs typeface="Courier New" panose="02070309020205020404" pitchFamily="49" charset="0"/>
              </a:rPr>
              <a:t>|date      |'date' has no negative values                                                                        |</a:t>
            </a:r>
          </a:p>
          <a:p>
            <a:pPr marL="0" indent="0">
              <a:buNone/>
            </a:pPr>
            <a:r>
              <a:rPr lang="en-GB" sz="1000" dirty="0">
                <a:latin typeface="Courier New" panose="02070309020205020404" pitchFamily="49" charset="0"/>
                <a:cs typeface="Courier New" panose="02070309020205020404" pitchFamily="49" charset="0"/>
              </a:rPr>
              <a:t>|account   |'account' has less than 73% missing values                                                           |</a:t>
            </a:r>
          </a:p>
          <a:p>
            <a:pPr marL="0" indent="0">
              <a:buNone/>
            </a:pPr>
            <a:r>
              <a:rPr lang="en-GB" sz="1000" dirty="0">
                <a:latin typeface="Courier New" panose="02070309020205020404" pitchFamily="49" charset="0"/>
                <a:cs typeface="Courier New" panose="02070309020205020404" pitchFamily="49" charset="0"/>
              </a:rPr>
              <a:t>|account   |'account' has type Integral                                                                          |</a:t>
            </a:r>
          </a:p>
          <a:p>
            <a:pPr marL="0" indent="0">
              <a:buNone/>
            </a:pPr>
            <a:r>
              <a:rPr lang="en-GB" sz="1000" dirty="0">
                <a:latin typeface="Courier New" panose="02070309020205020404" pitchFamily="49" charset="0"/>
                <a:cs typeface="Courier New" panose="02070309020205020404" pitchFamily="49" charset="0"/>
              </a:rPr>
              <a:t>|account   |'account' has no negative values                                                                     |</a:t>
            </a:r>
          </a:p>
          <a:p>
            <a:pPr marL="0" indent="0">
              <a:buNone/>
            </a:pPr>
            <a:r>
              <a:rPr lang="en-GB" sz="1000" dirty="0">
                <a:latin typeface="Courier New" panose="02070309020205020404" pitchFamily="49" charset="0"/>
                <a:cs typeface="Courier New" panose="02070309020205020404" pitchFamily="49" charset="0"/>
              </a:rPr>
              <a:t>|type      |'type' is not null                                                                                   |</a:t>
            </a:r>
          </a:p>
          <a:p>
            <a:pPr marL="0" indent="0">
              <a:buNone/>
            </a:pPr>
            <a:r>
              <a:rPr lang="en-GB" sz="1000" dirty="0">
                <a:latin typeface="Courier New" panose="02070309020205020404" pitchFamily="49" charset="0"/>
                <a:cs typeface="Courier New" panose="02070309020205020404" pitchFamily="49" charset="0"/>
              </a:rPr>
              <a:t>|type      |'type' has value range 'VYDAJ', 'PRIJEM', 'VYBER'                                                    |</a:t>
            </a:r>
          </a:p>
          <a:p>
            <a:pPr marL="0" indent="0">
              <a:buNone/>
            </a:pPr>
            <a:r>
              <a:rPr lang="en-GB" sz="1000" dirty="0">
                <a:latin typeface="Courier New" panose="02070309020205020404" pitchFamily="49" charset="0"/>
                <a:cs typeface="Courier New" panose="02070309020205020404" pitchFamily="49" charset="0"/>
              </a:rPr>
              <a:t>|type      |'type' has value range 'VYDAJ', 'PRIJEM' for at least 98.0% of values                                |</a:t>
            </a:r>
          </a:p>
          <a:p>
            <a:pPr marL="0" indent="0">
              <a:buNone/>
            </a:pP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trans_id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trans_id</a:t>
            </a:r>
            <a:r>
              <a:rPr lang="en-GB" sz="1000" dirty="0">
                <a:latin typeface="Courier New" panose="02070309020205020404" pitchFamily="49" charset="0"/>
                <a:cs typeface="Courier New" panose="02070309020205020404" pitchFamily="49" charset="0"/>
              </a:rPr>
              <a:t>' is not null                                                                               |</a:t>
            </a:r>
          </a:p>
          <a:p>
            <a:pPr marL="0" indent="0">
              <a:buNone/>
            </a:pP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trans_id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trans_id</a:t>
            </a:r>
            <a:r>
              <a:rPr lang="en-GB" sz="1000" dirty="0">
                <a:latin typeface="Courier New" panose="02070309020205020404" pitchFamily="49" charset="0"/>
                <a:cs typeface="Courier New" panose="02070309020205020404" pitchFamily="49" charset="0"/>
              </a:rPr>
              <a:t>' has type Integral                                                                         |</a:t>
            </a:r>
          </a:p>
          <a:p>
            <a:pPr marL="0" indent="0">
              <a:buNone/>
            </a:pP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trans_id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trans_id</a:t>
            </a:r>
            <a:r>
              <a:rPr lang="en-GB" sz="1000" dirty="0">
                <a:latin typeface="Courier New" panose="02070309020205020404" pitchFamily="49" charset="0"/>
                <a:cs typeface="Courier New" panose="02070309020205020404" pitchFamily="49" charset="0"/>
              </a:rPr>
              <a:t>' has no negative values                                                                    </a:t>
            </a:r>
            <a:r>
              <a:rPr lang="en-GB" sz="800" dirty="0">
                <a:latin typeface="Courier New" panose="02070309020205020404" pitchFamily="49" charset="0"/>
                <a:cs typeface="Courier New" panose="02070309020205020404" pitchFamily="49" charset="0"/>
              </a:rPr>
              <a:t>|</a:t>
            </a:r>
          </a:p>
          <a:p>
            <a:pPr marL="0" indent="0">
              <a:buNone/>
            </a:pPr>
            <a:r>
              <a:rPr lang="en-GB" sz="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8465550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E4198-B0FB-8747-9620-9F07AE33BDFC}"/>
              </a:ext>
            </a:extLst>
          </p:cNvPr>
          <p:cNvSpPr>
            <a:spLocks noGrp="1"/>
          </p:cNvSpPr>
          <p:nvPr>
            <p:ph type="title"/>
          </p:nvPr>
        </p:nvSpPr>
        <p:spPr/>
        <p:txBody>
          <a:bodyPr/>
          <a:lstStyle/>
          <a:p>
            <a:r>
              <a:rPr lang="en-GB" dirty="0"/>
              <a:t>What is a Data Source?</a:t>
            </a:r>
          </a:p>
        </p:txBody>
      </p:sp>
      <p:pic>
        <p:nvPicPr>
          <p:cNvPr id="5" name="Picture 4">
            <a:extLst>
              <a:ext uri="{FF2B5EF4-FFF2-40B4-BE49-F238E27FC236}">
                <a16:creationId xmlns:a16="http://schemas.microsoft.com/office/drawing/2014/main" id="{FBD9D821-27D8-1D4E-A103-5C07CDC9A250}"/>
              </a:ext>
            </a:extLst>
          </p:cNvPr>
          <p:cNvPicPr>
            <a:picLocks noChangeAspect="1"/>
          </p:cNvPicPr>
          <p:nvPr/>
        </p:nvPicPr>
        <p:blipFill>
          <a:blip r:embed="rId3"/>
          <a:stretch>
            <a:fillRect/>
          </a:stretch>
        </p:blipFill>
        <p:spPr>
          <a:xfrm>
            <a:off x="2098675" y="1386119"/>
            <a:ext cx="4121651" cy="3237776"/>
          </a:xfrm>
          <a:prstGeom prst="rect">
            <a:avLst/>
          </a:prstGeom>
        </p:spPr>
      </p:pic>
      <p:sp>
        <p:nvSpPr>
          <p:cNvPr id="4" name="TextBox 3">
            <a:extLst>
              <a:ext uri="{FF2B5EF4-FFF2-40B4-BE49-F238E27FC236}">
                <a16:creationId xmlns:a16="http://schemas.microsoft.com/office/drawing/2014/main" id="{07C2C463-7F46-6E46-B40F-7F060DD872B7}"/>
              </a:ext>
            </a:extLst>
          </p:cNvPr>
          <p:cNvSpPr txBox="1"/>
          <p:nvPr/>
        </p:nvSpPr>
        <p:spPr>
          <a:xfrm>
            <a:off x="336789" y="748697"/>
            <a:ext cx="7841537" cy="584775"/>
          </a:xfrm>
          <a:prstGeom prst="rect">
            <a:avLst/>
          </a:prstGeom>
        </p:spPr>
        <p:txBody>
          <a:bodyPr wrap="square">
            <a:spAutoFit/>
          </a:bodyPr>
          <a:lstStyle>
            <a:defPPr>
              <a:defRPr lang="en-US"/>
            </a:defPPr>
            <a:lvl1pPr defTabSz="609585">
              <a:defRPr sz="1867" i="1">
                <a:solidFill>
                  <a:srgbClr val="232F3E"/>
                </a:solidFill>
                <a:latin typeface="Arial"/>
              </a:defRPr>
            </a:lvl1p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There is </a:t>
            </a:r>
            <a:r>
              <a:rPr lang="en-US" sz="1600" b="1" dirty="0">
                <a:latin typeface="Amazon Ember" panose="020B0603020204020204" pitchFamily="34" charset="0"/>
                <a:ea typeface="Amazon Ember" panose="020B0603020204020204" pitchFamily="34" charset="0"/>
                <a:cs typeface="Amazon Ember" panose="020B0603020204020204" pitchFamily="34" charset="0"/>
              </a:rPr>
              <a:t>no restriction </a:t>
            </a:r>
            <a:r>
              <a:rPr lang="en-US" sz="1600" dirty="0">
                <a:latin typeface="Amazon Ember" panose="020B0603020204020204" pitchFamily="34" charset="0"/>
                <a:ea typeface="Amazon Ember" panose="020B0603020204020204" pitchFamily="34" charset="0"/>
                <a:cs typeface="Amazon Ember" panose="020B0603020204020204" pitchFamily="34" charset="0"/>
              </a:rPr>
              <a:t>on the type and there is </a:t>
            </a:r>
            <a:r>
              <a:rPr lang="en-US" sz="1600" b="1" dirty="0">
                <a:latin typeface="Amazon Ember" panose="020B0603020204020204" pitchFamily="34" charset="0"/>
                <a:ea typeface="Amazon Ember" panose="020B0603020204020204" pitchFamily="34" charset="0"/>
                <a:cs typeface="Amazon Ember" panose="020B0603020204020204" pitchFamily="34" charset="0"/>
              </a:rPr>
              <a:t>no limit </a:t>
            </a:r>
            <a:r>
              <a:rPr lang="en-US" sz="1600" dirty="0">
                <a:latin typeface="Amazon Ember" panose="020B0603020204020204" pitchFamily="34" charset="0"/>
                <a:ea typeface="Amazon Ember" panose="020B0603020204020204" pitchFamily="34" charset="0"/>
                <a:cs typeface="Amazon Ember" panose="020B0603020204020204" pitchFamily="34" charset="0"/>
              </a:rPr>
              <a:t>in the amount of data that can be stored in the </a:t>
            </a:r>
            <a:r>
              <a:rPr lang="en-US" sz="1600" dirty="0" err="1">
                <a:latin typeface="Amazon Ember" panose="020B0603020204020204" pitchFamily="34" charset="0"/>
                <a:ea typeface="Amazon Ember" panose="020B0603020204020204" pitchFamily="34" charset="0"/>
                <a:cs typeface="Amazon Ember" panose="020B0603020204020204" pitchFamily="34" charset="0"/>
              </a:rPr>
              <a:t>datasource</a:t>
            </a:r>
            <a:r>
              <a:rPr lang="en-US" sz="1600" dirty="0">
                <a:latin typeface="Amazon Ember" panose="020B0603020204020204" pitchFamily="34" charset="0"/>
                <a:ea typeface="Amazon Ember" panose="020B0603020204020204" pitchFamily="34" charset="0"/>
                <a:cs typeface="Amazon Ember" panose="020B0603020204020204" pitchFamily="34" charset="0"/>
              </a:rPr>
              <a:t>.</a:t>
            </a:r>
            <a:endParaRPr lang="en-GB" sz="16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830142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Large scale compute intensive workloads"/>
          <p:cNvSpPr txBox="1"/>
          <p:nvPr/>
        </p:nvSpPr>
        <p:spPr>
          <a:xfrm>
            <a:off x="3569430" y="1706609"/>
            <a:ext cx="4271550"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defTabSz="685766"/>
            <a:r>
              <a:rPr lang="en-US" sz="1800" spc="0" dirty="0">
                <a:solidFill>
                  <a:prstClr val="black"/>
                </a:solidFill>
                <a:latin typeface="Arial" panose="020B0604020202020204" pitchFamily="34" charset="0"/>
                <a:cs typeface="Arial" panose="020B0604020202020204" pitchFamily="34" charset="0"/>
              </a:rPr>
              <a:t>Enable everyone to make better decisions</a:t>
            </a:r>
            <a:endParaRPr sz="1800" spc="0" dirty="0">
              <a:solidFill>
                <a:prstClr val="black"/>
              </a:solidFill>
              <a:latin typeface="Arial" panose="020B0604020202020204" pitchFamily="34" charset="0"/>
              <a:cs typeface="Arial" panose="020B0604020202020204" pitchFamily="34" charset="0"/>
            </a:endParaRPr>
          </a:p>
        </p:txBody>
      </p:sp>
      <p:sp>
        <p:nvSpPr>
          <p:cNvPr id="52" name="Title 1"/>
          <p:cNvSpPr txBox="1">
            <a:spLocks/>
          </p:cNvSpPr>
          <p:nvPr/>
        </p:nvSpPr>
        <p:spPr>
          <a:xfrm>
            <a:off x="336789" y="114939"/>
            <a:ext cx="8205304" cy="545741"/>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1" i="0" kern="1200" cap="none">
                <a:solidFill>
                  <a:srgbClr val="414042"/>
                </a:solidFill>
                <a:latin typeface="Amazon Ember Regular" charset="0"/>
                <a:ea typeface="+mj-ea"/>
                <a:cs typeface="Amazon Ember Regular" charset="0"/>
              </a:defRPr>
            </a:lvl1pPr>
          </a:lstStyle>
          <a:p>
            <a:pPr defTabSz="342884"/>
            <a:endParaRPr lang="en-US" sz="2800" b="0" dirty="0">
              <a:latin typeface="Calibri Light" panose="020F0302020204030204"/>
            </a:endParaRPr>
          </a:p>
        </p:txBody>
      </p:sp>
      <p:sp>
        <p:nvSpPr>
          <p:cNvPr id="3" name="Title 2"/>
          <p:cNvSpPr>
            <a:spLocks noGrp="1"/>
          </p:cNvSpPr>
          <p:nvPr>
            <p:ph type="title"/>
          </p:nvPr>
        </p:nvSpPr>
        <p:spPr/>
        <p:txBody>
          <a:bodyPr>
            <a:normAutofit/>
          </a:bodyPr>
          <a:lstStyle/>
          <a:p>
            <a:r>
              <a:rPr lang="en-US" sz="2400" b="1" dirty="0"/>
              <a:t>The Characteristics of a Data-Driven Organization</a:t>
            </a:r>
          </a:p>
        </p:txBody>
      </p:sp>
      <p:sp>
        <p:nvSpPr>
          <p:cNvPr id="20" name="Large scale compute intensive workloads"/>
          <p:cNvSpPr txBox="1"/>
          <p:nvPr/>
        </p:nvSpPr>
        <p:spPr>
          <a:xfrm>
            <a:off x="3569430" y="2736669"/>
            <a:ext cx="3231654"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defTabSz="685766"/>
            <a:r>
              <a:rPr lang="en-US" sz="1800" spc="0" dirty="0">
                <a:solidFill>
                  <a:prstClr val="black"/>
                </a:solidFill>
                <a:latin typeface="Arial" panose="020B0604020202020204" pitchFamily="34" charset="0"/>
                <a:cs typeface="Arial" panose="020B0604020202020204" pitchFamily="34" charset="0"/>
              </a:rPr>
              <a:t>Unlock the hidden value of data</a:t>
            </a:r>
            <a:endParaRPr sz="1800" spc="0" dirty="0">
              <a:solidFill>
                <a:prstClr val="black"/>
              </a:solidFill>
              <a:latin typeface="Arial" panose="020B0604020202020204" pitchFamily="34" charset="0"/>
              <a:cs typeface="Arial" panose="020B0604020202020204" pitchFamily="34" charset="0"/>
            </a:endParaRPr>
          </a:p>
        </p:txBody>
      </p:sp>
      <p:sp>
        <p:nvSpPr>
          <p:cNvPr id="21" name="Large scale compute intensive workloads"/>
          <p:cNvSpPr txBox="1"/>
          <p:nvPr/>
        </p:nvSpPr>
        <p:spPr>
          <a:xfrm>
            <a:off x="3569430" y="3750673"/>
            <a:ext cx="5116785"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defTabSz="685766"/>
            <a:r>
              <a:rPr lang="en-US" sz="1800" spc="0" dirty="0">
                <a:solidFill>
                  <a:prstClr val="black"/>
                </a:solidFill>
                <a:latin typeface="Arial" panose="020B0604020202020204" pitchFamily="34" charset="0"/>
                <a:cs typeface="Arial" panose="020B0604020202020204" pitchFamily="34" charset="0"/>
              </a:rPr>
              <a:t>Enable access to all data (subject to access rules)</a:t>
            </a:r>
            <a:endParaRPr sz="1800" spc="0" dirty="0">
              <a:solidFill>
                <a:prstClr val="black"/>
              </a:solidFill>
              <a:latin typeface="Arial" panose="020B0604020202020204" pitchFamily="34" charset="0"/>
              <a:cs typeface="Arial" panose="020B0604020202020204" pitchFamily="34" charset="0"/>
            </a:endParaRPr>
          </a:p>
        </p:txBody>
      </p:sp>
      <p:pic>
        <p:nvPicPr>
          <p:cNvPr id="1028" name="Picture 4" descr="Image result for shopping cart"/>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85343" y="3537544"/>
            <a:ext cx="636486" cy="49012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36789" y="584218"/>
            <a:ext cx="6126918" cy="646331"/>
          </a:xfrm>
          <a:prstGeom prst="rect">
            <a:avLst/>
          </a:prstGeom>
        </p:spPr>
        <p:txBody>
          <a:bodyPr wrap="square">
            <a:spAutoFit/>
          </a:bodyPr>
          <a:lstStyle>
            <a:defPPr>
              <a:defRPr lang="en-US"/>
            </a:defPPr>
            <a:lvl1pPr defTabSz="609585">
              <a:defRPr sz="1867" i="1">
                <a:solidFill>
                  <a:srgbClr val="232F3E"/>
                </a:solidFill>
                <a:latin typeface="Arial"/>
              </a:defRPr>
            </a:lvl1pPr>
          </a:lstStyle>
          <a:p>
            <a:r>
              <a:rPr lang="en-GB" sz="1800" dirty="0"/>
              <a:t>Self-service analytics at scale… increasing the agility to unlock new insights</a:t>
            </a:r>
          </a:p>
        </p:txBody>
      </p:sp>
      <p:pic>
        <p:nvPicPr>
          <p:cNvPr id="18" name="Gauge3.pdf" descr="Gauge3.pdf"/>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2067124" y="1402514"/>
            <a:ext cx="866068" cy="866068"/>
          </a:xfrm>
          <a:prstGeom prst="rect">
            <a:avLst/>
          </a:prstGeom>
          <a:ln w="12700" cap="flat">
            <a:noFill/>
            <a:miter lim="400000"/>
          </a:ln>
          <a:effectLst/>
        </p:spPr>
      </p:pic>
      <p:pic>
        <p:nvPicPr>
          <p:cNvPr id="19" name="Picture 6" descr="Fully Managed"/>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966190" y="2499511"/>
            <a:ext cx="967002" cy="65898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30267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A483-8C34-7244-A105-18F162793B09}"/>
              </a:ext>
            </a:extLst>
          </p:cNvPr>
          <p:cNvSpPr>
            <a:spLocks noGrp="1"/>
          </p:cNvSpPr>
          <p:nvPr>
            <p:ph type="title"/>
          </p:nvPr>
        </p:nvSpPr>
        <p:spPr/>
        <p:txBody>
          <a:bodyPr/>
          <a:lstStyle/>
          <a:p>
            <a:r>
              <a:rPr lang="en-US" dirty="0"/>
              <a:t>Common </a:t>
            </a:r>
            <a:r>
              <a:rPr lang="en-US" dirty="0" err="1"/>
              <a:t>DataHub</a:t>
            </a:r>
            <a:r>
              <a:rPr lang="en-US" dirty="0"/>
              <a:t> Solution</a:t>
            </a:r>
            <a:endParaRPr lang="en-GB" dirty="0"/>
          </a:p>
        </p:txBody>
      </p:sp>
      <p:sp>
        <p:nvSpPr>
          <p:cNvPr id="3" name="Rectangle 2">
            <a:extLst>
              <a:ext uri="{FF2B5EF4-FFF2-40B4-BE49-F238E27FC236}">
                <a16:creationId xmlns:a16="http://schemas.microsoft.com/office/drawing/2014/main" id="{3E91CE43-B7EC-A846-804B-85C14B8B3311}"/>
              </a:ext>
            </a:extLst>
          </p:cNvPr>
          <p:cNvSpPr/>
          <p:nvPr/>
        </p:nvSpPr>
        <p:spPr>
          <a:xfrm>
            <a:off x="336789" y="752594"/>
            <a:ext cx="8205304" cy="3600986"/>
          </a:xfrm>
          <a:prstGeom prst="rect">
            <a:avLst/>
          </a:prstGeom>
        </p:spPr>
        <p:txBody>
          <a:bodyPr wrap="square">
            <a:spAutoFit/>
          </a:bodyPr>
          <a:lstStyle/>
          <a:p>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Where are the data?</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Find the data you need with Common </a:t>
            </a:r>
            <a:r>
              <a:rPr lang="en-US" sz="1200" i="1" dirty="0" err="1">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DataHub</a:t>
            </a:r>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Virtual Data Catalog.</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Data searchable by tags, description, and metadata.</a:t>
            </a:r>
          </a:p>
          <a:p>
            <a:endPar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Can I connect BI to that?</a:t>
            </a:r>
          </a:p>
          <a:p>
            <a:r>
              <a:rPr lang="en-US" sz="1200" i="1" dirty="0"/>
              <a:t>	</a:t>
            </a:r>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Data is consumable by any BI tools. No loading, no data movement, no infrastructure to buy.</a:t>
            </a:r>
          </a:p>
          <a:p>
            <a:endParaRPr lang="en-US" sz="1200"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Where to store the data?</a:t>
            </a:r>
          </a:p>
          <a:p>
            <a:r>
              <a:rPr lang="en-US" sz="1600"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The data stored in a durable and highly available storage powered by AWS.</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sym typeface="Wingdings" pitchFamily="2" charset="2"/>
              </a:rPr>
              <a:t>	Complex organizational structure mapped to different AWS environments.</a:t>
            </a:r>
          </a:p>
          <a:p>
            <a:endPar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How to make data ready-for-analytics?</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Complex data transformation workflows can be implemented using simple SQL statements. </a:t>
            </a:r>
          </a:p>
          <a:p>
            <a:endParaRPr lang="en-US" sz="1200" i="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Who sees what ?</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Authorized users can publish, discover, request access, and eventually use data.</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Data security best practices are applied automatically by Common </a:t>
            </a:r>
            <a:r>
              <a:rPr lang="en-US" sz="1200" i="1" dirty="0" err="1">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DataHub</a:t>
            </a:r>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p>
        </p:txBody>
      </p:sp>
    </p:spTree>
    <p:extLst>
      <p:ext uri="{BB962C8B-B14F-4D97-AF65-F5344CB8AC3E}">
        <p14:creationId xmlns:p14="http://schemas.microsoft.com/office/powerpoint/2010/main" val="268074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8254" y="443398"/>
            <a:ext cx="4965183" cy="657487"/>
          </a:xfrm>
        </p:spPr>
        <p:txBody>
          <a:bodyPr/>
          <a:lstStyle/>
          <a:p>
            <a:r>
              <a:rPr lang="en-GB" sz="2400" dirty="0"/>
              <a:t>The Data-Driven Organization</a:t>
            </a:r>
          </a:p>
        </p:txBody>
      </p:sp>
      <p:sp>
        <p:nvSpPr>
          <p:cNvPr id="8" name="Content Placeholder 7"/>
          <p:cNvSpPr>
            <a:spLocks noGrp="1"/>
          </p:cNvSpPr>
          <p:nvPr>
            <p:ph sz="half" idx="1"/>
          </p:nvPr>
        </p:nvSpPr>
        <p:spPr>
          <a:xfrm>
            <a:off x="426411" y="1212808"/>
            <a:ext cx="4145590" cy="3263504"/>
          </a:xfrm>
        </p:spPr>
        <p:txBody>
          <a:bodyPr/>
          <a:lstStyle/>
          <a:p>
            <a:pPr algn="ctr"/>
            <a:r>
              <a:rPr lang="en-GB" dirty="0">
                <a:solidFill>
                  <a:schemeClr val="tx1"/>
                </a:solidFill>
              </a:rPr>
              <a:t>“An organization that harnesses data as an </a:t>
            </a:r>
            <a:r>
              <a:rPr lang="en-GB" dirty="0">
                <a:solidFill>
                  <a:schemeClr val="accent1"/>
                </a:solidFill>
              </a:rPr>
              <a:t>asset</a:t>
            </a:r>
            <a:r>
              <a:rPr lang="en-GB" dirty="0">
                <a:solidFill>
                  <a:schemeClr val="tx1"/>
                </a:solidFill>
              </a:rPr>
              <a:t>, to </a:t>
            </a:r>
            <a:r>
              <a:rPr lang="en-GB" dirty="0">
                <a:solidFill>
                  <a:schemeClr val="accent1"/>
                </a:solidFill>
              </a:rPr>
              <a:t>drive sustained innovation </a:t>
            </a:r>
            <a:r>
              <a:rPr lang="en-GB" dirty="0">
                <a:solidFill>
                  <a:schemeClr val="tx1"/>
                </a:solidFill>
              </a:rPr>
              <a:t>and create </a:t>
            </a:r>
            <a:r>
              <a:rPr lang="en-GB" dirty="0">
                <a:solidFill>
                  <a:schemeClr val="accent1"/>
                </a:solidFill>
              </a:rPr>
              <a:t>actionable insights </a:t>
            </a:r>
            <a:r>
              <a:rPr lang="en-GB" dirty="0">
                <a:solidFill>
                  <a:schemeClr val="tx1"/>
                </a:solidFill>
              </a:rPr>
              <a:t>to </a:t>
            </a:r>
            <a:r>
              <a:rPr lang="en-GB" dirty="0">
                <a:solidFill>
                  <a:schemeClr val="accent1"/>
                </a:solidFill>
              </a:rPr>
              <a:t>supercharge the experience </a:t>
            </a:r>
            <a:r>
              <a:rPr lang="en-GB" dirty="0">
                <a:solidFill>
                  <a:schemeClr val="tx1"/>
                </a:solidFill>
              </a:rPr>
              <a:t>for their customers, partners and employees so they </a:t>
            </a:r>
            <a:r>
              <a:rPr lang="en-GB" dirty="0">
                <a:solidFill>
                  <a:schemeClr val="accent1"/>
                </a:solidFill>
              </a:rPr>
              <a:t>demand</a:t>
            </a:r>
            <a:r>
              <a:rPr lang="en-GB" dirty="0">
                <a:solidFill>
                  <a:schemeClr val="tx1"/>
                </a:solidFill>
              </a:rPr>
              <a:t> more.”</a:t>
            </a: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25999" t="10082" r="23968" b="27642"/>
          <a:stretch/>
        </p:blipFill>
        <p:spPr>
          <a:xfrm>
            <a:off x="5203437" y="1100885"/>
            <a:ext cx="3638086" cy="3203188"/>
          </a:xfrm>
          <a:prstGeom prst="rect">
            <a:avLst/>
          </a:prstGeom>
        </p:spPr>
      </p:pic>
    </p:spTree>
    <p:extLst>
      <p:ext uri="{BB962C8B-B14F-4D97-AF65-F5344CB8AC3E}">
        <p14:creationId xmlns:p14="http://schemas.microsoft.com/office/powerpoint/2010/main" val="308316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Introducing AWS D2E: Partnering for Innovation</a:t>
            </a:r>
          </a:p>
        </p:txBody>
      </p:sp>
      <p:sp>
        <p:nvSpPr>
          <p:cNvPr id="3" name="Footer Placeholder 2"/>
          <p:cNvSpPr>
            <a:spLocks noGrp="1"/>
          </p:cNvSpPr>
          <p:nvPr>
            <p:ph type="ftr" sz="quarter" idx="10"/>
          </p:nvPr>
        </p:nvSpPr>
        <p:spPr>
          <a:xfrm>
            <a:off x="118902" y="6555971"/>
            <a:ext cx="8034498" cy="165504"/>
          </a:xfrm>
          <a:prstGeom prst="rect">
            <a:avLst/>
          </a:prstGeom>
        </p:spPr>
        <p:txBody>
          <a:bodyPr vert="horz" lIns="91440" tIns="45720" rIns="91440" bIns="45720" rtlCol="0" anchor="ctr"/>
          <a:lstStyle>
            <a:defPPr>
              <a:defRPr lang="en-US"/>
            </a:defPPr>
            <a:lvl1pPr marL="0" algn="l" defTabSz="609570" rtl="0" eaLnBrk="1" latinLnBrk="0" hangingPunct="1">
              <a:defRPr sz="900" kern="1200">
                <a:solidFill>
                  <a:schemeClr val="tx1">
                    <a:tint val="75000"/>
                  </a:schemeClr>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a:lstStyle>
          <a:p>
            <a:pPr defTabSz="457178">
              <a:defRPr/>
            </a:pPr>
            <a:r>
              <a:rPr lang="en-US">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Amazon Confidential and Trademark</a:t>
            </a:r>
            <a:endParaRPr lang="en-US" sz="675"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Slide Number Placeholder 3"/>
          <p:cNvSpPr>
            <a:spLocks noGrp="1"/>
          </p:cNvSpPr>
          <p:nvPr>
            <p:ph type="sldNum" sz="quarter" idx="11"/>
          </p:nvPr>
        </p:nvSpPr>
        <p:spPr>
          <a:xfrm>
            <a:off x="8610600" y="6555971"/>
            <a:ext cx="2743200" cy="165504"/>
          </a:xfrm>
          <a:prstGeom prst="rect">
            <a:avLst/>
          </a:prstGeom>
        </p:spPr>
        <p:txBody>
          <a:bodyPr vert="horz" lIns="91440" tIns="45720" rIns="91440" bIns="45720" rtlCol="0" anchor="ctr"/>
          <a:lstStyle>
            <a:defPPr>
              <a:defRPr lang="en-US"/>
            </a:defPPr>
            <a:lvl1pPr marL="0" algn="r" defTabSz="609570" rtl="0" eaLnBrk="1" latinLnBrk="0" hangingPunct="1">
              <a:defRPr sz="900" kern="1200">
                <a:solidFill>
                  <a:schemeClr val="tx1">
                    <a:tint val="75000"/>
                  </a:schemeClr>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a:lstStyle>
          <a:p>
            <a:pPr algn="r" defTabSz="457178">
              <a:defRPr/>
            </a:pPr>
            <a:fld id="{E557C86E-AF09-4EE9-B923-8E6F5EDCF111}" type="slidenum">
              <a:rPr lang="en-GB" smtClean="0"/>
              <a:pPr/>
              <a:t>5</a:t>
            </a:fld>
            <a:endParaRPr lang="en-GB" sz="675">
              <a:solidFill>
                <a:srgbClr val="002D43">
                  <a:tint val="75000"/>
                </a:srgbClr>
              </a:solidFill>
              <a:latin typeface="Arial"/>
            </a:endParaRPr>
          </a:p>
        </p:txBody>
      </p:sp>
      <p:sp>
        <p:nvSpPr>
          <p:cNvPr id="7" name="TextBox 6"/>
          <p:cNvSpPr txBox="1"/>
          <p:nvPr/>
        </p:nvSpPr>
        <p:spPr>
          <a:xfrm>
            <a:off x="362586" y="548148"/>
            <a:ext cx="8752462" cy="300082"/>
          </a:xfrm>
          <a:prstGeom prst="rect">
            <a:avLst/>
          </a:prstGeom>
          <a:noFill/>
        </p:spPr>
        <p:txBody>
          <a:bodyPr wrap="square" rtlCol="0">
            <a:spAutoFit/>
          </a:bodyPr>
          <a:lstStyle/>
          <a:p>
            <a:pPr defTabSz="457178">
              <a:defRPr/>
            </a:pPr>
            <a:r>
              <a:rPr lang="en-GB" sz="1350" dirty="0">
                <a:solidFill>
                  <a:srgbClr val="002D43"/>
                </a:solidFill>
                <a:latin typeface="Arial"/>
              </a:rPr>
              <a:t>The transformation is challenging, requiring a strong vision, new culture, skills and technology</a:t>
            </a:r>
          </a:p>
        </p:txBody>
      </p:sp>
      <p:pic>
        <p:nvPicPr>
          <p:cNvPr id="9" name="PriceDrop.pdf" descr="PriceDrop.pdf"/>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6445641" y="1302849"/>
            <a:ext cx="773470" cy="773471"/>
          </a:xfrm>
          <a:prstGeom prst="rect">
            <a:avLst/>
          </a:prstGeom>
          <a:ln w="12700" cap="flat">
            <a:noFill/>
            <a:miter lim="400000"/>
          </a:ln>
          <a:effectLst/>
        </p:spPr>
      </p:pic>
      <p:sp>
        <p:nvSpPr>
          <p:cNvPr id="10" name="Large scale compute intensive workloads"/>
          <p:cNvSpPr txBox="1"/>
          <p:nvPr/>
        </p:nvSpPr>
        <p:spPr>
          <a:xfrm>
            <a:off x="6159266" y="2096512"/>
            <a:ext cx="1346217" cy="2769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algn="ctr" defTabSz="514350">
              <a:spcBef>
                <a:spcPts val="113"/>
              </a:spcBef>
              <a:defRPr/>
            </a:pPr>
            <a:r>
              <a:rPr lang="en-US" sz="900" spc="0" dirty="0">
                <a:solidFill>
                  <a:prstClr val="black"/>
                </a:solidFill>
                <a:latin typeface="Arial" panose="020B0604020202020204" pitchFamily="34" charset="0"/>
                <a:cs typeface="Arial" panose="020B0604020202020204" pitchFamily="34" charset="0"/>
              </a:rPr>
              <a:t>Creating sponsorship &amp; business case</a:t>
            </a:r>
            <a:endParaRPr sz="900" spc="0" dirty="0">
              <a:solidFill>
                <a:prstClr val="black"/>
              </a:solidFill>
              <a:latin typeface="Arial" panose="020B0604020202020204" pitchFamily="34" charset="0"/>
              <a:cs typeface="Arial" panose="020B0604020202020204" pitchFamily="34" charset="0"/>
            </a:endParaRPr>
          </a:p>
        </p:txBody>
      </p:sp>
      <p:sp>
        <p:nvSpPr>
          <p:cNvPr id="12" name="Large scale compute intensive workloads"/>
          <p:cNvSpPr txBox="1"/>
          <p:nvPr/>
        </p:nvSpPr>
        <p:spPr>
          <a:xfrm>
            <a:off x="3566064" y="2100604"/>
            <a:ext cx="1422854" cy="2769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algn="ctr" defTabSz="514350">
              <a:spcBef>
                <a:spcPts val="113"/>
              </a:spcBef>
              <a:defRPr/>
            </a:pPr>
            <a:r>
              <a:rPr lang="en-US" sz="900" spc="0" dirty="0">
                <a:solidFill>
                  <a:prstClr val="black"/>
                </a:solidFill>
                <a:latin typeface="Arial" panose="020B0604020202020204" pitchFamily="34" charset="0"/>
                <a:cs typeface="Arial" panose="020B0604020202020204" pitchFamily="34" charset="0"/>
              </a:rPr>
              <a:t>Identifying and prioritizing use-cases</a:t>
            </a:r>
            <a:endParaRPr sz="900" spc="0" dirty="0">
              <a:solidFill>
                <a:prstClr val="black"/>
              </a:solidFill>
              <a:latin typeface="Arial" panose="020B0604020202020204" pitchFamily="34" charset="0"/>
              <a:cs typeface="Arial" panose="020B0604020202020204" pitchFamily="34" charset="0"/>
            </a:endParaRPr>
          </a:p>
        </p:txBody>
      </p:sp>
      <p:pic>
        <p:nvPicPr>
          <p:cNvPr id="13" name="image9.png"/>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3845185" y="2939798"/>
            <a:ext cx="864611" cy="864611"/>
          </a:xfrm>
          <a:prstGeom prst="rect">
            <a:avLst/>
          </a:prstGeom>
          <a:ln w="12700" cap="flat">
            <a:noFill/>
            <a:miter lim="400000"/>
          </a:ln>
          <a:effectLst/>
        </p:spPr>
      </p:pic>
      <p:sp>
        <p:nvSpPr>
          <p:cNvPr id="14" name="Large scale compute intensive workloads"/>
          <p:cNvSpPr txBox="1"/>
          <p:nvPr/>
        </p:nvSpPr>
        <p:spPr>
          <a:xfrm>
            <a:off x="3566064" y="3804409"/>
            <a:ext cx="1422854" cy="2769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algn="ctr" defTabSz="514350">
              <a:spcBef>
                <a:spcPts val="113"/>
              </a:spcBef>
              <a:defRPr/>
            </a:pPr>
            <a:r>
              <a:rPr lang="en-US" sz="900" spc="0" dirty="0">
                <a:solidFill>
                  <a:prstClr val="black"/>
                </a:solidFill>
                <a:latin typeface="Arial" panose="020B0604020202020204" pitchFamily="34" charset="0"/>
                <a:cs typeface="Arial" panose="020B0604020202020204" pitchFamily="34" charset="0"/>
              </a:rPr>
              <a:t>Gaps in skills and technologies</a:t>
            </a:r>
            <a:endParaRPr sz="900" spc="0" dirty="0">
              <a:solidFill>
                <a:prstClr val="black"/>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3880635" y="1313820"/>
            <a:ext cx="793711" cy="755530"/>
          </a:xfrm>
          <a:prstGeom prst="rect">
            <a:avLst/>
          </a:prstGeom>
        </p:spPr>
      </p:pic>
      <p:pic>
        <p:nvPicPr>
          <p:cNvPr id="16" name="Picture 6" descr="Fully Managed"/>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266376" y="1320790"/>
            <a:ext cx="1108681" cy="755530"/>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Large scale compute intensive workloads"/>
          <p:cNvSpPr txBox="1"/>
          <p:nvPr/>
        </p:nvSpPr>
        <p:spPr>
          <a:xfrm>
            <a:off x="1109290" y="2100604"/>
            <a:ext cx="1422854" cy="2769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algn="ctr" defTabSz="514350">
              <a:spcBef>
                <a:spcPts val="113"/>
              </a:spcBef>
              <a:defRPr/>
            </a:pPr>
            <a:r>
              <a:rPr lang="en-US" sz="900" spc="0" dirty="0">
                <a:solidFill>
                  <a:prstClr val="black"/>
                </a:solidFill>
                <a:latin typeface="Arial" panose="020B0604020202020204" pitchFamily="34" charset="0"/>
                <a:cs typeface="Arial" panose="020B0604020202020204" pitchFamily="34" charset="0"/>
              </a:rPr>
              <a:t>Understanding what “great looks like”</a:t>
            </a:r>
            <a:endParaRPr sz="900" spc="0" dirty="0">
              <a:solidFill>
                <a:prstClr val="black"/>
              </a:solidFill>
              <a:latin typeface="Arial" panose="020B0604020202020204" pitchFamily="34" charset="0"/>
              <a:cs typeface="Arial" panose="020B0604020202020204" pitchFamily="34" charset="0"/>
            </a:endParaRPr>
          </a:p>
        </p:txBody>
      </p:sp>
      <p:sp>
        <p:nvSpPr>
          <p:cNvPr id="19" name="Large scale compute intensive workloads"/>
          <p:cNvSpPr txBox="1"/>
          <p:nvPr/>
        </p:nvSpPr>
        <p:spPr>
          <a:xfrm>
            <a:off x="1109290" y="3804409"/>
            <a:ext cx="1422854" cy="1384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algn="ctr" defTabSz="514350">
              <a:spcBef>
                <a:spcPts val="113"/>
              </a:spcBef>
              <a:defRPr/>
            </a:pPr>
            <a:r>
              <a:rPr lang="en-US" sz="900" spc="0" dirty="0">
                <a:solidFill>
                  <a:prstClr val="black"/>
                </a:solidFill>
                <a:latin typeface="Arial" panose="020B0604020202020204" pitchFamily="34" charset="0"/>
                <a:cs typeface="Arial" panose="020B0604020202020204" pitchFamily="34" charset="0"/>
              </a:rPr>
              <a:t>Culture of self-service</a:t>
            </a:r>
            <a:endParaRPr sz="900" spc="0" dirty="0">
              <a:solidFill>
                <a:prstClr val="black"/>
              </a:solidFill>
              <a:latin typeface="Arial" panose="020B0604020202020204" pitchFamily="34" charset="0"/>
              <a:cs typeface="Arial" panose="020B0604020202020204" pitchFamily="34" charset="0"/>
            </a:endParaRPr>
          </a:p>
        </p:txBody>
      </p:sp>
      <p:pic>
        <p:nvPicPr>
          <p:cNvPr id="21" name="Picture 10" descr="https://www.d3security.com/drive/uploads/2014/01/Cb_D3_icon_cybersecurity_vector.png"/>
          <p:cNvPicPr>
            <a:picLocks noChangeAspect="1" noChangeArrowheads="1"/>
          </p:cNvPicPr>
          <p:nvPr/>
        </p:nvPicPr>
        <p:blipFill>
          <a:blip r:embed="rId7">
            <a:duotone>
              <a:srgbClr val="545B64">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6392676" y="2959975"/>
            <a:ext cx="879400" cy="879400"/>
          </a:xfrm>
          <a:prstGeom prst="rect">
            <a:avLst/>
          </a:prstGeom>
          <a:noFill/>
          <a:extLst>
            <a:ext uri="{909E8E84-426E-40DD-AFC4-6F175D3DCCD1}">
              <a14:hiddenFill xmlns:a14="http://schemas.microsoft.com/office/drawing/2010/main">
                <a:solidFill>
                  <a:srgbClr val="FFFFFF"/>
                </a:solidFill>
              </a14:hiddenFill>
            </a:ext>
          </a:extLst>
        </p:spPr>
      </p:pic>
      <p:sp>
        <p:nvSpPr>
          <p:cNvPr id="22" name="Large scale compute intensive workloads"/>
          <p:cNvSpPr txBox="1"/>
          <p:nvPr/>
        </p:nvSpPr>
        <p:spPr>
          <a:xfrm>
            <a:off x="6120949" y="3804409"/>
            <a:ext cx="1422854" cy="4154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algn="ctr" defTabSz="514350">
              <a:spcBef>
                <a:spcPts val="113"/>
              </a:spcBef>
              <a:defRPr/>
            </a:pPr>
            <a:r>
              <a:rPr lang="en-US" sz="900" spc="0" dirty="0">
                <a:solidFill>
                  <a:prstClr val="black"/>
                </a:solidFill>
                <a:latin typeface="Arial" panose="020B0604020202020204" pitchFamily="34" charset="0"/>
                <a:cs typeface="Arial" panose="020B0604020202020204" pitchFamily="34" charset="0"/>
              </a:rPr>
              <a:t>Data privacy, security, compliance and governance</a:t>
            </a:r>
            <a:endParaRPr sz="900" spc="0" dirty="0">
              <a:solidFill>
                <a:prstClr val="black"/>
              </a:solidFill>
              <a:latin typeface="Arial" panose="020B0604020202020204" pitchFamily="34" charset="0"/>
              <a:cs typeface="Arial" panose="020B0604020202020204" pitchFamily="34" charset="0"/>
            </a:endParaRPr>
          </a:p>
        </p:txBody>
      </p:sp>
      <p:pic>
        <p:nvPicPr>
          <p:cNvPr id="20" name="Picture 4" descr="Image result for shopping cart"/>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25819" y="3154610"/>
            <a:ext cx="636486" cy="490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53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C7DBB006-CB4A-48A8-AF17-71AD83969E36}"/>
              </a:ext>
            </a:extLst>
          </p:cNvPr>
          <p:cNvGrpSpPr/>
          <p:nvPr/>
        </p:nvGrpSpPr>
        <p:grpSpPr>
          <a:xfrm>
            <a:off x="1845263" y="2016235"/>
            <a:ext cx="5453477" cy="702627"/>
            <a:chOff x="2906258" y="2435991"/>
            <a:chExt cx="8725561" cy="1124204"/>
          </a:xfrm>
          <a:solidFill>
            <a:schemeClr val="accent2"/>
          </a:solidFill>
        </p:grpSpPr>
        <p:grpSp>
          <p:nvGrpSpPr>
            <p:cNvPr id="74" name="Group 73">
              <a:extLst>
                <a:ext uri="{FF2B5EF4-FFF2-40B4-BE49-F238E27FC236}">
                  <a16:creationId xmlns:a16="http://schemas.microsoft.com/office/drawing/2014/main" id="{153756C8-70AC-4C8D-9318-0DE1B28E38B9}"/>
                </a:ext>
              </a:extLst>
            </p:cNvPr>
            <p:cNvGrpSpPr/>
            <p:nvPr/>
          </p:nvGrpSpPr>
          <p:grpSpPr>
            <a:xfrm>
              <a:off x="7909621" y="2435991"/>
              <a:ext cx="3722198" cy="1124204"/>
              <a:chOff x="8003473" y="2435991"/>
              <a:chExt cx="3054656" cy="1124204"/>
            </a:xfrm>
            <a:grpFill/>
          </p:grpSpPr>
          <p:sp>
            <p:nvSpPr>
              <p:cNvPr id="78" name="Flowchart: Manual Operation 77">
                <a:extLst>
                  <a:ext uri="{FF2B5EF4-FFF2-40B4-BE49-F238E27FC236}">
                    <a16:creationId xmlns:a16="http://schemas.microsoft.com/office/drawing/2014/main" id="{2CBAE7FA-AE90-4C85-A649-DCFF27741E56}"/>
                  </a:ext>
                </a:extLst>
              </p:cNvPr>
              <p:cNvSpPr/>
              <p:nvPr/>
            </p:nvSpPr>
            <p:spPr bwMode="auto">
              <a:xfrm rot="5400000">
                <a:off x="8968699" y="1470765"/>
                <a:ext cx="1124204" cy="3054656"/>
              </a:xfrm>
              <a:prstGeom prst="flowChartManualOperation">
                <a:avLst/>
              </a:prstGeom>
              <a:grpFill/>
              <a:ln w="9525" cap="flat" cmpd="sng" algn="ctr">
                <a:noFill/>
                <a:prstDash val="solid"/>
                <a:headEnd type="none" w="med" len="med"/>
                <a:tailEnd type="none" w="med" len="med"/>
              </a:ln>
              <a:effectLst/>
            </p:spPr>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84" fontAlgn="base">
                  <a:lnSpc>
                    <a:spcPct val="90000"/>
                  </a:lnSpc>
                  <a:spcBef>
                    <a:spcPct val="0"/>
                  </a:spcBef>
                  <a:spcAft>
                    <a:spcPct val="0"/>
                  </a:spcAft>
                  <a:defRPr/>
                </a:pPr>
                <a:endParaRPr lang="en-US" sz="1500" dirty="0">
                  <a:gradFill>
                    <a:gsLst>
                      <a:gs pos="0">
                        <a:srgbClr val="FFFFFF"/>
                      </a:gs>
                      <a:gs pos="100000">
                        <a:srgbClr val="FFFFFF"/>
                      </a:gs>
                    </a:gsLst>
                    <a:lin ang="5400000" scaled="0"/>
                  </a:gradFill>
                  <a:latin typeface="Amazon Ember"/>
                  <a:ea typeface="Segoe UI" pitchFamily="34" charset="0"/>
                  <a:cs typeface="Segoe UI" pitchFamily="34" charset="0"/>
                  <a:sym typeface="Amazon Ember"/>
                </a:endParaRPr>
              </a:p>
            </p:txBody>
          </p:sp>
          <p:cxnSp>
            <p:nvCxnSpPr>
              <p:cNvPr id="79" name="Straight Arrow Connector 78">
                <a:extLst>
                  <a:ext uri="{FF2B5EF4-FFF2-40B4-BE49-F238E27FC236}">
                    <a16:creationId xmlns:a16="http://schemas.microsoft.com/office/drawing/2014/main" id="{967E6EFB-21ED-44EB-A0A9-D8667F43C117}"/>
                  </a:ext>
                </a:extLst>
              </p:cNvPr>
              <p:cNvCxnSpPr>
                <a:cxnSpLocks/>
              </p:cNvCxnSpPr>
              <p:nvPr/>
            </p:nvCxnSpPr>
            <p:spPr>
              <a:xfrm flipH="1">
                <a:off x="8354101" y="2998093"/>
                <a:ext cx="2353400" cy="0"/>
              </a:xfrm>
              <a:prstGeom prst="straightConnector1">
                <a:avLst/>
              </a:prstGeom>
              <a:grpFill/>
              <a:ln w="19050" cap="flat" cmpd="sng" algn="ctr">
                <a:solidFill>
                  <a:srgbClr val="FFFFFF"/>
                </a:solidFill>
                <a:prstDash val="solid"/>
                <a:headEnd type="none"/>
                <a:tailEnd type="arrow"/>
              </a:ln>
              <a:effectLst/>
            </p:spPr>
          </p:cxnSp>
        </p:grpSp>
        <p:grpSp>
          <p:nvGrpSpPr>
            <p:cNvPr id="75" name="Group 74">
              <a:extLst>
                <a:ext uri="{FF2B5EF4-FFF2-40B4-BE49-F238E27FC236}">
                  <a16:creationId xmlns:a16="http://schemas.microsoft.com/office/drawing/2014/main" id="{D2BD9F14-7216-42E1-B297-10209CBD33F7}"/>
                </a:ext>
              </a:extLst>
            </p:cNvPr>
            <p:cNvGrpSpPr/>
            <p:nvPr/>
          </p:nvGrpSpPr>
          <p:grpSpPr>
            <a:xfrm>
              <a:off x="2906258" y="2435991"/>
              <a:ext cx="3722198" cy="1124204"/>
              <a:chOff x="3572271" y="2435991"/>
              <a:chExt cx="3054656" cy="1124204"/>
            </a:xfrm>
            <a:grpFill/>
          </p:grpSpPr>
          <p:sp>
            <p:nvSpPr>
              <p:cNvPr id="76" name="Flowchart: Manual Operation 75">
                <a:extLst>
                  <a:ext uri="{FF2B5EF4-FFF2-40B4-BE49-F238E27FC236}">
                    <a16:creationId xmlns:a16="http://schemas.microsoft.com/office/drawing/2014/main" id="{AE327008-57FA-4FA4-AD81-2D811BE93CE1}"/>
                  </a:ext>
                </a:extLst>
              </p:cNvPr>
              <p:cNvSpPr/>
              <p:nvPr/>
            </p:nvSpPr>
            <p:spPr bwMode="auto">
              <a:xfrm rot="16200000" flipH="1">
                <a:off x="4537497" y="1470765"/>
                <a:ext cx="1124204" cy="3054656"/>
              </a:xfrm>
              <a:prstGeom prst="flowChartManualOperation">
                <a:avLst/>
              </a:prstGeom>
              <a:grpFill/>
              <a:ln w="9525" cap="flat" cmpd="sng" algn="ctr">
                <a:noFill/>
                <a:prstDash val="solid"/>
                <a:headEnd type="none" w="med" len="med"/>
                <a:tailEnd type="none" w="med" len="med"/>
              </a:ln>
              <a:effectLst/>
            </p:spPr>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84" fontAlgn="base">
                  <a:lnSpc>
                    <a:spcPct val="90000"/>
                  </a:lnSpc>
                  <a:spcBef>
                    <a:spcPct val="0"/>
                  </a:spcBef>
                  <a:spcAft>
                    <a:spcPct val="0"/>
                  </a:spcAft>
                  <a:defRPr/>
                </a:pPr>
                <a:endParaRPr lang="en-US" sz="1500" dirty="0">
                  <a:gradFill>
                    <a:gsLst>
                      <a:gs pos="0">
                        <a:srgbClr val="FFFFFF"/>
                      </a:gs>
                      <a:gs pos="100000">
                        <a:srgbClr val="FFFFFF"/>
                      </a:gs>
                    </a:gsLst>
                    <a:lin ang="5400000" scaled="0"/>
                  </a:gradFill>
                  <a:latin typeface="Amazon Ember"/>
                  <a:ea typeface="Segoe UI" pitchFamily="34" charset="0"/>
                  <a:cs typeface="Segoe UI" pitchFamily="34" charset="0"/>
                  <a:sym typeface="Amazon Ember"/>
                </a:endParaRPr>
              </a:p>
            </p:txBody>
          </p:sp>
          <p:cxnSp>
            <p:nvCxnSpPr>
              <p:cNvPr id="77" name="Straight Arrow Connector 76">
                <a:extLst>
                  <a:ext uri="{FF2B5EF4-FFF2-40B4-BE49-F238E27FC236}">
                    <a16:creationId xmlns:a16="http://schemas.microsoft.com/office/drawing/2014/main" id="{E0F5D7D3-AA47-42C8-9EEC-73140EC20EBB}"/>
                  </a:ext>
                </a:extLst>
              </p:cNvPr>
              <p:cNvCxnSpPr>
                <a:cxnSpLocks/>
              </p:cNvCxnSpPr>
              <p:nvPr/>
            </p:nvCxnSpPr>
            <p:spPr>
              <a:xfrm>
                <a:off x="3922899" y="2998093"/>
                <a:ext cx="2353400" cy="0"/>
              </a:xfrm>
              <a:prstGeom prst="straightConnector1">
                <a:avLst/>
              </a:prstGeom>
              <a:grpFill/>
              <a:ln w="19050" cap="flat" cmpd="sng" algn="ctr">
                <a:solidFill>
                  <a:srgbClr val="FFFFFF"/>
                </a:solidFill>
                <a:prstDash val="solid"/>
                <a:headEnd type="none"/>
                <a:tailEnd type="arrow"/>
              </a:ln>
              <a:effectLst/>
            </p:spPr>
          </p:cxnSp>
        </p:grpSp>
      </p:grpSp>
      <p:sp>
        <p:nvSpPr>
          <p:cNvPr id="85" name="Oval 84">
            <a:extLst>
              <a:ext uri="{FF2B5EF4-FFF2-40B4-BE49-F238E27FC236}">
                <a16:creationId xmlns:a16="http://schemas.microsoft.com/office/drawing/2014/main" id="{F7B9F3A0-CB6B-4E19-B98F-D88501A11E97}"/>
              </a:ext>
            </a:extLst>
          </p:cNvPr>
          <p:cNvSpPr/>
          <p:nvPr/>
        </p:nvSpPr>
        <p:spPr bwMode="auto">
          <a:xfrm>
            <a:off x="7141417" y="1891893"/>
            <a:ext cx="951310" cy="951310"/>
          </a:xfrm>
          <a:prstGeom prst="ellipse">
            <a:avLst/>
          </a:prstGeom>
          <a:solidFill>
            <a:schemeClr val="accent2">
              <a:lumMod val="75000"/>
            </a:schemeClr>
          </a:solidFill>
          <a:ln w="9525" cap="flat" cmpd="sng" algn="ctr">
            <a:noFill/>
            <a:prstDash val="solid"/>
            <a:headEnd type="none" w="med" len="med"/>
            <a:tailEnd type="none" w="med" len="med"/>
          </a:ln>
          <a:effectLst/>
        </p:spPr>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84" fontAlgn="base">
              <a:lnSpc>
                <a:spcPct val="90000"/>
              </a:lnSpc>
              <a:spcBef>
                <a:spcPct val="0"/>
              </a:spcBef>
              <a:spcAft>
                <a:spcPct val="0"/>
              </a:spcAft>
              <a:defRPr/>
            </a:pPr>
            <a:endParaRPr lang="en-US" sz="1500" dirty="0">
              <a:gradFill>
                <a:gsLst>
                  <a:gs pos="0">
                    <a:srgbClr val="FFFFFF"/>
                  </a:gs>
                  <a:gs pos="100000">
                    <a:srgbClr val="FFFFFF"/>
                  </a:gs>
                </a:gsLst>
                <a:lin ang="5400000" scaled="0"/>
              </a:gradFill>
              <a:latin typeface="Amazon Ember"/>
              <a:ea typeface="Segoe UI" pitchFamily="34" charset="0"/>
              <a:cs typeface="Segoe UI" pitchFamily="34" charset="0"/>
              <a:sym typeface="Amazon Ember"/>
            </a:endParaRPr>
          </a:p>
        </p:txBody>
      </p:sp>
      <p:sp>
        <p:nvSpPr>
          <p:cNvPr id="80" name="Oval 79">
            <a:extLst>
              <a:ext uri="{FF2B5EF4-FFF2-40B4-BE49-F238E27FC236}">
                <a16:creationId xmlns:a16="http://schemas.microsoft.com/office/drawing/2014/main" id="{4310D5EE-AA73-4EDB-A922-E7BBBF1EACFE}"/>
              </a:ext>
            </a:extLst>
          </p:cNvPr>
          <p:cNvSpPr/>
          <p:nvPr/>
        </p:nvSpPr>
        <p:spPr bwMode="auto">
          <a:xfrm>
            <a:off x="3940213" y="1715089"/>
            <a:ext cx="1256837" cy="1256837"/>
          </a:xfrm>
          <a:prstGeom prst="ellipse">
            <a:avLst/>
          </a:prstGeom>
          <a:solidFill>
            <a:schemeClr val="accent2">
              <a:lumMod val="75000"/>
            </a:schemeClr>
          </a:solidFill>
          <a:ln w="9525" cap="flat" cmpd="sng" algn="ctr">
            <a:noFill/>
            <a:prstDash val="solid"/>
            <a:headEnd type="none" w="med" len="med"/>
            <a:tailEnd type="none" w="med" len="med"/>
          </a:ln>
          <a:effectLst/>
        </p:spPr>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84" fontAlgn="base">
              <a:lnSpc>
                <a:spcPct val="90000"/>
              </a:lnSpc>
              <a:spcBef>
                <a:spcPct val="0"/>
              </a:spcBef>
              <a:spcAft>
                <a:spcPct val="0"/>
              </a:spcAft>
              <a:defRPr/>
            </a:pPr>
            <a:endParaRPr lang="en-US" sz="1500" dirty="0">
              <a:gradFill>
                <a:gsLst>
                  <a:gs pos="0">
                    <a:srgbClr val="FFFFFF"/>
                  </a:gs>
                  <a:gs pos="100000">
                    <a:srgbClr val="FFFFFF"/>
                  </a:gs>
                </a:gsLst>
                <a:lin ang="5400000" scaled="0"/>
              </a:gradFill>
              <a:latin typeface="Amazon Ember"/>
              <a:ea typeface="Segoe UI" pitchFamily="34" charset="0"/>
              <a:cs typeface="Segoe UI" pitchFamily="34" charset="0"/>
              <a:sym typeface="Amazon Ember"/>
            </a:endParaRPr>
          </a:p>
        </p:txBody>
      </p:sp>
      <p:sp>
        <p:nvSpPr>
          <p:cNvPr id="2" name="Footer Placeholder 1">
            <a:extLst>
              <a:ext uri="{FF2B5EF4-FFF2-40B4-BE49-F238E27FC236}">
                <a16:creationId xmlns:a16="http://schemas.microsoft.com/office/drawing/2014/main" id="{1633C79B-6CA2-C84F-ACD8-FB2227ED8F9B}"/>
              </a:ext>
            </a:extLst>
          </p:cNvPr>
          <p:cNvSpPr>
            <a:spLocks noGrp="1"/>
          </p:cNvSpPr>
          <p:nvPr>
            <p:ph type="ftr" sz="quarter" idx="12"/>
          </p:nvPr>
        </p:nvSpPr>
        <p:spPr/>
        <p:txBody>
          <a:bodyPr/>
          <a:lstStyle/>
          <a:p>
            <a:pPr defTabSz="685730" hangingPunct="0"/>
            <a:endParaRPr lang="en-CA" kern="0" dirty="0">
              <a:solidFill>
                <a:schemeClr val="tx1"/>
              </a:solidFill>
              <a:latin typeface="Amazon Ember"/>
              <a:ea typeface="Amazon Ember"/>
              <a:cs typeface="Amazon Ember"/>
              <a:sym typeface="Amazon Ember"/>
            </a:endParaRPr>
          </a:p>
        </p:txBody>
      </p:sp>
      <p:sp>
        <p:nvSpPr>
          <p:cNvPr id="293" name="Title 1"/>
          <p:cNvSpPr txBox="1">
            <a:spLocks noGrp="1"/>
          </p:cNvSpPr>
          <p:nvPr>
            <p:ph type="title"/>
          </p:nvPr>
        </p:nvSpPr>
        <p:spPr/>
        <p:txBody>
          <a:bodyPr/>
          <a:lstStyle>
            <a:lvl1pPr>
              <a:lnSpc>
                <a:spcPct val="100000"/>
              </a:lnSpc>
              <a:defRPr spc="400"/>
            </a:lvl1pPr>
          </a:lstStyle>
          <a:p>
            <a:r>
              <a:rPr lang="en-GB" spc="0" dirty="0">
                <a:solidFill>
                  <a:schemeClr val="tx1"/>
                </a:solidFill>
              </a:rPr>
              <a:t>Design Workshop – The Modern Data Community</a:t>
            </a:r>
            <a:endParaRPr lang="en-CA" spc="0" dirty="0">
              <a:solidFill>
                <a:schemeClr val="tx1"/>
              </a:solidFill>
            </a:endParaRPr>
          </a:p>
        </p:txBody>
      </p:sp>
      <p:sp>
        <p:nvSpPr>
          <p:cNvPr id="67" name="Large scale compute intensive workloads"/>
          <p:cNvSpPr txBox="1"/>
          <p:nvPr/>
        </p:nvSpPr>
        <p:spPr>
          <a:xfrm>
            <a:off x="3511636" y="3186500"/>
            <a:ext cx="2727350" cy="1285527"/>
          </a:xfrm>
          <a:prstGeom prst="rect">
            <a:avLst/>
          </a:prstGeom>
          <a:noFill/>
          <a:ln w="3175" cap="flat">
            <a:noFill/>
            <a:prstDash val="dash"/>
            <a:miter lim="400000"/>
          </a:ln>
          <a:effectLst/>
          <a:extLst>
            <a:ext uri="{C572A759-6A51-4108-AA02-DFA0A04FC94B}">
              <ma14:wrappingTextBoxFlag xmlns="" xmlns:ma14="http://schemas.microsoft.com/office/mac/drawingml/2011/main" val="1"/>
            </a:ext>
          </a:extLst>
        </p:spPr>
        <p:txBody>
          <a:bodyPr wrap="square" lIns="27000" tIns="27000" rIns="27000" bIns="27000" numCol="1" anchor="t">
            <a:noAutofit/>
          </a:bodyPr>
          <a:lstStyle>
            <a:lvl1pPr>
              <a:spcBef>
                <a:spcPts val="200"/>
              </a:spcBef>
              <a:defRPr sz="1200" spc="50">
                <a:solidFill>
                  <a:srgbClr val="FFFFFF"/>
                </a:solidFill>
                <a:latin typeface="Amazon Ember"/>
                <a:ea typeface="Amazon Ember"/>
                <a:cs typeface="Amazon Ember"/>
                <a:sym typeface="Amazon Ember"/>
              </a:defRPr>
            </a:lvl1pPr>
          </a:lstStyle>
          <a:p>
            <a:pPr marL="178586" indent="-178586" defTabSz="514340">
              <a:lnSpc>
                <a:spcPct val="90000"/>
              </a:lnSpc>
              <a:spcBef>
                <a:spcPts val="750"/>
              </a:spcBef>
              <a:buFont typeface="Arial" panose="020B0604020202020204" pitchFamily="34" charset="0"/>
              <a:buChar char="•"/>
            </a:pPr>
            <a:r>
              <a:rPr lang="en-US"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Build security controls</a:t>
            </a:r>
          </a:p>
          <a:p>
            <a:pPr marL="178586" indent="-178586" defTabSz="514340">
              <a:lnSpc>
                <a:spcPct val="90000"/>
              </a:lnSpc>
              <a:spcBef>
                <a:spcPts val="750"/>
              </a:spcBef>
              <a:buFont typeface="Arial" panose="020B0604020202020204" pitchFamily="34" charset="0"/>
              <a:buChar char="•"/>
            </a:pPr>
            <a:r>
              <a:rPr lang="en-US"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Build and run the platform</a:t>
            </a:r>
          </a:p>
          <a:p>
            <a:pPr marL="178586" indent="-178586" defTabSz="514340">
              <a:lnSpc>
                <a:spcPct val="90000"/>
              </a:lnSpc>
              <a:spcBef>
                <a:spcPts val="750"/>
              </a:spcBef>
              <a:buFont typeface="Arial" panose="020B0604020202020204" pitchFamily="34" charset="0"/>
              <a:buChar char="•"/>
            </a:pPr>
            <a:r>
              <a:rPr lang="en-US"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Simplify on-boarding</a:t>
            </a:r>
          </a:p>
          <a:p>
            <a:pPr marL="178586" indent="-178586" defTabSz="514340">
              <a:lnSpc>
                <a:spcPct val="90000"/>
              </a:lnSpc>
              <a:spcBef>
                <a:spcPts val="750"/>
              </a:spcBef>
              <a:buFont typeface="Arial" panose="020B0604020202020204" pitchFamily="34" charset="0"/>
              <a:buChar char="•"/>
            </a:pPr>
            <a:r>
              <a:rPr lang="en-US"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Enterprise datasets</a:t>
            </a:r>
          </a:p>
          <a:p>
            <a:pPr marL="178586" indent="-178586" defTabSz="514340">
              <a:lnSpc>
                <a:spcPct val="90000"/>
              </a:lnSpc>
              <a:spcBef>
                <a:spcPts val="750"/>
              </a:spcBef>
              <a:buFont typeface="Arial" panose="020B0604020202020204" pitchFamily="34" charset="0"/>
              <a:buChar char="•"/>
            </a:pPr>
            <a:r>
              <a:rPr lang="en-US"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Training and community</a:t>
            </a:r>
          </a:p>
        </p:txBody>
      </p:sp>
      <p:sp>
        <p:nvSpPr>
          <p:cNvPr id="68" name="Large scale compute intensive workloads"/>
          <p:cNvSpPr txBox="1"/>
          <p:nvPr/>
        </p:nvSpPr>
        <p:spPr>
          <a:xfrm>
            <a:off x="520916" y="3206272"/>
            <a:ext cx="2280230" cy="1248179"/>
          </a:xfrm>
          <a:prstGeom prst="rect">
            <a:avLst/>
          </a:prstGeom>
          <a:noFill/>
          <a:ln w="3175" cap="flat">
            <a:noFill/>
            <a:prstDash val="dash"/>
            <a:miter lim="400000"/>
          </a:ln>
          <a:effectLst/>
          <a:extLst>
            <a:ext uri="{C572A759-6A51-4108-AA02-DFA0A04FC94B}">
              <ma14:wrappingTextBoxFlag xmlns="" xmlns:ma14="http://schemas.microsoft.com/office/mac/drawingml/2011/main" val="1"/>
            </a:ext>
          </a:extLst>
        </p:spPr>
        <p:txBody>
          <a:bodyPr wrap="square" lIns="27000" tIns="27000" rIns="27000" bIns="27000" numCol="1" anchor="t">
            <a:noAutofit/>
          </a:bodyPr>
          <a:lstStyle>
            <a:lvl1pPr>
              <a:spcBef>
                <a:spcPts val="200"/>
              </a:spcBef>
              <a:defRPr sz="1200" spc="50">
                <a:solidFill>
                  <a:srgbClr val="FFFFFF"/>
                </a:solidFill>
                <a:latin typeface="Amazon Ember"/>
                <a:ea typeface="Amazon Ember"/>
                <a:cs typeface="Amazon Ember"/>
                <a:sym typeface="Amazon Ember"/>
              </a:defRPr>
            </a:lvl1pPr>
          </a:lstStyle>
          <a:p>
            <a:pPr marL="178586" indent="-178586" defTabSz="514340">
              <a:lnSpc>
                <a:spcPct val="90000"/>
              </a:lnSpc>
              <a:spcBef>
                <a:spcPts val="750"/>
              </a:spcBef>
              <a:buFont typeface="Arial" panose="020B0604020202020204" pitchFamily="34" charset="0"/>
              <a:buChar char="•"/>
            </a:pPr>
            <a:r>
              <a:rPr lang="en-US"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Domain expertise</a:t>
            </a:r>
          </a:p>
          <a:p>
            <a:pPr marL="178586" indent="-178586" defTabSz="514340">
              <a:lnSpc>
                <a:spcPct val="90000"/>
              </a:lnSpc>
              <a:spcBef>
                <a:spcPts val="750"/>
              </a:spcBef>
              <a:buFont typeface="Arial" panose="020B0604020202020204" pitchFamily="34" charset="0"/>
              <a:buChar char="•"/>
            </a:pPr>
            <a:r>
              <a:rPr lang="en-US"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Data ownership and governance</a:t>
            </a:r>
          </a:p>
          <a:p>
            <a:pPr marL="178586" indent="-178586" defTabSz="514340">
              <a:lnSpc>
                <a:spcPct val="90000"/>
              </a:lnSpc>
              <a:spcBef>
                <a:spcPts val="750"/>
              </a:spcBef>
              <a:buFont typeface="Arial" panose="020B0604020202020204" pitchFamily="34" charset="0"/>
              <a:buChar char="•"/>
            </a:pPr>
            <a:r>
              <a:rPr lang="en-US"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Data quality </a:t>
            </a:r>
          </a:p>
          <a:p>
            <a:pPr marL="178586" indent="-178586" defTabSz="514340">
              <a:lnSpc>
                <a:spcPct val="90000"/>
              </a:lnSpc>
              <a:spcBef>
                <a:spcPts val="750"/>
              </a:spcBef>
              <a:buFont typeface="Arial" panose="020B0604020202020204" pitchFamily="34" charset="0"/>
              <a:buChar char="•"/>
            </a:pPr>
            <a:r>
              <a:rPr lang="en-US"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Metadata Management</a:t>
            </a:r>
          </a:p>
        </p:txBody>
      </p:sp>
      <p:sp>
        <p:nvSpPr>
          <p:cNvPr id="69" name="Large scale compute intensive workloads"/>
          <p:cNvSpPr txBox="1"/>
          <p:nvPr/>
        </p:nvSpPr>
        <p:spPr>
          <a:xfrm>
            <a:off x="6661895" y="3218596"/>
            <a:ext cx="2910353" cy="1253432"/>
          </a:xfrm>
          <a:prstGeom prst="rect">
            <a:avLst/>
          </a:prstGeom>
          <a:noFill/>
          <a:ln w="3175" cap="flat">
            <a:noFill/>
            <a:prstDash val="dash"/>
            <a:miter lim="400000"/>
          </a:ln>
          <a:effectLst/>
          <a:extLst>
            <a:ext uri="{C572A759-6A51-4108-AA02-DFA0A04FC94B}">
              <ma14:wrappingTextBoxFlag xmlns="" xmlns:ma14="http://schemas.microsoft.com/office/mac/drawingml/2011/main" val="1"/>
            </a:ext>
          </a:extLst>
        </p:spPr>
        <p:txBody>
          <a:bodyPr wrap="square" lIns="27000" tIns="27000" rIns="27000" bIns="27000" numCol="1" anchor="t">
            <a:noAutofit/>
          </a:bodyPr>
          <a:lstStyle>
            <a:lvl1pPr>
              <a:spcBef>
                <a:spcPts val="200"/>
              </a:spcBef>
              <a:defRPr sz="1200" spc="50">
                <a:solidFill>
                  <a:srgbClr val="FFFFFF"/>
                </a:solidFill>
                <a:latin typeface="Amazon Ember"/>
                <a:ea typeface="Amazon Ember"/>
                <a:cs typeface="Amazon Ember"/>
                <a:sym typeface="Amazon Ember"/>
              </a:defRPr>
            </a:lvl1pPr>
          </a:lstStyle>
          <a:p>
            <a:pPr marL="178586" indent="-178586" defTabSz="514340">
              <a:lnSpc>
                <a:spcPct val="90000"/>
              </a:lnSpc>
              <a:spcBef>
                <a:spcPts val="750"/>
              </a:spcBef>
              <a:buFont typeface="Arial" panose="020B0604020202020204" pitchFamily="34" charset="0"/>
              <a:buChar char="•"/>
            </a:pPr>
            <a:r>
              <a:rPr lang="en-US"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Execute business priorities</a:t>
            </a:r>
          </a:p>
          <a:p>
            <a:pPr marL="178586" indent="-178586" defTabSz="514340">
              <a:lnSpc>
                <a:spcPct val="90000"/>
              </a:lnSpc>
              <a:spcBef>
                <a:spcPts val="750"/>
              </a:spcBef>
              <a:buFont typeface="Arial" panose="020B0604020202020204" pitchFamily="34" charset="0"/>
              <a:buChar char="•"/>
            </a:pPr>
            <a:r>
              <a:rPr lang="en-US"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Business analytics development</a:t>
            </a:r>
          </a:p>
          <a:p>
            <a:pPr marL="178586" indent="-178586" defTabSz="514340">
              <a:lnSpc>
                <a:spcPct val="90000"/>
              </a:lnSpc>
              <a:spcBef>
                <a:spcPts val="750"/>
              </a:spcBef>
              <a:buFont typeface="Arial" panose="020B0604020202020204" pitchFamily="34" charset="0"/>
              <a:buChar char="•"/>
            </a:pPr>
            <a:r>
              <a:rPr lang="en-US"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Data Discovery</a:t>
            </a:r>
          </a:p>
          <a:p>
            <a:pPr marL="178586" indent="-178586" defTabSz="514340">
              <a:lnSpc>
                <a:spcPct val="90000"/>
              </a:lnSpc>
              <a:spcBef>
                <a:spcPts val="750"/>
              </a:spcBef>
              <a:buFont typeface="Arial" panose="020B0604020202020204" pitchFamily="34" charset="0"/>
              <a:buChar char="•"/>
            </a:pPr>
            <a:r>
              <a:rPr lang="en-US"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Data pipeline development</a:t>
            </a:r>
          </a:p>
          <a:p>
            <a:pPr marL="178586" indent="-178586" defTabSz="514340">
              <a:lnSpc>
                <a:spcPct val="90000"/>
              </a:lnSpc>
              <a:spcBef>
                <a:spcPts val="750"/>
              </a:spcBef>
              <a:buFont typeface="Arial" panose="020B0604020202020204" pitchFamily="34" charset="0"/>
              <a:buChar char="•"/>
            </a:pPr>
            <a:r>
              <a:rPr lang="en-US"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Creation of new insights</a:t>
            </a:r>
          </a:p>
        </p:txBody>
      </p:sp>
      <p:sp>
        <p:nvSpPr>
          <p:cNvPr id="70" name="Rectangle 69"/>
          <p:cNvSpPr/>
          <p:nvPr/>
        </p:nvSpPr>
        <p:spPr>
          <a:xfrm>
            <a:off x="89534" y="4648882"/>
            <a:ext cx="8953500" cy="253916"/>
          </a:xfrm>
          <a:prstGeom prst="rect">
            <a:avLst/>
          </a:prstGeom>
        </p:spPr>
        <p:txBody>
          <a:bodyPr wrap="square">
            <a:spAutoFit/>
          </a:bodyPr>
          <a:lstStyle/>
          <a:p>
            <a:pPr algn="ctr" defTabSz="685744"/>
            <a:r>
              <a:rPr lang="en-US" sz="1050" dirty="0">
                <a:latin typeface="Amazon Ember" panose="020B0603020204020204" pitchFamily="34" charset="0"/>
                <a:ea typeface="Amazon Ember" panose="020B0603020204020204" pitchFamily="34" charset="0"/>
                <a:cs typeface="Amazon Ember" panose="020B0603020204020204" pitchFamily="34" charset="0"/>
                <a:sym typeface="Amazon Ember"/>
              </a:rPr>
              <a:t>Level of decentralization depends on maturity of skills, complexity of business, domain knowledge required, and pace of tech change…</a:t>
            </a:r>
            <a:endParaRPr lang="en-GB" sz="1050" dirty="0">
              <a:latin typeface="Amazon Ember" panose="020B0603020204020204" pitchFamily="34" charset="0"/>
              <a:ea typeface="Amazon Ember" panose="020B0603020204020204" pitchFamily="34" charset="0"/>
              <a:cs typeface="Amazon Ember" panose="020B0603020204020204" pitchFamily="34" charset="0"/>
              <a:sym typeface="Amazon Ember"/>
            </a:endParaRPr>
          </a:p>
        </p:txBody>
      </p:sp>
      <p:sp>
        <p:nvSpPr>
          <p:cNvPr id="71" name="Large scale compute intensive workloads"/>
          <p:cNvSpPr txBox="1"/>
          <p:nvPr/>
        </p:nvSpPr>
        <p:spPr>
          <a:xfrm>
            <a:off x="3419930" y="1186305"/>
            <a:ext cx="2321964" cy="23083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algn="ctr" defTabSz="514340">
              <a:spcBef>
                <a:spcPts val="113"/>
              </a:spcBef>
            </a:pPr>
            <a:r>
              <a:rPr lang="en-US" sz="1500"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Data-Lake Platform</a:t>
            </a:r>
          </a:p>
        </p:txBody>
      </p:sp>
      <p:sp>
        <p:nvSpPr>
          <p:cNvPr id="72" name="Large scale compute intensive workloads"/>
          <p:cNvSpPr txBox="1"/>
          <p:nvPr/>
        </p:nvSpPr>
        <p:spPr>
          <a:xfrm>
            <a:off x="3426272" y="1484137"/>
            <a:ext cx="2309280" cy="1731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algn="ctr" defTabSz="514340">
              <a:spcBef>
                <a:spcPts val="113"/>
              </a:spcBef>
            </a:pPr>
            <a:r>
              <a:rPr lang="en-US"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“Team that runs the marketplace”</a:t>
            </a:r>
            <a:endParaRPr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1" name="Large scale compute intensive workloads"/>
          <p:cNvSpPr txBox="1"/>
          <p:nvPr/>
        </p:nvSpPr>
        <p:spPr>
          <a:xfrm>
            <a:off x="666567" y="1186305"/>
            <a:ext cx="1602844" cy="23083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algn="ctr" defTabSz="514340">
              <a:spcBef>
                <a:spcPts val="113"/>
              </a:spcBef>
            </a:pPr>
            <a:r>
              <a:rPr lang="en-US" sz="1500"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Producers</a:t>
            </a:r>
            <a:endParaRPr sz="1500"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2" name="Large scale compute intensive workloads"/>
          <p:cNvSpPr txBox="1"/>
          <p:nvPr/>
        </p:nvSpPr>
        <p:spPr>
          <a:xfrm>
            <a:off x="6870682" y="1186337"/>
            <a:ext cx="1492782" cy="23083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algn="ctr" defTabSz="514340">
              <a:spcBef>
                <a:spcPts val="113"/>
              </a:spcBef>
            </a:pPr>
            <a:r>
              <a:rPr lang="en-US" sz="1500"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Consumers</a:t>
            </a:r>
            <a:endParaRPr sz="1500"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3" name="Large scale compute intensive workloads"/>
          <p:cNvSpPr txBox="1"/>
          <p:nvPr/>
        </p:nvSpPr>
        <p:spPr>
          <a:xfrm>
            <a:off x="313349" y="1484137"/>
            <a:ext cx="2309280" cy="1731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algn="ctr" defTabSz="514340">
              <a:spcBef>
                <a:spcPts val="113"/>
              </a:spcBef>
            </a:pPr>
            <a:r>
              <a:rPr lang="en-US"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“Teams that want to share data”</a:t>
            </a:r>
            <a:endParaRPr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4" name="Large scale compute intensive workloads"/>
          <p:cNvSpPr txBox="1"/>
          <p:nvPr/>
        </p:nvSpPr>
        <p:spPr>
          <a:xfrm>
            <a:off x="6462431" y="1484168"/>
            <a:ext cx="2309280" cy="1731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algn="ctr" defTabSz="514340">
              <a:spcBef>
                <a:spcPts val="113"/>
              </a:spcBef>
            </a:pPr>
            <a:r>
              <a:rPr lang="en-US"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“Teams that want to use data”</a:t>
            </a:r>
            <a:endParaRPr sz="1125" spc="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6" name="Oval 85">
            <a:extLst>
              <a:ext uri="{FF2B5EF4-FFF2-40B4-BE49-F238E27FC236}">
                <a16:creationId xmlns:a16="http://schemas.microsoft.com/office/drawing/2014/main" id="{949BC6FF-6404-4B6E-8075-77100F8C6754}"/>
              </a:ext>
            </a:extLst>
          </p:cNvPr>
          <p:cNvSpPr/>
          <p:nvPr/>
        </p:nvSpPr>
        <p:spPr bwMode="auto">
          <a:xfrm>
            <a:off x="1051275" y="1891893"/>
            <a:ext cx="951310" cy="951310"/>
          </a:xfrm>
          <a:prstGeom prst="ellipse">
            <a:avLst/>
          </a:prstGeom>
          <a:solidFill>
            <a:schemeClr val="accent2">
              <a:lumMod val="75000"/>
            </a:schemeClr>
          </a:solidFill>
          <a:ln w="9525" cap="flat" cmpd="sng" algn="ctr">
            <a:noFill/>
            <a:prstDash val="solid"/>
            <a:headEnd type="none" w="med" len="med"/>
            <a:tailEnd type="none" w="med" len="med"/>
          </a:ln>
          <a:effectLst/>
        </p:spPr>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84" fontAlgn="base">
              <a:lnSpc>
                <a:spcPct val="90000"/>
              </a:lnSpc>
              <a:spcBef>
                <a:spcPct val="0"/>
              </a:spcBef>
              <a:spcAft>
                <a:spcPct val="0"/>
              </a:spcAft>
              <a:defRPr/>
            </a:pPr>
            <a:endParaRPr lang="en-US" sz="1500" dirty="0">
              <a:gradFill>
                <a:gsLst>
                  <a:gs pos="0">
                    <a:srgbClr val="FFFFFF"/>
                  </a:gs>
                  <a:gs pos="100000">
                    <a:srgbClr val="FFFFFF"/>
                  </a:gs>
                </a:gsLst>
                <a:lin ang="5400000" scaled="0"/>
              </a:gradFill>
              <a:latin typeface="Amazon Ember"/>
              <a:ea typeface="Segoe UI" pitchFamily="34" charset="0"/>
              <a:cs typeface="Segoe UI" pitchFamily="34" charset="0"/>
              <a:sym typeface="Amazon Ember"/>
            </a:endParaRPr>
          </a:p>
        </p:txBody>
      </p:sp>
      <p:grpSp>
        <p:nvGrpSpPr>
          <p:cNvPr id="87" name="Group 86">
            <a:extLst>
              <a:ext uri="{FF2B5EF4-FFF2-40B4-BE49-F238E27FC236}">
                <a16:creationId xmlns:a16="http://schemas.microsoft.com/office/drawing/2014/main" id="{93653173-2A85-4A67-ABEC-6AC2EF4A1734}"/>
              </a:ext>
            </a:extLst>
          </p:cNvPr>
          <p:cNvGrpSpPr/>
          <p:nvPr/>
        </p:nvGrpSpPr>
        <p:grpSpPr>
          <a:xfrm>
            <a:off x="1267732" y="2061283"/>
            <a:ext cx="518396" cy="597849"/>
            <a:chOff x="702340" y="2817622"/>
            <a:chExt cx="468283" cy="540055"/>
          </a:xfrm>
        </p:grpSpPr>
        <p:sp>
          <p:nvSpPr>
            <p:cNvPr id="88" name="Freeform: Shape 28">
              <a:extLst>
                <a:ext uri="{FF2B5EF4-FFF2-40B4-BE49-F238E27FC236}">
                  <a16:creationId xmlns:a16="http://schemas.microsoft.com/office/drawing/2014/main" id="{8CE5C9D9-05DB-4DD2-9D06-D54FFF65FAEA}"/>
                </a:ext>
              </a:extLst>
            </p:cNvPr>
            <p:cNvSpPr/>
            <p:nvPr/>
          </p:nvSpPr>
          <p:spPr>
            <a:xfrm>
              <a:off x="752226" y="2817622"/>
              <a:ext cx="138393" cy="138393"/>
            </a:xfrm>
            <a:custGeom>
              <a:avLst/>
              <a:gdLst>
                <a:gd name="connsiteX0" fmla="*/ 4828 w 138393"/>
                <a:gd name="connsiteY0" fmla="*/ 70484 h 138393"/>
                <a:gd name="connsiteX1" fmla="*/ 70484 w 138393"/>
                <a:gd name="connsiteY1" fmla="*/ 4828 h 138393"/>
                <a:gd name="connsiteX2" fmla="*/ 136140 w 138393"/>
                <a:gd name="connsiteY2" fmla="*/ 70484 h 138393"/>
                <a:gd name="connsiteX3" fmla="*/ 70484 w 138393"/>
                <a:gd name="connsiteY3" fmla="*/ 136140 h 138393"/>
                <a:gd name="connsiteX4" fmla="*/ 4828 w 138393"/>
                <a:gd name="connsiteY4" fmla="*/ 70484 h 138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393" h="138393">
                  <a:moveTo>
                    <a:pt x="4828" y="70484"/>
                  </a:moveTo>
                  <a:cubicBezTo>
                    <a:pt x="4828" y="34116"/>
                    <a:pt x="34437" y="4828"/>
                    <a:pt x="70484" y="4828"/>
                  </a:cubicBezTo>
                  <a:cubicBezTo>
                    <a:pt x="106852" y="4828"/>
                    <a:pt x="136140" y="34437"/>
                    <a:pt x="136140" y="70484"/>
                  </a:cubicBezTo>
                  <a:cubicBezTo>
                    <a:pt x="136140" y="106852"/>
                    <a:pt x="106531" y="136140"/>
                    <a:pt x="70484" y="136140"/>
                  </a:cubicBezTo>
                  <a:cubicBezTo>
                    <a:pt x="34116" y="136462"/>
                    <a:pt x="4828" y="106852"/>
                    <a:pt x="4828" y="70484"/>
                  </a:cubicBezTo>
                </a:path>
              </a:pathLst>
            </a:custGeom>
            <a:noFill/>
            <a:ln w="19050" cap="flat">
              <a:solidFill>
                <a:srgbClr val="FFFFFF"/>
              </a:solidFill>
              <a:prstDash val="solid"/>
              <a:round/>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89" name="Freeform: Shape 29">
              <a:extLst>
                <a:ext uri="{FF2B5EF4-FFF2-40B4-BE49-F238E27FC236}">
                  <a16:creationId xmlns:a16="http://schemas.microsoft.com/office/drawing/2014/main" id="{AD5E00BA-BDDE-4926-AEAD-712292389F73}"/>
                </a:ext>
              </a:extLst>
            </p:cNvPr>
            <p:cNvSpPr/>
            <p:nvPr/>
          </p:nvSpPr>
          <p:spPr>
            <a:xfrm>
              <a:off x="702340" y="2952797"/>
              <a:ext cx="199544" cy="128738"/>
            </a:xfrm>
            <a:custGeom>
              <a:avLst/>
              <a:gdLst>
                <a:gd name="connsiteX0" fmla="*/ 195360 w 199543"/>
                <a:gd name="connsiteY0" fmla="*/ 33472 h 128737"/>
                <a:gd name="connsiteX1" fmla="*/ 179589 w 199543"/>
                <a:gd name="connsiteY1" fmla="*/ 21885 h 128737"/>
                <a:gd name="connsiteX2" fmla="*/ 120370 w 199543"/>
                <a:gd name="connsiteY2" fmla="*/ 4828 h 128737"/>
                <a:gd name="connsiteX3" fmla="*/ 4828 w 199543"/>
                <a:gd name="connsiteY3" fmla="*/ 124876 h 128737"/>
                <a:gd name="connsiteX4" fmla="*/ 68553 w 199543"/>
                <a:gd name="connsiteY4" fmla="*/ 124876 h 128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543" h="128737">
                  <a:moveTo>
                    <a:pt x="195360" y="33472"/>
                  </a:moveTo>
                  <a:cubicBezTo>
                    <a:pt x="190532" y="29288"/>
                    <a:pt x="185382" y="25104"/>
                    <a:pt x="179589" y="21885"/>
                  </a:cubicBezTo>
                  <a:cubicBezTo>
                    <a:pt x="162210" y="11265"/>
                    <a:pt x="141933" y="4828"/>
                    <a:pt x="120370" y="4828"/>
                  </a:cubicBezTo>
                  <a:cubicBezTo>
                    <a:pt x="56645" y="4828"/>
                    <a:pt x="4828" y="58576"/>
                    <a:pt x="4828" y="124876"/>
                  </a:cubicBezTo>
                  <a:lnTo>
                    <a:pt x="68553" y="124876"/>
                  </a:lnTo>
                </a:path>
              </a:pathLst>
            </a:custGeom>
            <a:noFill/>
            <a:ln w="19050" cap="flat">
              <a:solidFill>
                <a:srgbClr val="FFFFFF"/>
              </a:solidFill>
              <a:prstDash val="solid"/>
              <a:round/>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90" name="Freeform: Shape 30">
              <a:extLst>
                <a:ext uri="{FF2B5EF4-FFF2-40B4-BE49-F238E27FC236}">
                  <a16:creationId xmlns:a16="http://schemas.microsoft.com/office/drawing/2014/main" id="{5E17AFB6-CBB1-4D9B-AE5E-124E1911E1CC}"/>
                </a:ext>
              </a:extLst>
            </p:cNvPr>
            <p:cNvSpPr/>
            <p:nvPr/>
          </p:nvSpPr>
          <p:spPr>
            <a:xfrm>
              <a:off x="929240" y="3091512"/>
              <a:ext cx="241383" cy="28966"/>
            </a:xfrm>
            <a:custGeom>
              <a:avLst/>
              <a:gdLst>
                <a:gd name="connsiteX0" fmla="*/ 4828 w 241383"/>
                <a:gd name="connsiteY0" fmla="*/ 24138 h 28966"/>
                <a:gd name="connsiteX1" fmla="*/ 224004 w 241383"/>
                <a:gd name="connsiteY1" fmla="*/ 24138 h 28966"/>
                <a:gd name="connsiteX2" fmla="*/ 236556 w 241383"/>
                <a:gd name="connsiteY2" fmla="*/ 19633 h 28966"/>
                <a:gd name="connsiteX3" fmla="*/ 238165 w 241383"/>
                <a:gd name="connsiteY3" fmla="*/ 18345 h 28966"/>
                <a:gd name="connsiteX4" fmla="*/ 238165 w 241383"/>
                <a:gd name="connsiteY4" fmla="*/ 4828 h 28966"/>
                <a:gd name="connsiteX5" fmla="*/ 168003 w 241383"/>
                <a:gd name="connsiteY5" fmla="*/ 4828 h 2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383" h="28966">
                  <a:moveTo>
                    <a:pt x="4828" y="24138"/>
                  </a:moveTo>
                  <a:lnTo>
                    <a:pt x="224004" y="24138"/>
                  </a:lnTo>
                  <a:cubicBezTo>
                    <a:pt x="228510" y="24138"/>
                    <a:pt x="233015" y="22529"/>
                    <a:pt x="236556" y="19633"/>
                  </a:cubicBezTo>
                  <a:lnTo>
                    <a:pt x="238165" y="18345"/>
                  </a:lnTo>
                  <a:lnTo>
                    <a:pt x="238165" y="4828"/>
                  </a:lnTo>
                  <a:lnTo>
                    <a:pt x="168003" y="4828"/>
                  </a:lnTo>
                </a:path>
              </a:pathLst>
            </a:custGeom>
            <a:noFill/>
            <a:ln w="19050" cap="flat">
              <a:solidFill>
                <a:srgbClr val="FFFFFF"/>
              </a:solidFill>
              <a:prstDash val="solid"/>
              <a:round/>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91" name="Freeform: Shape 31">
              <a:extLst>
                <a:ext uri="{FF2B5EF4-FFF2-40B4-BE49-F238E27FC236}">
                  <a16:creationId xmlns:a16="http://schemas.microsoft.com/office/drawing/2014/main" id="{5A9338B1-22EC-492F-B467-D27A57706766}"/>
                </a:ext>
              </a:extLst>
            </p:cNvPr>
            <p:cNvSpPr/>
            <p:nvPr/>
          </p:nvSpPr>
          <p:spPr>
            <a:xfrm>
              <a:off x="939539" y="2949256"/>
              <a:ext cx="180233" cy="125519"/>
            </a:xfrm>
            <a:custGeom>
              <a:avLst/>
              <a:gdLst>
                <a:gd name="connsiteX0" fmla="*/ 177014 w 180232"/>
                <a:gd name="connsiteY0" fmla="*/ 117795 h 125519"/>
                <a:gd name="connsiteX1" fmla="*/ 172187 w 180232"/>
                <a:gd name="connsiteY1" fmla="*/ 122623 h 125519"/>
                <a:gd name="connsiteX2" fmla="*/ 9655 w 180232"/>
                <a:gd name="connsiteY2" fmla="*/ 122623 h 125519"/>
                <a:gd name="connsiteX3" fmla="*/ 4828 w 180232"/>
                <a:gd name="connsiteY3" fmla="*/ 117795 h 125519"/>
                <a:gd name="connsiteX4" fmla="*/ 4828 w 180232"/>
                <a:gd name="connsiteY4" fmla="*/ 9655 h 125519"/>
                <a:gd name="connsiteX5" fmla="*/ 9655 w 180232"/>
                <a:gd name="connsiteY5" fmla="*/ 4828 h 125519"/>
                <a:gd name="connsiteX6" fmla="*/ 171543 w 180232"/>
                <a:gd name="connsiteY6" fmla="*/ 4828 h 125519"/>
                <a:gd name="connsiteX7" fmla="*/ 176371 w 180232"/>
                <a:gd name="connsiteY7" fmla="*/ 9655 h 125519"/>
                <a:gd name="connsiteX8" fmla="*/ 177014 w 180232"/>
                <a:gd name="connsiteY8" fmla="*/ 117795 h 12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232" h="125519">
                  <a:moveTo>
                    <a:pt x="177014" y="117795"/>
                  </a:moveTo>
                  <a:cubicBezTo>
                    <a:pt x="177014" y="120370"/>
                    <a:pt x="174762" y="122623"/>
                    <a:pt x="172187" y="122623"/>
                  </a:cubicBezTo>
                  <a:lnTo>
                    <a:pt x="9655" y="122623"/>
                  </a:lnTo>
                  <a:cubicBezTo>
                    <a:pt x="7081" y="122623"/>
                    <a:pt x="4828" y="120370"/>
                    <a:pt x="4828" y="117795"/>
                  </a:cubicBezTo>
                  <a:lnTo>
                    <a:pt x="4828" y="9655"/>
                  </a:lnTo>
                  <a:cubicBezTo>
                    <a:pt x="4828" y="7081"/>
                    <a:pt x="7081" y="4828"/>
                    <a:pt x="9655" y="4828"/>
                  </a:cubicBezTo>
                  <a:lnTo>
                    <a:pt x="171543" y="4828"/>
                  </a:lnTo>
                  <a:cubicBezTo>
                    <a:pt x="174118" y="4828"/>
                    <a:pt x="176371" y="7081"/>
                    <a:pt x="176371" y="9655"/>
                  </a:cubicBezTo>
                  <a:lnTo>
                    <a:pt x="177014" y="117795"/>
                  </a:lnTo>
                  <a:close/>
                </a:path>
              </a:pathLst>
            </a:custGeom>
            <a:noFill/>
            <a:ln w="19050" cap="flat">
              <a:solidFill>
                <a:srgbClr val="FFFFFF"/>
              </a:solidFill>
              <a:prstDash val="solid"/>
              <a:round/>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92" name="Freeform: Shape 32">
              <a:extLst>
                <a:ext uri="{FF2B5EF4-FFF2-40B4-BE49-F238E27FC236}">
                  <a16:creationId xmlns:a16="http://schemas.microsoft.com/office/drawing/2014/main" id="{CBA39E1D-1F09-4AE2-8DDD-DF5348C60C0F}"/>
                </a:ext>
              </a:extLst>
            </p:cNvPr>
            <p:cNvSpPr/>
            <p:nvPr/>
          </p:nvSpPr>
          <p:spPr>
            <a:xfrm>
              <a:off x="912183" y="2925118"/>
              <a:ext cx="234946" cy="173796"/>
            </a:xfrm>
            <a:custGeom>
              <a:avLst/>
              <a:gdLst>
                <a:gd name="connsiteX0" fmla="*/ 4828 w 234946"/>
                <a:gd name="connsiteY0" fmla="*/ 130025 h 173796"/>
                <a:gd name="connsiteX1" fmla="*/ 4828 w 234946"/>
                <a:gd name="connsiteY1" fmla="*/ 10299 h 173796"/>
                <a:gd name="connsiteX2" fmla="*/ 10299 w 234946"/>
                <a:gd name="connsiteY2" fmla="*/ 4828 h 173796"/>
                <a:gd name="connsiteX3" fmla="*/ 226900 w 234946"/>
                <a:gd name="connsiteY3" fmla="*/ 4828 h 173796"/>
                <a:gd name="connsiteX4" fmla="*/ 232372 w 234946"/>
                <a:gd name="connsiteY4" fmla="*/ 10299 h 173796"/>
                <a:gd name="connsiteX5" fmla="*/ 232372 w 234946"/>
                <a:gd name="connsiteY5" fmla="*/ 165750 h 173796"/>
                <a:gd name="connsiteX6" fmla="*/ 226900 w 234946"/>
                <a:gd name="connsiteY6" fmla="*/ 171221 h 173796"/>
                <a:gd name="connsiteX7" fmla="*/ 26391 w 234946"/>
                <a:gd name="connsiteY7" fmla="*/ 171221 h 17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46" h="173796">
                  <a:moveTo>
                    <a:pt x="4828" y="130025"/>
                  </a:moveTo>
                  <a:lnTo>
                    <a:pt x="4828" y="10299"/>
                  </a:lnTo>
                  <a:cubicBezTo>
                    <a:pt x="4828" y="7402"/>
                    <a:pt x="7402" y="4828"/>
                    <a:pt x="10299" y="4828"/>
                  </a:cubicBezTo>
                  <a:lnTo>
                    <a:pt x="226900" y="4828"/>
                  </a:lnTo>
                  <a:cubicBezTo>
                    <a:pt x="229797" y="4828"/>
                    <a:pt x="232372" y="7402"/>
                    <a:pt x="232372" y="10299"/>
                  </a:cubicBezTo>
                  <a:lnTo>
                    <a:pt x="232372" y="165750"/>
                  </a:lnTo>
                  <a:cubicBezTo>
                    <a:pt x="232372" y="168647"/>
                    <a:pt x="229797" y="171221"/>
                    <a:pt x="226900" y="171221"/>
                  </a:cubicBezTo>
                  <a:lnTo>
                    <a:pt x="26391" y="171221"/>
                  </a:lnTo>
                </a:path>
              </a:pathLst>
            </a:custGeom>
            <a:noFill/>
            <a:ln w="19050" cap="flat">
              <a:solidFill>
                <a:srgbClr val="FFFFFF"/>
              </a:solidFill>
              <a:prstDash val="solid"/>
              <a:round/>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93" name="Freeform: Shape 33">
              <a:extLst>
                <a:ext uri="{FF2B5EF4-FFF2-40B4-BE49-F238E27FC236}">
                  <a16:creationId xmlns:a16="http://schemas.microsoft.com/office/drawing/2014/main" id="{ADF9D665-BF19-4AE4-A94B-428F44E111D6}"/>
                </a:ext>
              </a:extLst>
            </p:cNvPr>
            <p:cNvSpPr/>
            <p:nvPr/>
          </p:nvSpPr>
          <p:spPr>
            <a:xfrm>
              <a:off x="780870" y="3044844"/>
              <a:ext cx="138393" cy="138393"/>
            </a:xfrm>
            <a:custGeom>
              <a:avLst/>
              <a:gdLst>
                <a:gd name="connsiteX0" fmla="*/ 4828 w 138393"/>
                <a:gd name="connsiteY0" fmla="*/ 70484 h 138393"/>
                <a:gd name="connsiteX1" fmla="*/ 70484 w 138393"/>
                <a:gd name="connsiteY1" fmla="*/ 4828 h 138393"/>
                <a:gd name="connsiteX2" fmla="*/ 136140 w 138393"/>
                <a:gd name="connsiteY2" fmla="*/ 70484 h 138393"/>
                <a:gd name="connsiteX3" fmla="*/ 70484 w 138393"/>
                <a:gd name="connsiteY3" fmla="*/ 136140 h 138393"/>
                <a:gd name="connsiteX4" fmla="*/ 4828 w 138393"/>
                <a:gd name="connsiteY4" fmla="*/ 70484 h 138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393" h="138393">
                  <a:moveTo>
                    <a:pt x="4828" y="70484"/>
                  </a:moveTo>
                  <a:cubicBezTo>
                    <a:pt x="4828" y="34116"/>
                    <a:pt x="34437" y="4828"/>
                    <a:pt x="70484" y="4828"/>
                  </a:cubicBezTo>
                  <a:cubicBezTo>
                    <a:pt x="106852" y="4828"/>
                    <a:pt x="136140" y="34437"/>
                    <a:pt x="136140" y="70484"/>
                  </a:cubicBezTo>
                  <a:cubicBezTo>
                    <a:pt x="136140" y="106852"/>
                    <a:pt x="106531" y="136140"/>
                    <a:pt x="70484" y="136140"/>
                  </a:cubicBezTo>
                  <a:cubicBezTo>
                    <a:pt x="34437" y="136462"/>
                    <a:pt x="4828" y="106852"/>
                    <a:pt x="4828" y="70484"/>
                  </a:cubicBezTo>
                </a:path>
              </a:pathLst>
            </a:custGeom>
            <a:noFill/>
            <a:ln w="19050" cap="flat">
              <a:solidFill>
                <a:srgbClr val="FFFFFF"/>
              </a:solidFill>
              <a:prstDash val="solid"/>
              <a:round/>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94" name="Freeform: Shape 40">
              <a:extLst>
                <a:ext uri="{FF2B5EF4-FFF2-40B4-BE49-F238E27FC236}">
                  <a16:creationId xmlns:a16="http://schemas.microsoft.com/office/drawing/2014/main" id="{4C62D8FD-65DD-42CF-836E-546B0A39402B}"/>
                </a:ext>
              </a:extLst>
            </p:cNvPr>
            <p:cNvSpPr/>
            <p:nvPr/>
          </p:nvSpPr>
          <p:spPr>
            <a:xfrm>
              <a:off x="730984" y="3180341"/>
              <a:ext cx="205980" cy="128738"/>
            </a:xfrm>
            <a:custGeom>
              <a:avLst/>
              <a:gdLst>
                <a:gd name="connsiteX0" fmla="*/ 163175 w 205980"/>
                <a:gd name="connsiteY0" fmla="*/ 13196 h 128737"/>
                <a:gd name="connsiteX1" fmla="*/ 120370 w 205980"/>
                <a:gd name="connsiteY1" fmla="*/ 4828 h 128737"/>
                <a:gd name="connsiteX2" fmla="*/ 4828 w 205980"/>
                <a:gd name="connsiteY2" fmla="*/ 124876 h 128737"/>
                <a:gd name="connsiteX3" fmla="*/ 202762 w 205980"/>
                <a:gd name="connsiteY3" fmla="*/ 124876 h 128737"/>
              </a:gdLst>
              <a:ahLst/>
              <a:cxnLst>
                <a:cxn ang="0">
                  <a:pos x="connsiteX0" y="connsiteY0"/>
                </a:cxn>
                <a:cxn ang="0">
                  <a:pos x="connsiteX1" y="connsiteY1"/>
                </a:cxn>
                <a:cxn ang="0">
                  <a:pos x="connsiteX2" y="connsiteY2"/>
                </a:cxn>
                <a:cxn ang="0">
                  <a:pos x="connsiteX3" y="connsiteY3"/>
                </a:cxn>
              </a:cxnLst>
              <a:rect l="l" t="t" r="r" b="b"/>
              <a:pathLst>
                <a:path w="205980" h="128737">
                  <a:moveTo>
                    <a:pt x="163175" y="13196"/>
                  </a:moveTo>
                  <a:cubicBezTo>
                    <a:pt x="149980" y="7724"/>
                    <a:pt x="135497" y="4828"/>
                    <a:pt x="120370" y="4828"/>
                  </a:cubicBezTo>
                  <a:cubicBezTo>
                    <a:pt x="56645" y="4828"/>
                    <a:pt x="4828" y="58576"/>
                    <a:pt x="4828" y="124876"/>
                  </a:cubicBezTo>
                  <a:lnTo>
                    <a:pt x="202762" y="124876"/>
                  </a:lnTo>
                </a:path>
              </a:pathLst>
            </a:custGeom>
            <a:noFill/>
            <a:ln w="19050" cap="flat">
              <a:solidFill>
                <a:srgbClr val="FFFFFF"/>
              </a:solidFill>
              <a:prstDash val="solid"/>
              <a:round/>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95" name="Freeform: Shape 42">
              <a:extLst>
                <a:ext uri="{FF2B5EF4-FFF2-40B4-BE49-F238E27FC236}">
                  <a16:creationId xmlns:a16="http://schemas.microsoft.com/office/drawing/2014/main" id="{66A888E0-D262-434D-A284-475726A7893D}"/>
                </a:ext>
              </a:extLst>
            </p:cNvPr>
            <p:cNvSpPr/>
            <p:nvPr/>
          </p:nvSpPr>
          <p:spPr>
            <a:xfrm>
              <a:off x="911217" y="3156202"/>
              <a:ext cx="102990" cy="102990"/>
            </a:xfrm>
            <a:custGeom>
              <a:avLst/>
              <a:gdLst>
                <a:gd name="connsiteX0" fmla="*/ 99450 w 102990"/>
                <a:gd name="connsiteY0" fmla="*/ 52139 h 102990"/>
                <a:gd name="connsiteX1" fmla="*/ 52139 w 102990"/>
                <a:gd name="connsiteY1" fmla="*/ 99450 h 102990"/>
                <a:gd name="connsiteX2" fmla="*/ 4828 w 102990"/>
                <a:gd name="connsiteY2" fmla="*/ 52139 h 102990"/>
                <a:gd name="connsiteX3" fmla="*/ 52139 w 102990"/>
                <a:gd name="connsiteY3" fmla="*/ 4828 h 102990"/>
                <a:gd name="connsiteX4" fmla="*/ 99450 w 102990"/>
                <a:gd name="connsiteY4" fmla="*/ 52139 h 102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90" h="102990">
                  <a:moveTo>
                    <a:pt x="99450" y="52139"/>
                  </a:moveTo>
                  <a:cubicBezTo>
                    <a:pt x="99450" y="78268"/>
                    <a:pt x="78268" y="99450"/>
                    <a:pt x="52139" y="99450"/>
                  </a:cubicBezTo>
                  <a:cubicBezTo>
                    <a:pt x="26010" y="99450"/>
                    <a:pt x="4828" y="78268"/>
                    <a:pt x="4828" y="52139"/>
                  </a:cubicBezTo>
                  <a:cubicBezTo>
                    <a:pt x="4828" y="26010"/>
                    <a:pt x="26010" y="4828"/>
                    <a:pt x="52139" y="4828"/>
                  </a:cubicBezTo>
                  <a:cubicBezTo>
                    <a:pt x="78268" y="4828"/>
                    <a:pt x="99450" y="26010"/>
                    <a:pt x="99450" y="52139"/>
                  </a:cubicBezTo>
                  <a:close/>
                </a:path>
              </a:pathLst>
            </a:custGeom>
            <a:noFill/>
            <a:ln w="19050" cap="flat">
              <a:solidFill>
                <a:schemeClr val="tx1"/>
              </a:solidFill>
              <a:prstDash val="solid"/>
              <a:round/>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96" name="Freeform: Shape 43">
              <a:extLst>
                <a:ext uri="{FF2B5EF4-FFF2-40B4-BE49-F238E27FC236}">
                  <a16:creationId xmlns:a16="http://schemas.microsoft.com/office/drawing/2014/main" id="{F8F36691-8437-4416-B3B8-F76E70F8B1CB}"/>
                </a:ext>
              </a:extLst>
            </p:cNvPr>
            <p:cNvSpPr/>
            <p:nvPr/>
          </p:nvSpPr>
          <p:spPr>
            <a:xfrm>
              <a:off x="1007127" y="3202226"/>
              <a:ext cx="57932" cy="9655"/>
            </a:xfrm>
            <a:custGeom>
              <a:avLst/>
              <a:gdLst>
                <a:gd name="connsiteX0" fmla="*/ 4828 w 57932"/>
                <a:gd name="connsiteY0" fmla="*/ 4828 h 9655"/>
                <a:gd name="connsiteX1" fmla="*/ 56001 w 57932"/>
                <a:gd name="connsiteY1" fmla="*/ 4828 h 9655"/>
              </a:gdLst>
              <a:ahLst/>
              <a:cxnLst>
                <a:cxn ang="0">
                  <a:pos x="connsiteX0" y="connsiteY0"/>
                </a:cxn>
                <a:cxn ang="0">
                  <a:pos x="connsiteX1" y="connsiteY1"/>
                </a:cxn>
              </a:cxnLst>
              <a:rect l="l" t="t" r="r" b="b"/>
              <a:pathLst>
                <a:path w="57932" h="9655">
                  <a:moveTo>
                    <a:pt x="4828" y="4828"/>
                  </a:moveTo>
                  <a:lnTo>
                    <a:pt x="56001" y="4828"/>
                  </a:lnTo>
                </a:path>
              </a:pathLst>
            </a:custGeom>
            <a:ln w="19050" cap="flat">
              <a:solidFill>
                <a:schemeClr val="tx1"/>
              </a:solidFill>
              <a:prstDash val="solid"/>
              <a:round/>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97" name="Freeform: Shape 45">
              <a:extLst>
                <a:ext uri="{FF2B5EF4-FFF2-40B4-BE49-F238E27FC236}">
                  <a16:creationId xmlns:a16="http://schemas.microsoft.com/office/drawing/2014/main" id="{5BB6801E-376A-42A8-A440-1FCC8EBD14B8}"/>
                </a:ext>
              </a:extLst>
            </p:cNvPr>
            <p:cNvSpPr/>
            <p:nvPr/>
          </p:nvSpPr>
          <p:spPr>
            <a:xfrm>
              <a:off x="958528" y="3250503"/>
              <a:ext cx="9655" cy="57932"/>
            </a:xfrm>
            <a:custGeom>
              <a:avLst/>
              <a:gdLst>
                <a:gd name="connsiteX0" fmla="*/ 4828 w 9655"/>
                <a:gd name="connsiteY0" fmla="*/ 4828 h 57932"/>
                <a:gd name="connsiteX1" fmla="*/ 4828 w 9655"/>
                <a:gd name="connsiteY1" fmla="*/ 56001 h 57932"/>
              </a:gdLst>
              <a:ahLst/>
              <a:cxnLst>
                <a:cxn ang="0">
                  <a:pos x="connsiteX0" y="connsiteY0"/>
                </a:cxn>
                <a:cxn ang="0">
                  <a:pos x="connsiteX1" y="connsiteY1"/>
                </a:cxn>
              </a:cxnLst>
              <a:rect l="l" t="t" r="r" b="b"/>
              <a:pathLst>
                <a:path w="9655" h="57932">
                  <a:moveTo>
                    <a:pt x="4828" y="4828"/>
                  </a:moveTo>
                  <a:lnTo>
                    <a:pt x="4828" y="56001"/>
                  </a:lnTo>
                </a:path>
              </a:pathLst>
            </a:custGeom>
            <a:ln w="19050" cap="flat">
              <a:solidFill>
                <a:schemeClr val="tx1"/>
              </a:solidFill>
              <a:prstDash val="solid"/>
              <a:round/>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98" name="Freeform: Shape 46">
              <a:extLst>
                <a:ext uri="{FF2B5EF4-FFF2-40B4-BE49-F238E27FC236}">
                  <a16:creationId xmlns:a16="http://schemas.microsoft.com/office/drawing/2014/main" id="{F6295995-67DD-43D2-B1A6-EA7F058FAC3D}"/>
                </a:ext>
              </a:extLst>
            </p:cNvPr>
            <p:cNvSpPr/>
            <p:nvPr/>
          </p:nvSpPr>
          <p:spPr>
            <a:xfrm>
              <a:off x="936321" y="3299745"/>
              <a:ext cx="57932" cy="57932"/>
            </a:xfrm>
            <a:custGeom>
              <a:avLst/>
              <a:gdLst>
                <a:gd name="connsiteX0" fmla="*/ 53104 w 57932"/>
                <a:gd name="connsiteY0" fmla="*/ 28966 h 57932"/>
                <a:gd name="connsiteX1" fmla="*/ 28966 w 57932"/>
                <a:gd name="connsiteY1" fmla="*/ 53104 h 57932"/>
                <a:gd name="connsiteX2" fmla="*/ 4828 w 57932"/>
                <a:gd name="connsiteY2" fmla="*/ 28966 h 57932"/>
                <a:gd name="connsiteX3" fmla="*/ 28966 w 57932"/>
                <a:gd name="connsiteY3" fmla="*/ 4828 h 57932"/>
                <a:gd name="connsiteX4" fmla="*/ 53104 w 57932"/>
                <a:gd name="connsiteY4" fmla="*/ 28966 h 5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32" h="57932">
                  <a:moveTo>
                    <a:pt x="53104" y="28966"/>
                  </a:moveTo>
                  <a:cubicBezTo>
                    <a:pt x="53104" y="42297"/>
                    <a:pt x="42297" y="53104"/>
                    <a:pt x="28966" y="53104"/>
                  </a:cubicBezTo>
                  <a:cubicBezTo>
                    <a:pt x="15635" y="53104"/>
                    <a:pt x="4828" y="42297"/>
                    <a:pt x="4828" y="28966"/>
                  </a:cubicBezTo>
                  <a:cubicBezTo>
                    <a:pt x="4828" y="15635"/>
                    <a:pt x="15635" y="4828"/>
                    <a:pt x="28966" y="4828"/>
                  </a:cubicBezTo>
                  <a:cubicBezTo>
                    <a:pt x="42297" y="4828"/>
                    <a:pt x="53104" y="15635"/>
                    <a:pt x="53104" y="28966"/>
                  </a:cubicBezTo>
                  <a:close/>
                </a:path>
              </a:pathLst>
            </a:custGeom>
            <a:noFill/>
            <a:ln w="19050" cap="flat">
              <a:solidFill>
                <a:schemeClr val="tx1"/>
              </a:solidFill>
              <a:prstDash val="solid"/>
              <a:round/>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99" name="Freeform: Shape 47">
              <a:extLst>
                <a:ext uri="{FF2B5EF4-FFF2-40B4-BE49-F238E27FC236}">
                  <a16:creationId xmlns:a16="http://schemas.microsoft.com/office/drawing/2014/main" id="{AC6E295D-7DAA-42C4-93D8-81026AF2203D}"/>
                </a:ext>
              </a:extLst>
            </p:cNvPr>
            <p:cNvSpPr/>
            <p:nvPr/>
          </p:nvSpPr>
          <p:spPr>
            <a:xfrm>
              <a:off x="1054760" y="3177122"/>
              <a:ext cx="57932" cy="57932"/>
            </a:xfrm>
            <a:custGeom>
              <a:avLst/>
              <a:gdLst>
                <a:gd name="connsiteX0" fmla="*/ 53104 w 57932"/>
                <a:gd name="connsiteY0" fmla="*/ 28966 h 57932"/>
                <a:gd name="connsiteX1" fmla="*/ 28966 w 57932"/>
                <a:gd name="connsiteY1" fmla="*/ 53104 h 57932"/>
                <a:gd name="connsiteX2" fmla="*/ 4828 w 57932"/>
                <a:gd name="connsiteY2" fmla="*/ 28966 h 57932"/>
                <a:gd name="connsiteX3" fmla="*/ 28966 w 57932"/>
                <a:gd name="connsiteY3" fmla="*/ 4828 h 57932"/>
                <a:gd name="connsiteX4" fmla="*/ 53104 w 57932"/>
                <a:gd name="connsiteY4" fmla="*/ 28966 h 5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32" h="57932">
                  <a:moveTo>
                    <a:pt x="53104" y="28966"/>
                  </a:moveTo>
                  <a:cubicBezTo>
                    <a:pt x="53104" y="42297"/>
                    <a:pt x="42297" y="53104"/>
                    <a:pt x="28966" y="53104"/>
                  </a:cubicBezTo>
                  <a:cubicBezTo>
                    <a:pt x="15635" y="53104"/>
                    <a:pt x="4828" y="42297"/>
                    <a:pt x="4828" y="28966"/>
                  </a:cubicBezTo>
                  <a:cubicBezTo>
                    <a:pt x="4828" y="15635"/>
                    <a:pt x="15635" y="4828"/>
                    <a:pt x="28966" y="4828"/>
                  </a:cubicBezTo>
                  <a:cubicBezTo>
                    <a:pt x="42297" y="4828"/>
                    <a:pt x="53104" y="15635"/>
                    <a:pt x="53104" y="28966"/>
                  </a:cubicBezTo>
                  <a:close/>
                </a:path>
              </a:pathLst>
            </a:custGeom>
            <a:noFill/>
            <a:ln w="19050" cap="flat">
              <a:solidFill>
                <a:schemeClr val="tx1"/>
              </a:solidFill>
              <a:prstDash val="solid"/>
              <a:round/>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100" name="Freeform: Shape 48">
              <a:extLst>
                <a:ext uri="{FF2B5EF4-FFF2-40B4-BE49-F238E27FC236}">
                  <a16:creationId xmlns:a16="http://schemas.microsoft.com/office/drawing/2014/main" id="{C8C721FD-D0C4-42FB-852E-84DC3B2F612F}"/>
                </a:ext>
              </a:extLst>
            </p:cNvPr>
            <p:cNvSpPr/>
            <p:nvPr/>
          </p:nvSpPr>
          <p:spPr>
            <a:xfrm>
              <a:off x="994253" y="3232480"/>
              <a:ext cx="45058" cy="45058"/>
            </a:xfrm>
            <a:custGeom>
              <a:avLst/>
              <a:gdLst>
                <a:gd name="connsiteX0" fmla="*/ 4828 w 45058"/>
                <a:gd name="connsiteY0" fmla="*/ 4828 h 45058"/>
                <a:gd name="connsiteX1" fmla="*/ 41196 w 45058"/>
                <a:gd name="connsiteY1" fmla="*/ 41196 h 45058"/>
              </a:gdLst>
              <a:ahLst/>
              <a:cxnLst>
                <a:cxn ang="0">
                  <a:pos x="connsiteX0" y="connsiteY0"/>
                </a:cxn>
                <a:cxn ang="0">
                  <a:pos x="connsiteX1" y="connsiteY1"/>
                </a:cxn>
              </a:cxnLst>
              <a:rect l="l" t="t" r="r" b="b"/>
              <a:pathLst>
                <a:path w="45058" h="45058">
                  <a:moveTo>
                    <a:pt x="4828" y="4828"/>
                  </a:moveTo>
                  <a:lnTo>
                    <a:pt x="41196" y="41196"/>
                  </a:lnTo>
                </a:path>
              </a:pathLst>
            </a:custGeom>
            <a:ln w="19050" cap="flat">
              <a:solidFill>
                <a:schemeClr val="tx1"/>
              </a:solidFill>
              <a:prstDash val="solid"/>
              <a:round/>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101" name="Freeform: Shape 51">
              <a:extLst>
                <a:ext uri="{FF2B5EF4-FFF2-40B4-BE49-F238E27FC236}">
                  <a16:creationId xmlns:a16="http://schemas.microsoft.com/office/drawing/2014/main" id="{F81D581B-C26C-4D68-BD50-A6D9319219EE}"/>
                </a:ext>
              </a:extLst>
            </p:cNvPr>
            <p:cNvSpPr/>
            <p:nvPr/>
          </p:nvSpPr>
          <p:spPr>
            <a:xfrm>
              <a:off x="1021288" y="3258549"/>
              <a:ext cx="57932" cy="57932"/>
            </a:xfrm>
            <a:custGeom>
              <a:avLst/>
              <a:gdLst>
                <a:gd name="connsiteX0" fmla="*/ 53104 w 57932"/>
                <a:gd name="connsiteY0" fmla="*/ 28966 h 57932"/>
                <a:gd name="connsiteX1" fmla="*/ 28966 w 57932"/>
                <a:gd name="connsiteY1" fmla="*/ 53104 h 57932"/>
                <a:gd name="connsiteX2" fmla="*/ 4828 w 57932"/>
                <a:gd name="connsiteY2" fmla="*/ 28966 h 57932"/>
                <a:gd name="connsiteX3" fmla="*/ 28966 w 57932"/>
                <a:gd name="connsiteY3" fmla="*/ 4828 h 57932"/>
                <a:gd name="connsiteX4" fmla="*/ 53104 w 57932"/>
                <a:gd name="connsiteY4" fmla="*/ 28966 h 5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32" h="57932">
                  <a:moveTo>
                    <a:pt x="53104" y="28966"/>
                  </a:moveTo>
                  <a:cubicBezTo>
                    <a:pt x="53104" y="42297"/>
                    <a:pt x="42297" y="53104"/>
                    <a:pt x="28966" y="53104"/>
                  </a:cubicBezTo>
                  <a:cubicBezTo>
                    <a:pt x="15635" y="53104"/>
                    <a:pt x="4828" y="42297"/>
                    <a:pt x="4828" y="28966"/>
                  </a:cubicBezTo>
                  <a:cubicBezTo>
                    <a:pt x="4828" y="15635"/>
                    <a:pt x="15635" y="4828"/>
                    <a:pt x="28966" y="4828"/>
                  </a:cubicBezTo>
                  <a:cubicBezTo>
                    <a:pt x="42297" y="4828"/>
                    <a:pt x="53104" y="15635"/>
                    <a:pt x="53104" y="28966"/>
                  </a:cubicBezTo>
                  <a:close/>
                </a:path>
              </a:pathLst>
            </a:custGeom>
            <a:noFill/>
            <a:ln w="19050" cap="flat">
              <a:solidFill>
                <a:schemeClr val="tx1"/>
              </a:solidFill>
              <a:prstDash val="solid"/>
              <a:round/>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grpSp>
      <p:grpSp>
        <p:nvGrpSpPr>
          <p:cNvPr id="102" name="Group 101">
            <a:extLst>
              <a:ext uri="{FF2B5EF4-FFF2-40B4-BE49-F238E27FC236}">
                <a16:creationId xmlns:a16="http://schemas.microsoft.com/office/drawing/2014/main" id="{15C6C90F-424E-4493-A888-C17228B0ADA7}"/>
              </a:ext>
            </a:extLst>
          </p:cNvPr>
          <p:cNvGrpSpPr/>
          <p:nvPr/>
        </p:nvGrpSpPr>
        <p:grpSpPr>
          <a:xfrm flipH="1">
            <a:off x="7357874" y="2068624"/>
            <a:ext cx="518396" cy="597849"/>
            <a:chOff x="702340" y="2817622"/>
            <a:chExt cx="468283" cy="540055"/>
          </a:xfrm>
        </p:grpSpPr>
        <p:sp>
          <p:nvSpPr>
            <p:cNvPr id="103" name="Freeform: Shape 79">
              <a:extLst>
                <a:ext uri="{FF2B5EF4-FFF2-40B4-BE49-F238E27FC236}">
                  <a16:creationId xmlns:a16="http://schemas.microsoft.com/office/drawing/2014/main" id="{5B56607C-3E3A-4938-A05F-F7F64C0FBFFE}"/>
                </a:ext>
              </a:extLst>
            </p:cNvPr>
            <p:cNvSpPr/>
            <p:nvPr/>
          </p:nvSpPr>
          <p:spPr>
            <a:xfrm>
              <a:off x="752226" y="2817622"/>
              <a:ext cx="138393" cy="138393"/>
            </a:xfrm>
            <a:custGeom>
              <a:avLst/>
              <a:gdLst>
                <a:gd name="connsiteX0" fmla="*/ 4828 w 138393"/>
                <a:gd name="connsiteY0" fmla="*/ 70484 h 138393"/>
                <a:gd name="connsiteX1" fmla="*/ 70484 w 138393"/>
                <a:gd name="connsiteY1" fmla="*/ 4828 h 138393"/>
                <a:gd name="connsiteX2" fmla="*/ 136140 w 138393"/>
                <a:gd name="connsiteY2" fmla="*/ 70484 h 138393"/>
                <a:gd name="connsiteX3" fmla="*/ 70484 w 138393"/>
                <a:gd name="connsiteY3" fmla="*/ 136140 h 138393"/>
                <a:gd name="connsiteX4" fmla="*/ 4828 w 138393"/>
                <a:gd name="connsiteY4" fmla="*/ 70484 h 138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393" h="138393">
                  <a:moveTo>
                    <a:pt x="4828" y="70484"/>
                  </a:moveTo>
                  <a:cubicBezTo>
                    <a:pt x="4828" y="34116"/>
                    <a:pt x="34437" y="4828"/>
                    <a:pt x="70484" y="4828"/>
                  </a:cubicBezTo>
                  <a:cubicBezTo>
                    <a:pt x="106852" y="4828"/>
                    <a:pt x="136140" y="34437"/>
                    <a:pt x="136140" y="70484"/>
                  </a:cubicBezTo>
                  <a:cubicBezTo>
                    <a:pt x="136140" y="106852"/>
                    <a:pt x="106531" y="136140"/>
                    <a:pt x="70484" y="136140"/>
                  </a:cubicBezTo>
                  <a:cubicBezTo>
                    <a:pt x="34116" y="136462"/>
                    <a:pt x="4828" y="106852"/>
                    <a:pt x="4828" y="70484"/>
                  </a:cubicBezTo>
                </a:path>
              </a:pathLst>
            </a:custGeom>
            <a:noFill/>
            <a:ln w="19050" cap="flat">
              <a:solidFill>
                <a:srgbClr val="FFFFFF"/>
              </a:solidFill>
              <a:prstDash val="solid"/>
              <a:round/>
            </a:ln>
          </p:spPr>
          <p:txBody>
            <a:bodyPr rtlCol="0" anchor="ctr"/>
            <a:lstStyle/>
            <a:p>
              <a:pPr defTabSz="685744">
                <a:defRPr/>
              </a:pPr>
              <a:endParaRPr lang="en-US" sz="1250" dirty="0">
                <a:solidFill>
                  <a:srgbClr val="FFFFFF"/>
                </a:solidFill>
                <a:latin typeface="Amazon Ember"/>
                <a:ea typeface="Amazon Ember"/>
                <a:cs typeface="Amazon Ember"/>
                <a:sym typeface="Amazon Ember"/>
              </a:endParaRPr>
            </a:p>
          </p:txBody>
        </p:sp>
        <p:sp>
          <p:nvSpPr>
            <p:cNvPr id="104" name="Freeform: Shape 80">
              <a:extLst>
                <a:ext uri="{FF2B5EF4-FFF2-40B4-BE49-F238E27FC236}">
                  <a16:creationId xmlns:a16="http://schemas.microsoft.com/office/drawing/2014/main" id="{AB2EF060-A48E-4D33-9E55-80D3CB4A6B87}"/>
                </a:ext>
              </a:extLst>
            </p:cNvPr>
            <p:cNvSpPr/>
            <p:nvPr/>
          </p:nvSpPr>
          <p:spPr>
            <a:xfrm>
              <a:off x="702340" y="2952797"/>
              <a:ext cx="199544" cy="128738"/>
            </a:xfrm>
            <a:custGeom>
              <a:avLst/>
              <a:gdLst>
                <a:gd name="connsiteX0" fmla="*/ 195360 w 199543"/>
                <a:gd name="connsiteY0" fmla="*/ 33472 h 128737"/>
                <a:gd name="connsiteX1" fmla="*/ 179589 w 199543"/>
                <a:gd name="connsiteY1" fmla="*/ 21885 h 128737"/>
                <a:gd name="connsiteX2" fmla="*/ 120370 w 199543"/>
                <a:gd name="connsiteY2" fmla="*/ 4828 h 128737"/>
                <a:gd name="connsiteX3" fmla="*/ 4828 w 199543"/>
                <a:gd name="connsiteY3" fmla="*/ 124876 h 128737"/>
                <a:gd name="connsiteX4" fmla="*/ 68553 w 199543"/>
                <a:gd name="connsiteY4" fmla="*/ 124876 h 128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543" h="128737">
                  <a:moveTo>
                    <a:pt x="195360" y="33472"/>
                  </a:moveTo>
                  <a:cubicBezTo>
                    <a:pt x="190532" y="29288"/>
                    <a:pt x="185382" y="25104"/>
                    <a:pt x="179589" y="21885"/>
                  </a:cubicBezTo>
                  <a:cubicBezTo>
                    <a:pt x="162210" y="11265"/>
                    <a:pt x="141933" y="4828"/>
                    <a:pt x="120370" y="4828"/>
                  </a:cubicBezTo>
                  <a:cubicBezTo>
                    <a:pt x="56645" y="4828"/>
                    <a:pt x="4828" y="58576"/>
                    <a:pt x="4828" y="124876"/>
                  </a:cubicBezTo>
                  <a:lnTo>
                    <a:pt x="68553" y="124876"/>
                  </a:lnTo>
                </a:path>
              </a:pathLst>
            </a:custGeom>
            <a:noFill/>
            <a:ln w="19050" cap="flat">
              <a:solidFill>
                <a:srgbClr val="FFFFFF"/>
              </a:solidFill>
              <a:prstDash val="solid"/>
              <a:round/>
            </a:ln>
          </p:spPr>
          <p:txBody>
            <a:bodyPr rtlCol="0" anchor="ctr"/>
            <a:lstStyle/>
            <a:p>
              <a:pPr defTabSz="685744">
                <a:defRPr/>
              </a:pPr>
              <a:endParaRPr lang="en-US" sz="1250" dirty="0">
                <a:solidFill>
                  <a:srgbClr val="FFFFFF"/>
                </a:solidFill>
                <a:latin typeface="Amazon Ember"/>
                <a:ea typeface="Amazon Ember"/>
                <a:cs typeface="Amazon Ember"/>
                <a:sym typeface="Amazon Ember"/>
              </a:endParaRPr>
            </a:p>
          </p:txBody>
        </p:sp>
        <p:sp>
          <p:nvSpPr>
            <p:cNvPr id="105" name="Freeform: Shape 81">
              <a:extLst>
                <a:ext uri="{FF2B5EF4-FFF2-40B4-BE49-F238E27FC236}">
                  <a16:creationId xmlns:a16="http://schemas.microsoft.com/office/drawing/2014/main" id="{97CCE3D0-E2F5-4B69-BF54-AB8729E1A862}"/>
                </a:ext>
              </a:extLst>
            </p:cNvPr>
            <p:cNvSpPr/>
            <p:nvPr/>
          </p:nvSpPr>
          <p:spPr>
            <a:xfrm>
              <a:off x="929240" y="3091512"/>
              <a:ext cx="241383" cy="28966"/>
            </a:xfrm>
            <a:custGeom>
              <a:avLst/>
              <a:gdLst>
                <a:gd name="connsiteX0" fmla="*/ 4828 w 241383"/>
                <a:gd name="connsiteY0" fmla="*/ 24138 h 28966"/>
                <a:gd name="connsiteX1" fmla="*/ 224004 w 241383"/>
                <a:gd name="connsiteY1" fmla="*/ 24138 h 28966"/>
                <a:gd name="connsiteX2" fmla="*/ 236556 w 241383"/>
                <a:gd name="connsiteY2" fmla="*/ 19633 h 28966"/>
                <a:gd name="connsiteX3" fmla="*/ 238165 w 241383"/>
                <a:gd name="connsiteY3" fmla="*/ 18345 h 28966"/>
                <a:gd name="connsiteX4" fmla="*/ 238165 w 241383"/>
                <a:gd name="connsiteY4" fmla="*/ 4828 h 28966"/>
                <a:gd name="connsiteX5" fmla="*/ 168003 w 241383"/>
                <a:gd name="connsiteY5" fmla="*/ 4828 h 2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383" h="28966">
                  <a:moveTo>
                    <a:pt x="4828" y="24138"/>
                  </a:moveTo>
                  <a:lnTo>
                    <a:pt x="224004" y="24138"/>
                  </a:lnTo>
                  <a:cubicBezTo>
                    <a:pt x="228510" y="24138"/>
                    <a:pt x="233015" y="22529"/>
                    <a:pt x="236556" y="19633"/>
                  </a:cubicBezTo>
                  <a:lnTo>
                    <a:pt x="238165" y="18345"/>
                  </a:lnTo>
                  <a:lnTo>
                    <a:pt x="238165" y="4828"/>
                  </a:lnTo>
                  <a:lnTo>
                    <a:pt x="168003" y="4828"/>
                  </a:lnTo>
                </a:path>
              </a:pathLst>
            </a:custGeom>
            <a:noFill/>
            <a:ln w="19050" cap="flat">
              <a:solidFill>
                <a:srgbClr val="FFFFFF"/>
              </a:solidFill>
              <a:prstDash val="solid"/>
              <a:round/>
            </a:ln>
          </p:spPr>
          <p:txBody>
            <a:bodyPr rtlCol="0" anchor="ctr"/>
            <a:lstStyle/>
            <a:p>
              <a:pPr defTabSz="685744">
                <a:defRPr/>
              </a:pPr>
              <a:endParaRPr lang="en-US" sz="1250" dirty="0">
                <a:solidFill>
                  <a:srgbClr val="FFFFFF"/>
                </a:solidFill>
                <a:latin typeface="Amazon Ember"/>
                <a:ea typeface="Amazon Ember"/>
                <a:cs typeface="Amazon Ember"/>
                <a:sym typeface="Amazon Ember"/>
              </a:endParaRPr>
            </a:p>
          </p:txBody>
        </p:sp>
        <p:sp>
          <p:nvSpPr>
            <p:cNvPr id="106" name="Freeform: Shape 82">
              <a:extLst>
                <a:ext uri="{FF2B5EF4-FFF2-40B4-BE49-F238E27FC236}">
                  <a16:creationId xmlns:a16="http://schemas.microsoft.com/office/drawing/2014/main" id="{830BC005-1D5B-4A96-B471-BD27A27C95E2}"/>
                </a:ext>
              </a:extLst>
            </p:cNvPr>
            <p:cNvSpPr/>
            <p:nvPr/>
          </p:nvSpPr>
          <p:spPr>
            <a:xfrm>
              <a:off x="939539" y="2949256"/>
              <a:ext cx="180233" cy="125519"/>
            </a:xfrm>
            <a:custGeom>
              <a:avLst/>
              <a:gdLst>
                <a:gd name="connsiteX0" fmla="*/ 177014 w 180232"/>
                <a:gd name="connsiteY0" fmla="*/ 117795 h 125519"/>
                <a:gd name="connsiteX1" fmla="*/ 172187 w 180232"/>
                <a:gd name="connsiteY1" fmla="*/ 122623 h 125519"/>
                <a:gd name="connsiteX2" fmla="*/ 9655 w 180232"/>
                <a:gd name="connsiteY2" fmla="*/ 122623 h 125519"/>
                <a:gd name="connsiteX3" fmla="*/ 4828 w 180232"/>
                <a:gd name="connsiteY3" fmla="*/ 117795 h 125519"/>
                <a:gd name="connsiteX4" fmla="*/ 4828 w 180232"/>
                <a:gd name="connsiteY4" fmla="*/ 9655 h 125519"/>
                <a:gd name="connsiteX5" fmla="*/ 9655 w 180232"/>
                <a:gd name="connsiteY5" fmla="*/ 4828 h 125519"/>
                <a:gd name="connsiteX6" fmla="*/ 171543 w 180232"/>
                <a:gd name="connsiteY6" fmla="*/ 4828 h 125519"/>
                <a:gd name="connsiteX7" fmla="*/ 176371 w 180232"/>
                <a:gd name="connsiteY7" fmla="*/ 9655 h 125519"/>
                <a:gd name="connsiteX8" fmla="*/ 177014 w 180232"/>
                <a:gd name="connsiteY8" fmla="*/ 117795 h 12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232" h="125519">
                  <a:moveTo>
                    <a:pt x="177014" y="117795"/>
                  </a:moveTo>
                  <a:cubicBezTo>
                    <a:pt x="177014" y="120370"/>
                    <a:pt x="174762" y="122623"/>
                    <a:pt x="172187" y="122623"/>
                  </a:cubicBezTo>
                  <a:lnTo>
                    <a:pt x="9655" y="122623"/>
                  </a:lnTo>
                  <a:cubicBezTo>
                    <a:pt x="7081" y="122623"/>
                    <a:pt x="4828" y="120370"/>
                    <a:pt x="4828" y="117795"/>
                  </a:cubicBezTo>
                  <a:lnTo>
                    <a:pt x="4828" y="9655"/>
                  </a:lnTo>
                  <a:cubicBezTo>
                    <a:pt x="4828" y="7081"/>
                    <a:pt x="7081" y="4828"/>
                    <a:pt x="9655" y="4828"/>
                  </a:cubicBezTo>
                  <a:lnTo>
                    <a:pt x="171543" y="4828"/>
                  </a:lnTo>
                  <a:cubicBezTo>
                    <a:pt x="174118" y="4828"/>
                    <a:pt x="176371" y="7081"/>
                    <a:pt x="176371" y="9655"/>
                  </a:cubicBezTo>
                  <a:lnTo>
                    <a:pt x="177014" y="117795"/>
                  </a:lnTo>
                  <a:close/>
                </a:path>
              </a:pathLst>
            </a:custGeom>
            <a:noFill/>
            <a:ln w="19050" cap="flat">
              <a:solidFill>
                <a:srgbClr val="FFFFFF"/>
              </a:solidFill>
              <a:prstDash val="solid"/>
              <a:round/>
            </a:ln>
          </p:spPr>
          <p:txBody>
            <a:bodyPr rtlCol="0" anchor="ctr"/>
            <a:lstStyle/>
            <a:p>
              <a:pPr defTabSz="685744">
                <a:defRPr/>
              </a:pPr>
              <a:endParaRPr lang="en-US" sz="1250" dirty="0">
                <a:solidFill>
                  <a:srgbClr val="FFFFFF"/>
                </a:solidFill>
                <a:latin typeface="Amazon Ember"/>
                <a:ea typeface="Amazon Ember"/>
                <a:cs typeface="Amazon Ember"/>
                <a:sym typeface="Amazon Ember"/>
              </a:endParaRPr>
            </a:p>
          </p:txBody>
        </p:sp>
        <p:sp>
          <p:nvSpPr>
            <p:cNvPr id="107" name="Freeform: Shape 83">
              <a:extLst>
                <a:ext uri="{FF2B5EF4-FFF2-40B4-BE49-F238E27FC236}">
                  <a16:creationId xmlns:a16="http://schemas.microsoft.com/office/drawing/2014/main" id="{D83846E0-1AAD-4728-A380-983A9F52C2EC}"/>
                </a:ext>
              </a:extLst>
            </p:cNvPr>
            <p:cNvSpPr/>
            <p:nvPr/>
          </p:nvSpPr>
          <p:spPr>
            <a:xfrm>
              <a:off x="912183" y="2925118"/>
              <a:ext cx="234946" cy="173796"/>
            </a:xfrm>
            <a:custGeom>
              <a:avLst/>
              <a:gdLst>
                <a:gd name="connsiteX0" fmla="*/ 4828 w 234946"/>
                <a:gd name="connsiteY0" fmla="*/ 130025 h 173796"/>
                <a:gd name="connsiteX1" fmla="*/ 4828 w 234946"/>
                <a:gd name="connsiteY1" fmla="*/ 10299 h 173796"/>
                <a:gd name="connsiteX2" fmla="*/ 10299 w 234946"/>
                <a:gd name="connsiteY2" fmla="*/ 4828 h 173796"/>
                <a:gd name="connsiteX3" fmla="*/ 226900 w 234946"/>
                <a:gd name="connsiteY3" fmla="*/ 4828 h 173796"/>
                <a:gd name="connsiteX4" fmla="*/ 232372 w 234946"/>
                <a:gd name="connsiteY4" fmla="*/ 10299 h 173796"/>
                <a:gd name="connsiteX5" fmla="*/ 232372 w 234946"/>
                <a:gd name="connsiteY5" fmla="*/ 165750 h 173796"/>
                <a:gd name="connsiteX6" fmla="*/ 226900 w 234946"/>
                <a:gd name="connsiteY6" fmla="*/ 171221 h 173796"/>
                <a:gd name="connsiteX7" fmla="*/ 26391 w 234946"/>
                <a:gd name="connsiteY7" fmla="*/ 171221 h 17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46" h="173796">
                  <a:moveTo>
                    <a:pt x="4828" y="130025"/>
                  </a:moveTo>
                  <a:lnTo>
                    <a:pt x="4828" y="10299"/>
                  </a:lnTo>
                  <a:cubicBezTo>
                    <a:pt x="4828" y="7402"/>
                    <a:pt x="7402" y="4828"/>
                    <a:pt x="10299" y="4828"/>
                  </a:cubicBezTo>
                  <a:lnTo>
                    <a:pt x="226900" y="4828"/>
                  </a:lnTo>
                  <a:cubicBezTo>
                    <a:pt x="229797" y="4828"/>
                    <a:pt x="232372" y="7402"/>
                    <a:pt x="232372" y="10299"/>
                  </a:cubicBezTo>
                  <a:lnTo>
                    <a:pt x="232372" y="165750"/>
                  </a:lnTo>
                  <a:cubicBezTo>
                    <a:pt x="232372" y="168647"/>
                    <a:pt x="229797" y="171221"/>
                    <a:pt x="226900" y="171221"/>
                  </a:cubicBezTo>
                  <a:lnTo>
                    <a:pt x="26391" y="171221"/>
                  </a:lnTo>
                </a:path>
              </a:pathLst>
            </a:custGeom>
            <a:noFill/>
            <a:ln w="19050" cap="flat">
              <a:solidFill>
                <a:srgbClr val="FFFFFF"/>
              </a:solidFill>
              <a:prstDash val="solid"/>
              <a:round/>
            </a:ln>
          </p:spPr>
          <p:txBody>
            <a:bodyPr rtlCol="0" anchor="ctr"/>
            <a:lstStyle/>
            <a:p>
              <a:pPr defTabSz="685744">
                <a:defRPr/>
              </a:pPr>
              <a:endParaRPr lang="en-US" sz="1250" dirty="0">
                <a:solidFill>
                  <a:srgbClr val="FFFFFF"/>
                </a:solidFill>
                <a:latin typeface="Amazon Ember"/>
                <a:ea typeface="Amazon Ember"/>
                <a:cs typeface="Amazon Ember"/>
                <a:sym typeface="Amazon Ember"/>
              </a:endParaRPr>
            </a:p>
          </p:txBody>
        </p:sp>
        <p:sp>
          <p:nvSpPr>
            <p:cNvPr id="108" name="Freeform: Shape 84">
              <a:extLst>
                <a:ext uri="{FF2B5EF4-FFF2-40B4-BE49-F238E27FC236}">
                  <a16:creationId xmlns:a16="http://schemas.microsoft.com/office/drawing/2014/main" id="{2DEB8D34-F276-4DD6-87F4-8C0A9CF3BF22}"/>
                </a:ext>
              </a:extLst>
            </p:cNvPr>
            <p:cNvSpPr/>
            <p:nvPr/>
          </p:nvSpPr>
          <p:spPr>
            <a:xfrm>
              <a:off x="780870" y="3044844"/>
              <a:ext cx="138393" cy="138393"/>
            </a:xfrm>
            <a:custGeom>
              <a:avLst/>
              <a:gdLst>
                <a:gd name="connsiteX0" fmla="*/ 4828 w 138393"/>
                <a:gd name="connsiteY0" fmla="*/ 70484 h 138393"/>
                <a:gd name="connsiteX1" fmla="*/ 70484 w 138393"/>
                <a:gd name="connsiteY1" fmla="*/ 4828 h 138393"/>
                <a:gd name="connsiteX2" fmla="*/ 136140 w 138393"/>
                <a:gd name="connsiteY2" fmla="*/ 70484 h 138393"/>
                <a:gd name="connsiteX3" fmla="*/ 70484 w 138393"/>
                <a:gd name="connsiteY3" fmla="*/ 136140 h 138393"/>
                <a:gd name="connsiteX4" fmla="*/ 4828 w 138393"/>
                <a:gd name="connsiteY4" fmla="*/ 70484 h 138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393" h="138393">
                  <a:moveTo>
                    <a:pt x="4828" y="70484"/>
                  </a:moveTo>
                  <a:cubicBezTo>
                    <a:pt x="4828" y="34116"/>
                    <a:pt x="34437" y="4828"/>
                    <a:pt x="70484" y="4828"/>
                  </a:cubicBezTo>
                  <a:cubicBezTo>
                    <a:pt x="106852" y="4828"/>
                    <a:pt x="136140" y="34437"/>
                    <a:pt x="136140" y="70484"/>
                  </a:cubicBezTo>
                  <a:cubicBezTo>
                    <a:pt x="136140" y="106852"/>
                    <a:pt x="106531" y="136140"/>
                    <a:pt x="70484" y="136140"/>
                  </a:cubicBezTo>
                  <a:cubicBezTo>
                    <a:pt x="34437" y="136462"/>
                    <a:pt x="4828" y="106852"/>
                    <a:pt x="4828" y="70484"/>
                  </a:cubicBezTo>
                </a:path>
              </a:pathLst>
            </a:custGeom>
            <a:noFill/>
            <a:ln w="19050" cap="flat">
              <a:solidFill>
                <a:srgbClr val="FFFFFF"/>
              </a:solidFill>
              <a:prstDash val="solid"/>
              <a:round/>
            </a:ln>
          </p:spPr>
          <p:txBody>
            <a:bodyPr rtlCol="0" anchor="ctr"/>
            <a:lstStyle/>
            <a:p>
              <a:pPr defTabSz="685744">
                <a:defRPr/>
              </a:pPr>
              <a:endParaRPr lang="en-US" sz="1250" dirty="0">
                <a:solidFill>
                  <a:srgbClr val="FFFFFF"/>
                </a:solidFill>
                <a:latin typeface="Amazon Ember"/>
                <a:ea typeface="Amazon Ember"/>
                <a:cs typeface="Amazon Ember"/>
                <a:sym typeface="Amazon Ember"/>
              </a:endParaRPr>
            </a:p>
          </p:txBody>
        </p:sp>
        <p:sp>
          <p:nvSpPr>
            <p:cNvPr id="109" name="Freeform: Shape 85">
              <a:extLst>
                <a:ext uri="{FF2B5EF4-FFF2-40B4-BE49-F238E27FC236}">
                  <a16:creationId xmlns:a16="http://schemas.microsoft.com/office/drawing/2014/main" id="{BC6D8F07-3043-41FF-BBAD-F8AFF3E948DF}"/>
                </a:ext>
              </a:extLst>
            </p:cNvPr>
            <p:cNvSpPr/>
            <p:nvPr/>
          </p:nvSpPr>
          <p:spPr>
            <a:xfrm>
              <a:off x="730984" y="3180341"/>
              <a:ext cx="205980" cy="128738"/>
            </a:xfrm>
            <a:custGeom>
              <a:avLst/>
              <a:gdLst>
                <a:gd name="connsiteX0" fmla="*/ 163175 w 205980"/>
                <a:gd name="connsiteY0" fmla="*/ 13196 h 128737"/>
                <a:gd name="connsiteX1" fmla="*/ 120370 w 205980"/>
                <a:gd name="connsiteY1" fmla="*/ 4828 h 128737"/>
                <a:gd name="connsiteX2" fmla="*/ 4828 w 205980"/>
                <a:gd name="connsiteY2" fmla="*/ 124876 h 128737"/>
                <a:gd name="connsiteX3" fmla="*/ 202762 w 205980"/>
                <a:gd name="connsiteY3" fmla="*/ 124876 h 128737"/>
              </a:gdLst>
              <a:ahLst/>
              <a:cxnLst>
                <a:cxn ang="0">
                  <a:pos x="connsiteX0" y="connsiteY0"/>
                </a:cxn>
                <a:cxn ang="0">
                  <a:pos x="connsiteX1" y="connsiteY1"/>
                </a:cxn>
                <a:cxn ang="0">
                  <a:pos x="connsiteX2" y="connsiteY2"/>
                </a:cxn>
                <a:cxn ang="0">
                  <a:pos x="connsiteX3" y="connsiteY3"/>
                </a:cxn>
              </a:cxnLst>
              <a:rect l="l" t="t" r="r" b="b"/>
              <a:pathLst>
                <a:path w="205980" h="128737">
                  <a:moveTo>
                    <a:pt x="163175" y="13196"/>
                  </a:moveTo>
                  <a:cubicBezTo>
                    <a:pt x="149980" y="7724"/>
                    <a:pt x="135497" y="4828"/>
                    <a:pt x="120370" y="4828"/>
                  </a:cubicBezTo>
                  <a:cubicBezTo>
                    <a:pt x="56645" y="4828"/>
                    <a:pt x="4828" y="58576"/>
                    <a:pt x="4828" y="124876"/>
                  </a:cubicBezTo>
                  <a:lnTo>
                    <a:pt x="202762" y="124876"/>
                  </a:lnTo>
                </a:path>
              </a:pathLst>
            </a:custGeom>
            <a:noFill/>
            <a:ln w="19050" cap="flat">
              <a:solidFill>
                <a:srgbClr val="FFFFFF"/>
              </a:solidFill>
              <a:prstDash val="solid"/>
              <a:round/>
            </a:ln>
          </p:spPr>
          <p:txBody>
            <a:bodyPr rtlCol="0" anchor="ctr"/>
            <a:lstStyle/>
            <a:p>
              <a:pPr defTabSz="685744">
                <a:defRPr/>
              </a:pPr>
              <a:endParaRPr lang="en-US" sz="1250" dirty="0">
                <a:solidFill>
                  <a:srgbClr val="FFFFFF"/>
                </a:solidFill>
                <a:latin typeface="Amazon Ember"/>
                <a:ea typeface="Amazon Ember"/>
                <a:cs typeface="Amazon Ember"/>
                <a:sym typeface="Amazon Ember"/>
              </a:endParaRPr>
            </a:p>
          </p:txBody>
        </p:sp>
        <p:sp>
          <p:nvSpPr>
            <p:cNvPr id="110" name="Freeform: Shape 86">
              <a:extLst>
                <a:ext uri="{FF2B5EF4-FFF2-40B4-BE49-F238E27FC236}">
                  <a16:creationId xmlns:a16="http://schemas.microsoft.com/office/drawing/2014/main" id="{50985C4A-E901-42D9-A057-70C915517008}"/>
                </a:ext>
              </a:extLst>
            </p:cNvPr>
            <p:cNvSpPr/>
            <p:nvPr/>
          </p:nvSpPr>
          <p:spPr>
            <a:xfrm>
              <a:off x="911217" y="3156202"/>
              <a:ext cx="102990" cy="102990"/>
            </a:xfrm>
            <a:custGeom>
              <a:avLst/>
              <a:gdLst>
                <a:gd name="connsiteX0" fmla="*/ 99450 w 102990"/>
                <a:gd name="connsiteY0" fmla="*/ 52139 h 102990"/>
                <a:gd name="connsiteX1" fmla="*/ 52139 w 102990"/>
                <a:gd name="connsiteY1" fmla="*/ 99450 h 102990"/>
                <a:gd name="connsiteX2" fmla="*/ 4828 w 102990"/>
                <a:gd name="connsiteY2" fmla="*/ 52139 h 102990"/>
                <a:gd name="connsiteX3" fmla="*/ 52139 w 102990"/>
                <a:gd name="connsiteY3" fmla="*/ 4828 h 102990"/>
                <a:gd name="connsiteX4" fmla="*/ 99450 w 102990"/>
                <a:gd name="connsiteY4" fmla="*/ 52139 h 102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90" h="102990">
                  <a:moveTo>
                    <a:pt x="99450" y="52139"/>
                  </a:moveTo>
                  <a:cubicBezTo>
                    <a:pt x="99450" y="78268"/>
                    <a:pt x="78268" y="99450"/>
                    <a:pt x="52139" y="99450"/>
                  </a:cubicBezTo>
                  <a:cubicBezTo>
                    <a:pt x="26010" y="99450"/>
                    <a:pt x="4828" y="78268"/>
                    <a:pt x="4828" y="52139"/>
                  </a:cubicBezTo>
                  <a:cubicBezTo>
                    <a:pt x="4828" y="26010"/>
                    <a:pt x="26010" y="4828"/>
                    <a:pt x="52139" y="4828"/>
                  </a:cubicBezTo>
                  <a:cubicBezTo>
                    <a:pt x="78268" y="4828"/>
                    <a:pt x="99450" y="26010"/>
                    <a:pt x="99450" y="52139"/>
                  </a:cubicBezTo>
                  <a:close/>
                </a:path>
              </a:pathLst>
            </a:custGeom>
            <a:noFill/>
            <a:ln w="19050" cap="flat">
              <a:solidFill>
                <a:schemeClr val="tx1"/>
              </a:solidFill>
              <a:prstDash val="solid"/>
              <a:round/>
            </a:ln>
          </p:spPr>
          <p:txBody>
            <a:bodyPr rtlCol="0" anchor="ctr"/>
            <a:lstStyle/>
            <a:p>
              <a:pPr defTabSz="685744">
                <a:defRPr/>
              </a:pPr>
              <a:endParaRPr lang="en-US" sz="1250" dirty="0">
                <a:solidFill>
                  <a:srgbClr val="FFFFFF"/>
                </a:solidFill>
                <a:latin typeface="Amazon Ember"/>
                <a:ea typeface="Amazon Ember"/>
                <a:cs typeface="Amazon Ember"/>
                <a:sym typeface="Amazon Ember"/>
              </a:endParaRPr>
            </a:p>
          </p:txBody>
        </p:sp>
        <p:sp>
          <p:nvSpPr>
            <p:cNvPr id="111" name="Freeform: Shape 87">
              <a:extLst>
                <a:ext uri="{FF2B5EF4-FFF2-40B4-BE49-F238E27FC236}">
                  <a16:creationId xmlns:a16="http://schemas.microsoft.com/office/drawing/2014/main" id="{D83BBBCA-1CAC-4639-8C0F-FD1E501864D3}"/>
                </a:ext>
              </a:extLst>
            </p:cNvPr>
            <p:cNvSpPr/>
            <p:nvPr/>
          </p:nvSpPr>
          <p:spPr>
            <a:xfrm>
              <a:off x="1007127" y="3202226"/>
              <a:ext cx="57932" cy="9655"/>
            </a:xfrm>
            <a:custGeom>
              <a:avLst/>
              <a:gdLst>
                <a:gd name="connsiteX0" fmla="*/ 4828 w 57932"/>
                <a:gd name="connsiteY0" fmla="*/ 4828 h 9655"/>
                <a:gd name="connsiteX1" fmla="*/ 56001 w 57932"/>
                <a:gd name="connsiteY1" fmla="*/ 4828 h 9655"/>
              </a:gdLst>
              <a:ahLst/>
              <a:cxnLst>
                <a:cxn ang="0">
                  <a:pos x="connsiteX0" y="connsiteY0"/>
                </a:cxn>
                <a:cxn ang="0">
                  <a:pos x="connsiteX1" y="connsiteY1"/>
                </a:cxn>
              </a:cxnLst>
              <a:rect l="l" t="t" r="r" b="b"/>
              <a:pathLst>
                <a:path w="57932" h="9655">
                  <a:moveTo>
                    <a:pt x="4828" y="4828"/>
                  </a:moveTo>
                  <a:lnTo>
                    <a:pt x="56001" y="4828"/>
                  </a:lnTo>
                </a:path>
              </a:pathLst>
            </a:custGeom>
            <a:ln w="19050" cap="flat">
              <a:solidFill>
                <a:schemeClr val="tx1"/>
              </a:solidFill>
              <a:prstDash val="solid"/>
              <a:round/>
            </a:ln>
          </p:spPr>
          <p:txBody>
            <a:bodyPr rtlCol="0" anchor="ctr"/>
            <a:lstStyle/>
            <a:p>
              <a:pPr defTabSz="685744">
                <a:defRPr/>
              </a:pPr>
              <a:endParaRPr lang="en-US" sz="1250" dirty="0">
                <a:solidFill>
                  <a:srgbClr val="FFFFFF"/>
                </a:solidFill>
                <a:latin typeface="Amazon Ember"/>
                <a:ea typeface="Amazon Ember"/>
                <a:cs typeface="Amazon Ember"/>
                <a:sym typeface="Amazon Ember"/>
              </a:endParaRPr>
            </a:p>
          </p:txBody>
        </p:sp>
        <p:sp>
          <p:nvSpPr>
            <p:cNvPr id="112" name="Freeform: Shape 88">
              <a:extLst>
                <a:ext uri="{FF2B5EF4-FFF2-40B4-BE49-F238E27FC236}">
                  <a16:creationId xmlns:a16="http://schemas.microsoft.com/office/drawing/2014/main" id="{4911C021-DC39-4086-B8A4-D2698EDD1591}"/>
                </a:ext>
              </a:extLst>
            </p:cNvPr>
            <p:cNvSpPr/>
            <p:nvPr/>
          </p:nvSpPr>
          <p:spPr>
            <a:xfrm>
              <a:off x="958528" y="3250503"/>
              <a:ext cx="9655" cy="57932"/>
            </a:xfrm>
            <a:custGeom>
              <a:avLst/>
              <a:gdLst>
                <a:gd name="connsiteX0" fmla="*/ 4828 w 9655"/>
                <a:gd name="connsiteY0" fmla="*/ 4828 h 57932"/>
                <a:gd name="connsiteX1" fmla="*/ 4828 w 9655"/>
                <a:gd name="connsiteY1" fmla="*/ 56001 h 57932"/>
              </a:gdLst>
              <a:ahLst/>
              <a:cxnLst>
                <a:cxn ang="0">
                  <a:pos x="connsiteX0" y="connsiteY0"/>
                </a:cxn>
                <a:cxn ang="0">
                  <a:pos x="connsiteX1" y="connsiteY1"/>
                </a:cxn>
              </a:cxnLst>
              <a:rect l="l" t="t" r="r" b="b"/>
              <a:pathLst>
                <a:path w="9655" h="57932">
                  <a:moveTo>
                    <a:pt x="4828" y="4828"/>
                  </a:moveTo>
                  <a:lnTo>
                    <a:pt x="4828" y="56001"/>
                  </a:lnTo>
                </a:path>
              </a:pathLst>
            </a:custGeom>
            <a:ln w="19050" cap="flat">
              <a:solidFill>
                <a:schemeClr val="tx1"/>
              </a:solidFill>
              <a:prstDash val="solid"/>
              <a:round/>
            </a:ln>
          </p:spPr>
          <p:txBody>
            <a:bodyPr rtlCol="0" anchor="ctr"/>
            <a:lstStyle/>
            <a:p>
              <a:pPr defTabSz="685744">
                <a:defRPr/>
              </a:pPr>
              <a:endParaRPr lang="en-US" sz="1250" dirty="0">
                <a:solidFill>
                  <a:srgbClr val="FFFFFF"/>
                </a:solidFill>
                <a:latin typeface="Amazon Ember"/>
                <a:ea typeface="Amazon Ember"/>
                <a:cs typeface="Amazon Ember"/>
                <a:sym typeface="Amazon Ember"/>
              </a:endParaRPr>
            </a:p>
          </p:txBody>
        </p:sp>
        <p:sp>
          <p:nvSpPr>
            <p:cNvPr id="113" name="Freeform: Shape 89">
              <a:extLst>
                <a:ext uri="{FF2B5EF4-FFF2-40B4-BE49-F238E27FC236}">
                  <a16:creationId xmlns:a16="http://schemas.microsoft.com/office/drawing/2014/main" id="{3D63FE3A-C995-4276-BE5F-611858897D82}"/>
                </a:ext>
              </a:extLst>
            </p:cNvPr>
            <p:cNvSpPr/>
            <p:nvPr/>
          </p:nvSpPr>
          <p:spPr>
            <a:xfrm>
              <a:off x="936321" y="3299745"/>
              <a:ext cx="57932" cy="57932"/>
            </a:xfrm>
            <a:custGeom>
              <a:avLst/>
              <a:gdLst>
                <a:gd name="connsiteX0" fmla="*/ 53104 w 57932"/>
                <a:gd name="connsiteY0" fmla="*/ 28966 h 57932"/>
                <a:gd name="connsiteX1" fmla="*/ 28966 w 57932"/>
                <a:gd name="connsiteY1" fmla="*/ 53104 h 57932"/>
                <a:gd name="connsiteX2" fmla="*/ 4828 w 57932"/>
                <a:gd name="connsiteY2" fmla="*/ 28966 h 57932"/>
                <a:gd name="connsiteX3" fmla="*/ 28966 w 57932"/>
                <a:gd name="connsiteY3" fmla="*/ 4828 h 57932"/>
                <a:gd name="connsiteX4" fmla="*/ 53104 w 57932"/>
                <a:gd name="connsiteY4" fmla="*/ 28966 h 5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32" h="57932">
                  <a:moveTo>
                    <a:pt x="53104" y="28966"/>
                  </a:moveTo>
                  <a:cubicBezTo>
                    <a:pt x="53104" y="42297"/>
                    <a:pt x="42297" y="53104"/>
                    <a:pt x="28966" y="53104"/>
                  </a:cubicBezTo>
                  <a:cubicBezTo>
                    <a:pt x="15635" y="53104"/>
                    <a:pt x="4828" y="42297"/>
                    <a:pt x="4828" y="28966"/>
                  </a:cubicBezTo>
                  <a:cubicBezTo>
                    <a:pt x="4828" y="15635"/>
                    <a:pt x="15635" y="4828"/>
                    <a:pt x="28966" y="4828"/>
                  </a:cubicBezTo>
                  <a:cubicBezTo>
                    <a:pt x="42297" y="4828"/>
                    <a:pt x="53104" y="15635"/>
                    <a:pt x="53104" y="28966"/>
                  </a:cubicBezTo>
                  <a:close/>
                </a:path>
              </a:pathLst>
            </a:custGeom>
            <a:noFill/>
            <a:ln w="19050" cap="flat">
              <a:solidFill>
                <a:schemeClr val="tx1"/>
              </a:solidFill>
              <a:prstDash val="solid"/>
              <a:round/>
            </a:ln>
          </p:spPr>
          <p:txBody>
            <a:bodyPr rtlCol="0" anchor="ctr"/>
            <a:lstStyle/>
            <a:p>
              <a:pPr defTabSz="685744">
                <a:defRPr/>
              </a:pPr>
              <a:endParaRPr lang="en-US" sz="1250" dirty="0">
                <a:solidFill>
                  <a:srgbClr val="FFFFFF"/>
                </a:solidFill>
                <a:latin typeface="Amazon Ember"/>
                <a:ea typeface="Amazon Ember"/>
                <a:cs typeface="Amazon Ember"/>
                <a:sym typeface="Amazon Ember"/>
              </a:endParaRPr>
            </a:p>
          </p:txBody>
        </p:sp>
        <p:sp>
          <p:nvSpPr>
            <p:cNvPr id="114" name="Freeform: Shape 90">
              <a:extLst>
                <a:ext uri="{FF2B5EF4-FFF2-40B4-BE49-F238E27FC236}">
                  <a16:creationId xmlns:a16="http://schemas.microsoft.com/office/drawing/2014/main" id="{683B422C-48BD-46A5-A3C9-6DC56CF7EE87}"/>
                </a:ext>
              </a:extLst>
            </p:cNvPr>
            <p:cNvSpPr/>
            <p:nvPr/>
          </p:nvSpPr>
          <p:spPr>
            <a:xfrm>
              <a:off x="1054760" y="3177122"/>
              <a:ext cx="57932" cy="57932"/>
            </a:xfrm>
            <a:custGeom>
              <a:avLst/>
              <a:gdLst>
                <a:gd name="connsiteX0" fmla="*/ 53104 w 57932"/>
                <a:gd name="connsiteY0" fmla="*/ 28966 h 57932"/>
                <a:gd name="connsiteX1" fmla="*/ 28966 w 57932"/>
                <a:gd name="connsiteY1" fmla="*/ 53104 h 57932"/>
                <a:gd name="connsiteX2" fmla="*/ 4828 w 57932"/>
                <a:gd name="connsiteY2" fmla="*/ 28966 h 57932"/>
                <a:gd name="connsiteX3" fmla="*/ 28966 w 57932"/>
                <a:gd name="connsiteY3" fmla="*/ 4828 h 57932"/>
                <a:gd name="connsiteX4" fmla="*/ 53104 w 57932"/>
                <a:gd name="connsiteY4" fmla="*/ 28966 h 5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32" h="57932">
                  <a:moveTo>
                    <a:pt x="53104" y="28966"/>
                  </a:moveTo>
                  <a:cubicBezTo>
                    <a:pt x="53104" y="42297"/>
                    <a:pt x="42297" y="53104"/>
                    <a:pt x="28966" y="53104"/>
                  </a:cubicBezTo>
                  <a:cubicBezTo>
                    <a:pt x="15635" y="53104"/>
                    <a:pt x="4828" y="42297"/>
                    <a:pt x="4828" y="28966"/>
                  </a:cubicBezTo>
                  <a:cubicBezTo>
                    <a:pt x="4828" y="15635"/>
                    <a:pt x="15635" y="4828"/>
                    <a:pt x="28966" y="4828"/>
                  </a:cubicBezTo>
                  <a:cubicBezTo>
                    <a:pt x="42297" y="4828"/>
                    <a:pt x="53104" y="15635"/>
                    <a:pt x="53104" y="28966"/>
                  </a:cubicBezTo>
                  <a:close/>
                </a:path>
              </a:pathLst>
            </a:custGeom>
            <a:noFill/>
            <a:ln w="19050" cap="flat">
              <a:solidFill>
                <a:schemeClr val="tx1"/>
              </a:solidFill>
              <a:prstDash val="solid"/>
              <a:round/>
            </a:ln>
          </p:spPr>
          <p:txBody>
            <a:bodyPr rtlCol="0" anchor="ctr"/>
            <a:lstStyle/>
            <a:p>
              <a:pPr defTabSz="685744">
                <a:defRPr/>
              </a:pPr>
              <a:endParaRPr lang="en-US" sz="1250" dirty="0">
                <a:solidFill>
                  <a:srgbClr val="FFFFFF"/>
                </a:solidFill>
                <a:latin typeface="Amazon Ember"/>
                <a:ea typeface="Amazon Ember"/>
                <a:cs typeface="Amazon Ember"/>
                <a:sym typeface="Amazon Ember"/>
              </a:endParaRPr>
            </a:p>
          </p:txBody>
        </p:sp>
        <p:sp>
          <p:nvSpPr>
            <p:cNvPr id="115" name="Freeform: Shape 91">
              <a:extLst>
                <a:ext uri="{FF2B5EF4-FFF2-40B4-BE49-F238E27FC236}">
                  <a16:creationId xmlns:a16="http://schemas.microsoft.com/office/drawing/2014/main" id="{9B7C7917-BFC9-4953-9752-FE8C104E513E}"/>
                </a:ext>
              </a:extLst>
            </p:cNvPr>
            <p:cNvSpPr/>
            <p:nvPr/>
          </p:nvSpPr>
          <p:spPr>
            <a:xfrm>
              <a:off x="994253" y="3232480"/>
              <a:ext cx="45058" cy="45058"/>
            </a:xfrm>
            <a:custGeom>
              <a:avLst/>
              <a:gdLst>
                <a:gd name="connsiteX0" fmla="*/ 4828 w 45058"/>
                <a:gd name="connsiteY0" fmla="*/ 4828 h 45058"/>
                <a:gd name="connsiteX1" fmla="*/ 41196 w 45058"/>
                <a:gd name="connsiteY1" fmla="*/ 41196 h 45058"/>
              </a:gdLst>
              <a:ahLst/>
              <a:cxnLst>
                <a:cxn ang="0">
                  <a:pos x="connsiteX0" y="connsiteY0"/>
                </a:cxn>
                <a:cxn ang="0">
                  <a:pos x="connsiteX1" y="connsiteY1"/>
                </a:cxn>
              </a:cxnLst>
              <a:rect l="l" t="t" r="r" b="b"/>
              <a:pathLst>
                <a:path w="45058" h="45058">
                  <a:moveTo>
                    <a:pt x="4828" y="4828"/>
                  </a:moveTo>
                  <a:lnTo>
                    <a:pt x="41196" y="41196"/>
                  </a:lnTo>
                </a:path>
              </a:pathLst>
            </a:custGeom>
            <a:ln w="19050" cap="flat">
              <a:solidFill>
                <a:schemeClr val="tx1"/>
              </a:solidFill>
              <a:prstDash val="solid"/>
              <a:round/>
            </a:ln>
          </p:spPr>
          <p:txBody>
            <a:bodyPr rtlCol="0" anchor="ctr"/>
            <a:lstStyle/>
            <a:p>
              <a:pPr defTabSz="685744">
                <a:defRPr/>
              </a:pPr>
              <a:endParaRPr lang="en-US" sz="1250" dirty="0">
                <a:solidFill>
                  <a:srgbClr val="FFFFFF"/>
                </a:solidFill>
                <a:latin typeface="Amazon Ember"/>
                <a:ea typeface="Amazon Ember"/>
                <a:cs typeface="Amazon Ember"/>
                <a:sym typeface="Amazon Ember"/>
              </a:endParaRPr>
            </a:p>
          </p:txBody>
        </p:sp>
        <p:sp>
          <p:nvSpPr>
            <p:cNvPr id="116" name="Freeform: Shape 92">
              <a:extLst>
                <a:ext uri="{FF2B5EF4-FFF2-40B4-BE49-F238E27FC236}">
                  <a16:creationId xmlns:a16="http://schemas.microsoft.com/office/drawing/2014/main" id="{57D8D12B-8BD7-4E7A-B2FF-E33890BF3DB5}"/>
                </a:ext>
              </a:extLst>
            </p:cNvPr>
            <p:cNvSpPr/>
            <p:nvPr/>
          </p:nvSpPr>
          <p:spPr>
            <a:xfrm>
              <a:off x="1021288" y="3258549"/>
              <a:ext cx="57932" cy="57932"/>
            </a:xfrm>
            <a:custGeom>
              <a:avLst/>
              <a:gdLst>
                <a:gd name="connsiteX0" fmla="*/ 53104 w 57932"/>
                <a:gd name="connsiteY0" fmla="*/ 28966 h 57932"/>
                <a:gd name="connsiteX1" fmla="*/ 28966 w 57932"/>
                <a:gd name="connsiteY1" fmla="*/ 53104 h 57932"/>
                <a:gd name="connsiteX2" fmla="*/ 4828 w 57932"/>
                <a:gd name="connsiteY2" fmla="*/ 28966 h 57932"/>
                <a:gd name="connsiteX3" fmla="*/ 28966 w 57932"/>
                <a:gd name="connsiteY3" fmla="*/ 4828 h 57932"/>
                <a:gd name="connsiteX4" fmla="*/ 53104 w 57932"/>
                <a:gd name="connsiteY4" fmla="*/ 28966 h 5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32" h="57932">
                  <a:moveTo>
                    <a:pt x="53104" y="28966"/>
                  </a:moveTo>
                  <a:cubicBezTo>
                    <a:pt x="53104" y="42297"/>
                    <a:pt x="42297" y="53104"/>
                    <a:pt x="28966" y="53104"/>
                  </a:cubicBezTo>
                  <a:cubicBezTo>
                    <a:pt x="15635" y="53104"/>
                    <a:pt x="4828" y="42297"/>
                    <a:pt x="4828" y="28966"/>
                  </a:cubicBezTo>
                  <a:cubicBezTo>
                    <a:pt x="4828" y="15635"/>
                    <a:pt x="15635" y="4828"/>
                    <a:pt x="28966" y="4828"/>
                  </a:cubicBezTo>
                  <a:cubicBezTo>
                    <a:pt x="42297" y="4828"/>
                    <a:pt x="53104" y="15635"/>
                    <a:pt x="53104" y="28966"/>
                  </a:cubicBezTo>
                  <a:close/>
                </a:path>
              </a:pathLst>
            </a:custGeom>
            <a:noFill/>
            <a:ln w="19050" cap="flat">
              <a:solidFill>
                <a:schemeClr val="tx1"/>
              </a:solidFill>
              <a:prstDash val="solid"/>
              <a:round/>
            </a:ln>
          </p:spPr>
          <p:txBody>
            <a:bodyPr rtlCol="0" anchor="ctr"/>
            <a:lstStyle/>
            <a:p>
              <a:pPr defTabSz="685744">
                <a:defRPr/>
              </a:pPr>
              <a:endParaRPr lang="en-US" sz="1250" dirty="0">
                <a:solidFill>
                  <a:srgbClr val="FFFFFF"/>
                </a:solidFill>
                <a:latin typeface="Amazon Ember"/>
                <a:ea typeface="Amazon Ember"/>
                <a:cs typeface="Amazon Ember"/>
                <a:sym typeface="Amazon Ember"/>
              </a:endParaRPr>
            </a:p>
          </p:txBody>
        </p:sp>
      </p:grpSp>
      <p:grpSp>
        <p:nvGrpSpPr>
          <p:cNvPr id="117" name="Graphic 45">
            <a:extLst>
              <a:ext uri="{FF2B5EF4-FFF2-40B4-BE49-F238E27FC236}">
                <a16:creationId xmlns:a16="http://schemas.microsoft.com/office/drawing/2014/main" id="{B42A0A36-1B55-4992-86E9-F13A43F8C19D}"/>
              </a:ext>
            </a:extLst>
          </p:cNvPr>
          <p:cNvGrpSpPr/>
          <p:nvPr/>
        </p:nvGrpSpPr>
        <p:grpSpPr>
          <a:xfrm>
            <a:off x="4082408" y="1771260"/>
            <a:ext cx="972447" cy="1067858"/>
            <a:chOff x="5048093" y="1217271"/>
            <a:chExt cx="421752" cy="463133"/>
          </a:xfrm>
          <a:solidFill>
            <a:schemeClr val="tx1"/>
          </a:solidFill>
        </p:grpSpPr>
        <p:sp>
          <p:nvSpPr>
            <p:cNvPr id="118" name="Freeform: Shape 94">
              <a:extLst>
                <a:ext uri="{FF2B5EF4-FFF2-40B4-BE49-F238E27FC236}">
                  <a16:creationId xmlns:a16="http://schemas.microsoft.com/office/drawing/2014/main" id="{CD79FFB0-BA33-4962-8295-DEC0C024C56B}"/>
                </a:ext>
              </a:extLst>
            </p:cNvPr>
            <p:cNvSpPr/>
            <p:nvPr/>
          </p:nvSpPr>
          <p:spPr>
            <a:xfrm>
              <a:off x="5048093" y="1257807"/>
              <a:ext cx="421752" cy="422597"/>
            </a:xfrm>
            <a:custGeom>
              <a:avLst/>
              <a:gdLst>
                <a:gd name="connsiteX0" fmla="*/ 210933 w 421752"/>
                <a:gd name="connsiteY0" fmla="*/ 422597 h 422596"/>
                <a:gd name="connsiteX1" fmla="*/ 195002 w 421752"/>
                <a:gd name="connsiteY1" fmla="*/ 422028 h 422596"/>
                <a:gd name="connsiteX2" fmla="*/ 50866 w 421752"/>
                <a:gd name="connsiteY2" fmla="*/ 349391 h 422596"/>
                <a:gd name="connsiteX3" fmla="*/ 25737 w 421752"/>
                <a:gd name="connsiteY3" fmla="*/ 110427 h 422596"/>
                <a:gd name="connsiteX4" fmla="*/ 42331 w 421752"/>
                <a:gd name="connsiteY4" fmla="*/ 119910 h 422596"/>
                <a:gd name="connsiteX5" fmla="*/ 119516 w 421752"/>
                <a:gd name="connsiteY5" fmla="*/ 380273 h 422596"/>
                <a:gd name="connsiteX6" fmla="*/ 379879 w 421752"/>
                <a:gd name="connsiteY6" fmla="*/ 303089 h 422596"/>
                <a:gd name="connsiteX7" fmla="*/ 302695 w 421752"/>
                <a:gd name="connsiteY7" fmla="*/ 42726 h 422596"/>
                <a:gd name="connsiteX8" fmla="*/ 165037 w 421752"/>
                <a:gd name="connsiteY8" fmla="*/ 25083 h 422596"/>
                <a:gd name="connsiteX9" fmla="*/ 160580 w 421752"/>
                <a:gd name="connsiteY9" fmla="*/ 6118 h 422596"/>
                <a:gd name="connsiteX10" fmla="*/ 415635 w 421752"/>
                <a:gd name="connsiteY10" fmla="*/ 160715 h 422596"/>
                <a:gd name="connsiteX11" fmla="*/ 261038 w 421752"/>
                <a:gd name="connsiteY11" fmla="*/ 415769 h 422596"/>
                <a:gd name="connsiteX12" fmla="*/ 210933 w 421752"/>
                <a:gd name="connsiteY12" fmla="*/ 421838 h 42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1752" h="422596">
                  <a:moveTo>
                    <a:pt x="210933" y="422597"/>
                  </a:moveTo>
                  <a:cubicBezTo>
                    <a:pt x="205623" y="422597"/>
                    <a:pt x="200313" y="422407"/>
                    <a:pt x="195002" y="422028"/>
                  </a:cubicBezTo>
                  <a:cubicBezTo>
                    <a:pt x="139183" y="418041"/>
                    <a:pt x="87280" y="391884"/>
                    <a:pt x="50866" y="349391"/>
                  </a:cubicBezTo>
                  <a:cubicBezTo>
                    <a:pt x="-6217" y="282638"/>
                    <a:pt x="-16212" y="187594"/>
                    <a:pt x="25737" y="110427"/>
                  </a:cubicBezTo>
                  <a:lnTo>
                    <a:pt x="42331" y="119910"/>
                  </a:lnTo>
                  <a:cubicBezTo>
                    <a:pt x="-8252" y="213121"/>
                    <a:pt x="26305" y="329690"/>
                    <a:pt x="119516" y="380273"/>
                  </a:cubicBezTo>
                  <a:cubicBezTo>
                    <a:pt x="212727" y="430857"/>
                    <a:pt x="329296" y="396300"/>
                    <a:pt x="379879" y="303089"/>
                  </a:cubicBezTo>
                  <a:cubicBezTo>
                    <a:pt x="430462" y="209878"/>
                    <a:pt x="395906" y="93309"/>
                    <a:pt x="302695" y="42726"/>
                  </a:cubicBezTo>
                  <a:cubicBezTo>
                    <a:pt x="260613" y="19889"/>
                    <a:pt x="211518" y="13597"/>
                    <a:pt x="165037" y="25083"/>
                  </a:cubicBezTo>
                  <a:lnTo>
                    <a:pt x="160580" y="6118"/>
                  </a:lnTo>
                  <a:cubicBezTo>
                    <a:pt x="273702" y="-21623"/>
                    <a:pt x="387894" y="47593"/>
                    <a:pt x="415635" y="160715"/>
                  </a:cubicBezTo>
                  <a:cubicBezTo>
                    <a:pt x="443376" y="273837"/>
                    <a:pt x="374160" y="388029"/>
                    <a:pt x="261038" y="415769"/>
                  </a:cubicBezTo>
                  <a:cubicBezTo>
                    <a:pt x="244640" y="419791"/>
                    <a:pt x="227818" y="421828"/>
                    <a:pt x="210933" y="421838"/>
                  </a:cubicBezTo>
                  <a:close/>
                </a:path>
              </a:pathLst>
            </a:custGeom>
            <a:grpFill/>
            <a:ln w="12700" cap="flat">
              <a:noFill/>
              <a:prstDash val="solid"/>
              <a:miter/>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119" name="Freeform: Shape 95">
              <a:extLst>
                <a:ext uri="{FF2B5EF4-FFF2-40B4-BE49-F238E27FC236}">
                  <a16:creationId xmlns:a16="http://schemas.microsoft.com/office/drawing/2014/main" id="{34CB6963-0EFC-472B-8CBE-315EEA9913A5}"/>
                </a:ext>
              </a:extLst>
            </p:cNvPr>
            <p:cNvSpPr/>
            <p:nvPr/>
          </p:nvSpPr>
          <p:spPr>
            <a:xfrm>
              <a:off x="5110603" y="1457088"/>
              <a:ext cx="89632" cy="62870"/>
            </a:xfrm>
            <a:custGeom>
              <a:avLst/>
              <a:gdLst>
                <a:gd name="connsiteX0" fmla="*/ 45251 w 89632"/>
                <a:gd name="connsiteY0" fmla="*/ 62870 h 62870"/>
                <a:gd name="connsiteX1" fmla="*/ 39183 w 89632"/>
                <a:gd name="connsiteY1" fmla="*/ 60689 h 62870"/>
                <a:gd name="connsiteX2" fmla="*/ 3433 w 89632"/>
                <a:gd name="connsiteY2" fmla="*/ 31103 h 62870"/>
                <a:gd name="connsiteX3" fmla="*/ 2181 w 89632"/>
                <a:gd name="connsiteY3" fmla="*/ 17751 h 62870"/>
                <a:gd name="connsiteX4" fmla="*/ 9407 w 89632"/>
                <a:gd name="connsiteY4" fmla="*/ 14319 h 62870"/>
                <a:gd name="connsiteX5" fmla="*/ 23536 w 89632"/>
                <a:gd name="connsiteY5" fmla="*/ 14319 h 62870"/>
                <a:gd name="connsiteX6" fmla="*/ 23536 w 89632"/>
                <a:gd name="connsiteY6" fmla="*/ 0 h 62870"/>
                <a:gd name="connsiteX7" fmla="*/ 42502 w 89632"/>
                <a:gd name="connsiteY7" fmla="*/ 0 h 62870"/>
                <a:gd name="connsiteX8" fmla="*/ 42502 w 89632"/>
                <a:gd name="connsiteY8" fmla="*/ 23612 h 62870"/>
                <a:gd name="connsiteX9" fmla="*/ 35484 w 89632"/>
                <a:gd name="connsiteY9" fmla="*/ 33095 h 62870"/>
                <a:gd name="connsiteX10" fmla="*/ 44967 w 89632"/>
                <a:gd name="connsiteY10" fmla="*/ 41060 h 62870"/>
                <a:gd name="connsiteX11" fmla="*/ 54450 w 89632"/>
                <a:gd name="connsiteY11" fmla="*/ 33189 h 62870"/>
                <a:gd name="connsiteX12" fmla="*/ 47053 w 89632"/>
                <a:gd name="connsiteY12" fmla="*/ 23707 h 62870"/>
                <a:gd name="connsiteX13" fmla="*/ 47053 w 89632"/>
                <a:gd name="connsiteY13" fmla="*/ 0 h 62870"/>
                <a:gd name="connsiteX14" fmla="*/ 66019 w 89632"/>
                <a:gd name="connsiteY14" fmla="*/ 0 h 62870"/>
                <a:gd name="connsiteX15" fmla="*/ 66019 w 89632"/>
                <a:gd name="connsiteY15" fmla="*/ 14129 h 62870"/>
                <a:gd name="connsiteX16" fmla="*/ 80148 w 89632"/>
                <a:gd name="connsiteY16" fmla="*/ 14129 h 62870"/>
                <a:gd name="connsiteX17" fmla="*/ 89061 w 89632"/>
                <a:gd name="connsiteY17" fmla="*/ 20388 h 62870"/>
                <a:gd name="connsiteX18" fmla="*/ 86217 w 89632"/>
                <a:gd name="connsiteY18" fmla="*/ 30914 h 62870"/>
                <a:gd name="connsiteX19" fmla="*/ 51131 w 89632"/>
                <a:gd name="connsiteY19" fmla="*/ 60405 h 62870"/>
                <a:gd name="connsiteX20" fmla="*/ 45251 w 89632"/>
                <a:gd name="connsiteY20" fmla="*/ 62870 h 6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632" h="62870">
                  <a:moveTo>
                    <a:pt x="45251" y="62870"/>
                  </a:moveTo>
                  <a:cubicBezTo>
                    <a:pt x="43036" y="62874"/>
                    <a:pt x="40889" y="62103"/>
                    <a:pt x="39183" y="60689"/>
                  </a:cubicBezTo>
                  <a:lnTo>
                    <a:pt x="3433" y="31103"/>
                  </a:lnTo>
                  <a:cubicBezTo>
                    <a:pt x="-600" y="27762"/>
                    <a:pt x="-1160" y="21784"/>
                    <a:pt x="2181" y="17751"/>
                  </a:cubicBezTo>
                  <a:cubicBezTo>
                    <a:pt x="3966" y="15597"/>
                    <a:pt x="6610" y="14341"/>
                    <a:pt x="9407" y="14319"/>
                  </a:cubicBezTo>
                  <a:lnTo>
                    <a:pt x="23536" y="14319"/>
                  </a:lnTo>
                  <a:lnTo>
                    <a:pt x="23536" y="0"/>
                  </a:lnTo>
                  <a:lnTo>
                    <a:pt x="42502" y="0"/>
                  </a:lnTo>
                  <a:lnTo>
                    <a:pt x="42502" y="23612"/>
                  </a:lnTo>
                  <a:cubicBezTo>
                    <a:pt x="42653" y="28020"/>
                    <a:pt x="39744" y="31950"/>
                    <a:pt x="35484" y="33095"/>
                  </a:cubicBezTo>
                  <a:lnTo>
                    <a:pt x="44967" y="41060"/>
                  </a:lnTo>
                  <a:lnTo>
                    <a:pt x="54450" y="33189"/>
                  </a:lnTo>
                  <a:cubicBezTo>
                    <a:pt x="50039" y="32196"/>
                    <a:pt x="46943" y="28227"/>
                    <a:pt x="47053" y="23707"/>
                  </a:cubicBezTo>
                  <a:lnTo>
                    <a:pt x="47053" y="0"/>
                  </a:lnTo>
                  <a:lnTo>
                    <a:pt x="66019" y="0"/>
                  </a:lnTo>
                  <a:lnTo>
                    <a:pt x="66019" y="14129"/>
                  </a:lnTo>
                  <a:lnTo>
                    <a:pt x="80148" y="14129"/>
                  </a:lnTo>
                  <a:cubicBezTo>
                    <a:pt x="84140" y="14131"/>
                    <a:pt x="87704" y="16633"/>
                    <a:pt x="89061" y="20388"/>
                  </a:cubicBezTo>
                  <a:cubicBezTo>
                    <a:pt x="90427" y="24145"/>
                    <a:pt x="89289" y="28355"/>
                    <a:pt x="86217" y="30914"/>
                  </a:cubicBezTo>
                  <a:lnTo>
                    <a:pt x="51131" y="60405"/>
                  </a:lnTo>
                  <a:cubicBezTo>
                    <a:pt x="49514" y="61880"/>
                    <a:pt x="47437" y="62751"/>
                    <a:pt x="45251" y="62870"/>
                  </a:cubicBezTo>
                  <a:close/>
                </a:path>
              </a:pathLst>
            </a:custGeom>
            <a:grpFill/>
            <a:ln w="12700" cap="flat">
              <a:noFill/>
              <a:prstDash val="solid"/>
              <a:miter/>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120" name="Freeform: Shape 96">
              <a:extLst>
                <a:ext uri="{FF2B5EF4-FFF2-40B4-BE49-F238E27FC236}">
                  <a16:creationId xmlns:a16="http://schemas.microsoft.com/office/drawing/2014/main" id="{9C18B9B3-2C85-4864-A150-C9B55F8E50B8}"/>
                </a:ext>
              </a:extLst>
            </p:cNvPr>
            <p:cNvSpPr/>
            <p:nvPr/>
          </p:nvSpPr>
          <p:spPr>
            <a:xfrm>
              <a:off x="5058942" y="1305934"/>
              <a:ext cx="193161" cy="146427"/>
            </a:xfrm>
            <a:custGeom>
              <a:avLst/>
              <a:gdLst>
                <a:gd name="connsiteX0" fmla="*/ 96913 w 193161"/>
                <a:gd name="connsiteY0" fmla="*/ 146412 h 146427"/>
                <a:gd name="connsiteX1" fmla="*/ 75577 w 193161"/>
                <a:gd name="connsiteY1" fmla="*/ 142335 h 146427"/>
                <a:gd name="connsiteX2" fmla="*/ 69318 w 193161"/>
                <a:gd name="connsiteY2" fmla="*/ 133516 h 146427"/>
                <a:gd name="connsiteX3" fmla="*/ 69318 w 193161"/>
                <a:gd name="connsiteY3" fmla="*/ 119197 h 146427"/>
                <a:gd name="connsiteX4" fmla="*/ 0 w 193161"/>
                <a:gd name="connsiteY4" fmla="*/ 10526 h 146427"/>
                <a:gd name="connsiteX5" fmla="*/ 15931 w 193161"/>
                <a:gd name="connsiteY5" fmla="*/ 284 h 146427"/>
                <a:gd name="connsiteX6" fmla="*/ 86766 w 193161"/>
                <a:gd name="connsiteY6" fmla="*/ 110852 h 146427"/>
                <a:gd name="connsiteX7" fmla="*/ 88284 w 193161"/>
                <a:gd name="connsiteY7" fmla="*/ 115973 h 146427"/>
                <a:gd name="connsiteX8" fmla="*/ 88284 w 193161"/>
                <a:gd name="connsiteY8" fmla="*/ 126404 h 146427"/>
                <a:gd name="connsiteX9" fmla="*/ 104783 w 193161"/>
                <a:gd name="connsiteY9" fmla="*/ 126404 h 146427"/>
                <a:gd name="connsiteX10" fmla="*/ 104783 w 193161"/>
                <a:gd name="connsiteY10" fmla="*/ 115973 h 146427"/>
                <a:gd name="connsiteX11" fmla="*/ 106301 w 193161"/>
                <a:gd name="connsiteY11" fmla="*/ 110852 h 146427"/>
                <a:gd name="connsiteX12" fmla="*/ 177136 w 193161"/>
                <a:gd name="connsiteY12" fmla="*/ 0 h 146427"/>
                <a:gd name="connsiteX13" fmla="*/ 193162 w 193161"/>
                <a:gd name="connsiteY13" fmla="*/ 10146 h 146427"/>
                <a:gd name="connsiteX14" fmla="*/ 123749 w 193161"/>
                <a:gd name="connsiteY14" fmla="*/ 119197 h 146427"/>
                <a:gd name="connsiteX15" fmla="*/ 123749 w 193161"/>
                <a:gd name="connsiteY15" fmla="*/ 133990 h 146427"/>
                <a:gd name="connsiteX16" fmla="*/ 117775 w 193161"/>
                <a:gd name="connsiteY16" fmla="*/ 142714 h 146427"/>
                <a:gd name="connsiteX17" fmla="*/ 96913 w 193161"/>
                <a:gd name="connsiteY17" fmla="*/ 146412 h 14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3161" h="146427">
                  <a:moveTo>
                    <a:pt x="96913" y="146412"/>
                  </a:moveTo>
                  <a:cubicBezTo>
                    <a:pt x="89612" y="146358"/>
                    <a:pt x="82383" y="144976"/>
                    <a:pt x="75577" y="142335"/>
                  </a:cubicBezTo>
                  <a:cubicBezTo>
                    <a:pt x="71855" y="140989"/>
                    <a:pt x="69360" y="137474"/>
                    <a:pt x="69318" y="133516"/>
                  </a:cubicBezTo>
                  <a:lnTo>
                    <a:pt x="69318" y="119197"/>
                  </a:lnTo>
                  <a:lnTo>
                    <a:pt x="0" y="10526"/>
                  </a:lnTo>
                  <a:lnTo>
                    <a:pt x="15931" y="284"/>
                  </a:lnTo>
                  <a:lnTo>
                    <a:pt x="86766" y="110852"/>
                  </a:lnTo>
                  <a:cubicBezTo>
                    <a:pt x="87752" y="112379"/>
                    <a:pt x="88279" y="114156"/>
                    <a:pt x="88284" y="115973"/>
                  </a:cubicBezTo>
                  <a:lnTo>
                    <a:pt x="88284" y="126404"/>
                  </a:lnTo>
                  <a:cubicBezTo>
                    <a:pt x="93709" y="127684"/>
                    <a:pt x="99358" y="127684"/>
                    <a:pt x="104783" y="126404"/>
                  </a:cubicBezTo>
                  <a:lnTo>
                    <a:pt x="104783" y="115973"/>
                  </a:lnTo>
                  <a:cubicBezTo>
                    <a:pt x="104788" y="114156"/>
                    <a:pt x="105315" y="112379"/>
                    <a:pt x="106301" y="110852"/>
                  </a:cubicBezTo>
                  <a:lnTo>
                    <a:pt x="177136" y="0"/>
                  </a:lnTo>
                  <a:lnTo>
                    <a:pt x="193162" y="10146"/>
                  </a:lnTo>
                  <a:lnTo>
                    <a:pt x="123749" y="119197"/>
                  </a:lnTo>
                  <a:lnTo>
                    <a:pt x="123749" y="133990"/>
                  </a:lnTo>
                  <a:cubicBezTo>
                    <a:pt x="123714" y="137841"/>
                    <a:pt x="121353" y="141289"/>
                    <a:pt x="117775" y="142714"/>
                  </a:cubicBezTo>
                  <a:cubicBezTo>
                    <a:pt x="111136" y="145323"/>
                    <a:pt x="104044" y="146581"/>
                    <a:pt x="96913" y="146412"/>
                  </a:cubicBezTo>
                  <a:close/>
                </a:path>
              </a:pathLst>
            </a:custGeom>
            <a:grpFill/>
            <a:ln w="12700" cap="flat">
              <a:noFill/>
              <a:prstDash val="solid"/>
              <a:miter/>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122" name="Freeform: Shape 98">
              <a:extLst>
                <a:ext uri="{FF2B5EF4-FFF2-40B4-BE49-F238E27FC236}">
                  <a16:creationId xmlns:a16="http://schemas.microsoft.com/office/drawing/2014/main" id="{D6BC6C8C-D648-404D-9843-80AB8AA2D724}"/>
                </a:ext>
              </a:extLst>
            </p:cNvPr>
            <p:cNvSpPr/>
            <p:nvPr/>
          </p:nvSpPr>
          <p:spPr>
            <a:xfrm>
              <a:off x="5157847" y="1270374"/>
              <a:ext cx="42577" cy="42672"/>
            </a:xfrm>
            <a:custGeom>
              <a:avLst/>
              <a:gdLst>
                <a:gd name="connsiteX0" fmla="*/ 33095 w 42577"/>
                <a:gd name="connsiteY0" fmla="*/ 42672 h 42672"/>
                <a:gd name="connsiteX1" fmla="*/ 9483 w 42577"/>
                <a:gd name="connsiteY1" fmla="*/ 42672 h 42672"/>
                <a:gd name="connsiteX2" fmla="*/ 0 w 42577"/>
                <a:gd name="connsiteY2" fmla="*/ 33189 h 42672"/>
                <a:gd name="connsiteX3" fmla="*/ 0 w 42577"/>
                <a:gd name="connsiteY3" fmla="*/ 9483 h 42672"/>
                <a:gd name="connsiteX4" fmla="*/ 9483 w 42577"/>
                <a:gd name="connsiteY4" fmla="*/ 0 h 42672"/>
                <a:gd name="connsiteX5" fmla="*/ 33095 w 42577"/>
                <a:gd name="connsiteY5" fmla="*/ 0 h 42672"/>
                <a:gd name="connsiteX6" fmla="*/ 42577 w 42577"/>
                <a:gd name="connsiteY6" fmla="*/ 9483 h 42672"/>
                <a:gd name="connsiteX7" fmla="*/ 42577 w 42577"/>
                <a:gd name="connsiteY7" fmla="*/ 33189 h 42672"/>
                <a:gd name="connsiteX8" fmla="*/ 33095 w 42577"/>
                <a:gd name="connsiteY8" fmla="*/ 42672 h 42672"/>
                <a:gd name="connsiteX9" fmla="*/ 18965 w 42577"/>
                <a:gd name="connsiteY9" fmla="*/ 23707 h 42672"/>
                <a:gd name="connsiteX10" fmla="*/ 23612 w 42577"/>
                <a:gd name="connsiteY10" fmla="*/ 23707 h 42672"/>
                <a:gd name="connsiteX11" fmla="*/ 23612 w 42577"/>
                <a:gd name="connsiteY11" fmla="*/ 18965 h 42672"/>
                <a:gd name="connsiteX12" fmla="*/ 18965 w 42577"/>
                <a:gd name="connsiteY12" fmla="*/ 18965 h 4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577" h="42672">
                  <a:moveTo>
                    <a:pt x="33095" y="42672"/>
                  </a:moveTo>
                  <a:lnTo>
                    <a:pt x="9483" y="42672"/>
                  </a:lnTo>
                  <a:cubicBezTo>
                    <a:pt x="4246" y="42672"/>
                    <a:pt x="0" y="38426"/>
                    <a:pt x="0" y="33189"/>
                  </a:cubicBezTo>
                  <a:lnTo>
                    <a:pt x="0" y="9483"/>
                  </a:lnTo>
                  <a:cubicBezTo>
                    <a:pt x="0" y="4246"/>
                    <a:pt x="4246" y="0"/>
                    <a:pt x="9483" y="0"/>
                  </a:cubicBezTo>
                  <a:lnTo>
                    <a:pt x="33095" y="0"/>
                  </a:lnTo>
                  <a:cubicBezTo>
                    <a:pt x="38332" y="0"/>
                    <a:pt x="42577" y="4246"/>
                    <a:pt x="42577" y="9483"/>
                  </a:cubicBezTo>
                  <a:lnTo>
                    <a:pt x="42577" y="33189"/>
                  </a:lnTo>
                  <a:cubicBezTo>
                    <a:pt x="42577" y="38426"/>
                    <a:pt x="38332" y="42672"/>
                    <a:pt x="33095" y="42672"/>
                  </a:cubicBezTo>
                  <a:close/>
                  <a:moveTo>
                    <a:pt x="18965" y="23707"/>
                  </a:moveTo>
                  <a:lnTo>
                    <a:pt x="23612" y="23707"/>
                  </a:lnTo>
                  <a:lnTo>
                    <a:pt x="23612" y="18965"/>
                  </a:lnTo>
                  <a:lnTo>
                    <a:pt x="18965" y="18965"/>
                  </a:lnTo>
                  <a:close/>
                </a:path>
              </a:pathLst>
            </a:custGeom>
            <a:grpFill/>
            <a:ln w="28575" cap="flat">
              <a:solidFill>
                <a:schemeClr val="accent2">
                  <a:lumMod val="75000"/>
                </a:schemeClr>
              </a:solidFill>
              <a:prstDash val="solid"/>
              <a:miter/>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123" name="Freeform: Shape 99">
              <a:extLst>
                <a:ext uri="{FF2B5EF4-FFF2-40B4-BE49-F238E27FC236}">
                  <a16:creationId xmlns:a16="http://schemas.microsoft.com/office/drawing/2014/main" id="{F47A6287-A167-4A33-8A6D-CA9E397E1065}"/>
                </a:ext>
              </a:extLst>
            </p:cNvPr>
            <p:cNvSpPr/>
            <p:nvPr/>
          </p:nvSpPr>
          <p:spPr>
            <a:xfrm>
              <a:off x="5145995" y="1217271"/>
              <a:ext cx="42577" cy="42577"/>
            </a:xfrm>
            <a:custGeom>
              <a:avLst/>
              <a:gdLst>
                <a:gd name="connsiteX0" fmla="*/ 33095 w 42577"/>
                <a:gd name="connsiteY0" fmla="*/ 42577 h 42577"/>
                <a:gd name="connsiteX1" fmla="*/ 9483 w 42577"/>
                <a:gd name="connsiteY1" fmla="*/ 42577 h 42577"/>
                <a:gd name="connsiteX2" fmla="*/ 0 w 42577"/>
                <a:gd name="connsiteY2" fmla="*/ 33095 h 42577"/>
                <a:gd name="connsiteX3" fmla="*/ 0 w 42577"/>
                <a:gd name="connsiteY3" fmla="*/ 9483 h 42577"/>
                <a:gd name="connsiteX4" fmla="*/ 9483 w 42577"/>
                <a:gd name="connsiteY4" fmla="*/ 0 h 42577"/>
                <a:gd name="connsiteX5" fmla="*/ 33095 w 42577"/>
                <a:gd name="connsiteY5" fmla="*/ 0 h 42577"/>
                <a:gd name="connsiteX6" fmla="*/ 42577 w 42577"/>
                <a:gd name="connsiteY6" fmla="*/ 9483 h 42577"/>
                <a:gd name="connsiteX7" fmla="*/ 42577 w 42577"/>
                <a:gd name="connsiteY7" fmla="*/ 33095 h 42577"/>
                <a:gd name="connsiteX8" fmla="*/ 33095 w 42577"/>
                <a:gd name="connsiteY8" fmla="*/ 42577 h 42577"/>
                <a:gd name="connsiteX9" fmla="*/ 18965 w 42577"/>
                <a:gd name="connsiteY9" fmla="*/ 23612 h 42577"/>
                <a:gd name="connsiteX10" fmla="*/ 23612 w 42577"/>
                <a:gd name="connsiteY10" fmla="*/ 23612 h 42577"/>
                <a:gd name="connsiteX11" fmla="*/ 23612 w 42577"/>
                <a:gd name="connsiteY11" fmla="*/ 18965 h 42577"/>
                <a:gd name="connsiteX12" fmla="*/ 18965 w 42577"/>
                <a:gd name="connsiteY12" fmla="*/ 18965 h 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577" h="42577">
                  <a:moveTo>
                    <a:pt x="33095" y="42577"/>
                  </a:moveTo>
                  <a:lnTo>
                    <a:pt x="9483" y="42577"/>
                  </a:lnTo>
                  <a:cubicBezTo>
                    <a:pt x="4246" y="42577"/>
                    <a:pt x="0" y="38332"/>
                    <a:pt x="0" y="33095"/>
                  </a:cubicBezTo>
                  <a:lnTo>
                    <a:pt x="0" y="9483"/>
                  </a:lnTo>
                  <a:cubicBezTo>
                    <a:pt x="0" y="4246"/>
                    <a:pt x="4246" y="0"/>
                    <a:pt x="9483" y="0"/>
                  </a:cubicBezTo>
                  <a:lnTo>
                    <a:pt x="33095" y="0"/>
                  </a:lnTo>
                  <a:cubicBezTo>
                    <a:pt x="38332" y="0"/>
                    <a:pt x="42577" y="4246"/>
                    <a:pt x="42577" y="9483"/>
                  </a:cubicBezTo>
                  <a:lnTo>
                    <a:pt x="42577" y="33095"/>
                  </a:lnTo>
                  <a:cubicBezTo>
                    <a:pt x="42577" y="38332"/>
                    <a:pt x="38332" y="42577"/>
                    <a:pt x="33095" y="42577"/>
                  </a:cubicBezTo>
                  <a:close/>
                  <a:moveTo>
                    <a:pt x="18965" y="23612"/>
                  </a:moveTo>
                  <a:lnTo>
                    <a:pt x="23612" y="23612"/>
                  </a:lnTo>
                  <a:lnTo>
                    <a:pt x="23612" y="18965"/>
                  </a:lnTo>
                  <a:lnTo>
                    <a:pt x="18965" y="18965"/>
                  </a:lnTo>
                  <a:close/>
                </a:path>
              </a:pathLst>
            </a:custGeom>
            <a:grpFill/>
            <a:ln w="28575" cap="flat">
              <a:solidFill>
                <a:schemeClr val="accent2">
                  <a:lumMod val="75000"/>
                </a:schemeClr>
              </a:solidFill>
              <a:prstDash val="solid"/>
              <a:miter/>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124" name="Freeform: Shape 100">
              <a:extLst>
                <a:ext uri="{FF2B5EF4-FFF2-40B4-BE49-F238E27FC236}">
                  <a16:creationId xmlns:a16="http://schemas.microsoft.com/office/drawing/2014/main" id="{E12863CF-9F83-4E61-B60F-AF037C2632A9}"/>
                </a:ext>
              </a:extLst>
            </p:cNvPr>
            <p:cNvSpPr/>
            <p:nvPr/>
          </p:nvSpPr>
          <p:spPr>
            <a:xfrm>
              <a:off x="5098772" y="1246762"/>
              <a:ext cx="42577" cy="42577"/>
            </a:xfrm>
            <a:custGeom>
              <a:avLst/>
              <a:gdLst>
                <a:gd name="connsiteX0" fmla="*/ 33095 w 42577"/>
                <a:gd name="connsiteY0" fmla="*/ 42577 h 42577"/>
                <a:gd name="connsiteX1" fmla="*/ 9483 w 42577"/>
                <a:gd name="connsiteY1" fmla="*/ 42577 h 42577"/>
                <a:gd name="connsiteX2" fmla="*/ 0 w 42577"/>
                <a:gd name="connsiteY2" fmla="*/ 33095 h 42577"/>
                <a:gd name="connsiteX3" fmla="*/ 0 w 42577"/>
                <a:gd name="connsiteY3" fmla="*/ 9483 h 42577"/>
                <a:gd name="connsiteX4" fmla="*/ 9483 w 42577"/>
                <a:gd name="connsiteY4" fmla="*/ 0 h 42577"/>
                <a:gd name="connsiteX5" fmla="*/ 33095 w 42577"/>
                <a:gd name="connsiteY5" fmla="*/ 0 h 42577"/>
                <a:gd name="connsiteX6" fmla="*/ 42577 w 42577"/>
                <a:gd name="connsiteY6" fmla="*/ 9483 h 42577"/>
                <a:gd name="connsiteX7" fmla="*/ 42577 w 42577"/>
                <a:gd name="connsiteY7" fmla="*/ 33095 h 42577"/>
                <a:gd name="connsiteX8" fmla="*/ 33095 w 42577"/>
                <a:gd name="connsiteY8" fmla="*/ 42577 h 42577"/>
                <a:gd name="connsiteX9" fmla="*/ 18965 w 42577"/>
                <a:gd name="connsiteY9" fmla="*/ 23612 h 42577"/>
                <a:gd name="connsiteX10" fmla="*/ 23612 w 42577"/>
                <a:gd name="connsiteY10" fmla="*/ 23612 h 42577"/>
                <a:gd name="connsiteX11" fmla="*/ 23612 w 42577"/>
                <a:gd name="connsiteY11" fmla="*/ 18965 h 42577"/>
                <a:gd name="connsiteX12" fmla="*/ 18965 w 42577"/>
                <a:gd name="connsiteY12" fmla="*/ 18965 h 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577" h="42577">
                  <a:moveTo>
                    <a:pt x="33095" y="42577"/>
                  </a:moveTo>
                  <a:lnTo>
                    <a:pt x="9483" y="42577"/>
                  </a:lnTo>
                  <a:cubicBezTo>
                    <a:pt x="4246" y="42577"/>
                    <a:pt x="0" y="38332"/>
                    <a:pt x="0" y="33095"/>
                  </a:cubicBezTo>
                  <a:lnTo>
                    <a:pt x="0" y="9483"/>
                  </a:lnTo>
                  <a:cubicBezTo>
                    <a:pt x="0" y="4246"/>
                    <a:pt x="4246" y="0"/>
                    <a:pt x="9483" y="0"/>
                  </a:cubicBezTo>
                  <a:lnTo>
                    <a:pt x="33095" y="0"/>
                  </a:lnTo>
                  <a:cubicBezTo>
                    <a:pt x="38332" y="0"/>
                    <a:pt x="42577" y="4246"/>
                    <a:pt x="42577" y="9483"/>
                  </a:cubicBezTo>
                  <a:lnTo>
                    <a:pt x="42577" y="33095"/>
                  </a:lnTo>
                  <a:cubicBezTo>
                    <a:pt x="42577" y="38332"/>
                    <a:pt x="38332" y="42577"/>
                    <a:pt x="33095" y="42577"/>
                  </a:cubicBezTo>
                  <a:close/>
                  <a:moveTo>
                    <a:pt x="18965" y="23612"/>
                  </a:moveTo>
                  <a:lnTo>
                    <a:pt x="23612" y="23612"/>
                  </a:lnTo>
                  <a:lnTo>
                    <a:pt x="23612" y="18965"/>
                  </a:lnTo>
                  <a:lnTo>
                    <a:pt x="18965" y="18965"/>
                  </a:lnTo>
                  <a:close/>
                </a:path>
              </a:pathLst>
            </a:custGeom>
            <a:grpFill/>
            <a:ln w="28575" cap="flat">
              <a:solidFill>
                <a:schemeClr val="accent2">
                  <a:lumMod val="75000"/>
                </a:schemeClr>
              </a:solidFill>
              <a:prstDash val="solid"/>
              <a:miter/>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125" name="Freeform: Shape 101">
              <a:extLst>
                <a:ext uri="{FF2B5EF4-FFF2-40B4-BE49-F238E27FC236}">
                  <a16:creationId xmlns:a16="http://schemas.microsoft.com/office/drawing/2014/main" id="{77FCAFCC-9A59-4AA8-92A6-F57C2DAF7436}"/>
                </a:ext>
              </a:extLst>
            </p:cNvPr>
            <p:cNvSpPr/>
            <p:nvPr/>
          </p:nvSpPr>
          <p:spPr>
            <a:xfrm>
              <a:off x="5179090" y="1569175"/>
              <a:ext cx="165567" cy="37077"/>
            </a:xfrm>
            <a:custGeom>
              <a:avLst/>
              <a:gdLst>
                <a:gd name="connsiteX0" fmla="*/ 165567 w 165567"/>
                <a:gd name="connsiteY0" fmla="*/ 37077 h 37077"/>
                <a:gd name="connsiteX1" fmla="*/ 137973 w 165567"/>
                <a:gd name="connsiteY1" fmla="*/ 24750 h 37077"/>
                <a:gd name="connsiteX2" fmla="*/ 85614 w 165567"/>
                <a:gd name="connsiteY2" fmla="*/ 27580 h 37077"/>
                <a:gd name="connsiteX3" fmla="*/ 82784 w 165567"/>
                <a:gd name="connsiteY3" fmla="*/ 24750 h 37077"/>
                <a:gd name="connsiteX4" fmla="*/ 30425 w 165567"/>
                <a:gd name="connsiteY4" fmla="*/ 27580 h 37077"/>
                <a:gd name="connsiteX5" fmla="*/ 27595 w 165567"/>
                <a:gd name="connsiteY5" fmla="*/ 24750 h 37077"/>
                <a:gd name="connsiteX6" fmla="*/ 0 w 165567"/>
                <a:gd name="connsiteY6" fmla="*/ 37077 h 37077"/>
                <a:gd name="connsiteX7" fmla="*/ 0 w 165567"/>
                <a:gd name="connsiteY7" fmla="*/ 18112 h 37077"/>
                <a:gd name="connsiteX8" fmla="*/ 18017 w 165567"/>
                <a:gd name="connsiteY8" fmla="*/ 0 h 37077"/>
                <a:gd name="connsiteX9" fmla="*/ 36982 w 165567"/>
                <a:gd name="connsiteY9" fmla="*/ 0 h 37077"/>
                <a:gd name="connsiteX10" fmla="*/ 55094 w 165567"/>
                <a:gd name="connsiteY10" fmla="*/ 18112 h 37077"/>
                <a:gd name="connsiteX11" fmla="*/ 73206 w 165567"/>
                <a:gd name="connsiteY11" fmla="*/ 0 h 37077"/>
                <a:gd name="connsiteX12" fmla="*/ 92172 w 165567"/>
                <a:gd name="connsiteY12" fmla="*/ 0 h 37077"/>
                <a:gd name="connsiteX13" fmla="*/ 110283 w 165567"/>
                <a:gd name="connsiteY13" fmla="*/ 18112 h 37077"/>
                <a:gd name="connsiteX14" fmla="*/ 128395 w 165567"/>
                <a:gd name="connsiteY14" fmla="*/ 0 h 37077"/>
                <a:gd name="connsiteX15" fmla="*/ 147361 w 165567"/>
                <a:gd name="connsiteY15" fmla="*/ 0 h 37077"/>
                <a:gd name="connsiteX16" fmla="*/ 165473 w 165567"/>
                <a:gd name="connsiteY16" fmla="*/ 18112 h 3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567" h="37077">
                  <a:moveTo>
                    <a:pt x="165567" y="37077"/>
                  </a:moveTo>
                  <a:cubicBezTo>
                    <a:pt x="155041" y="37050"/>
                    <a:pt x="145017" y="32572"/>
                    <a:pt x="137973" y="24750"/>
                  </a:cubicBezTo>
                  <a:cubicBezTo>
                    <a:pt x="124296" y="39990"/>
                    <a:pt x="100854" y="41257"/>
                    <a:pt x="85614" y="27580"/>
                  </a:cubicBezTo>
                  <a:cubicBezTo>
                    <a:pt x="84620" y="26688"/>
                    <a:pt x="83676" y="25744"/>
                    <a:pt x="82784" y="24750"/>
                  </a:cubicBezTo>
                  <a:cubicBezTo>
                    <a:pt x="69107" y="39990"/>
                    <a:pt x="45665" y="41257"/>
                    <a:pt x="30425" y="27580"/>
                  </a:cubicBezTo>
                  <a:cubicBezTo>
                    <a:pt x="29431" y="26688"/>
                    <a:pt x="28486" y="25744"/>
                    <a:pt x="27595" y="24750"/>
                  </a:cubicBezTo>
                  <a:cubicBezTo>
                    <a:pt x="20565" y="32591"/>
                    <a:pt x="10532" y="37074"/>
                    <a:pt x="0" y="37077"/>
                  </a:cubicBezTo>
                  <a:lnTo>
                    <a:pt x="0" y="18112"/>
                  </a:lnTo>
                  <a:cubicBezTo>
                    <a:pt x="9966" y="18060"/>
                    <a:pt x="18017" y="9966"/>
                    <a:pt x="18017" y="0"/>
                  </a:cubicBezTo>
                  <a:lnTo>
                    <a:pt x="36982" y="0"/>
                  </a:lnTo>
                  <a:cubicBezTo>
                    <a:pt x="36982" y="10003"/>
                    <a:pt x="45091" y="18112"/>
                    <a:pt x="55094" y="18112"/>
                  </a:cubicBezTo>
                  <a:cubicBezTo>
                    <a:pt x="65097" y="18112"/>
                    <a:pt x="73206" y="10003"/>
                    <a:pt x="73206" y="0"/>
                  </a:cubicBezTo>
                  <a:lnTo>
                    <a:pt x="92172" y="0"/>
                  </a:lnTo>
                  <a:cubicBezTo>
                    <a:pt x="92172" y="10003"/>
                    <a:pt x="100280" y="18112"/>
                    <a:pt x="110283" y="18112"/>
                  </a:cubicBezTo>
                  <a:cubicBezTo>
                    <a:pt x="120286" y="18112"/>
                    <a:pt x="128395" y="10003"/>
                    <a:pt x="128395" y="0"/>
                  </a:cubicBezTo>
                  <a:lnTo>
                    <a:pt x="147361" y="0"/>
                  </a:lnTo>
                  <a:cubicBezTo>
                    <a:pt x="147412" y="9981"/>
                    <a:pt x="155491" y="18060"/>
                    <a:pt x="165473" y="18112"/>
                  </a:cubicBezTo>
                  <a:close/>
                </a:path>
              </a:pathLst>
            </a:custGeom>
            <a:grpFill/>
            <a:ln w="12700" cap="flat">
              <a:noFill/>
              <a:prstDash val="solid"/>
              <a:miter/>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126" name="Freeform: Shape 102">
              <a:extLst>
                <a:ext uri="{FF2B5EF4-FFF2-40B4-BE49-F238E27FC236}">
                  <a16:creationId xmlns:a16="http://schemas.microsoft.com/office/drawing/2014/main" id="{43955928-A781-41BA-ADAD-905EF78FD38E}"/>
                </a:ext>
              </a:extLst>
            </p:cNvPr>
            <p:cNvSpPr/>
            <p:nvPr/>
          </p:nvSpPr>
          <p:spPr>
            <a:xfrm>
              <a:off x="5226125" y="1366719"/>
              <a:ext cx="165851" cy="37077"/>
            </a:xfrm>
            <a:custGeom>
              <a:avLst/>
              <a:gdLst>
                <a:gd name="connsiteX0" fmla="*/ 165567 w 165851"/>
                <a:gd name="connsiteY0" fmla="*/ 37077 h 37077"/>
                <a:gd name="connsiteX1" fmla="*/ 137973 w 165851"/>
                <a:gd name="connsiteY1" fmla="*/ 24750 h 37077"/>
                <a:gd name="connsiteX2" fmla="*/ 85614 w 165851"/>
                <a:gd name="connsiteY2" fmla="*/ 27580 h 37077"/>
                <a:gd name="connsiteX3" fmla="*/ 82784 w 165851"/>
                <a:gd name="connsiteY3" fmla="*/ 24750 h 37077"/>
                <a:gd name="connsiteX4" fmla="*/ 30425 w 165851"/>
                <a:gd name="connsiteY4" fmla="*/ 27580 h 37077"/>
                <a:gd name="connsiteX5" fmla="*/ 27595 w 165851"/>
                <a:gd name="connsiteY5" fmla="*/ 24750 h 37077"/>
                <a:gd name="connsiteX6" fmla="*/ 0 w 165851"/>
                <a:gd name="connsiteY6" fmla="*/ 37077 h 37077"/>
                <a:gd name="connsiteX7" fmla="*/ 0 w 165851"/>
                <a:gd name="connsiteY7" fmla="*/ 18112 h 37077"/>
                <a:gd name="connsiteX8" fmla="*/ 18394 w 165851"/>
                <a:gd name="connsiteY8" fmla="*/ 287 h 37077"/>
                <a:gd name="connsiteX9" fmla="*/ 18396 w 165851"/>
                <a:gd name="connsiteY9" fmla="*/ 0 h 37077"/>
                <a:gd name="connsiteX10" fmla="*/ 37362 w 165851"/>
                <a:gd name="connsiteY10" fmla="*/ 0 h 37077"/>
                <a:gd name="connsiteX11" fmla="*/ 55474 w 165851"/>
                <a:gd name="connsiteY11" fmla="*/ 18112 h 37077"/>
                <a:gd name="connsiteX12" fmla="*/ 73585 w 165851"/>
                <a:gd name="connsiteY12" fmla="*/ 0 h 37077"/>
                <a:gd name="connsiteX13" fmla="*/ 92551 w 165851"/>
                <a:gd name="connsiteY13" fmla="*/ 0 h 37077"/>
                <a:gd name="connsiteX14" fmla="*/ 110663 w 165851"/>
                <a:gd name="connsiteY14" fmla="*/ 18112 h 37077"/>
                <a:gd name="connsiteX15" fmla="*/ 128775 w 165851"/>
                <a:gd name="connsiteY15" fmla="*/ 0 h 37077"/>
                <a:gd name="connsiteX16" fmla="*/ 147740 w 165851"/>
                <a:gd name="connsiteY16" fmla="*/ 0 h 37077"/>
                <a:gd name="connsiteX17" fmla="*/ 165852 w 165851"/>
                <a:gd name="connsiteY17" fmla="*/ 18112 h 3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5851" h="37077">
                  <a:moveTo>
                    <a:pt x="165567" y="37077"/>
                  </a:moveTo>
                  <a:cubicBezTo>
                    <a:pt x="155036" y="37074"/>
                    <a:pt x="145003" y="32591"/>
                    <a:pt x="137973" y="24750"/>
                  </a:cubicBezTo>
                  <a:cubicBezTo>
                    <a:pt x="124296" y="39990"/>
                    <a:pt x="100854" y="41257"/>
                    <a:pt x="85614" y="27580"/>
                  </a:cubicBezTo>
                  <a:cubicBezTo>
                    <a:pt x="84620" y="26688"/>
                    <a:pt x="83676" y="25744"/>
                    <a:pt x="82784" y="24750"/>
                  </a:cubicBezTo>
                  <a:cubicBezTo>
                    <a:pt x="69107" y="39990"/>
                    <a:pt x="45665" y="41257"/>
                    <a:pt x="30425" y="27580"/>
                  </a:cubicBezTo>
                  <a:cubicBezTo>
                    <a:pt x="29431" y="26688"/>
                    <a:pt x="28486" y="25744"/>
                    <a:pt x="27595" y="24750"/>
                  </a:cubicBezTo>
                  <a:cubicBezTo>
                    <a:pt x="20594" y="32632"/>
                    <a:pt x="10542" y="37122"/>
                    <a:pt x="0" y="37077"/>
                  </a:cubicBezTo>
                  <a:lnTo>
                    <a:pt x="0" y="18112"/>
                  </a:lnTo>
                  <a:cubicBezTo>
                    <a:pt x="10002" y="18269"/>
                    <a:pt x="18237" y="10288"/>
                    <a:pt x="18394" y="287"/>
                  </a:cubicBezTo>
                  <a:cubicBezTo>
                    <a:pt x="18396" y="191"/>
                    <a:pt x="18396" y="96"/>
                    <a:pt x="18396" y="0"/>
                  </a:cubicBezTo>
                  <a:lnTo>
                    <a:pt x="37362" y="0"/>
                  </a:lnTo>
                  <a:cubicBezTo>
                    <a:pt x="37362" y="10003"/>
                    <a:pt x="45471" y="18112"/>
                    <a:pt x="55474" y="18112"/>
                  </a:cubicBezTo>
                  <a:cubicBezTo>
                    <a:pt x="65477" y="18112"/>
                    <a:pt x="73585" y="10003"/>
                    <a:pt x="73585" y="0"/>
                  </a:cubicBezTo>
                  <a:lnTo>
                    <a:pt x="92551" y="0"/>
                  </a:lnTo>
                  <a:cubicBezTo>
                    <a:pt x="92551" y="10003"/>
                    <a:pt x="100660" y="18112"/>
                    <a:pt x="110663" y="18112"/>
                  </a:cubicBezTo>
                  <a:cubicBezTo>
                    <a:pt x="120666" y="18112"/>
                    <a:pt x="128775" y="10003"/>
                    <a:pt x="128775" y="0"/>
                  </a:cubicBezTo>
                  <a:lnTo>
                    <a:pt x="147740" y="0"/>
                  </a:lnTo>
                  <a:cubicBezTo>
                    <a:pt x="147792" y="9981"/>
                    <a:pt x="155870" y="18060"/>
                    <a:pt x="165852" y="18112"/>
                  </a:cubicBezTo>
                  <a:close/>
                </a:path>
              </a:pathLst>
            </a:custGeom>
            <a:grpFill/>
            <a:ln w="12700" cap="flat">
              <a:noFill/>
              <a:prstDash val="solid"/>
              <a:miter/>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127" name="Freeform: Shape 103">
              <a:extLst>
                <a:ext uri="{FF2B5EF4-FFF2-40B4-BE49-F238E27FC236}">
                  <a16:creationId xmlns:a16="http://schemas.microsoft.com/office/drawing/2014/main" id="{F963853E-C093-4288-B432-19A7911493B6}"/>
                </a:ext>
              </a:extLst>
            </p:cNvPr>
            <p:cNvSpPr/>
            <p:nvPr/>
          </p:nvSpPr>
          <p:spPr>
            <a:xfrm>
              <a:off x="5242623" y="1462016"/>
              <a:ext cx="202549" cy="37077"/>
            </a:xfrm>
            <a:custGeom>
              <a:avLst/>
              <a:gdLst>
                <a:gd name="connsiteX0" fmla="*/ 165473 w 202549"/>
                <a:gd name="connsiteY0" fmla="*/ 37077 h 37077"/>
                <a:gd name="connsiteX1" fmla="*/ 137878 w 202549"/>
                <a:gd name="connsiteY1" fmla="*/ 24750 h 37077"/>
                <a:gd name="connsiteX2" fmla="*/ 85519 w 202549"/>
                <a:gd name="connsiteY2" fmla="*/ 27580 h 37077"/>
                <a:gd name="connsiteX3" fmla="*/ 82689 w 202549"/>
                <a:gd name="connsiteY3" fmla="*/ 24750 h 37077"/>
                <a:gd name="connsiteX4" fmla="*/ 30467 w 202549"/>
                <a:gd name="connsiteY4" fmla="*/ 27622 h 37077"/>
                <a:gd name="connsiteX5" fmla="*/ 27595 w 202549"/>
                <a:gd name="connsiteY5" fmla="*/ 24750 h 37077"/>
                <a:gd name="connsiteX6" fmla="*/ 0 w 202549"/>
                <a:gd name="connsiteY6" fmla="*/ 37077 h 37077"/>
                <a:gd name="connsiteX7" fmla="*/ 0 w 202549"/>
                <a:gd name="connsiteY7" fmla="*/ 18112 h 37077"/>
                <a:gd name="connsiteX8" fmla="*/ 18112 w 202549"/>
                <a:gd name="connsiteY8" fmla="*/ 0 h 37077"/>
                <a:gd name="connsiteX9" fmla="*/ 37077 w 202549"/>
                <a:gd name="connsiteY9" fmla="*/ 0 h 37077"/>
                <a:gd name="connsiteX10" fmla="*/ 53832 w 202549"/>
                <a:gd name="connsiteY10" fmla="*/ 19374 h 37077"/>
                <a:gd name="connsiteX11" fmla="*/ 73206 w 202549"/>
                <a:gd name="connsiteY11" fmla="*/ 2619 h 37077"/>
                <a:gd name="connsiteX12" fmla="*/ 73206 w 202549"/>
                <a:gd name="connsiteY12" fmla="*/ 0 h 37077"/>
                <a:gd name="connsiteX13" fmla="*/ 92172 w 202549"/>
                <a:gd name="connsiteY13" fmla="*/ 0 h 37077"/>
                <a:gd name="connsiteX14" fmla="*/ 110283 w 202549"/>
                <a:gd name="connsiteY14" fmla="*/ 18112 h 37077"/>
                <a:gd name="connsiteX15" fmla="*/ 128395 w 202549"/>
                <a:gd name="connsiteY15" fmla="*/ 0 h 37077"/>
                <a:gd name="connsiteX16" fmla="*/ 147361 w 202549"/>
                <a:gd name="connsiteY16" fmla="*/ 0 h 37077"/>
                <a:gd name="connsiteX17" fmla="*/ 165473 w 202549"/>
                <a:gd name="connsiteY17" fmla="*/ 18112 h 37077"/>
                <a:gd name="connsiteX18" fmla="*/ 183584 w 202549"/>
                <a:gd name="connsiteY18" fmla="*/ 0 h 37077"/>
                <a:gd name="connsiteX19" fmla="*/ 202550 w 202549"/>
                <a:gd name="connsiteY19" fmla="*/ 0 h 37077"/>
                <a:gd name="connsiteX20" fmla="*/ 165473 w 202549"/>
                <a:gd name="connsiteY20" fmla="*/ 37077 h 3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2549" h="37077">
                  <a:moveTo>
                    <a:pt x="165473" y="37077"/>
                  </a:moveTo>
                  <a:cubicBezTo>
                    <a:pt x="154941" y="37074"/>
                    <a:pt x="144908" y="32591"/>
                    <a:pt x="137878" y="24750"/>
                  </a:cubicBezTo>
                  <a:cubicBezTo>
                    <a:pt x="124201" y="39990"/>
                    <a:pt x="100759" y="41257"/>
                    <a:pt x="85519" y="27580"/>
                  </a:cubicBezTo>
                  <a:cubicBezTo>
                    <a:pt x="84526" y="26688"/>
                    <a:pt x="83581" y="25744"/>
                    <a:pt x="82689" y="24750"/>
                  </a:cubicBezTo>
                  <a:cubicBezTo>
                    <a:pt x="69061" y="39964"/>
                    <a:pt x="45681" y="41250"/>
                    <a:pt x="30467" y="27622"/>
                  </a:cubicBezTo>
                  <a:cubicBezTo>
                    <a:pt x="29457" y="26718"/>
                    <a:pt x="28499" y="25759"/>
                    <a:pt x="27595" y="24750"/>
                  </a:cubicBezTo>
                  <a:cubicBezTo>
                    <a:pt x="20565" y="32591"/>
                    <a:pt x="10532" y="37074"/>
                    <a:pt x="0" y="37077"/>
                  </a:cubicBezTo>
                  <a:lnTo>
                    <a:pt x="0" y="18112"/>
                  </a:lnTo>
                  <a:cubicBezTo>
                    <a:pt x="9981" y="18060"/>
                    <a:pt x="18060" y="9981"/>
                    <a:pt x="18112" y="0"/>
                  </a:cubicBezTo>
                  <a:lnTo>
                    <a:pt x="37077" y="0"/>
                  </a:lnTo>
                  <a:cubicBezTo>
                    <a:pt x="36354" y="9977"/>
                    <a:pt x="43855" y="18651"/>
                    <a:pt x="53832" y="19374"/>
                  </a:cubicBezTo>
                  <a:cubicBezTo>
                    <a:pt x="63809" y="20097"/>
                    <a:pt x="72483" y="12596"/>
                    <a:pt x="73206" y="2619"/>
                  </a:cubicBezTo>
                  <a:cubicBezTo>
                    <a:pt x="73269" y="1747"/>
                    <a:pt x="73269" y="872"/>
                    <a:pt x="73206" y="0"/>
                  </a:cubicBezTo>
                  <a:lnTo>
                    <a:pt x="92172" y="0"/>
                  </a:lnTo>
                  <a:cubicBezTo>
                    <a:pt x="92172" y="10003"/>
                    <a:pt x="100281" y="18112"/>
                    <a:pt x="110283" y="18112"/>
                  </a:cubicBezTo>
                  <a:cubicBezTo>
                    <a:pt x="120286" y="18112"/>
                    <a:pt x="128395" y="10003"/>
                    <a:pt x="128395" y="0"/>
                  </a:cubicBezTo>
                  <a:lnTo>
                    <a:pt x="147361" y="0"/>
                  </a:lnTo>
                  <a:cubicBezTo>
                    <a:pt x="147361" y="10003"/>
                    <a:pt x="155470" y="18112"/>
                    <a:pt x="165473" y="18112"/>
                  </a:cubicBezTo>
                  <a:cubicBezTo>
                    <a:pt x="175475" y="18112"/>
                    <a:pt x="183584" y="10003"/>
                    <a:pt x="183584" y="0"/>
                  </a:cubicBezTo>
                  <a:lnTo>
                    <a:pt x="202550" y="0"/>
                  </a:lnTo>
                  <a:cubicBezTo>
                    <a:pt x="202550" y="20477"/>
                    <a:pt x="185950" y="37077"/>
                    <a:pt x="165473" y="37077"/>
                  </a:cubicBezTo>
                  <a:close/>
                </a:path>
              </a:pathLst>
            </a:custGeom>
            <a:grpFill/>
            <a:ln w="12700" cap="flat">
              <a:noFill/>
              <a:prstDash val="solid"/>
              <a:miter/>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sp>
          <p:nvSpPr>
            <p:cNvPr id="121" name="Freeform: Shape 97">
              <a:extLst>
                <a:ext uri="{FF2B5EF4-FFF2-40B4-BE49-F238E27FC236}">
                  <a16:creationId xmlns:a16="http://schemas.microsoft.com/office/drawing/2014/main" id="{5BBE4EC1-F289-4216-A41D-DBE7E81513AE}"/>
                </a:ext>
              </a:extLst>
            </p:cNvPr>
            <p:cNvSpPr/>
            <p:nvPr/>
          </p:nvSpPr>
          <p:spPr>
            <a:xfrm>
              <a:off x="5057520" y="1288106"/>
              <a:ext cx="195911" cy="48551"/>
            </a:xfrm>
            <a:custGeom>
              <a:avLst/>
              <a:gdLst>
                <a:gd name="connsiteX0" fmla="*/ 97956 w 195911"/>
                <a:gd name="connsiteY0" fmla="*/ 48551 h 48551"/>
                <a:gd name="connsiteX1" fmla="*/ 3888 w 195911"/>
                <a:gd name="connsiteY1" fmla="*/ 33379 h 48551"/>
                <a:gd name="connsiteX2" fmla="*/ 2276 w 195911"/>
                <a:gd name="connsiteY2" fmla="*/ 31293 h 48551"/>
                <a:gd name="connsiteX3" fmla="*/ 1138 w 195911"/>
                <a:gd name="connsiteY3" fmla="*/ 29207 h 48551"/>
                <a:gd name="connsiteX4" fmla="*/ 0 w 195911"/>
                <a:gd name="connsiteY4" fmla="*/ 26077 h 48551"/>
                <a:gd name="connsiteX5" fmla="*/ 0 w 195911"/>
                <a:gd name="connsiteY5" fmla="*/ 24276 h 48551"/>
                <a:gd name="connsiteX6" fmla="*/ 92551 w 195911"/>
                <a:gd name="connsiteY6" fmla="*/ 0 h 48551"/>
                <a:gd name="connsiteX7" fmla="*/ 92551 w 195911"/>
                <a:gd name="connsiteY7" fmla="*/ 18965 h 48551"/>
                <a:gd name="connsiteX8" fmla="*/ 30819 w 195911"/>
                <a:gd name="connsiteY8" fmla="*/ 24276 h 48551"/>
                <a:gd name="connsiteX9" fmla="*/ 97861 w 195911"/>
                <a:gd name="connsiteY9" fmla="*/ 29586 h 48551"/>
                <a:gd name="connsiteX10" fmla="*/ 164904 w 195911"/>
                <a:gd name="connsiteY10" fmla="*/ 24276 h 48551"/>
                <a:gd name="connsiteX11" fmla="*/ 148973 w 195911"/>
                <a:gd name="connsiteY11" fmla="*/ 21715 h 48551"/>
                <a:gd name="connsiteX12" fmla="*/ 151249 w 195911"/>
                <a:gd name="connsiteY12" fmla="*/ 2750 h 48551"/>
                <a:gd name="connsiteX13" fmla="*/ 195912 w 195911"/>
                <a:gd name="connsiteY13" fmla="*/ 24086 h 48551"/>
                <a:gd name="connsiteX14" fmla="*/ 189653 w 195911"/>
                <a:gd name="connsiteY14" fmla="*/ 35181 h 48551"/>
                <a:gd name="connsiteX15" fmla="*/ 97956 w 195911"/>
                <a:gd name="connsiteY15" fmla="*/ 48551 h 48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911" h="48551">
                  <a:moveTo>
                    <a:pt x="97956" y="48551"/>
                  </a:moveTo>
                  <a:cubicBezTo>
                    <a:pt x="84775" y="48551"/>
                    <a:pt x="18207" y="47793"/>
                    <a:pt x="3888" y="33379"/>
                  </a:cubicBezTo>
                  <a:cubicBezTo>
                    <a:pt x="3248" y="32769"/>
                    <a:pt x="2704" y="32066"/>
                    <a:pt x="2276" y="31293"/>
                  </a:cubicBezTo>
                  <a:lnTo>
                    <a:pt x="1138" y="29207"/>
                  </a:lnTo>
                  <a:cubicBezTo>
                    <a:pt x="563" y="28245"/>
                    <a:pt x="177" y="27183"/>
                    <a:pt x="0" y="26077"/>
                  </a:cubicBezTo>
                  <a:cubicBezTo>
                    <a:pt x="0" y="25603"/>
                    <a:pt x="0" y="24750"/>
                    <a:pt x="0" y="24276"/>
                  </a:cubicBezTo>
                  <a:cubicBezTo>
                    <a:pt x="0" y="8819"/>
                    <a:pt x="31103" y="664"/>
                    <a:pt x="92551" y="0"/>
                  </a:cubicBezTo>
                  <a:lnTo>
                    <a:pt x="92551" y="18965"/>
                  </a:lnTo>
                  <a:cubicBezTo>
                    <a:pt x="71852" y="18793"/>
                    <a:pt x="51184" y="20571"/>
                    <a:pt x="30819" y="24276"/>
                  </a:cubicBezTo>
                  <a:cubicBezTo>
                    <a:pt x="52945" y="28188"/>
                    <a:pt x="75395" y="29967"/>
                    <a:pt x="97861" y="29586"/>
                  </a:cubicBezTo>
                  <a:cubicBezTo>
                    <a:pt x="120325" y="29894"/>
                    <a:pt x="142769" y="28117"/>
                    <a:pt x="164904" y="24276"/>
                  </a:cubicBezTo>
                  <a:cubicBezTo>
                    <a:pt x="160826" y="23422"/>
                    <a:pt x="155421" y="22569"/>
                    <a:pt x="148973" y="21715"/>
                  </a:cubicBezTo>
                  <a:lnTo>
                    <a:pt x="151249" y="2750"/>
                  </a:lnTo>
                  <a:cubicBezTo>
                    <a:pt x="183016" y="6638"/>
                    <a:pt x="195912" y="12802"/>
                    <a:pt x="195912" y="24086"/>
                  </a:cubicBezTo>
                  <a:cubicBezTo>
                    <a:pt x="195817" y="28600"/>
                    <a:pt x="193467" y="32765"/>
                    <a:pt x="189653" y="35181"/>
                  </a:cubicBezTo>
                  <a:cubicBezTo>
                    <a:pt x="176093" y="45043"/>
                    <a:pt x="131809" y="48551"/>
                    <a:pt x="97956" y="48551"/>
                  </a:cubicBezTo>
                  <a:close/>
                </a:path>
              </a:pathLst>
            </a:custGeom>
            <a:grpFill/>
            <a:ln w="12700" cap="flat">
              <a:noFill/>
              <a:prstDash val="solid"/>
              <a:miter/>
            </a:ln>
          </p:spPr>
          <p:txBody>
            <a:bodyPr rtlCol="0" anchor="ctr"/>
            <a:lstStyle/>
            <a:p>
              <a:pPr defTabSz="685744">
                <a:defRPr/>
              </a:pPr>
              <a:endParaRPr lang="en-US" sz="1324" dirty="0">
                <a:solidFill>
                  <a:srgbClr val="FFFFFF"/>
                </a:solidFill>
                <a:latin typeface="Amazon Ember"/>
                <a:ea typeface="Amazon Ember"/>
                <a:cs typeface="Amazon Ember"/>
                <a:sym typeface="Amazon Ember"/>
              </a:endParaRPr>
            </a:p>
          </p:txBody>
        </p:sp>
      </p:grpSp>
      <p:sp>
        <p:nvSpPr>
          <p:cNvPr id="65" name="TextBox 64"/>
          <p:cNvSpPr txBox="1"/>
          <p:nvPr/>
        </p:nvSpPr>
        <p:spPr>
          <a:xfrm>
            <a:off x="186921" y="584218"/>
            <a:ext cx="8752462" cy="523220"/>
          </a:xfrm>
          <a:prstGeom prst="rect">
            <a:avLst/>
          </a:prstGeom>
        </p:spPr>
        <p:txBody>
          <a:bodyPr wrap="square">
            <a:spAutoFit/>
          </a:bodyPr>
          <a:lstStyle>
            <a:defPPr>
              <a:defRPr lang="en-US"/>
            </a:defPPr>
            <a:lvl1pPr defTabSz="609585">
              <a:defRPr sz="1867" i="1">
                <a:solidFill>
                  <a:srgbClr val="232F3E"/>
                </a:solidFill>
                <a:latin typeface="Arial"/>
              </a:defRPr>
            </a:lvl1pPr>
          </a:lstStyle>
          <a:p>
            <a:r>
              <a:rPr lang="en-GB" sz="1400" dirty="0"/>
              <a:t>Data-driven organizations enable agility by pushing responsibility to the edges, to the producers and consumers of data</a:t>
            </a:r>
          </a:p>
        </p:txBody>
      </p:sp>
    </p:spTree>
    <p:extLst>
      <p:ext uri="{BB962C8B-B14F-4D97-AF65-F5344CB8AC3E}">
        <p14:creationId xmlns:p14="http://schemas.microsoft.com/office/powerpoint/2010/main" val="4241321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500"/>
                                        <p:tgtEl>
                                          <p:spTgt spid="6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par>
                                <p:cTn id="23" presetID="10" presetClass="entr" presetSubtype="0"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500"/>
                                        <p:tgtEl>
                                          <p:spTgt spid="8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500"/>
                                        <p:tgtEl>
                                          <p:spTgt spid="8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fade">
                                      <p:cBhvr>
                                        <p:cTn id="43" dur="500"/>
                                        <p:tgtEl>
                                          <p:spTgt spid="8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par>
                                <p:cTn id="47" presetID="10" presetClass="entr" presetSubtype="0" fill="hold" nodeType="with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fade">
                                      <p:cBhvr>
                                        <p:cTn id="49" dur="500"/>
                                        <p:tgtEl>
                                          <p:spTgt spid="87"/>
                                        </p:tgtEl>
                                      </p:cBhvr>
                                    </p:animEffect>
                                  </p:childTnLst>
                                </p:cTn>
                              </p:par>
                              <p:par>
                                <p:cTn id="50" presetID="10" presetClass="entr" presetSubtype="0" fill="hold" nodeType="withEffect">
                                  <p:stCondLst>
                                    <p:cond delay="0"/>
                                  </p:stCondLst>
                                  <p:childTnLst>
                                    <p:set>
                                      <p:cBhvr>
                                        <p:cTn id="51" dur="1" fill="hold">
                                          <p:stCondLst>
                                            <p:cond delay="0"/>
                                          </p:stCondLst>
                                        </p:cTn>
                                        <p:tgtEl>
                                          <p:spTgt spid="102"/>
                                        </p:tgtEl>
                                        <p:attrNameLst>
                                          <p:attrName>style.visibility</p:attrName>
                                        </p:attrNameLst>
                                      </p:cBhvr>
                                      <p:to>
                                        <p:strVal val="visible"/>
                                      </p:to>
                                    </p:set>
                                    <p:animEffect transition="in" filter="fade">
                                      <p:cBhvr>
                                        <p:cTn id="52" dur="500"/>
                                        <p:tgtEl>
                                          <p:spTgt spid="102"/>
                                        </p:tgtEl>
                                      </p:cBhvr>
                                    </p:animEffect>
                                  </p:childTnLst>
                                </p:cTn>
                              </p:par>
                              <p:par>
                                <p:cTn id="53" presetID="10" presetClass="entr" presetSubtype="0"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animEffect transition="in" filter="fade">
                                      <p:cBhvr>
                                        <p:cTn id="55"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0" grpId="0" animBg="1"/>
      <p:bldP spid="67" grpId="0"/>
      <p:bldP spid="68" grpId="0"/>
      <p:bldP spid="69" grpId="0"/>
      <p:bldP spid="70" grpId="0"/>
      <p:bldP spid="71" grpId="0"/>
      <p:bldP spid="72" grpId="0"/>
      <p:bldP spid="81" grpId="0"/>
      <p:bldP spid="82" grpId="0"/>
      <p:bldP spid="83" grpId="0"/>
      <p:bldP spid="84" grpId="0"/>
      <p:bldP spid="8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A483-8C34-7244-A105-18F162793B09}"/>
              </a:ext>
            </a:extLst>
          </p:cNvPr>
          <p:cNvSpPr>
            <a:spLocks noGrp="1"/>
          </p:cNvSpPr>
          <p:nvPr>
            <p:ph type="title"/>
          </p:nvPr>
        </p:nvSpPr>
        <p:spPr/>
        <p:txBody>
          <a:bodyPr/>
          <a:lstStyle/>
          <a:p>
            <a:r>
              <a:rPr lang="en-US" dirty="0"/>
              <a:t>Data-Driven Organization’s Challenges</a:t>
            </a:r>
            <a:endParaRPr lang="en-GB" dirty="0"/>
          </a:p>
        </p:txBody>
      </p:sp>
      <p:sp>
        <p:nvSpPr>
          <p:cNvPr id="3" name="Rectangle 2">
            <a:extLst>
              <a:ext uri="{FF2B5EF4-FFF2-40B4-BE49-F238E27FC236}">
                <a16:creationId xmlns:a16="http://schemas.microsoft.com/office/drawing/2014/main" id="{3E91CE43-B7EC-A846-804B-85C14B8B3311}"/>
              </a:ext>
            </a:extLst>
          </p:cNvPr>
          <p:cNvSpPr/>
          <p:nvPr/>
        </p:nvSpPr>
        <p:spPr>
          <a:xfrm>
            <a:off x="336789" y="752594"/>
            <a:ext cx="8205304" cy="4093428"/>
          </a:xfrm>
          <a:prstGeom prst="rect">
            <a:avLst/>
          </a:prstGeom>
        </p:spPr>
        <p:txBody>
          <a:bodyPr wrap="square">
            <a:spAutoFit/>
          </a:bodyPr>
          <a:lstStyle/>
          <a:p>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Where is the data?</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CRM, accounting data, inventory…</a:t>
            </a:r>
          </a:p>
          <a:p>
            <a:endParaRPr lang="en-US" sz="1200"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Can I connect BI to my datalake?</a:t>
            </a:r>
          </a:p>
          <a:p>
            <a:r>
              <a:rPr lang="en-US" sz="1200" i="1" dirty="0"/>
              <a:t>	</a:t>
            </a:r>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Slicing and dicing data coming from different databases, APIs and </a:t>
            </a:r>
            <a:r>
              <a:rPr lang="en-US" sz="1200" i="1" dirty="0" err="1">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fileshares</a:t>
            </a:r>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is not really easy.</a:t>
            </a:r>
          </a:p>
          <a:p>
            <a:endParaRPr lang="en-US" sz="1200"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Where to store the data?</a:t>
            </a:r>
          </a:p>
          <a:p>
            <a:r>
              <a:rPr lang="en-US" sz="1600"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600" dirty="0"/>
              <a:t> </a:t>
            </a:r>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The Data loaded into</a:t>
            </a:r>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sym typeface="Wingdings" pitchFamily="2" charset="2"/>
              </a:rPr>
              <a:t> new servers that power a Data Warehouse.</a:t>
            </a:r>
          </a:p>
          <a:p>
            <a:endPar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How to make data ready-for-analytics?</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The Data needs to undergo ETL in staging area. </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Only data producers know how. Some data value ”lost in translation”.</a:t>
            </a:r>
          </a:p>
          <a:p>
            <a:endParaRPr lang="en-US" sz="1200" i="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Who sees what?</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Manual process of granting permissions. People don’t like to wait! </a:t>
            </a:r>
          </a:p>
          <a:p>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After some time it becomes unmanageable to know who is accessing what…</a:t>
            </a:r>
          </a:p>
          <a:p>
            <a:endParaRPr lang="en-US" sz="1200" i="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Going beyond dashboards</a:t>
            </a:r>
          </a:p>
          <a:p>
            <a:r>
              <a:rPr lang="en-US" sz="12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	</a:t>
            </a:r>
            <a:r>
              <a:rPr lang="en-US" sz="12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AI/ML</a:t>
            </a:r>
            <a:endParaRPr lang="en-US" sz="12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791381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C24C-F25F-4D41-8E09-684B58EA0BBE}"/>
              </a:ext>
            </a:extLst>
          </p:cNvPr>
          <p:cNvSpPr>
            <a:spLocks noGrp="1"/>
          </p:cNvSpPr>
          <p:nvPr>
            <p:ph type="title"/>
          </p:nvPr>
        </p:nvSpPr>
        <p:spPr/>
        <p:txBody>
          <a:bodyPr/>
          <a:lstStyle/>
          <a:p>
            <a:r>
              <a:rPr lang="en-GB" dirty="0"/>
              <a:t>Common </a:t>
            </a:r>
            <a:r>
              <a:rPr lang="en-GB" dirty="0" err="1"/>
              <a:t>DataHub</a:t>
            </a:r>
            <a:r>
              <a:rPr lang="en-GB" dirty="0"/>
              <a:t> …</a:t>
            </a:r>
          </a:p>
        </p:txBody>
      </p:sp>
      <p:sp>
        <p:nvSpPr>
          <p:cNvPr id="3" name="Rectangle 2">
            <a:extLst>
              <a:ext uri="{FF2B5EF4-FFF2-40B4-BE49-F238E27FC236}">
                <a16:creationId xmlns:a16="http://schemas.microsoft.com/office/drawing/2014/main" id="{84A864F8-0DCC-D642-8D3D-EAF5FF2844AF}"/>
              </a:ext>
            </a:extLst>
          </p:cNvPr>
          <p:cNvSpPr/>
          <p:nvPr/>
        </p:nvSpPr>
        <p:spPr>
          <a:xfrm>
            <a:off x="336789" y="900158"/>
            <a:ext cx="7881381" cy="2308324"/>
          </a:xfrm>
          <a:prstGeom prst="rect">
            <a:avLst/>
          </a:prstGeom>
        </p:spPr>
        <p:txBody>
          <a:bodyPr wrap="square">
            <a:spAutoFit/>
          </a:bodyPr>
          <a:lstStyle/>
          <a:p>
            <a:endParaRPr lang="en-US"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endParaRPr>
          </a:p>
          <a:p>
            <a:endParaRPr lang="en-US"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endParaRPr>
          </a:p>
          <a:p>
            <a:endParaRPr lang="en-US"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endParaRPr>
          </a:p>
          <a:p>
            <a:endParaRPr lang="en-US"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a:t>
            </a:r>
            <a:r>
              <a:rPr lang="en-US"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 is a </a:t>
            </a:r>
            <a:r>
              <a:rPr lang="en-US"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distributed data lake</a:t>
            </a:r>
            <a:r>
              <a:rPr lang="en-US"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 that makes data easily discoverable, shareable, and accessible across the whole organization. </a:t>
            </a:r>
          </a:p>
          <a:p>
            <a:endParaRPr lang="en-US" dirty="0">
              <a:solidFill>
                <a:srgbClr val="000000"/>
              </a:solidFill>
              <a:latin typeface="Amazon Ember" panose="020B0603020204020204" pitchFamily="34" charset="0"/>
              <a:ea typeface="Amazon Ember" panose="020B0603020204020204" pitchFamily="34" charset="0"/>
              <a:cs typeface="Amazon Ember" panose="020B0603020204020204" pitchFamily="34" charset="0"/>
            </a:endParaRPr>
          </a:p>
          <a:p>
            <a:endParaRPr lang="en-US"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787062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EDA2-5EC2-4344-9495-BFD28E378003}"/>
              </a:ext>
            </a:extLst>
          </p:cNvPr>
          <p:cNvSpPr>
            <a:spLocks noGrp="1"/>
          </p:cNvSpPr>
          <p:nvPr>
            <p:ph type="title"/>
          </p:nvPr>
        </p:nvSpPr>
        <p:spPr/>
        <p:txBody>
          <a:bodyPr/>
          <a:lstStyle/>
          <a:p>
            <a:r>
              <a:rPr lang="fr-FR" dirty="0"/>
              <a:t>Common </a:t>
            </a:r>
            <a:r>
              <a:rPr lang="fr-FR" dirty="0" err="1"/>
              <a:t>DataHub</a:t>
            </a:r>
            <a:r>
              <a:rPr lang="fr-FR" dirty="0"/>
              <a:t> </a:t>
            </a:r>
            <a:r>
              <a:rPr lang="fr-FR" dirty="0" err="1"/>
              <a:t>highlights</a:t>
            </a:r>
            <a:endParaRPr lang="fr-FR" dirty="0"/>
          </a:p>
        </p:txBody>
      </p:sp>
      <p:sp>
        <p:nvSpPr>
          <p:cNvPr id="3" name="Content Placeholder 2">
            <a:extLst>
              <a:ext uri="{FF2B5EF4-FFF2-40B4-BE49-F238E27FC236}">
                <a16:creationId xmlns:a16="http://schemas.microsoft.com/office/drawing/2014/main" id="{CA922ABD-9BED-E245-98DA-0EA5DB2D1E4C}"/>
              </a:ext>
            </a:extLst>
          </p:cNvPr>
          <p:cNvSpPr>
            <a:spLocks noGrp="1"/>
          </p:cNvSpPr>
          <p:nvPr>
            <p:ph sz="half" idx="1"/>
          </p:nvPr>
        </p:nvSpPr>
        <p:spPr/>
        <p:txBody>
          <a:bodyPr/>
          <a:lstStyle/>
          <a:p>
            <a:pPr marL="342900" indent="-342900">
              <a:buFont typeface="Arial" panose="020B0604020202020204" pitchFamily="34" charset="0"/>
              <a:buChar char="•"/>
            </a:pPr>
            <a:r>
              <a:rPr lang="en-US"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Share data across the organization</a:t>
            </a:r>
          </a:p>
          <a:p>
            <a:pPr marL="342900" indent="-342900">
              <a:buFont typeface="Arial" panose="020B0604020202020204" pitchFamily="34" charset="0"/>
              <a:buChar char="•"/>
            </a:pPr>
            <a:endParaRPr lang="en-US"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Store anything and organize your data</a:t>
            </a:r>
          </a:p>
          <a:p>
            <a:pPr marL="342900" indent="-342900">
              <a:buFont typeface="Arial" panose="020B0604020202020204" pitchFamily="34" charset="0"/>
              <a:buChar char="•"/>
            </a:pPr>
            <a:endParaRPr lang="en-US"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Discover datasets</a:t>
            </a:r>
          </a:p>
        </p:txBody>
      </p:sp>
      <p:sp>
        <p:nvSpPr>
          <p:cNvPr id="4" name="Content Placeholder 3">
            <a:extLst>
              <a:ext uri="{FF2B5EF4-FFF2-40B4-BE49-F238E27FC236}">
                <a16:creationId xmlns:a16="http://schemas.microsoft.com/office/drawing/2014/main" id="{F88ECA6D-D44C-A442-A869-ED7426589556}"/>
              </a:ext>
            </a:extLst>
          </p:cNvPr>
          <p:cNvSpPr>
            <a:spLocks noGrp="1"/>
          </p:cNvSpPr>
          <p:nvPr>
            <p:ph sz="half" idx="2"/>
          </p:nvPr>
        </p:nvSpPr>
        <p:spPr/>
        <p:txBody>
          <a:bodyPr/>
          <a:lstStyle/>
          <a:p>
            <a:pPr marL="342900" indent="-342900">
              <a:buFont typeface="Arial" panose="020B0604020202020204" pitchFamily="34" charset="0"/>
              <a:buChar char="•"/>
            </a:pPr>
            <a:r>
              <a:rPr lang="en-US"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Process your data</a:t>
            </a:r>
          </a:p>
          <a:p>
            <a:pPr marL="342900" indent="-342900">
              <a:buFont typeface="Arial" panose="020B0604020202020204" pitchFamily="34" charset="0"/>
              <a:buChar char="•"/>
            </a:pPr>
            <a:endParaRPr lang="en-US"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Organize your teams and environments</a:t>
            </a:r>
          </a:p>
          <a:p>
            <a:pPr marL="342900" indent="-342900">
              <a:buFont typeface="Arial" panose="020B0604020202020204" pitchFamily="34" charset="0"/>
              <a:buChar char="•"/>
            </a:pPr>
            <a:endParaRPr lang="en-US"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Consume data and use cutting edge services for your next big-idea</a:t>
            </a:r>
          </a:p>
        </p:txBody>
      </p:sp>
    </p:spTree>
    <p:extLst>
      <p:ext uri="{BB962C8B-B14F-4D97-AF65-F5344CB8AC3E}">
        <p14:creationId xmlns:p14="http://schemas.microsoft.com/office/powerpoint/2010/main" val="256213654"/>
      </p:ext>
    </p:extLst>
  </p:cSld>
  <p:clrMapOvr>
    <a:masterClrMapping/>
  </p:clrMapOvr>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DeckTemplate_AWS</Template>
  <TotalTime>22256</TotalTime>
  <Words>5124</Words>
  <Application>Microsoft Macintosh PowerPoint</Application>
  <PresentationFormat>On-screen Show (16:9)</PresentationFormat>
  <Paragraphs>451</Paragraphs>
  <Slides>36</Slides>
  <Notes>20</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Amazon Ember</vt:lpstr>
      <vt:lpstr>Amazon Ember Light</vt:lpstr>
      <vt:lpstr>Amazon Ember Regular</vt:lpstr>
      <vt:lpstr>AmazonEmber</vt:lpstr>
      <vt:lpstr>Arial</vt:lpstr>
      <vt:lpstr>Calibri</vt:lpstr>
      <vt:lpstr>Calibri Light</vt:lpstr>
      <vt:lpstr>Courier New</vt:lpstr>
      <vt:lpstr>Lucida Console</vt:lpstr>
      <vt:lpstr>Segoe UI</vt:lpstr>
      <vt:lpstr>DeckTemplate-AWS</vt:lpstr>
      <vt:lpstr>A Day in the Life of a Data Driven Organization </vt:lpstr>
      <vt:lpstr>Agenda</vt:lpstr>
      <vt:lpstr>Data Driven Enterprise Vision</vt:lpstr>
      <vt:lpstr>The Data-Driven Organization</vt:lpstr>
      <vt:lpstr>Introducing AWS D2E: Partnering for Innovation</vt:lpstr>
      <vt:lpstr>Design Workshop – The Modern Data Community</vt:lpstr>
      <vt:lpstr>Data-Driven Organization’s Challenges</vt:lpstr>
      <vt:lpstr>Common DataHub …</vt:lpstr>
      <vt:lpstr>Common DataHub highlights</vt:lpstr>
      <vt:lpstr>A Day in the Life of a Data Driven Organization</vt:lpstr>
      <vt:lpstr>Mapping Organisations</vt:lpstr>
      <vt:lpstr>Data Hierarchy</vt:lpstr>
      <vt:lpstr>What is a Dataset and Stage?</vt:lpstr>
      <vt:lpstr>Story #1</vt:lpstr>
      <vt:lpstr>Story #2</vt:lpstr>
      <vt:lpstr>Story #3</vt:lpstr>
      <vt:lpstr>Story #4</vt:lpstr>
      <vt:lpstr>Need for Increased Automation of Data Quality Validation  </vt:lpstr>
      <vt:lpstr>Test data quality at scale with Deequ </vt:lpstr>
      <vt:lpstr>Anomaly Detection and Constraint Suggestion  </vt:lpstr>
      <vt:lpstr>Constraints Examples per Column</vt:lpstr>
      <vt:lpstr>Summary</vt:lpstr>
      <vt:lpstr>APPENDIX</vt:lpstr>
      <vt:lpstr>PowerPoint Presentation</vt:lpstr>
      <vt:lpstr>AWS Global Infrastructure –  Regions and Availability Zones</vt:lpstr>
      <vt:lpstr>AWS purpose-built portfolio–Right Solution for the Right Outcome</vt:lpstr>
      <vt:lpstr>Analytics</vt:lpstr>
      <vt:lpstr>PowerPoint Presentation</vt:lpstr>
      <vt:lpstr>Agenda</vt:lpstr>
      <vt:lpstr>Input Data Format</vt:lpstr>
      <vt:lpstr>Automate Data Quality Verification</vt:lpstr>
      <vt:lpstr>Deequ Input Dataset</vt:lpstr>
      <vt:lpstr>PowerPoint Presentation</vt:lpstr>
      <vt:lpstr>What is a Data Source?</vt:lpstr>
      <vt:lpstr>The Characteristics of a Data-Driven Organization</vt:lpstr>
      <vt:lpstr>Common DataHub Solution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Day in the Life of a Data Driven Organization </dc:title>
  <dc:subject/>
  <dc:creator/>
  <cp:keywords/>
  <dc:description/>
  <cp:lastModifiedBy>Thanh Nguyen</cp:lastModifiedBy>
  <cp:revision>149</cp:revision>
  <dcterms:created xsi:type="dcterms:W3CDTF">2016-06-17T18:22:10Z</dcterms:created>
  <dcterms:modified xsi:type="dcterms:W3CDTF">2024-06-21T03:43:34Z</dcterms:modified>
  <cp:category/>
</cp:coreProperties>
</file>