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4630400" cy="8229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0">
          <p15:clr>
            <a:srgbClr val="A4A3A4"/>
          </p15:clr>
        </p15:guide>
        <p15:guide id="2" orient="horz" pos="4637">
          <p15:clr>
            <a:srgbClr val="A4A3A4"/>
          </p15:clr>
        </p15:guide>
        <p15:guide id="3" orient="horz" pos="3859">
          <p15:clr>
            <a:srgbClr val="A4A3A4"/>
          </p15:clr>
        </p15:guide>
        <p15:guide id="4" orient="horz" pos="5114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2205">
          <p15:clr>
            <a:srgbClr val="A4A3A4"/>
          </p15:clr>
        </p15:guide>
        <p15:guide id="7" orient="horz" pos="3325">
          <p15:clr>
            <a:srgbClr val="A4A3A4"/>
          </p15:clr>
        </p15:guide>
        <p15:guide id="8" orient="horz" pos="200">
          <p15:clr>
            <a:srgbClr val="A4A3A4"/>
          </p15:clr>
        </p15:guide>
        <p15:guide id="9" orient="horz" pos="3370">
          <p15:clr>
            <a:srgbClr val="A4A3A4"/>
          </p15:clr>
        </p15:guide>
        <p15:guide id="10" orient="horz" pos="4574">
          <p15:clr>
            <a:srgbClr val="A4A3A4"/>
          </p15:clr>
        </p15:guide>
        <p15:guide id="11" pos="1536">
          <p15:clr>
            <a:srgbClr val="A4A3A4"/>
          </p15:clr>
        </p15:guide>
        <p15:guide id="12" pos="2808">
          <p15:clr>
            <a:srgbClr val="A4A3A4"/>
          </p15:clr>
        </p15:guide>
        <p15:guide id="13" pos="4613">
          <p15:clr>
            <a:srgbClr val="A4A3A4"/>
          </p15:clr>
        </p15:guide>
        <p15:guide id="14" pos="4030">
          <p15:clr>
            <a:srgbClr val="A4A3A4"/>
          </p15:clr>
        </p15:guide>
        <p15:guide id="15" pos="7664">
          <p15:clr>
            <a:srgbClr val="A4A3A4"/>
          </p15:clr>
        </p15:guide>
        <p15:guide id="16" pos="3979">
          <p15:clr>
            <a:srgbClr val="A4A3A4"/>
          </p15:clr>
        </p15:guide>
        <p15:guide id="17" pos="2755">
          <p15:clr>
            <a:srgbClr val="A4A3A4"/>
          </p15:clr>
        </p15:guide>
        <p15:guide id="18" pos="1579">
          <p15:clr>
            <a:srgbClr val="A4A3A4"/>
          </p15:clr>
        </p15:guide>
        <p15:guide id="19" pos="7709">
          <p15:clr>
            <a:srgbClr val="A4A3A4"/>
          </p15:clr>
        </p15:guide>
        <p15:guide id="20" pos="5211">
          <p15:clr>
            <a:srgbClr val="A4A3A4"/>
          </p15:clr>
        </p15:guide>
        <p15:guide id="21">
          <p15:clr>
            <a:srgbClr val="A4A3A4"/>
          </p15:clr>
        </p15:guide>
        <p15:guide id="22" pos="5256">
          <p15:clr>
            <a:srgbClr val="A4A3A4"/>
          </p15:clr>
        </p15:guide>
        <p15:guide id="23" pos="6435">
          <p15:clr>
            <a:srgbClr val="A4A3A4"/>
          </p15:clr>
        </p15:guide>
        <p15:guide id="24" pos="6485">
          <p15:clr>
            <a:srgbClr val="A4A3A4"/>
          </p15:clr>
        </p15:guide>
        <p15:guide id="25" pos="8870">
          <p15:clr>
            <a:srgbClr val="A4A3A4"/>
          </p15:clr>
        </p15:guide>
        <p15:guide id="26" pos="352">
          <p15:clr>
            <a:srgbClr val="A4A3A4"/>
          </p15:clr>
        </p15:guide>
        <p15:guide id="27" pos="557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lhvXdazuWTOpSAZAZuakqcqZ7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94626"/>
  </p:normalViewPr>
  <p:slideViewPr>
    <p:cSldViewPr snapToGrid="0">
      <p:cViewPr varScale="1">
        <p:scale>
          <a:sx n="97" d="100"/>
          <a:sy n="97" d="100"/>
        </p:scale>
        <p:origin x="440" y="200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 Global Sales Analyst voudrait récupérer les données des différentes équipes Medical Gases dans le monde.</a:t>
            </a:r>
            <a:endParaRPr/>
          </a:p>
        </p:txBody>
      </p:sp>
      <p:sp>
        <p:nvSpPr>
          <p:cNvPr id="292" name="Google Shape;29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_TwoSpeakers">
  <p:cSld name="1_Title_TwoSpeakers">
    <p:bg>
      <p:bgPr>
        <a:solidFill>
          <a:schemeClr val="dk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9" descr="A picture containing circui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9"/>
          <p:cNvSpPr txBox="1">
            <a:spLocks noGrp="1"/>
          </p:cNvSpPr>
          <p:nvPr>
            <p:ph type="body" idx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body" idx="2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 b="1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body" idx="3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/>
          <p:nvPr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20"/>
              <a:buFont typeface="Arial"/>
              <a:buNone/>
            </a:pPr>
            <a:r>
              <a:rPr lang="fr-FR" sz="112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2022</a:t>
            </a:r>
            <a:endParaRPr sz="112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and_Image">
  <p:cSld name="Content_and_Image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>
            <a:spLocks noGrp="1"/>
          </p:cNvSpPr>
          <p:nvPr>
            <p:ph type="pic" idx="2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body" idx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Collage">
  <p:cSld name="Image_Collage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>
            <a:spLocks noGrp="1"/>
          </p:cNvSpPr>
          <p:nvPr>
            <p:ph type="pic" idx="2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0"/>
          <p:cNvSpPr>
            <a:spLocks noGrp="1"/>
          </p:cNvSpPr>
          <p:nvPr>
            <p:ph type="pic" idx="3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30"/>
          <p:cNvSpPr>
            <a:spLocks noGrp="1"/>
          </p:cNvSpPr>
          <p:nvPr>
            <p:ph type="pic" idx="4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0"/>
          <p:cNvSpPr>
            <a:spLocks noGrp="1"/>
          </p:cNvSpPr>
          <p:nvPr>
            <p:ph type="pic" idx="5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Image">
  <p:cSld name="Two_Image">
    <p:bg>
      <p:bgPr>
        <a:solidFill>
          <a:schemeClr val="dk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>
            <a:spLocks noGrp="1"/>
          </p:cNvSpPr>
          <p:nvPr>
            <p:ph type="pic" idx="2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3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_Image_Center">
  <p:cSld name="Full_Image_Center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>
            <a:spLocks noGrp="1"/>
          </p:cNvSpPr>
          <p:nvPr>
            <p:ph type="pic" idx="2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_Bleed_Image">
  <p:cSld name="Full_Bleed_Image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>
            <a:spLocks noGrp="1"/>
          </p:cNvSpPr>
          <p:nvPr>
            <p:ph type="pic" idx="2"/>
          </p:nvPr>
        </p:nvSpPr>
        <p:spPr>
          <a:xfrm>
            <a:off x="0" y="1"/>
            <a:ext cx="14630400" cy="822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_Logo_Customer_Wall">
  <p:cSld name="Color_Logo_Customer_Wall">
    <p:bg>
      <p:bgPr>
        <a:solidFill>
          <a:schemeClr val="dk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/>
          <p:nvPr/>
        </p:nvSpPr>
        <p:spPr>
          <a:xfrm>
            <a:off x="0" y="1974273"/>
            <a:ext cx="14630400" cy="49805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60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4"/>
          <p:cNvSpPr>
            <a:spLocks noGrp="1"/>
          </p:cNvSpPr>
          <p:nvPr>
            <p:ph type="pic" idx="2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4"/>
          <p:cNvSpPr>
            <a:spLocks noGrp="1"/>
          </p:cNvSpPr>
          <p:nvPr>
            <p:ph type="pic" idx="3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34"/>
          <p:cNvSpPr>
            <a:spLocks noGrp="1"/>
          </p:cNvSpPr>
          <p:nvPr>
            <p:ph type="pic" idx="4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4"/>
          <p:cNvSpPr>
            <a:spLocks noGrp="1"/>
          </p:cNvSpPr>
          <p:nvPr>
            <p:ph type="pic" idx="5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4"/>
          <p:cNvSpPr>
            <a:spLocks noGrp="1"/>
          </p:cNvSpPr>
          <p:nvPr>
            <p:ph type="pic" idx="6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4"/>
          <p:cNvSpPr>
            <a:spLocks noGrp="1"/>
          </p:cNvSpPr>
          <p:nvPr>
            <p:ph type="pic" idx="7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4"/>
          <p:cNvSpPr>
            <a:spLocks noGrp="1"/>
          </p:cNvSpPr>
          <p:nvPr>
            <p:ph type="pic" idx="8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4"/>
          <p:cNvSpPr>
            <a:spLocks noGrp="1"/>
          </p:cNvSpPr>
          <p:nvPr>
            <p:ph type="pic" idx="9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Logo_Customer_Wall">
  <p:cSld name="White_Logo_Customer_Wall">
    <p:bg>
      <p:bgPr>
        <a:solidFill>
          <a:schemeClr val="dk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>
            <a:spLocks noGrp="1"/>
          </p:cNvSpPr>
          <p:nvPr>
            <p:ph type="pic" idx="2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C2C2C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5"/>
          <p:cNvSpPr>
            <a:spLocks noGrp="1"/>
          </p:cNvSpPr>
          <p:nvPr>
            <p:ph type="pic" idx="3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C2C2C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5"/>
          <p:cNvSpPr>
            <a:spLocks noGrp="1"/>
          </p:cNvSpPr>
          <p:nvPr>
            <p:ph type="pic" idx="4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C2C2C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5"/>
          <p:cNvSpPr>
            <a:spLocks noGrp="1"/>
          </p:cNvSpPr>
          <p:nvPr>
            <p:ph type="pic" idx="5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C2C2C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35"/>
          <p:cNvSpPr>
            <a:spLocks noGrp="1"/>
          </p:cNvSpPr>
          <p:nvPr>
            <p:ph type="pic" idx="6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C2C2C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5"/>
          <p:cNvSpPr>
            <a:spLocks noGrp="1"/>
          </p:cNvSpPr>
          <p:nvPr>
            <p:ph type="pic" idx="7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C2C2C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dk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6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>
            <a:spLocks noGrp="1"/>
          </p:cNvSpPr>
          <p:nvPr>
            <p:ph type="tbl" idx="2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r_Chart">
  <p:cSld name="Bar_Chart">
    <p:bg>
      <p:bgPr>
        <a:solidFill>
          <a:schemeClr val="dk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7"/>
          <p:cNvSpPr txBox="1"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7"/>
          <p:cNvSpPr>
            <a:spLocks noGrp="1"/>
          </p:cNvSpPr>
          <p:nvPr>
            <p:ph type="chart" idx="2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e_Chart">
  <p:cSld name="Pie_Chart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8"/>
          <p:cNvSpPr txBox="1"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8"/>
          <p:cNvSpPr>
            <a:spLocks noGrp="1"/>
          </p:cNvSpPr>
          <p:nvPr>
            <p:ph type="chart" idx="2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538863" y="563220"/>
            <a:ext cx="13128486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ne_Chart">
  <p:cSld name="Line_Chart"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9"/>
          <p:cNvSpPr txBox="1"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>
            <a:spLocks noGrp="1"/>
          </p:cNvSpPr>
          <p:nvPr>
            <p:ph type="chart" idx="2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vider_Slide_and_Subtitle">
  <p:cSld name="2_Divider_Slide_and_Subtitle">
    <p:bg>
      <p:bgPr>
        <a:solidFill>
          <a:schemeClr val="dk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0"/>
          <p:cNvSpPr/>
          <p:nvPr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/>
            </a:lvl1pPr>
            <a:lvl2pPr marL="914400" lvl="1" indent="-22860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40" descr="A picture containing circui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_Page">
  <p:cSld name="Blank_Page">
    <p:bg>
      <p:bgPr>
        <a:solidFill>
          <a:schemeClr val="dk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1"/>
          <p:cNvSpPr txBox="1"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1"/>
          <p:cNvSpPr txBox="1"/>
          <p:nvPr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20"/>
              <a:buFont typeface="Arial"/>
              <a:buNone/>
            </a:pPr>
            <a:r>
              <a:rPr lang="fr-FR" sz="112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2020, Amazon Web Services, Inc. or its Affiliates. All rights reserved. Amazon Confidential and Trademark.</a:t>
            </a:r>
            <a:endParaRPr sz="112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able_of_Contents">
  <p:cSld name="1_Table_of_Contents">
    <p:bg>
      <p:bgPr>
        <a:solidFill>
          <a:schemeClr val="dk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2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2"/>
          <p:cNvSpPr txBox="1">
            <a:spLocks noGrp="1"/>
          </p:cNvSpPr>
          <p:nvPr>
            <p:ph type="body"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>
                <a:solidFill>
                  <a:schemeClr val="dk2"/>
                </a:solidFill>
              </a:defRPr>
            </a:lvl1pPr>
            <a:lvl2pPr marL="914400" lvl="1" indent="-41275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•"/>
              <a:defRPr>
                <a:solidFill>
                  <a:schemeClr val="dk2"/>
                </a:solidFill>
              </a:defRPr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  <a:defRPr>
                <a:solidFill>
                  <a:schemeClr val="dk2"/>
                </a:solidFill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  <a:defRPr>
                <a:solidFill>
                  <a:schemeClr val="dk2"/>
                </a:solidFill>
              </a:defRPr>
            </a:lvl4pPr>
            <a:lvl5pPr marL="2286000" lvl="4" indent="-34925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900"/>
              <a:buChar char="»"/>
              <a:defRPr>
                <a:solidFill>
                  <a:schemeClr val="dk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w_to_Use">
  <p:cSld name="How_to_Use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3"/>
          <p:cNvSpPr txBox="1"/>
          <p:nvPr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3"/>
          <p:cNvSpPr txBox="1"/>
          <p:nvPr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3"/>
          <p:cNvSpPr txBox="1"/>
          <p:nvPr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20"/>
              <a:buFont typeface="Arial"/>
              <a:buNone/>
            </a:pPr>
            <a:r>
              <a:rPr lang="fr-FR" sz="1120" b="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2020, Amazon Web Services, Inc. or its Affiliates. All rights reserved. Amazon Confidential and Trademark.</a:t>
            </a:r>
            <a:endParaRPr sz="1120" b="0" i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_TwoSpeakers">
  <p:cSld name="2_Title_TwoSpeakers">
    <p:bg>
      <p:bgPr>
        <a:solidFill>
          <a:schemeClr val="dk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44" descr="A picture containing circui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4"/>
          <p:cNvSpPr txBox="1">
            <a:spLocks noGrp="1"/>
          </p:cNvSpPr>
          <p:nvPr>
            <p:ph type="body" idx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44"/>
          <p:cNvSpPr txBox="1">
            <a:spLocks noGrp="1"/>
          </p:cNvSpPr>
          <p:nvPr>
            <p:ph type="body" idx="2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 b="1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4"/>
          <p:cNvSpPr txBox="1">
            <a:spLocks noGrp="1"/>
          </p:cNvSpPr>
          <p:nvPr>
            <p:ph type="body" idx="3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44"/>
          <p:cNvSpPr txBox="1"/>
          <p:nvPr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20"/>
              <a:buFont typeface="Arial"/>
              <a:buNone/>
            </a:pPr>
            <a:r>
              <a:rPr lang="fr-FR" sz="1120" b="0" i="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2022</a:t>
            </a:r>
            <a:endParaRPr sz="1120" b="0" i="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_of_Contents">
  <p:cSld name="2_Table_of_Contents">
    <p:bg>
      <p:bgPr>
        <a:solidFill>
          <a:schemeClr val="dk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5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5"/>
          <p:cNvSpPr txBox="1">
            <a:spLocks noGrp="1"/>
          </p:cNvSpPr>
          <p:nvPr>
            <p:ph type="body" idx="1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925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Char char="»"/>
              <a:defRPr sz="1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vider_Slide_and_Subtitle">
  <p:cSld name="3_Divider_Slide_and_Subtitle">
    <p:bg>
      <p:bgPr>
        <a:solidFill>
          <a:schemeClr val="dk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46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6"/>
          <p:cNvSpPr txBox="1"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6"/>
          <p:cNvSpPr txBox="1">
            <a:spLocks noGrp="1"/>
          </p:cNvSpPr>
          <p:nvPr>
            <p:ph type="body" idx="1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/>
            </a:lvl1pPr>
            <a:lvl2pPr marL="914400" lvl="1" indent="-22860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vider_Slide">
  <p:cSld name="2_Divider_Slide">
    <p:bg>
      <p:bgPr>
        <a:solidFill>
          <a:schemeClr val="dk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47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7"/>
          <p:cNvSpPr txBox="1"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vider_Slide">
  <p:cSld name="3_Divider_Slide">
    <p:bg>
      <p:bgPr>
        <a:solidFill>
          <a:schemeClr val="dk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48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8"/>
          <p:cNvSpPr txBox="1"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_of_Contents">
  <p:cSld name="Table_of_Contents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925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Char char="»"/>
              <a:defRPr sz="1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One_Bulleted_List">
  <p:cSld name="1_One_Bulleted_List">
    <p:bg>
      <p:bgPr>
        <a:solidFill>
          <a:schemeClr val="dk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9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9"/>
          <p:cNvSpPr txBox="1">
            <a:spLocks noGrp="1"/>
          </p:cNvSpPr>
          <p:nvPr>
            <p:ph type="body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marL="914400" lvl="1" indent="-41275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Char char="•"/>
              <a:defRPr sz="29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  <a:defRPr sz="2600"/>
            </a:lvl3pPr>
            <a:lvl4pPr marL="1828800" lvl="3" indent="-22860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/>
            </a:lvl4pPr>
            <a:lvl5pPr marL="2286000" lvl="4" indent="-391160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2560"/>
              <a:buChar char="»"/>
              <a:defRPr sz="2560"/>
            </a:lvl5pPr>
            <a:lvl6pPr marL="2743200" lvl="5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6pPr>
            <a:lvl7pPr marL="3200400" lvl="6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7pPr>
            <a:lvl8pPr marL="3657600" lvl="7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8pPr>
            <a:lvl9pPr marL="4114800" lvl="8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_Bulleted_Sections">
  <p:cSld name="1_Two_Bulleted_Sections">
    <p:bg>
      <p:bgPr>
        <a:solidFill>
          <a:schemeClr val="dk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0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0"/>
          <p:cNvSpPr txBox="1">
            <a:spLocks noGrp="1"/>
          </p:cNvSpPr>
          <p:nvPr>
            <p:ph type="body" idx="1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925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Char char="»"/>
              <a:defRPr sz="1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50"/>
          <p:cNvSpPr txBox="1">
            <a:spLocks noGrp="1"/>
          </p:cNvSpPr>
          <p:nvPr>
            <p:ph type="body" idx="2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925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Char char="»"/>
              <a:defRPr sz="1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_and_Image">
  <p:cSld name="1_Content_and_Image">
    <p:bg>
      <p:bgPr>
        <a:solidFill>
          <a:schemeClr val="dk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1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1"/>
          <p:cNvSpPr>
            <a:spLocks noGrp="1"/>
          </p:cNvSpPr>
          <p:nvPr>
            <p:ph type="pic" idx="2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51"/>
          <p:cNvSpPr txBox="1">
            <a:spLocks noGrp="1"/>
          </p:cNvSpPr>
          <p:nvPr>
            <p:ph type="body" idx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_Collage">
  <p:cSld name="1_Image_Collage">
    <p:bg>
      <p:bgPr>
        <a:solidFill>
          <a:schemeClr val="dk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2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2"/>
          <p:cNvSpPr>
            <a:spLocks noGrp="1"/>
          </p:cNvSpPr>
          <p:nvPr>
            <p:ph type="pic" idx="2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52"/>
          <p:cNvSpPr>
            <a:spLocks noGrp="1"/>
          </p:cNvSpPr>
          <p:nvPr>
            <p:ph type="pic" idx="3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52"/>
          <p:cNvSpPr>
            <a:spLocks noGrp="1"/>
          </p:cNvSpPr>
          <p:nvPr>
            <p:ph type="pic" idx="4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52"/>
          <p:cNvSpPr>
            <a:spLocks noGrp="1"/>
          </p:cNvSpPr>
          <p:nvPr>
            <p:ph type="pic" idx="5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_Image">
  <p:cSld name="1_Two_Image">
    <p:bg>
      <p:bgPr>
        <a:solidFill>
          <a:schemeClr val="dk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3"/>
          <p:cNvSpPr txBox="1"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3"/>
          <p:cNvSpPr>
            <a:spLocks noGrp="1"/>
          </p:cNvSpPr>
          <p:nvPr>
            <p:ph type="pic" idx="2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53"/>
          <p:cNvSpPr>
            <a:spLocks noGrp="1"/>
          </p:cNvSpPr>
          <p:nvPr>
            <p:ph type="pic" idx="3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ull_Image_Center">
  <p:cSld name="1_Full_Image_Center"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4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54"/>
          <p:cNvSpPr>
            <a:spLocks noGrp="1"/>
          </p:cNvSpPr>
          <p:nvPr>
            <p:ph type="pic" idx="2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ull_Bleed_Image">
  <p:cSld name="1_Full_Bleed_Image">
    <p:bg>
      <p:bgPr>
        <a:solidFill>
          <a:schemeClr val="dk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5"/>
          <p:cNvSpPr>
            <a:spLocks noGrp="1"/>
          </p:cNvSpPr>
          <p:nvPr>
            <p:ph type="pic" idx="2"/>
          </p:nvPr>
        </p:nvSpPr>
        <p:spPr>
          <a:xfrm>
            <a:off x="0" y="1"/>
            <a:ext cx="14630400" cy="822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55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lor_Logo_Customer_Wall">
  <p:cSld name="1_Color_Logo_Customer_Wall">
    <p:bg>
      <p:bgPr>
        <a:solidFill>
          <a:schemeClr val="dk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6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6"/>
          <p:cNvSpPr/>
          <p:nvPr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60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6"/>
          <p:cNvSpPr>
            <a:spLocks noGrp="1"/>
          </p:cNvSpPr>
          <p:nvPr>
            <p:ph type="pic" idx="2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56"/>
          <p:cNvSpPr>
            <a:spLocks noGrp="1"/>
          </p:cNvSpPr>
          <p:nvPr>
            <p:ph type="pic" idx="3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56"/>
          <p:cNvSpPr>
            <a:spLocks noGrp="1"/>
          </p:cNvSpPr>
          <p:nvPr>
            <p:ph type="pic" idx="4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56"/>
          <p:cNvSpPr>
            <a:spLocks noGrp="1"/>
          </p:cNvSpPr>
          <p:nvPr>
            <p:ph type="pic" idx="5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56"/>
          <p:cNvSpPr>
            <a:spLocks noGrp="1"/>
          </p:cNvSpPr>
          <p:nvPr>
            <p:ph type="pic" idx="6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56"/>
          <p:cNvSpPr>
            <a:spLocks noGrp="1"/>
          </p:cNvSpPr>
          <p:nvPr>
            <p:ph type="pic" idx="7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56"/>
          <p:cNvSpPr>
            <a:spLocks noGrp="1"/>
          </p:cNvSpPr>
          <p:nvPr>
            <p:ph type="pic" idx="8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56"/>
          <p:cNvSpPr>
            <a:spLocks noGrp="1"/>
          </p:cNvSpPr>
          <p:nvPr>
            <p:ph type="pic" idx="9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White_Logo_Customer_Wall">
  <p:cSld name="1_White_Logo_Customer_Wall">
    <p:bg>
      <p:bgPr>
        <a:solidFill>
          <a:schemeClr val="dk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7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57"/>
          <p:cNvSpPr>
            <a:spLocks noGrp="1"/>
          </p:cNvSpPr>
          <p:nvPr>
            <p:ph type="pic" idx="2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C2C2C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57"/>
          <p:cNvSpPr>
            <a:spLocks noGrp="1"/>
          </p:cNvSpPr>
          <p:nvPr>
            <p:ph type="pic" idx="3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C2C2C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57"/>
          <p:cNvSpPr>
            <a:spLocks noGrp="1"/>
          </p:cNvSpPr>
          <p:nvPr>
            <p:ph type="pic" idx="4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C2C2C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57"/>
          <p:cNvSpPr>
            <a:spLocks noGrp="1"/>
          </p:cNvSpPr>
          <p:nvPr>
            <p:ph type="pic" idx="5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C2C2C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57"/>
          <p:cNvSpPr>
            <a:spLocks noGrp="1"/>
          </p:cNvSpPr>
          <p:nvPr>
            <p:ph type="pic" idx="6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C2C2C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57"/>
          <p:cNvSpPr>
            <a:spLocks noGrp="1"/>
          </p:cNvSpPr>
          <p:nvPr>
            <p:ph type="pic" idx="7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40"/>
              </a:spcBef>
              <a:spcAft>
                <a:spcPts val="0"/>
              </a:spcAft>
              <a:buClr>
                <a:srgbClr val="C2C2C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able">
  <p:cSld name="1_Table">
    <p:bg>
      <p:bgPr>
        <a:solidFill>
          <a:schemeClr val="dk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8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8"/>
          <p:cNvSpPr>
            <a:spLocks noGrp="1"/>
          </p:cNvSpPr>
          <p:nvPr>
            <p:ph type="tbl" idx="2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_Slide_and_Subtitle">
  <p:cSld name="Divider_Slide_and_Subtitle">
    <p:bg>
      <p:bgPr>
        <a:solidFill>
          <a:schemeClr val="dk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/>
            </a:lvl1pPr>
            <a:lvl2pPr marL="914400" lvl="1" indent="-22860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r_Chart">
  <p:cSld name="1_Bar_Chart">
    <p:bg>
      <p:bgPr>
        <a:solidFill>
          <a:schemeClr val="dk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9"/>
          <p:cNvSpPr txBox="1"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9"/>
          <p:cNvSpPr>
            <a:spLocks noGrp="1"/>
          </p:cNvSpPr>
          <p:nvPr>
            <p:ph type="chart" idx="2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e_Chart">
  <p:cSld name="1_Pie_Chart">
    <p:bg>
      <p:bgPr>
        <a:solidFill>
          <a:schemeClr val="dk2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0"/>
          <p:cNvSpPr txBox="1"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60"/>
          <p:cNvSpPr>
            <a:spLocks noGrp="1"/>
          </p:cNvSpPr>
          <p:nvPr>
            <p:ph type="chart" idx="2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ine_Chart">
  <p:cSld name="1_Line_Chart">
    <p:bg>
      <p:bgPr>
        <a:solidFill>
          <a:schemeClr val="dk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1"/>
          <p:cNvSpPr txBox="1"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61"/>
          <p:cNvSpPr>
            <a:spLocks noGrp="1"/>
          </p:cNvSpPr>
          <p:nvPr>
            <p:ph type="chart" idx="2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vider_Slide_and_Subtitle">
  <p:cSld name="4_Divider_Slide_and_Subtitle">
    <p:bg>
      <p:bgPr>
        <a:solidFill>
          <a:schemeClr val="dk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6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62"/>
          <p:cNvSpPr txBox="1"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  <a:defRPr sz="96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62"/>
          <p:cNvSpPr txBox="1">
            <a:spLocks noGrp="1"/>
          </p:cNvSpPr>
          <p:nvPr>
            <p:ph type="body" idx="1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/>
            </a:lvl1pPr>
            <a:lvl2pPr marL="914400" lvl="1" indent="-22860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ivider_Slide_and_Subtitle">
  <p:cSld name="5_Divider_Slide_and_Subtitle">
    <p:bg>
      <p:bgPr>
        <a:solidFill>
          <a:schemeClr val="dk2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3"/>
          <p:cNvSpPr/>
          <p:nvPr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3"/>
          <p:cNvSpPr txBox="1"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3"/>
          <p:cNvSpPr txBox="1">
            <a:spLocks noGrp="1"/>
          </p:cNvSpPr>
          <p:nvPr>
            <p:ph type="body" idx="1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/>
            </a:lvl1pPr>
            <a:lvl2pPr marL="914400" lvl="1" indent="-22860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6" name="Google Shape;206;p63" descr="A picture containing circui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_Page">
  <p:cSld name="1_Blank_Page">
    <p:bg>
      <p:bgPr>
        <a:solidFill>
          <a:schemeClr val="dk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4"/>
          <p:cNvSpPr txBox="1"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64"/>
          <p:cNvSpPr txBox="1"/>
          <p:nvPr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20"/>
              <a:buFont typeface="Arial"/>
              <a:buNone/>
            </a:pPr>
            <a:r>
              <a:rPr lang="fr-FR" sz="1120" b="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2020, Amazon Web Services, Inc. or its Affiliates. All rights reserved. Amazon Confidential and Trademark.</a:t>
            </a:r>
            <a:endParaRPr sz="1120" b="0" i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_of_Contents">
  <p:cSld name="3_Table_of_Contents">
    <p:bg>
      <p:bgPr>
        <a:solidFill>
          <a:schemeClr val="dk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5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65"/>
          <p:cNvSpPr txBox="1">
            <a:spLocks noGrp="1"/>
          </p:cNvSpPr>
          <p:nvPr>
            <p:ph type="body"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>
                <a:solidFill>
                  <a:schemeClr val="dk2"/>
                </a:solidFill>
              </a:defRPr>
            </a:lvl1pPr>
            <a:lvl2pPr marL="914400" lvl="1" indent="-41275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•"/>
              <a:defRPr>
                <a:solidFill>
                  <a:schemeClr val="dk2"/>
                </a:solidFill>
              </a:defRPr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  <a:defRPr>
                <a:solidFill>
                  <a:schemeClr val="dk2"/>
                </a:solidFill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  <a:defRPr>
                <a:solidFill>
                  <a:schemeClr val="dk2"/>
                </a:solidFill>
              </a:defRPr>
            </a:lvl4pPr>
            <a:lvl5pPr marL="2286000" lvl="4" indent="-34925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900"/>
              <a:buChar char="»"/>
              <a:defRPr>
                <a:solidFill>
                  <a:schemeClr val="dk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ow_to_Use">
  <p:cSld name="1_How_to_Use">
    <p:bg>
      <p:bgPr>
        <a:solidFill>
          <a:schemeClr val="dk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6"/>
          <p:cNvSpPr txBox="1"/>
          <p:nvPr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6"/>
          <p:cNvSpPr txBox="1"/>
          <p:nvPr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6"/>
          <p:cNvSpPr txBox="1"/>
          <p:nvPr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20"/>
              <a:buFont typeface="Arial"/>
              <a:buNone/>
            </a:pPr>
            <a:r>
              <a:rPr lang="fr-FR" sz="1120" b="0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2020, Amazon Web Services, Inc. or its Affiliates. All rights reserved. Amazon Confidential and Trademark.</a:t>
            </a:r>
            <a:endParaRPr sz="1120" b="0" i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7"/>
          <p:cNvSpPr/>
          <p:nvPr/>
        </p:nvSpPr>
        <p:spPr>
          <a:xfrm>
            <a:off x="-2" y="6903804"/>
            <a:ext cx="1316736" cy="1316736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5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7"/>
          <p:cNvSpPr txBox="1">
            <a:spLocks noGrp="1"/>
          </p:cNvSpPr>
          <p:nvPr>
            <p:ph type="title"/>
          </p:nvPr>
        </p:nvSpPr>
        <p:spPr>
          <a:xfrm>
            <a:off x="1005840" y="220790"/>
            <a:ext cx="12618721" cy="92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60"/>
              <a:buFont typeface="Arial"/>
              <a:buNone/>
              <a:defRPr sz="3359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4" name="Google Shape;224;p67"/>
          <p:cNvCxnSpPr/>
          <p:nvPr/>
        </p:nvCxnSpPr>
        <p:spPr>
          <a:xfrm>
            <a:off x="1005840" y="1142641"/>
            <a:ext cx="12618721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p67"/>
          <p:cNvSpPr txBox="1">
            <a:spLocks noGrp="1"/>
          </p:cNvSpPr>
          <p:nvPr>
            <p:ph type="sldNum" idx="12"/>
          </p:nvPr>
        </p:nvSpPr>
        <p:spPr>
          <a:xfrm>
            <a:off x="10976777" y="7669695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6" name="Google Shape;226;p67"/>
          <p:cNvSpPr/>
          <p:nvPr/>
        </p:nvSpPr>
        <p:spPr>
          <a:xfrm rot="10800000">
            <a:off x="9718465" y="7535832"/>
            <a:ext cx="693768" cy="693768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5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7"/>
          <p:cNvSpPr/>
          <p:nvPr/>
        </p:nvSpPr>
        <p:spPr>
          <a:xfrm rot="10800000">
            <a:off x="12655296" y="0"/>
            <a:ext cx="1975104" cy="197510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5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67"/>
          <p:cNvSpPr txBox="1">
            <a:spLocks noGrp="1"/>
          </p:cNvSpPr>
          <p:nvPr>
            <p:ph type="body" idx="1"/>
          </p:nvPr>
        </p:nvSpPr>
        <p:spPr>
          <a:xfrm>
            <a:off x="1005841" y="1341131"/>
            <a:ext cx="12721590" cy="632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8"/>
          <p:cNvSpPr/>
          <p:nvPr/>
        </p:nvSpPr>
        <p:spPr>
          <a:xfrm>
            <a:off x="-2" y="6903804"/>
            <a:ext cx="1316736" cy="1316736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5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8"/>
          <p:cNvSpPr txBox="1">
            <a:spLocks noGrp="1"/>
          </p:cNvSpPr>
          <p:nvPr>
            <p:ph type="title"/>
          </p:nvPr>
        </p:nvSpPr>
        <p:spPr>
          <a:xfrm>
            <a:off x="1005840" y="220790"/>
            <a:ext cx="12618721" cy="92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60"/>
              <a:buFont typeface="Arial"/>
              <a:buNone/>
              <a:defRPr sz="3359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3" name="Google Shape;233;p68"/>
          <p:cNvCxnSpPr/>
          <p:nvPr/>
        </p:nvCxnSpPr>
        <p:spPr>
          <a:xfrm>
            <a:off x="1005840" y="1142641"/>
            <a:ext cx="12618721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68"/>
          <p:cNvSpPr txBox="1">
            <a:spLocks noGrp="1"/>
          </p:cNvSpPr>
          <p:nvPr>
            <p:ph type="sldNum" idx="12"/>
          </p:nvPr>
        </p:nvSpPr>
        <p:spPr>
          <a:xfrm>
            <a:off x="10976777" y="7669695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5" name="Google Shape;235;p68"/>
          <p:cNvSpPr/>
          <p:nvPr/>
        </p:nvSpPr>
        <p:spPr>
          <a:xfrm rot="10800000">
            <a:off x="9718465" y="7535832"/>
            <a:ext cx="693768" cy="693768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5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8"/>
          <p:cNvSpPr/>
          <p:nvPr/>
        </p:nvSpPr>
        <p:spPr>
          <a:xfrm rot="10800000">
            <a:off x="12655296" y="0"/>
            <a:ext cx="1975104" cy="197510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5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8"/>
          <p:cNvSpPr txBox="1">
            <a:spLocks noGrp="1"/>
          </p:cNvSpPr>
          <p:nvPr>
            <p:ph type="body" idx="1"/>
          </p:nvPr>
        </p:nvSpPr>
        <p:spPr>
          <a:xfrm>
            <a:off x="1005841" y="1341131"/>
            <a:ext cx="12721590" cy="632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_Slide">
  <p:cSld name="Divider_Slide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4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9"/>
          <p:cNvSpPr/>
          <p:nvPr/>
        </p:nvSpPr>
        <p:spPr>
          <a:xfrm>
            <a:off x="-2" y="6903804"/>
            <a:ext cx="1316736" cy="1316736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5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9"/>
          <p:cNvSpPr txBox="1">
            <a:spLocks noGrp="1"/>
          </p:cNvSpPr>
          <p:nvPr>
            <p:ph type="title"/>
          </p:nvPr>
        </p:nvSpPr>
        <p:spPr>
          <a:xfrm>
            <a:off x="1005840" y="220790"/>
            <a:ext cx="12618721" cy="92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60"/>
              <a:buFont typeface="Arial"/>
              <a:buNone/>
              <a:defRPr sz="3359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2" name="Google Shape;242;p69"/>
          <p:cNvCxnSpPr/>
          <p:nvPr/>
        </p:nvCxnSpPr>
        <p:spPr>
          <a:xfrm>
            <a:off x="1005840" y="1142641"/>
            <a:ext cx="12618721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69"/>
          <p:cNvSpPr txBox="1">
            <a:spLocks noGrp="1"/>
          </p:cNvSpPr>
          <p:nvPr>
            <p:ph type="sldNum" idx="12"/>
          </p:nvPr>
        </p:nvSpPr>
        <p:spPr>
          <a:xfrm>
            <a:off x="10976777" y="7669695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44" name="Google Shape;244;p69"/>
          <p:cNvSpPr/>
          <p:nvPr/>
        </p:nvSpPr>
        <p:spPr>
          <a:xfrm rot="10800000">
            <a:off x="9718465" y="7535832"/>
            <a:ext cx="693768" cy="693768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5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9"/>
          <p:cNvSpPr/>
          <p:nvPr/>
        </p:nvSpPr>
        <p:spPr>
          <a:xfrm rot="10800000">
            <a:off x="12655296" y="0"/>
            <a:ext cx="1975104" cy="197510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5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9"/>
          <p:cNvSpPr txBox="1">
            <a:spLocks noGrp="1"/>
          </p:cNvSpPr>
          <p:nvPr>
            <p:ph type="body" idx="1"/>
          </p:nvPr>
        </p:nvSpPr>
        <p:spPr>
          <a:xfrm>
            <a:off x="1005841" y="1341131"/>
            <a:ext cx="12721590" cy="632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_Slide">
  <p:cSld name="1_Divider_Slide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5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_Slide_SquidInk">
  <p:cSld name="Divider_Slide_SquidInk">
    <p:bg>
      <p:bgPr>
        <a:solidFill>
          <a:schemeClr val="dk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6" descr="A picture containing cloc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6"/>
          <p:cNvSpPr txBox="1"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Bulleted_List">
  <p:cSld name="One_Bulleted_List">
    <p:bg>
      <p:bgPr>
        <a:solidFill>
          <a:schemeClr val="dk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marL="914400" lvl="1" indent="-41275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Char char="•"/>
              <a:defRPr sz="29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  <a:defRPr sz="2600"/>
            </a:lvl3pPr>
            <a:lvl4pPr marL="1828800" lvl="3" indent="-22860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/>
            </a:lvl4pPr>
            <a:lvl5pPr marL="2286000" lvl="4" indent="-391160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2560"/>
              <a:buChar char="»"/>
              <a:defRPr sz="2560"/>
            </a:lvl5pPr>
            <a:lvl6pPr marL="2743200" lvl="5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6pPr>
            <a:lvl7pPr marL="3200400" lvl="6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7pPr>
            <a:lvl8pPr marL="3657600" lvl="7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8pPr>
            <a:lvl9pPr marL="4114800" lvl="8" indent="-411479" algn="l">
              <a:spcBef>
                <a:spcPts val="576"/>
              </a:spcBef>
              <a:spcAft>
                <a:spcPts val="0"/>
              </a:spcAft>
              <a:buClr>
                <a:schemeClr val="lt1"/>
              </a:buClr>
              <a:buSzPts val="2880"/>
              <a:buChar char="•"/>
              <a:defRPr sz="288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Bulleted_Sections">
  <p:cSld name="Two_Bulleted_Sections">
    <p:bg>
      <p:bgPr>
        <a:solidFill>
          <a:schemeClr val="dk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1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925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Char char="»"/>
              <a:defRPr sz="1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body" idx="2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925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Char char="»"/>
              <a:defRPr sz="1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2750" algn="l" rtl="0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/>
          <p:nvPr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20"/>
              <a:buFont typeface="Arial"/>
              <a:buNone/>
            </a:pPr>
            <a:r>
              <a:rPr lang="fr-FR" sz="112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2022</a:t>
            </a:r>
            <a:endParaRPr sz="112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8856">
          <p15:clr>
            <a:srgbClr val="F26B43"/>
          </p15:clr>
        </p15:guide>
        <p15:guide id="3" orient="horz" pos="1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"/>
          <p:cNvSpPr txBox="1">
            <a:spLocks noGrp="1"/>
          </p:cNvSpPr>
          <p:nvPr>
            <p:ph type="body" idx="1"/>
          </p:nvPr>
        </p:nvSpPr>
        <p:spPr>
          <a:xfrm>
            <a:off x="548640" y="5950356"/>
            <a:ext cx="11236960" cy="996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"/>
          <p:cNvSpPr txBox="1">
            <a:spLocks noGrp="1"/>
          </p:cNvSpPr>
          <p:nvPr>
            <p:ph type="body" idx="2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fr-FR" sz="5400" dirty="0" err="1"/>
              <a:t>DataHub</a:t>
            </a:r>
            <a:r>
              <a:rPr lang="fr-FR" sz="5400" dirty="0"/>
              <a:t> for </a:t>
            </a:r>
            <a:r>
              <a:rPr lang="fr-FR" sz="5400" dirty="0" err="1"/>
              <a:t>Manufacturing</a:t>
            </a:r>
            <a:endParaRPr sz="5400" dirty="0"/>
          </a:p>
        </p:txBody>
      </p:sp>
      <p:sp>
        <p:nvSpPr>
          <p:cNvPr id="254" name="Google Shape;254;p1"/>
          <p:cNvSpPr txBox="1">
            <a:spLocks noGrp="1"/>
          </p:cNvSpPr>
          <p:nvPr>
            <p:ph type="body" idx="3"/>
          </p:nvPr>
        </p:nvSpPr>
        <p:spPr>
          <a:xfrm>
            <a:off x="548640" y="4035515"/>
            <a:ext cx="11541183" cy="12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latin typeface="Arial"/>
                <a:ea typeface="Arial"/>
                <a:cs typeface="Arial"/>
                <a:sym typeface="Arial"/>
              </a:rPr>
              <a:t>Hands-on Session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"/>
          <p:cNvSpPr txBox="1">
            <a:spLocks noGrp="1"/>
          </p:cNvSpPr>
          <p:nvPr>
            <p:ph type="title"/>
          </p:nvPr>
        </p:nvSpPr>
        <p:spPr>
          <a:xfrm>
            <a:off x="538863" y="563220"/>
            <a:ext cx="13128486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fr-FR"/>
              <a:t>Sharing data to another environment</a:t>
            </a:r>
            <a:endParaRPr/>
          </a:p>
        </p:txBody>
      </p:sp>
      <p:sp>
        <p:nvSpPr>
          <p:cNvPr id="322" name="Google Shape;322;p10"/>
          <p:cNvSpPr/>
          <p:nvPr/>
        </p:nvSpPr>
        <p:spPr>
          <a:xfrm>
            <a:off x="538863" y="1491808"/>
            <a:ext cx="12424783" cy="2964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sales analyst based in EMEA needs to access the sales data for Medical Gases in the Americas &amp; EMEA Regions, to aggregate sales reports globally.</a:t>
            </a:r>
            <a:endParaRPr/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2604916" y="3793158"/>
            <a:ext cx="3467100" cy="405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8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r>
              <a:rPr lang="fr-FR" sz="288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AMERICAS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 group: amer-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admins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7213136" y="3793158"/>
            <a:ext cx="3467100" cy="405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8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r>
              <a:rPr lang="fr-FR" sz="288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EMEA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 group: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emea-admins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2792241" y="6011012"/>
            <a:ext cx="3092450" cy="112948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Medical Gases – Americas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167842893001 – eu-west-1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Group: amer-members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7448086" y="5736318"/>
            <a:ext cx="2997200" cy="94699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Medical Gases – EMEA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978745112501 – eu-west-1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Group: emea-members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7448086" y="6751851"/>
            <a:ext cx="2997200" cy="97320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Global Sales Reporting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544247218144 – eu-west-1 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Group: </a:t>
            </a: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sales-reporting-members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0"/>
          <p:cNvSpPr/>
          <p:nvPr/>
        </p:nvSpPr>
        <p:spPr>
          <a:xfrm rot="878308">
            <a:off x="5658462" y="6695114"/>
            <a:ext cx="1964352" cy="637091"/>
          </a:xfrm>
          <a:prstGeom prst="rightArrow">
            <a:avLst>
              <a:gd name="adj1" fmla="val 50000"/>
              <a:gd name="adj2" fmla="val 53653"/>
            </a:avLst>
          </a:prstGeom>
          <a:gradFill>
            <a:gsLst>
              <a:gs pos="0">
                <a:srgbClr val="D91500"/>
              </a:gs>
              <a:gs pos="48000">
                <a:srgbClr val="FE5B4A"/>
              </a:gs>
              <a:gs pos="100000">
                <a:srgbClr val="FF998F"/>
              </a:gs>
            </a:gsLst>
            <a:lin ang="16200000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0"/>
          <p:cNvSpPr/>
          <p:nvPr/>
        </p:nvSpPr>
        <p:spPr>
          <a:xfrm>
            <a:off x="10318596" y="5883114"/>
            <a:ext cx="1193180" cy="1743308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>
            <a:spLocks noGrp="1"/>
          </p:cNvSpPr>
          <p:nvPr>
            <p:ph type="title"/>
          </p:nvPr>
        </p:nvSpPr>
        <p:spPr>
          <a:xfrm>
            <a:off x="538863" y="563220"/>
            <a:ext cx="13128486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fr-FR"/>
              <a:t>Sharing data to another environment</a:t>
            </a: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538863" y="1491808"/>
            <a:ext cx="12424783" cy="2964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sales analyst based in EMEA needs to access the sales data for Medical Gases in the Americas </a:t>
            </a:r>
            <a:r>
              <a:rPr lang="fr-FR" sz="3200" b="0" i="0" u="none" strike="sng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 EMEA </a:t>
            </a:r>
            <a:r>
              <a:rPr lang="fr-FR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Regions, to aggregate sales reports globally.</a:t>
            </a:r>
            <a:endParaRPr/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1"/>
          <p:cNvSpPr/>
          <p:nvPr/>
        </p:nvSpPr>
        <p:spPr>
          <a:xfrm>
            <a:off x="2604916" y="3793158"/>
            <a:ext cx="3467100" cy="405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8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r>
              <a:rPr lang="fr-FR" sz="288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AMERICAS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 group: amer-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admins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1"/>
          <p:cNvSpPr/>
          <p:nvPr/>
        </p:nvSpPr>
        <p:spPr>
          <a:xfrm>
            <a:off x="7213136" y="3793158"/>
            <a:ext cx="3467100" cy="405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8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r>
              <a:rPr lang="fr-FR" sz="288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EMEA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 group: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emea-admins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2792241" y="6011012"/>
            <a:ext cx="3092450" cy="112948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Medical Gases – Americas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167842893001 – eu-west-1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Group: amer-members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7448086" y="5736318"/>
            <a:ext cx="2997200" cy="94699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Medical Gases – EMEA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978745112501 – eu-west-1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Group: emea-members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1"/>
          <p:cNvSpPr/>
          <p:nvPr/>
        </p:nvSpPr>
        <p:spPr>
          <a:xfrm>
            <a:off x="7448086" y="6751851"/>
            <a:ext cx="2997200" cy="97320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Global Sales Reporting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544247218144 – eu-west-1 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Group: </a:t>
            </a: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sales-reporting-members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1"/>
          <p:cNvSpPr/>
          <p:nvPr/>
        </p:nvSpPr>
        <p:spPr>
          <a:xfrm rot="878308">
            <a:off x="5658462" y="6695114"/>
            <a:ext cx="1964352" cy="637091"/>
          </a:xfrm>
          <a:prstGeom prst="rightArrow">
            <a:avLst>
              <a:gd name="adj1" fmla="val 50000"/>
              <a:gd name="adj2" fmla="val 53653"/>
            </a:avLst>
          </a:prstGeom>
          <a:gradFill>
            <a:gsLst>
              <a:gs pos="0">
                <a:srgbClr val="D91500"/>
              </a:gs>
              <a:gs pos="48000">
                <a:srgbClr val="FE5B4A"/>
              </a:gs>
              <a:gs pos="100000">
                <a:srgbClr val="FF998F"/>
              </a:gs>
            </a:gsLst>
            <a:lin ang="16200000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/>
          <p:nvPr/>
        </p:nvSpPr>
        <p:spPr>
          <a:xfrm>
            <a:off x="5404252" y="3442299"/>
            <a:ext cx="2468137" cy="186568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Approval/Denial by the business owner of the dataset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2"/>
          <p:cNvSpPr txBox="1">
            <a:spLocks noGrp="1"/>
          </p:cNvSpPr>
          <p:nvPr>
            <p:ph type="title"/>
          </p:nvPr>
        </p:nvSpPr>
        <p:spPr>
          <a:xfrm>
            <a:off x="538863" y="563220"/>
            <a:ext cx="13128486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fr-FR"/>
              <a:t>Sharing data to another environment</a:t>
            </a:r>
            <a:endParaRPr/>
          </a:p>
        </p:txBody>
      </p:sp>
      <p:sp>
        <p:nvSpPr>
          <p:cNvPr id="348" name="Google Shape;348;p12"/>
          <p:cNvSpPr/>
          <p:nvPr/>
        </p:nvSpPr>
        <p:spPr>
          <a:xfrm>
            <a:off x="1494263" y="1538869"/>
            <a:ext cx="4427034" cy="15611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 1</a:t>
            </a:r>
            <a:r>
              <a:rPr lang="fr-FR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The Sales Analysts shops its data in the Discovery Catalog &amp; asks for access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7913649" y="1538868"/>
            <a:ext cx="4441902" cy="15611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 2</a:t>
            </a:r>
            <a:r>
              <a:rPr lang="fr-FR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A member of the Americas Environment asks for the Sales Analysts to get access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2"/>
          <p:cNvSpPr/>
          <p:nvPr/>
        </p:nvSpPr>
        <p:spPr>
          <a:xfrm rot="2941238">
            <a:off x="5026556" y="2900977"/>
            <a:ext cx="1198388" cy="637091"/>
          </a:xfrm>
          <a:prstGeom prst="rightArrow">
            <a:avLst>
              <a:gd name="adj1" fmla="val 50000"/>
              <a:gd name="adj2" fmla="val 53653"/>
            </a:avLst>
          </a:prstGeom>
          <a:gradFill>
            <a:gsLst>
              <a:gs pos="0">
                <a:srgbClr val="D91500"/>
              </a:gs>
              <a:gs pos="48000">
                <a:srgbClr val="FE5B4A"/>
              </a:gs>
              <a:gs pos="100000">
                <a:srgbClr val="FF998F"/>
              </a:gs>
            </a:gsLst>
            <a:lin ang="16200000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2"/>
          <p:cNvSpPr/>
          <p:nvPr/>
        </p:nvSpPr>
        <p:spPr>
          <a:xfrm rot="8022272">
            <a:off x="7058988" y="2908971"/>
            <a:ext cx="1198388" cy="637091"/>
          </a:xfrm>
          <a:prstGeom prst="rightArrow">
            <a:avLst>
              <a:gd name="adj1" fmla="val 50000"/>
              <a:gd name="adj2" fmla="val 53653"/>
            </a:avLst>
          </a:prstGeom>
          <a:gradFill>
            <a:gsLst>
              <a:gs pos="0">
                <a:srgbClr val="D91500"/>
              </a:gs>
              <a:gs pos="48000">
                <a:srgbClr val="FE5B4A"/>
              </a:gs>
              <a:gs pos="100000">
                <a:srgbClr val="FF998F"/>
              </a:gs>
            </a:gsLst>
            <a:lin ang="16200000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2"/>
          <p:cNvSpPr/>
          <p:nvPr/>
        </p:nvSpPr>
        <p:spPr>
          <a:xfrm>
            <a:off x="538863" y="5645134"/>
            <a:ext cx="11942955" cy="229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Access the AWS Console from the Environment menu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Accept the RAM invite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 the newly added tables, databases and access to S3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Query from Athena across environments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Note: Tables &amp; Folders can be un-shared by the business owner as well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>
            <a:spLocks noGrp="1"/>
          </p:cNvSpPr>
          <p:nvPr>
            <p:ph type="title"/>
          </p:nvPr>
        </p:nvSpPr>
        <p:spPr>
          <a:xfrm>
            <a:off x="538863" y="563220"/>
            <a:ext cx="13128486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fr-FR"/>
              <a:t>Creating Queries</a:t>
            </a:r>
            <a:br>
              <a:rPr lang="fr-FR"/>
            </a:br>
            <a:br>
              <a:rPr lang="fr-FR"/>
            </a:b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538863" y="1909475"/>
            <a:ext cx="1194295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Queries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associated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determines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data</a:t>
            </a:r>
            <a:endParaRPr dirty="0"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SQL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Athena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(DML: Presto 0.172, DDL: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HiveQL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section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Glue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dirty="0"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Queries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stored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S3, in the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environment’s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AWS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"/>
          <p:cNvSpPr txBox="1">
            <a:spLocks noGrp="1"/>
          </p:cNvSpPr>
          <p:nvPr>
            <p:ph type="title"/>
          </p:nvPr>
        </p:nvSpPr>
        <p:spPr>
          <a:xfrm>
            <a:off x="538863" y="563220"/>
            <a:ext cx="13128486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fr-FR"/>
              <a:t>Creating Notebooks</a:t>
            </a:r>
            <a:br>
              <a:rPr lang="fr-FR"/>
            </a:br>
            <a:br>
              <a:rPr lang="fr-FR"/>
            </a:b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538863" y="1909475"/>
            <a:ext cx="1194295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Notebooks are associated with an environment, which determines their access to data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Integrated Sagemaker notebook, with Sagemaker examples &amp; kernel selection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Access to datasets &amp; shared datasets via boto3 call + PyAthena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Jupyter or JupyterLab view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"/>
          <p:cNvSpPr txBox="1">
            <a:spLocks noGrp="1"/>
          </p:cNvSpPr>
          <p:nvPr>
            <p:ph type="title"/>
          </p:nvPr>
        </p:nvSpPr>
        <p:spPr>
          <a:xfrm>
            <a:off x="594619" y="563220"/>
            <a:ext cx="13128486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fr-FR"/>
              <a:t>Creating Dashboards</a:t>
            </a:r>
            <a:br>
              <a:rPr lang="fr-FR"/>
            </a:br>
            <a:br>
              <a:rPr lang="fr-FR"/>
            </a:br>
            <a:endParaRPr/>
          </a:p>
        </p:txBody>
      </p:sp>
      <p:sp>
        <p:nvSpPr>
          <p:cNvPr id="370" name="Google Shape;370;p15"/>
          <p:cNvSpPr/>
          <p:nvPr/>
        </p:nvSpPr>
        <p:spPr>
          <a:xfrm>
            <a:off x="538863" y="1909475"/>
            <a:ext cx="12039712" cy="524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Dashboards are associated with an environment, which determines their access to data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are generated on Amazon Quicksight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94560" marR="0" lvl="3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94560" marR="0" lvl="3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94560" marR="0" lvl="3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-FR" sz="2800" b="1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Discovery Catalog, Notebooks, Dashboards &amp; Queries are accessible to outsiders (users outside of their associated environment)</a:t>
            </a:r>
            <a:endParaRPr/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"/>
          <p:cNvSpPr txBox="1">
            <a:spLocks noGrp="1"/>
          </p:cNvSpPr>
          <p:nvPr>
            <p:ph type="title"/>
          </p:nvPr>
        </p:nvSpPr>
        <p:spPr>
          <a:xfrm>
            <a:off x="538863" y="563220"/>
            <a:ext cx="13128486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fr-FR"/>
              <a:t>Deleting/Archiving resources</a:t>
            </a:r>
            <a:endParaRPr/>
          </a:p>
        </p:txBody>
      </p:sp>
      <p:sp>
        <p:nvSpPr>
          <p:cNvPr id="376" name="Google Shape;376;p16"/>
          <p:cNvSpPr/>
          <p:nvPr/>
        </p:nvSpPr>
        <p:spPr>
          <a:xfrm>
            <a:off x="538863" y="1909475"/>
            <a:ext cx="11942955" cy="3057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Deleting a dataset (Hard Delete, All underlying resources suppressed) or archiving a dataset (Soft Delete, removing the item from the UI) is accessible to the dataset admins/creator (i.e. the Environment members)</a:t>
            </a:r>
            <a:endParaRPr/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Archiving an environment archives all its resources (datasets, dashboards, etc.) </a:t>
            </a:r>
            <a:endParaRPr/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"/>
          <p:cNvSpPr txBox="1">
            <a:spLocks noGrp="1"/>
          </p:cNvSpPr>
          <p:nvPr>
            <p:ph type="title"/>
          </p:nvPr>
        </p:nvSpPr>
        <p:spPr>
          <a:xfrm>
            <a:off x="538863" y="563220"/>
            <a:ext cx="13128486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fr-FR"/>
              <a:t>Datahub value proposition</a:t>
            </a:r>
            <a:endParaRPr/>
          </a:p>
        </p:txBody>
      </p:sp>
      <p:pic>
        <p:nvPicPr>
          <p:cNvPr id="260" name="Google Shape;26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2368" y="1351128"/>
            <a:ext cx="11801475" cy="68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"/>
          <p:cNvSpPr txBox="1">
            <a:spLocks noGrp="1"/>
          </p:cNvSpPr>
          <p:nvPr>
            <p:ph type="title"/>
          </p:nvPr>
        </p:nvSpPr>
        <p:spPr>
          <a:xfrm>
            <a:off x="538863" y="563220"/>
            <a:ext cx="13128486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fr-FR"/>
              <a:t>Program</a:t>
            </a:r>
            <a:endParaRPr/>
          </a:p>
        </p:txBody>
      </p:sp>
      <p:sp>
        <p:nvSpPr>
          <p:cNvPr id="266" name="Google Shape;266;p3"/>
          <p:cNvSpPr txBox="1"/>
          <p:nvPr/>
        </p:nvSpPr>
        <p:spPr>
          <a:xfrm>
            <a:off x="538863" y="1884406"/>
            <a:ext cx="11818237" cy="76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 Management (Multipass, URL, Session management, etc.)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Account Management in Cognito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Organization management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Environment management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manipulations: Creating &amp; Populating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sharing &amp; Data shopping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Dashboards in Datahub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Querying data in Datahub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Jupyter Notebooks in Datahub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Deletion, Environment archiving</a:t>
            </a:r>
            <a:endParaRPr/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3"/>
          <p:cNvCxnSpPr/>
          <p:nvPr/>
        </p:nvCxnSpPr>
        <p:spPr>
          <a:xfrm>
            <a:off x="538863" y="1351128"/>
            <a:ext cx="408626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538863" y="563220"/>
            <a:ext cx="13128486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fr-FR"/>
              <a:t>App Management</a:t>
            </a:r>
            <a:endParaRPr/>
          </a:p>
        </p:txBody>
      </p:sp>
      <p:sp>
        <p:nvSpPr>
          <p:cNvPr id="273" name="Google Shape;273;p4"/>
          <p:cNvSpPr txBox="1"/>
          <p:nvPr/>
        </p:nvSpPr>
        <p:spPr>
          <a:xfrm>
            <a:off x="538863" y="2519406"/>
            <a:ext cx="11818237" cy="519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Tooling account : </a:t>
            </a:r>
            <a:r>
              <a:rPr lang="fr-FR"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456929711546 </a:t>
            </a:r>
            <a:r>
              <a:rPr lang="fr-FR" sz="1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GD-S-E0-DATA-DATAHUB-TOOLING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Repository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Multipass quick de-activation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Managing Session duration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Customizing app URL</a:t>
            </a:r>
            <a:endParaRPr/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"/>
          <p:cNvSpPr txBox="1">
            <a:spLocks noGrp="1"/>
          </p:cNvSpPr>
          <p:nvPr>
            <p:ph type="title"/>
          </p:nvPr>
        </p:nvSpPr>
        <p:spPr>
          <a:xfrm>
            <a:off x="538863" y="563220"/>
            <a:ext cx="13128486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fr-FR"/>
              <a:t>User Account Management</a:t>
            </a:r>
            <a:br>
              <a:rPr lang="fr-FR"/>
            </a:br>
            <a:br>
              <a:rPr lang="fr-FR"/>
            </a:br>
            <a:endParaRPr/>
          </a:p>
        </p:txBody>
      </p:sp>
      <p:sp>
        <p:nvSpPr>
          <p:cNvPr id="279" name="Google Shape;279;p5"/>
          <p:cNvSpPr txBox="1"/>
          <p:nvPr/>
        </p:nvSpPr>
        <p:spPr>
          <a:xfrm>
            <a:off x="538863" y="2544806"/>
            <a:ext cx="11818237" cy="326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Multipass vs Local Users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Creating a Local user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Creating a group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Mapping a user to groups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"/>
          <p:cNvSpPr txBox="1">
            <a:spLocks noGrp="1"/>
          </p:cNvSpPr>
          <p:nvPr>
            <p:ph type="title"/>
          </p:nvPr>
        </p:nvSpPr>
        <p:spPr>
          <a:xfrm>
            <a:off x="538863" y="563220"/>
            <a:ext cx="13128486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fr-FR"/>
              <a:t>Organizations</a:t>
            </a:r>
            <a:br>
              <a:rPr lang="fr-FR"/>
            </a:br>
            <a:br>
              <a:rPr lang="fr-FR"/>
            </a:br>
            <a:endParaRPr/>
          </a:p>
        </p:txBody>
      </p:sp>
      <p:sp>
        <p:nvSpPr>
          <p:cNvPr id="285" name="Google Shape;285;p6"/>
          <p:cNvSpPr txBox="1"/>
          <p:nvPr/>
        </p:nvSpPr>
        <p:spPr>
          <a:xfrm>
            <a:off x="538863" y="1579606"/>
            <a:ext cx="11818237" cy="402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NB: Different from AWS Organizations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rgbClr val="E6E6E6"/>
              </a:buClr>
              <a:buSzPts val="1800"/>
              <a:buFont typeface="Arial"/>
              <a:buChar char="•"/>
            </a:pPr>
            <a:r>
              <a:rPr lang="fr-FR" sz="1800" b="1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A datahub organization is a high level container that maps to an organizational unit. Not AWS Organizations. Use organizations to isolate data, compute and costs .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Creating an organization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Roles in an Org: Owner/Admin, Member, (outsider)</a:t>
            </a:r>
            <a:endParaRPr/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"/>
          <p:cNvSpPr/>
          <p:nvPr/>
        </p:nvSpPr>
        <p:spPr>
          <a:xfrm>
            <a:off x="1231900" y="3848914"/>
            <a:ext cx="3467100" cy="3962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8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r>
              <a:rPr lang="fr-FR" sz="288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AMERICAS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 group: amer-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admins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6"/>
          <p:cNvSpPr/>
          <p:nvPr/>
        </p:nvSpPr>
        <p:spPr>
          <a:xfrm>
            <a:off x="5060950" y="3848914"/>
            <a:ext cx="3467100" cy="3962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8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r>
              <a:rPr lang="fr-FR" sz="288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EMEA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 group: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emea-admins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"/>
          <p:cNvSpPr/>
          <p:nvPr/>
        </p:nvSpPr>
        <p:spPr>
          <a:xfrm>
            <a:off x="8890000" y="3848914"/>
            <a:ext cx="3467100" cy="3962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8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r>
              <a:rPr lang="fr-FR" sz="288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APAC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 group: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apac-admins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"/>
          <p:cNvSpPr txBox="1">
            <a:spLocks noGrp="1"/>
          </p:cNvSpPr>
          <p:nvPr>
            <p:ph type="title"/>
          </p:nvPr>
        </p:nvSpPr>
        <p:spPr>
          <a:xfrm>
            <a:off x="538863" y="563220"/>
            <a:ext cx="13128486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fr-FR"/>
              <a:t>Environments</a:t>
            </a:r>
            <a:br>
              <a:rPr lang="fr-FR"/>
            </a:br>
            <a:br>
              <a:rPr lang="fr-FR"/>
            </a:br>
            <a:endParaRPr/>
          </a:p>
        </p:txBody>
      </p:sp>
      <p:sp>
        <p:nvSpPr>
          <p:cNvPr id="295" name="Google Shape;295;p7"/>
          <p:cNvSpPr txBox="1"/>
          <p:nvPr/>
        </p:nvSpPr>
        <p:spPr>
          <a:xfrm>
            <a:off x="538863" y="1351128"/>
            <a:ext cx="11818237" cy="326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Organizations can contain multiple Environments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Environment = 1 Business Unit = 1 Group of users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Environment is Linked to 1 AWS Account x 1 Region</a:t>
            </a:r>
            <a:endParaRPr/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"/>
          <p:cNvSpPr/>
          <p:nvPr/>
        </p:nvSpPr>
        <p:spPr>
          <a:xfrm>
            <a:off x="1231900" y="3848914"/>
            <a:ext cx="3467100" cy="405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8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r>
              <a:rPr lang="fr-FR" sz="288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AMERICAS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 group: amer-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admins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"/>
          <p:cNvSpPr/>
          <p:nvPr/>
        </p:nvSpPr>
        <p:spPr>
          <a:xfrm>
            <a:off x="5060950" y="3848914"/>
            <a:ext cx="3467100" cy="405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8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r>
              <a:rPr lang="fr-FR" sz="288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EMEA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 group: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emea-admins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7"/>
          <p:cNvSpPr/>
          <p:nvPr/>
        </p:nvSpPr>
        <p:spPr>
          <a:xfrm>
            <a:off x="8890000" y="3860065"/>
            <a:ext cx="3467100" cy="405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8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r>
              <a:rPr lang="fr-FR" sz="288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APAC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 group: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apac-admins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7"/>
          <p:cNvSpPr/>
          <p:nvPr/>
        </p:nvSpPr>
        <p:spPr>
          <a:xfrm>
            <a:off x="1419225" y="6033314"/>
            <a:ext cx="3092450" cy="112948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Medical Gases – Americas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167842893001 – eu-west-1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Group: amer-members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"/>
          <p:cNvSpPr/>
          <p:nvPr/>
        </p:nvSpPr>
        <p:spPr>
          <a:xfrm>
            <a:off x="5295900" y="5792074"/>
            <a:ext cx="2997200" cy="94699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Medical Gases – EMEA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978745112501 – eu-west-1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Group: emea-members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7"/>
          <p:cNvSpPr/>
          <p:nvPr/>
        </p:nvSpPr>
        <p:spPr>
          <a:xfrm>
            <a:off x="9124950" y="6033314"/>
            <a:ext cx="2997200" cy="112948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Medical Gases – APAC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544247218144 – eu-west-1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Group: apac-members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"/>
          <p:cNvSpPr/>
          <p:nvPr/>
        </p:nvSpPr>
        <p:spPr>
          <a:xfrm>
            <a:off x="5295900" y="6807607"/>
            <a:ext cx="2997200" cy="97320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Global Sales Reporting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544247218144 – eu-west-1 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Group: </a:t>
            </a: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sales-reporting-members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7"/>
          <p:cNvSpPr/>
          <p:nvPr/>
        </p:nvSpPr>
        <p:spPr>
          <a:xfrm>
            <a:off x="1231900" y="3177167"/>
            <a:ext cx="11125200" cy="552349"/>
          </a:xfrm>
          <a:prstGeom prst="roundRect">
            <a:avLst>
              <a:gd name="adj" fmla="val 16667"/>
            </a:avLst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Datahub Tooling account 456929711546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"/>
          <p:cNvSpPr txBox="1">
            <a:spLocks noGrp="1"/>
          </p:cNvSpPr>
          <p:nvPr>
            <p:ph type="title"/>
          </p:nvPr>
        </p:nvSpPr>
        <p:spPr>
          <a:xfrm>
            <a:off x="538863" y="563220"/>
            <a:ext cx="13128486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fr-FR"/>
              <a:t>Creating Environments</a:t>
            </a:r>
            <a:br>
              <a:rPr lang="fr-FR"/>
            </a:br>
            <a:br>
              <a:rPr lang="fr-FR"/>
            </a:br>
            <a:endParaRPr/>
          </a:p>
        </p:txBody>
      </p:sp>
      <p:sp>
        <p:nvSpPr>
          <p:cNvPr id="309" name="Google Shape;309;p8"/>
          <p:cNvSpPr txBox="1"/>
          <p:nvPr/>
        </p:nvSpPr>
        <p:spPr>
          <a:xfrm>
            <a:off x="538863" y="1579606"/>
            <a:ext cx="11818237" cy="450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prerequisites:</a:t>
            </a:r>
            <a:endParaRPr/>
          </a:p>
          <a:p>
            <a:pPr marL="1017270" marR="0" lvl="1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Cdk bootstrap the Env account</a:t>
            </a:r>
            <a:endParaRPr/>
          </a:p>
          <a:p>
            <a:pPr marL="1017270" marR="0" lvl="1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datahubPivotRole in the Env account</a:t>
            </a:r>
            <a:endParaRPr/>
          </a:p>
          <a:p>
            <a:pPr marL="1017270" marR="0" lvl="1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Enable Quicksight in the Env account</a:t>
            </a:r>
            <a:endParaRPr/>
          </a:p>
          <a:p>
            <a:pPr marL="1017270" marR="0" lvl="1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data location in LakeFormation of the Env Account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CloudFormation stack then creates a Default Role, LakeFormation Default Settings, Event rule, Event Bus, Lambda Functions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8"/>
          <p:cNvSpPr txBox="1"/>
          <p:nvPr/>
        </p:nvSpPr>
        <p:spPr>
          <a:xfrm>
            <a:off x="538862" y="5806404"/>
            <a:ext cx="11818237" cy="112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Roles in an Environment: Admin (= Admin of the org), Invited, Non invited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Members &amp; Admin only can generate a Console Link or CLI credentials to the target AWS Account with a role created for the environment, as well as see datasets and shared datasets.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"/>
          <p:cNvSpPr txBox="1">
            <a:spLocks noGrp="1"/>
          </p:cNvSpPr>
          <p:nvPr>
            <p:ph type="title"/>
          </p:nvPr>
        </p:nvSpPr>
        <p:spPr>
          <a:xfrm>
            <a:off x="538863" y="563220"/>
            <a:ext cx="13128486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fr-FR"/>
              <a:t>Manipulating Datasets</a:t>
            </a:r>
            <a:br>
              <a:rPr lang="fr-FR"/>
            </a:br>
            <a:br>
              <a:rPr lang="fr-FR"/>
            </a:br>
            <a:endParaRPr/>
          </a:p>
        </p:txBody>
      </p:sp>
      <p:sp>
        <p:nvSpPr>
          <p:cNvPr id="316" name="Google Shape;316;p9"/>
          <p:cNvSpPr txBox="1"/>
          <p:nvPr/>
        </p:nvSpPr>
        <p:spPr>
          <a:xfrm>
            <a:off x="538863" y="1579606"/>
            <a:ext cx="11818237" cy="847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Datasets englobes Data Tables &amp; Folders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Need to be member (or Admin) of an Environment to Create &amp; Edit Datasets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Creating a Dataset. (Cloudformation stack generates resources in IAM, S3, Glue and KMS)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Upload a Table, Crawler (5 min)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Folder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Tables menu: </a:t>
            </a:r>
            <a:endParaRPr/>
          </a:p>
          <a:p>
            <a:pPr marL="1017270" marR="0" lvl="1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fr-F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endParaRPr/>
          </a:p>
          <a:p>
            <a:pPr marL="1017270" marR="0" lvl="1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fr-F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Preview</a:t>
            </a:r>
            <a:endParaRPr/>
          </a:p>
          <a:p>
            <a:pPr marL="1017270" marR="0" lvl="1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fr-F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Quality profiling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Summary &amp; Details section 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Console &amp; CLI Access with the Dataset’s Role. User Credentials for external communication.</a:t>
            </a:r>
            <a:endParaRPr/>
          </a:p>
          <a:p>
            <a:pPr marL="285750" marR="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Access Glue &amp; S3</a:t>
            </a:r>
            <a:endParaRPr/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914</Words>
  <Application>Microsoft Macintosh PowerPoint</Application>
  <PresentationFormat>Custom</PresentationFormat>
  <Paragraphs>194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DeckTemplate-AWS</vt:lpstr>
      <vt:lpstr>PowerPoint Presentation</vt:lpstr>
      <vt:lpstr>Datahub value proposition</vt:lpstr>
      <vt:lpstr>Program</vt:lpstr>
      <vt:lpstr>App Management</vt:lpstr>
      <vt:lpstr>User Account Management  </vt:lpstr>
      <vt:lpstr>Organizations  </vt:lpstr>
      <vt:lpstr>Environments  </vt:lpstr>
      <vt:lpstr>Creating Environments  </vt:lpstr>
      <vt:lpstr>Manipulating Datasets  </vt:lpstr>
      <vt:lpstr>Sharing data to another environment</vt:lpstr>
      <vt:lpstr>Sharing data to another environment</vt:lpstr>
      <vt:lpstr>Sharing data to another environment</vt:lpstr>
      <vt:lpstr>Creating Queries  </vt:lpstr>
      <vt:lpstr>Creating Notebooks  </vt:lpstr>
      <vt:lpstr>Creating Dashboards  </vt:lpstr>
      <vt:lpstr>Deleting/Archiving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Thanh Nguyen</cp:lastModifiedBy>
  <cp:revision>3</cp:revision>
  <dcterms:created xsi:type="dcterms:W3CDTF">2016-06-17T18:22:10Z</dcterms:created>
  <dcterms:modified xsi:type="dcterms:W3CDTF">2024-06-21T03:23:27Z</dcterms:modified>
  <cp:category/>
</cp:coreProperties>
</file>