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5"/>
  </p:notesMasterIdLst>
  <p:sldIdLst>
    <p:sldId id="361" r:id="rId2"/>
    <p:sldId id="14204" r:id="rId3"/>
    <p:sldId id="14207" r:id="rId4"/>
    <p:sldId id="14200" r:id="rId5"/>
    <p:sldId id="402" r:id="rId6"/>
    <p:sldId id="14201" r:id="rId7"/>
    <p:sldId id="14202" r:id="rId8"/>
    <p:sldId id="412" r:id="rId9"/>
    <p:sldId id="414" r:id="rId10"/>
    <p:sldId id="14199" r:id="rId11"/>
    <p:sldId id="14203" r:id="rId12"/>
    <p:sldId id="419" r:id="rId13"/>
    <p:sldId id="420" r:id="rId14"/>
    <p:sldId id="421" r:id="rId15"/>
    <p:sldId id="422" r:id="rId16"/>
    <p:sldId id="423" r:id="rId17"/>
    <p:sldId id="424" r:id="rId18"/>
    <p:sldId id="14198" r:id="rId19"/>
    <p:sldId id="14210" r:id="rId20"/>
    <p:sldId id="14209" r:id="rId21"/>
    <p:sldId id="14205" r:id="rId22"/>
    <p:sldId id="14206" r:id="rId23"/>
    <p:sldId id="38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FA1DC3-9D72-954B-BE16-3EA10C66A704}">
          <p14:sldIdLst>
            <p14:sldId id="361"/>
            <p14:sldId id="14204"/>
            <p14:sldId id="14207"/>
            <p14:sldId id="14200"/>
            <p14:sldId id="402"/>
            <p14:sldId id="14201"/>
            <p14:sldId id="14202"/>
            <p14:sldId id="412"/>
            <p14:sldId id="414"/>
            <p14:sldId id="14199"/>
            <p14:sldId id="14203"/>
            <p14:sldId id="419"/>
            <p14:sldId id="420"/>
            <p14:sldId id="421"/>
            <p14:sldId id="422"/>
            <p14:sldId id="423"/>
            <p14:sldId id="424"/>
            <p14:sldId id="14198"/>
            <p14:sldId id="14210"/>
            <p14:sldId id="14209"/>
            <p14:sldId id="14205"/>
            <p14:sldId id="14206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2852"/>
    <a:srgbClr val="002D43"/>
    <a:srgbClr val="FFFFFF"/>
    <a:srgbClr val="232F3E"/>
    <a:srgbClr val="90DB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0" autoAdjust="0"/>
    <p:restoredTop sz="97242" autoAdjust="0"/>
  </p:normalViewPr>
  <p:slideViewPr>
    <p:cSldViewPr snapToGrid="0">
      <p:cViewPr varScale="1">
        <p:scale>
          <a:sx n="120" d="100"/>
          <a:sy n="120" d="100"/>
        </p:scale>
        <p:origin x="200" y="26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08146-6BF7-4E76-8CAF-22151DAD7D7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5FDC-13B5-44C3-993E-76E8F082A4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0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85FDC-13B5-44C3-993E-76E8F082A48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86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7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3F22-6BBF-46F1-A926-2DE5EEC56B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9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3F22-6BBF-46F1-A926-2DE5EEC56B3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3F22-6BBF-46F1-A926-2DE5EEC56B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5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85FDC-13B5-44C3-993E-76E8F082A48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6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85FDC-13B5-44C3-993E-76E8F082A48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85FDC-13B5-44C3-993E-76E8F082A48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69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013"/>
            <a:ext cx="12192000" cy="68580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58632"/>
            <a:ext cx="4910667" cy="830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25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544307"/>
            <a:ext cx="9766651" cy="992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3544770"/>
            <a:ext cx="8055443" cy="10260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12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449053" y="6403251"/>
            <a:ext cx="592957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1781159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8550" cy="727655"/>
          </a:xfrm>
        </p:spPr>
        <p:txBody>
          <a:bodyPr>
            <a:normAutofit/>
          </a:bodyPr>
          <a:lstStyle>
            <a:lvl1pPr>
              <a:defRPr sz="2375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99" y="1371601"/>
            <a:ext cx="3810000" cy="41905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4800" y="1371601"/>
            <a:ext cx="3810000" cy="41905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1371600"/>
            <a:ext cx="3048000" cy="22385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3972790"/>
            <a:ext cx="3048000" cy="1577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3" y="153248"/>
            <a:ext cx="11266698" cy="727655"/>
          </a:xfrm>
        </p:spPr>
        <p:txBody>
          <a:bodyPr>
            <a:normAutofit/>
          </a:bodyPr>
          <a:lstStyle>
            <a:lvl1pPr>
              <a:defRPr sz="237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2" y="1371601"/>
            <a:ext cx="6941819" cy="41905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1371601"/>
            <a:ext cx="3962400" cy="41905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1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8550" cy="727655"/>
          </a:xfrm>
        </p:spPr>
        <p:txBody>
          <a:bodyPr>
            <a:normAutofit/>
          </a:bodyPr>
          <a:lstStyle>
            <a:lvl1pPr>
              <a:defRPr sz="2375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1371600"/>
            <a:ext cx="11262360" cy="4448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8550" cy="727655"/>
          </a:xfrm>
        </p:spPr>
        <p:txBody>
          <a:bodyPr>
            <a:normAutofit/>
          </a:bodyPr>
          <a:lstStyle>
            <a:lvl1pPr>
              <a:defRPr sz="237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196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50"/>
            <a:ext cx="11258550" cy="7269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371602"/>
            <a:ext cx="12192000" cy="44413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8896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606916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24936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242957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8896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06916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4936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42957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9664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50"/>
            <a:ext cx="11258550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3" y="1561225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75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8" y="1561225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75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561225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75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3" y="3709832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75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8" y="3709832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75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2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75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86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8550" cy="727655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1" y="1371600"/>
            <a:ext cx="11258550" cy="4169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7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7886" cy="727655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1" y="1371600"/>
            <a:ext cx="11258550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17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50"/>
            <a:ext cx="11257886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1" y="1371600"/>
            <a:ext cx="11258550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50"/>
            <a:ext cx="11257886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1" y="1371600"/>
            <a:ext cx="11258550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43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8550" cy="82782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371602"/>
            <a:ext cx="11258550" cy="3905251"/>
          </a:xfrm>
          <a:prstGeom prst="rect">
            <a:avLst/>
          </a:prstGeom>
        </p:spPr>
        <p:txBody>
          <a:bodyPr/>
          <a:lstStyle>
            <a:lvl5pPr>
              <a:defRPr sz="118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523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6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1812"/>
            </a:lvl1pPr>
            <a:lvl2pPr marL="457182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54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0820400" y="6126480"/>
            <a:ext cx="1107440" cy="5689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40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1812"/>
            </a:lvl1pPr>
            <a:lvl2pPr marL="457182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6CB2A-2863-8849-A2B8-CB2B1DAA65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230898" y="6295323"/>
            <a:ext cx="1488663" cy="360000"/>
          </a:xfrm>
          <a:prstGeom prst="rect">
            <a:avLst/>
          </a:prstGeom>
          <a:solidFill>
            <a:srgbClr val="232F3E"/>
          </a:solidFill>
        </p:spPr>
      </p:pic>
    </p:spTree>
    <p:extLst>
      <p:ext uri="{BB962C8B-B14F-4D97-AF65-F5344CB8AC3E}">
        <p14:creationId xmlns:p14="http://schemas.microsoft.com/office/powerpoint/2010/main" val="1700843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62360" cy="7276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23" y="1371600"/>
            <a:ext cx="11262360" cy="4738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742920" indent="-285739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142954" indent="-228591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066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C39B-4FD8-4F96-A2A9-53FEADCDDD1B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E56D-59DA-4E5C-BE30-70095391C2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19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8278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733" y="1419225"/>
            <a:ext cx="10941051" cy="39052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 rot="20510545">
            <a:off x="3802390" y="2519232"/>
            <a:ext cx="3596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Confidential</a:t>
            </a:r>
            <a:endParaRPr lang="fr-F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07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40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1812"/>
            </a:lvl1pPr>
            <a:lvl2pPr marL="457182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626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40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056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40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33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40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364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9550" cy="72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71602"/>
            <a:ext cx="1125855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12"/>
            </a:lvl2pPr>
            <a:lvl3pPr>
              <a:defRPr sz="1625"/>
            </a:lvl3pPr>
            <a:lvl4pPr marL="1371545" indent="0">
              <a:buNone/>
              <a:defRPr sz="1625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428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8550" cy="727655"/>
          </a:xfrm>
        </p:spPr>
        <p:txBody>
          <a:bodyPr>
            <a:normAutofit/>
          </a:bodyPr>
          <a:lstStyle>
            <a:lvl1pPr>
              <a:defRPr sz="2375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71600"/>
            <a:ext cx="5334000" cy="4241347"/>
          </a:xfrm>
          <a:prstGeom prst="rect">
            <a:avLst/>
          </a:prstGeom>
        </p:spPr>
        <p:txBody>
          <a:bodyPr/>
          <a:lstStyle>
            <a:lvl5pPr>
              <a:defRPr sz="118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1750" y="1371600"/>
            <a:ext cx="5334000" cy="4241347"/>
          </a:xfrm>
          <a:prstGeom prst="rect">
            <a:avLst/>
          </a:prstGeom>
        </p:spPr>
        <p:txBody>
          <a:bodyPr/>
          <a:lstStyle>
            <a:lvl5pPr>
              <a:defRPr sz="118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38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8550" cy="727655"/>
          </a:xfrm>
        </p:spPr>
        <p:txBody>
          <a:bodyPr>
            <a:normAutofit/>
          </a:bodyPr>
          <a:lstStyle>
            <a:lvl1pPr>
              <a:defRPr sz="2375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1750" y="1371600"/>
            <a:ext cx="5334000" cy="42402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1371602"/>
            <a:ext cx="5334000" cy="4239683"/>
          </a:xfrm>
          <a:prstGeom prst="rect">
            <a:avLst/>
          </a:prstGeom>
        </p:spPr>
        <p:txBody>
          <a:bodyPr/>
          <a:lstStyle>
            <a:lvl1pPr marL="0" marR="0" indent="0" algn="l" defTabSz="457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87" b="1">
                <a:latin typeface="+mn-lt"/>
              </a:defRPr>
            </a:lvl1pPr>
          </a:lstStyle>
          <a:p>
            <a:pPr marL="0" marR="0" lvl="0" indent="0" algn="l" defTabSz="457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5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3248"/>
            <a:ext cx="112623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11262360" cy="473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9053" y="6403251"/>
            <a:ext cx="592957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1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4042507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1" r:id="rId22"/>
    <p:sldLayoutId id="2147483714" r:id="rId23"/>
    <p:sldLayoutId id="2147483715" r:id="rId24"/>
  </p:sldLayoutIdLst>
  <p:txStyles>
    <p:titleStyle>
      <a:lvl1pPr algn="l" defTabSz="457182" rtl="0" eaLnBrk="1" latinLnBrk="0" hangingPunct="1">
        <a:spcBef>
          <a:spcPct val="0"/>
        </a:spcBef>
        <a:buNone/>
        <a:defRPr sz="2375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457182" rtl="0" eaLnBrk="1" latinLnBrk="0" hangingPunct="1">
        <a:spcBef>
          <a:spcPct val="20000"/>
        </a:spcBef>
        <a:buFontTx/>
        <a:buNone/>
        <a:defRPr sz="1812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742920" indent="-285739" algn="l" defTabSz="457182" rtl="0" eaLnBrk="1" latinLnBrk="0" hangingPunct="1">
        <a:spcBef>
          <a:spcPct val="20000"/>
        </a:spcBef>
        <a:buFont typeface="Arial"/>
        <a:buChar char="•"/>
        <a:defRPr sz="1812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142954" indent="-228591" algn="l" defTabSz="457182" rtl="0" eaLnBrk="1" latinLnBrk="0" hangingPunct="1">
        <a:spcBef>
          <a:spcPct val="20000"/>
        </a:spcBef>
        <a:buFont typeface="Arial"/>
        <a:buChar char="•"/>
        <a:defRPr sz="1625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1600136" indent="-228591" algn="l" defTabSz="457182" rtl="0" eaLnBrk="1" latinLnBrk="0" hangingPunct="1">
        <a:spcBef>
          <a:spcPct val="20000"/>
        </a:spcBef>
        <a:buFont typeface="Arial"/>
        <a:buChar char="–"/>
        <a:defRPr sz="1375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2057318" indent="-228591" algn="l" defTabSz="457182" rtl="0" eaLnBrk="1" latinLnBrk="0" hangingPunct="1">
        <a:spcBef>
          <a:spcPct val="20000"/>
        </a:spcBef>
        <a:buFont typeface="Arial"/>
        <a:buChar char="»"/>
        <a:defRPr sz="118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2514499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8856">
          <p15:clr>
            <a:srgbClr val="F26B43"/>
          </p15:clr>
        </p15:guide>
        <p15:guide id="3" orient="horz" pos="1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m/storyworks/specials/the-intelligent-era/better-data-better-energ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3600" b="0" dirty="0" err="1"/>
              <a:t>DataHub</a:t>
            </a:r>
            <a:r>
              <a:rPr lang="fr-FR" sz="3600" b="0" dirty="0"/>
              <a:t> </a:t>
            </a:r>
            <a:r>
              <a:rPr lang="fr-FR" sz="3600" b="0" dirty="0" err="1"/>
              <a:t>Opportunity</a:t>
            </a:r>
            <a:r>
              <a:rPr lang="fr-FR" sz="3600" b="0" dirty="0"/>
              <a:t>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A4EB6CC-7D82-2E4F-9919-5542A08DABB0}"/>
              </a:ext>
            </a:extLst>
          </p:cNvPr>
          <p:cNvSpPr txBox="1">
            <a:spLocks/>
          </p:cNvSpPr>
          <p:nvPr/>
        </p:nvSpPr>
        <p:spPr>
          <a:xfrm>
            <a:off x="457200" y="4208432"/>
            <a:ext cx="9414164" cy="92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182" rtl="0" eaLnBrk="1" latinLnBrk="0" hangingPunct="1">
              <a:spcBef>
                <a:spcPct val="20000"/>
              </a:spcBef>
              <a:buFontTx/>
              <a:buNone/>
              <a:defRPr sz="1812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20" indent="-285739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1812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2954" indent="-228591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1625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136" indent="-228591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375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318" indent="-228591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187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499" indent="-228591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1"/>
                </a:solidFill>
                <a:latin typeface="Amazon Ember Light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0840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E7A9A-E3EC-8F48-93A8-765C39E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Datahub overview</a:t>
            </a:r>
          </a:p>
        </p:txBody>
      </p:sp>
    </p:spTree>
    <p:extLst>
      <p:ext uri="{BB962C8B-B14F-4D97-AF65-F5344CB8AC3E}">
        <p14:creationId xmlns:p14="http://schemas.microsoft.com/office/powerpoint/2010/main" val="381571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087" y="100361"/>
            <a:ext cx="6419850" cy="827827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Datahub</a:t>
            </a:r>
            <a:r>
              <a:rPr lang="fr-FR" dirty="0">
                <a:solidFill>
                  <a:schemeClr val="tx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Overview</a:t>
            </a:r>
            <a:br>
              <a:rPr lang="fr-FR" dirty="0">
                <a:solidFill>
                  <a:schemeClr val="tx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</a:br>
            <a:r>
              <a:rPr lang="en-US" b="0" dirty="0">
                <a:solidFill>
                  <a:schemeClr val="tx1"/>
                </a:solidFill>
              </a:rPr>
              <a:t>One stop shop for all data work</a:t>
            </a:r>
            <a:endParaRPr lang="fr-FR" dirty="0">
              <a:solidFill>
                <a:schemeClr val="tx1"/>
              </a:solidFill>
              <a:latin typeface="Amazon Ember Heavy" panose="020B0803020204020204" pitchFamily="34" charset="0"/>
              <a:ea typeface="Amazon Ember Heavy" panose="020B0803020204020204" pitchFamily="34" charset="0"/>
              <a:cs typeface="Amazon Ember Heavy" panose="020B0803020204020204" pitchFamily="34" charset="0"/>
            </a:endParaRPr>
          </a:p>
        </p:txBody>
      </p:sp>
      <p:sp>
        <p:nvSpPr>
          <p:cNvPr id="5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47070" y="1118854"/>
            <a:ext cx="5143851" cy="5823057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A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simplified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enterprise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data management solution for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distributed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datalakes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.</a:t>
            </a:r>
          </a:p>
          <a:p>
            <a:pPr algn="just"/>
            <a:endParaRPr lang="fr-FR" sz="16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algn="just"/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Aiming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to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unlock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data and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accelerate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the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delivery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of  data applications,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while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removing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the « 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plumbing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 » out of the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way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.</a:t>
            </a:r>
          </a:p>
          <a:p>
            <a:pPr algn="just"/>
            <a:endParaRPr lang="fr-FR" sz="16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algn="just"/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Comes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with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Business Data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Catalog</a:t>
            </a:r>
            <a:endParaRPr lang="fr-FR" sz="16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Data Pipelines (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Spark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based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Data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Connectors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ML Pipelines (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SageMaker</a:t>
            </a: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Notebooks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BI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tools</a:t>
            </a:r>
            <a:endParaRPr lang="fr-FR" sz="16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SQL Editor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Sharing </a:t>
            </a:r>
            <a:r>
              <a:rPr lang="fr-FR" sz="16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capabilities</a:t>
            </a:r>
            <a:endParaRPr lang="fr-FR" sz="1600" dirty="0"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>
                <a:latin typeface="Amazon Ember" panose="02000000000000000000" pitchFamily="2" charset="0"/>
                <a:ea typeface="Amazon Ember" panose="02000000000000000000" pitchFamily="2" charset="0"/>
              </a:rPr>
              <a:t>and more to come</a:t>
            </a: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06BEA885-A86F-D649-BE63-DEA854031F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929" y="1351887"/>
            <a:ext cx="6648071" cy="41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err="1">
                <a:solidFill>
                  <a:schemeClr val="tx1"/>
                </a:solidFill>
              </a:rPr>
              <a:t>Datahub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Overview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1. </a:t>
            </a:r>
            <a:r>
              <a:rPr lang="en-US" sz="2800" b="0" dirty="0">
                <a:solidFill>
                  <a:schemeClr val="tx1"/>
                </a:solidFill>
              </a:rPr>
              <a:t>Data Discovery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04" y="981075"/>
            <a:ext cx="8034495" cy="5613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90" y="1657350"/>
            <a:ext cx="7059108" cy="3143251"/>
          </a:xfrm>
          <a:prstGeom prst="rect">
            <a:avLst/>
          </a:prstGeom>
        </p:spPr>
      </p:pic>
      <p:pic>
        <p:nvPicPr>
          <p:cNvPr id="7" name="Picture 40">
            <a:extLst>
              <a:ext uri="{FF2B5EF4-FFF2-40B4-BE49-F238E27FC236}">
                <a16:creationId xmlns:a16="http://schemas.microsoft.com/office/drawing/2014/main" id="{FE769F70-DB79-3D43-BD68-71F244AD8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97" y="1872059"/>
            <a:ext cx="963503" cy="76217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D2B6B74-5C3D-0244-A834-EBBDE42EE222}"/>
              </a:ext>
            </a:extLst>
          </p:cNvPr>
          <p:cNvSpPr txBox="1">
            <a:spLocks/>
          </p:cNvSpPr>
          <p:nvPr/>
        </p:nvSpPr>
        <p:spPr>
          <a:xfrm>
            <a:off x="337597" y="2634234"/>
            <a:ext cx="3795501" cy="2782958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1867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For any data user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Discover data in the catalog, contribute by ingesting data and request access to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55D6A-7DD7-704A-8ED5-5848D50FC87E}"/>
              </a:ext>
            </a:extLst>
          </p:cNvPr>
          <p:cNvSpPr/>
          <p:nvPr/>
        </p:nvSpPr>
        <p:spPr>
          <a:xfrm>
            <a:off x="4864608" y="1731264"/>
            <a:ext cx="6937248" cy="76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288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7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err="1">
                <a:solidFill>
                  <a:schemeClr val="tx1"/>
                </a:solidFill>
              </a:rPr>
              <a:t>Datahub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Overview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2. </a:t>
            </a:r>
            <a:r>
              <a:rPr lang="en-US" sz="2800" b="0" dirty="0">
                <a:solidFill>
                  <a:schemeClr val="tx1"/>
                </a:solidFill>
              </a:rPr>
              <a:t>Data Accessibility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04" y="981075"/>
            <a:ext cx="8034495" cy="5613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7" y="2214777"/>
            <a:ext cx="6929438" cy="2566772"/>
          </a:xfrm>
          <a:prstGeom prst="rect">
            <a:avLst/>
          </a:prstGeom>
        </p:spPr>
      </p:pic>
      <p:pic>
        <p:nvPicPr>
          <p:cNvPr id="6" name="Picture 40">
            <a:extLst>
              <a:ext uri="{FF2B5EF4-FFF2-40B4-BE49-F238E27FC236}">
                <a16:creationId xmlns:a16="http://schemas.microsoft.com/office/drawing/2014/main" id="{00D17201-F169-D948-9D8A-EE91CD681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97" y="1872059"/>
            <a:ext cx="963503" cy="76217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1550041-C637-0847-A24D-97E9B19E9006}"/>
              </a:ext>
            </a:extLst>
          </p:cNvPr>
          <p:cNvSpPr txBox="1">
            <a:spLocks/>
          </p:cNvSpPr>
          <p:nvPr/>
        </p:nvSpPr>
        <p:spPr>
          <a:xfrm>
            <a:off x="337597" y="2634234"/>
            <a:ext cx="3795501" cy="2004822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1867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For any data user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Datahub guarantees access to the data in the catalog. </a:t>
            </a:r>
            <a:r>
              <a:rPr lang="en-US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Standarise</a:t>
            </a:r>
            <a:r>
              <a:rPr lang="en-US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simply sharing mechanisms.</a:t>
            </a:r>
            <a:r>
              <a:rPr lang="fr-FR" sz="18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No IT Ticket to </a:t>
            </a:r>
            <a:r>
              <a:rPr lang="fr-FR" sz="1800" dirty="0" err="1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cut</a:t>
            </a:r>
            <a:r>
              <a:rPr lang="fr-FR" sz="18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, or </a:t>
            </a:r>
            <a:r>
              <a:rPr lang="fr-FR" sz="1800" dirty="0" err="1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database</a:t>
            </a:r>
            <a:r>
              <a:rPr lang="fr-FR" sz="18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passwords</a:t>
            </a:r>
            <a:r>
              <a:rPr lang="fr-FR" sz="18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sent over emails.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497CD-B768-3545-9F96-CB8D350763BD}"/>
              </a:ext>
            </a:extLst>
          </p:cNvPr>
          <p:cNvSpPr/>
          <p:nvPr/>
        </p:nvSpPr>
        <p:spPr>
          <a:xfrm>
            <a:off x="10405872" y="2956561"/>
            <a:ext cx="1359408" cy="42062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288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9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3">
            <a:extLst>
              <a:ext uri="{FF2B5EF4-FFF2-40B4-BE49-F238E27FC236}">
                <a16:creationId xmlns:a16="http://schemas.microsoft.com/office/drawing/2014/main" id="{AC5F4A8F-2428-1A4E-A07B-0C81F0323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04" y="981075"/>
            <a:ext cx="8034495" cy="5613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153248"/>
            <a:ext cx="11258550" cy="827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Datahub</a:t>
            </a:r>
            <a: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</a:t>
            </a:r>
            <a:b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fr-FR" sz="2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 </a:t>
            </a:r>
            <a:r>
              <a:rPr lang="en-US" sz="2800" b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Integrated dashboards</a:t>
            </a:r>
            <a:endParaRPr lang="en-US" b="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1324" y="2721730"/>
            <a:ext cx="4288048" cy="2782958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1867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For data analysts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access to data, visualize and gain insights from data with integrated BI and dashboards</a:t>
            </a:r>
          </a:p>
          <a:p>
            <a:endParaRPr lang="en-US" sz="2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5445" y="1615055"/>
            <a:ext cx="5493722" cy="4261870"/>
          </a:xfrm>
          <a:prstGeom prst="rect">
            <a:avLst/>
          </a:prstGeom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2BEA5716-D5B0-B542-89F6-2DD532499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97" y="1872059"/>
            <a:ext cx="963503" cy="7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4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3248"/>
            <a:ext cx="11258550" cy="827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Datahub</a:t>
            </a:r>
            <a: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</a:t>
            </a:r>
            <a:b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fr-FR" sz="2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4.</a:t>
            </a:r>
            <a:r>
              <a:rPr lang="en-US" sz="2800" b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Machine Learning solutions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1324" y="2796384"/>
            <a:ext cx="4288048" cy="2145765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1867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For data scientists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catalog,  connect to data and build ML solutions using Amazon </a:t>
            </a:r>
            <a:r>
              <a:rPr lang="en-US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endParaRPr lang="en-US" sz="1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089" y="1300163"/>
            <a:ext cx="7271036" cy="5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9786B-55E5-5849-97D7-3BFEC2BE2F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7522" y="2285998"/>
            <a:ext cx="6512522" cy="3166539"/>
          </a:xfrm>
          <a:prstGeom prst="rect">
            <a:avLst/>
          </a:prstGeom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A73A83B0-CC58-2249-93F7-2C1C4C020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97" y="1872059"/>
            <a:ext cx="963503" cy="7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3248"/>
            <a:ext cx="11258550" cy="827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Datahub</a:t>
            </a:r>
            <a: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</a:t>
            </a:r>
            <a:b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5. Data and automation pipelines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1324" y="2716104"/>
            <a:ext cx="4647944" cy="2376558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1867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For data and ML engineers</a:t>
            </a:r>
            <a:endParaRPr lang="fr-FR" sz="2800" b="1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integrated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and ML automation pipelines and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accross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organisation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089" y="1300163"/>
            <a:ext cx="7271036" cy="508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6307" y="2241075"/>
            <a:ext cx="6324599" cy="2851587"/>
          </a:xfrm>
          <a:prstGeom prst="rect">
            <a:avLst/>
          </a:prstGeom>
        </p:spPr>
      </p:pic>
      <p:pic>
        <p:nvPicPr>
          <p:cNvPr id="7" name="Picture 40">
            <a:extLst>
              <a:ext uri="{FF2B5EF4-FFF2-40B4-BE49-F238E27FC236}">
                <a16:creationId xmlns:a16="http://schemas.microsoft.com/office/drawing/2014/main" id="{8CB66EFF-28CF-9E4C-AA00-5F9A150C5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97" y="1872059"/>
            <a:ext cx="963503" cy="7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4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3248"/>
            <a:ext cx="11258550" cy="827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Datahub</a:t>
            </a:r>
            <a: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</a:t>
            </a:r>
            <a:b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6. Common data vocabulary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1324" y="2634234"/>
            <a:ext cx="4288048" cy="2376558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1867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For data stewards</a:t>
            </a:r>
            <a:endParaRPr lang="fr-FR" sz="2800" b="1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fr-FR" sz="1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Define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categories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terms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pPr algn="ctr"/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link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to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data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assets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to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enforce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common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vocabulary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across</a:t>
            </a:r>
            <a:r>
              <a:rPr lang="fr-FR" sz="1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sources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089" y="1300163"/>
            <a:ext cx="7271036" cy="508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3326" y="2303075"/>
            <a:ext cx="6515370" cy="2054614"/>
          </a:xfrm>
          <a:prstGeom prst="rect">
            <a:avLst/>
          </a:prstGeom>
        </p:spPr>
      </p:pic>
      <p:pic>
        <p:nvPicPr>
          <p:cNvPr id="7" name="Picture 40">
            <a:extLst>
              <a:ext uri="{FF2B5EF4-FFF2-40B4-BE49-F238E27FC236}">
                <a16:creationId xmlns:a16="http://schemas.microsoft.com/office/drawing/2014/main" id="{C85F66B2-FC4F-5F47-9A56-FE6649A5E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97" y="1872059"/>
            <a:ext cx="963503" cy="7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7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3248"/>
            <a:ext cx="11258550" cy="827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Datahub</a:t>
            </a:r>
            <a: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</a:t>
            </a:r>
            <a:br>
              <a:rPr lang="fr-FR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b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7. Data quality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1324" y="2690658"/>
            <a:ext cx="4288048" cy="2376558"/>
          </a:xfrm>
          <a:prstGeom prst="rect">
            <a:avLst/>
          </a:prstGeom>
        </p:spPr>
        <p:txBody>
          <a:bodyPr/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1867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For data stewards</a:t>
            </a:r>
            <a:endParaRPr lang="fr-FR" sz="2800" b="1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Integrated data </a:t>
            </a:r>
            <a:r>
              <a:rPr lang="fr-FR" sz="20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profiling</a:t>
            </a:r>
            <a:r>
              <a:rPr lang="fr-FR" sz="2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data </a:t>
            </a:r>
            <a:r>
              <a:rPr lang="fr-FR" sz="20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quality</a:t>
            </a:r>
            <a:r>
              <a:rPr lang="fr-FR" sz="2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to </a:t>
            </a:r>
            <a:r>
              <a:rPr lang="fr-FR" sz="20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</a:t>
            </a:r>
            <a:r>
              <a:rPr lang="fr-FR" sz="2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trust in data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7F79897D-68AF-FE41-BAC0-DD6FF005C0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089" y="1300163"/>
            <a:ext cx="7271036" cy="5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95751C-CAC2-4B4F-B80E-BE2420563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5"/>
          <a:stretch/>
        </p:blipFill>
        <p:spPr>
          <a:xfrm>
            <a:off x="5481832" y="1859988"/>
            <a:ext cx="6573547" cy="4037898"/>
          </a:xfrm>
          <a:prstGeom prst="rect">
            <a:avLst/>
          </a:prstGeom>
        </p:spPr>
      </p:pic>
      <p:pic>
        <p:nvPicPr>
          <p:cNvPr id="8" name="Picture 40">
            <a:extLst>
              <a:ext uri="{FF2B5EF4-FFF2-40B4-BE49-F238E27FC236}">
                <a16:creationId xmlns:a16="http://schemas.microsoft.com/office/drawing/2014/main" id="{A45A92DD-92D6-DB4A-ABF5-CF0447257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597" y="1872059"/>
            <a:ext cx="963503" cy="7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1B-E9AB-2D41-B6FA-84DE59F4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When</a:t>
            </a:r>
            <a:r>
              <a:rPr lang="fr-FR" sz="300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to Engage? </a:t>
            </a:r>
            <a:r>
              <a:rPr lang="fr-FR" sz="300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With</a:t>
            </a:r>
            <a:r>
              <a:rPr lang="fr-FR" sz="300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fr-FR" sz="300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Whom</a:t>
            </a:r>
            <a:r>
              <a:rPr lang="fr-FR" sz="300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?</a:t>
            </a:r>
            <a:endParaRPr lang="en-FR" sz="300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CE52768-E02D-D940-A2DC-DB07849B58AB}"/>
              </a:ext>
            </a:extLst>
          </p:cNvPr>
          <p:cNvSpPr txBox="1">
            <a:spLocks/>
          </p:cNvSpPr>
          <p:nvPr/>
        </p:nvSpPr>
        <p:spPr>
          <a:xfrm>
            <a:off x="702475" y="2361208"/>
            <a:ext cx="6396825" cy="993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85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We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get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no value out of data</a:t>
            </a:r>
          </a:p>
          <a:p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We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need to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make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data accessible</a:t>
            </a:r>
          </a:p>
          <a:p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No one uses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our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datalake</a:t>
            </a:r>
          </a:p>
          <a:p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We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dont know how to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build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a data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EEA66-0A11-5A41-8828-2C277D14B511}"/>
              </a:ext>
            </a:extLst>
          </p:cNvPr>
          <p:cNvSpPr/>
          <p:nvPr/>
        </p:nvSpPr>
        <p:spPr>
          <a:xfrm>
            <a:off x="548641" y="2361207"/>
            <a:ext cx="153834" cy="14535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907C8-CAAB-BF49-B4D0-B05B21787E18}"/>
              </a:ext>
            </a:extLst>
          </p:cNvPr>
          <p:cNvSpPr/>
          <p:nvPr/>
        </p:nvSpPr>
        <p:spPr>
          <a:xfrm>
            <a:off x="548641" y="1758950"/>
            <a:ext cx="1178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Triggers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260BF8B-F304-CC4F-991B-89D59B6012D5}"/>
              </a:ext>
            </a:extLst>
          </p:cNvPr>
          <p:cNvSpPr txBox="1">
            <a:spLocks/>
          </p:cNvSpPr>
          <p:nvPr/>
        </p:nvSpPr>
        <p:spPr>
          <a:xfrm>
            <a:off x="702475" y="4973415"/>
            <a:ext cx="6396825" cy="993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85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fr-FR" sz="180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We</a:t>
            </a:r>
            <a:r>
              <a:rPr lang="fr-FR" sz="180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have </a:t>
            </a:r>
            <a:r>
              <a:rPr lang="fr-FR" sz="180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references</a:t>
            </a:r>
            <a:r>
              <a:rPr lang="fr-FR" sz="180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in </a:t>
            </a:r>
          </a:p>
          <a:p>
            <a:r>
              <a:rPr lang="fr-FR" sz="180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E&amp;U, Finances, Healthcare, Transportation, Automotive in France and EMEA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33C2F-738E-6349-9969-0EB99B61F3E0}"/>
              </a:ext>
            </a:extLst>
          </p:cNvPr>
          <p:cNvSpPr/>
          <p:nvPr/>
        </p:nvSpPr>
        <p:spPr>
          <a:xfrm>
            <a:off x="548641" y="4974801"/>
            <a:ext cx="153834" cy="11312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7E124-0602-0047-B44F-BC9096C510D9}"/>
              </a:ext>
            </a:extLst>
          </p:cNvPr>
          <p:cNvSpPr/>
          <p:nvPr/>
        </p:nvSpPr>
        <p:spPr>
          <a:xfrm>
            <a:off x="548641" y="4372544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Industries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87655F8-102A-574F-B371-19E81714D14D}"/>
              </a:ext>
            </a:extLst>
          </p:cNvPr>
          <p:cNvSpPr txBox="1">
            <a:spLocks/>
          </p:cNvSpPr>
          <p:nvPr/>
        </p:nvSpPr>
        <p:spPr>
          <a:xfrm>
            <a:off x="6589820" y="2499094"/>
            <a:ext cx="6952006" cy="993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85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CIO,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hired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to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implement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modern data platform</a:t>
            </a:r>
          </a:p>
          <a:p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CDO,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hired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to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monetize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data</a:t>
            </a:r>
          </a:p>
          <a:p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CEO,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hired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to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transform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</a:t>
            </a:r>
            <a:r>
              <a:rPr lang="fr-FR" sz="1800" dirty="0" err="1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company</a:t>
            </a:r>
            <a:r>
              <a:rPr lang="fr-FR" sz="1800" dirty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business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FEC187-2A2C-AD4F-B8B9-A8FBCAF4DABE}"/>
              </a:ext>
            </a:extLst>
          </p:cNvPr>
          <p:cNvSpPr/>
          <p:nvPr/>
        </p:nvSpPr>
        <p:spPr>
          <a:xfrm>
            <a:off x="6435986" y="2499093"/>
            <a:ext cx="153834" cy="14535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7CDF6-CED5-0D43-842E-3B759414C8D7}"/>
              </a:ext>
            </a:extLst>
          </p:cNvPr>
          <p:cNvSpPr/>
          <p:nvPr/>
        </p:nvSpPr>
        <p:spPr>
          <a:xfrm>
            <a:off x="6435986" y="1896836"/>
            <a:ext cx="1087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Targets</a:t>
            </a:r>
            <a:endParaRPr lang="fr-FR" sz="2000" b="1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3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8931-323C-4F0B-926C-17E6095B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7644"/>
            <a:ext cx="11258550" cy="827827"/>
          </a:xfrm>
        </p:spPr>
        <p:txBody>
          <a:bodyPr/>
          <a:lstStyle/>
          <a:p>
            <a:r>
              <a:rPr lang="en-GB" dirty="0"/>
              <a:t>Session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697D2-6233-4FE9-9F98-DB8F0797E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619028"/>
            <a:ext cx="11258550" cy="390525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Create awareness of Customer &amp; JOS co-selling opportunity w/ DataHub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Datahub introduction &amp; demo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Collaboration - High-Level opportunity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Call to action &amp; Q&amp;A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2754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E7A9A-E3EC-8F48-93A8-765C39E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423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D34D86-F3F1-40A5-BB85-F6506189AE92}"/>
              </a:ext>
            </a:extLst>
          </p:cNvPr>
          <p:cNvSpPr/>
          <p:nvPr/>
        </p:nvSpPr>
        <p:spPr>
          <a:xfrm>
            <a:off x="1799321" y="1957135"/>
            <a:ext cx="1490441" cy="1421617"/>
          </a:xfrm>
          <a:custGeom>
            <a:avLst/>
            <a:gdLst>
              <a:gd name="connsiteX0" fmla="*/ 0 w 3903110"/>
              <a:gd name="connsiteY0" fmla="*/ 1951555 h 3903110"/>
              <a:gd name="connsiteX1" fmla="*/ 1951555 w 3903110"/>
              <a:gd name="connsiteY1" fmla="*/ 0 h 3903110"/>
              <a:gd name="connsiteX2" fmla="*/ 3903110 w 3903110"/>
              <a:gd name="connsiteY2" fmla="*/ 1951555 h 3903110"/>
              <a:gd name="connsiteX3" fmla="*/ 1951555 w 3903110"/>
              <a:gd name="connsiteY3" fmla="*/ 3903110 h 3903110"/>
              <a:gd name="connsiteX4" fmla="*/ 0 w 3903110"/>
              <a:gd name="connsiteY4" fmla="*/ 1951555 h 39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110" h="3903110">
                <a:moveTo>
                  <a:pt x="0" y="1951555"/>
                </a:moveTo>
                <a:cubicBezTo>
                  <a:pt x="0" y="873741"/>
                  <a:pt x="873741" y="0"/>
                  <a:pt x="1951555" y="0"/>
                </a:cubicBezTo>
                <a:cubicBezTo>
                  <a:pt x="3029369" y="0"/>
                  <a:pt x="3903110" y="873741"/>
                  <a:pt x="3903110" y="1951555"/>
                </a:cubicBezTo>
                <a:cubicBezTo>
                  <a:pt x="3903110" y="3029369"/>
                  <a:pt x="3029369" y="3903110"/>
                  <a:pt x="1951555" y="3903110"/>
                </a:cubicBezTo>
                <a:cubicBezTo>
                  <a:pt x="873741" y="3903110"/>
                  <a:pt x="0" y="3029369"/>
                  <a:pt x="0" y="1951555"/>
                </a:cubicBezTo>
                <a:close/>
              </a:path>
            </a:pathLst>
          </a:custGeom>
          <a:solidFill>
            <a:srgbClr val="7030A0">
              <a:alpha val="78000"/>
            </a:srgbClr>
          </a:solidFill>
          <a:ln w="73025" cmpd="dbl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8587" tIns="618587" rIns="618587" bIns="618587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000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3F73E-ED72-4C2B-AC27-8285DA05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05"/>
            <a:ext cx="11258550" cy="827827"/>
          </a:xfrm>
        </p:spPr>
        <p:txBody>
          <a:bodyPr/>
          <a:lstStyle/>
          <a:p>
            <a:r>
              <a:rPr lang="en-GB" sz="2000" dirty="0"/>
              <a:t>Collaboration - High-Level opportunity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8B1E5-5A5C-4895-92DF-FEB65C299062}"/>
              </a:ext>
            </a:extLst>
          </p:cNvPr>
          <p:cNvSpPr txBox="1"/>
          <p:nvPr/>
        </p:nvSpPr>
        <p:spPr>
          <a:xfrm>
            <a:off x="1799320" y="3503291"/>
            <a:ext cx="149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Leads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89A8EB-FBA9-4888-99ED-12C33775DD31}"/>
              </a:ext>
            </a:extLst>
          </p:cNvPr>
          <p:cNvSpPr/>
          <p:nvPr/>
        </p:nvSpPr>
        <p:spPr>
          <a:xfrm>
            <a:off x="5096295" y="675355"/>
            <a:ext cx="1488823" cy="1421617"/>
          </a:xfrm>
          <a:custGeom>
            <a:avLst/>
            <a:gdLst>
              <a:gd name="connsiteX0" fmla="*/ 0 w 3903110"/>
              <a:gd name="connsiteY0" fmla="*/ 1951555 h 3903110"/>
              <a:gd name="connsiteX1" fmla="*/ 1951555 w 3903110"/>
              <a:gd name="connsiteY1" fmla="*/ 0 h 3903110"/>
              <a:gd name="connsiteX2" fmla="*/ 3903110 w 3903110"/>
              <a:gd name="connsiteY2" fmla="*/ 1951555 h 3903110"/>
              <a:gd name="connsiteX3" fmla="*/ 1951555 w 3903110"/>
              <a:gd name="connsiteY3" fmla="*/ 3903110 h 3903110"/>
              <a:gd name="connsiteX4" fmla="*/ 0 w 3903110"/>
              <a:gd name="connsiteY4" fmla="*/ 1951555 h 39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110" h="3903110">
                <a:moveTo>
                  <a:pt x="0" y="1951555"/>
                </a:moveTo>
                <a:cubicBezTo>
                  <a:pt x="0" y="873741"/>
                  <a:pt x="873741" y="0"/>
                  <a:pt x="1951555" y="0"/>
                </a:cubicBezTo>
                <a:cubicBezTo>
                  <a:pt x="3029369" y="0"/>
                  <a:pt x="3903110" y="873741"/>
                  <a:pt x="3903110" y="1951555"/>
                </a:cubicBezTo>
                <a:cubicBezTo>
                  <a:pt x="3903110" y="3029369"/>
                  <a:pt x="3029369" y="3903110"/>
                  <a:pt x="1951555" y="3903110"/>
                </a:cubicBezTo>
                <a:cubicBezTo>
                  <a:pt x="873741" y="3903110"/>
                  <a:pt x="0" y="3029369"/>
                  <a:pt x="0" y="1951555"/>
                </a:cubicBezTo>
                <a:close/>
              </a:path>
            </a:pathLst>
          </a:custGeom>
          <a:solidFill>
            <a:schemeClr val="accent1">
              <a:alpha val="78000"/>
            </a:schemeClr>
          </a:solidFill>
          <a:ln w="73025" cmpd="dbl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8587" tIns="618587" rIns="618587" bIns="618587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D0015-3536-46B4-8FDF-AAB78C921BC1}"/>
              </a:ext>
            </a:extLst>
          </p:cNvPr>
          <p:cNvSpPr/>
          <p:nvPr/>
        </p:nvSpPr>
        <p:spPr>
          <a:xfrm>
            <a:off x="5054731" y="1090697"/>
            <a:ext cx="157195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New Opportunity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EC07A-F86D-4CDB-9E77-48C03C522C2B}"/>
              </a:ext>
            </a:extLst>
          </p:cNvPr>
          <p:cNvSpPr txBox="1"/>
          <p:nvPr/>
        </p:nvSpPr>
        <p:spPr>
          <a:xfrm>
            <a:off x="6500612" y="971464"/>
            <a:ext cx="15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791386-FA01-4CD4-933A-9E91C7D6B748}"/>
              </a:ext>
            </a:extLst>
          </p:cNvPr>
          <p:cNvSpPr/>
          <p:nvPr/>
        </p:nvSpPr>
        <p:spPr>
          <a:xfrm>
            <a:off x="1808821" y="2308143"/>
            <a:ext cx="1394428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Datahub Solution Platform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58979C4-6798-4046-8E9C-0B0097ED5F17}"/>
              </a:ext>
            </a:extLst>
          </p:cNvPr>
          <p:cNvSpPr/>
          <p:nvPr/>
        </p:nvSpPr>
        <p:spPr>
          <a:xfrm>
            <a:off x="8494069" y="1957135"/>
            <a:ext cx="1490441" cy="1421617"/>
          </a:xfrm>
          <a:custGeom>
            <a:avLst/>
            <a:gdLst>
              <a:gd name="connsiteX0" fmla="*/ 0 w 3903110"/>
              <a:gd name="connsiteY0" fmla="*/ 1951555 h 3903110"/>
              <a:gd name="connsiteX1" fmla="*/ 1951555 w 3903110"/>
              <a:gd name="connsiteY1" fmla="*/ 0 h 3903110"/>
              <a:gd name="connsiteX2" fmla="*/ 3903110 w 3903110"/>
              <a:gd name="connsiteY2" fmla="*/ 1951555 h 3903110"/>
              <a:gd name="connsiteX3" fmla="*/ 1951555 w 3903110"/>
              <a:gd name="connsiteY3" fmla="*/ 3903110 h 3903110"/>
              <a:gd name="connsiteX4" fmla="*/ 0 w 3903110"/>
              <a:gd name="connsiteY4" fmla="*/ 1951555 h 39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110" h="3903110">
                <a:moveTo>
                  <a:pt x="0" y="1951555"/>
                </a:moveTo>
                <a:cubicBezTo>
                  <a:pt x="0" y="873741"/>
                  <a:pt x="873741" y="0"/>
                  <a:pt x="1951555" y="0"/>
                </a:cubicBezTo>
                <a:cubicBezTo>
                  <a:pt x="3029369" y="0"/>
                  <a:pt x="3903110" y="873741"/>
                  <a:pt x="3903110" y="1951555"/>
                </a:cubicBezTo>
                <a:cubicBezTo>
                  <a:pt x="3903110" y="3029369"/>
                  <a:pt x="3029369" y="3903110"/>
                  <a:pt x="1951555" y="3903110"/>
                </a:cubicBezTo>
                <a:cubicBezTo>
                  <a:pt x="873741" y="3903110"/>
                  <a:pt x="0" y="3029369"/>
                  <a:pt x="0" y="1951555"/>
                </a:cubicBezTo>
                <a:close/>
              </a:path>
            </a:pathLst>
          </a:custGeom>
          <a:solidFill>
            <a:schemeClr val="accent3">
              <a:alpha val="78000"/>
            </a:schemeClr>
          </a:solidFill>
          <a:ln w="73025" cmpd="dbl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8587" tIns="618587" rIns="618587" bIns="618587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000" kern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3CADE-117A-421E-9A96-11F993842BDD}"/>
              </a:ext>
            </a:extLst>
          </p:cNvPr>
          <p:cNvSpPr txBox="1"/>
          <p:nvPr/>
        </p:nvSpPr>
        <p:spPr>
          <a:xfrm>
            <a:off x="7195321" y="3471427"/>
            <a:ext cx="4009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 dirty="0"/>
              <a:t>Customer Leads, JOS supports*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7496A-64C3-4532-918C-340A6AE32007}"/>
              </a:ext>
            </a:extLst>
          </p:cNvPr>
          <p:cNvSpPr/>
          <p:nvPr/>
        </p:nvSpPr>
        <p:spPr>
          <a:xfrm>
            <a:off x="8495687" y="2308143"/>
            <a:ext cx="148882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Customer Use Case Roll-out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7D50AD-34C2-4345-B0F2-4FCB5600745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40707" y="2096972"/>
            <a:ext cx="0" cy="57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4D1285-DEA0-4C59-AE75-C42BD908330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289762" y="2667944"/>
            <a:ext cx="52043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ED6B52-3CA0-45B1-BCB9-AA8DB5C14F65}"/>
              </a:ext>
            </a:extLst>
          </p:cNvPr>
          <p:cNvSpPr txBox="1"/>
          <p:nvPr/>
        </p:nvSpPr>
        <p:spPr>
          <a:xfrm>
            <a:off x="1398920" y="3908019"/>
            <a:ext cx="2214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Engagement mgt &amp; IP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GB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Architecture &amp; Security review, Solution Set-up, Integration &amp; Deployment 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GB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Knowledge transfer &amp; operational readiness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GB" sz="2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Estimate cost**</a:t>
            </a:r>
          </a:p>
          <a:p>
            <a:pPr algn="ctr"/>
            <a:r>
              <a:rPr lang="en-GB" sz="2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150k€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BEE41E-91B7-4F40-A35E-25546EE264C7}"/>
              </a:ext>
            </a:extLst>
          </p:cNvPr>
          <p:cNvSpPr txBox="1"/>
          <p:nvPr/>
        </p:nvSpPr>
        <p:spPr>
          <a:xfrm>
            <a:off x="3455783" y="3914466"/>
            <a:ext cx="17904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Estimate Effort: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GB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weeks</a:t>
            </a:r>
          </a:p>
          <a:p>
            <a:pPr algn="l"/>
            <a:endParaRPr lang="en-GB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GB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weeks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EB4CB-EBA4-4E29-9C65-9C505C5F512B}"/>
              </a:ext>
            </a:extLst>
          </p:cNvPr>
          <p:cNvSpPr txBox="1"/>
          <p:nvPr/>
        </p:nvSpPr>
        <p:spPr>
          <a:xfrm>
            <a:off x="3704713" y="6322576"/>
            <a:ext cx="578010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GB" sz="1000" i="1" dirty="0"/>
              <a:t>*JOS support on 1</a:t>
            </a:r>
            <a:r>
              <a:rPr lang="en-GB" sz="1000" i="1" baseline="30000" dirty="0"/>
              <a:t>st</a:t>
            </a:r>
            <a:r>
              <a:rPr lang="en-GB" sz="1000" i="1" dirty="0"/>
              <a:t> Use Cases, until Customer can take full lead.</a:t>
            </a:r>
          </a:p>
          <a:p>
            <a:r>
              <a:rPr lang="en-GB" sz="1000" i="1" dirty="0"/>
              <a:t>**Estimate cost only, actual cost will vary on a deal by deal and customer basis.</a:t>
            </a:r>
          </a:p>
          <a:p>
            <a:r>
              <a:rPr lang="en-GB" sz="1000" i="1" dirty="0"/>
              <a:t>***Estimate based on mix of mkt and JOS rates, final cost will vary on real rates</a:t>
            </a:r>
          </a:p>
          <a:p>
            <a:endParaRPr lang="en-GB" sz="10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000D6-3D28-4F04-A5DE-B01227EEF757}"/>
              </a:ext>
            </a:extLst>
          </p:cNvPr>
          <p:cNvSpPr txBox="1"/>
          <p:nvPr/>
        </p:nvSpPr>
        <p:spPr>
          <a:xfrm>
            <a:off x="7587325" y="3871537"/>
            <a:ext cx="2214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 min. Use Cases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GB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Case definition, integration, deployment into DataHub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GB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Case Industrialization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GB" sz="2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Estimate cost per Use Case***</a:t>
            </a:r>
          </a:p>
          <a:p>
            <a:pPr algn="ctr"/>
            <a:r>
              <a:rPr lang="en-GB" sz="2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35K€-55k€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19403E-E0DE-4C59-92FF-EDD2143169BF}"/>
              </a:ext>
            </a:extLst>
          </p:cNvPr>
          <p:cNvSpPr txBox="1"/>
          <p:nvPr/>
        </p:nvSpPr>
        <p:spPr>
          <a:xfrm>
            <a:off x="9745882" y="3816674"/>
            <a:ext cx="17350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Estimate Effort: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GB" sz="12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15 days * 2 resources per Use Case </a:t>
            </a:r>
          </a:p>
          <a:p>
            <a:pPr algn="l"/>
            <a:endParaRPr lang="en-GB" sz="1200" dirty="0">
              <a:solidFill>
                <a:schemeClr val="accent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GB" sz="12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 effort</a:t>
            </a:r>
          </a:p>
          <a:p>
            <a:pPr algn="l"/>
            <a:endParaRPr lang="en-GB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5AD78-9DFD-41E4-A3B4-E6D98B8FCA55}"/>
              </a:ext>
            </a:extLst>
          </p:cNvPr>
          <p:cNvSpPr txBox="1"/>
          <p:nvPr/>
        </p:nvSpPr>
        <p:spPr>
          <a:xfrm>
            <a:off x="9984510" y="2067778"/>
            <a:ext cx="2087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FF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DataHub Scaling Mechanism</a:t>
            </a:r>
          </a:p>
        </p:txBody>
      </p:sp>
    </p:spTree>
    <p:extLst>
      <p:ext uri="{BB962C8B-B14F-4D97-AF65-F5344CB8AC3E}">
        <p14:creationId xmlns:p14="http://schemas.microsoft.com/office/powerpoint/2010/main" val="212004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8BA8-A15F-4393-ABC9-046CDAC2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C61E7-4AFB-4A5A-867F-F3F8847E1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Get in touch w/ JOS for more information, additional training &amp;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Include JOS in all discussions from early stage opportunity discovery and customer engagement – 1 team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Refer to public Datahub stories:</a:t>
            </a:r>
          </a:p>
          <a:p>
            <a:pPr marL="1085820" lvl="1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https://aws.amazon.com/solutions/case-studies/engie-aws-analytics-case-study/</a:t>
            </a:r>
          </a:p>
          <a:p>
            <a:pPr marL="1085820" lvl="1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http://www.bbc.com/storyworks/specials/the-intelligent-era/better-data-better-energy/</a:t>
            </a:r>
            <a:endParaRPr lang="en-GB" dirty="0"/>
          </a:p>
          <a:p>
            <a:pPr marL="108582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108582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25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Thank</a:t>
            </a:r>
            <a:r>
              <a:rPr lang="fr-FR" dirty="0">
                <a:solidFill>
                  <a:schemeClr val="tx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08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E7A9A-E3EC-8F48-93A8-765C39E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4400" dirty="0"/>
              <a:t>Market observations around data</a:t>
            </a:r>
          </a:p>
        </p:txBody>
      </p:sp>
    </p:spTree>
    <p:extLst>
      <p:ext uri="{BB962C8B-B14F-4D97-AF65-F5344CB8AC3E}">
        <p14:creationId xmlns:p14="http://schemas.microsoft.com/office/powerpoint/2010/main" val="404564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">
            <a:extLst>
              <a:ext uri="{FF2B5EF4-FFF2-40B4-BE49-F238E27FC236}">
                <a16:creationId xmlns:a16="http://schemas.microsoft.com/office/drawing/2014/main" id="{5817C1E6-D1FB-374F-9333-ED04A122BC56}"/>
              </a:ext>
            </a:extLst>
          </p:cNvPr>
          <p:cNvGrpSpPr/>
          <p:nvPr/>
        </p:nvGrpSpPr>
        <p:grpSpPr>
          <a:xfrm>
            <a:off x="-33453" y="1571002"/>
            <a:ext cx="12285785" cy="5286998"/>
            <a:chOff x="464813" y="1465012"/>
            <a:chExt cx="11727186" cy="5458003"/>
          </a:xfrm>
          <a:solidFill>
            <a:schemeClr val="tx2"/>
          </a:solidFill>
        </p:grpSpPr>
        <p:sp>
          <p:nvSpPr>
            <p:cNvPr id="42" name="Nuage 4">
              <a:extLst>
                <a:ext uri="{FF2B5EF4-FFF2-40B4-BE49-F238E27FC236}">
                  <a16:creationId xmlns:a16="http://schemas.microsoft.com/office/drawing/2014/main" id="{E7712F52-3634-3149-B458-99DE31201312}"/>
                </a:ext>
              </a:extLst>
            </p:cNvPr>
            <p:cNvSpPr/>
            <p:nvPr/>
          </p:nvSpPr>
          <p:spPr>
            <a:xfrm rot="794341">
              <a:off x="6918579" y="1635598"/>
              <a:ext cx="1991834" cy="2012144"/>
            </a:xfrm>
            <a:prstGeom prst="clou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fr-FR" sz="1500" kern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43" name="Nuage 5">
              <a:extLst>
                <a:ext uri="{FF2B5EF4-FFF2-40B4-BE49-F238E27FC236}">
                  <a16:creationId xmlns:a16="http://schemas.microsoft.com/office/drawing/2014/main" id="{8AFB6E6E-1A69-7B46-ACA7-2FFB1CF1E3C8}"/>
                </a:ext>
              </a:extLst>
            </p:cNvPr>
            <p:cNvSpPr/>
            <p:nvPr/>
          </p:nvSpPr>
          <p:spPr>
            <a:xfrm rot="794341">
              <a:off x="8395699" y="1866927"/>
              <a:ext cx="1991834" cy="2012144"/>
            </a:xfrm>
            <a:prstGeom prst="clou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fr-FR" sz="1500" kern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44" name="Nuage 6">
              <a:extLst>
                <a:ext uri="{FF2B5EF4-FFF2-40B4-BE49-F238E27FC236}">
                  <a16:creationId xmlns:a16="http://schemas.microsoft.com/office/drawing/2014/main" id="{8C1E8278-A85A-5247-8FC3-ABC78C96F30A}"/>
                </a:ext>
              </a:extLst>
            </p:cNvPr>
            <p:cNvSpPr/>
            <p:nvPr/>
          </p:nvSpPr>
          <p:spPr>
            <a:xfrm rot="794341">
              <a:off x="9611363" y="1582210"/>
              <a:ext cx="2547162" cy="2012144"/>
            </a:xfrm>
            <a:prstGeom prst="clou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fr-FR" sz="1500" kern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45" name="Nuage 7">
              <a:extLst>
                <a:ext uri="{FF2B5EF4-FFF2-40B4-BE49-F238E27FC236}">
                  <a16:creationId xmlns:a16="http://schemas.microsoft.com/office/drawing/2014/main" id="{DA6399B3-92F8-AB40-9888-B23696E62E4E}"/>
                </a:ext>
              </a:extLst>
            </p:cNvPr>
            <p:cNvSpPr/>
            <p:nvPr/>
          </p:nvSpPr>
          <p:spPr>
            <a:xfrm rot="794341">
              <a:off x="464813" y="1465012"/>
              <a:ext cx="2579484" cy="1684484"/>
            </a:xfrm>
            <a:prstGeom prst="clou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fr-FR" sz="1500" kern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46" name="Nuage 8">
              <a:extLst>
                <a:ext uri="{FF2B5EF4-FFF2-40B4-BE49-F238E27FC236}">
                  <a16:creationId xmlns:a16="http://schemas.microsoft.com/office/drawing/2014/main" id="{22E4528A-47FA-AA41-9CA7-BF5FD026C9F8}"/>
                </a:ext>
              </a:extLst>
            </p:cNvPr>
            <p:cNvSpPr/>
            <p:nvPr/>
          </p:nvSpPr>
          <p:spPr>
            <a:xfrm rot="794341">
              <a:off x="2483871" y="1470933"/>
              <a:ext cx="1991834" cy="2012144"/>
            </a:xfrm>
            <a:prstGeom prst="clou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fr-FR" sz="1500" kern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47" name="Nuage 9">
              <a:extLst>
                <a:ext uri="{FF2B5EF4-FFF2-40B4-BE49-F238E27FC236}">
                  <a16:creationId xmlns:a16="http://schemas.microsoft.com/office/drawing/2014/main" id="{C3FCF3A1-9F9A-A547-B543-FCE119186A46}"/>
                </a:ext>
              </a:extLst>
            </p:cNvPr>
            <p:cNvSpPr/>
            <p:nvPr/>
          </p:nvSpPr>
          <p:spPr>
            <a:xfrm rot="794341">
              <a:off x="3870980" y="1835755"/>
              <a:ext cx="1974669" cy="1684484"/>
            </a:xfrm>
            <a:prstGeom prst="clou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fr-FR" sz="1500" kern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48" name="Nuage 10">
              <a:extLst>
                <a:ext uri="{FF2B5EF4-FFF2-40B4-BE49-F238E27FC236}">
                  <a16:creationId xmlns:a16="http://schemas.microsoft.com/office/drawing/2014/main" id="{28221FB4-9581-9F43-9937-3FBBD425B48D}"/>
                </a:ext>
              </a:extLst>
            </p:cNvPr>
            <p:cNvSpPr/>
            <p:nvPr/>
          </p:nvSpPr>
          <p:spPr>
            <a:xfrm rot="794341">
              <a:off x="5286745" y="1619799"/>
              <a:ext cx="1991834" cy="2012144"/>
            </a:xfrm>
            <a:prstGeom prst="clou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fr-FR" sz="1500" kern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C5A708D-C817-1541-8F54-3C6D73C83D96}"/>
                </a:ext>
              </a:extLst>
            </p:cNvPr>
            <p:cNvSpPr/>
            <p:nvPr/>
          </p:nvSpPr>
          <p:spPr>
            <a:xfrm>
              <a:off x="493486" y="2267234"/>
              <a:ext cx="11698513" cy="465578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fr-FR" sz="1500" kern="0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</p:grpSp>
      <p:cxnSp>
        <p:nvCxnSpPr>
          <p:cNvPr id="41" name="Connecteur droit avec flèche 40"/>
          <p:cNvCxnSpPr/>
          <p:nvPr/>
        </p:nvCxnSpPr>
        <p:spPr>
          <a:xfrm flipH="1">
            <a:off x="3687252" y="4431593"/>
            <a:ext cx="606290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31">
            <a:extLst>
              <a:ext uri="{FF2B5EF4-FFF2-40B4-BE49-F238E27FC236}">
                <a16:creationId xmlns:a16="http://schemas.microsoft.com/office/drawing/2014/main" id="{76B7517A-F6FA-0848-9AAE-D06757F73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34123">
            <a:off x="3054643" y="4155514"/>
            <a:ext cx="469900" cy="469900"/>
          </a:xfrm>
          <a:prstGeom prst="rect">
            <a:avLst/>
          </a:prstGeom>
        </p:spPr>
      </p:pic>
      <p:pic>
        <p:nvPicPr>
          <p:cNvPr id="15" name="Graphic 31">
            <a:extLst>
              <a:ext uri="{FF2B5EF4-FFF2-40B4-BE49-F238E27FC236}">
                <a16:creationId xmlns:a16="http://schemas.microsoft.com/office/drawing/2014/main" id="{76B7517A-F6FA-0848-9AAE-D06757F73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34123">
            <a:off x="2831292" y="4884845"/>
            <a:ext cx="469900" cy="4699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76B7517A-F6FA-0848-9AAE-D06757F73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34123">
            <a:off x="2177191" y="4312969"/>
            <a:ext cx="469900" cy="469900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DBF7F390-4FE7-6643-9323-807A575D6BEC}"/>
              </a:ext>
            </a:extLst>
          </p:cNvPr>
          <p:cNvSpPr txBox="1"/>
          <p:nvPr/>
        </p:nvSpPr>
        <p:spPr>
          <a:xfrm>
            <a:off x="5422724" y="4587194"/>
            <a:ext cx="1691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EMR</a:t>
            </a:r>
          </a:p>
          <a:p>
            <a:pPr algn="ctr" defTabSz="914363"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Glue</a:t>
            </a:r>
          </a:p>
          <a:p>
            <a:pPr algn="ctr" defTabSz="914363">
              <a:defRPr/>
            </a:pPr>
            <a:endParaRPr lang="en-US" sz="1400" dirty="0">
              <a:solidFill>
                <a:schemeClr val="bg1"/>
              </a:solidFill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3425483" y="283074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AWS Lambda</a:t>
            </a:r>
          </a:p>
        </p:txBody>
      </p:sp>
      <p:pic>
        <p:nvPicPr>
          <p:cNvPr id="21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7439" y="3119065"/>
            <a:ext cx="375694" cy="375694"/>
          </a:xfrm>
          <a:prstGeom prst="rect">
            <a:avLst/>
          </a:prstGeom>
        </p:spPr>
      </p:pic>
      <p:cxnSp>
        <p:nvCxnSpPr>
          <p:cNvPr id="22" name="Connecteur en arc 21"/>
          <p:cNvCxnSpPr>
            <a:cxnSpLocks/>
            <a:stCxn id="14" idx="0"/>
            <a:endCxn id="21" idx="1"/>
          </p:cNvCxnSpPr>
          <p:nvPr/>
        </p:nvCxnSpPr>
        <p:spPr>
          <a:xfrm rot="5400000" flipH="1" flipV="1">
            <a:off x="3411232" y="3126720"/>
            <a:ext cx="856015" cy="1216400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21" idx="3"/>
            <a:endCxn id="27" idx="0"/>
          </p:cNvCxnSpPr>
          <p:nvPr/>
        </p:nvCxnSpPr>
        <p:spPr>
          <a:xfrm>
            <a:off x="4823132" y="3306912"/>
            <a:ext cx="1445298" cy="603837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1">
            <a:extLst>
              <a:ext uri="{FF2B5EF4-FFF2-40B4-BE49-F238E27FC236}">
                <a16:creationId xmlns:a16="http://schemas.microsoft.com/office/drawing/2014/main" id="{5F811DE7-51A8-BA47-A0DB-AD56831C069E}"/>
              </a:ext>
            </a:extLst>
          </p:cNvPr>
          <p:cNvSpPr txBox="1"/>
          <p:nvPr/>
        </p:nvSpPr>
        <p:spPr>
          <a:xfrm>
            <a:off x="9279862" y="4640146"/>
            <a:ext cx="190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BI</a:t>
            </a:r>
          </a:p>
          <a:p>
            <a:pPr algn="ctr" defTabSz="914363"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ML</a:t>
            </a:r>
          </a:p>
        </p:txBody>
      </p:sp>
      <p:pic>
        <p:nvPicPr>
          <p:cNvPr id="25" name="Graphic 15">
            <a:extLst>
              <a:ext uri="{FF2B5EF4-FFF2-40B4-BE49-F238E27FC236}">
                <a16:creationId xmlns:a16="http://schemas.microsoft.com/office/drawing/2014/main" id="{3992D147-1673-CC42-B8BB-1099BA6A6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6849" y="3910748"/>
            <a:ext cx="711200" cy="711200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endCxn id="30" idx="3"/>
          </p:cNvCxnSpPr>
          <p:nvPr/>
        </p:nvCxnSpPr>
        <p:spPr>
          <a:xfrm flipH="1">
            <a:off x="8645820" y="4259862"/>
            <a:ext cx="1087453" cy="64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9">
            <a:extLst>
              <a:ext uri="{FF2B5EF4-FFF2-40B4-BE49-F238E27FC236}">
                <a16:creationId xmlns:a16="http://schemas.microsoft.com/office/drawing/2014/main" id="{1B0EB3E5-4DA4-4149-883D-FED9E725B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2830" y="3910748"/>
            <a:ext cx="711200" cy="711200"/>
          </a:xfrm>
          <a:prstGeom prst="rect">
            <a:avLst/>
          </a:prstGeom>
        </p:spPr>
      </p:pic>
      <p:sp>
        <p:nvSpPr>
          <p:cNvPr id="29" name="TextBox 4">
            <a:extLst>
              <a:ext uri="{FF2B5EF4-FFF2-40B4-BE49-F238E27FC236}">
                <a16:creationId xmlns:a16="http://schemas.microsoft.com/office/drawing/2014/main" id="{F6AE051A-4876-F14A-B565-4BD8B3BF16D8}"/>
              </a:ext>
            </a:extLst>
          </p:cNvPr>
          <p:cNvSpPr txBox="1"/>
          <p:nvPr/>
        </p:nvSpPr>
        <p:spPr>
          <a:xfrm>
            <a:off x="7444516" y="4692000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Redshift </a:t>
            </a:r>
          </a:p>
        </p:txBody>
      </p:sp>
      <p:pic>
        <p:nvPicPr>
          <p:cNvPr id="30" name="Graphic 82">
            <a:extLst>
              <a:ext uri="{FF2B5EF4-FFF2-40B4-BE49-F238E27FC236}">
                <a16:creationId xmlns:a16="http://schemas.microsoft.com/office/drawing/2014/main" id="{FE35AF64-99EB-DD4D-9C9A-310E61A479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34620" y="3910748"/>
            <a:ext cx="711200" cy="711200"/>
          </a:xfrm>
          <a:prstGeom prst="rect">
            <a:avLst/>
          </a:prstGeom>
        </p:spPr>
      </p:pic>
      <p:cxnSp>
        <p:nvCxnSpPr>
          <p:cNvPr id="32" name="Connecteur droit avec flèche 31"/>
          <p:cNvCxnSpPr>
            <a:stCxn id="30" idx="1"/>
            <a:endCxn id="27" idx="3"/>
          </p:cNvCxnSpPr>
          <p:nvPr/>
        </p:nvCxnSpPr>
        <p:spPr>
          <a:xfrm flipH="1">
            <a:off x="6624030" y="4266348"/>
            <a:ext cx="131059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ylindre 30"/>
          <p:cNvSpPr/>
          <p:nvPr/>
        </p:nvSpPr>
        <p:spPr>
          <a:xfrm>
            <a:off x="482571" y="4288838"/>
            <a:ext cx="887105" cy="775435"/>
          </a:xfrm>
          <a:prstGeom prst="ca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19230" y="5786853"/>
            <a:ext cx="12682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Sources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5575849" y="5786853"/>
            <a:ext cx="13133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Process</a:t>
            </a:r>
            <a:endParaRPr lang="fr-FR" sz="2400" dirty="0">
              <a:solidFill>
                <a:schemeClr val="bg1"/>
              </a:solidFill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249361" y="5783974"/>
            <a:ext cx="14782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Consume</a:t>
            </a:r>
          </a:p>
        </p:txBody>
      </p:sp>
      <p:cxnSp>
        <p:nvCxnSpPr>
          <p:cNvPr id="36" name="Connecteur droit avec flèche 35"/>
          <p:cNvCxnSpPr>
            <a:cxnSpLocks/>
            <a:stCxn id="33" idx="3"/>
            <a:endCxn id="38" idx="1"/>
          </p:cNvCxnSpPr>
          <p:nvPr/>
        </p:nvCxnSpPr>
        <p:spPr>
          <a:xfrm>
            <a:off x="1587527" y="6017686"/>
            <a:ext cx="10743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cxnSpLocks/>
          </p:cNvCxnSpPr>
          <p:nvPr/>
        </p:nvCxnSpPr>
        <p:spPr>
          <a:xfrm>
            <a:off x="6955950" y="6037272"/>
            <a:ext cx="133427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661857" y="5786853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Staging</a:t>
            </a:r>
            <a:endParaRPr lang="fr-FR" sz="2400" dirty="0">
              <a:solidFill>
                <a:schemeClr val="bg1"/>
              </a:solidFill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cxnSp>
        <p:nvCxnSpPr>
          <p:cNvPr id="39" name="Connecteur droit avec flèche 38"/>
          <p:cNvCxnSpPr>
            <a:cxnSpLocks/>
          </p:cNvCxnSpPr>
          <p:nvPr/>
        </p:nvCxnSpPr>
        <p:spPr>
          <a:xfrm>
            <a:off x="3917329" y="6044034"/>
            <a:ext cx="16585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itre 1">
            <a:extLst>
              <a:ext uri="{FF2B5EF4-FFF2-40B4-BE49-F238E27FC236}">
                <a16:creationId xmlns:a16="http://schemas.microsoft.com/office/drawing/2014/main" id="{81936546-C4EC-664B-A1AA-F2285206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89" y="166225"/>
            <a:ext cx="13422923" cy="827827"/>
          </a:xfrm>
        </p:spPr>
        <p:txBody>
          <a:bodyPr/>
          <a:lstStyle/>
          <a:p>
            <a:r>
              <a:rPr lang="fr-FR" sz="2667" dirty="0" err="1">
                <a:solidFill>
                  <a:srgbClr val="00B0F0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Typical</a:t>
            </a:r>
            <a:r>
              <a:rPr lang="fr-FR" sz="2667" dirty="0">
                <a:solidFill>
                  <a:srgbClr val="00B0F0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 AWS </a:t>
            </a:r>
            <a:r>
              <a:rPr lang="fr-FR" sz="2667" dirty="0" err="1">
                <a:solidFill>
                  <a:srgbClr val="00B0F0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datalake</a:t>
            </a:r>
            <a:br>
              <a:rPr lang="fr-FR" sz="2667" b="0" dirty="0"/>
            </a:br>
            <a:r>
              <a:rPr lang="fr-FR" sz="2667" b="0" dirty="0" err="1"/>
              <a:t>Customers</a:t>
            </a:r>
            <a:r>
              <a:rPr lang="fr-FR" sz="2667" b="0" dirty="0"/>
              <a:t> use AWS Services to </a:t>
            </a:r>
            <a:r>
              <a:rPr lang="fr-FR" sz="2667" b="0" dirty="0" err="1"/>
              <a:t>build</a:t>
            </a:r>
            <a:r>
              <a:rPr lang="fr-FR" sz="2667" b="0" dirty="0"/>
              <a:t> </a:t>
            </a:r>
            <a:r>
              <a:rPr lang="fr-FR" sz="2667" b="0" dirty="0" err="1"/>
              <a:t>scalable</a:t>
            </a:r>
            <a:r>
              <a:rPr lang="fr-FR" sz="2667" b="0" dirty="0"/>
              <a:t>, </a:t>
            </a:r>
            <a:r>
              <a:rPr lang="fr-FR" sz="2667" b="0" dirty="0" err="1"/>
              <a:t>cost</a:t>
            </a:r>
            <a:r>
              <a:rPr lang="fr-FR" sz="2667" b="0" dirty="0"/>
              <a:t> efficient data </a:t>
            </a:r>
            <a:r>
              <a:rPr lang="fr-FR" sz="2667" b="0" dirty="0" err="1"/>
              <a:t>projects</a:t>
            </a:r>
            <a:br>
              <a:rPr lang="fr-FR" sz="2667" b="0" dirty="0"/>
            </a:br>
            <a:endParaRPr lang="fr-FR" sz="2333" b="0" dirty="0"/>
          </a:p>
        </p:txBody>
      </p:sp>
      <p:cxnSp>
        <p:nvCxnSpPr>
          <p:cNvPr id="50" name="Connecteur droit avec flèche 25">
            <a:extLst>
              <a:ext uri="{FF2B5EF4-FFF2-40B4-BE49-F238E27FC236}">
                <a16:creationId xmlns:a16="http://schemas.microsoft.com/office/drawing/2014/main" id="{39D0A1DA-91D9-444E-A41F-20267EE71E06}"/>
              </a:ext>
            </a:extLst>
          </p:cNvPr>
          <p:cNvCxnSpPr>
            <a:cxnSpLocks/>
          </p:cNvCxnSpPr>
          <p:nvPr/>
        </p:nvCxnSpPr>
        <p:spPr>
          <a:xfrm>
            <a:off x="1465596" y="4711556"/>
            <a:ext cx="61673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5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This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what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we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usually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show (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most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of the case)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6781" cy="690496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7953828" y="284166"/>
            <a:ext cx="4238172" cy="287382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3500000">
            <a:off x="8111118" y="2088514"/>
            <a:ext cx="993358" cy="856343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21151077">
            <a:off x="8533809" y="1058693"/>
            <a:ext cx="282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« black box »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DC726-A983-4343-86D4-0FBCEB7AB1B8}"/>
              </a:ext>
            </a:extLst>
          </p:cNvPr>
          <p:cNvSpPr/>
          <p:nvPr/>
        </p:nvSpPr>
        <p:spPr>
          <a:xfrm>
            <a:off x="9909193" y="2457444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Eras Light ITC" panose="020B0402030504020804" pitchFamily="34" charset="0"/>
                <a:ea typeface="Amazon Ember" panose="02000000000000000000" pitchFamily="2" charset="0"/>
              </a:rPr>
              <a:t>Business </a:t>
            </a:r>
            <a:r>
              <a:rPr lang="fr-FR" dirty="0" err="1">
                <a:solidFill>
                  <a:schemeClr val="bg1"/>
                </a:solidFill>
                <a:latin typeface="Eras Light ITC" panose="020B0402030504020804" pitchFamily="34" charset="0"/>
                <a:ea typeface="Amazon Ember" panose="02000000000000000000" pitchFamily="2" charset="0"/>
              </a:rPr>
              <a:t>Units</a:t>
            </a:r>
            <a:endParaRPr lang="fr-FR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7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This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what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we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usually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show (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most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of the case)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6781" cy="690496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7953828" y="284166"/>
            <a:ext cx="4238172" cy="287382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3500000">
            <a:off x="8111118" y="2088514"/>
            <a:ext cx="993358" cy="856343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21151077">
            <a:off x="8431865" y="793238"/>
            <a:ext cx="29546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Are </a:t>
            </a:r>
            <a:r>
              <a:rPr lang="fr-FR" sz="2400" dirty="0" err="1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you</a:t>
            </a:r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asking</a:t>
            </a:r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 us</a:t>
            </a:r>
          </a:p>
          <a:p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to </a:t>
            </a:r>
            <a:r>
              <a:rPr lang="fr-FR" sz="2400" dirty="0" err="1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delegate</a:t>
            </a:r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 data </a:t>
            </a:r>
          </a:p>
          <a:p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management </a:t>
            </a:r>
          </a:p>
          <a:p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to one team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D0567-1990-7445-ABAC-3ACF77F1AF5A}"/>
              </a:ext>
            </a:extLst>
          </p:cNvPr>
          <p:cNvSpPr/>
          <p:nvPr/>
        </p:nvSpPr>
        <p:spPr>
          <a:xfrm>
            <a:off x="9909193" y="2457444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Eras Light ITC" panose="020B0402030504020804" pitchFamily="34" charset="0"/>
                <a:ea typeface="Amazon Ember" panose="02000000000000000000" pitchFamily="2" charset="0"/>
              </a:rPr>
              <a:t>Business </a:t>
            </a:r>
            <a:r>
              <a:rPr lang="fr-FR" dirty="0" err="1">
                <a:solidFill>
                  <a:schemeClr val="bg1"/>
                </a:solidFill>
                <a:latin typeface="Eras Light ITC" panose="020B0402030504020804" pitchFamily="34" charset="0"/>
                <a:ea typeface="Amazon Ember" panose="02000000000000000000" pitchFamily="2" charset="0"/>
              </a:rPr>
              <a:t>Units</a:t>
            </a:r>
            <a:endParaRPr lang="fr-FR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0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This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what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we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usually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show (</a:t>
            </a:r>
            <a:r>
              <a:rPr lang="fr-FR" dirty="0" err="1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most</a:t>
            </a:r>
            <a:r>
              <a:rPr lang="fr-FR" dirty="0">
                <a:solidFill>
                  <a:schemeClr val="bg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of the case)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6781" cy="690496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7953828" y="284166"/>
            <a:ext cx="4238172" cy="287382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riangle isocèle 8"/>
          <p:cNvSpPr/>
          <p:nvPr/>
        </p:nvSpPr>
        <p:spPr>
          <a:xfrm rot="13500000">
            <a:off x="8111118" y="2088514"/>
            <a:ext cx="993358" cy="856343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21151077">
            <a:off x="8350402" y="922631"/>
            <a:ext cx="3535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What</a:t>
            </a:r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 about </a:t>
            </a:r>
            <a:r>
              <a:rPr lang="fr-FR" sz="2400" dirty="0" err="1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security</a:t>
            </a:r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? And how </a:t>
            </a:r>
            <a:r>
              <a:rPr lang="fr-FR" sz="2400" dirty="0" err="1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can</a:t>
            </a:r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we</a:t>
            </a:r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access</a:t>
            </a:r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/</a:t>
            </a:r>
            <a:r>
              <a:rPr lang="fr-FR" sz="2400" dirty="0" err="1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share</a:t>
            </a:r>
            <a:r>
              <a:rPr lang="fr-FR" sz="2400" dirty="0">
                <a:solidFill>
                  <a:schemeClr val="bg1"/>
                </a:solidFill>
                <a:latin typeface="Eras Bold ITC" panose="020B0907030504020204" pitchFamily="34" charset="0"/>
                <a:ea typeface="Amazon Ember" panose="02000000000000000000" pitchFamily="2" charset="0"/>
              </a:rPr>
              <a:t> data?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D0567-1990-7445-ABAC-3ACF77F1AF5A}"/>
              </a:ext>
            </a:extLst>
          </p:cNvPr>
          <p:cNvSpPr/>
          <p:nvPr/>
        </p:nvSpPr>
        <p:spPr>
          <a:xfrm>
            <a:off x="9909193" y="2457444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Eras Light ITC" panose="020B0402030504020804" pitchFamily="34" charset="0"/>
                <a:ea typeface="Amazon Ember" panose="02000000000000000000" pitchFamily="2" charset="0"/>
              </a:rPr>
              <a:t>Business </a:t>
            </a:r>
            <a:r>
              <a:rPr lang="fr-FR" dirty="0" err="1">
                <a:solidFill>
                  <a:schemeClr val="bg1"/>
                </a:solidFill>
                <a:latin typeface="Eras Light ITC" panose="020B0402030504020804" pitchFamily="34" charset="0"/>
                <a:ea typeface="Amazon Ember" panose="02000000000000000000" pitchFamily="2" charset="0"/>
              </a:rPr>
              <a:t>Units</a:t>
            </a:r>
            <a:endParaRPr lang="fr-FR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1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Building an </a:t>
            </a:r>
            <a:r>
              <a:rPr lang="fr-FR" sz="3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enterprise</a:t>
            </a:r>
            <a: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data </a:t>
            </a:r>
            <a:r>
              <a:rPr lang="fr-FR" sz="3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platform</a:t>
            </a:r>
            <a: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fr-FR" sz="3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is</a:t>
            </a:r>
            <a: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fr-FR" sz="3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foundational</a:t>
            </a:r>
            <a: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b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fr-FR" sz="3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however</a:t>
            </a:r>
            <a: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fr-FR" sz="3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very</a:t>
            </a:r>
            <a: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long, and </a:t>
            </a:r>
            <a:r>
              <a:rPr lang="fr-FR" sz="3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highly</a:t>
            </a:r>
            <a: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fr-FR" sz="3000" dirty="0" err="1">
                <a:solidFill>
                  <a:srgbClr val="00B0F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unpredictable</a:t>
            </a:r>
            <a:r>
              <a:rPr lang="fr-FR" sz="3000" dirty="0">
                <a:solidFill>
                  <a:srgbClr val="00B0F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 </a:t>
            </a:r>
            <a:br>
              <a:rPr lang="fr-FR" sz="3000">
                <a:solidFill>
                  <a:srgbClr val="00B0F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</a:br>
            <a:br>
              <a:rPr lang="fr-FR" sz="3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34570" y="1910938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Lots of Do It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Yourself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4370" y="1910938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Expensive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0585" y="1883261"/>
            <a:ext cx="2326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Hard to Secure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04962" y="1883262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Hard to 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570" y="2616124"/>
            <a:ext cx="3162462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Long,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risky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dev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cycle,</a:t>
            </a:r>
          </a:p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complex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stack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to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integrate</a:t>
            </a:r>
            <a:endParaRPr kumimoji="0" lang="fr-FR" sz="1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&amp;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productionize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370" y="2616124"/>
            <a:ext cx="2560781" cy="137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Hard to find DevOps, Big Data expertise to</a:t>
            </a:r>
          </a:p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Implement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, manage and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operate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, and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ensure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SLAs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00585" y="2546450"/>
            <a:ext cx="2687038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Securing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cloud +</a:t>
            </a:r>
          </a:p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platforms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end-to-end</a:t>
            </a:r>
          </a:p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for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enterprise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data.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4962" y="2512953"/>
            <a:ext cx="2687038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Hard to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deliver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easy</a:t>
            </a:r>
            <a:endParaRPr kumimoji="0" lang="fr-FR" sz="1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access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to data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with</a:t>
            </a:r>
            <a:endParaRPr kumimoji="0" lang="fr-FR" sz="1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  <a:p>
            <a:pPr marL="0" marR="0" lvl="0" indent="0" algn="l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ML/AI/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analytics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</a:t>
            </a:r>
            <a:r>
              <a:rPr kumimoji="0" lang="fr-FR" sz="1667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tools</a:t>
            </a:r>
            <a:r>
              <a:rPr kumimoji="0" lang="fr-FR" sz="16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34570" y="4487128"/>
            <a:ext cx="11258550" cy="827827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85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4571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We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observe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customers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building </a:t>
            </a:r>
            <a:r>
              <a:rPr lang="fr-FR" sz="2000" dirty="0" err="1">
                <a:solidFill>
                  <a:srgbClr val="FFFFFF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it</a:t>
            </a:r>
            <a:r>
              <a:rPr lang="fr-FR" sz="2000" dirty="0">
                <a:solidFill>
                  <a:srgbClr val="FFFFFF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on </a:t>
            </a:r>
            <a:r>
              <a:rPr lang="fr-FR" sz="2000" dirty="0" err="1">
                <a:solidFill>
                  <a:srgbClr val="FFFFFF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their</a:t>
            </a:r>
            <a:r>
              <a:rPr lang="fr-FR" sz="2000" dirty="0">
                <a:solidFill>
                  <a:srgbClr val="FFFFFF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</a:t>
            </a:r>
            <a:r>
              <a:rPr lang="fr-FR" sz="2000" dirty="0" err="1">
                <a:solidFill>
                  <a:srgbClr val="FFFFFF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own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Thin" panose="020B0303020204020204" pitchFamily="34" charset="0"/>
              <a:ea typeface="Amazon Ember Thin" panose="020B0303020204020204" pitchFamily="34" charset="0"/>
              <a:cs typeface="Amazon Ember Thin" panose="020B0303020204020204" pitchFamily="34" charset="0"/>
            </a:endParaRPr>
          </a:p>
          <a:p>
            <a:pPr marL="0" marR="0" lvl="0" indent="0" algn="l" defTabSz="4571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rgbClr val="FFFFFF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h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ave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with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 mixed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results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6375" y="4492625"/>
            <a:ext cx="128195" cy="7842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46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33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DataHub’s</a:t>
            </a:r>
            <a:r>
              <a:rPr lang="fr-FR" sz="3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fr-FR" sz="3333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Offerings</a:t>
            </a:r>
            <a:r>
              <a:rPr lang="fr-FR" sz="3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br>
              <a:rPr lang="fr-FR" sz="3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fr-FR" sz="3333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provides</a:t>
            </a:r>
            <a:r>
              <a:rPr lang="fr-FR" sz="3333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</a:t>
            </a:r>
            <a:r>
              <a:rPr lang="fr-FR" sz="3333" dirty="0" err="1">
                <a:solidFill>
                  <a:srgbClr val="00B0F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faster</a:t>
            </a:r>
            <a:r>
              <a:rPr lang="fr-FR" sz="3333" dirty="0">
                <a:solidFill>
                  <a:srgbClr val="00B0F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, </a:t>
            </a:r>
            <a:r>
              <a:rPr lang="fr-FR" sz="3333" dirty="0" err="1">
                <a:solidFill>
                  <a:srgbClr val="00B0F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predictable</a:t>
            </a:r>
            <a:r>
              <a:rPr lang="fr-FR" sz="3333" dirty="0">
                <a:solidFill>
                  <a:srgbClr val="00B0F0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 </a:t>
            </a:r>
            <a:r>
              <a:rPr lang="fr-FR" sz="3333" dirty="0" err="1">
                <a:solidFill>
                  <a:srgbClr val="FFFFF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outcomes</a:t>
            </a:r>
            <a:endParaRPr lang="fr-FR" b="0" i="1" dirty="0">
              <a:solidFill>
                <a:srgbClr val="00B0F0"/>
              </a:solidFill>
              <a:latin typeface="Amazon Ember Heavy" panose="020B0803020204020204" pitchFamily="34" charset="0"/>
              <a:ea typeface="Amazon Ember Heavy" panose="020B0803020204020204" pitchFamily="34" charset="0"/>
              <a:cs typeface="Amazon Ember Heavy" panose="020B0803020204020204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-465459" y="2547963"/>
            <a:ext cx="8169377" cy="3528405"/>
            <a:chOff x="-1844350" y="3099473"/>
            <a:chExt cx="8511158" cy="3676022"/>
          </a:xfrm>
        </p:grpSpPr>
        <p:sp>
          <p:nvSpPr>
            <p:cNvPr id="5" name="Ellipse 4"/>
            <p:cNvSpPr/>
            <p:nvPr/>
          </p:nvSpPr>
          <p:spPr>
            <a:xfrm>
              <a:off x="1548766" y="4106490"/>
              <a:ext cx="1661990" cy="166199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Unique</a:t>
              </a:r>
            </a:p>
            <a:p>
              <a:pPr algn="ctr"/>
              <a:r>
                <a:rPr lang="fr-FR" dirty="0" err="1"/>
                <a:t>Easy</a:t>
              </a:r>
              <a:r>
                <a:rPr lang="fr-FR" dirty="0"/>
                <a:t> to Use Solution</a:t>
              </a:r>
            </a:p>
          </p:txBody>
        </p:sp>
        <p:sp>
          <p:nvSpPr>
            <p:cNvPr id="6" name="Arc 5"/>
            <p:cNvSpPr/>
            <p:nvPr/>
          </p:nvSpPr>
          <p:spPr>
            <a:xfrm rot="16200000">
              <a:off x="3564363" y="2011060"/>
              <a:ext cx="2014031" cy="4190858"/>
            </a:xfrm>
            <a:prstGeom prst="arc">
              <a:avLst/>
            </a:pr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" name="Arc 6"/>
            <p:cNvSpPr/>
            <p:nvPr/>
          </p:nvSpPr>
          <p:spPr>
            <a:xfrm rot="16200000" flipH="1" flipV="1">
              <a:off x="-755935" y="3673050"/>
              <a:ext cx="2014030" cy="4190859"/>
            </a:xfrm>
            <a:prstGeom prst="arc">
              <a:avLst>
                <a:gd name="adj1" fmla="val 16200000"/>
                <a:gd name="adj2" fmla="val 154297"/>
              </a:avLst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8" name="Connecteur droit 7"/>
          <p:cNvCxnSpPr/>
          <p:nvPr/>
        </p:nvCxnSpPr>
        <p:spPr>
          <a:xfrm flipH="1">
            <a:off x="478764" y="6076368"/>
            <a:ext cx="1067062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/>
          <p:cNvGrpSpPr/>
          <p:nvPr/>
        </p:nvGrpSpPr>
        <p:grpSpPr>
          <a:xfrm>
            <a:off x="5036604" y="2166163"/>
            <a:ext cx="466937" cy="386456"/>
            <a:chOff x="3242671" y="2576427"/>
            <a:chExt cx="747098" cy="618329"/>
          </a:xfrm>
        </p:grpSpPr>
        <p:cxnSp>
          <p:nvCxnSpPr>
            <p:cNvPr id="15" name="Connecteur droit avec flèche 14"/>
            <p:cNvCxnSpPr/>
            <p:nvPr/>
          </p:nvCxnSpPr>
          <p:spPr>
            <a:xfrm flipV="1">
              <a:off x="3242671" y="2664542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V="1">
              <a:off x="3525757" y="2612065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3760732" y="2576427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4809841" y="1439966"/>
            <a:ext cx="12442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Predictable</a:t>
            </a:r>
            <a:endParaRPr lang="fr-FR" sz="1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ct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Cost</a:t>
            </a:r>
            <a:r>
              <a:rPr lang="fr-FR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-efficient</a:t>
            </a:r>
          </a:p>
          <a:p>
            <a:pPr algn="ct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Scalable</a:t>
            </a:r>
            <a:endParaRPr lang="fr-FR" sz="1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60" name="Groupe 59"/>
          <p:cNvGrpSpPr/>
          <p:nvPr/>
        </p:nvGrpSpPr>
        <p:grpSpPr>
          <a:xfrm>
            <a:off x="4447060" y="1750338"/>
            <a:ext cx="8169377" cy="3528405"/>
            <a:chOff x="-1844350" y="3099473"/>
            <a:chExt cx="8511158" cy="3676022"/>
          </a:xfrm>
        </p:grpSpPr>
        <p:sp>
          <p:nvSpPr>
            <p:cNvPr id="61" name="Ellipse 60"/>
            <p:cNvSpPr/>
            <p:nvPr/>
          </p:nvSpPr>
          <p:spPr>
            <a:xfrm>
              <a:off x="1548766" y="4106490"/>
              <a:ext cx="1661990" cy="166199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b="1" dirty="0"/>
            </a:p>
          </p:txBody>
        </p:sp>
        <p:sp>
          <p:nvSpPr>
            <p:cNvPr id="62" name="Arc 61"/>
            <p:cNvSpPr/>
            <p:nvPr/>
          </p:nvSpPr>
          <p:spPr>
            <a:xfrm rot="16200000">
              <a:off x="3564363" y="2011060"/>
              <a:ext cx="2014031" cy="4190858"/>
            </a:xfrm>
            <a:prstGeom prst="arc">
              <a:avLst/>
            </a:pr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3" name="Arc 62"/>
            <p:cNvSpPr/>
            <p:nvPr/>
          </p:nvSpPr>
          <p:spPr>
            <a:xfrm rot="16200000" flipH="1" flipV="1">
              <a:off x="-755935" y="3673050"/>
              <a:ext cx="2014030" cy="4190859"/>
            </a:xfrm>
            <a:prstGeom prst="arc">
              <a:avLst>
                <a:gd name="adj1" fmla="val 16200000"/>
                <a:gd name="adj2" fmla="val 154297"/>
              </a:avLst>
            </a:prstGeom>
            <a:noFill/>
            <a:ln w="285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64" name="Connecteur droit 63"/>
          <p:cNvCxnSpPr/>
          <p:nvPr/>
        </p:nvCxnSpPr>
        <p:spPr>
          <a:xfrm flipH="1">
            <a:off x="5391283" y="5278743"/>
            <a:ext cx="1067062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65" name="Groupe 64"/>
          <p:cNvGrpSpPr/>
          <p:nvPr/>
        </p:nvGrpSpPr>
        <p:grpSpPr>
          <a:xfrm>
            <a:off x="5740194" y="4882633"/>
            <a:ext cx="466937" cy="386456"/>
            <a:chOff x="3242671" y="2576427"/>
            <a:chExt cx="747098" cy="618329"/>
          </a:xfrm>
        </p:grpSpPr>
        <p:cxnSp>
          <p:nvCxnSpPr>
            <p:cNvPr id="66" name="Connecteur droit avec flèche 65"/>
            <p:cNvCxnSpPr/>
            <p:nvPr/>
          </p:nvCxnSpPr>
          <p:spPr>
            <a:xfrm flipV="1">
              <a:off x="3242671" y="2664542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V="1">
              <a:off x="3525757" y="2612065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3760732" y="2576427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5350085" y="4389885"/>
            <a:ext cx="107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Tactical</a:t>
            </a:r>
            <a:r>
              <a:rPr lang="fr-FR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  <a:p>
            <a:pPr algn="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Centralized</a:t>
            </a:r>
            <a:endParaRPr lang="fr-FR" sz="1400" dirty="0"/>
          </a:p>
        </p:txBody>
      </p:sp>
      <p:sp>
        <p:nvSpPr>
          <p:cNvPr id="76" name="Rectangle 75"/>
          <p:cNvSpPr/>
          <p:nvPr/>
        </p:nvSpPr>
        <p:spPr>
          <a:xfrm>
            <a:off x="7968136" y="3345588"/>
            <a:ext cx="1127232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1667" dirty="0" err="1">
                <a:solidFill>
                  <a:srgbClr val="FFFFFF"/>
                </a:solidFill>
              </a:rPr>
              <a:t>Execution</a:t>
            </a:r>
            <a:endParaRPr lang="fr-FR" sz="1667" dirty="0">
              <a:solidFill>
                <a:srgbClr val="FFFFFF"/>
              </a:solidFill>
            </a:endParaRPr>
          </a:p>
        </p:txBody>
      </p:sp>
      <p:grpSp>
        <p:nvGrpSpPr>
          <p:cNvPr id="78" name="Groupe 77"/>
          <p:cNvGrpSpPr/>
          <p:nvPr/>
        </p:nvGrpSpPr>
        <p:grpSpPr>
          <a:xfrm>
            <a:off x="10126440" y="1337792"/>
            <a:ext cx="466937" cy="386456"/>
            <a:chOff x="3242671" y="2576427"/>
            <a:chExt cx="747098" cy="618329"/>
          </a:xfrm>
        </p:grpSpPr>
        <p:cxnSp>
          <p:nvCxnSpPr>
            <p:cNvPr id="79" name="Connecteur droit avec flèche 78"/>
            <p:cNvCxnSpPr/>
            <p:nvPr/>
          </p:nvCxnSpPr>
          <p:spPr>
            <a:xfrm flipV="1">
              <a:off x="3242671" y="2664542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flipV="1">
              <a:off x="3525757" y="2612065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 flipV="1">
              <a:off x="3760732" y="2576427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/>
          <p:cNvSpPr/>
          <p:nvPr/>
        </p:nvSpPr>
        <p:spPr>
          <a:xfrm>
            <a:off x="9804915" y="875365"/>
            <a:ext cx="109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Industrial</a:t>
            </a:r>
            <a:endParaRPr lang="fr-FR" sz="1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Distributed</a:t>
            </a:r>
            <a:r>
              <a:rPr lang="fr-FR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endParaRPr lang="fr-FR" sz="1400" dirty="0"/>
          </a:p>
        </p:txBody>
      </p:sp>
      <p:grpSp>
        <p:nvGrpSpPr>
          <p:cNvPr id="83" name="Groupe 82"/>
          <p:cNvGrpSpPr/>
          <p:nvPr/>
        </p:nvGrpSpPr>
        <p:grpSpPr>
          <a:xfrm>
            <a:off x="757408" y="5648320"/>
            <a:ext cx="466937" cy="386456"/>
            <a:chOff x="3242671" y="2576427"/>
            <a:chExt cx="747098" cy="618329"/>
          </a:xfrm>
        </p:grpSpPr>
        <p:cxnSp>
          <p:nvCxnSpPr>
            <p:cNvPr id="84" name="Connecteur droit avec flèche 83"/>
            <p:cNvCxnSpPr/>
            <p:nvPr/>
          </p:nvCxnSpPr>
          <p:spPr>
            <a:xfrm flipV="1">
              <a:off x="3242671" y="2664542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 flipV="1">
              <a:off x="3525757" y="2612065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 flipV="1">
              <a:off x="3760732" y="2576427"/>
              <a:ext cx="229037" cy="53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478366" y="4890339"/>
            <a:ext cx="1290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Complex</a:t>
            </a:r>
            <a:endParaRPr lang="fr-FR" sz="1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ct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Expensive</a:t>
            </a:r>
            <a:endParaRPr lang="fr-FR" sz="1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ctr"/>
            <a:r>
              <a:rPr lang="fr-FR" sz="14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Unpredictable</a:t>
            </a:r>
            <a:endParaRPr lang="fr-FR" sz="1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575975" y="2524185"/>
            <a:ext cx="2024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JOS </a:t>
            </a:r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built</a:t>
            </a:r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solution</a:t>
            </a:r>
          </a:p>
          <a:p>
            <a:pPr algn="r"/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JOS </a:t>
            </a:r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maintained</a:t>
            </a:r>
            <a:endParaRPr lang="fr-FR" sz="15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r"/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JOS </a:t>
            </a:r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Operated</a:t>
            </a:r>
            <a:endParaRPr lang="fr-FR" sz="15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r"/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Simple User </a:t>
            </a:r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Experience</a:t>
            </a:r>
            <a:endParaRPr lang="fr-FR" sz="15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91" name="Connecteur droit 90"/>
          <p:cNvCxnSpPr/>
          <p:nvPr/>
        </p:nvCxnSpPr>
        <p:spPr>
          <a:xfrm>
            <a:off x="2270125" y="3678685"/>
            <a:ext cx="521275" cy="367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9450961" y="3800613"/>
            <a:ext cx="26581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Methodological</a:t>
            </a:r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Frameworks</a:t>
            </a:r>
            <a:endParaRPr lang="fr-FR" sz="15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Operational</a:t>
            </a:r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Models</a:t>
            </a:r>
            <a:endParaRPr lang="fr-FR" sz="15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Best </a:t>
            </a:r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Skills</a:t>
            </a:r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The </a:t>
            </a:r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Market</a:t>
            </a:r>
            <a:endParaRPr lang="fr-FR" sz="15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Open to </a:t>
            </a:r>
            <a:r>
              <a:rPr lang="fr-FR" sz="15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Partners</a:t>
            </a:r>
            <a:r>
              <a:rPr lang="fr-FR" sz="15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endParaRPr lang="fr-FR" sz="15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93" name="Connecteur droit 92"/>
          <p:cNvCxnSpPr>
            <a:cxnSpLocks/>
          </p:cNvCxnSpPr>
          <p:nvPr/>
        </p:nvCxnSpPr>
        <p:spPr>
          <a:xfrm>
            <a:off x="9359579" y="3429000"/>
            <a:ext cx="428972" cy="3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01374"/>
      </p:ext>
    </p:extLst>
  </p:cSld>
  <p:clrMapOvr>
    <a:masterClrMapping/>
  </p:clrMapOvr>
</p:sld>
</file>

<file path=ppt/theme/theme1.xml><?xml version="1.0" encoding="utf-8"?>
<a:theme xmlns:a="http://schemas.openxmlformats.org/drawingml/2006/main" name="1_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61602</TotalTime>
  <Words>857</Words>
  <Application>Microsoft Macintosh PowerPoint</Application>
  <PresentationFormat>Widescreen</PresentationFormat>
  <Paragraphs>179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Amazon Ember</vt:lpstr>
      <vt:lpstr>Amazon Ember Heavy</vt:lpstr>
      <vt:lpstr>Amazon Ember Light</vt:lpstr>
      <vt:lpstr>Amazon Ember Regular</vt:lpstr>
      <vt:lpstr>Amazon Ember Thin</vt:lpstr>
      <vt:lpstr>Arial</vt:lpstr>
      <vt:lpstr>Calibri</vt:lpstr>
      <vt:lpstr>Eras Bold ITC</vt:lpstr>
      <vt:lpstr>Eras Light ITC</vt:lpstr>
      <vt:lpstr>1_DeckTemplate-AWS</vt:lpstr>
      <vt:lpstr>PowerPoint Presentation</vt:lpstr>
      <vt:lpstr>Session Objectives</vt:lpstr>
      <vt:lpstr>Market observations around data</vt:lpstr>
      <vt:lpstr>Typical AWS datalake Customers use AWS Services to build scalable, cost efficient data projects </vt:lpstr>
      <vt:lpstr>This is what we usually show (most of the case)</vt:lpstr>
      <vt:lpstr>This is what we usually show (most of the case)</vt:lpstr>
      <vt:lpstr>This is what we usually show (most of the case)</vt:lpstr>
      <vt:lpstr>Building an enterprise data platform is foundational  however very long, and highly unpredictable   </vt:lpstr>
      <vt:lpstr>DataHub’s Offerings  provides  faster, predictable outcomes</vt:lpstr>
      <vt:lpstr>Datahub overview</vt:lpstr>
      <vt:lpstr>Datahub Overview One stop shop for all data work</vt:lpstr>
      <vt:lpstr>Datahub Overview 1. Data Discovery </vt:lpstr>
      <vt:lpstr>Datahub Overview 2. Data Accessibility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to Engage? With Whom?</vt:lpstr>
      <vt:lpstr>Demo</vt:lpstr>
      <vt:lpstr>Collaboration - High-Level opportunity Structure</vt:lpstr>
      <vt:lpstr>Call to Action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Thanh Nguyen</cp:lastModifiedBy>
  <cp:revision>842</cp:revision>
  <dcterms:created xsi:type="dcterms:W3CDTF">2020-05-06T11:09:28Z</dcterms:created>
  <dcterms:modified xsi:type="dcterms:W3CDTF">2024-06-21T03:22:57Z</dcterms:modified>
  <cp:category/>
</cp:coreProperties>
</file>