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v Prabhakar" initials="MP" lastIdx="0" clrIdx="0"/>
  <p:cmAuthor id="2" name="Manav Prabhakar" initials="MP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8"/>
    <p:restoredTop sz="94626"/>
  </p:normalViewPr>
  <p:slideViewPr>
    <p:cSldViewPr snapToGrid="0" snapToObjects="1">
      <p:cViewPr varScale="1">
        <p:scale>
          <a:sx n="116" d="100"/>
          <a:sy n="116" d="100"/>
        </p:scale>
        <p:origin x="808"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Retention %</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Retention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Sheet1!$A$2:$A$13</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Sheet1!$B$2:$B$13</c:f>
              <c:numCache>
                <c:formatCode>0%</c:formatCode>
                <c:ptCount val="12"/>
                <c:pt idx="0">
                  <c:v>0.2</c:v>
                </c:pt>
                <c:pt idx="1">
                  <c:v>0.18</c:v>
                </c:pt>
                <c:pt idx="2">
                  <c:v>0.22</c:v>
                </c:pt>
                <c:pt idx="3">
                  <c:v>0.19</c:v>
                </c:pt>
                <c:pt idx="4">
                  <c:v>0.18</c:v>
                </c:pt>
                <c:pt idx="5">
                  <c:v>0.17</c:v>
                </c:pt>
                <c:pt idx="6">
                  <c:v>0.14000000000000001</c:v>
                </c:pt>
                <c:pt idx="7">
                  <c:v>0.16</c:v>
                </c:pt>
                <c:pt idx="8">
                  <c:v>0.13</c:v>
                </c:pt>
                <c:pt idx="9">
                  <c:v>0.12</c:v>
                </c:pt>
                <c:pt idx="10">
                  <c:v>0.11</c:v>
                </c:pt>
                <c:pt idx="11">
                  <c:v>0.09</c:v>
                </c:pt>
              </c:numCache>
            </c:numRef>
          </c:val>
          <c:extLst>
            <c:ext xmlns:c16="http://schemas.microsoft.com/office/drawing/2014/chart" uri="{C3380CC4-5D6E-409C-BE32-E72D297353CC}">
              <c16:uniqueId val="{00000000-B973-A849-9C47-06A4AAEF6509}"/>
            </c:ext>
          </c:extLst>
        </c:ser>
        <c:dLbls>
          <c:dLblPos val="outEnd"/>
          <c:showLegendKey val="0"/>
          <c:showVal val="1"/>
          <c:showCatName val="0"/>
          <c:showSerName val="0"/>
          <c:showPercent val="0"/>
          <c:showBubbleSize val="0"/>
        </c:dLbls>
        <c:gapWidth val="444"/>
        <c:overlap val="-90"/>
        <c:axId val="1867780528"/>
        <c:axId val="1867785616"/>
      </c:barChart>
      <c:catAx>
        <c:axId val="1867780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867785616"/>
        <c:crosses val="autoZero"/>
        <c:auto val="1"/>
        <c:lblAlgn val="ctr"/>
        <c:lblOffset val="100"/>
        <c:noMultiLvlLbl val="0"/>
      </c:catAx>
      <c:valAx>
        <c:axId val="1867785616"/>
        <c:scaling>
          <c:orientation val="minMax"/>
        </c:scaling>
        <c:delete val="1"/>
        <c:axPos val="l"/>
        <c:numFmt formatCode="0%" sourceLinked="1"/>
        <c:majorTickMark val="none"/>
        <c:minorTickMark val="none"/>
        <c:tickLblPos val="nextTo"/>
        <c:crossAx val="1867780528"/>
        <c:crosses val="autoZero"/>
        <c:crossBetween val="between"/>
      </c:valAx>
      <c:spPr>
        <a:noFill/>
        <a:ln>
          <a:noFill/>
        </a:ln>
        <a:effectLst/>
      </c:spPr>
    </c:plotArea>
    <c:legend>
      <c:legendPos val="t"/>
      <c:layout>
        <c:manualLayout>
          <c:xMode val="edge"/>
          <c:yMode val="edge"/>
          <c:x val="2.7797129644024102E-2"/>
          <c:y val="6.8927337208380096E-2"/>
          <c:w val="0.16942706206948699"/>
          <c:h val="0.1318534643123719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19248-29B2-6748-888B-076AA19ABFB0}" type="datetimeFigureOut">
              <a:rPr lang="en-US" smtClean="0"/>
              <a:t>6/21/24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AAD06-74D4-F24B-89DE-517EC8647302}" type="slidenum">
              <a:rPr lang="en-US" smtClean="0"/>
              <a:t>‹#›</a:t>
            </a:fld>
            <a:endParaRPr lang="en-US"/>
          </a:p>
        </p:txBody>
      </p:sp>
    </p:spTree>
    <p:extLst>
      <p:ext uri="{BB962C8B-B14F-4D97-AF65-F5344CB8AC3E}">
        <p14:creationId xmlns:p14="http://schemas.microsoft.com/office/powerpoint/2010/main" val="176762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AAD06-74D4-F24B-89DE-517EC8647302}" type="slidenum">
              <a:rPr lang="en-US" smtClean="0"/>
              <a:t>1</a:t>
            </a:fld>
            <a:endParaRPr lang="en-US"/>
          </a:p>
        </p:txBody>
      </p:sp>
    </p:spTree>
    <p:extLst>
      <p:ext uri="{BB962C8B-B14F-4D97-AF65-F5344CB8AC3E}">
        <p14:creationId xmlns:p14="http://schemas.microsoft.com/office/powerpoint/2010/main" val="16465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15BAFE-06B6-8147-A803-8FCCD87E07EA}" type="datetimeFigureOut">
              <a:rPr lang="en-US" smtClean="0"/>
              <a:t>6/21/24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54355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15BAFE-06B6-8147-A803-8FCCD87E07EA}" type="datetimeFigureOut">
              <a:rPr lang="en-US" smtClean="0"/>
              <a:t>6/21/24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81233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15BAFE-06B6-8147-A803-8FCCD87E07EA}" type="datetimeFigureOut">
              <a:rPr lang="en-US" smtClean="0"/>
              <a:t>6/21/24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39357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15BAFE-06B6-8147-A803-8FCCD87E07EA}" type="datetimeFigureOut">
              <a:rPr lang="en-US" smtClean="0"/>
              <a:t>6/21/24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46232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5BAFE-06B6-8147-A803-8FCCD87E07EA}" type="datetimeFigureOut">
              <a:rPr lang="en-US" smtClean="0"/>
              <a:t>6/21/24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6440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15BAFE-06B6-8147-A803-8FCCD87E07EA}" type="datetimeFigureOut">
              <a:rPr lang="en-US" smtClean="0"/>
              <a:t>6/21/24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6240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15BAFE-06B6-8147-A803-8FCCD87E07EA}" type="datetimeFigureOut">
              <a:rPr lang="en-US" smtClean="0"/>
              <a:t>6/21/24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21908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15BAFE-06B6-8147-A803-8FCCD87E07EA}" type="datetimeFigureOut">
              <a:rPr lang="en-US" smtClean="0"/>
              <a:t>6/21/24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36958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5BAFE-06B6-8147-A803-8FCCD87E07EA}" type="datetimeFigureOut">
              <a:rPr lang="en-US" smtClean="0"/>
              <a:t>6/21/24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83397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BAFE-06B6-8147-A803-8FCCD87E07EA}" type="datetimeFigureOut">
              <a:rPr lang="en-US" smtClean="0"/>
              <a:t>6/21/24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71189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5BAFE-06B6-8147-A803-8FCCD87E07EA}" type="datetimeFigureOut">
              <a:rPr lang="en-US" smtClean="0"/>
              <a:t>6/21/24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906C-9BD0-DD46-8390-64D7F41F076A}" type="slidenum">
              <a:rPr lang="en-US" smtClean="0"/>
              <a:t>‹#›</a:t>
            </a:fld>
            <a:endParaRPr lang="en-US"/>
          </a:p>
        </p:txBody>
      </p:sp>
    </p:spTree>
    <p:extLst>
      <p:ext uri="{BB962C8B-B14F-4D97-AF65-F5344CB8AC3E}">
        <p14:creationId xmlns:p14="http://schemas.microsoft.com/office/powerpoint/2010/main" val="119702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5BAFE-06B6-8147-A803-8FCCD87E07EA}" type="datetimeFigureOut">
              <a:rPr lang="en-US" smtClean="0"/>
              <a:t>6/21/24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5906C-9BD0-DD46-8390-64D7F41F076A}" type="slidenum">
              <a:rPr lang="en-US" smtClean="0"/>
              <a:t>‹#›</a:t>
            </a:fld>
            <a:endParaRPr lang="en-US"/>
          </a:p>
        </p:txBody>
      </p:sp>
    </p:spTree>
    <p:extLst>
      <p:ext uri="{BB962C8B-B14F-4D97-AF65-F5344CB8AC3E}">
        <p14:creationId xmlns:p14="http://schemas.microsoft.com/office/powerpoint/2010/main" val="1706246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noFill/>
          <a:ln>
            <a:noFill/>
          </a:ln>
        </p:spPr>
        <p:txBody>
          <a:bodyPr wrap="square" rtlCol="0">
            <a:spAutoFit/>
          </a:bodyPr>
          <a:lstStyle/>
          <a:p>
            <a:r>
              <a:rPr lang="en-US" sz="3200" dirty="0">
                <a:solidFill>
                  <a:srgbClr val="FFC000"/>
                </a:solidFill>
                <a:latin typeface="Arial" charset="0"/>
                <a:ea typeface="Arial" charset="0"/>
                <a:cs typeface="Arial" charset="0"/>
              </a:rPr>
              <a:t>CBO: Improve employee retention by 10% in 12months</a:t>
            </a:r>
          </a:p>
        </p:txBody>
      </p:sp>
      <p:cxnSp>
        <p:nvCxnSpPr>
          <p:cNvPr id="18" name="Straight Arrow Connector 17"/>
          <p:cNvCxnSpPr/>
          <p:nvPr/>
        </p:nvCxnSpPr>
        <p:spPr>
          <a:xfrm>
            <a:off x="2020305" y="4298435"/>
            <a:ext cx="107743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6301" y="4298435"/>
            <a:ext cx="1077431" cy="22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38295" y="4156668"/>
            <a:ext cx="511679" cy="276999"/>
          </a:xfrm>
          <a:prstGeom prst="rect">
            <a:avLst/>
          </a:prstGeom>
          <a:noFill/>
        </p:spPr>
        <p:txBody>
          <a:bodyPr wrap="none" rtlCol="0">
            <a:spAutoFit/>
          </a:bodyPr>
          <a:lstStyle/>
          <a:p>
            <a:r>
              <a:rPr lang="en-US" sz="1200" dirty="0"/>
              <a:t>0-3m</a:t>
            </a:r>
          </a:p>
        </p:txBody>
      </p:sp>
      <p:cxnSp>
        <p:nvCxnSpPr>
          <p:cNvPr id="29" name="Straight Arrow Connector 28"/>
          <p:cNvCxnSpPr/>
          <p:nvPr/>
        </p:nvCxnSpPr>
        <p:spPr>
          <a:xfrm>
            <a:off x="4887609" y="4291781"/>
            <a:ext cx="107743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363605" y="4291781"/>
            <a:ext cx="1077431" cy="22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13094" y="4150014"/>
            <a:ext cx="511679" cy="276999"/>
          </a:xfrm>
          <a:prstGeom prst="rect">
            <a:avLst/>
          </a:prstGeom>
          <a:noFill/>
        </p:spPr>
        <p:txBody>
          <a:bodyPr wrap="none" rtlCol="0">
            <a:spAutoFit/>
          </a:bodyPr>
          <a:lstStyle/>
          <a:p>
            <a:r>
              <a:rPr lang="en-US" sz="1200" dirty="0"/>
              <a:t>3-6m</a:t>
            </a:r>
          </a:p>
        </p:txBody>
      </p:sp>
      <p:cxnSp>
        <p:nvCxnSpPr>
          <p:cNvPr id="33" name="Straight Arrow Connector 32"/>
          <p:cNvCxnSpPr/>
          <p:nvPr/>
        </p:nvCxnSpPr>
        <p:spPr>
          <a:xfrm>
            <a:off x="7799571" y="4291781"/>
            <a:ext cx="107743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275567" y="4291781"/>
            <a:ext cx="1077431" cy="22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17561" y="4150014"/>
            <a:ext cx="511679" cy="276999"/>
          </a:xfrm>
          <a:prstGeom prst="rect">
            <a:avLst/>
          </a:prstGeom>
          <a:noFill/>
        </p:spPr>
        <p:txBody>
          <a:bodyPr wrap="none" rtlCol="0">
            <a:spAutoFit/>
          </a:bodyPr>
          <a:lstStyle/>
          <a:p>
            <a:r>
              <a:rPr lang="en-US" sz="1200" dirty="0"/>
              <a:t>6-9m</a:t>
            </a:r>
          </a:p>
        </p:txBody>
      </p:sp>
      <p:cxnSp>
        <p:nvCxnSpPr>
          <p:cNvPr id="37" name="Straight Arrow Connector 36"/>
          <p:cNvCxnSpPr/>
          <p:nvPr/>
        </p:nvCxnSpPr>
        <p:spPr>
          <a:xfrm>
            <a:off x="10704350" y="4285127"/>
            <a:ext cx="107743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180346" y="4285127"/>
            <a:ext cx="1077431" cy="22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22340" y="4143360"/>
            <a:ext cx="590226" cy="276999"/>
          </a:xfrm>
          <a:prstGeom prst="rect">
            <a:avLst/>
          </a:prstGeom>
          <a:noFill/>
        </p:spPr>
        <p:txBody>
          <a:bodyPr wrap="none" rtlCol="0">
            <a:spAutoFit/>
          </a:bodyPr>
          <a:lstStyle/>
          <a:p>
            <a:r>
              <a:rPr lang="en-US" sz="1200" dirty="0"/>
              <a:t>9-12m</a:t>
            </a:r>
          </a:p>
        </p:txBody>
      </p:sp>
      <p:sp>
        <p:nvSpPr>
          <p:cNvPr id="43" name="TextBox 42"/>
          <p:cNvSpPr txBox="1"/>
          <p:nvPr/>
        </p:nvSpPr>
        <p:spPr>
          <a:xfrm>
            <a:off x="-312" y="3777384"/>
            <a:ext cx="12192000" cy="400110"/>
          </a:xfrm>
          <a:prstGeom prst="rect">
            <a:avLst/>
          </a:prstGeom>
          <a:solidFill>
            <a:schemeClr val="bg1"/>
          </a:solidFill>
          <a:ln>
            <a:noFill/>
          </a:ln>
        </p:spPr>
        <p:txBody>
          <a:bodyPr wrap="square" rtlCol="0">
            <a:spAutoFit/>
          </a:bodyPr>
          <a:lstStyle/>
          <a:p>
            <a:pPr algn="ctr"/>
            <a:r>
              <a:rPr lang="en-US" sz="2000" u="sng" dirty="0">
                <a:solidFill>
                  <a:schemeClr val="bg2">
                    <a:lumMod val="25000"/>
                  </a:schemeClr>
                </a:solidFill>
                <a:latin typeface="Arial" charset="0"/>
                <a:ea typeface="Arial" charset="0"/>
                <a:cs typeface="Arial" charset="0"/>
              </a:rPr>
              <a:t>High level execution plan</a:t>
            </a:r>
          </a:p>
        </p:txBody>
      </p:sp>
      <p:sp>
        <p:nvSpPr>
          <p:cNvPr id="55" name="TextBox 54"/>
          <p:cNvSpPr txBox="1"/>
          <p:nvPr/>
        </p:nvSpPr>
        <p:spPr>
          <a:xfrm>
            <a:off x="0" y="584775"/>
            <a:ext cx="12192000" cy="461665"/>
          </a:xfrm>
          <a:prstGeom prst="rect">
            <a:avLst/>
          </a:prstGeom>
          <a:noFill/>
          <a:ln>
            <a:noFill/>
          </a:ln>
        </p:spPr>
        <p:txBody>
          <a:bodyPr wrap="square" rtlCol="0">
            <a:spAutoFit/>
          </a:bodyPr>
          <a:lstStyle/>
          <a:p>
            <a:r>
              <a:rPr lang="en-US" sz="1200" i="1" dirty="0">
                <a:latin typeface="Arial" charset="0"/>
                <a:ea typeface="Arial" charset="0"/>
                <a:cs typeface="Arial" charset="0"/>
              </a:rPr>
              <a:t>Identified Customer Business Objective (CBO): Through the digital transformation program, Astro and AWS will work to improve the retention of employees in Astro’s technology organization by 10%. Employee retention is tracked as regretted attrition against the headcount base at the beginning of a 12 month period.</a:t>
            </a:r>
          </a:p>
        </p:txBody>
      </p:sp>
      <p:sp>
        <p:nvSpPr>
          <p:cNvPr id="58" name="Rectangle 57"/>
          <p:cNvSpPr/>
          <p:nvPr/>
        </p:nvSpPr>
        <p:spPr>
          <a:xfrm>
            <a:off x="3368214" y="1244641"/>
            <a:ext cx="2601437" cy="215950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u="sng">
                <a:solidFill>
                  <a:schemeClr val="bg2">
                    <a:lumMod val="25000"/>
                  </a:schemeClr>
                </a:solidFill>
              </a:rPr>
              <a:t>Core Activities</a:t>
            </a:r>
            <a:endParaRPr lang="en-US" sz="1400" u="sng" dirty="0">
              <a:solidFill>
                <a:schemeClr val="bg2">
                  <a:lumMod val="25000"/>
                </a:schemeClr>
              </a:solidFill>
            </a:endParaRPr>
          </a:p>
          <a:p>
            <a:pPr marL="285750" indent="-285750">
              <a:buFont typeface="Arial" charset="0"/>
              <a:buChar char="•"/>
            </a:pPr>
            <a:r>
              <a:rPr lang="en-US" sz="1400" dirty="0">
                <a:solidFill>
                  <a:schemeClr val="bg2">
                    <a:lumMod val="25000"/>
                  </a:schemeClr>
                </a:solidFill>
              </a:rPr>
              <a:t>Skills Assessment</a:t>
            </a:r>
          </a:p>
          <a:p>
            <a:pPr marL="285750" indent="-285750">
              <a:buFont typeface="Arial" charset="0"/>
              <a:buChar char="•"/>
            </a:pPr>
            <a:r>
              <a:rPr lang="en-US" sz="1400" dirty="0">
                <a:solidFill>
                  <a:schemeClr val="bg2">
                    <a:lumMod val="25000"/>
                  </a:schemeClr>
                </a:solidFill>
              </a:rPr>
              <a:t>Training and Certification</a:t>
            </a:r>
          </a:p>
          <a:p>
            <a:pPr marL="285750" indent="-285750">
              <a:buFont typeface="Arial" charset="0"/>
              <a:buChar char="•"/>
            </a:pPr>
            <a:r>
              <a:rPr lang="en-US" sz="1400" dirty="0">
                <a:solidFill>
                  <a:schemeClr val="bg2">
                    <a:lumMod val="25000"/>
                  </a:schemeClr>
                </a:solidFill>
              </a:rPr>
              <a:t>Team Charter </a:t>
            </a:r>
          </a:p>
          <a:p>
            <a:pPr marL="285750" indent="-285750">
              <a:buFont typeface="Arial" charset="0"/>
              <a:buChar char="•"/>
            </a:pPr>
            <a:r>
              <a:rPr lang="en-US" sz="1400" dirty="0">
                <a:solidFill>
                  <a:schemeClr val="bg2">
                    <a:lumMod val="25000"/>
                  </a:schemeClr>
                </a:solidFill>
              </a:rPr>
              <a:t>Team Setup</a:t>
            </a:r>
          </a:p>
          <a:p>
            <a:pPr marL="285750" indent="-285750">
              <a:buFont typeface="Arial" charset="0"/>
              <a:buChar char="•"/>
            </a:pPr>
            <a:r>
              <a:rPr lang="en-US" sz="1400" dirty="0">
                <a:solidFill>
                  <a:schemeClr val="bg2">
                    <a:lumMod val="25000"/>
                  </a:schemeClr>
                </a:solidFill>
              </a:rPr>
              <a:t>Pilot Projects</a:t>
            </a:r>
          </a:p>
          <a:p>
            <a:pPr marL="285750" indent="-285750">
              <a:buFont typeface="Arial" charset="0"/>
              <a:buChar char="•"/>
            </a:pPr>
            <a:endParaRPr lang="en-US" sz="1400" u="sng" dirty="0">
              <a:solidFill>
                <a:schemeClr val="bg2">
                  <a:lumMod val="25000"/>
                </a:schemeClr>
              </a:solidFill>
            </a:endParaRPr>
          </a:p>
        </p:txBody>
      </p:sp>
      <p:sp>
        <p:nvSpPr>
          <p:cNvPr id="59" name="Rectangle 58"/>
          <p:cNvSpPr/>
          <p:nvPr/>
        </p:nvSpPr>
        <p:spPr>
          <a:xfrm>
            <a:off x="493415" y="1240752"/>
            <a:ext cx="2601438" cy="283187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u="sng" dirty="0">
                <a:solidFill>
                  <a:schemeClr val="bg2">
                    <a:lumMod val="25000"/>
                  </a:schemeClr>
                </a:solidFill>
              </a:rPr>
              <a:t>Upstream dependencies</a:t>
            </a:r>
          </a:p>
          <a:p>
            <a:pPr marL="285750" indent="-285750">
              <a:buFont typeface="Arial" charset="0"/>
              <a:buChar char="•"/>
            </a:pPr>
            <a:r>
              <a:rPr lang="en-US" sz="1400" dirty="0">
                <a:solidFill>
                  <a:schemeClr val="bg2">
                    <a:lumMod val="25000"/>
                  </a:schemeClr>
                </a:solidFill>
              </a:rPr>
              <a:t>Future state definition</a:t>
            </a:r>
          </a:p>
          <a:p>
            <a:pPr marL="285750" indent="-285750">
              <a:buFont typeface="Arial" charset="0"/>
              <a:buChar char="•"/>
            </a:pPr>
            <a:r>
              <a:rPr lang="en-US" sz="1400" dirty="0">
                <a:solidFill>
                  <a:schemeClr val="bg2">
                    <a:lumMod val="25000"/>
                  </a:schemeClr>
                </a:solidFill>
              </a:rPr>
              <a:t>Gap analysis</a:t>
            </a:r>
          </a:p>
          <a:p>
            <a:pPr marL="285750" indent="-285750">
              <a:buFont typeface="Arial" charset="0"/>
              <a:buChar char="•"/>
            </a:pPr>
            <a:endParaRPr lang="en-US" sz="1400" dirty="0">
              <a:solidFill>
                <a:schemeClr val="bg2">
                  <a:lumMod val="25000"/>
                </a:schemeClr>
              </a:solidFill>
            </a:endParaRPr>
          </a:p>
          <a:p>
            <a:r>
              <a:rPr lang="en-US" sz="1400" u="sng" dirty="0">
                <a:solidFill>
                  <a:schemeClr val="bg2">
                    <a:lumMod val="25000"/>
                  </a:schemeClr>
                </a:solidFill>
              </a:rPr>
              <a:t>Downstream consumers</a:t>
            </a:r>
          </a:p>
          <a:p>
            <a:pPr marL="285750" indent="-285750">
              <a:buFont typeface="Arial" charset="0"/>
              <a:buChar char="•"/>
            </a:pPr>
            <a:r>
              <a:rPr lang="en-US" sz="1400" dirty="0">
                <a:solidFill>
                  <a:schemeClr val="bg2">
                    <a:lumMod val="25000"/>
                  </a:schemeClr>
                </a:solidFill>
              </a:rPr>
              <a:t>Improving number of applicants for open roles in the customer’s tech teams</a:t>
            </a:r>
          </a:p>
          <a:p>
            <a:endParaRPr lang="en-US" sz="1400" dirty="0">
              <a:solidFill>
                <a:schemeClr val="bg2">
                  <a:lumMod val="25000"/>
                </a:schemeClr>
              </a:solidFill>
            </a:endParaRPr>
          </a:p>
          <a:p>
            <a:r>
              <a:rPr lang="en-US" sz="1400" u="sng" dirty="0">
                <a:solidFill>
                  <a:schemeClr val="bg2">
                    <a:lumMod val="25000"/>
                  </a:schemeClr>
                </a:solidFill>
              </a:rPr>
              <a:t>External dependencies</a:t>
            </a:r>
          </a:p>
          <a:p>
            <a:pPr marL="285750" indent="-285750">
              <a:buFont typeface="Arial" charset="0"/>
              <a:buChar char="•"/>
            </a:pPr>
            <a:r>
              <a:rPr lang="en-US" sz="1400" dirty="0">
                <a:solidFill>
                  <a:schemeClr val="bg2">
                    <a:lumMod val="25000"/>
                  </a:schemeClr>
                </a:solidFill>
              </a:rPr>
              <a:t>Recruiter on boarding</a:t>
            </a:r>
          </a:p>
          <a:p>
            <a:pPr marL="285750" indent="-285750">
              <a:buFont typeface="Arial" charset="0"/>
              <a:buChar char="•"/>
            </a:pPr>
            <a:r>
              <a:rPr lang="en-US" sz="1400" dirty="0">
                <a:solidFill>
                  <a:schemeClr val="bg2">
                    <a:lumMod val="25000"/>
                  </a:schemeClr>
                </a:solidFill>
              </a:rPr>
              <a:t>Training curriculum</a:t>
            </a:r>
          </a:p>
          <a:p>
            <a:pPr marL="285750" indent="-285750">
              <a:buFont typeface="Arial" charset="0"/>
              <a:buChar char="•"/>
            </a:pPr>
            <a:endParaRPr lang="en-US" sz="1400" dirty="0">
              <a:solidFill>
                <a:schemeClr val="bg2">
                  <a:lumMod val="25000"/>
                </a:schemeClr>
              </a:solidFill>
            </a:endParaRPr>
          </a:p>
        </p:txBody>
      </p:sp>
      <p:graphicFrame>
        <p:nvGraphicFramePr>
          <p:cNvPr id="60" name="Table 59"/>
          <p:cNvGraphicFramePr>
            <a:graphicFrameLocks noGrp="1"/>
          </p:cNvGraphicFramePr>
          <p:nvPr>
            <p:extLst>
              <p:ext uri="{D42A27DB-BD31-4B8C-83A1-F6EECF244321}">
                <p14:modId xmlns:p14="http://schemas.microsoft.com/office/powerpoint/2010/main" val="53000014"/>
              </p:ext>
            </p:extLst>
          </p:nvPr>
        </p:nvGraphicFramePr>
        <p:xfrm>
          <a:off x="496301" y="4541300"/>
          <a:ext cx="2601438" cy="1334510"/>
        </p:xfrm>
        <a:graphic>
          <a:graphicData uri="http://schemas.openxmlformats.org/drawingml/2006/table">
            <a:tbl>
              <a:tblPr firstRow="1" bandRow="1">
                <a:tableStyleId>{5940675A-B579-460E-94D1-54222C63F5DA}</a:tableStyleId>
              </a:tblPr>
              <a:tblGrid>
                <a:gridCol w="1864654">
                  <a:extLst>
                    <a:ext uri="{9D8B030D-6E8A-4147-A177-3AD203B41FA5}">
                      <a16:colId xmlns:a16="http://schemas.microsoft.com/office/drawing/2014/main" val="20000"/>
                    </a:ext>
                  </a:extLst>
                </a:gridCol>
                <a:gridCol w="736784">
                  <a:extLst>
                    <a:ext uri="{9D8B030D-6E8A-4147-A177-3AD203B41FA5}">
                      <a16:colId xmlns:a16="http://schemas.microsoft.com/office/drawing/2014/main" val="20001"/>
                    </a:ext>
                  </a:extLst>
                </a:gridCol>
              </a:tblGrid>
              <a:tr h="270541">
                <a:tc>
                  <a:txBody>
                    <a:bodyPr/>
                    <a:lstStyle/>
                    <a:p>
                      <a:r>
                        <a:rPr lang="en-US" sz="1200" dirty="0">
                          <a:solidFill>
                            <a:schemeClr val="bg1"/>
                          </a:solidFill>
                        </a:rPr>
                        <a:t>Activity</a:t>
                      </a:r>
                    </a:p>
                  </a:txBody>
                  <a:tcPr>
                    <a:solidFill>
                      <a:schemeClr val="accent1"/>
                    </a:solidFill>
                  </a:tcPr>
                </a:tc>
                <a:tc>
                  <a:txBody>
                    <a:bodyPr/>
                    <a:lstStyle/>
                    <a:p>
                      <a:r>
                        <a:rPr lang="en-US" sz="1200" dirty="0">
                          <a:solidFill>
                            <a:schemeClr val="bg1"/>
                          </a:solidFill>
                        </a:rPr>
                        <a:t>Status</a:t>
                      </a:r>
                    </a:p>
                  </a:txBody>
                  <a:tcPr>
                    <a:solidFill>
                      <a:schemeClr val="accent1"/>
                    </a:solidFill>
                  </a:tcPr>
                </a:tc>
                <a:extLst>
                  <a:ext uri="{0D108BD9-81ED-4DB2-BD59-A6C34878D82A}">
                    <a16:rowId xmlns:a16="http://schemas.microsoft.com/office/drawing/2014/main" val="10000"/>
                  </a:ext>
                </a:extLst>
              </a:tr>
              <a:tr h="318510">
                <a:tc>
                  <a:txBody>
                    <a:bodyPr/>
                    <a:lstStyle/>
                    <a:p>
                      <a:r>
                        <a:rPr lang="en-US" sz="1200" dirty="0"/>
                        <a:t>Activity 1</a:t>
                      </a:r>
                    </a:p>
                  </a:txBody>
                  <a:tcPr/>
                </a:tc>
                <a:tc>
                  <a:txBody>
                    <a:bodyPr/>
                    <a:lstStyle/>
                    <a:p>
                      <a:endParaRPr lang="en-US" sz="1200" dirty="0"/>
                    </a:p>
                  </a:txBody>
                  <a:tcPr>
                    <a:solidFill>
                      <a:schemeClr val="accent6"/>
                    </a:solidFill>
                  </a:tcPr>
                </a:tc>
                <a:extLst>
                  <a:ext uri="{0D108BD9-81ED-4DB2-BD59-A6C34878D82A}">
                    <a16:rowId xmlns:a16="http://schemas.microsoft.com/office/drawing/2014/main" val="10001"/>
                  </a:ext>
                </a:extLst>
              </a:tr>
              <a:tr h="370840">
                <a:tc>
                  <a:txBody>
                    <a:bodyPr/>
                    <a:lstStyle/>
                    <a:p>
                      <a:r>
                        <a:rPr lang="en-US" sz="1200" dirty="0"/>
                        <a:t>Activity 2</a:t>
                      </a:r>
                    </a:p>
                  </a:txBody>
                  <a:tcPr/>
                </a:tc>
                <a:tc>
                  <a:txBody>
                    <a:bodyPr/>
                    <a:lstStyle/>
                    <a:p>
                      <a:endParaRPr lang="en-US" sz="1200" dirty="0"/>
                    </a:p>
                  </a:txBody>
                  <a:tcPr>
                    <a:solidFill>
                      <a:srgbClr val="FF0000"/>
                    </a:solidFill>
                  </a:tcPr>
                </a:tc>
                <a:extLst>
                  <a:ext uri="{0D108BD9-81ED-4DB2-BD59-A6C34878D82A}">
                    <a16:rowId xmlns:a16="http://schemas.microsoft.com/office/drawing/2014/main" val="10002"/>
                  </a:ext>
                </a:extLst>
              </a:tr>
              <a:tr h="370840">
                <a:tc>
                  <a:txBody>
                    <a:bodyPr/>
                    <a:lstStyle/>
                    <a:p>
                      <a:r>
                        <a:rPr lang="en-US" sz="1200" dirty="0"/>
                        <a:t>Activity 3</a:t>
                      </a:r>
                    </a:p>
                  </a:txBody>
                  <a:tcPr/>
                </a:tc>
                <a:tc>
                  <a:txBody>
                    <a:bodyPr/>
                    <a:lstStyle/>
                    <a:p>
                      <a:endParaRPr lang="en-US" sz="1200" dirty="0"/>
                    </a:p>
                  </a:txBody>
                  <a:tcPr>
                    <a:solidFill>
                      <a:srgbClr val="FFC000"/>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713005440"/>
              </p:ext>
            </p:extLst>
          </p:nvPr>
        </p:nvGraphicFramePr>
        <p:xfrm>
          <a:off x="3368214" y="4541300"/>
          <a:ext cx="2601438" cy="1334510"/>
        </p:xfrm>
        <a:graphic>
          <a:graphicData uri="http://schemas.openxmlformats.org/drawingml/2006/table">
            <a:tbl>
              <a:tblPr firstRow="1" bandRow="1">
                <a:tableStyleId>{5940675A-B579-460E-94D1-54222C63F5DA}</a:tableStyleId>
              </a:tblPr>
              <a:tblGrid>
                <a:gridCol w="1864654">
                  <a:extLst>
                    <a:ext uri="{9D8B030D-6E8A-4147-A177-3AD203B41FA5}">
                      <a16:colId xmlns:a16="http://schemas.microsoft.com/office/drawing/2014/main" val="20000"/>
                    </a:ext>
                  </a:extLst>
                </a:gridCol>
                <a:gridCol w="736784">
                  <a:extLst>
                    <a:ext uri="{9D8B030D-6E8A-4147-A177-3AD203B41FA5}">
                      <a16:colId xmlns:a16="http://schemas.microsoft.com/office/drawing/2014/main" val="20001"/>
                    </a:ext>
                  </a:extLst>
                </a:gridCol>
              </a:tblGrid>
              <a:tr h="270541">
                <a:tc>
                  <a:txBody>
                    <a:bodyPr/>
                    <a:lstStyle/>
                    <a:p>
                      <a:r>
                        <a:rPr lang="en-US" sz="1200" dirty="0">
                          <a:solidFill>
                            <a:schemeClr val="bg1"/>
                          </a:solidFill>
                        </a:rPr>
                        <a:t>Activity</a:t>
                      </a:r>
                    </a:p>
                  </a:txBody>
                  <a:tcPr>
                    <a:solidFill>
                      <a:schemeClr val="accent1"/>
                    </a:solidFill>
                  </a:tcPr>
                </a:tc>
                <a:tc>
                  <a:txBody>
                    <a:bodyPr/>
                    <a:lstStyle/>
                    <a:p>
                      <a:r>
                        <a:rPr lang="en-US" sz="1200" dirty="0">
                          <a:solidFill>
                            <a:schemeClr val="bg1"/>
                          </a:solidFill>
                        </a:rPr>
                        <a:t>Status</a:t>
                      </a:r>
                    </a:p>
                  </a:txBody>
                  <a:tcPr>
                    <a:solidFill>
                      <a:schemeClr val="accent1"/>
                    </a:solidFill>
                  </a:tcPr>
                </a:tc>
                <a:extLst>
                  <a:ext uri="{0D108BD9-81ED-4DB2-BD59-A6C34878D82A}">
                    <a16:rowId xmlns:a16="http://schemas.microsoft.com/office/drawing/2014/main" val="10000"/>
                  </a:ext>
                </a:extLst>
              </a:tr>
              <a:tr h="318510">
                <a:tc>
                  <a:txBody>
                    <a:bodyPr/>
                    <a:lstStyle/>
                    <a:p>
                      <a:r>
                        <a:rPr lang="en-US" sz="1200" dirty="0"/>
                        <a:t>Activity 1</a:t>
                      </a:r>
                    </a:p>
                  </a:txBody>
                  <a:tcPr/>
                </a:tc>
                <a:tc>
                  <a:txBody>
                    <a:bodyPr/>
                    <a:lstStyle/>
                    <a:p>
                      <a:endParaRPr lang="en-US" sz="1200" dirty="0"/>
                    </a:p>
                  </a:txBody>
                  <a:tcPr>
                    <a:solidFill>
                      <a:schemeClr val="accent6"/>
                    </a:solidFill>
                  </a:tcPr>
                </a:tc>
                <a:extLst>
                  <a:ext uri="{0D108BD9-81ED-4DB2-BD59-A6C34878D82A}">
                    <a16:rowId xmlns:a16="http://schemas.microsoft.com/office/drawing/2014/main" val="10001"/>
                  </a:ext>
                </a:extLst>
              </a:tr>
              <a:tr h="370840">
                <a:tc>
                  <a:txBody>
                    <a:bodyPr/>
                    <a:lstStyle/>
                    <a:p>
                      <a:r>
                        <a:rPr lang="en-US" sz="1200" dirty="0"/>
                        <a:t>Activity 2</a:t>
                      </a:r>
                    </a:p>
                  </a:txBody>
                  <a:tcPr/>
                </a:tc>
                <a:tc>
                  <a:txBody>
                    <a:bodyPr/>
                    <a:lstStyle/>
                    <a:p>
                      <a:endParaRPr lang="en-US" sz="1200" dirty="0"/>
                    </a:p>
                  </a:txBody>
                  <a:tcPr>
                    <a:solidFill>
                      <a:srgbClr val="FF0000"/>
                    </a:solidFill>
                  </a:tcPr>
                </a:tc>
                <a:extLst>
                  <a:ext uri="{0D108BD9-81ED-4DB2-BD59-A6C34878D82A}">
                    <a16:rowId xmlns:a16="http://schemas.microsoft.com/office/drawing/2014/main" val="10002"/>
                  </a:ext>
                </a:extLst>
              </a:tr>
              <a:tr h="370840">
                <a:tc>
                  <a:txBody>
                    <a:bodyPr/>
                    <a:lstStyle/>
                    <a:p>
                      <a:r>
                        <a:rPr lang="en-US" sz="1200" dirty="0"/>
                        <a:t>Activity 3</a:t>
                      </a:r>
                    </a:p>
                  </a:txBody>
                  <a:tcPr/>
                </a:tc>
                <a:tc>
                  <a:txBody>
                    <a:bodyPr/>
                    <a:lstStyle/>
                    <a:p>
                      <a:endParaRPr lang="en-US" sz="1200" dirty="0"/>
                    </a:p>
                  </a:txBody>
                  <a:tcPr>
                    <a:solidFill>
                      <a:srgbClr val="FFC000"/>
                    </a:solidFill>
                  </a:tcPr>
                </a:tc>
                <a:extLst>
                  <a:ext uri="{0D108BD9-81ED-4DB2-BD59-A6C34878D82A}">
                    <a16:rowId xmlns:a16="http://schemas.microsoft.com/office/drawing/2014/main" val="10003"/>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1316658398"/>
              </p:ext>
            </p:extLst>
          </p:nvPr>
        </p:nvGraphicFramePr>
        <p:xfrm>
          <a:off x="6321486" y="4550735"/>
          <a:ext cx="2601438" cy="1334510"/>
        </p:xfrm>
        <a:graphic>
          <a:graphicData uri="http://schemas.openxmlformats.org/drawingml/2006/table">
            <a:tbl>
              <a:tblPr firstRow="1" bandRow="1">
                <a:tableStyleId>{5940675A-B579-460E-94D1-54222C63F5DA}</a:tableStyleId>
              </a:tblPr>
              <a:tblGrid>
                <a:gridCol w="1864654">
                  <a:extLst>
                    <a:ext uri="{9D8B030D-6E8A-4147-A177-3AD203B41FA5}">
                      <a16:colId xmlns:a16="http://schemas.microsoft.com/office/drawing/2014/main" val="20000"/>
                    </a:ext>
                  </a:extLst>
                </a:gridCol>
                <a:gridCol w="736784">
                  <a:extLst>
                    <a:ext uri="{9D8B030D-6E8A-4147-A177-3AD203B41FA5}">
                      <a16:colId xmlns:a16="http://schemas.microsoft.com/office/drawing/2014/main" val="20001"/>
                    </a:ext>
                  </a:extLst>
                </a:gridCol>
              </a:tblGrid>
              <a:tr h="270541">
                <a:tc>
                  <a:txBody>
                    <a:bodyPr/>
                    <a:lstStyle/>
                    <a:p>
                      <a:r>
                        <a:rPr lang="en-US" sz="1200" dirty="0">
                          <a:solidFill>
                            <a:schemeClr val="bg1"/>
                          </a:solidFill>
                        </a:rPr>
                        <a:t>Activity</a:t>
                      </a:r>
                    </a:p>
                  </a:txBody>
                  <a:tcPr>
                    <a:solidFill>
                      <a:schemeClr val="accent1"/>
                    </a:solidFill>
                  </a:tcPr>
                </a:tc>
                <a:tc>
                  <a:txBody>
                    <a:bodyPr/>
                    <a:lstStyle/>
                    <a:p>
                      <a:r>
                        <a:rPr lang="en-US" sz="1200" dirty="0">
                          <a:solidFill>
                            <a:schemeClr val="bg1"/>
                          </a:solidFill>
                        </a:rPr>
                        <a:t>Status</a:t>
                      </a:r>
                    </a:p>
                  </a:txBody>
                  <a:tcPr>
                    <a:solidFill>
                      <a:schemeClr val="accent1"/>
                    </a:solidFill>
                  </a:tcPr>
                </a:tc>
                <a:extLst>
                  <a:ext uri="{0D108BD9-81ED-4DB2-BD59-A6C34878D82A}">
                    <a16:rowId xmlns:a16="http://schemas.microsoft.com/office/drawing/2014/main" val="10000"/>
                  </a:ext>
                </a:extLst>
              </a:tr>
              <a:tr h="318510">
                <a:tc>
                  <a:txBody>
                    <a:bodyPr/>
                    <a:lstStyle/>
                    <a:p>
                      <a:r>
                        <a:rPr lang="en-US" sz="1200" dirty="0"/>
                        <a:t>Activity 1</a:t>
                      </a:r>
                    </a:p>
                  </a:txBody>
                  <a:tcPr/>
                </a:tc>
                <a:tc>
                  <a:txBody>
                    <a:bodyPr/>
                    <a:lstStyle/>
                    <a:p>
                      <a:endParaRPr lang="en-US" sz="1200" dirty="0"/>
                    </a:p>
                  </a:txBody>
                  <a:tcPr>
                    <a:solidFill>
                      <a:schemeClr val="accent6"/>
                    </a:solidFill>
                  </a:tcPr>
                </a:tc>
                <a:extLst>
                  <a:ext uri="{0D108BD9-81ED-4DB2-BD59-A6C34878D82A}">
                    <a16:rowId xmlns:a16="http://schemas.microsoft.com/office/drawing/2014/main" val="10001"/>
                  </a:ext>
                </a:extLst>
              </a:tr>
              <a:tr h="370840">
                <a:tc>
                  <a:txBody>
                    <a:bodyPr/>
                    <a:lstStyle/>
                    <a:p>
                      <a:r>
                        <a:rPr lang="en-US" sz="1200" dirty="0"/>
                        <a:t>Activity 2</a:t>
                      </a:r>
                    </a:p>
                  </a:txBody>
                  <a:tcPr/>
                </a:tc>
                <a:tc>
                  <a:txBody>
                    <a:bodyPr/>
                    <a:lstStyle/>
                    <a:p>
                      <a:endParaRPr lang="en-US" sz="1200" dirty="0"/>
                    </a:p>
                  </a:txBody>
                  <a:tcPr>
                    <a:solidFill>
                      <a:srgbClr val="FF0000"/>
                    </a:solidFill>
                  </a:tcPr>
                </a:tc>
                <a:extLst>
                  <a:ext uri="{0D108BD9-81ED-4DB2-BD59-A6C34878D82A}">
                    <a16:rowId xmlns:a16="http://schemas.microsoft.com/office/drawing/2014/main" val="10002"/>
                  </a:ext>
                </a:extLst>
              </a:tr>
              <a:tr h="370840">
                <a:tc>
                  <a:txBody>
                    <a:bodyPr/>
                    <a:lstStyle/>
                    <a:p>
                      <a:r>
                        <a:rPr lang="en-US" sz="1200" dirty="0"/>
                        <a:t>Activity 3</a:t>
                      </a:r>
                    </a:p>
                  </a:txBody>
                  <a:tcPr/>
                </a:tc>
                <a:tc>
                  <a:txBody>
                    <a:bodyPr/>
                    <a:lstStyle/>
                    <a:p>
                      <a:endParaRPr lang="en-US" sz="1200" dirty="0"/>
                    </a:p>
                  </a:txBody>
                  <a:tcPr>
                    <a:solidFill>
                      <a:srgbClr val="FFC000"/>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1406196498"/>
              </p:ext>
            </p:extLst>
          </p:nvPr>
        </p:nvGraphicFramePr>
        <p:xfrm>
          <a:off x="9274758" y="4550735"/>
          <a:ext cx="2601438" cy="1334510"/>
        </p:xfrm>
        <a:graphic>
          <a:graphicData uri="http://schemas.openxmlformats.org/drawingml/2006/table">
            <a:tbl>
              <a:tblPr firstRow="1" bandRow="1">
                <a:tableStyleId>{5940675A-B579-460E-94D1-54222C63F5DA}</a:tableStyleId>
              </a:tblPr>
              <a:tblGrid>
                <a:gridCol w="1864654">
                  <a:extLst>
                    <a:ext uri="{9D8B030D-6E8A-4147-A177-3AD203B41FA5}">
                      <a16:colId xmlns:a16="http://schemas.microsoft.com/office/drawing/2014/main" val="20000"/>
                    </a:ext>
                  </a:extLst>
                </a:gridCol>
                <a:gridCol w="736784">
                  <a:extLst>
                    <a:ext uri="{9D8B030D-6E8A-4147-A177-3AD203B41FA5}">
                      <a16:colId xmlns:a16="http://schemas.microsoft.com/office/drawing/2014/main" val="20001"/>
                    </a:ext>
                  </a:extLst>
                </a:gridCol>
              </a:tblGrid>
              <a:tr h="270541">
                <a:tc>
                  <a:txBody>
                    <a:bodyPr/>
                    <a:lstStyle/>
                    <a:p>
                      <a:r>
                        <a:rPr lang="en-US" sz="1200" dirty="0">
                          <a:solidFill>
                            <a:schemeClr val="bg1"/>
                          </a:solidFill>
                        </a:rPr>
                        <a:t>Activity</a:t>
                      </a:r>
                    </a:p>
                  </a:txBody>
                  <a:tcPr>
                    <a:solidFill>
                      <a:schemeClr val="accent1"/>
                    </a:solidFill>
                  </a:tcPr>
                </a:tc>
                <a:tc>
                  <a:txBody>
                    <a:bodyPr/>
                    <a:lstStyle/>
                    <a:p>
                      <a:r>
                        <a:rPr lang="en-US" sz="1200" dirty="0">
                          <a:solidFill>
                            <a:schemeClr val="bg1"/>
                          </a:solidFill>
                        </a:rPr>
                        <a:t>Status</a:t>
                      </a:r>
                    </a:p>
                  </a:txBody>
                  <a:tcPr>
                    <a:solidFill>
                      <a:schemeClr val="accent1"/>
                    </a:solidFill>
                  </a:tcPr>
                </a:tc>
                <a:extLst>
                  <a:ext uri="{0D108BD9-81ED-4DB2-BD59-A6C34878D82A}">
                    <a16:rowId xmlns:a16="http://schemas.microsoft.com/office/drawing/2014/main" val="10000"/>
                  </a:ext>
                </a:extLst>
              </a:tr>
              <a:tr h="318510">
                <a:tc>
                  <a:txBody>
                    <a:bodyPr/>
                    <a:lstStyle/>
                    <a:p>
                      <a:r>
                        <a:rPr lang="en-US" sz="1200" dirty="0"/>
                        <a:t>Activity 1</a:t>
                      </a:r>
                    </a:p>
                  </a:txBody>
                  <a:tcPr/>
                </a:tc>
                <a:tc>
                  <a:txBody>
                    <a:bodyPr/>
                    <a:lstStyle/>
                    <a:p>
                      <a:endParaRPr lang="en-US" sz="1200" dirty="0"/>
                    </a:p>
                  </a:txBody>
                  <a:tcPr>
                    <a:solidFill>
                      <a:schemeClr val="accent6"/>
                    </a:solidFill>
                  </a:tcPr>
                </a:tc>
                <a:extLst>
                  <a:ext uri="{0D108BD9-81ED-4DB2-BD59-A6C34878D82A}">
                    <a16:rowId xmlns:a16="http://schemas.microsoft.com/office/drawing/2014/main" val="10001"/>
                  </a:ext>
                </a:extLst>
              </a:tr>
              <a:tr h="370840">
                <a:tc>
                  <a:txBody>
                    <a:bodyPr/>
                    <a:lstStyle/>
                    <a:p>
                      <a:r>
                        <a:rPr lang="en-US" sz="1200" dirty="0"/>
                        <a:t>Activity 2</a:t>
                      </a:r>
                    </a:p>
                  </a:txBody>
                  <a:tcPr/>
                </a:tc>
                <a:tc>
                  <a:txBody>
                    <a:bodyPr/>
                    <a:lstStyle/>
                    <a:p>
                      <a:endParaRPr lang="en-US" sz="1200" dirty="0"/>
                    </a:p>
                  </a:txBody>
                  <a:tcPr>
                    <a:solidFill>
                      <a:srgbClr val="FF0000"/>
                    </a:solidFill>
                  </a:tcPr>
                </a:tc>
                <a:extLst>
                  <a:ext uri="{0D108BD9-81ED-4DB2-BD59-A6C34878D82A}">
                    <a16:rowId xmlns:a16="http://schemas.microsoft.com/office/drawing/2014/main" val="10002"/>
                  </a:ext>
                </a:extLst>
              </a:tr>
              <a:tr h="370840">
                <a:tc>
                  <a:txBody>
                    <a:bodyPr/>
                    <a:lstStyle/>
                    <a:p>
                      <a:r>
                        <a:rPr lang="en-US" sz="1200" dirty="0"/>
                        <a:t>Activity 3</a:t>
                      </a:r>
                    </a:p>
                  </a:txBody>
                  <a:tcPr/>
                </a:tc>
                <a:tc>
                  <a:txBody>
                    <a:bodyPr/>
                    <a:lstStyle/>
                    <a:p>
                      <a:endParaRPr lang="en-US" sz="1200" dirty="0"/>
                    </a:p>
                  </a:txBody>
                  <a:tcPr>
                    <a:solidFill>
                      <a:srgbClr val="FFC000"/>
                    </a:solidFill>
                  </a:tcPr>
                </a:tc>
                <a:extLst>
                  <a:ext uri="{0D108BD9-81ED-4DB2-BD59-A6C34878D82A}">
                    <a16:rowId xmlns:a16="http://schemas.microsoft.com/office/drawing/2014/main" val="10003"/>
                  </a:ext>
                </a:extLst>
              </a:tr>
            </a:tbl>
          </a:graphicData>
        </a:graphic>
      </p:graphicFrame>
      <p:graphicFrame>
        <p:nvGraphicFramePr>
          <p:cNvPr id="67" name="Chart 66"/>
          <p:cNvGraphicFramePr/>
          <p:nvPr>
            <p:extLst>
              <p:ext uri="{D42A27DB-BD31-4B8C-83A1-F6EECF244321}">
                <p14:modId xmlns:p14="http://schemas.microsoft.com/office/powerpoint/2010/main" val="1726712883"/>
              </p:ext>
            </p:extLst>
          </p:nvPr>
        </p:nvGraphicFramePr>
        <p:xfrm>
          <a:off x="6275567" y="1240753"/>
          <a:ext cx="5506216" cy="2163705"/>
        </p:xfrm>
        <a:graphic>
          <a:graphicData uri="http://schemas.openxmlformats.org/drawingml/2006/chart">
            <c:chart xmlns:c="http://schemas.openxmlformats.org/drawingml/2006/chart" xmlns:r="http://schemas.openxmlformats.org/officeDocument/2006/relationships" r:id="rId3"/>
          </a:graphicData>
        </a:graphic>
      </p:graphicFrame>
      <p:cxnSp>
        <p:nvCxnSpPr>
          <p:cNvPr id="69" name="Straight Arrow Connector 68"/>
          <p:cNvCxnSpPr/>
          <p:nvPr/>
        </p:nvCxnSpPr>
        <p:spPr>
          <a:xfrm flipH="1" flipV="1">
            <a:off x="-489612" y="1325881"/>
            <a:ext cx="983027" cy="3053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3" name="Rectangle 72"/>
          <p:cNvSpPr/>
          <p:nvPr/>
        </p:nvSpPr>
        <p:spPr>
          <a:xfrm>
            <a:off x="-1929384" y="0"/>
            <a:ext cx="1439772" cy="213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Upstream dependencies: work that will be consumed by this entire work stream. For e.g. We need to know the current vs. future state gap analysis of platform and organization, before we know what people must be able to deliver.</a:t>
            </a:r>
          </a:p>
        </p:txBody>
      </p:sp>
      <p:cxnSp>
        <p:nvCxnSpPr>
          <p:cNvPr id="76" name="Straight Arrow Connector 75"/>
          <p:cNvCxnSpPr/>
          <p:nvPr/>
        </p:nvCxnSpPr>
        <p:spPr>
          <a:xfrm flipH="1">
            <a:off x="-489610" y="2503037"/>
            <a:ext cx="1056068" cy="4659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7" name="Rectangle 76"/>
          <p:cNvSpPr/>
          <p:nvPr/>
        </p:nvSpPr>
        <p:spPr>
          <a:xfrm>
            <a:off x="-1929383" y="2227844"/>
            <a:ext cx="1439772" cy="172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Downstream consumers: which work streams will use the output of this work stream? For e.g. one CBO is improving the number of job applicants. That particular CBO will rely on the output of this work stream.</a:t>
            </a:r>
          </a:p>
        </p:txBody>
      </p:sp>
      <p:sp>
        <p:nvSpPr>
          <p:cNvPr id="79" name="Rectangle 78"/>
          <p:cNvSpPr/>
          <p:nvPr/>
        </p:nvSpPr>
        <p:spPr>
          <a:xfrm>
            <a:off x="-1929384" y="4566595"/>
            <a:ext cx="1439772" cy="1211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Quarterly execution plan with major activities under the work stream. RAG status for management reporting. </a:t>
            </a:r>
          </a:p>
        </p:txBody>
      </p:sp>
      <p:cxnSp>
        <p:nvCxnSpPr>
          <p:cNvPr id="80" name="Straight Arrow Connector 79"/>
          <p:cNvCxnSpPr/>
          <p:nvPr/>
        </p:nvCxnSpPr>
        <p:spPr>
          <a:xfrm flipH="1">
            <a:off x="-463884" y="4072624"/>
            <a:ext cx="5035884" cy="13457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a:endCxn id="84" idx="1"/>
          </p:cNvCxnSpPr>
          <p:nvPr/>
        </p:nvCxnSpPr>
        <p:spPr>
          <a:xfrm>
            <a:off x="10084743" y="1621916"/>
            <a:ext cx="2052874" cy="5408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4" name="Rectangle 83"/>
          <p:cNvSpPr/>
          <p:nvPr/>
        </p:nvSpPr>
        <p:spPr>
          <a:xfrm>
            <a:off x="12137617" y="1631215"/>
            <a:ext cx="1439772" cy="1063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t>Chart showing month on month progress against the CBO.</a:t>
            </a:r>
            <a:endParaRPr lang="en-US" sz="1000" dirty="0"/>
          </a:p>
        </p:txBody>
      </p:sp>
      <p:sp>
        <p:nvSpPr>
          <p:cNvPr id="86" name="Rectangle 85"/>
          <p:cNvSpPr/>
          <p:nvPr/>
        </p:nvSpPr>
        <p:spPr>
          <a:xfrm>
            <a:off x="12137617" y="-216836"/>
            <a:ext cx="1439772" cy="172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Core activities: includes headline items of the work done under this work stream. For e.g. Team setup and charter are core activities under this work stream. They are then further broken down in the execution plan. </a:t>
            </a:r>
          </a:p>
        </p:txBody>
      </p:sp>
      <p:cxnSp>
        <p:nvCxnSpPr>
          <p:cNvPr id="87" name="Straight Arrow Connector 86"/>
          <p:cNvCxnSpPr/>
          <p:nvPr/>
        </p:nvCxnSpPr>
        <p:spPr>
          <a:xfrm flipV="1">
            <a:off x="4564177" y="163019"/>
            <a:ext cx="7523522" cy="1230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9" name="Rectangle 88"/>
          <p:cNvSpPr/>
          <p:nvPr/>
        </p:nvSpPr>
        <p:spPr>
          <a:xfrm>
            <a:off x="-153428" y="-1274068"/>
            <a:ext cx="1439772" cy="755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CBO + measure of success + </a:t>
            </a:r>
            <a:r>
              <a:rPr lang="en-US" sz="1000"/>
              <a:t>short write up</a:t>
            </a:r>
            <a:endParaRPr lang="en-US" sz="1000" dirty="0"/>
          </a:p>
        </p:txBody>
      </p:sp>
      <p:cxnSp>
        <p:nvCxnSpPr>
          <p:cNvPr id="90" name="Straight Arrow Connector 89"/>
          <p:cNvCxnSpPr/>
          <p:nvPr/>
        </p:nvCxnSpPr>
        <p:spPr>
          <a:xfrm flipH="1">
            <a:off x="493415" y="-411265"/>
            <a:ext cx="73044" cy="49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1771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314</Words>
  <Application>Microsoft Macintosh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18</cp:revision>
  <dcterms:created xsi:type="dcterms:W3CDTF">2016-09-19T03:32:10Z</dcterms:created>
  <dcterms:modified xsi:type="dcterms:W3CDTF">2024-06-21T06:03:41Z</dcterms:modified>
  <cp:category/>
</cp:coreProperties>
</file>