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18"/>
  </p:notesMasterIdLst>
  <p:handoutMasterIdLst>
    <p:handoutMasterId r:id="rId19"/>
  </p:handoutMasterIdLst>
  <p:sldIdLst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8" r:id="rId17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4C"/>
    <a:srgbClr val="FEC46F"/>
    <a:srgbClr val="595A5D"/>
    <a:srgbClr val="414042"/>
    <a:srgbClr val="DCDCDC"/>
    <a:srgbClr val="4F81BD"/>
    <a:srgbClr val="0C9B2E"/>
    <a:srgbClr val="FFFAD0"/>
    <a:srgbClr val="FFF8AE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6" autoAdjust="0"/>
    <p:restoredTop sz="86871" autoAdjust="0"/>
  </p:normalViewPr>
  <p:slideViewPr>
    <p:cSldViewPr snapToGrid="0" showGuides="1">
      <p:cViewPr varScale="1">
        <p:scale>
          <a:sx n="141" d="100"/>
          <a:sy n="141" d="100"/>
        </p:scale>
        <p:origin x="124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890" y="-142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/>
              <a:t>AWS Training and Certification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/>
              <a:t>© 2013, 2014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7550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560571"/>
            <a:ext cx="5852159" cy="4320539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07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7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56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39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5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hyperlink" Target="http://aws.amazon.com/training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</a:t>
            </a:r>
            <a:r>
              <a:rPr lang="en-US" sz="1400">
                <a:solidFill>
                  <a:schemeClr val="tx1"/>
                </a:solidFill>
              </a:rPr>
              <a:t>AWS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© 2016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2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51" y="1340363"/>
            <a:ext cx="6310845" cy="993913"/>
          </a:xfrm>
        </p:spPr>
        <p:txBody>
          <a:bodyPr/>
          <a:lstStyle/>
          <a:p>
            <a:r>
              <a:rPr lang="en-US" dirty="0"/>
              <a:t>Module 1: Building a Cloud Strategy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91823" y="2052485"/>
            <a:ext cx="5532166" cy="1314450"/>
          </a:xfrm>
        </p:spPr>
        <p:txBody>
          <a:bodyPr/>
          <a:lstStyle/>
          <a:p>
            <a:r>
              <a:rPr lang="en-US" dirty="0"/>
              <a:t>Getting from input to an action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Activity 1-9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70384"/>
            <a:ext cx="8205304" cy="3592874"/>
          </a:xfrm>
        </p:spPr>
        <p:txBody>
          <a:bodyPr/>
          <a:lstStyle/>
          <a:p>
            <a:pPr marL="3175" lvl="1" indent="0">
              <a:buNone/>
            </a:pPr>
            <a:r>
              <a:rPr lang="en-US" dirty="0"/>
              <a:t>Finally, create a sequence of Core Activities, across four phases of:</a:t>
            </a:r>
          </a:p>
          <a:p>
            <a:pPr lvl="1">
              <a:buClr>
                <a:srgbClr val="E98E31"/>
              </a:buClr>
            </a:pPr>
            <a:r>
              <a:rPr lang="en-US" dirty="0">
                <a:solidFill>
                  <a:srgbClr val="474746"/>
                </a:solidFill>
              </a:rPr>
              <a:t>Plan</a:t>
            </a:r>
          </a:p>
          <a:p>
            <a:pPr lvl="1">
              <a:buClr>
                <a:srgbClr val="E98E31"/>
              </a:buClr>
            </a:pPr>
            <a:r>
              <a:rPr lang="en-US" dirty="0">
                <a:solidFill>
                  <a:srgbClr val="474746"/>
                </a:solidFill>
              </a:rPr>
              <a:t>Prove</a:t>
            </a:r>
          </a:p>
          <a:p>
            <a:pPr lvl="1">
              <a:buClr>
                <a:srgbClr val="E98E31"/>
              </a:buClr>
            </a:pPr>
            <a:r>
              <a:rPr lang="en-US" dirty="0">
                <a:solidFill>
                  <a:srgbClr val="474746"/>
                </a:solidFill>
              </a:rPr>
              <a:t>Transition</a:t>
            </a:r>
          </a:p>
          <a:p>
            <a:pPr lvl="1">
              <a:buClr>
                <a:srgbClr val="E98E31"/>
              </a:buClr>
            </a:pPr>
            <a:r>
              <a:rPr lang="en-US" dirty="0">
                <a:solidFill>
                  <a:srgbClr val="474746"/>
                </a:solidFill>
              </a:rPr>
              <a:t>Run</a:t>
            </a:r>
          </a:p>
          <a:p>
            <a:pPr marL="3175" lvl="1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757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36788" y="652072"/>
            <a:ext cx="8432457" cy="3989084"/>
            <a:chOff x="336788" y="903016"/>
            <a:chExt cx="8432457" cy="3738140"/>
          </a:xfrm>
        </p:grpSpPr>
        <p:grpSp>
          <p:nvGrpSpPr>
            <p:cNvPr id="10" name="Group 9"/>
            <p:cNvGrpSpPr/>
            <p:nvPr/>
          </p:nvGrpSpPr>
          <p:grpSpPr>
            <a:xfrm>
              <a:off x="868409" y="4121429"/>
              <a:ext cx="834649" cy="519727"/>
              <a:chOff x="3289272" y="2121284"/>
              <a:chExt cx="1760784" cy="1514751"/>
            </a:xfrm>
          </p:grpSpPr>
          <p:sp>
            <p:nvSpPr>
              <p:cNvPr id="20" name="Hexagon 19"/>
              <p:cNvSpPr>
                <a:spLocks noChangeAspect="1"/>
              </p:cNvSpPr>
              <p:nvPr/>
            </p:nvSpPr>
            <p:spPr>
              <a:xfrm rot="5400000">
                <a:off x="3412291" y="2190853"/>
                <a:ext cx="1514751" cy="1375613"/>
              </a:xfrm>
              <a:prstGeom prst="hexagon">
                <a:avLst/>
              </a:prstGeom>
              <a:solidFill>
                <a:srgbClr val="FF7C80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75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flipH="1">
                <a:off x="3289272" y="2427824"/>
                <a:ext cx="1760784" cy="112637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prstClr val="black"/>
                    </a:solidFill>
                  </a:rPr>
                  <a:t>Maturity</a:t>
                </a:r>
                <a:endParaRPr lang="en-US" sz="600" b="1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600" b="1" dirty="0">
                    <a:solidFill>
                      <a:prstClr val="black"/>
                    </a:solidFill>
                  </a:rPr>
                  <a:t>Perspective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6788" y="903016"/>
              <a:ext cx="8432457" cy="3716656"/>
              <a:chOff x="1270119" y="1609244"/>
              <a:chExt cx="6387436" cy="2790427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3415782" y="1929424"/>
                <a:ext cx="9330" cy="24702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004513" y="2506847"/>
                <a:ext cx="5653042" cy="540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2017971" y="2820289"/>
                <a:ext cx="5600874" cy="483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2023561" y="3095091"/>
                <a:ext cx="5595284" cy="230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037021" y="3400544"/>
                <a:ext cx="5581824" cy="1513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042611" y="3685576"/>
                <a:ext cx="5576234" cy="237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056071" y="4000761"/>
                <a:ext cx="5562774" cy="546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1735645" y="3686094"/>
                <a:ext cx="518203" cy="493873"/>
                <a:chOff x="1356539" y="953944"/>
                <a:chExt cx="1482572" cy="1853784"/>
              </a:xfrm>
            </p:grpSpPr>
            <p:sp>
              <p:nvSpPr>
                <p:cNvPr id="26" name="Hexagon 25"/>
                <p:cNvSpPr>
                  <a:spLocks noChangeAspect="1"/>
                </p:cNvSpPr>
                <p:nvPr/>
              </p:nvSpPr>
              <p:spPr>
                <a:xfrm rot="5400000">
                  <a:off x="1349391" y="1023513"/>
                  <a:ext cx="1514751" cy="1375613"/>
                </a:xfrm>
                <a:prstGeom prst="hexagon">
                  <a:avLst/>
                </a:prstGeom>
                <a:solidFill>
                  <a:srgbClr val="FFFF66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67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 flipH="1">
                  <a:off x="1356539" y="1334773"/>
                  <a:ext cx="1482572" cy="1472955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prstClr val="black"/>
                      </a:solidFill>
                    </a:rPr>
                    <a:t>People</a:t>
                  </a:r>
                  <a:endParaRPr lang="en-US" sz="600" b="1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600" b="1" dirty="0">
                      <a:solidFill>
                        <a:prstClr val="black"/>
                      </a:solidFill>
                    </a:rPr>
                    <a:t>Perspective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723119" y="3400544"/>
                <a:ext cx="538628" cy="689391"/>
                <a:chOff x="2692244" y="3288625"/>
                <a:chExt cx="1541006" cy="2587681"/>
              </a:xfrm>
            </p:grpSpPr>
            <p:sp>
              <p:nvSpPr>
                <p:cNvPr id="16" name="Hexagon 15"/>
                <p:cNvSpPr>
                  <a:spLocks noChangeAspect="1"/>
                </p:cNvSpPr>
                <p:nvPr/>
              </p:nvSpPr>
              <p:spPr>
                <a:xfrm rot="5400000">
                  <a:off x="2725009" y="3358192"/>
                  <a:ext cx="1514748" cy="1375613"/>
                </a:xfrm>
                <a:prstGeom prst="hexagon">
                  <a:avLst/>
                </a:prstGeom>
                <a:solidFill>
                  <a:srgbClr val="00B0F0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675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 flipH="1">
                  <a:off x="2692244" y="3710189"/>
                  <a:ext cx="1541006" cy="216611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675" b="1" dirty="0">
                      <a:solidFill>
                        <a:prstClr val="black"/>
                      </a:solidFill>
                    </a:rPr>
                    <a:t>Operating</a:t>
                  </a:r>
                  <a:endParaRPr lang="en-US" sz="600" b="1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600" b="1" dirty="0">
                      <a:solidFill>
                        <a:prstClr val="black"/>
                      </a:solidFill>
                    </a:rPr>
                    <a:t>Perspective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49094" y="3095092"/>
                <a:ext cx="521975" cy="592368"/>
                <a:chOff x="2018101" y="2131926"/>
                <a:chExt cx="1493368" cy="2223491"/>
              </a:xfrm>
            </p:grpSpPr>
            <p:sp>
              <p:nvSpPr>
                <p:cNvPr id="24" name="Hexagon 23"/>
                <p:cNvSpPr>
                  <a:spLocks noChangeAspect="1"/>
                </p:cNvSpPr>
                <p:nvPr/>
              </p:nvSpPr>
              <p:spPr>
                <a:xfrm rot="5400000">
                  <a:off x="2039615" y="2201495"/>
                  <a:ext cx="1514751" cy="1375613"/>
                </a:xfrm>
                <a:prstGeom prst="hexagon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67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flipH="1">
                  <a:off x="2018101" y="2449241"/>
                  <a:ext cx="1493368" cy="1906176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prstClr val="black"/>
                      </a:solidFill>
                    </a:rPr>
                    <a:t>Process</a:t>
                  </a:r>
                  <a:endParaRPr lang="en-US" sz="600" b="1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600" b="1" dirty="0">
                      <a:solidFill>
                        <a:prstClr val="black"/>
                      </a:solidFill>
                    </a:rPr>
                    <a:t>Perspective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0732" y="2781424"/>
                <a:ext cx="514481" cy="613194"/>
                <a:chOff x="674111" y="2161456"/>
                <a:chExt cx="1471926" cy="2301663"/>
              </a:xfrm>
            </p:grpSpPr>
            <p:sp>
              <p:nvSpPr>
                <p:cNvPr id="22" name="Hexagon 21"/>
                <p:cNvSpPr>
                  <a:spLocks noChangeAspect="1"/>
                </p:cNvSpPr>
                <p:nvPr/>
              </p:nvSpPr>
              <p:spPr>
                <a:xfrm rot="5400000">
                  <a:off x="639729" y="2231025"/>
                  <a:ext cx="1514751" cy="1375613"/>
                </a:xfrm>
                <a:prstGeom prst="hexagon">
                  <a:avLst/>
                </a:prstGeom>
                <a:solidFill>
                  <a:srgbClr val="00B050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67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flipH="1">
                  <a:off x="674111" y="2556943"/>
                  <a:ext cx="1471926" cy="1906176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prstClr val="black"/>
                      </a:solidFill>
                    </a:rPr>
                    <a:t>Security</a:t>
                  </a:r>
                  <a:endParaRPr lang="en-US" sz="600" b="1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600" b="1" dirty="0">
                      <a:solidFill>
                        <a:prstClr val="black"/>
                      </a:solidFill>
                    </a:rPr>
                    <a:t>Perspective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751727" y="2495582"/>
                <a:ext cx="517370" cy="623575"/>
                <a:chOff x="1358919" y="3288625"/>
                <a:chExt cx="1480192" cy="2340629"/>
              </a:xfrm>
            </p:grpSpPr>
            <p:sp>
              <p:nvSpPr>
                <p:cNvPr id="18" name="Hexagon 17"/>
                <p:cNvSpPr>
                  <a:spLocks noChangeAspect="1"/>
                </p:cNvSpPr>
                <p:nvPr/>
              </p:nvSpPr>
              <p:spPr>
                <a:xfrm rot="5400000">
                  <a:off x="1349392" y="3358194"/>
                  <a:ext cx="1514751" cy="1375613"/>
                </a:xfrm>
                <a:prstGeom prst="hexagon">
                  <a:avLst/>
                </a:prstGeom>
                <a:solidFill>
                  <a:srgbClr val="A162D0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67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 flipH="1">
                  <a:off x="1358919" y="3723078"/>
                  <a:ext cx="1480192" cy="1906176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prstClr val="black"/>
                      </a:solidFill>
                    </a:rPr>
                    <a:t>Platform</a:t>
                  </a:r>
                  <a:endParaRPr lang="en-US" sz="600" b="1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600" b="1" dirty="0">
                      <a:solidFill>
                        <a:prstClr val="black"/>
                      </a:solidFill>
                    </a:rPr>
                    <a:t>Perspective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751725" y="2191423"/>
                <a:ext cx="538283" cy="600283"/>
                <a:chOff x="2029385" y="2120076"/>
                <a:chExt cx="1540024" cy="2253201"/>
              </a:xfrm>
            </p:grpSpPr>
            <p:sp>
              <p:nvSpPr>
                <p:cNvPr id="14" name="Hexagon 13"/>
                <p:cNvSpPr>
                  <a:spLocks noChangeAspect="1"/>
                </p:cNvSpPr>
                <p:nvPr/>
              </p:nvSpPr>
              <p:spPr>
                <a:xfrm rot="5400000">
                  <a:off x="2033739" y="2189645"/>
                  <a:ext cx="1514751" cy="1375613"/>
                </a:xfrm>
                <a:prstGeom prst="hexagon">
                  <a:avLst/>
                </a:prstGeom>
                <a:solidFill>
                  <a:srgbClr val="33CCCC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67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flipH="1">
                  <a:off x="2029385" y="2467101"/>
                  <a:ext cx="1540024" cy="1906176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prstClr val="black"/>
                      </a:solidFill>
                    </a:rPr>
                    <a:t>Business</a:t>
                  </a:r>
                  <a:endParaRPr lang="en-US" sz="600" b="1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600" b="1" dirty="0">
                      <a:solidFill>
                        <a:prstClr val="black"/>
                      </a:solidFill>
                    </a:rPr>
                    <a:t>Perspective 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2439341" y="1609244"/>
                <a:ext cx="5218212" cy="623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42900"/>
                <a:r>
                  <a:rPr lang="en-US" sz="1200" b="1" u="sng" dirty="0">
                    <a:solidFill>
                      <a:prstClr val="black"/>
                    </a:solidFill>
                  </a:rPr>
                  <a:t>STAGES OF ADOPTION</a:t>
                </a:r>
              </a:p>
              <a:p>
                <a:pPr defTabSz="342900"/>
                <a:endParaRPr lang="en-US" sz="1200" b="1" dirty="0">
                  <a:solidFill>
                    <a:prstClr val="black"/>
                  </a:solidFill>
                </a:endParaRPr>
              </a:p>
              <a:p>
                <a:pPr defTabSz="342900"/>
                <a:r>
                  <a:rPr lang="en-US" sz="1200" b="1" u="sng" dirty="0">
                    <a:solidFill>
                      <a:prstClr val="black"/>
                    </a:solidFill>
                  </a:rPr>
                  <a:t>Plan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			                     </a:t>
                </a:r>
                <a:r>
                  <a:rPr lang="en-US" sz="1200" b="1" u="sng" dirty="0">
                    <a:solidFill>
                      <a:prstClr val="black"/>
                    </a:solidFill>
                  </a:rPr>
                  <a:t>Prove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			                     </a:t>
                </a:r>
                <a:r>
                  <a:rPr lang="en-US" sz="1200" b="1" u="sng" dirty="0">
                    <a:solidFill>
                      <a:prstClr val="black"/>
                    </a:solidFill>
                  </a:rPr>
                  <a:t>Transition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		                   </a:t>
                </a:r>
                <a:r>
                  <a:rPr lang="en-US" sz="1200" b="1" u="sng" dirty="0">
                    <a:solidFill>
                      <a:prstClr val="black"/>
                    </a:solidFill>
                  </a:rPr>
                  <a:t>Run</a:t>
                </a:r>
              </a:p>
              <a:p>
                <a:pPr defTabSz="342900"/>
                <a:r>
                  <a:rPr lang="en-US" sz="1200" b="1" dirty="0">
                    <a:solidFill>
                      <a:prstClr val="black"/>
                    </a:solidFill>
                  </a:rPr>
                  <a:t>									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6200000">
                <a:off x="908000" y="3125976"/>
                <a:ext cx="9781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050" u="sng" dirty="0" err="1">
                    <a:solidFill>
                      <a:prstClr val="black"/>
                    </a:solidFill>
                  </a:rPr>
                  <a:t>Workstreams</a:t>
                </a:r>
                <a:endParaRPr lang="en-US" sz="1050" u="sng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>
                <a:off x="5111232" y="1910374"/>
                <a:ext cx="9330" cy="24702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6653504" y="1910373"/>
                <a:ext cx="9330" cy="24702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ight Arrow 76"/>
              <p:cNvSpPr/>
              <p:nvPr/>
            </p:nvSpPr>
            <p:spPr>
              <a:xfrm>
                <a:off x="3088433" y="3022259"/>
                <a:ext cx="3818250" cy="1025274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r>
                  <a:rPr lang="en-US" sz="1350" dirty="0">
                    <a:solidFill>
                      <a:prstClr val="black"/>
                    </a:solidFill>
                  </a:rPr>
                  <a:t>Reducing TECHNICAL DEBT</a:t>
                </a: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3183683" y="2415040"/>
                <a:ext cx="3818250" cy="1025274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r>
                  <a:rPr lang="en-US" sz="1350" dirty="0">
                    <a:solidFill>
                      <a:prstClr val="black"/>
                    </a:solidFill>
                  </a:rPr>
                  <a:t>Enabling BUSINESS INNOVATION</a:t>
                </a:r>
              </a:p>
            </p:txBody>
          </p:sp>
        </p:grpSp>
      </p:grpSp>
      <p:sp>
        <p:nvSpPr>
          <p:cNvPr id="53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Activity 1-9</a:t>
            </a:r>
          </a:p>
        </p:txBody>
      </p:sp>
    </p:spTree>
    <p:extLst>
      <p:ext uri="{BB962C8B-B14F-4D97-AF65-F5344CB8AC3E}">
        <p14:creationId xmlns:p14="http://schemas.microsoft.com/office/powerpoint/2010/main" val="47787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51" y="1340363"/>
            <a:ext cx="6310845" cy="993913"/>
          </a:xfrm>
        </p:spPr>
        <p:txBody>
          <a:bodyPr/>
          <a:lstStyle/>
          <a:p>
            <a:r>
              <a:rPr lang="en-US" dirty="0"/>
              <a:t>Module 1: Building a Cloud Strategy</a:t>
            </a:r>
          </a:p>
        </p:txBody>
      </p:sp>
    </p:spTree>
    <p:extLst>
      <p:ext uri="{BB962C8B-B14F-4D97-AF65-F5344CB8AC3E}">
        <p14:creationId xmlns:p14="http://schemas.microsoft.com/office/powerpoint/2010/main" val="14424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4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Activity 1-6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70384"/>
            <a:ext cx="8205304" cy="3592874"/>
          </a:xfrm>
        </p:spPr>
        <p:txBody>
          <a:bodyPr/>
          <a:lstStyle/>
          <a:p>
            <a:pPr lvl="1"/>
            <a:r>
              <a:rPr lang="en-US" dirty="0"/>
              <a:t>Individually (without talking to others at your table) use sticky notes to fill out a standard SWOT for AFL </a:t>
            </a:r>
          </a:p>
        </p:txBody>
      </p:sp>
    </p:spTree>
    <p:extLst>
      <p:ext uri="{BB962C8B-B14F-4D97-AF65-F5344CB8AC3E}">
        <p14:creationId xmlns:p14="http://schemas.microsoft.com/office/powerpoint/2010/main" val="191432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150" y="715422"/>
          <a:ext cx="8382000" cy="3495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55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ARE WE GOOD AT?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WHAT ARE WE BAD AT?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0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CAN WE LEVERGE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CLOUD TO ALIGN TO ENTERPRISE STRATEGY AND DELIGHT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STAKEHOLDERS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WHAT COULD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DERAIL THE WHOLE PROGRAM?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150" y="161424"/>
            <a:ext cx="8705850" cy="461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400" b="1" i="0"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Complete the Internal Audit for Cloud</a:t>
            </a:r>
          </a:p>
        </p:txBody>
      </p:sp>
    </p:spTree>
    <p:extLst>
      <p:ext uri="{BB962C8B-B14F-4D97-AF65-F5344CB8AC3E}">
        <p14:creationId xmlns:p14="http://schemas.microsoft.com/office/powerpoint/2010/main" val="147518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53" y="125926"/>
            <a:ext cx="8927431" cy="437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4559969" y="125926"/>
            <a:ext cx="0" cy="4375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96253" y="2313467"/>
            <a:ext cx="892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866" y="191612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STRENGTH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0556" y="213364"/>
            <a:ext cx="125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WEAKNESS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4077" y="2378945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OPPORTUNITY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36843" y="23766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THREAT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0691" y="9953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4091" y="11477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64491" y="9191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9891" y="15795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9291" y="17319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5232" y="72099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28632" y="87339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9032" y="64479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14432" y="130519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3832" y="145759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9211" y="32965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2611" y="34489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53011" y="32203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78411" y="38807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02741" y="3929610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97112" y="32965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512" y="34489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90912" y="32203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16312" y="38807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4987" y="3913775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69011" y="16049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28914" y="806835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27471" y="945240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04692" y="1618205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16891" y="279363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2291" y="345403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96011" y="367755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949" y="2725299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08691" y="3095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42091" y="46191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15440" y="1362278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86331" y="126963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9731" y="142203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1611" y="247359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45011" y="262599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95546" y="284213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5132" y="361813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33232" y="273267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93632" y="250407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28432" y="331687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59261" y="2815541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92858" y="339449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Activity 1-7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70384"/>
            <a:ext cx="8205304" cy="3592874"/>
          </a:xfrm>
        </p:spPr>
        <p:txBody>
          <a:bodyPr/>
          <a:lstStyle/>
          <a:p>
            <a:pPr marL="3175" lvl="1" indent="0">
              <a:buNone/>
            </a:pPr>
            <a:r>
              <a:rPr lang="en-US" dirty="0"/>
              <a:t>As a table, remove duplicate ideas, and merge common themes into discrete ideas</a:t>
            </a:r>
          </a:p>
        </p:txBody>
      </p:sp>
    </p:spTree>
    <p:extLst>
      <p:ext uri="{BB962C8B-B14F-4D97-AF65-F5344CB8AC3E}">
        <p14:creationId xmlns:p14="http://schemas.microsoft.com/office/powerpoint/2010/main" val="90005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442" y="180474"/>
            <a:ext cx="8807116" cy="424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4572000" y="180474"/>
            <a:ext cx="0" cy="4242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68442" y="2301974"/>
            <a:ext cx="8807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75930" y="287868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STRENGTH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0400" y="249462"/>
            <a:ext cx="125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WEAKNESS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4074" y="2403014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OPPORTUNITY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6689" y="24247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THREAT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15" y="1409274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6230" y="83188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78744" y="940290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3287" y="1221029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8362" y="1018184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49266" y="698947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0550" y="1736510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74422" y="715565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22961" y="73920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073" y="965018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9622" y="306289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25395" y="353286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92367" y="306289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9450" y="3292790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4209" y="3284119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6095" y="316880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86647" y="3196572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7854" y="3175797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83371" y="3147992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06013" y="3424647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02719" y="1485688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15739" y="1719524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99627" y="92704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55889" y="715142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75003" y="1250002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8833" y="149325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51382" y="3554275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0029" y="3111823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15395" y="3345280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0691" y="3586981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5395" y="818862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6155" y="1108176"/>
            <a:ext cx="442452" cy="44245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xxxxxxxxxx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1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51" y="1340363"/>
            <a:ext cx="6310845" cy="993913"/>
          </a:xfrm>
        </p:spPr>
        <p:txBody>
          <a:bodyPr/>
          <a:lstStyle/>
          <a:p>
            <a:r>
              <a:rPr lang="en-US" dirty="0"/>
              <a:t>Module 1: Building a Cloud Strategy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91823" y="2052485"/>
            <a:ext cx="5532166" cy="1314450"/>
          </a:xfrm>
        </p:spPr>
        <p:txBody>
          <a:bodyPr/>
          <a:lstStyle/>
          <a:p>
            <a:r>
              <a:rPr lang="en-US" dirty="0"/>
              <a:t>Identify </a:t>
            </a:r>
            <a:r>
              <a:rPr lang="en-US" dirty="0" err="1"/>
              <a:t>Workstreams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4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Activity 1-8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70384"/>
            <a:ext cx="8205304" cy="3592874"/>
          </a:xfrm>
        </p:spPr>
        <p:txBody>
          <a:bodyPr/>
          <a:lstStyle/>
          <a:p>
            <a:pPr marL="3175" lvl="1" indent="0">
              <a:buNone/>
            </a:pPr>
            <a:r>
              <a:rPr lang="en-US" dirty="0"/>
              <a:t>Using the top 3-4 themes, and with a view of AFL’s SWOT, now develop work streams and list core activities under each of them.</a:t>
            </a:r>
          </a:p>
        </p:txBody>
      </p:sp>
    </p:spTree>
    <p:extLst>
      <p:ext uri="{BB962C8B-B14F-4D97-AF65-F5344CB8AC3E}">
        <p14:creationId xmlns:p14="http://schemas.microsoft.com/office/powerpoint/2010/main" val="28242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782073" y="991315"/>
            <a:ext cx="1479004" cy="347838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endParaRPr lang="en-US" sz="120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0073" y="985023"/>
            <a:ext cx="1552419" cy="34832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endParaRPr lang="en-US" sz="120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0272" y="972238"/>
            <a:ext cx="1451597" cy="34931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endParaRPr lang="en-US" sz="120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87690" y="1003899"/>
            <a:ext cx="1384429" cy="34686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endParaRPr lang="en-US" sz="120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723369" y="979381"/>
            <a:ext cx="1445644" cy="363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MISSION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XXXXX</a:t>
            </a: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CORE ACTIVITIES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XXXXXX</a:t>
            </a:r>
          </a:p>
          <a:p>
            <a:pPr marL="88106" indent="-88106">
              <a:buFont typeface="Arial" charset="0"/>
              <a:buChar char="•"/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2207216" y="994548"/>
            <a:ext cx="1494383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MISSION</a:t>
            </a:r>
          </a:p>
          <a:p>
            <a:pPr>
              <a:defRPr/>
            </a:pPr>
            <a:r>
              <a:rPr lang="en-US" sz="1200" dirty="0" err="1">
                <a:latin typeface="Calibri" pitchFamily="34" charset="0"/>
                <a:cs typeface="Arial" charset="0"/>
              </a:rPr>
              <a:t>XXXxX</a:t>
            </a: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CORE ACTIVITIES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XXXXXXXXX</a:t>
            </a:r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3804696" y="998459"/>
            <a:ext cx="1456382" cy="240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MISSION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</a:t>
            </a: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CORE ACTIVITIES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XXXXXX</a:t>
            </a:r>
          </a:p>
        </p:txBody>
      </p:sp>
      <p:sp>
        <p:nvSpPr>
          <p:cNvPr id="13" name="TextBox 42"/>
          <p:cNvSpPr txBox="1">
            <a:spLocks noChangeArrowheads="1"/>
          </p:cNvSpPr>
          <p:nvPr/>
        </p:nvSpPr>
        <p:spPr bwMode="auto">
          <a:xfrm>
            <a:off x="5303284" y="753008"/>
            <a:ext cx="1388000" cy="345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200" b="1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MISSION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</a:t>
            </a: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CORE ACTIVITIES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</a:t>
            </a:r>
          </a:p>
          <a:p>
            <a:pPr marL="88106" indent="-88106">
              <a:buFont typeface="Arial" charset="0"/>
              <a:buChar char="•"/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buFont typeface="Arial" charset="0"/>
              <a:buChar char="•"/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84046" y="745020"/>
            <a:ext cx="1477031" cy="1988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NAME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189626" y="745020"/>
            <a:ext cx="1562865" cy="19883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NAME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99826" y="745020"/>
            <a:ext cx="1451597" cy="19883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NAME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303284" y="745019"/>
            <a:ext cx="1368835" cy="208169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NAME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00078" y="753008"/>
            <a:ext cx="1368835" cy="2081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96374" y="1004073"/>
            <a:ext cx="1372539" cy="347838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rgbClr val="D4001A"/>
              </a:buClr>
              <a:defRPr/>
            </a:pPr>
            <a:endParaRPr lang="en-US" sz="120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6718997" y="1011217"/>
            <a:ext cx="1349916" cy="240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MISSION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XXXX</a:t>
            </a: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200" b="1" dirty="0">
                <a:latin typeface="Calibri" pitchFamily="34" charset="0"/>
                <a:cs typeface="Arial" charset="0"/>
              </a:rPr>
              <a:t>CORE ACTIVITIES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</a:t>
            </a:r>
          </a:p>
          <a:p>
            <a:pPr marL="88106" indent="-88106">
              <a:buFont typeface="Arial" charset="0"/>
              <a:buChar char="•"/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XXX</a:t>
            </a:r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Activity 1-8</a:t>
            </a:r>
          </a:p>
        </p:txBody>
      </p:sp>
    </p:spTree>
    <p:extLst>
      <p:ext uri="{BB962C8B-B14F-4D97-AF65-F5344CB8AC3E}">
        <p14:creationId xmlns:p14="http://schemas.microsoft.com/office/powerpoint/2010/main" val="103886732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610c11cb-1be1-44ad-96bd-1936ba70945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ILT_PPT_Template_2016</Template>
  <TotalTime>409</TotalTime>
  <Words>339</Words>
  <Application>Microsoft Macintosh PowerPoint</Application>
  <PresentationFormat>On-screen Show (16:9)</PresentationFormat>
  <Paragraphs>181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Lecture_Template_V2.5</vt:lpstr>
      <vt:lpstr>Module 1: Building a Cloud Strategy</vt:lpstr>
      <vt:lpstr>Activity 1-6</vt:lpstr>
      <vt:lpstr>PowerPoint Presentation</vt:lpstr>
      <vt:lpstr>PowerPoint Presentation</vt:lpstr>
      <vt:lpstr>Activity 1-7</vt:lpstr>
      <vt:lpstr>PowerPoint Presentation</vt:lpstr>
      <vt:lpstr>Module 1: Building a Cloud Strategy</vt:lpstr>
      <vt:lpstr>Activity 1-8</vt:lpstr>
      <vt:lpstr>Activity 1-8</vt:lpstr>
      <vt:lpstr>Activity 1-9</vt:lpstr>
      <vt:lpstr>Activity 1-9</vt:lpstr>
      <vt:lpstr>Module 1: Building a Cloud Strategy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subject/>
  <dc:creator/>
  <cp:keywords/>
  <dc:description/>
  <cp:lastModifiedBy>Thanh Nguyen</cp:lastModifiedBy>
  <cp:revision>30</cp:revision>
  <cp:lastPrinted>2014-02-24T20:13:24Z</cp:lastPrinted>
  <dcterms:created xsi:type="dcterms:W3CDTF">2016-08-04T04:02:58Z</dcterms:created>
  <dcterms:modified xsi:type="dcterms:W3CDTF">2024-06-21T06:01:25Z</dcterms:modified>
  <cp:category/>
</cp:coreProperties>
</file>