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31"/>
  </p:notesMasterIdLst>
  <p:handoutMasterIdLst>
    <p:handoutMasterId r:id="rId32"/>
  </p:handoutMasterIdLst>
  <p:sldIdLst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64C"/>
    <a:srgbClr val="595A5D"/>
    <a:srgbClr val="414042"/>
    <a:srgbClr val="DCDCDC"/>
    <a:srgbClr val="4F81BD"/>
    <a:srgbClr val="0C9B2E"/>
    <a:srgbClr val="FFFAD0"/>
    <a:srgbClr val="FFF8AE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7" autoAdjust="0"/>
    <p:restoredTop sz="60136" autoAdjust="0"/>
  </p:normalViewPr>
  <p:slideViewPr>
    <p:cSldViewPr snapToGrid="0" showGuides="1">
      <p:cViewPr varScale="1">
        <p:scale>
          <a:sx n="93" d="100"/>
          <a:sy n="93" d="100"/>
        </p:scale>
        <p:origin x="2488" y="19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90" y="-1428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l">
              <a:defRPr sz="1200"/>
            </a:lvl1pPr>
          </a:lstStyle>
          <a:p>
            <a:r>
              <a:rPr lang="en-US"/>
              <a:t>AWS Training and Certification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r">
              <a:defRPr sz="1200"/>
            </a:lvl1pPr>
          </a:lstStyle>
          <a:p>
            <a:fld id="{2ED4DAAF-DBCD-4337-9277-0A528F50CD79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l">
              <a:defRPr sz="1200"/>
            </a:lvl1pPr>
          </a:lstStyle>
          <a:p>
            <a:r>
              <a:rPr lang="en-US"/>
              <a:t>© 2013, 2014 Amazon Web Services, Inc. or its affiliates.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r">
              <a:defRPr sz="1200"/>
            </a:lvl1pPr>
          </a:lstStyle>
          <a:p>
            <a:fld id="{1DAAEEFA-5D48-4BB4-9A72-AD41288C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9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613" y="717550"/>
            <a:ext cx="6407150" cy="3603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1" rIns="96638" bIns="483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2" y="4560571"/>
            <a:ext cx="5852159" cy="4320539"/>
          </a:xfrm>
          <a:prstGeom prst="rect">
            <a:avLst/>
          </a:prstGeom>
        </p:spPr>
        <p:txBody>
          <a:bodyPr vert="horz" lIns="96638" tIns="48321" rIns="96638" bIns="4832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457200" rtl="0" eaLnBrk="1" latinLnBrk="0" hangingPunct="1">
      <a:spcAft>
        <a:spcPts val="600"/>
      </a:spcAft>
      <a:buFontTx/>
      <a:buNone/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173038" indent="-171450" algn="l" defTabSz="457200" rtl="0" eaLnBrk="1" latinLnBrk="0" hangingPunct="1">
      <a:spcAft>
        <a:spcPts val="600"/>
      </a:spcAft>
      <a:buSzPct val="100000"/>
      <a:buFont typeface="Arial" panose="020B0604020202020204" pitchFamily="34" charset="0"/>
      <a:buChar char="●"/>
      <a:defRPr sz="1100" kern="1200" baseline="0">
        <a:solidFill>
          <a:schemeClr val="tx1"/>
        </a:solidFill>
        <a:latin typeface="Arial"/>
        <a:ea typeface="+mn-ea"/>
        <a:cs typeface="+mn-cs"/>
      </a:defRPr>
    </a:lvl2pPr>
    <a:lvl3pPr marL="342900" indent="-171450" algn="l" defTabSz="457200" rtl="0" eaLnBrk="1" latinLnBrk="0" hangingPunct="1">
      <a:spcAft>
        <a:spcPts val="600"/>
      </a:spcAft>
      <a:buSzPct val="100000"/>
      <a:buFont typeface="Courier New" panose="02070309020205020404" pitchFamily="49" charset="0"/>
      <a:buChar char="o"/>
      <a:defRPr sz="1100" kern="1200" baseline="0">
        <a:solidFill>
          <a:schemeClr val="tx1"/>
        </a:solidFill>
        <a:latin typeface="Arial"/>
        <a:ea typeface="+mn-ea"/>
        <a:cs typeface="+mn-cs"/>
      </a:defRPr>
    </a:lvl3pPr>
    <a:lvl4pPr marL="514350" indent="-171450" algn="l" defTabSz="457200" rtl="0" eaLnBrk="1" latinLnBrk="0" hangingPunct="1">
      <a:spcAft>
        <a:spcPts val="600"/>
      </a:spcAft>
      <a:buFont typeface="Arial" panose="020B0604020202020204" pitchFamily="34" charset="0"/>
      <a:buChar char="−"/>
      <a:tabLst/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400050" indent="0" algn="l" defTabSz="457200" rtl="0" eaLnBrk="1" latinLnBrk="0" hangingPunct="1">
      <a:spcAft>
        <a:spcPts val="600"/>
      </a:spcAft>
      <a:buFont typeface="Arial" panose="020B0604020202020204" pitchFamily="34" charset="0"/>
      <a:buNone/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7088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13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3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76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72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6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08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7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86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8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94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9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6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59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89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43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422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4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17356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9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70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1094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82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3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training/self-paced-labs/" TargetMode="External"/><Relationship Id="rId7" Type="http://schemas.openxmlformats.org/officeDocument/2006/relationships/image" Target="../media/image15.jpg"/><Relationship Id="rId2" Type="http://schemas.openxmlformats.org/officeDocument/2006/relationships/hyperlink" Target="http://aws.amazon.com/certificatio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hyperlink" Target="http://aws.amazon.com/training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Internal Presentation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Classroom Title Slide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4" name="Picture 3" descr="AWS-Intro-Series-Branding_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Certification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your skills, knowledge, and expertise with the </a:t>
            </a:r>
            <a:r>
              <a:rPr lang="en-US" sz="1400">
                <a:solidFill>
                  <a:schemeClr val="tx1"/>
                </a:solidFill>
              </a:rPr>
              <a:t>AWS 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Self-Paced Labs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aws.amazon.com/training/</a:t>
            </a:r>
            <a:br>
              <a:rPr lang="en-US" sz="1400" dirty="0">
                <a:hlinkClick r:id="rId3"/>
              </a:rPr>
            </a:br>
            <a:r>
              <a:rPr lang="en-US" sz="1400" dirty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Try products, gain new skills, and get hands-on practice working with AWS technologies.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Training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Skill up and gain confidence to design, develop, deploy, and manage your applications </a:t>
            </a:r>
            <a:r>
              <a:rPr lang="en-US" sz="1400">
                <a:solidFill>
                  <a:schemeClr val="tx1"/>
                </a:solidFill>
              </a:rPr>
              <a:t>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AWS Training and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146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37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 txBox="1">
            <a:spLocks/>
          </p:cNvSpPr>
          <p:nvPr userDrawn="1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1" smtClean="0">
                <a:solidFill>
                  <a:schemeClr val="tx1"/>
                </a:solidFill>
              </a:rPr>
              <a:t>‹#›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7671" y="4796859"/>
            <a:ext cx="503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© 2016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90" r:id="rId3"/>
    <p:sldLayoutId id="2147483677" r:id="rId4"/>
    <p:sldLayoutId id="2147483693" r:id="rId5"/>
    <p:sldLayoutId id="2147483691" r:id="rId6"/>
    <p:sldLayoutId id="2147483676" r:id="rId7"/>
    <p:sldLayoutId id="2147483694" r:id="rId8"/>
    <p:sldLayoutId id="2147483678" r:id="rId9"/>
    <p:sldLayoutId id="2147483680" r:id="rId10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344488" indent="-341313" algn="l" defTabSz="457200" rtl="0" eaLnBrk="1" latinLnBrk="0" hangingPunct="1">
        <a:spcBef>
          <a:spcPct val="20000"/>
        </a:spcBef>
        <a:buClr>
          <a:schemeClr val="accent1"/>
        </a:buClr>
        <a:buSzPct val="125000"/>
        <a:buFontTx/>
        <a:buBlip>
          <a:blip r:embed="rId12"/>
        </a:buBlip>
        <a:defRPr sz="22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82575" algn="l" defTabSz="4572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0" i="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914400" indent="-222250" algn="l" defTabSz="4572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136" y="1340363"/>
            <a:ext cx="6133864" cy="993913"/>
          </a:xfrm>
        </p:spPr>
        <p:txBody>
          <a:bodyPr/>
          <a:lstStyle/>
          <a:p>
            <a:r>
              <a:rPr lang="en-US" dirty="0"/>
              <a:t>Module 2: Application Migrations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Assess, Categorise And Choose Applications To Migrate To AWS</a:t>
            </a:r>
          </a:p>
        </p:txBody>
      </p:sp>
    </p:spTree>
    <p:extLst>
      <p:ext uri="{BB962C8B-B14F-4D97-AF65-F5344CB8AC3E}">
        <p14:creationId xmlns:p14="http://schemas.microsoft.com/office/powerpoint/2010/main" val="3803429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the game is to get started and build momentum</a:t>
            </a:r>
          </a:p>
        </p:txBody>
      </p:sp>
    </p:spTree>
    <p:extLst>
      <p:ext uri="{BB962C8B-B14F-4D97-AF65-F5344CB8AC3E}">
        <p14:creationId xmlns:p14="http://schemas.microsoft.com/office/powerpoint/2010/main" val="59583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the game is to get started and build momentum</a:t>
            </a:r>
          </a:p>
          <a:p>
            <a:pPr lvl="1"/>
            <a:r>
              <a:rPr lang="en-US" dirty="0"/>
              <a:t>Solution: Find the first few workloads, get them going in an agile fashion, keep the pipeline well stocked and shout from the rooftops about successes</a:t>
            </a:r>
          </a:p>
        </p:txBody>
      </p:sp>
    </p:spTree>
    <p:extLst>
      <p:ext uri="{BB962C8B-B14F-4D97-AF65-F5344CB8AC3E}">
        <p14:creationId xmlns:p14="http://schemas.microsoft.com/office/powerpoint/2010/main" val="13506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automatically select your initial cloud team from the bench, get the A-team</a:t>
            </a:r>
          </a:p>
        </p:txBody>
      </p:sp>
    </p:spTree>
    <p:extLst>
      <p:ext uri="{BB962C8B-B14F-4D97-AF65-F5344CB8AC3E}">
        <p14:creationId xmlns:p14="http://schemas.microsoft.com/office/powerpoint/2010/main" val="270809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automatically select your initial cloud team from the bench, get the A-team</a:t>
            </a:r>
          </a:p>
          <a:p>
            <a:pPr lvl="1"/>
            <a:r>
              <a:rPr lang="en-US" dirty="0"/>
              <a:t>Solution: Cloud adoption/acceleration should bring about some major transformational activities in your organization, don’t default to the available resources, select the people with the right skills and huge amounts of desire</a:t>
            </a:r>
          </a:p>
        </p:txBody>
      </p:sp>
    </p:spTree>
    <p:extLst>
      <p:ext uri="{BB962C8B-B14F-4D97-AF65-F5344CB8AC3E}">
        <p14:creationId xmlns:p14="http://schemas.microsoft.com/office/powerpoint/2010/main" val="197671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#4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bring a knife to a gun fight</a:t>
            </a:r>
          </a:p>
        </p:txBody>
      </p:sp>
    </p:spTree>
    <p:extLst>
      <p:ext uri="{BB962C8B-B14F-4D97-AF65-F5344CB8AC3E}">
        <p14:creationId xmlns:p14="http://schemas.microsoft.com/office/powerpoint/2010/main" val="100808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#4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bring a knife to a gun fight</a:t>
            </a:r>
          </a:p>
          <a:p>
            <a:pPr lvl="1"/>
            <a:r>
              <a:rPr lang="en-US" dirty="0"/>
              <a:t>Solution: It is guaranteed that you will face constraints and obstacles along your cloud journey, you either fight the good fight to overcome those, give up, or take our recommendation - which is bring in specialist skills from AWS and/or partners at the appropriate times, to quickly and efficiently deal with those issues – they will occur</a:t>
            </a:r>
          </a:p>
        </p:txBody>
      </p:sp>
    </p:spTree>
    <p:extLst>
      <p:ext uri="{BB962C8B-B14F-4D97-AF65-F5344CB8AC3E}">
        <p14:creationId xmlns:p14="http://schemas.microsoft.com/office/powerpoint/2010/main" val="324299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think outside the box, tear the damn box up!</a:t>
            </a:r>
          </a:p>
        </p:txBody>
      </p:sp>
    </p:spTree>
    <p:extLst>
      <p:ext uri="{BB962C8B-B14F-4D97-AF65-F5344CB8AC3E}">
        <p14:creationId xmlns:p14="http://schemas.microsoft.com/office/powerpoint/2010/main" val="407990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think outside the box, tear the damn box up!</a:t>
            </a:r>
          </a:p>
          <a:p>
            <a:pPr lvl="1"/>
            <a:r>
              <a:rPr lang="en-US" dirty="0"/>
              <a:t>Solution: There will be somethings about your business and processes that need to change, some things will be tweaks here or there, some things may require a fundamental change……..embrace the change, own the change and then nail it</a:t>
            </a:r>
          </a:p>
        </p:txBody>
      </p:sp>
    </p:spTree>
    <p:extLst>
      <p:ext uri="{BB962C8B-B14F-4D97-AF65-F5344CB8AC3E}">
        <p14:creationId xmlns:p14="http://schemas.microsoft.com/office/powerpoint/2010/main" val="133480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Migrations</a:t>
            </a:r>
          </a:p>
        </p:txBody>
      </p:sp>
      <p:sp>
        <p:nvSpPr>
          <p:cNvPr id="3" name="Subtitle 1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/>
          <a:lstStyle/>
          <a:p>
            <a:r>
              <a:rPr lang="en-US" dirty="0"/>
              <a:t>Activity 2-2</a:t>
            </a:r>
          </a:p>
        </p:txBody>
      </p:sp>
    </p:spTree>
    <p:extLst>
      <p:ext uri="{BB962C8B-B14F-4D97-AF65-F5344CB8AC3E}">
        <p14:creationId xmlns:p14="http://schemas.microsoft.com/office/powerpoint/2010/main" val="783641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2-2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business fit:</a:t>
            </a:r>
          </a:p>
          <a:p>
            <a:pPr lvl="1"/>
            <a:r>
              <a:rPr lang="en-US" dirty="0"/>
              <a:t>As a group, discuss and note down examples of good and bad business fit related to migrating to AWS</a:t>
            </a:r>
          </a:p>
          <a:p>
            <a:pPr lvl="2"/>
            <a:r>
              <a:rPr lang="en-US" dirty="0"/>
              <a:t>An example of good business fit is it’s currently an expensive system to run, so there will be significant cost benefits by migrating </a:t>
            </a:r>
          </a:p>
          <a:p>
            <a:pPr lvl="2"/>
            <a:r>
              <a:rPr lang="en-US" dirty="0"/>
              <a:t>An example of bad business fit is if a large outsource deal had just been signed that includes the application in question </a:t>
            </a:r>
          </a:p>
          <a:p>
            <a:pPr marL="69215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9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2-1 (10 mins)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0592" y="874211"/>
            <a:ext cx="8205304" cy="3766213"/>
          </a:xfrm>
        </p:spPr>
        <p:txBody>
          <a:bodyPr/>
          <a:lstStyle/>
          <a:p>
            <a:pPr lvl="1"/>
            <a:r>
              <a:rPr lang="en-US" dirty="0"/>
              <a:t>Revisit the application briefing paper on AnyCompany Fashion Ltd (AFL)</a:t>
            </a:r>
          </a:p>
        </p:txBody>
      </p:sp>
    </p:spTree>
    <p:extLst>
      <p:ext uri="{BB962C8B-B14F-4D97-AF65-F5344CB8AC3E}">
        <p14:creationId xmlns:p14="http://schemas.microsoft.com/office/powerpoint/2010/main" val="875663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2-2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technical fit:</a:t>
            </a:r>
          </a:p>
          <a:p>
            <a:pPr lvl="1"/>
            <a:r>
              <a:rPr lang="en-US" dirty="0"/>
              <a:t>As a group, discuss and note down examples of good and bad technical fit related to migrating to AWS</a:t>
            </a:r>
          </a:p>
          <a:p>
            <a:pPr lvl="2"/>
            <a:r>
              <a:rPr lang="en-US" dirty="0"/>
              <a:t>An example of good technical fit is that there is precedent of the application being hosted in the cloud </a:t>
            </a:r>
          </a:p>
          <a:p>
            <a:pPr lvl="2"/>
            <a:r>
              <a:rPr lang="en-US" dirty="0"/>
              <a:t>An example of bad technical fit is that the application runs on 15 year old legacy technology </a:t>
            </a:r>
          </a:p>
          <a:p>
            <a:pPr marL="69215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4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2-2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applications listed in the AFL case study:</a:t>
            </a:r>
          </a:p>
          <a:p>
            <a:pPr lvl="1"/>
            <a:r>
              <a:rPr lang="en-US" dirty="0"/>
              <a:t>Using the template on the following page, work in your groups and plot each of AFL’s applications in the grid</a:t>
            </a:r>
          </a:p>
          <a:p>
            <a:pPr lvl="2"/>
            <a:r>
              <a:rPr lang="en-US" dirty="0"/>
              <a:t>Tips</a:t>
            </a:r>
          </a:p>
          <a:p>
            <a:pPr lvl="3"/>
            <a:r>
              <a:rPr lang="en-US" dirty="0"/>
              <a:t>Use the numbers marked against the applications in the case study, rather than writing the full name</a:t>
            </a:r>
          </a:p>
          <a:p>
            <a:pPr lvl="3"/>
            <a:r>
              <a:rPr lang="en-US" dirty="0"/>
              <a:t>Attempt to  demonstrate the complexity of the migration (see next slide for an example)</a:t>
            </a:r>
          </a:p>
          <a:p>
            <a:pPr lvl="3"/>
            <a:r>
              <a:rPr lang="en-US" dirty="0"/>
              <a:t>You have the CEO and the CTO in the room, ask questions!</a:t>
            </a:r>
          </a:p>
        </p:txBody>
      </p:sp>
    </p:spTree>
    <p:extLst>
      <p:ext uri="{BB962C8B-B14F-4D97-AF65-F5344CB8AC3E}">
        <p14:creationId xmlns:p14="http://schemas.microsoft.com/office/powerpoint/2010/main" val="191652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0075" y="791937"/>
            <a:ext cx="5847550" cy="321913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4283850" y="791937"/>
            <a:ext cx="0" cy="321913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1360075" y="2401502"/>
            <a:ext cx="58475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06608" y="791936"/>
            <a:ext cx="15368" cy="3219131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360076" y="4232625"/>
            <a:ext cx="5916704" cy="8962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2340" y="4241587"/>
            <a:ext cx="2558783" cy="36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Fit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216305" y="1813432"/>
            <a:ext cx="207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Fit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84787" y="4364180"/>
            <a:ext cx="583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High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3534" y="4364180"/>
            <a:ext cx="583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Low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507321" y="784114"/>
            <a:ext cx="583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High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507321" y="3588269"/>
            <a:ext cx="583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8882" y="791936"/>
            <a:ext cx="1612350" cy="120032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7625463" y="1596415"/>
            <a:ext cx="216000" cy="216000"/>
          </a:xfrm>
          <a:prstGeom prst="flowChartConnector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576451" y="1113294"/>
            <a:ext cx="360000" cy="360000"/>
          </a:xfrm>
          <a:prstGeom prst="flowChartConnector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16990" y="1187224"/>
            <a:ext cx="106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High complexity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16990" y="1596415"/>
            <a:ext cx="1064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Low complexity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4447118" y="1985969"/>
            <a:ext cx="360000" cy="360000"/>
          </a:xfrm>
          <a:prstGeom prst="flowChartConnector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6101122" y="1013493"/>
            <a:ext cx="216000" cy="216000"/>
          </a:xfrm>
          <a:prstGeom prst="flowChartConnector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6347000" y="1392100"/>
            <a:ext cx="360000" cy="360000"/>
          </a:xfrm>
          <a:prstGeom prst="flowChartConnector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1784608" y="3413162"/>
            <a:ext cx="360000" cy="360000"/>
          </a:xfrm>
          <a:prstGeom prst="flowChartConnector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2675964" y="3171585"/>
            <a:ext cx="216000" cy="216000"/>
          </a:xfrm>
          <a:prstGeom prst="flowChartConnector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5221286" y="3445039"/>
            <a:ext cx="360000" cy="360000"/>
          </a:xfrm>
          <a:prstGeom prst="flowChartConnector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599739" y="2761853"/>
            <a:ext cx="216000" cy="216000"/>
          </a:xfrm>
          <a:prstGeom prst="flowChartConnector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086777" y="1834870"/>
            <a:ext cx="360000" cy="360000"/>
          </a:xfrm>
          <a:prstGeom prst="flowChartConnector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050347" y="1095486"/>
            <a:ext cx="216000" cy="216000"/>
          </a:xfrm>
          <a:prstGeom prst="flowChartConnector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136485" y="1881939"/>
            <a:ext cx="16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3979" y="992943"/>
            <a:ext cx="16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03377" y="2026287"/>
            <a:ext cx="16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38822" y="1078665"/>
            <a:ext cx="16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2379" y="1446896"/>
            <a:ext cx="16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80750" y="3489404"/>
            <a:ext cx="16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91460" y="2742461"/>
            <a:ext cx="16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55135" y="3461052"/>
            <a:ext cx="16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70341" y="3151351"/>
            <a:ext cx="16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10511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Wrap Up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see any patterns?</a:t>
            </a:r>
          </a:p>
          <a:p>
            <a:endParaRPr lang="en-US" dirty="0"/>
          </a:p>
          <a:p>
            <a:pPr marL="3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02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Wrap Up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580" y="874713"/>
            <a:ext cx="8282940" cy="3687762"/>
          </a:xfrm>
        </p:spPr>
      </p:pic>
    </p:spTree>
    <p:extLst>
      <p:ext uri="{BB962C8B-B14F-4D97-AF65-F5344CB8AC3E}">
        <p14:creationId xmlns:p14="http://schemas.microsoft.com/office/powerpoint/2010/main" val="182627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136" y="1340363"/>
            <a:ext cx="6133864" cy="993913"/>
          </a:xfrm>
        </p:spPr>
        <p:txBody>
          <a:bodyPr/>
          <a:lstStyle/>
          <a:p>
            <a:r>
              <a:rPr lang="en-US" dirty="0"/>
              <a:t>Module 2: Application Migrations</a:t>
            </a:r>
          </a:p>
        </p:txBody>
      </p:sp>
    </p:spTree>
    <p:extLst>
      <p:ext uri="{BB962C8B-B14F-4D97-AF65-F5344CB8AC3E}">
        <p14:creationId xmlns:p14="http://schemas.microsoft.com/office/powerpoint/2010/main" val="2460229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16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0592" y="109537"/>
            <a:ext cx="8205304" cy="677000"/>
          </a:xfrm>
        </p:spPr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AWS we have several teams that can help you determine the right workloads/approach for migrating to cloud:</a:t>
            </a:r>
          </a:p>
          <a:p>
            <a:endParaRPr lang="en-US" sz="400" dirty="0"/>
          </a:p>
          <a:p>
            <a:pPr lvl="1"/>
            <a:r>
              <a:rPr lang="en-US" dirty="0"/>
              <a:t>Sales Solution Architects</a:t>
            </a:r>
          </a:p>
          <a:p>
            <a:pPr lvl="1"/>
            <a:r>
              <a:rPr lang="en-US" dirty="0"/>
              <a:t>Professional Services</a:t>
            </a:r>
          </a:p>
          <a:p>
            <a:pPr lvl="1"/>
            <a:r>
              <a:rPr lang="en-US" dirty="0"/>
              <a:t>Business Development</a:t>
            </a:r>
          </a:p>
          <a:p>
            <a:pPr lvl="1"/>
            <a:r>
              <a:rPr lang="en-US" dirty="0"/>
              <a:t>Partners (Plus marketplace solutions)</a:t>
            </a:r>
          </a:p>
          <a:p>
            <a:pPr lvl="1"/>
            <a:endParaRPr lang="en-US" dirty="0"/>
          </a:p>
          <a:p>
            <a:pPr marL="3175" lvl="1" indent="0">
              <a:buNone/>
            </a:pPr>
            <a:r>
              <a:rPr lang="en-US" dirty="0"/>
              <a:t>There is no one-size fits all approach</a:t>
            </a:r>
          </a:p>
        </p:txBody>
      </p:sp>
    </p:spTree>
    <p:extLst>
      <p:ext uri="{BB962C8B-B14F-4D97-AF65-F5344CB8AC3E}">
        <p14:creationId xmlns:p14="http://schemas.microsoft.com/office/powerpoint/2010/main" val="19508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Do See Patterns</a:t>
            </a:r>
          </a:p>
        </p:txBody>
      </p:sp>
      <p:pic>
        <p:nvPicPr>
          <p:cNvPr id="5" name="Shape 300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74" y="630865"/>
            <a:ext cx="8123101" cy="3856611"/>
          </a:xfrm>
          <a:prstGeom prst="rect">
            <a:avLst/>
          </a:prstGeom>
          <a:solidFill>
            <a:srgbClr val="FCB64C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05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36789" y="674928"/>
          <a:ext cx="8287857" cy="377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4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Challenge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6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Virtual Machine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East to do bulk migration using VM Import or tools from the AWS Marketplace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Garbage in, garbage out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Manual Clean Install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Often quickest way to deploy the app one-time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Prone to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Automated Deployment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Cloud attributes are easier to attain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level of application</a:t>
                      </a:r>
                      <a:r>
                        <a:rPr lang="en-US" baseline="0" dirty="0"/>
                        <a:t> maturity is needed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Rebuild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 native applications can take full</a:t>
                      </a:r>
                      <a:r>
                        <a:rPr lang="en-US" baseline="0" dirty="0"/>
                        <a:t> use of AWS benefits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Requires application code modification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Some More Patterns</a:t>
            </a:r>
          </a:p>
        </p:txBody>
      </p:sp>
    </p:spTree>
    <p:extLst>
      <p:ext uri="{BB962C8B-B14F-4D97-AF65-F5344CB8AC3E}">
        <p14:creationId xmlns:p14="http://schemas.microsoft.com/office/powerpoint/2010/main" val="117977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 You</a:t>
            </a: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/>
          <a:p>
            <a:r>
              <a:rPr lang="en-US" dirty="0"/>
              <a:t>Include:</a:t>
            </a:r>
          </a:p>
          <a:p>
            <a:pPr lvl="1"/>
            <a:r>
              <a:rPr lang="en-US" dirty="0"/>
              <a:t>ProServe application assessment templates</a:t>
            </a:r>
          </a:p>
          <a:p>
            <a:pPr lvl="1"/>
            <a:r>
              <a:rPr lang="en-US" dirty="0"/>
              <a:t>Cloud Adoption Framework (CAF)</a:t>
            </a:r>
          </a:p>
          <a:p>
            <a:pPr lvl="1"/>
            <a:r>
              <a:rPr lang="en-US" dirty="0"/>
              <a:t>AWS Database Migration Service</a:t>
            </a:r>
          </a:p>
          <a:p>
            <a:pPr lvl="1"/>
            <a:r>
              <a:rPr lang="en-US" dirty="0"/>
              <a:t>AWS Schema Conversion Tool</a:t>
            </a:r>
          </a:p>
          <a:p>
            <a:pPr lvl="1"/>
            <a:r>
              <a:rPr lang="en-US" dirty="0"/>
              <a:t>AWS Application Discovery Service</a:t>
            </a:r>
          </a:p>
        </p:txBody>
      </p:sp>
    </p:spTree>
    <p:extLst>
      <p:ext uri="{BB962C8B-B14F-4D97-AF65-F5344CB8AC3E}">
        <p14:creationId xmlns:p14="http://schemas.microsoft.com/office/powerpoint/2010/main" val="371558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136" y="1340363"/>
            <a:ext cx="6133864" cy="993913"/>
          </a:xfrm>
        </p:spPr>
        <p:txBody>
          <a:bodyPr/>
          <a:lstStyle/>
          <a:p>
            <a:r>
              <a:rPr lang="en-US" dirty="0"/>
              <a:t>Module 2: Application Migrations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Lessons Learned From The Field</a:t>
            </a:r>
          </a:p>
        </p:txBody>
      </p:sp>
    </p:spTree>
    <p:extLst>
      <p:ext uri="{BB962C8B-B14F-4D97-AF65-F5344CB8AC3E}">
        <p14:creationId xmlns:p14="http://schemas.microsoft.com/office/powerpoint/2010/main" val="226289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groups within your organization will require different types of communication style, depending on where you are in the cloud journey and what type of “consumer” they are</a:t>
            </a:r>
          </a:p>
        </p:txBody>
      </p:sp>
    </p:spTree>
    <p:extLst>
      <p:ext uri="{BB962C8B-B14F-4D97-AF65-F5344CB8AC3E}">
        <p14:creationId xmlns:p14="http://schemas.microsoft.com/office/powerpoint/2010/main" val="393627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groups within your organization will require different types of communication style, depending on where you are in the cloud journey and what type of “consumer” they are</a:t>
            </a:r>
          </a:p>
          <a:p>
            <a:pPr lvl="1"/>
            <a:r>
              <a:rPr lang="en-US" dirty="0"/>
              <a:t>Solution: Build a specific communication plan for each new team/line of business that you target</a:t>
            </a:r>
          </a:p>
        </p:txBody>
      </p:sp>
    </p:spTree>
    <p:extLst>
      <p:ext uri="{BB962C8B-B14F-4D97-AF65-F5344CB8AC3E}">
        <p14:creationId xmlns:p14="http://schemas.microsoft.com/office/powerpoint/2010/main" val="500841332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 PPT Template 2016" id="{E6BD0AB3-12E3-455D-8A4E-44366AEFCF2F}" vid="{FC48CD92-3A82-44B0-84C1-3F61DDA8C9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tatus xmlns="610c11cb-1be1-44ad-96bd-1936ba709450">Green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28ACFB690DF47A98B289D97A23B1C" ma:contentTypeVersion="1" ma:contentTypeDescription="Create a new document." ma:contentTypeScope="" ma:versionID="90521453f8316360c1638baee89bcb78">
  <xsd:schema xmlns:xsd="http://www.w3.org/2001/XMLSchema" xmlns:xs="http://www.w3.org/2001/XMLSchema" xmlns:p="http://schemas.microsoft.com/office/2006/metadata/properties" xmlns:ns2="610c11cb-1be1-44ad-96bd-1936ba709450" targetNamespace="http://schemas.microsoft.com/office/2006/metadata/properties" ma:root="true" ma:fieldsID="8f98b7a73ff55b7d2c9c898400d06866" ns2:_="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c11cb-1be1-44ad-96bd-1936ba709450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default="&lt;Choose One&gt;" ma:format="Dropdown" ma:internalName="Status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610c11cb-1be1-44ad-96bd-1936ba709450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28432D-0FB4-4F71-87BC-3ADBCE666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ILT_PPT_Template_2016</Template>
  <TotalTime>1681</TotalTime>
  <Words>832</Words>
  <Application>Microsoft Macintosh PowerPoint</Application>
  <PresentationFormat>On-screen Show (16:9)</PresentationFormat>
  <Paragraphs>108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Lecture_Template_V2.5</vt:lpstr>
      <vt:lpstr>Module 2: Application Migrations</vt:lpstr>
      <vt:lpstr>Activity 2-1 (10 mins)</vt:lpstr>
      <vt:lpstr>How To Get Started</vt:lpstr>
      <vt:lpstr>But We Do See Patterns</vt:lpstr>
      <vt:lpstr>Here’s Some More Patterns</vt:lpstr>
      <vt:lpstr>Tools To Help You</vt:lpstr>
      <vt:lpstr>Module 2: Application Migrations</vt:lpstr>
      <vt:lpstr>Lesson #1</vt:lpstr>
      <vt:lpstr>Lesson #1</vt:lpstr>
      <vt:lpstr>Lesson #2</vt:lpstr>
      <vt:lpstr>Lesson #2</vt:lpstr>
      <vt:lpstr>Lesson #3</vt:lpstr>
      <vt:lpstr>Lesson #3</vt:lpstr>
      <vt:lpstr>Lesson #4</vt:lpstr>
      <vt:lpstr>Lesson #4</vt:lpstr>
      <vt:lpstr>Lesson #5</vt:lpstr>
      <vt:lpstr>Lesson #5</vt:lpstr>
      <vt:lpstr>Application Migrations</vt:lpstr>
      <vt:lpstr>Activity 2-2</vt:lpstr>
      <vt:lpstr>Activity 2-2</vt:lpstr>
      <vt:lpstr>Activity 2-2</vt:lpstr>
      <vt:lpstr>Grid Example</vt:lpstr>
      <vt:lpstr>Activity Wrap Up</vt:lpstr>
      <vt:lpstr>Activity Wrap Up</vt:lpstr>
      <vt:lpstr>Module 2: Application Migrations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 [Course Title]</dc:title>
  <dc:subject/>
  <dc:creator/>
  <cp:keywords/>
  <dc:description/>
  <cp:lastModifiedBy>Thanh Nguyen</cp:lastModifiedBy>
  <cp:revision>85</cp:revision>
  <cp:lastPrinted>2014-02-24T20:13:24Z</cp:lastPrinted>
  <dcterms:created xsi:type="dcterms:W3CDTF">2016-08-03T12:19:29Z</dcterms:created>
  <dcterms:modified xsi:type="dcterms:W3CDTF">2024-06-21T06:01:14Z</dcterms:modified>
  <cp:category/>
</cp:coreProperties>
</file>