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4"/>
  </p:sldMasterIdLst>
  <p:notesMasterIdLst>
    <p:notesMasterId r:id="rId47"/>
  </p:notesMasterIdLst>
  <p:handoutMasterIdLst>
    <p:handoutMasterId r:id="rId48"/>
  </p:handoutMasterIdLst>
  <p:sldIdLst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31" r:id="rId26"/>
    <p:sldId id="432" r:id="rId27"/>
    <p:sldId id="433" r:id="rId28"/>
    <p:sldId id="434" r:id="rId29"/>
    <p:sldId id="435" r:id="rId30"/>
    <p:sldId id="436" r:id="rId31"/>
    <p:sldId id="437" r:id="rId32"/>
    <p:sldId id="438" r:id="rId33"/>
    <p:sldId id="439" r:id="rId34"/>
    <p:sldId id="440" r:id="rId35"/>
    <p:sldId id="441" r:id="rId36"/>
    <p:sldId id="442" r:id="rId37"/>
    <p:sldId id="443" r:id="rId38"/>
    <p:sldId id="444" r:id="rId39"/>
    <p:sldId id="445" r:id="rId40"/>
    <p:sldId id="446" r:id="rId41"/>
    <p:sldId id="447" r:id="rId42"/>
    <p:sldId id="448" r:id="rId43"/>
    <p:sldId id="449" r:id="rId44"/>
    <p:sldId id="450" r:id="rId45"/>
    <p:sldId id="288" r:id="rId46"/>
  </p:sldIdLst>
  <p:sldSz cx="9144000" cy="5143500" type="screen16x9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C9B2E"/>
    <a:srgbClr val="FFE17B"/>
    <a:srgbClr val="FCB64C"/>
    <a:srgbClr val="595A5D"/>
    <a:srgbClr val="414042"/>
    <a:srgbClr val="DCDCDC"/>
    <a:srgbClr val="FFFAD0"/>
    <a:srgbClr val="FFF8AE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55" autoAdjust="0"/>
    <p:restoredTop sz="92177" autoAdjust="0"/>
  </p:normalViewPr>
  <p:slideViewPr>
    <p:cSldViewPr snapToGrid="0" showGuides="1">
      <p:cViewPr varScale="1">
        <p:scale>
          <a:sx n="151" d="100"/>
          <a:sy n="151" d="100"/>
        </p:scale>
        <p:origin x="856" y="176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890" y="-1428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l">
              <a:defRPr sz="1200"/>
            </a:lvl1pPr>
          </a:lstStyle>
          <a:p>
            <a:r>
              <a:rPr lang="en-US"/>
              <a:t>AWS Training and Certification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r">
              <a:defRPr sz="1200"/>
            </a:lvl1pPr>
          </a:lstStyle>
          <a:p>
            <a:fld id="{2ED4DAAF-DBCD-4337-9277-0A528F50CD79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l">
              <a:defRPr sz="1200"/>
            </a:lvl1pPr>
          </a:lstStyle>
          <a:p>
            <a:r>
              <a:rPr lang="en-US"/>
              <a:t>© 2013, 2014 Amazon Web Services, Inc. or its affiliates.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r">
              <a:defRPr sz="1200"/>
            </a:lvl1pPr>
          </a:lstStyle>
          <a:p>
            <a:fld id="{1DAAEEFA-5D48-4BB4-9A72-AD41288C7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5966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613" y="717550"/>
            <a:ext cx="6407150" cy="3603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21" rIns="96638" bIns="4832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2" y="4560571"/>
            <a:ext cx="5852159" cy="4320539"/>
          </a:xfrm>
          <a:prstGeom prst="rect">
            <a:avLst/>
          </a:prstGeom>
        </p:spPr>
        <p:txBody>
          <a:bodyPr vert="horz" lIns="96638" tIns="48321" rIns="96638" bIns="4832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indent="0" algn="l" defTabSz="457200" rtl="0" eaLnBrk="1" latinLnBrk="0" hangingPunct="1">
      <a:spcAft>
        <a:spcPts val="600"/>
      </a:spcAft>
      <a:buFontTx/>
      <a:buNone/>
      <a:defRPr sz="1100" kern="1200">
        <a:solidFill>
          <a:schemeClr val="tx1"/>
        </a:solidFill>
        <a:latin typeface="Arial"/>
        <a:ea typeface="+mn-ea"/>
        <a:cs typeface="+mn-cs"/>
      </a:defRPr>
    </a:lvl1pPr>
    <a:lvl2pPr marL="173038" indent="-171450" algn="l" defTabSz="457200" rtl="0" eaLnBrk="1" latinLnBrk="0" hangingPunct="1">
      <a:spcAft>
        <a:spcPts val="600"/>
      </a:spcAft>
      <a:buSzPct val="100000"/>
      <a:buFont typeface="Arial" panose="020B0604020202020204" pitchFamily="34" charset="0"/>
      <a:buChar char="●"/>
      <a:defRPr sz="1100" kern="1200" baseline="0">
        <a:solidFill>
          <a:schemeClr val="tx1"/>
        </a:solidFill>
        <a:latin typeface="Arial"/>
        <a:ea typeface="+mn-ea"/>
        <a:cs typeface="+mn-cs"/>
      </a:defRPr>
    </a:lvl2pPr>
    <a:lvl3pPr marL="342900" indent="-171450" algn="l" defTabSz="457200" rtl="0" eaLnBrk="1" latinLnBrk="0" hangingPunct="1">
      <a:spcAft>
        <a:spcPts val="600"/>
      </a:spcAft>
      <a:buSzPct val="100000"/>
      <a:buFont typeface="Courier New" panose="02070309020205020404" pitchFamily="49" charset="0"/>
      <a:buChar char="o"/>
      <a:defRPr sz="1100" kern="1200" baseline="0">
        <a:solidFill>
          <a:schemeClr val="tx1"/>
        </a:solidFill>
        <a:latin typeface="Arial"/>
        <a:ea typeface="+mn-ea"/>
        <a:cs typeface="+mn-cs"/>
      </a:defRPr>
    </a:lvl3pPr>
    <a:lvl4pPr marL="514350" indent="-171450" algn="l" defTabSz="457200" rtl="0" eaLnBrk="1" latinLnBrk="0" hangingPunct="1">
      <a:spcAft>
        <a:spcPts val="600"/>
      </a:spcAft>
      <a:buFont typeface="Arial" panose="020B0604020202020204" pitchFamily="34" charset="0"/>
      <a:buChar char="−"/>
      <a:tabLst/>
      <a:defRPr sz="1100" kern="1200">
        <a:solidFill>
          <a:schemeClr val="tx1"/>
        </a:solidFill>
        <a:latin typeface="Arial"/>
        <a:ea typeface="+mn-ea"/>
        <a:cs typeface="+mn-cs"/>
      </a:defRPr>
    </a:lvl4pPr>
    <a:lvl5pPr marL="400050" indent="0" algn="l" defTabSz="457200" rtl="0" eaLnBrk="1" latinLnBrk="0" hangingPunct="1">
      <a:spcAft>
        <a:spcPts val="600"/>
      </a:spcAft>
      <a:buFont typeface="Arial" panose="020B0604020202020204" pitchFamily="34" charset="0"/>
      <a:buNone/>
      <a:defRPr sz="11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5493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87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68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00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63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35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26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60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4747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9949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9902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4555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7398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2281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10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53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3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962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116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26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68261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2891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3940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549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839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60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7925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3199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4707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5674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5116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699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training/self-paced-labs/" TargetMode="External"/><Relationship Id="rId7" Type="http://schemas.openxmlformats.org/officeDocument/2006/relationships/image" Target="../media/image15.jpg"/><Relationship Id="rId2" Type="http://schemas.openxmlformats.org/officeDocument/2006/relationships/hyperlink" Target="http://aws.amazon.com/certificatio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hyperlink" Target="http://aws.amazon.com/training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verall Title Slide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7582" y="1947429"/>
            <a:ext cx="7772400" cy="1102519"/>
          </a:xfrm>
        </p:spPr>
        <p:txBody>
          <a:bodyPr anchor="ctr">
            <a:noAutofit/>
          </a:bodyPr>
          <a:lstStyle>
            <a:lvl1pPr algn="ctr">
              <a:defRPr sz="40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Internal Presentation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407" y="2857529"/>
            <a:ext cx="7786115" cy="921643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 Title Slide - People St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Classroom Title Slide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F:\Sreejesh_CM_Data\2013\Amazon\_Oct_2013\AWS Intro Series Branding\AWS-Intro-Series-Branding_10-17-2013_03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790" y="2213804"/>
            <a:ext cx="1031230" cy="2408108"/>
          </a:xfrm>
          <a:prstGeom prst="rect">
            <a:avLst/>
          </a:prstGeom>
          <a:noFill/>
        </p:spPr>
      </p:pic>
      <p:pic>
        <p:nvPicPr>
          <p:cNvPr id="12" name="Picture 6" descr="F:\Sreejesh_CM_Data\2013\Amazon\_Oct_2013\AWS Intro Series Branding\AWS-Intro-Series-Branding_10-17-2013_06b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90341" y="2307050"/>
            <a:ext cx="1568327" cy="2438663"/>
          </a:xfrm>
          <a:prstGeom prst="rect">
            <a:avLst/>
          </a:prstGeom>
          <a:noFill/>
        </p:spPr>
      </p:pic>
      <p:pic>
        <p:nvPicPr>
          <p:cNvPr id="13" name="Picture 3" descr="F:\Sreejesh_CM_Data\2013\Amazon\_Nov_2013\AWS Intro Series Branding\AWS-Intro-Series-Branding_11-07-2013_01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412760" y="2356035"/>
            <a:ext cx="1339415" cy="2323360"/>
          </a:xfrm>
          <a:prstGeom prst="rect">
            <a:avLst/>
          </a:prstGeom>
          <a:noFill/>
        </p:spPr>
      </p:pic>
      <p:pic>
        <p:nvPicPr>
          <p:cNvPr id="14" name="Picture 7" descr="F:\Sreejesh_CM_Data\2013\Amazon\_Oct_2013\AWS Intro Series Branding\AWS-Intro-Series-Branding_10-17-2013_03f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79585" y="2356035"/>
            <a:ext cx="1108136" cy="2300883"/>
          </a:xfrm>
          <a:prstGeom prst="rect">
            <a:avLst/>
          </a:prstGeom>
          <a:noFill/>
        </p:spPr>
      </p:pic>
      <p:pic>
        <p:nvPicPr>
          <p:cNvPr id="15" name="Picture 5" descr="F:\Sreejesh_CM_Data\2013\Amazon\_Oct_2013\AWS Intro Series Branding\AWS-Intro-Series-Branding_10-17-2013_02b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586157" y="2356036"/>
            <a:ext cx="1502042" cy="2285590"/>
          </a:xfrm>
          <a:prstGeom prst="rect">
            <a:avLst/>
          </a:prstGeom>
          <a:noFill/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 Title Slide - Male 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169004" y="2408109"/>
            <a:ext cx="2869529" cy="2030077"/>
            <a:chOff x="884623" y="2405722"/>
            <a:chExt cx="2484680" cy="1731150"/>
          </a:xfrm>
        </p:grpSpPr>
        <p:pic>
          <p:nvPicPr>
            <p:cNvPr id="12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7818" y="2405722"/>
              <a:ext cx="1141485" cy="1166889"/>
            </a:xfrm>
            <a:prstGeom prst="rect">
              <a:avLst/>
            </a:prstGeom>
            <a:noFill/>
          </p:spPr>
        </p:pic>
        <p:pic>
          <p:nvPicPr>
            <p:cNvPr id="13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6993" y="2491559"/>
              <a:ext cx="1333421" cy="1363095"/>
            </a:xfrm>
            <a:prstGeom prst="rect">
              <a:avLst/>
            </a:prstGeom>
            <a:noFill/>
          </p:spPr>
        </p:pic>
        <p:pic>
          <p:nvPicPr>
            <p:cNvPr id="14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84623" y="2491559"/>
              <a:ext cx="1609495" cy="1645313"/>
            </a:xfrm>
            <a:prstGeom prst="rect">
              <a:avLst/>
            </a:prstGeom>
            <a:noFill/>
          </p:spPr>
        </p:pic>
      </p:grpSp>
      <p:pic>
        <p:nvPicPr>
          <p:cNvPr id="15" name="Picture 3" descr="F:\Sreejesh_CM_Data\2013\Amazon\_Oct_2013\AWS Intro Series Branding\AWS-Intro-Series-Branding_10-17-2013_05d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63314" y="2260442"/>
            <a:ext cx="1547331" cy="2293505"/>
          </a:xfrm>
          <a:prstGeom prst="rect">
            <a:avLst/>
          </a:prstGeom>
          <a:noFill/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Classroom Title Slide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3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0136" y="1340363"/>
            <a:ext cx="5514798" cy="993913"/>
          </a:xfrm>
        </p:spPr>
        <p:txBody>
          <a:bodyPr anchor="ctr">
            <a:noAutofit/>
          </a:bodyPr>
          <a:lstStyle>
            <a:lvl1pPr algn="l"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</a:t>
            </a:r>
          </a:p>
        </p:txBody>
      </p:sp>
      <p:pic>
        <p:nvPicPr>
          <p:cNvPr id="4" name="Picture 3" descr="AWS-Intro-Series-Branding_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1" y="1172965"/>
            <a:ext cx="2225304" cy="3346107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09807" y="2052485"/>
            <a:ext cx="5532166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S T&amp;C 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980209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Certification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865909" y="4132033"/>
            <a:ext cx="251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2"/>
              </a:rPr>
              <a:t>aws.amazon.com/certification</a:t>
            </a:r>
            <a:endParaRPr lang="en-US" sz="1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16818" y="2957987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Demonstrate your skills, knowledge, and expertise with the </a:t>
            </a:r>
            <a:r>
              <a:rPr lang="en-US" sz="1400">
                <a:solidFill>
                  <a:schemeClr val="tx1"/>
                </a:solidFill>
              </a:rPr>
              <a:t>AWS platform.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46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Self-Paced Labs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3400" y="4024311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aws.amazon.com/training/</a:t>
            </a:r>
            <a:br>
              <a:rPr lang="en-US" sz="1400" dirty="0">
                <a:hlinkClick r:id="rId3"/>
              </a:rPr>
            </a:br>
            <a:r>
              <a:rPr lang="en-US" sz="1400" dirty="0">
                <a:hlinkClick r:id="rId3"/>
              </a:rPr>
              <a:t>self-paced-labs</a:t>
            </a:r>
            <a:endParaRPr lang="en-US" sz="14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47700" y="2957989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Try products, gain new skills, and get hands-on practice working with AWS technologies.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71800" y="4132033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4"/>
              </a:rPr>
              <a:t>aws.amazon.com/training</a:t>
            </a:r>
            <a:endParaRPr lang="en-US" sz="14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13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Training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314700" y="2962482"/>
            <a:ext cx="2209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Skill up and gain confidence to design, develop, deploy, and manage your applications </a:t>
            </a:r>
            <a:r>
              <a:rPr lang="en-US" sz="1400">
                <a:solidFill>
                  <a:schemeClr val="tx1"/>
                </a:solidFill>
              </a:rPr>
              <a:t>on AWS.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18" y="1263008"/>
            <a:ext cx="2438400" cy="164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63008"/>
            <a:ext cx="2438400" cy="16459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63008"/>
            <a:ext cx="2438400" cy="1645920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338328" y="118872"/>
            <a:ext cx="730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AWS Training and Certification</a:t>
            </a:r>
          </a:p>
        </p:txBody>
      </p:sp>
    </p:spTree>
    <p:extLst>
      <p:ext uri="{BB962C8B-B14F-4D97-AF65-F5344CB8AC3E}">
        <p14:creationId xmlns:p14="http://schemas.microsoft.com/office/powerpoint/2010/main" val="31465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4711" y="299120"/>
            <a:ext cx="8535259" cy="4067471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95872" y="4767086"/>
            <a:ext cx="3386468" cy="269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2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0592" y="874211"/>
            <a:ext cx="8205304" cy="36890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36550" y="893851"/>
            <a:ext cx="8256588" cy="359083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437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677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874211"/>
            <a:ext cx="8205304" cy="3689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0"/>
          <p:cNvSpPr txBox="1">
            <a:spLocks/>
          </p:cNvSpPr>
          <p:nvPr userDrawn="1"/>
        </p:nvSpPr>
        <p:spPr>
          <a:xfrm>
            <a:off x="8734566" y="4774919"/>
            <a:ext cx="32242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8CCA2CA-1B45-4AF7-8183-FFFEE66DD4C1}" type="slidenum">
              <a:rPr lang="en-US" b="1" smtClean="0">
                <a:solidFill>
                  <a:schemeClr val="tx1"/>
                </a:solidFill>
              </a:rPr>
              <a:t>‹#›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67671" y="4796859"/>
            <a:ext cx="5037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© 2016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9" r:id="rId2"/>
    <p:sldLayoutId id="2147483690" r:id="rId3"/>
    <p:sldLayoutId id="2147483677" r:id="rId4"/>
    <p:sldLayoutId id="2147483693" r:id="rId5"/>
    <p:sldLayoutId id="2147483691" r:id="rId6"/>
    <p:sldLayoutId id="2147483676" r:id="rId7"/>
    <p:sldLayoutId id="2147483694" r:id="rId8"/>
    <p:sldLayoutId id="2147483678" r:id="rId9"/>
    <p:sldLayoutId id="2147483680" r:id="rId10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344488" indent="-341313" algn="l" defTabSz="457200" rtl="0" eaLnBrk="1" latinLnBrk="0" hangingPunct="1">
        <a:spcBef>
          <a:spcPct val="20000"/>
        </a:spcBef>
        <a:buClr>
          <a:schemeClr val="accent1"/>
        </a:buClr>
        <a:buSzPct val="125000"/>
        <a:buFontTx/>
        <a:buBlip>
          <a:blip r:embed="rId12"/>
        </a:buBlip>
        <a:defRPr sz="22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625475" indent="-282575" algn="l" defTabSz="4572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Ø"/>
        <a:defRPr sz="2000" b="0" i="0" kern="1200" baseline="0">
          <a:solidFill>
            <a:schemeClr val="tx1"/>
          </a:solidFill>
          <a:latin typeface="Arial"/>
          <a:ea typeface="+mn-ea"/>
          <a:cs typeface="Arial"/>
        </a:defRPr>
      </a:lvl3pPr>
      <a:lvl4pPr marL="914400" indent="-222250" algn="l" defTabSz="4572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595A5D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aws.amazon.com/awsaccountbilling/latest/aboutv2/detailed-billing-reports.html" TargetMode="External"/><Relationship Id="rId3" Type="http://schemas.openxmlformats.org/officeDocument/2006/relationships/hyperlink" Target="http://docs.aws.amazon.com/awsaccountbilling/latest/aboutv2/getting-viewing-bill.html" TargetMode="External"/><Relationship Id="rId7" Type="http://schemas.openxmlformats.org/officeDocument/2006/relationships/hyperlink" Target="http://docs.aws.amazon.com/awsaccountbilling/latest/aboutv2/monitor-charges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docs.aws.amazon.com/awsaccountbilling/latest/aboutv2/budgets-managing-costs.html" TargetMode="External"/><Relationship Id="rId5" Type="http://schemas.openxmlformats.org/officeDocument/2006/relationships/hyperlink" Target="http://docs.aws.amazon.com/awsaccountbilling/latest/aboutv2/cost-explorer-tasks.html" TargetMode="External"/><Relationship Id="rId10" Type="http://schemas.openxmlformats.org/officeDocument/2006/relationships/hyperlink" Target="https://d0.awsstatic.com/aws-answers/AWS_Tagging_Strategies.pdf" TargetMode="External"/><Relationship Id="rId4" Type="http://schemas.openxmlformats.org/officeDocument/2006/relationships/hyperlink" Target="http://docs.aws.amazon.com/awsaccountbilling/latest/aboutv2/monitoring-costs.html" TargetMode="External"/><Relationship Id="rId9" Type="http://schemas.openxmlformats.org/officeDocument/2006/relationships/hyperlink" Target="https://d0.awsstatic.com/aws-answers/AWS_Multi_Account_Billing_Strategy.pdf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3613" y="1340363"/>
            <a:ext cx="6265669" cy="993913"/>
          </a:xfrm>
        </p:spPr>
        <p:txBody>
          <a:bodyPr/>
          <a:lstStyle/>
          <a:p>
            <a:r>
              <a:rPr lang="en-US" dirty="0"/>
              <a:t>Module 4: Managing AWS Expenses</a:t>
            </a:r>
          </a:p>
        </p:txBody>
      </p:sp>
    </p:spTree>
    <p:extLst>
      <p:ext uri="{BB962C8B-B14F-4D97-AF65-F5344CB8AC3E}">
        <p14:creationId xmlns:p14="http://schemas.microsoft.com/office/powerpoint/2010/main" val="150935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5480" y="1675615"/>
            <a:ext cx="7092896" cy="132802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we found: effective cost optimization is…</a:t>
            </a:r>
          </a:p>
        </p:txBody>
      </p:sp>
    </p:spTree>
    <p:extLst>
      <p:ext uri="{BB962C8B-B14F-4D97-AF65-F5344CB8AC3E}">
        <p14:creationId xmlns:p14="http://schemas.microsoft.com/office/powerpoint/2010/main" val="897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293" y="684889"/>
            <a:ext cx="3931920" cy="78319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These consistent, heavy-hitting</a:t>
            </a:r>
          </a:p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cost optimization levers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71" y="2612714"/>
            <a:ext cx="779821" cy="7798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7654" y="1648124"/>
            <a:ext cx="779821" cy="7798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5714" y="3680199"/>
            <a:ext cx="779821" cy="77982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37982" y="1745326"/>
            <a:ext cx="1734505" cy="4388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b="0" dirty="0"/>
              <a:t>Rightsizing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4411" y="2796939"/>
            <a:ext cx="1734505" cy="4388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b="0" dirty="0"/>
              <a:t>Elasticity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4411" y="3747833"/>
            <a:ext cx="1734505" cy="4388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b="0" dirty="0"/>
              <a:t>Reserved Capacity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58772" y="684889"/>
            <a:ext cx="862198" cy="783193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pic>
        <p:nvPicPr>
          <p:cNvPr id="12" name="Picture Placeholder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4769" y="2664031"/>
            <a:ext cx="779821" cy="779821"/>
          </a:xfrm>
          <a:prstGeom prst="rect">
            <a:avLst/>
          </a:prstGeom>
        </p:spPr>
      </p:pic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677000"/>
          </a:xfrm>
        </p:spPr>
        <p:txBody>
          <a:bodyPr/>
          <a:lstStyle/>
          <a:p>
            <a:r>
              <a:rPr lang="en-US" dirty="0"/>
              <a:t>Driven by…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19528" y="684889"/>
            <a:ext cx="3931920" cy="78319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Continuous improvement – measure, monitor, improve</a:t>
            </a:r>
          </a:p>
        </p:txBody>
      </p:sp>
      <p:pic>
        <p:nvPicPr>
          <p:cNvPr id="18" name="Content Placeholder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1272" y="3768968"/>
            <a:ext cx="779821" cy="779821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4834355" y="1546432"/>
            <a:ext cx="1475362" cy="6753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b="0" dirty="0"/>
              <a:t>People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810029" y="2479063"/>
            <a:ext cx="1124669" cy="6753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b="0" dirty="0"/>
              <a:t>Process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860771" y="3483531"/>
            <a:ext cx="1554063" cy="6753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b="0" dirty="0"/>
              <a:t>Technology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047138" y="1832571"/>
            <a:ext cx="3667452" cy="506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100" b="0" dirty="0"/>
              <a:t>Cloud team / Cloud COE</a:t>
            </a:r>
          </a:p>
          <a:p>
            <a:r>
              <a:rPr lang="en-US" sz="1100" b="0" dirty="0"/>
              <a:t>Organizational buy-in</a:t>
            </a:r>
          </a:p>
          <a:p>
            <a:r>
              <a:rPr lang="en-US" sz="1100" b="0" dirty="0"/>
              <a:t>Partners to accelerate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5000712" y="2804049"/>
            <a:ext cx="3667452" cy="6050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100" b="0" dirty="0"/>
              <a:t>Targets and Metrics</a:t>
            </a:r>
          </a:p>
          <a:p>
            <a:r>
              <a:rPr lang="en-US" sz="1100" b="0" dirty="0"/>
              <a:t>Report on savings</a:t>
            </a:r>
          </a:p>
          <a:p>
            <a:r>
              <a:rPr lang="en-US" sz="1100" b="0" dirty="0"/>
              <a:t>Cloud operating model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5075330" y="3863670"/>
            <a:ext cx="2576555" cy="5682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100" b="0" dirty="0"/>
              <a:t>Automate, automate, automate</a:t>
            </a:r>
          </a:p>
          <a:p>
            <a:r>
              <a:rPr lang="en-US" sz="1100" b="0" dirty="0"/>
              <a:t>Auto-tagging, auto-scaling, tooling for reporting and metrics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80709" y="1562658"/>
            <a:ext cx="717106" cy="672471"/>
            <a:chOff x="7973502" y="1512399"/>
            <a:chExt cx="731520" cy="772989"/>
          </a:xfrm>
        </p:grpSpPr>
        <p:pic>
          <p:nvPicPr>
            <p:cNvPr id="26" name="Picture 25" descr="User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73502" y="1512399"/>
              <a:ext cx="731520" cy="73152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57483" y="1841040"/>
              <a:ext cx="363558" cy="444348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7780720" y="1681618"/>
            <a:ext cx="717106" cy="672471"/>
            <a:chOff x="7973502" y="1512399"/>
            <a:chExt cx="731520" cy="772989"/>
          </a:xfrm>
        </p:grpSpPr>
        <p:pic>
          <p:nvPicPr>
            <p:cNvPr id="35" name="Picture 34" descr="User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73502" y="1512399"/>
              <a:ext cx="731520" cy="73152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57483" y="1841040"/>
              <a:ext cx="363558" cy="444348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8180827" y="1681618"/>
            <a:ext cx="717106" cy="672471"/>
            <a:chOff x="7973502" y="1512399"/>
            <a:chExt cx="731520" cy="772989"/>
          </a:xfrm>
        </p:grpSpPr>
        <p:pic>
          <p:nvPicPr>
            <p:cNvPr id="38" name="Picture 37" descr="User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73502" y="1512399"/>
              <a:ext cx="731520" cy="73152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57483" y="1841040"/>
              <a:ext cx="363558" cy="444348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2813" y="2763798"/>
            <a:ext cx="331770" cy="47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0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/>
      <p:bldP spid="10" grpId="0"/>
      <p:bldP spid="11" grpId="0"/>
      <p:bldP spid="16" grpId="0" animBg="1"/>
      <p:bldP spid="19" grpId="0"/>
      <p:bldP spid="20" grpId="0"/>
      <p:bldP spid="21" grpId="0"/>
      <p:bldP spid="22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729453" y="3802235"/>
            <a:ext cx="8157439" cy="914400"/>
          </a:xfrm>
          <a:prstGeom prst="rightArrow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54367" y="4120277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ASSESS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96397" y="4136639"/>
            <a:ext cx="152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F81BD"/>
                </a:solidFill>
              </a:rPr>
              <a:t>STEADY STATE</a:t>
            </a:r>
          </a:p>
        </p:txBody>
      </p:sp>
      <p:sp>
        <p:nvSpPr>
          <p:cNvPr id="13" name="Freeform 12"/>
          <p:cNvSpPr/>
          <p:nvPr/>
        </p:nvSpPr>
        <p:spPr>
          <a:xfrm rot="21359770">
            <a:off x="996542" y="2061018"/>
            <a:ext cx="6766560" cy="1703082"/>
          </a:xfrm>
          <a:custGeom>
            <a:avLst/>
            <a:gdLst>
              <a:gd name="connsiteX0" fmla="*/ 0 w 7775468"/>
              <a:gd name="connsiteY0" fmla="*/ 3424398 h 3424398"/>
              <a:gd name="connsiteX1" fmla="*/ 1067823 w 7775468"/>
              <a:gd name="connsiteY1" fmla="*/ 3240290 h 3424398"/>
              <a:gd name="connsiteX2" fmla="*/ 2595914 w 7775468"/>
              <a:gd name="connsiteY2" fmla="*/ 3056183 h 3424398"/>
              <a:gd name="connsiteX3" fmla="*/ 4130142 w 7775468"/>
              <a:gd name="connsiteY3" fmla="*/ 2970266 h 3424398"/>
              <a:gd name="connsiteX4" fmla="*/ 5001584 w 7775468"/>
              <a:gd name="connsiteY4" fmla="*/ 2816843 h 3424398"/>
              <a:gd name="connsiteX5" fmla="*/ 6050996 w 7775468"/>
              <a:gd name="connsiteY5" fmla="*/ 2282932 h 3424398"/>
              <a:gd name="connsiteX6" fmla="*/ 6695372 w 7775468"/>
              <a:gd name="connsiteY6" fmla="*/ 1638556 h 3424398"/>
              <a:gd name="connsiteX7" fmla="*/ 7358158 w 7775468"/>
              <a:gd name="connsiteY7" fmla="*/ 625966 h 3424398"/>
              <a:gd name="connsiteX8" fmla="*/ 7658867 w 7775468"/>
              <a:gd name="connsiteY8" fmla="*/ 159560 h 3424398"/>
              <a:gd name="connsiteX9" fmla="*/ 7775468 w 7775468"/>
              <a:gd name="connsiteY9" fmla="*/ 0 h 342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75468" h="3424398">
                <a:moveTo>
                  <a:pt x="0" y="3424398"/>
                </a:moveTo>
                <a:cubicBezTo>
                  <a:pt x="317585" y="3363028"/>
                  <a:pt x="635171" y="3301659"/>
                  <a:pt x="1067823" y="3240290"/>
                </a:cubicBezTo>
                <a:cubicBezTo>
                  <a:pt x="1500475" y="3178921"/>
                  <a:pt x="2085528" y="3101187"/>
                  <a:pt x="2595914" y="3056183"/>
                </a:cubicBezTo>
                <a:cubicBezTo>
                  <a:pt x="3106301" y="3011179"/>
                  <a:pt x="3729197" y="3010156"/>
                  <a:pt x="4130142" y="2970266"/>
                </a:cubicBezTo>
                <a:cubicBezTo>
                  <a:pt x="4531087" y="2930376"/>
                  <a:pt x="4681442" y="2931399"/>
                  <a:pt x="5001584" y="2816843"/>
                </a:cubicBezTo>
                <a:cubicBezTo>
                  <a:pt x="5321726" y="2702287"/>
                  <a:pt x="5768698" y="2479313"/>
                  <a:pt x="6050996" y="2282932"/>
                </a:cubicBezTo>
                <a:cubicBezTo>
                  <a:pt x="6333294" y="2086551"/>
                  <a:pt x="6477512" y="1914717"/>
                  <a:pt x="6695372" y="1638556"/>
                </a:cubicBezTo>
                <a:cubicBezTo>
                  <a:pt x="6913232" y="1362395"/>
                  <a:pt x="7197576" y="872465"/>
                  <a:pt x="7358158" y="625966"/>
                </a:cubicBezTo>
                <a:cubicBezTo>
                  <a:pt x="7518740" y="379467"/>
                  <a:pt x="7589315" y="263888"/>
                  <a:pt x="7658867" y="159560"/>
                </a:cubicBezTo>
                <a:cubicBezTo>
                  <a:pt x="7728419" y="55232"/>
                  <a:pt x="7751943" y="27616"/>
                  <a:pt x="7775468" y="0"/>
                </a:cubicBezTo>
              </a:path>
            </a:pathLst>
          </a:cu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2668573" y="410554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PILOT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08172" y="4121692"/>
            <a:ext cx="998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C9B2E"/>
                </a:solidFill>
              </a:rPr>
              <a:t>MIGRATE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5687" y="3504617"/>
            <a:ext cx="1828800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TCO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52786" y="1264097"/>
            <a:ext cx="2626385" cy="12939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rgbClr val="0C9B2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Baseline: what I need vs what I current have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rgbClr val="0C9B2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Leverage AWS managed services, different configuration options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94374" y="0"/>
            <a:ext cx="2648932" cy="200906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Leverage the cloud – elasticity, do not overprovision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Purchasing Options (Spot, RI)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Continuous improvement</a:t>
            </a:r>
          </a:p>
          <a:p>
            <a:pPr marL="342900" indent="-342900">
              <a:buFontTx/>
              <a:buChar char="-"/>
            </a:pPr>
            <a:endParaRPr lang="en-US" sz="1400" dirty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Tx/>
              <a:buChar char="-"/>
            </a:pPr>
            <a:endParaRPr lang="en-US" sz="1400" dirty="0" err="1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2626" y="2375871"/>
            <a:ext cx="2757913" cy="12939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POC: Validate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Verify costs at multiple usage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Verify costs of different system configurations</a:t>
            </a:r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677000"/>
          </a:xfrm>
        </p:spPr>
        <p:txBody>
          <a:bodyPr/>
          <a:lstStyle/>
          <a:p>
            <a:r>
              <a:rPr lang="en-US" dirty="0"/>
              <a:t>Application Migration</a:t>
            </a:r>
          </a:p>
        </p:txBody>
      </p:sp>
    </p:spTree>
    <p:extLst>
      <p:ext uri="{BB962C8B-B14F-4D97-AF65-F5344CB8AC3E}">
        <p14:creationId xmlns:p14="http://schemas.microsoft.com/office/powerpoint/2010/main" val="16240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  <p:bldP spid="22" grpId="0"/>
      <p:bldP spid="23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5480" y="1675615"/>
            <a:ext cx="7092896" cy="132802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Effective cost optimization</a:t>
            </a:r>
          </a:p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real customer example</a:t>
            </a:r>
          </a:p>
        </p:txBody>
      </p:sp>
    </p:spTree>
    <p:extLst>
      <p:ext uri="{BB962C8B-B14F-4D97-AF65-F5344CB8AC3E}">
        <p14:creationId xmlns:p14="http://schemas.microsoft.com/office/powerpoint/2010/main" val="4276776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29188" y="1143510"/>
            <a:ext cx="6485735" cy="3096807"/>
            <a:chOff x="0" y="0"/>
            <a:chExt cx="5930165" cy="29635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975" y="220662"/>
              <a:ext cx="5876190" cy="2742857"/>
            </a:xfrm>
            <a:prstGeom prst="rect">
              <a:avLst/>
            </a:prstGeom>
          </p:spPr>
        </p:pic>
        <p:sp>
          <p:nvSpPr>
            <p:cNvPr id="10" name="TextBox 15"/>
            <p:cNvSpPr txBox="1"/>
            <p:nvPr/>
          </p:nvSpPr>
          <p:spPr>
            <a:xfrm>
              <a:off x="4618038" y="1958975"/>
              <a:ext cx="1111250" cy="373062"/>
            </a:xfrm>
            <a:prstGeom prst="rect">
              <a:avLst/>
            </a:prstGeom>
            <a:solidFill>
              <a:schemeClr val="lt1"/>
            </a:solidFill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0" i="0"/>
                <a:t>$0.06/hour</a:t>
              </a:r>
            </a:p>
          </p:txBody>
        </p:sp>
        <p:sp>
          <p:nvSpPr>
            <p:cNvPr id="11" name="TextBox 16"/>
            <p:cNvSpPr txBox="1"/>
            <p:nvPr/>
          </p:nvSpPr>
          <p:spPr>
            <a:xfrm>
              <a:off x="0" y="0"/>
              <a:ext cx="1111250" cy="373062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0" i="0"/>
                <a:t>$0.13/hour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426252"/>
            <a:ext cx="2773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/>
                <a:ea typeface="+mj-ea"/>
                <a:cs typeface="Arial"/>
              </a:rPr>
              <a:t>The Journey</a:t>
            </a:r>
          </a:p>
        </p:txBody>
      </p:sp>
    </p:spTree>
    <p:extLst>
      <p:ext uri="{BB962C8B-B14F-4D97-AF65-F5344CB8AC3E}">
        <p14:creationId xmlns:p14="http://schemas.microsoft.com/office/powerpoint/2010/main" val="1800884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124325" y="2079882"/>
            <a:ext cx="3194765" cy="1566455"/>
            <a:chOff x="2124325" y="2079882"/>
            <a:chExt cx="3588770" cy="1825335"/>
          </a:xfrm>
        </p:grpSpPr>
        <p:sp>
          <p:nvSpPr>
            <p:cNvPr id="29" name="Rectangle 28"/>
            <p:cNvSpPr/>
            <p:nvPr/>
          </p:nvSpPr>
          <p:spPr>
            <a:xfrm>
              <a:off x="3876675" y="2079882"/>
              <a:ext cx="1836420" cy="721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24325" y="3183442"/>
              <a:ext cx="1836420" cy="721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69683" y="384210"/>
            <a:ext cx="6274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/>
                <a:ea typeface="+mj-ea"/>
                <a:cs typeface="Arial"/>
              </a:rPr>
              <a:t>Begin to turn off non-production daily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707" y="942680"/>
            <a:ext cx="6632414" cy="361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20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497" y="835965"/>
            <a:ext cx="6743046" cy="37732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9683" y="384210"/>
            <a:ext cx="6274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/>
                <a:ea typeface="+mj-ea"/>
                <a:cs typeface="Arial"/>
              </a:rPr>
              <a:t>Begin purchasing Reserved Instances</a:t>
            </a:r>
          </a:p>
        </p:txBody>
      </p:sp>
    </p:spTree>
    <p:extLst>
      <p:ext uri="{BB962C8B-B14F-4D97-AF65-F5344CB8AC3E}">
        <p14:creationId xmlns:p14="http://schemas.microsoft.com/office/powerpoint/2010/main" val="1858905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1292" y="940469"/>
            <a:ext cx="4393895" cy="234446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9683" y="384210"/>
            <a:ext cx="6274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/>
                <a:ea typeface="+mj-ea"/>
                <a:cs typeface="Arial"/>
              </a:rPr>
              <a:t>Optimizing from $0.13/hour to $0.06/hour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0455" y="3518244"/>
          <a:ext cx="5054597" cy="90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0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What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 ‘14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 ‘15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l-G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Δ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474746"/>
                          </a:solidFill>
                          <a:effectLst/>
                          <a:latin typeface="Arial" panose="020B0604020202020204" pitchFamily="34" charset="0"/>
                        </a:rPr>
                        <a:t>Peak Compute Usage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474746"/>
                          </a:solidFill>
                          <a:effectLst/>
                          <a:latin typeface="Arial" panose="020B0604020202020204" pitchFamily="34" charset="0"/>
                        </a:rPr>
                        <a:t>471k vCPU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474746"/>
                          </a:solidFill>
                          <a:effectLst/>
                          <a:latin typeface="Arial" panose="020B0604020202020204" pitchFamily="34" charset="0"/>
                        </a:rPr>
                        <a:t>4105k vCPU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474746"/>
                          </a:solidFill>
                          <a:effectLst/>
                          <a:latin typeface="Arial" panose="020B0604020202020204" pitchFamily="34" charset="0"/>
                        </a:rPr>
                        <a:t>8.7x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8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474746"/>
                          </a:solidFill>
                          <a:effectLst/>
                          <a:latin typeface="Arial" panose="020B0604020202020204" pitchFamily="34" charset="0"/>
                        </a:rPr>
                        <a:t>Instance Costs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474746"/>
                          </a:solidFill>
                          <a:effectLst/>
                          <a:latin typeface="Arial" panose="020B0604020202020204" pitchFamily="34" charset="0"/>
                        </a:rPr>
                        <a:t>$59k pm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474746"/>
                          </a:solidFill>
                          <a:effectLst/>
                          <a:latin typeface="Arial" panose="020B0604020202020204" pitchFamily="34" charset="0"/>
                        </a:rPr>
                        <a:t>$244k pm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474746"/>
                          </a:solidFill>
                          <a:effectLst/>
                          <a:latin typeface="Arial" panose="020B0604020202020204" pitchFamily="34" charset="0"/>
                        </a:rPr>
                        <a:t>4.1x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25052" y="3518244"/>
            <a:ext cx="3227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$185k</a:t>
            </a:r>
          </a:p>
          <a:p>
            <a:pPr algn="ctr"/>
            <a:r>
              <a:rPr lang="en-US" sz="2400" b="1" dirty="0">
                <a:solidFill>
                  <a:schemeClr val="accent1"/>
                </a:solidFill>
              </a:rPr>
              <a:t>saving per month!</a:t>
            </a:r>
          </a:p>
        </p:txBody>
      </p:sp>
    </p:spTree>
    <p:extLst>
      <p:ext uri="{BB962C8B-B14F-4D97-AF65-F5344CB8AC3E}">
        <p14:creationId xmlns:p14="http://schemas.microsoft.com/office/powerpoint/2010/main" val="2182823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9683" y="384210"/>
            <a:ext cx="1721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/>
                <a:ea typeface="+mj-ea"/>
                <a:cs typeface="Arial"/>
              </a:rPr>
              <a:t>Elasticity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957638"/>
            <a:ext cx="8900161" cy="322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46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9683" y="261378"/>
            <a:ext cx="4879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/>
                <a:ea typeface="+mj-ea"/>
                <a:cs typeface="Arial"/>
              </a:rPr>
              <a:t>Reserved instances / capacity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200" y="3904427"/>
            <a:ext cx="1495425" cy="60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381" y="1350034"/>
            <a:ext cx="4127350" cy="2286198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72083" y="3795243"/>
          <a:ext cx="2885378" cy="762000"/>
        </p:xfrm>
        <a:graphic>
          <a:graphicData uri="http://schemas.openxmlformats.org/drawingml/2006/table">
            <a:tbl>
              <a:tblPr/>
              <a:tblGrid>
                <a:gridCol w="1254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Reserved Instance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Month Cost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Demand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6,832.80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1yr Partial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4,999.68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3yr Partial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3,930.88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80364" y="3816141"/>
          <a:ext cx="3086100" cy="76200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Reserved Instance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Month Cost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Demand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40,077.00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1yr Partial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17,315.52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3yr Partial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11,521.28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69" y="1350034"/>
            <a:ext cx="3853006" cy="229229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7452" y="786844"/>
            <a:ext cx="5198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Usage commitment + optional upfront payment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288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4-1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75861" y="874211"/>
            <a:ext cx="8285583" cy="3766213"/>
          </a:xfrm>
        </p:spPr>
        <p:txBody>
          <a:bodyPr/>
          <a:lstStyle/>
          <a:p>
            <a:pPr marL="3175" lvl="1" indent="0">
              <a:buNone/>
            </a:pPr>
            <a:r>
              <a:rPr lang="en-US" dirty="0"/>
              <a:t>Total Cost of Ownership (TCO) = all costs associated with running an application. </a:t>
            </a:r>
          </a:p>
          <a:p>
            <a:pPr marL="3175" lvl="1" indent="0">
              <a:buNone/>
            </a:pPr>
            <a:endParaRPr lang="en-US" dirty="0"/>
          </a:p>
          <a:p>
            <a:pPr marL="3175" lvl="1" indent="0">
              <a:buNone/>
            </a:pPr>
            <a:r>
              <a:rPr lang="en-US" dirty="0"/>
              <a:t>For AFL lets start the TCO exercise – thinking of one of their applications </a:t>
            </a:r>
            <a:r>
              <a:rPr lang="en-US" dirty="0">
                <a:solidFill>
                  <a:srgbClr val="FCB64C"/>
                </a:solidFill>
              </a:rPr>
              <a:t>that operates on-premise</a:t>
            </a:r>
            <a:r>
              <a:rPr lang="en-US" dirty="0"/>
              <a:t>, what are the data points that you would collect?</a:t>
            </a:r>
          </a:p>
          <a:p>
            <a:pPr lvl="1"/>
            <a:r>
              <a:rPr lang="en-US" dirty="0"/>
              <a:t>As a group, discover &amp; discuss all the data categories you can think of that reflect true TCO, derive a consolidated list. One category per sticky note.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5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01695" y="411506"/>
            <a:ext cx="3256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ea typeface="+mj-ea"/>
                <a:cs typeface="Arial"/>
              </a:rPr>
              <a:t>Spot instances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793" y="1272166"/>
            <a:ext cx="4963023" cy="2771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8233" y="1272166"/>
            <a:ext cx="5093525" cy="2794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8" lvl="1" indent="-341313">
              <a:spcBef>
                <a:spcPct val="20000"/>
              </a:spcBef>
              <a:buClr>
                <a:srgbClr val="E98E31"/>
              </a:buClr>
              <a:buSzPct val="125000"/>
              <a:buBlip>
                <a:blip r:embed="rId4"/>
              </a:buBlip>
            </a:pPr>
            <a:r>
              <a:rPr lang="en-US" sz="2200" dirty="0">
                <a:solidFill>
                  <a:srgbClr val="474746"/>
                </a:solidFill>
                <a:cs typeface="Arial"/>
              </a:rPr>
              <a:t>‘Bid’ on unused capacity</a:t>
            </a:r>
          </a:p>
          <a:p>
            <a:pPr marL="3175" lvl="1">
              <a:spcBef>
                <a:spcPct val="20000"/>
              </a:spcBef>
              <a:buClr>
                <a:srgbClr val="E98E31"/>
              </a:buClr>
              <a:buSzPct val="125000"/>
            </a:pPr>
            <a:endParaRPr lang="en-US" sz="1000" dirty="0">
              <a:solidFill>
                <a:srgbClr val="474746"/>
              </a:solidFill>
              <a:cs typeface="Arial"/>
            </a:endParaRPr>
          </a:p>
          <a:p>
            <a:pPr marL="344488" lvl="1" indent="-341313">
              <a:spcBef>
                <a:spcPct val="20000"/>
              </a:spcBef>
              <a:buClr>
                <a:srgbClr val="E98E31"/>
              </a:buClr>
              <a:buSzPct val="125000"/>
              <a:buBlip>
                <a:blip r:embed="rId4"/>
              </a:buBlip>
            </a:pPr>
            <a:r>
              <a:rPr lang="en-US" sz="2200" dirty="0">
                <a:solidFill>
                  <a:srgbClr val="474746"/>
                </a:solidFill>
                <a:cs typeface="Arial"/>
              </a:rPr>
              <a:t>Spot Bid Advisor</a:t>
            </a:r>
          </a:p>
          <a:p>
            <a:pPr marL="3175" lvl="1">
              <a:spcBef>
                <a:spcPct val="20000"/>
              </a:spcBef>
              <a:buClr>
                <a:srgbClr val="E98E31"/>
              </a:buClr>
              <a:buSzPct val="125000"/>
            </a:pPr>
            <a:endParaRPr lang="en-US" sz="1000" dirty="0">
              <a:solidFill>
                <a:srgbClr val="474746"/>
              </a:solidFill>
              <a:cs typeface="Arial"/>
            </a:endParaRPr>
          </a:p>
          <a:p>
            <a:pPr marL="344488" lvl="1" indent="-341313">
              <a:spcBef>
                <a:spcPct val="20000"/>
              </a:spcBef>
              <a:buClr>
                <a:srgbClr val="E98E31"/>
              </a:buClr>
              <a:buSzPct val="125000"/>
              <a:buBlip>
                <a:blip r:embed="rId4"/>
              </a:buBlip>
            </a:pPr>
            <a:r>
              <a:rPr lang="en-US" sz="2200" dirty="0">
                <a:solidFill>
                  <a:srgbClr val="474746"/>
                </a:solidFill>
                <a:cs typeface="Arial"/>
              </a:rPr>
              <a:t>Pricing History</a:t>
            </a:r>
          </a:p>
          <a:p>
            <a:pPr marL="3175" lvl="1">
              <a:spcBef>
                <a:spcPct val="20000"/>
              </a:spcBef>
              <a:buClr>
                <a:srgbClr val="E98E31"/>
              </a:buClr>
              <a:buSzPct val="125000"/>
            </a:pPr>
            <a:endParaRPr lang="en-US" sz="1000" dirty="0">
              <a:solidFill>
                <a:srgbClr val="474746"/>
              </a:solidFill>
              <a:cs typeface="Arial"/>
            </a:endParaRPr>
          </a:p>
          <a:p>
            <a:pPr marL="344488" lvl="1" indent="-341313">
              <a:spcBef>
                <a:spcPct val="20000"/>
              </a:spcBef>
              <a:buClr>
                <a:srgbClr val="E98E31"/>
              </a:buClr>
              <a:buSzPct val="125000"/>
              <a:buBlip>
                <a:blip r:embed="rId4"/>
              </a:buBlip>
            </a:pPr>
            <a:r>
              <a:rPr lang="en-US" sz="2200" dirty="0">
                <a:solidFill>
                  <a:srgbClr val="474746"/>
                </a:solidFill>
                <a:cs typeface="Arial"/>
              </a:rPr>
              <a:t>Spot Fleet</a:t>
            </a:r>
          </a:p>
          <a:p>
            <a:pPr marL="3175" lvl="1">
              <a:spcBef>
                <a:spcPct val="20000"/>
              </a:spcBef>
              <a:buClr>
                <a:srgbClr val="E98E31"/>
              </a:buClr>
              <a:buSzPct val="125000"/>
            </a:pPr>
            <a:endParaRPr lang="en-US" sz="1000" dirty="0">
              <a:solidFill>
                <a:srgbClr val="474746"/>
              </a:solidFill>
              <a:cs typeface="Arial"/>
            </a:endParaRPr>
          </a:p>
          <a:p>
            <a:pPr marL="344488" lvl="1" indent="-341313">
              <a:spcBef>
                <a:spcPct val="20000"/>
              </a:spcBef>
              <a:buClr>
                <a:srgbClr val="E98E31"/>
              </a:buClr>
              <a:buSzPct val="125000"/>
              <a:buBlip>
                <a:blip r:embed="rId4"/>
              </a:buBlip>
            </a:pPr>
            <a:r>
              <a:rPr lang="en-US" sz="2200" dirty="0">
                <a:solidFill>
                  <a:srgbClr val="474746"/>
                </a:solidFill>
                <a:cs typeface="Arial"/>
              </a:rPr>
              <a:t>Spot Blocks</a:t>
            </a:r>
          </a:p>
        </p:txBody>
      </p:sp>
    </p:spTree>
    <p:extLst>
      <p:ext uri="{BB962C8B-B14F-4D97-AF65-F5344CB8AC3E}">
        <p14:creationId xmlns:p14="http://schemas.microsoft.com/office/powerpoint/2010/main" val="123864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2853613" y="2165609"/>
            <a:ext cx="5688360" cy="1314450"/>
          </a:xfrm>
        </p:spPr>
        <p:txBody>
          <a:bodyPr/>
          <a:lstStyle/>
          <a:p>
            <a:r>
              <a:rPr lang="en-US" dirty="0"/>
              <a:t>Cost allocation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53613" y="1340363"/>
            <a:ext cx="6265669" cy="993913"/>
          </a:xfrm>
        </p:spPr>
        <p:txBody>
          <a:bodyPr/>
          <a:lstStyle/>
          <a:p>
            <a:r>
              <a:rPr lang="en-US" dirty="0"/>
              <a:t>Module 4: Managing AWS Expenses</a:t>
            </a:r>
          </a:p>
        </p:txBody>
      </p:sp>
    </p:spTree>
    <p:extLst>
      <p:ext uri="{BB962C8B-B14F-4D97-AF65-F5344CB8AC3E}">
        <p14:creationId xmlns:p14="http://schemas.microsoft.com/office/powerpoint/2010/main" val="3968845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4-2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75861" y="874211"/>
            <a:ext cx="8285583" cy="3766213"/>
          </a:xfrm>
        </p:spPr>
        <p:txBody>
          <a:bodyPr/>
          <a:lstStyle/>
          <a:p>
            <a:pPr marL="3175" lvl="1" indent="0">
              <a:buNone/>
            </a:pPr>
            <a:r>
              <a:rPr lang="en-US" dirty="0"/>
              <a:t>AFL’s monthly cloud bill is US$20,000 with 5 different business units leveraging the cloud.</a:t>
            </a:r>
          </a:p>
          <a:p>
            <a:pPr marL="3175" lvl="1" indent="0">
              <a:buNone/>
            </a:pPr>
            <a:endParaRPr lang="en-US" dirty="0"/>
          </a:p>
          <a:p>
            <a:pPr marL="3175" lvl="1" indent="0">
              <a:buNone/>
            </a:pPr>
            <a:r>
              <a:rPr lang="en-US" dirty="0"/>
              <a:t>In a group, discuss and define strategies via which you would allocate that cost back to the business</a:t>
            </a:r>
          </a:p>
          <a:p>
            <a:pPr lvl="1">
              <a:buClr>
                <a:srgbClr val="E98E31"/>
              </a:buClr>
            </a:pPr>
            <a:r>
              <a:rPr lang="en-US" sz="1800" dirty="0">
                <a:solidFill>
                  <a:srgbClr val="474746"/>
                </a:solidFill>
              </a:rPr>
              <a:t>Will you mark up for the cloud team’s staff? What else might you do a mark up for?</a:t>
            </a:r>
          </a:p>
          <a:p>
            <a:pPr lvl="1">
              <a:buClr>
                <a:srgbClr val="E98E31"/>
              </a:buClr>
            </a:pPr>
            <a:r>
              <a:rPr lang="en-US" sz="1800" dirty="0">
                <a:solidFill>
                  <a:srgbClr val="474746"/>
                </a:solidFill>
              </a:rPr>
              <a:t>How will you segregate billing between the different business units?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0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849" y="822713"/>
            <a:ext cx="3556483" cy="36117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 accounting and billing 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Designate 1 account as the payer, and other accounts as its </a:t>
            </a:r>
            <a:r>
              <a:rPr lang="en-US" sz="1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linked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accounts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 get a single bill for multiple AWS accounts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 get to combine usage across accounts to meet volume discount tiers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677000"/>
          </a:xfrm>
        </p:spPr>
        <p:txBody>
          <a:bodyPr/>
          <a:lstStyle/>
          <a:p>
            <a:r>
              <a:rPr lang="en-US" dirty="0"/>
              <a:t>Consolidated billing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265" y="1159458"/>
            <a:ext cx="5200308" cy="32270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43692" y="869846"/>
            <a:ext cx="2903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426710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789" y="1011249"/>
            <a:ext cx="5036489" cy="33711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Assign metadata to your AWS resources in the form of tags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Help categorize your AWS resources inline with organization data/structure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Types of business tags for cost management and allocation: owner, cost center, BU,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AWS Cost Explorer and Detailed Billing Records support the ability to breakdown AWS costs by tags</a:t>
            </a:r>
          </a:p>
        </p:txBody>
      </p:sp>
      <p:pic>
        <p:nvPicPr>
          <p:cNvPr id="1026" name="Picture 2" descr="Tag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9144" y="899080"/>
            <a:ext cx="2678560" cy="280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89718" y="3707003"/>
            <a:ext cx="2903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E.g. 2 tags assigned to each instance</a:t>
            </a:r>
          </a:p>
          <a:p>
            <a:r>
              <a:rPr lang="en-US" sz="1200" dirty="0"/>
              <a:t>Tag 1: “Owner”</a:t>
            </a:r>
          </a:p>
          <a:p>
            <a:r>
              <a:rPr lang="en-US" sz="1200" dirty="0"/>
              <a:t>Tag 2: “Stack”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677000"/>
          </a:xfrm>
        </p:spPr>
        <p:txBody>
          <a:bodyPr/>
          <a:lstStyle/>
          <a:p>
            <a:r>
              <a:rPr lang="en-US" dirty="0"/>
              <a:t>Tagging</a:t>
            </a:r>
          </a:p>
        </p:txBody>
      </p:sp>
    </p:spTree>
    <p:extLst>
      <p:ext uri="{BB962C8B-B14F-4D97-AF65-F5344CB8AC3E}">
        <p14:creationId xmlns:p14="http://schemas.microsoft.com/office/powerpoint/2010/main" val="181029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2884600" y="2146754"/>
            <a:ext cx="5491751" cy="1314450"/>
          </a:xfrm>
        </p:spPr>
        <p:txBody>
          <a:bodyPr/>
          <a:lstStyle/>
          <a:p>
            <a:r>
              <a:rPr lang="en-US" dirty="0"/>
              <a:t>Tools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53613" y="1340363"/>
            <a:ext cx="6265669" cy="993913"/>
          </a:xfrm>
        </p:spPr>
        <p:txBody>
          <a:bodyPr/>
          <a:lstStyle/>
          <a:p>
            <a:r>
              <a:rPr lang="en-US" dirty="0"/>
              <a:t>Module 4: Managing AWS Expenses</a:t>
            </a:r>
          </a:p>
        </p:txBody>
      </p:sp>
    </p:spTree>
    <p:extLst>
      <p:ext uri="{BB962C8B-B14F-4D97-AF65-F5344CB8AC3E}">
        <p14:creationId xmlns:p14="http://schemas.microsoft.com/office/powerpoint/2010/main" val="2151403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500390" y="982639"/>
            <a:ext cx="8205304" cy="3498344"/>
          </a:xfrm>
        </p:spPr>
        <p:txBody>
          <a:bodyPr/>
          <a:lstStyle/>
          <a:p>
            <a:pPr lvl="1"/>
            <a:r>
              <a:rPr lang="en-US" sz="2000" dirty="0"/>
              <a:t>AWS Billing and Cost Management</a:t>
            </a:r>
          </a:p>
          <a:p>
            <a:pPr lvl="2" algn="just"/>
            <a:r>
              <a:rPr lang="en-US" dirty="0">
                <a:hlinkClick r:id="rId3"/>
              </a:rPr>
              <a:t>View</a:t>
            </a:r>
            <a:r>
              <a:rPr lang="en-US" dirty="0"/>
              <a:t> &amp; </a:t>
            </a:r>
            <a:r>
              <a:rPr lang="en-US" dirty="0">
                <a:hlinkClick r:id="rId4"/>
              </a:rPr>
              <a:t>Monitor</a:t>
            </a:r>
            <a:r>
              <a:rPr lang="en-US" dirty="0"/>
              <a:t> your AWS cost and usage</a:t>
            </a:r>
          </a:p>
          <a:p>
            <a:pPr lvl="2"/>
            <a:r>
              <a:rPr lang="en-US" dirty="0">
                <a:hlinkClick r:id="rId5"/>
              </a:rPr>
              <a:t>Analyze with graphs</a:t>
            </a:r>
            <a:endParaRPr lang="en-US" dirty="0"/>
          </a:p>
          <a:p>
            <a:pPr lvl="2"/>
            <a:r>
              <a:rPr lang="en-US" dirty="0"/>
              <a:t>Create </a:t>
            </a:r>
            <a:r>
              <a:rPr lang="en-US" dirty="0">
                <a:hlinkClick r:id="rId6"/>
              </a:rPr>
              <a:t>budgets</a:t>
            </a:r>
            <a:r>
              <a:rPr lang="en-US" dirty="0"/>
              <a:t> &amp; </a:t>
            </a:r>
            <a:r>
              <a:rPr lang="en-US" dirty="0">
                <a:hlinkClick r:id="rId7"/>
              </a:rPr>
              <a:t>alerts</a:t>
            </a:r>
            <a:r>
              <a:rPr lang="en-US" dirty="0"/>
              <a:t> on costs</a:t>
            </a:r>
          </a:p>
          <a:p>
            <a:pPr lvl="1"/>
            <a:r>
              <a:rPr lang="en-US" sz="2000" dirty="0">
                <a:hlinkClick r:id="rId8"/>
              </a:rPr>
              <a:t>Programmatic billing</a:t>
            </a:r>
            <a:r>
              <a:rPr lang="en-US" sz="2000" dirty="0"/>
              <a:t> access (Detailed billing files)</a:t>
            </a:r>
          </a:p>
          <a:p>
            <a:pPr lvl="1"/>
            <a:r>
              <a:rPr lang="en-US" sz="2000" dirty="0"/>
              <a:t>Partner Tools</a:t>
            </a:r>
          </a:p>
          <a:p>
            <a:pPr lvl="1"/>
            <a:r>
              <a:rPr lang="en-US" sz="2000" dirty="0"/>
              <a:t>AWS Account Set-up Strategy </a:t>
            </a:r>
            <a:r>
              <a:rPr lang="en-US" sz="2000" dirty="0">
                <a:hlinkClick r:id="rId9"/>
              </a:rPr>
              <a:t>Guide</a:t>
            </a:r>
            <a:endParaRPr lang="en-US" sz="2000" dirty="0"/>
          </a:p>
          <a:p>
            <a:pPr lvl="1"/>
            <a:r>
              <a:rPr lang="en-US" sz="2000" dirty="0"/>
              <a:t>AWS Tagging Strategy </a:t>
            </a:r>
            <a:r>
              <a:rPr lang="en-US" sz="2000" dirty="0">
                <a:hlinkClick r:id="rId10"/>
              </a:rPr>
              <a:t>Guide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593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32" y="702800"/>
            <a:ext cx="7917362" cy="394993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14639" y="748288"/>
            <a:ext cx="960647" cy="166184"/>
          </a:xfrm>
          <a:prstGeom prst="round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677000"/>
          </a:xfrm>
        </p:spPr>
        <p:txBody>
          <a:bodyPr/>
          <a:lstStyle/>
          <a:p>
            <a:r>
              <a:rPr lang="en-US" dirty="0"/>
              <a:t>AWS billing &amp; cost management dashboard</a:t>
            </a:r>
          </a:p>
        </p:txBody>
      </p:sp>
    </p:spTree>
    <p:extLst>
      <p:ext uri="{BB962C8B-B14F-4D97-AF65-F5344CB8AC3E}">
        <p14:creationId xmlns:p14="http://schemas.microsoft.com/office/powerpoint/2010/main" val="1134451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5" y="830557"/>
            <a:ext cx="9106029" cy="42377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8279" y="889731"/>
            <a:ext cx="1162383" cy="166184"/>
          </a:xfrm>
          <a:prstGeom prst="round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777009" y="1280670"/>
            <a:ext cx="1162383" cy="166184"/>
          </a:xfrm>
          <a:prstGeom prst="round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777009" y="2029418"/>
            <a:ext cx="1162383" cy="166184"/>
          </a:xfrm>
          <a:prstGeom prst="round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777009" y="2717022"/>
            <a:ext cx="1162383" cy="166184"/>
          </a:xfrm>
          <a:prstGeom prst="round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3015" y="130844"/>
            <a:ext cx="8205304" cy="677000"/>
          </a:xfrm>
        </p:spPr>
        <p:txBody>
          <a:bodyPr/>
          <a:lstStyle/>
          <a:p>
            <a:r>
              <a:rPr lang="en-US" dirty="0"/>
              <a:t>AWS cost explorer</a:t>
            </a:r>
          </a:p>
        </p:txBody>
      </p:sp>
    </p:spTree>
    <p:extLst>
      <p:ext uri="{BB962C8B-B14F-4D97-AF65-F5344CB8AC3E}">
        <p14:creationId xmlns:p14="http://schemas.microsoft.com/office/powerpoint/2010/main" val="2089236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04" y="696386"/>
            <a:ext cx="8522713" cy="436056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96386" y="1318236"/>
            <a:ext cx="642522" cy="141726"/>
          </a:xfrm>
          <a:prstGeom prst="round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743238" y="2838937"/>
            <a:ext cx="642522" cy="141726"/>
          </a:xfrm>
          <a:prstGeom prst="round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822174" y="4777408"/>
            <a:ext cx="4081669" cy="218661"/>
          </a:xfrm>
          <a:prstGeom prst="round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3015" y="130844"/>
            <a:ext cx="8205304" cy="677000"/>
          </a:xfrm>
        </p:spPr>
        <p:txBody>
          <a:bodyPr/>
          <a:lstStyle/>
          <a:p>
            <a:r>
              <a:rPr lang="en-US" dirty="0"/>
              <a:t>AWS budgets and alarms</a:t>
            </a:r>
          </a:p>
        </p:txBody>
      </p:sp>
    </p:spTree>
    <p:extLst>
      <p:ext uri="{BB962C8B-B14F-4D97-AF65-F5344CB8AC3E}">
        <p14:creationId xmlns:p14="http://schemas.microsoft.com/office/powerpoint/2010/main" val="206421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3613" y="1340363"/>
            <a:ext cx="6265669" cy="993913"/>
          </a:xfrm>
        </p:spPr>
        <p:txBody>
          <a:bodyPr/>
          <a:lstStyle/>
          <a:p>
            <a:r>
              <a:rPr lang="en-US" dirty="0"/>
              <a:t>Module 4: Managing AWS Expenses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2869761" y="2052485"/>
            <a:ext cx="5532166" cy="1314450"/>
          </a:xfrm>
        </p:spPr>
        <p:txBody>
          <a:bodyPr/>
          <a:lstStyle/>
          <a:p>
            <a:r>
              <a:rPr lang="en-US" dirty="0"/>
              <a:t>Total Cost of Ownership (TCO)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64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714" y="3002080"/>
            <a:ext cx="4638675" cy="1628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77" y="488604"/>
            <a:ext cx="6772275" cy="258127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3015" y="62604"/>
            <a:ext cx="8205304" cy="677000"/>
          </a:xfrm>
        </p:spPr>
        <p:txBody>
          <a:bodyPr/>
          <a:lstStyle/>
          <a:p>
            <a:r>
              <a:rPr lang="en-US" dirty="0"/>
              <a:t>AWS detailed billing reports &amp; cost allocation</a:t>
            </a:r>
          </a:p>
        </p:txBody>
      </p:sp>
    </p:spTree>
    <p:extLst>
      <p:ext uri="{BB962C8B-B14F-4D97-AF65-F5344CB8AC3E}">
        <p14:creationId xmlns:p14="http://schemas.microsoft.com/office/powerpoint/2010/main" val="1641622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From Customers</a:t>
            </a:r>
            <a:endParaRPr lang="en-US" b="0" dirty="0">
              <a:solidFill>
                <a:srgbClr val="FCB64C"/>
              </a:solidFill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475861" y="874211"/>
            <a:ext cx="8285583" cy="3766213"/>
          </a:xfrm>
        </p:spPr>
        <p:txBody>
          <a:bodyPr/>
          <a:lstStyle/>
          <a:p>
            <a:pPr lvl="1"/>
            <a:r>
              <a:rPr lang="en-US" dirty="0"/>
              <a:t>Take advantage of AWS’ </a:t>
            </a:r>
            <a:r>
              <a:rPr lang="en-US" dirty="0">
                <a:solidFill>
                  <a:srgbClr val="FCB64C"/>
                </a:solidFill>
              </a:rPr>
              <a:t>purchasing options </a:t>
            </a:r>
            <a:r>
              <a:rPr lang="en-US" dirty="0"/>
              <a:t>- buy in the most cost-effective way (On Demand + Spot + Reserved Instances) as fits your requirement</a:t>
            </a:r>
          </a:p>
          <a:p>
            <a:pPr lvl="1"/>
            <a:r>
              <a:rPr lang="en-US" dirty="0">
                <a:solidFill>
                  <a:srgbClr val="FCB64C"/>
                </a:solidFill>
              </a:rPr>
              <a:t>Watch what you are using</a:t>
            </a:r>
            <a:r>
              <a:rPr lang="en-US" dirty="0"/>
              <a:t>… match resources to workloads, identify idle and low-usage resources – stop or consolidate them</a:t>
            </a:r>
          </a:p>
          <a:p>
            <a:pPr lvl="1"/>
            <a:r>
              <a:rPr lang="en-US" dirty="0">
                <a:solidFill>
                  <a:srgbClr val="FCB64C"/>
                </a:solidFill>
              </a:rPr>
              <a:t>Tag early</a:t>
            </a:r>
            <a:r>
              <a:rPr lang="en-US" dirty="0"/>
              <a:t> as retroactive tagging is not possible</a:t>
            </a:r>
          </a:p>
          <a:p>
            <a:pPr lvl="1"/>
            <a:r>
              <a:rPr lang="en-US" dirty="0"/>
              <a:t>Set up governance and frameworks to manage cloud usage and expenditure – this is similar to project and financial management, really! Your </a:t>
            </a:r>
            <a:r>
              <a:rPr lang="en-US" dirty="0">
                <a:solidFill>
                  <a:srgbClr val="FCB64C"/>
                </a:solidFill>
              </a:rPr>
              <a:t>cloud team</a:t>
            </a:r>
            <a:r>
              <a:rPr lang="en-US" dirty="0"/>
              <a:t> should do these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5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3613" y="1340363"/>
            <a:ext cx="6265669" cy="993913"/>
          </a:xfrm>
        </p:spPr>
        <p:txBody>
          <a:bodyPr/>
          <a:lstStyle/>
          <a:p>
            <a:r>
              <a:rPr lang="en-US" dirty="0"/>
              <a:t>Module 4: Managing AWS Expenses</a:t>
            </a:r>
          </a:p>
        </p:txBody>
      </p:sp>
    </p:spTree>
    <p:extLst>
      <p:ext uri="{BB962C8B-B14F-4D97-AF65-F5344CB8AC3E}">
        <p14:creationId xmlns:p14="http://schemas.microsoft.com/office/powerpoint/2010/main" val="3790149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151" y="1340363"/>
            <a:ext cx="6310845" cy="99391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49383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6789" y="114935"/>
            <a:ext cx="8205304" cy="759275"/>
          </a:xfrm>
        </p:spPr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40592" y="921224"/>
            <a:ext cx="8205304" cy="3592874"/>
          </a:xfrm>
        </p:spPr>
        <p:txBody>
          <a:bodyPr/>
          <a:lstStyle/>
          <a:p>
            <a:pPr lvl="1"/>
            <a:r>
              <a:rPr lang="en-US" dirty="0"/>
              <a:t>Module 1 – Building a Cloud Strategy</a:t>
            </a:r>
          </a:p>
          <a:p>
            <a:pPr lvl="1"/>
            <a:r>
              <a:rPr lang="en-US" dirty="0"/>
              <a:t>Module 2 – Application Migrations</a:t>
            </a:r>
          </a:p>
          <a:p>
            <a:pPr lvl="1"/>
            <a:r>
              <a:rPr lang="en-US" dirty="0"/>
              <a:t>Module 3 – Hiring your Cloud Team</a:t>
            </a:r>
          </a:p>
          <a:p>
            <a:pPr lvl="1"/>
            <a:r>
              <a:rPr lang="en-US" dirty="0"/>
              <a:t>Module 4 – Managing AWS Expenses</a:t>
            </a:r>
          </a:p>
        </p:txBody>
      </p:sp>
    </p:spTree>
    <p:extLst>
      <p:ext uri="{BB962C8B-B14F-4D97-AF65-F5344CB8AC3E}">
        <p14:creationId xmlns:p14="http://schemas.microsoft.com/office/powerpoint/2010/main" val="4279758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6789" y="114935"/>
            <a:ext cx="8205304" cy="759275"/>
          </a:xfrm>
        </p:spPr>
        <p:txBody>
          <a:bodyPr/>
          <a:lstStyle/>
          <a:p>
            <a:r>
              <a:rPr lang="en-US" dirty="0"/>
              <a:t>Hard 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680" y="952820"/>
            <a:ext cx="8844323" cy="290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93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6789" y="114935"/>
            <a:ext cx="8205304" cy="759275"/>
          </a:xfrm>
        </p:spPr>
        <p:txBody>
          <a:bodyPr/>
          <a:lstStyle/>
          <a:p>
            <a:r>
              <a:rPr lang="en-US" dirty="0"/>
              <a:t>Module 1 </a:t>
            </a:r>
            <a:r>
              <a:rPr lang="mr-IN" dirty="0"/>
              <a:t>–</a:t>
            </a:r>
            <a:r>
              <a:rPr lang="en-US" dirty="0"/>
              <a:t> Building a Cloud Strategy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300830" y="874210"/>
            <a:ext cx="4108625" cy="30814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9024" y="874210"/>
            <a:ext cx="4132638" cy="30994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9884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6789" y="114935"/>
            <a:ext cx="8205304" cy="759275"/>
          </a:xfrm>
        </p:spPr>
        <p:txBody>
          <a:bodyPr/>
          <a:lstStyle/>
          <a:p>
            <a:r>
              <a:rPr lang="en-US" dirty="0"/>
              <a:t>Module 2 </a:t>
            </a:r>
            <a:r>
              <a:rPr lang="mr-IN" dirty="0"/>
              <a:t>–</a:t>
            </a:r>
            <a:r>
              <a:rPr lang="en-US" dirty="0"/>
              <a:t> Application Migrations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3911" y="865391"/>
            <a:ext cx="4117621" cy="3088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337" y="874210"/>
            <a:ext cx="4094104" cy="30705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6962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6789" y="114935"/>
            <a:ext cx="8205304" cy="759275"/>
          </a:xfrm>
        </p:spPr>
        <p:txBody>
          <a:bodyPr/>
          <a:lstStyle/>
          <a:p>
            <a:r>
              <a:rPr lang="en-US" dirty="0"/>
              <a:t>Module 3 </a:t>
            </a:r>
            <a:r>
              <a:rPr lang="mr-IN" dirty="0"/>
              <a:t>–</a:t>
            </a:r>
            <a:r>
              <a:rPr lang="en-US" dirty="0"/>
              <a:t> Hiring your Cloud Team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336789" y="874208"/>
            <a:ext cx="4102652" cy="30769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778107" y="874208"/>
            <a:ext cx="4102652" cy="30769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8084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6789" y="114935"/>
            <a:ext cx="8205304" cy="759275"/>
          </a:xfrm>
        </p:spPr>
        <p:txBody>
          <a:bodyPr/>
          <a:lstStyle/>
          <a:p>
            <a:r>
              <a:rPr lang="en-US" dirty="0"/>
              <a:t>Module 4 </a:t>
            </a:r>
            <a:r>
              <a:rPr lang="mr-IN" dirty="0"/>
              <a:t>–</a:t>
            </a:r>
            <a:r>
              <a:rPr lang="en-US" dirty="0"/>
              <a:t> Managing AWS Expenses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336789" y="756296"/>
            <a:ext cx="3971479" cy="29786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701882" y="756297"/>
            <a:ext cx="3973581" cy="29801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133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677000"/>
          </a:xfrm>
        </p:spPr>
        <p:txBody>
          <a:bodyPr/>
          <a:lstStyle/>
          <a:p>
            <a:r>
              <a:rPr lang="en-US" dirty="0"/>
              <a:t>Did you think of all items that relate to TCO?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555761" y="932156"/>
            <a:ext cx="3444740" cy="3486327"/>
          </a:xfrm>
        </p:spPr>
        <p:txBody>
          <a:bodyPr/>
          <a:lstStyle/>
          <a:p>
            <a:pPr lvl="1"/>
            <a:r>
              <a:rPr lang="en-US" dirty="0"/>
              <a:t>Data center space</a:t>
            </a:r>
          </a:p>
          <a:p>
            <a:pPr lvl="1"/>
            <a:r>
              <a:rPr lang="en-US" dirty="0"/>
              <a:t>Data center power</a:t>
            </a:r>
          </a:p>
          <a:p>
            <a:pPr lvl="1"/>
            <a:r>
              <a:rPr lang="en-US" dirty="0"/>
              <a:t>Data center cooling</a:t>
            </a:r>
          </a:p>
          <a:p>
            <a:pPr lvl="1"/>
            <a:r>
              <a:rPr lang="en-US" dirty="0"/>
              <a:t>Racks </a:t>
            </a:r>
          </a:p>
          <a:p>
            <a:pPr lvl="1"/>
            <a:r>
              <a:rPr lang="en-US" dirty="0"/>
              <a:t>Structured cabling</a:t>
            </a:r>
          </a:p>
          <a:p>
            <a:pPr lvl="1"/>
            <a:r>
              <a:rPr lang="en-US" dirty="0"/>
              <a:t>Physical Security</a:t>
            </a:r>
          </a:p>
          <a:p>
            <a:pPr lvl="1"/>
            <a:r>
              <a:rPr lang="en-US" dirty="0"/>
              <a:t>Parking</a:t>
            </a:r>
          </a:p>
          <a:p>
            <a:pPr lvl="1"/>
            <a:r>
              <a:rPr lang="en-US" dirty="0"/>
              <a:t>Data center monitoring</a:t>
            </a:r>
          </a:p>
          <a:p>
            <a:pPr lvl="1"/>
            <a:endParaRPr lang="en-US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5097353" y="932156"/>
            <a:ext cx="3816302" cy="3486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44488" indent="-341313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25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625475" indent="-282575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000" b="0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914400" indent="-2222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Operating system licenses</a:t>
            </a:r>
          </a:p>
          <a:p>
            <a:pPr lvl="1"/>
            <a:r>
              <a:rPr lang="en-US" dirty="0"/>
              <a:t>Application licenses</a:t>
            </a:r>
          </a:p>
          <a:p>
            <a:pPr lvl="1"/>
            <a:r>
              <a:rPr lang="en-US" dirty="0"/>
              <a:t>Database licenses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Network bandwidth</a:t>
            </a:r>
          </a:p>
          <a:p>
            <a:pPr lvl="1"/>
            <a:r>
              <a:rPr lang="en-US" dirty="0"/>
              <a:t>Maintenance contracts</a:t>
            </a:r>
          </a:p>
          <a:p>
            <a:pPr lvl="1"/>
            <a:r>
              <a:rPr lang="en-US" dirty="0"/>
              <a:t>Tech people</a:t>
            </a:r>
          </a:p>
          <a:p>
            <a:pPr lvl="1"/>
            <a:r>
              <a:rPr lang="en-US" dirty="0"/>
              <a:t>Non tech people</a:t>
            </a:r>
          </a:p>
        </p:txBody>
      </p:sp>
    </p:spTree>
    <p:extLst>
      <p:ext uri="{BB962C8B-B14F-4D97-AF65-F5344CB8AC3E}">
        <p14:creationId xmlns:p14="http://schemas.microsoft.com/office/powerpoint/2010/main" val="245090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6789" y="114935"/>
            <a:ext cx="8205304" cy="759275"/>
          </a:xfrm>
        </p:spPr>
        <p:txBody>
          <a:bodyPr/>
          <a:lstStyle/>
          <a:p>
            <a:r>
              <a:rPr lang="en-US" dirty="0"/>
              <a:t>How can you use it?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40592" y="921224"/>
            <a:ext cx="8205304" cy="3592874"/>
          </a:xfrm>
        </p:spPr>
        <p:txBody>
          <a:bodyPr/>
          <a:lstStyle/>
          <a:p>
            <a:pPr lvl="1"/>
            <a:r>
              <a:rPr lang="en-US" dirty="0"/>
              <a:t>Run these activities in your organization</a:t>
            </a:r>
          </a:p>
          <a:p>
            <a:pPr lvl="1"/>
            <a:r>
              <a:rPr lang="en-US" dirty="0"/>
              <a:t>Develop a plan that works for you</a:t>
            </a:r>
          </a:p>
          <a:p>
            <a:pPr lvl="1"/>
            <a:r>
              <a:rPr lang="en-US" dirty="0"/>
              <a:t>Use the tips and tricks shared to maintain momentum</a:t>
            </a:r>
          </a:p>
          <a:p>
            <a:pPr lvl="1"/>
            <a:r>
              <a:rPr lang="en-US" dirty="0"/>
              <a:t>Reach out to AWS if you need assistance</a:t>
            </a:r>
          </a:p>
          <a:p>
            <a:pPr lvl="1"/>
            <a:r>
              <a:rPr lang="en-US" dirty="0"/>
              <a:t>All course material will be made available on 30-Nov</a:t>
            </a:r>
          </a:p>
        </p:txBody>
      </p:sp>
    </p:spTree>
    <p:extLst>
      <p:ext uri="{BB962C8B-B14F-4D97-AF65-F5344CB8AC3E}">
        <p14:creationId xmlns:p14="http://schemas.microsoft.com/office/powerpoint/2010/main" val="1796534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6789" y="114935"/>
            <a:ext cx="8205304" cy="759275"/>
          </a:xfrm>
        </p:spPr>
        <p:txBody>
          <a:bodyPr/>
          <a:lstStyle/>
          <a:p>
            <a:r>
              <a:rPr lang="en-US" dirty="0"/>
              <a:t>Please rate and provide feedback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40592" y="921224"/>
            <a:ext cx="8205304" cy="3592874"/>
          </a:xfrm>
        </p:spPr>
        <p:txBody>
          <a:bodyPr/>
          <a:lstStyle/>
          <a:p>
            <a:pPr marL="3175" lvl="1" indent="0">
              <a:buNone/>
            </a:pPr>
            <a:r>
              <a:rPr lang="en-US" dirty="0" err="1"/>
              <a:t>Re:Invent</a:t>
            </a:r>
            <a:r>
              <a:rPr lang="en-US" dirty="0"/>
              <a:t> mobile app.</a:t>
            </a:r>
          </a:p>
          <a:p>
            <a:pPr lvl="1"/>
            <a:r>
              <a:rPr lang="en-US" dirty="0"/>
              <a:t>Go to “My Evaluations”</a:t>
            </a:r>
          </a:p>
          <a:p>
            <a:pPr lvl="1"/>
            <a:r>
              <a:rPr lang="en-US" dirty="0"/>
              <a:t>Rate this session</a:t>
            </a:r>
          </a:p>
          <a:p>
            <a:pPr lvl="1"/>
            <a:r>
              <a:rPr lang="en-US" dirty="0"/>
              <a:t>Provide feedback on how we can improve.</a:t>
            </a:r>
          </a:p>
        </p:txBody>
      </p:sp>
    </p:spTree>
    <p:extLst>
      <p:ext uri="{BB962C8B-B14F-4D97-AF65-F5344CB8AC3E}">
        <p14:creationId xmlns:p14="http://schemas.microsoft.com/office/powerpoint/2010/main" val="4025346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34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677000"/>
          </a:xfrm>
        </p:spPr>
        <p:txBody>
          <a:bodyPr/>
          <a:lstStyle/>
          <a:p>
            <a:r>
              <a:rPr lang="en-US" dirty="0"/>
              <a:t>When should I tackle on-premise vs. cloud TCO?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555760" y="932156"/>
            <a:ext cx="7586433" cy="3486327"/>
          </a:xfrm>
        </p:spPr>
        <p:txBody>
          <a:bodyPr/>
          <a:lstStyle/>
          <a:p>
            <a:pPr lvl="1"/>
            <a:r>
              <a:rPr lang="en-US" dirty="0"/>
              <a:t>When choosing a cloud provider, it is </a:t>
            </a:r>
            <a:r>
              <a:rPr lang="en-US" u="sng" dirty="0"/>
              <a:t>one</a:t>
            </a:r>
            <a:r>
              <a:rPr lang="en-US" dirty="0"/>
              <a:t> factor</a:t>
            </a:r>
          </a:p>
          <a:p>
            <a:pPr marL="3175" lvl="1" indent="0">
              <a:buNone/>
            </a:pPr>
            <a:endParaRPr lang="en-US" dirty="0"/>
          </a:p>
          <a:p>
            <a:pPr lvl="1"/>
            <a:r>
              <a:rPr lang="en-US" dirty="0"/>
              <a:t>When starting your cloud journey, we recommend you do TCO upfront</a:t>
            </a:r>
          </a:p>
          <a:p>
            <a:pPr lvl="2"/>
            <a:r>
              <a:rPr lang="en-US" dirty="0"/>
              <a:t>Gets enterprise wide buy-in</a:t>
            </a:r>
          </a:p>
          <a:p>
            <a:pPr lvl="2"/>
            <a:r>
              <a:rPr lang="en-US" dirty="0"/>
              <a:t>Stops post-migration second guessing</a:t>
            </a:r>
          </a:p>
          <a:p>
            <a:pPr marL="31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7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3613" y="1340363"/>
            <a:ext cx="6265669" cy="993913"/>
          </a:xfrm>
        </p:spPr>
        <p:txBody>
          <a:bodyPr/>
          <a:lstStyle/>
          <a:p>
            <a:r>
              <a:rPr lang="en-US" dirty="0"/>
              <a:t>Module 4: Managing AWS Expenses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2869761" y="2052485"/>
            <a:ext cx="5532166" cy="1314450"/>
          </a:xfrm>
        </p:spPr>
        <p:txBody>
          <a:bodyPr/>
          <a:lstStyle/>
          <a:p>
            <a:r>
              <a:rPr lang="en-US" dirty="0"/>
              <a:t>Expenditure Management and Cost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9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3927" y="2847374"/>
            <a:ext cx="7092896" cy="132802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do we manage AWS expenditure?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3927" y="921469"/>
            <a:ext cx="7092896" cy="132802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do we optimize</a:t>
            </a:r>
          </a:p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AWS costs?</a:t>
            </a:r>
          </a:p>
        </p:txBody>
      </p:sp>
    </p:spTree>
    <p:extLst>
      <p:ext uri="{BB962C8B-B14F-4D97-AF65-F5344CB8AC3E}">
        <p14:creationId xmlns:p14="http://schemas.microsoft.com/office/powerpoint/2010/main" val="142655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677000"/>
          </a:xfrm>
        </p:spPr>
        <p:txBody>
          <a:bodyPr/>
          <a:lstStyle/>
          <a:p>
            <a:r>
              <a:rPr lang="en-US" dirty="0"/>
              <a:t>In principle…</a:t>
            </a:r>
          </a:p>
        </p:txBody>
      </p:sp>
      <p:sp>
        <p:nvSpPr>
          <p:cNvPr id="16" name="Content Placeholder 6"/>
          <p:cNvSpPr>
            <a:spLocks noGrp="1"/>
          </p:cNvSpPr>
          <p:nvPr>
            <p:ph idx="1"/>
          </p:nvPr>
        </p:nvSpPr>
        <p:spPr>
          <a:xfrm>
            <a:off x="484897" y="952105"/>
            <a:ext cx="7909088" cy="3412505"/>
          </a:xfrm>
        </p:spPr>
        <p:txBody>
          <a:bodyPr/>
          <a:lstStyle/>
          <a:p>
            <a:pPr lvl="1"/>
            <a:r>
              <a:rPr lang="en-US" sz="2000" dirty="0"/>
              <a:t>Match supply with demand</a:t>
            </a:r>
          </a:p>
          <a:p>
            <a:pPr lvl="2"/>
            <a:r>
              <a:rPr lang="en-US" sz="1600" dirty="0"/>
              <a:t>Do not over-provision</a:t>
            </a:r>
          </a:p>
          <a:p>
            <a:pPr lvl="2"/>
            <a:endParaRPr lang="en-US" sz="1600" dirty="0"/>
          </a:p>
          <a:p>
            <a:pPr lvl="1"/>
            <a:r>
              <a:rPr lang="en-US" sz="2000" dirty="0"/>
              <a:t>Use cost-effective resources</a:t>
            </a:r>
          </a:p>
          <a:p>
            <a:pPr lvl="2"/>
            <a:r>
              <a:rPr lang="en-US" sz="1600" dirty="0"/>
              <a:t>Right mix and size of resources</a:t>
            </a:r>
          </a:p>
          <a:p>
            <a:pPr lvl="2"/>
            <a:endParaRPr lang="en-US" sz="1600" dirty="0"/>
          </a:p>
          <a:p>
            <a:pPr lvl="1"/>
            <a:r>
              <a:rPr lang="en-US" sz="2000" dirty="0"/>
              <a:t>Expenditure awareness</a:t>
            </a:r>
          </a:p>
          <a:p>
            <a:pPr lvl="2"/>
            <a:r>
              <a:rPr lang="en-US" sz="1600" dirty="0"/>
              <a:t>Identify and attribute costs to individual business owners</a:t>
            </a:r>
          </a:p>
          <a:p>
            <a:pPr lvl="2"/>
            <a:endParaRPr lang="en-US" sz="1600" dirty="0"/>
          </a:p>
          <a:p>
            <a:pPr lvl="1"/>
            <a:r>
              <a:rPr lang="en-US" sz="2000" dirty="0"/>
              <a:t>Optimize over time</a:t>
            </a:r>
          </a:p>
          <a:p>
            <a:pPr lvl="2"/>
            <a:r>
              <a:rPr lang="en-US" sz="1600" dirty="0"/>
              <a:t>Continuously re-evaluate design and explore new AWS products</a:t>
            </a:r>
          </a:p>
        </p:txBody>
      </p:sp>
    </p:spTree>
    <p:extLst>
      <p:ext uri="{BB962C8B-B14F-4D97-AF65-F5344CB8AC3E}">
        <p14:creationId xmlns:p14="http://schemas.microsoft.com/office/powerpoint/2010/main" val="252820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677000"/>
          </a:xfrm>
        </p:spPr>
        <p:txBody>
          <a:bodyPr/>
          <a:lstStyle/>
          <a:p>
            <a:r>
              <a:rPr lang="en-US" dirty="0"/>
              <a:t>What about scale?</a:t>
            </a:r>
          </a:p>
        </p:txBody>
      </p:sp>
      <p:pic>
        <p:nvPicPr>
          <p:cNvPr id="5" name="Picture 4" descr="Us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2326" y="1124094"/>
            <a:ext cx="731520" cy="73152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927331" y="601892"/>
            <a:ext cx="2364880" cy="1863989"/>
            <a:chOff x="4962898" y="1245513"/>
            <a:chExt cx="3707770" cy="3382712"/>
          </a:xfrm>
        </p:grpSpPr>
        <p:pic>
          <p:nvPicPr>
            <p:cNvPr id="7" name="Picture 6" descr="Use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79162" y="1649502"/>
              <a:ext cx="731520" cy="731520"/>
            </a:xfrm>
            <a:prstGeom prst="rect">
              <a:avLst/>
            </a:prstGeom>
          </p:spPr>
        </p:pic>
        <p:pic>
          <p:nvPicPr>
            <p:cNvPr id="8" name="Picture 7" descr="Use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5689" y="2381022"/>
              <a:ext cx="731520" cy="731520"/>
            </a:xfrm>
            <a:prstGeom prst="rect">
              <a:avLst/>
            </a:prstGeom>
          </p:spPr>
        </p:pic>
        <p:pic>
          <p:nvPicPr>
            <p:cNvPr id="9" name="Picture 8" descr="Use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72265" y="1911417"/>
              <a:ext cx="731520" cy="731520"/>
            </a:xfrm>
            <a:prstGeom prst="rect">
              <a:avLst/>
            </a:prstGeom>
          </p:spPr>
        </p:pic>
        <p:pic>
          <p:nvPicPr>
            <p:cNvPr id="10" name="Picture 9" descr="Use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11642" y="2642937"/>
              <a:ext cx="731520" cy="731520"/>
            </a:xfrm>
            <a:prstGeom prst="rect">
              <a:avLst/>
            </a:prstGeom>
          </p:spPr>
        </p:pic>
        <p:pic>
          <p:nvPicPr>
            <p:cNvPr id="11" name="Picture 10" descr="Use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75481" y="1471435"/>
              <a:ext cx="731520" cy="731520"/>
            </a:xfrm>
            <a:prstGeom prst="rect">
              <a:avLst/>
            </a:prstGeom>
          </p:spPr>
        </p:pic>
        <p:pic>
          <p:nvPicPr>
            <p:cNvPr id="12" name="Picture 11" descr="Use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56937" y="3177427"/>
              <a:ext cx="731520" cy="731520"/>
            </a:xfrm>
            <a:prstGeom prst="rect">
              <a:avLst/>
            </a:prstGeom>
          </p:spPr>
        </p:pic>
        <p:pic>
          <p:nvPicPr>
            <p:cNvPr id="13" name="Picture 12" descr="Use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73695" y="2254741"/>
              <a:ext cx="731520" cy="731520"/>
            </a:xfrm>
            <a:prstGeom prst="rect">
              <a:avLst/>
            </a:prstGeom>
          </p:spPr>
        </p:pic>
        <p:pic>
          <p:nvPicPr>
            <p:cNvPr id="15" name="Picture 14" descr="Use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62579" y="3319213"/>
              <a:ext cx="731520" cy="731520"/>
            </a:xfrm>
            <a:prstGeom prst="rect">
              <a:avLst/>
            </a:prstGeom>
          </p:spPr>
        </p:pic>
        <p:pic>
          <p:nvPicPr>
            <p:cNvPr id="17" name="Picture 16" descr="Use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24574" y="3058610"/>
              <a:ext cx="731520" cy="731520"/>
            </a:xfrm>
            <a:prstGeom prst="rect">
              <a:avLst/>
            </a:prstGeom>
          </p:spPr>
        </p:pic>
        <p:pic>
          <p:nvPicPr>
            <p:cNvPr id="18" name="Picture 17" descr="Use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97109" y="2942046"/>
              <a:ext cx="731520" cy="731520"/>
            </a:xfrm>
            <a:prstGeom prst="rect">
              <a:avLst/>
            </a:prstGeom>
          </p:spPr>
        </p:pic>
        <p:pic>
          <p:nvPicPr>
            <p:cNvPr id="19" name="Picture 18" descr="Use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22407" y="3872954"/>
              <a:ext cx="731520" cy="731520"/>
            </a:xfrm>
            <a:prstGeom prst="rect">
              <a:avLst/>
            </a:prstGeom>
          </p:spPr>
        </p:pic>
        <p:pic>
          <p:nvPicPr>
            <p:cNvPr id="20" name="Picture 19" descr="Use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2959" y="3520732"/>
              <a:ext cx="731520" cy="731520"/>
            </a:xfrm>
            <a:prstGeom prst="rect">
              <a:avLst/>
            </a:prstGeom>
          </p:spPr>
        </p:pic>
        <p:pic>
          <p:nvPicPr>
            <p:cNvPr id="21" name="Picture 20" descr="Use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26878" y="3844062"/>
              <a:ext cx="731520" cy="731520"/>
            </a:xfrm>
            <a:prstGeom prst="rect">
              <a:avLst/>
            </a:prstGeom>
          </p:spPr>
        </p:pic>
        <p:pic>
          <p:nvPicPr>
            <p:cNvPr id="22" name="Picture 21" descr="Use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03785" y="3896705"/>
              <a:ext cx="731520" cy="731520"/>
            </a:xfrm>
            <a:prstGeom prst="rect">
              <a:avLst/>
            </a:prstGeom>
          </p:spPr>
        </p:pic>
        <p:pic>
          <p:nvPicPr>
            <p:cNvPr id="23" name="Picture 22" descr="Use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5248" y="1245513"/>
              <a:ext cx="731520" cy="731520"/>
            </a:xfrm>
            <a:prstGeom prst="rect">
              <a:avLst/>
            </a:prstGeom>
          </p:spPr>
        </p:pic>
        <p:pic>
          <p:nvPicPr>
            <p:cNvPr id="24" name="Picture 23" descr="Use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33147" y="2138823"/>
              <a:ext cx="731520" cy="731520"/>
            </a:xfrm>
            <a:prstGeom prst="rect">
              <a:avLst/>
            </a:prstGeom>
          </p:spPr>
        </p:pic>
        <p:pic>
          <p:nvPicPr>
            <p:cNvPr id="25" name="Picture 24" descr="Use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68258" y="1368100"/>
              <a:ext cx="731520" cy="731520"/>
            </a:xfrm>
            <a:prstGeom prst="rect">
              <a:avLst/>
            </a:prstGeom>
          </p:spPr>
        </p:pic>
        <p:pic>
          <p:nvPicPr>
            <p:cNvPr id="26" name="Picture 25" descr="Use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42855" y="2051946"/>
              <a:ext cx="731520" cy="731520"/>
            </a:xfrm>
            <a:prstGeom prst="rect">
              <a:avLst/>
            </a:prstGeom>
          </p:spPr>
        </p:pic>
        <p:pic>
          <p:nvPicPr>
            <p:cNvPr id="27" name="Picture 26" descr="Use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39148" y="2718907"/>
              <a:ext cx="731520" cy="731520"/>
            </a:xfrm>
            <a:prstGeom prst="rect">
              <a:avLst/>
            </a:prstGeom>
          </p:spPr>
        </p:pic>
        <p:pic>
          <p:nvPicPr>
            <p:cNvPr id="28" name="Picture 27" descr="Use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40418" y="1359948"/>
              <a:ext cx="731520" cy="731520"/>
            </a:xfrm>
            <a:prstGeom prst="rect">
              <a:avLst/>
            </a:prstGeom>
          </p:spPr>
        </p:pic>
        <p:pic>
          <p:nvPicPr>
            <p:cNvPr id="29" name="Picture 28" descr="Use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62898" y="1967406"/>
              <a:ext cx="731520" cy="731520"/>
            </a:xfrm>
            <a:prstGeom prst="rect">
              <a:avLst/>
            </a:prstGeom>
          </p:spPr>
        </p:pic>
        <p:pic>
          <p:nvPicPr>
            <p:cNvPr id="30" name="Picture 29" descr="Use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18089" y="2789212"/>
              <a:ext cx="731520" cy="731520"/>
            </a:xfrm>
            <a:prstGeom prst="rect">
              <a:avLst/>
            </a:prstGeom>
          </p:spPr>
        </p:pic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2326" y="2963013"/>
            <a:ext cx="797729" cy="6959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69623" y="1263068"/>
            <a:ext cx="1089697" cy="453571"/>
          </a:xfrm>
          <a:prstGeom prst="rect">
            <a:avLst/>
          </a:prstGeom>
          <a:solidFill>
            <a:srgbClr val="F298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24" tIns="33835" rIns="67624" bIns="33835" rtlCol="0" anchor="ctr"/>
          <a:lstStyle/>
          <a:p>
            <a:pPr marL="0" lvl="1" defTabSz="338391"/>
            <a:r>
              <a:rPr lang="en-US" sz="2100" dirty="0">
                <a:solidFill>
                  <a:prstClr val="white"/>
                </a:solidFill>
                <a:latin typeface="Calibri"/>
              </a:rPr>
              <a:t>Users…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99076" y="3085317"/>
            <a:ext cx="1430792" cy="451375"/>
          </a:xfrm>
          <a:prstGeom prst="rect">
            <a:avLst/>
          </a:prstGeom>
          <a:solidFill>
            <a:srgbClr val="F298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24" tIns="33835" rIns="67624" bIns="33835" rtlCol="0" anchor="ctr"/>
          <a:lstStyle/>
          <a:p>
            <a:pPr marL="0" lvl="1" defTabSz="338391"/>
            <a:r>
              <a:rPr lang="en-US" sz="2100" dirty="0">
                <a:solidFill>
                  <a:prstClr val="white"/>
                </a:solidFill>
                <a:latin typeface="Calibri"/>
              </a:rPr>
              <a:t>Instances…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279" y="2575751"/>
            <a:ext cx="2710079" cy="177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2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Lecture_Template_V2.5">
  <a:themeElements>
    <a:clrScheme name="AWS-Style-V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E98E31"/>
      </a:accent1>
      <a:accent2>
        <a:srgbClr val="1B508D"/>
      </a:accent2>
      <a:accent3>
        <a:srgbClr val="94C9E2"/>
      </a:accent3>
      <a:accent4>
        <a:srgbClr val="286332"/>
      </a:accent4>
      <a:accent5>
        <a:srgbClr val="FDD645"/>
      </a:accent5>
      <a:accent6>
        <a:srgbClr val="999A98"/>
      </a:accent6>
      <a:hlink>
        <a:srgbClr val="004B91"/>
      </a:hlink>
      <a:folHlink>
        <a:srgbClr val="517D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 PPT Template 2016" id="{E6BD0AB3-12E3-455D-8A4E-44366AEFCF2F}" vid="{FC48CD92-3A82-44B0-84C1-3F61DDA8C9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228ACFB690DF47A98B289D97A23B1C" ma:contentTypeVersion="1" ma:contentTypeDescription="Create a new document." ma:contentTypeScope="" ma:versionID="90521453f8316360c1638baee89bcb78">
  <xsd:schema xmlns:xsd="http://www.w3.org/2001/XMLSchema" xmlns:xs="http://www.w3.org/2001/XMLSchema" xmlns:p="http://schemas.microsoft.com/office/2006/metadata/properties" xmlns:ns2="610c11cb-1be1-44ad-96bd-1936ba709450" targetNamespace="http://schemas.microsoft.com/office/2006/metadata/properties" ma:root="true" ma:fieldsID="8f98b7a73ff55b7d2c9c898400d06866" ns2:_="">
    <xsd:import namespace="610c11cb-1be1-44ad-96bd-1936ba709450"/>
    <xsd:element name="properties">
      <xsd:complexType>
        <xsd:sequence>
          <xsd:element name="documentManagement">
            <xsd:complexType>
              <xsd:all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0c11cb-1be1-44ad-96bd-1936ba709450" elementFormDefault="qualified">
    <xsd:import namespace="http://schemas.microsoft.com/office/2006/documentManagement/types"/>
    <xsd:import namespace="http://schemas.microsoft.com/office/infopath/2007/PartnerControls"/>
    <xsd:element name="Status" ma:index="8" nillable="true" ma:displayName="Status" ma:default="&lt;Choose One&gt;" ma:format="Dropdown" ma:internalName="Status">
      <xsd:simpleType>
        <xsd:restriction base="dms:Choice">
          <xsd:enumeration value="&lt;Choose One&gt;"/>
          <xsd:enumeration value="Green"/>
          <xsd:enumeration value="Yellow"/>
          <xsd:enumeration value="Re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Status xmlns="610c11cb-1be1-44ad-96bd-1936ba709450">Green</Status>
  </documentManagement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28432D-0FB4-4F71-87BC-3ADBCE6660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0c11cb-1be1-44ad-96bd-1936ba7094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610c11cb-1be1-44ad-96bd-1936ba70945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ILT_PPT_Template_2016</Template>
  <TotalTime>3216</TotalTime>
  <Words>1029</Words>
  <Application>Microsoft Macintosh PowerPoint</Application>
  <PresentationFormat>On-screen Show (16:9)</PresentationFormat>
  <Paragraphs>216</Paragraphs>
  <Slides>42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Courier New</vt:lpstr>
      <vt:lpstr>Wingdings</vt:lpstr>
      <vt:lpstr>Lecture_Template_V2.5</vt:lpstr>
      <vt:lpstr>Module 4: Managing AWS Expenses</vt:lpstr>
      <vt:lpstr>Activity 4-1</vt:lpstr>
      <vt:lpstr>Module 4: Managing AWS Expenses</vt:lpstr>
      <vt:lpstr>Did you think of all items that relate to TCO?</vt:lpstr>
      <vt:lpstr>When should I tackle on-premise vs. cloud TCO?</vt:lpstr>
      <vt:lpstr>Module 4: Managing AWS Expenses</vt:lpstr>
      <vt:lpstr>PowerPoint Presentation</vt:lpstr>
      <vt:lpstr>In principle…</vt:lpstr>
      <vt:lpstr>What about scale?</vt:lpstr>
      <vt:lpstr>PowerPoint Presentation</vt:lpstr>
      <vt:lpstr>Driven by…</vt:lpstr>
      <vt:lpstr>Application Migration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 4: Managing AWS Expenses</vt:lpstr>
      <vt:lpstr>Activity 4-2</vt:lpstr>
      <vt:lpstr>Consolidated billing</vt:lpstr>
      <vt:lpstr>Tagging</vt:lpstr>
      <vt:lpstr>Module 4: Managing AWS Expenses</vt:lpstr>
      <vt:lpstr>Tools</vt:lpstr>
      <vt:lpstr>AWS billing &amp; cost management dashboard</vt:lpstr>
      <vt:lpstr>AWS cost explorer</vt:lpstr>
      <vt:lpstr>AWS budgets and alarms</vt:lpstr>
      <vt:lpstr>AWS detailed billing reports &amp; cost allocation</vt:lpstr>
      <vt:lpstr>Lessons Learnt From Customers</vt:lpstr>
      <vt:lpstr>Module 4: Managing AWS Expenses</vt:lpstr>
      <vt:lpstr>Summary</vt:lpstr>
      <vt:lpstr>What did we learn?</vt:lpstr>
      <vt:lpstr>Hard work</vt:lpstr>
      <vt:lpstr>Module 1 – Building a Cloud Strategy</vt:lpstr>
      <vt:lpstr>Module 2 – Application Migrations</vt:lpstr>
      <vt:lpstr>Module 3 – Hiring your Cloud Team</vt:lpstr>
      <vt:lpstr>Module 4 – Managing AWS Expenses</vt:lpstr>
      <vt:lpstr>How can you use it?</vt:lpstr>
      <vt:lpstr>Please rate and provide feedback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to:  [Course Title]</dc:title>
  <dc:subject/>
  <dc:creator/>
  <cp:keywords/>
  <dc:description/>
  <cp:lastModifiedBy>Thanh Nguyen</cp:lastModifiedBy>
  <cp:revision>198</cp:revision>
  <cp:lastPrinted>2014-02-24T20:13:24Z</cp:lastPrinted>
  <dcterms:created xsi:type="dcterms:W3CDTF">2016-08-03T12:19:29Z</dcterms:created>
  <dcterms:modified xsi:type="dcterms:W3CDTF">2024-06-21T06:00:23Z</dcterms:modified>
  <cp:category/>
</cp:coreProperties>
</file>