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4" r:id="rId4"/>
  </p:sldMasterIdLst>
  <p:notesMasterIdLst>
    <p:notesMasterId r:id="rId10"/>
  </p:notesMasterIdLst>
  <p:handoutMasterIdLst>
    <p:handoutMasterId r:id="rId11"/>
  </p:handoutMasterIdLst>
  <p:sldIdLst>
    <p:sldId id="291" r:id="rId5"/>
    <p:sldId id="321" r:id="rId6"/>
    <p:sldId id="329" r:id="rId7"/>
    <p:sldId id="342" r:id="rId8"/>
    <p:sldId id="288" r:id="rId9"/>
  </p:sldIdLst>
  <p:sldSz cx="9144000" cy="5143500" type="screen16x9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64C"/>
    <a:srgbClr val="595A5D"/>
    <a:srgbClr val="414042"/>
    <a:srgbClr val="DCDCDC"/>
    <a:srgbClr val="4F81BD"/>
    <a:srgbClr val="0C9B2E"/>
    <a:srgbClr val="FFFAD0"/>
    <a:srgbClr val="FFF8AE"/>
    <a:srgbClr val="FEC46F"/>
    <a:srgbClr val="FFE1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92" autoAdjust="0"/>
    <p:restoredTop sz="88435" autoAdjust="0"/>
  </p:normalViewPr>
  <p:slideViewPr>
    <p:cSldViewPr snapToGrid="0" showGuides="1">
      <p:cViewPr varScale="1">
        <p:scale>
          <a:sx n="144" d="100"/>
          <a:sy n="144" d="100"/>
        </p:scale>
        <p:origin x="1224" y="192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>
        <p:scale>
          <a:sx n="100" d="100"/>
          <a:sy n="100" d="100"/>
        </p:scale>
        <p:origin x="1890" y="-1428"/>
      </p:cViewPr>
      <p:guideLst>
        <p:guide orient="horz" pos="3025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38" tIns="48321" rIns="96638" bIns="48321" rtlCol="0"/>
          <a:lstStyle>
            <a:lvl1pPr algn="l">
              <a:defRPr sz="1200"/>
            </a:lvl1pPr>
          </a:lstStyle>
          <a:p>
            <a:r>
              <a:rPr lang="en-US"/>
              <a:t>AWS Training and Certification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1"/>
            <a:ext cx="3169920" cy="480060"/>
          </a:xfrm>
          <a:prstGeom prst="rect">
            <a:avLst/>
          </a:prstGeom>
        </p:spPr>
        <p:txBody>
          <a:bodyPr vert="horz" lIns="96638" tIns="48321" rIns="96638" bIns="48321" rtlCol="0"/>
          <a:lstStyle>
            <a:lvl1pPr algn="r">
              <a:defRPr sz="1200"/>
            </a:lvl1pPr>
          </a:lstStyle>
          <a:p>
            <a:fld id="{2ED4DAAF-DBCD-4337-9277-0A528F50CD79}" type="datetimeFigureOut">
              <a:rPr lang="en-US" smtClean="0"/>
              <a:t>6/21/24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21" rIns="96638" bIns="48321" rtlCol="0" anchor="b"/>
          <a:lstStyle>
            <a:lvl1pPr algn="l">
              <a:defRPr sz="1200"/>
            </a:lvl1pPr>
          </a:lstStyle>
          <a:p>
            <a:r>
              <a:rPr lang="en-US"/>
              <a:t>© 2013, 2014 Amazon Web Services, Inc. or its affiliates.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21" rIns="96638" bIns="48321" rtlCol="0" anchor="b"/>
          <a:lstStyle>
            <a:lvl1pPr algn="r">
              <a:defRPr sz="1200"/>
            </a:lvl1pPr>
          </a:lstStyle>
          <a:p>
            <a:fld id="{1DAAEEFA-5D48-4BB4-9A72-AD41288C7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5966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5613" y="717550"/>
            <a:ext cx="6407150" cy="3603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21" rIns="96638" bIns="4832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2" y="4560571"/>
            <a:ext cx="5852159" cy="4320539"/>
          </a:xfrm>
          <a:prstGeom prst="rect">
            <a:avLst/>
          </a:prstGeom>
        </p:spPr>
        <p:txBody>
          <a:bodyPr vert="horz" lIns="96638" tIns="48321" rIns="96638" bIns="48321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indent="0" algn="l" defTabSz="457200" rtl="0" eaLnBrk="1" latinLnBrk="0" hangingPunct="1">
      <a:spcAft>
        <a:spcPts val="600"/>
      </a:spcAft>
      <a:buFontTx/>
      <a:buNone/>
      <a:defRPr sz="1100" kern="1200">
        <a:solidFill>
          <a:schemeClr val="tx1"/>
        </a:solidFill>
        <a:latin typeface="Arial"/>
        <a:ea typeface="+mn-ea"/>
        <a:cs typeface="+mn-cs"/>
      </a:defRPr>
    </a:lvl1pPr>
    <a:lvl2pPr marL="173038" indent="-171450" algn="l" defTabSz="457200" rtl="0" eaLnBrk="1" latinLnBrk="0" hangingPunct="1">
      <a:spcAft>
        <a:spcPts val="600"/>
      </a:spcAft>
      <a:buSzPct val="100000"/>
      <a:buFont typeface="Arial" panose="020B0604020202020204" pitchFamily="34" charset="0"/>
      <a:buChar char="●"/>
      <a:defRPr sz="1100" kern="1200" baseline="0">
        <a:solidFill>
          <a:schemeClr val="tx1"/>
        </a:solidFill>
        <a:latin typeface="Arial"/>
        <a:ea typeface="+mn-ea"/>
        <a:cs typeface="+mn-cs"/>
      </a:defRPr>
    </a:lvl2pPr>
    <a:lvl3pPr marL="342900" indent="-171450" algn="l" defTabSz="457200" rtl="0" eaLnBrk="1" latinLnBrk="0" hangingPunct="1">
      <a:spcAft>
        <a:spcPts val="600"/>
      </a:spcAft>
      <a:buSzPct val="100000"/>
      <a:buFont typeface="Courier New" panose="02070309020205020404" pitchFamily="49" charset="0"/>
      <a:buChar char="o"/>
      <a:defRPr sz="1100" kern="1200" baseline="0">
        <a:solidFill>
          <a:schemeClr val="tx1"/>
        </a:solidFill>
        <a:latin typeface="Arial"/>
        <a:ea typeface="+mn-ea"/>
        <a:cs typeface="+mn-cs"/>
      </a:defRPr>
    </a:lvl3pPr>
    <a:lvl4pPr marL="514350" indent="-171450" algn="l" defTabSz="457200" rtl="0" eaLnBrk="1" latinLnBrk="0" hangingPunct="1">
      <a:spcAft>
        <a:spcPts val="600"/>
      </a:spcAft>
      <a:buFont typeface="Arial" panose="020B0604020202020204" pitchFamily="34" charset="0"/>
      <a:buChar char="−"/>
      <a:tabLst/>
      <a:defRPr sz="1100" kern="1200">
        <a:solidFill>
          <a:schemeClr val="tx1"/>
        </a:solidFill>
        <a:latin typeface="Arial"/>
        <a:ea typeface="+mn-ea"/>
        <a:cs typeface="+mn-cs"/>
      </a:defRPr>
    </a:lvl4pPr>
    <a:lvl5pPr marL="400050" indent="0" algn="l" defTabSz="457200" rtl="0" eaLnBrk="1" latinLnBrk="0" hangingPunct="1">
      <a:spcAft>
        <a:spcPts val="600"/>
      </a:spcAft>
      <a:buFont typeface="Arial" panose="020B0604020202020204" pitchFamily="34" charset="0"/>
      <a:buNone/>
      <a:defRPr sz="11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es Placeholder 2"/>
          <p:cNvSpPr>
            <a:spLocks noGrp="1"/>
          </p:cNvSpPr>
          <p:nvPr>
            <p:ph type="body" idx="3"/>
          </p:nvPr>
        </p:nvSpPr>
        <p:spPr>
          <a:xfrm>
            <a:off x="731522" y="4560571"/>
            <a:ext cx="5852159" cy="4320539"/>
          </a:xfrm>
        </p:spPr>
        <p:txBody>
          <a:bodyPr/>
          <a:lstStyle/>
          <a:p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1199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9692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NOTE: Some </a:t>
            </a:r>
            <a:r>
              <a:rPr lang="en-US" dirty="0"/>
              <a:t>modules have more activities than </a:t>
            </a:r>
            <a:r>
              <a:rPr lang="en-US"/>
              <a:t>lecture!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879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60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aws.amazon.com/training/self-paced-labs/" TargetMode="External"/><Relationship Id="rId7" Type="http://schemas.openxmlformats.org/officeDocument/2006/relationships/image" Target="../media/image15.jpg"/><Relationship Id="rId2" Type="http://schemas.openxmlformats.org/officeDocument/2006/relationships/hyperlink" Target="http://aws.amazon.com/certification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hyperlink" Target="http://aws.amazon.com/training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verall Title Slide - 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7582" y="1947429"/>
            <a:ext cx="7772400" cy="1102519"/>
          </a:xfrm>
        </p:spPr>
        <p:txBody>
          <a:bodyPr anchor="ctr">
            <a:noAutofit/>
          </a:bodyPr>
          <a:lstStyle>
            <a:lvl1pPr algn="ctr">
              <a:defRPr sz="40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Internal Presentation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407" y="2857529"/>
            <a:ext cx="7786115" cy="921643"/>
          </a:xfrm>
        </p:spPr>
        <p:txBody>
          <a:bodyPr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all Title Slide - People St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F:\Sreejesh_CM_Data\2013\Amazon\_Nov_2013\AWS Intro Series Branding\AWS-Intro-Series-Branding_10-17-2013\AWS-Intro-Series-Branding_10-17-2013_0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1196" y="419576"/>
            <a:ext cx="7468546" cy="288589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69978" y="595708"/>
            <a:ext cx="7031224" cy="1664734"/>
          </a:xfrm>
        </p:spPr>
        <p:txBody>
          <a:bodyPr anchor="ctr"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Classroom Title Slide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6" descr="F:\Sreejesh_CM_Data\2013\Amazon\_Oct_2013\AWS Intro Series Branding\AWS-Intro-Series-Branding_10-17-2013_03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5790" y="2213804"/>
            <a:ext cx="1031230" cy="2408108"/>
          </a:xfrm>
          <a:prstGeom prst="rect">
            <a:avLst/>
          </a:prstGeom>
          <a:noFill/>
        </p:spPr>
      </p:pic>
      <p:pic>
        <p:nvPicPr>
          <p:cNvPr id="12" name="Picture 6" descr="F:\Sreejesh_CM_Data\2013\Amazon\_Oct_2013\AWS Intro Series Branding\AWS-Intro-Series-Branding_10-17-2013_06b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90341" y="2307050"/>
            <a:ext cx="1568327" cy="2438663"/>
          </a:xfrm>
          <a:prstGeom prst="rect">
            <a:avLst/>
          </a:prstGeom>
          <a:noFill/>
        </p:spPr>
      </p:pic>
      <p:pic>
        <p:nvPicPr>
          <p:cNvPr id="13" name="Picture 3" descr="F:\Sreejesh_CM_Data\2013\Amazon\_Nov_2013\AWS Intro Series Branding\AWS-Intro-Series-Branding_11-07-2013_01.png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1412760" y="2356035"/>
            <a:ext cx="1339415" cy="2323360"/>
          </a:xfrm>
          <a:prstGeom prst="rect">
            <a:avLst/>
          </a:prstGeom>
          <a:noFill/>
        </p:spPr>
      </p:pic>
      <p:pic>
        <p:nvPicPr>
          <p:cNvPr id="14" name="Picture 7" descr="F:\Sreejesh_CM_Data\2013\Amazon\_Oct_2013\AWS Intro Series Branding\AWS-Intro-Series-Branding_10-17-2013_03f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79585" y="2356035"/>
            <a:ext cx="1108136" cy="2300883"/>
          </a:xfrm>
          <a:prstGeom prst="rect">
            <a:avLst/>
          </a:prstGeom>
          <a:noFill/>
        </p:spPr>
      </p:pic>
      <p:pic>
        <p:nvPicPr>
          <p:cNvPr id="15" name="Picture 5" descr="F:\Sreejesh_CM_Data\2013\Amazon\_Oct_2013\AWS Intro Series Branding\AWS-Intro-Series-Branding_10-17-2013_02b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6586157" y="2356036"/>
            <a:ext cx="1502042" cy="2285590"/>
          </a:xfrm>
          <a:prstGeom prst="rect">
            <a:avLst/>
          </a:prstGeom>
          <a:noFill/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2359478" y="2307050"/>
            <a:ext cx="4819413" cy="726237"/>
          </a:xfrm>
        </p:spPr>
        <p:txBody>
          <a:bodyPr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73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all Title Slide - Male Teac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F:\Sreejesh_CM_Data\2013\Amazon\_Nov_2013\AWS Intro Series Branding\AWS-Intro-Series-Branding_10-17-2013\AWS-Intro-Series-Branding_10-17-2013_0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1196" y="419576"/>
            <a:ext cx="7468546" cy="2885895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 userDrawn="1"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 userDrawn="1"/>
        </p:nvGrpSpPr>
        <p:grpSpPr>
          <a:xfrm>
            <a:off x="169004" y="2408109"/>
            <a:ext cx="2869529" cy="2030077"/>
            <a:chOff x="884623" y="2405722"/>
            <a:chExt cx="2484680" cy="1731150"/>
          </a:xfrm>
        </p:grpSpPr>
        <p:pic>
          <p:nvPicPr>
            <p:cNvPr id="12" name="Picture 6" descr="F:\Sreejesh_CM_Data\2013\Amazon\_Oct_2013\AWS Intro Series Branding\AWS-Intro-Series-Branding_10-17-2013_02c.pn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27818" y="2405722"/>
              <a:ext cx="1141485" cy="1166889"/>
            </a:xfrm>
            <a:prstGeom prst="rect">
              <a:avLst/>
            </a:prstGeom>
            <a:noFill/>
          </p:spPr>
        </p:pic>
        <p:pic>
          <p:nvPicPr>
            <p:cNvPr id="13" name="Picture 6" descr="F:\Sreejesh_CM_Data\2013\Amazon\_Oct_2013\AWS Intro Series Branding\AWS-Intro-Series-Branding_10-17-2013_02c.pn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16993" y="2491559"/>
              <a:ext cx="1333421" cy="1363095"/>
            </a:xfrm>
            <a:prstGeom prst="rect">
              <a:avLst/>
            </a:prstGeom>
            <a:noFill/>
          </p:spPr>
        </p:pic>
        <p:pic>
          <p:nvPicPr>
            <p:cNvPr id="14" name="Picture 6" descr="F:\Sreejesh_CM_Data\2013\Amazon\_Oct_2013\AWS Intro Series Branding\AWS-Intro-Series-Branding_10-17-2013_02c.png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84623" y="2491559"/>
              <a:ext cx="1609495" cy="1645313"/>
            </a:xfrm>
            <a:prstGeom prst="rect">
              <a:avLst/>
            </a:prstGeom>
            <a:noFill/>
          </p:spPr>
        </p:pic>
      </p:grpSp>
      <p:pic>
        <p:nvPicPr>
          <p:cNvPr id="15" name="Picture 3" descr="F:\Sreejesh_CM_Data\2013\Amazon\_Oct_2013\AWS Intro Series Branding\AWS-Intro-Series-Branding_10-17-2013_05d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63314" y="2260442"/>
            <a:ext cx="1547331" cy="2293505"/>
          </a:xfrm>
          <a:prstGeom prst="rect">
            <a:avLst/>
          </a:prstGeom>
          <a:noFill/>
        </p:spPr>
      </p:pic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1169978" y="595708"/>
            <a:ext cx="7031224" cy="1664734"/>
          </a:xfrm>
        </p:spPr>
        <p:txBody>
          <a:bodyPr anchor="ctr"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Classroom Title Slide</a:t>
            </a:r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2359478" y="2307050"/>
            <a:ext cx="4819413" cy="726237"/>
          </a:xfrm>
        </p:spPr>
        <p:txBody>
          <a:bodyPr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639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10136" y="1340363"/>
            <a:ext cx="5514798" cy="993913"/>
          </a:xfrm>
        </p:spPr>
        <p:txBody>
          <a:bodyPr anchor="ctr">
            <a:noAutofit/>
          </a:bodyPr>
          <a:lstStyle>
            <a:lvl1pPr algn="l">
              <a:defRPr sz="28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</a:t>
            </a:r>
          </a:p>
        </p:txBody>
      </p:sp>
      <p:pic>
        <p:nvPicPr>
          <p:cNvPr id="4" name="Picture 3" descr="AWS-Intro-Series-Branding_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41" y="1172965"/>
            <a:ext cx="2225304" cy="3346107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009807" y="2052485"/>
            <a:ext cx="5532166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WS T&amp;C Call to 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5980209" y="89367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Certification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5865909" y="4132033"/>
            <a:ext cx="2511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hlinkClick r:id="rId2"/>
              </a:rPr>
              <a:t>aws.amazon.com/certification</a:t>
            </a:r>
            <a:endParaRPr lang="en-US" sz="14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016818" y="2957987"/>
            <a:ext cx="2209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Demonstrate your skills, knowledge, and expertise with the </a:t>
            </a:r>
            <a:r>
              <a:rPr lang="en-US" sz="1400">
                <a:solidFill>
                  <a:schemeClr val="tx1"/>
                </a:solidFill>
              </a:rPr>
              <a:t>AWS platform.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46210" y="89367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Self-Paced Labs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533400" y="4024311"/>
            <a:ext cx="2438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hlinkClick r:id="rId3"/>
              </a:rPr>
              <a:t>aws.amazon.com/training/</a:t>
            </a:r>
            <a:br>
              <a:rPr lang="en-US" sz="1400" dirty="0">
                <a:hlinkClick r:id="rId3"/>
              </a:rPr>
            </a:br>
            <a:r>
              <a:rPr lang="en-US" sz="1400" dirty="0">
                <a:hlinkClick r:id="rId3"/>
              </a:rPr>
              <a:t>self-paced-labs</a:t>
            </a:r>
            <a:endParaRPr lang="en-US" sz="14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47700" y="2957989"/>
            <a:ext cx="220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Try products, gain new skills, and get hands-on practice working with AWS technologies.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2971800" y="4132033"/>
            <a:ext cx="297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hlinkClick r:id="rId4"/>
              </a:rPr>
              <a:t>aws.amazon.com/training</a:t>
            </a:r>
            <a:endParaRPr lang="en-US" sz="1400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313210" y="89367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Training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3314700" y="2962482"/>
            <a:ext cx="2209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Skill up and gain confidence to design, develop, deploy, and manage your applications </a:t>
            </a:r>
            <a:r>
              <a:rPr lang="en-US" sz="1400">
                <a:solidFill>
                  <a:schemeClr val="tx1"/>
                </a:solidFill>
              </a:rPr>
              <a:t>on AWS.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518" y="1263008"/>
            <a:ext cx="2438400" cy="16459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63008"/>
            <a:ext cx="2438400" cy="16459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263008"/>
            <a:ext cx="2438400" cy="1645920"/>
          </a:xfrm>
          <a:prstGeom prst="rect">
            <a:avLst/>
          </a:prstGeom>
        </p:spPr>
      </p:pic>
      <p:sp>
        <p:nvSpPr>
          <p:cNvPr id="32" name="TextBox 31"/>
          <p:cNvSpPr txBox="1"/>
          <p:nvPr userDrawn="1"/>
        </p:nvSpPr>
        <p:spPr>
          <a:xfrm>
            <a:off x="338328" y="118872"/>
            <a:ext cx="7305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AWS Training and Certification</a:t>
            </a:r>
          </a:p>
        </p:txBody>
      </p:sp>
    </p:spTree>
    <p:extLst>
      <p:ext uri="{BB962C8B-B14F-4D97-AF65-F5344CB8AC3E}">
        <p14:creationId xmlns:p14="http://schemas.microsoft.com/office/powerpoint/2010/main" val="314650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F:\Sreejesh_CM_Data\2013\Amazon\_Nov_2013\AWS Intro Series Branding\AWS-Intro-Series-Branding_10-17-2013\AWS-Intro-Series-Branding_10-17-2013_0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74711" y="299120"/>
            <a:ext cx="8535259" cy="4067471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 userDrawn="1"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95872" y="4767086"/>
            <a:ext cx="3386468" cy="2697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29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40592" y="874211"/>
            <a:ext cx="8205304" cy="36890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36550" y="893851"/>
            <a:ext cx="8256588" cy="3590837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4373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677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874211"/>
            <a:ext cx="8205304" cy="36890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0"/>
          <p:cNvSpPr txBox="1">
            <a:spLocks/>
          </p:cNvSpPr>
          <p:nvPr userDrawn="1"/>
        </p:nvSpPr>
        <p:spPr>
          <a:xfrm>
            <a:off x="8734566" y="4774919"/>
            <a:ext cx="322425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8CCA2CA-1B45-4AF7-8183-FFFEE66DD4C1}" type="slidenum">
              <a:rPr lang="en-US" b="1" smtClean="0">
                <a:solidFill>
                  <a:schemeClr val="tx1"/>
                </a:solidFill>
              </a:rPr>
              <a:t>‹#›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67671" y="4796859"/>
            <a:ext cx="5037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© 2016</a:t>
            </a:r>
          </a:p>
        </p:txBody>
      </p:sp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9" r:id="rId2"/>
    <p:sldLayoutId id="2147483690" r:id="rId3"/>
    <p:sldLayoutId id="2147483677" r:id="rId4"/>
    <p:sldLayoutId id="2147483693" r:id="rId5"/>
    <p:sldLayoutId id="2147483691" r:id="rId6"/>
    <p:sldLayoutId id="2147483676" r:id="rId7"/>
    <p:sldLayoutId id="2147483694" r:id="rId8"/>
    <p:sldLayoutId id="2147483678" r:id="rId9"/>
    <p:sldLayoutId id="2147483680" r:id="rId10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4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chemeClr val="tx1"/>
          </a:solidFill>
          <a:latin typeface="Arial"/>
          <a:ea typeface="+mn-ea"/>
          <a:cs typeface="Arial"/>
        </a:defRPr>
      </a:lvl1pPr>
      <a:lvl2pPr marL="344488" indent="-341313" algn="l" defTabSz="457200" rtl="0" eaLnBrk="1" latinLnBrk="0" hangingPunct="1">
        <a:spcBef>
          <a:spcPct val="20000"/>
        </a:spcBef>
        <a:buClr>
          <a:schemeClr val="accent1"/>
        </a:buClr>
        <a:buSzPct val="125000"/>
        <a:buFontTx/>
        <a:buBlip>
          <a:blip r:embed="rId12"/>
        </a:buBlip>
        <a:defRPr sz="2200" b="0" i="0" kern="1200">
          <a:solidFill>
            <a:schemeClr val="tx1"/>
          </a:solidFill>
          <a:latin typeface="Arial"/>
          <a:ea typeface="+mn-ea"/>
          <a:cs typeface="Arial"/>
        </a:defRPr>
      </a:lvl2pPr>
      <a:lvl3pPr marL="625475" indent="-282575" algn="l" defTabSz="4572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Char char="Ø"/>
        <a:defRPr sz="2000" b="0" i="0" kern="1200" baseline="0">
          <a:solidFill>
            <a:schemeClr val="tx1"/>
          </a:solidFill>
          <a:latin typeface="Arial"/>
          <a:ea typeface="+mn-ea"/>
          <a:cs typeface="Arial"/>
        </a:defRPr>
      </a:lvl3pPr>
      <a:lvl4pPr marL="914400" indent="-222250" algn="l" defTabSz="4572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rgbClr val="595A5D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to: </a:t>
            </a:r>
            <a:br>
              <a:rPr lang="en-US" dirty="0"/>
            </a:br>
            <a:r>
              <a:rPr lang="en-US" dirty="0"/>
              <a:t>Secrets to Successful Cloud Transformations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090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2151" y="1340363"/>
            <a:ext cx="6310845" cy="99391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973937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6789" y="114935"/>
            <a:ext cx="8205304" cy="759275"/>
          </a:xfrm>
        </p:spPr>
        <p:txBody>
          <a:bodyPr/>
          <a:lstStyle/>
          <a:p>
            <a:r>
              <a:rPr lang="en-US" dirty="0"/>
              <a:t>What did we learn?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40592" y="921224"/>
            <a:ext cx="8205304" cy="3592874"/>
          </a:xfrm>
        </p:spPr>
        <p:txBody>
          <a:bodyPr/>
          <a:lstStyle/>
          <a:p>
            <a:pPr lvl="1"/>
            <a:r>
              <a:rPr lang="en-US" dirty="0"/>
              <a:t>Module 1 – Building a Cloud Strategy</a:t>
            </a:r>
          </a:p>
          <a:p>
            <a:pPr lvl="1"/>
            <a:r>
              <a:rPr lang="en-US" dirty="0"/>
              <a:t>Module 2 – Application Migrations</a:t>
            </a:r>
          </a:p>
          <a:p>
            <a:pPr lvl="1"/>
            <a:r>
              <a:rPr lang="en-US" dirty="0"/>
              <a:t>Module 3 – Hiring your Cloud Team</a:t>
            </a:r>
          </a:p>
          <a:p>
            <a:pPr lvl="1"/>
            <a:r>
              <a:rPr lang="en-US" dirty="0"/>
              <a:t>Module 4 – Managing AWS Expenses</a:t>
            </a:r>
          </a:p>
        </p:txBody>
      </p:sp>
    </p:spTree>
    <p:extLst>
      <p:ext uri="{BB962C8B-B14F-4D97-AF65-F5344CB8AC3E}">
        <p14:creationId xmlns:p14="http://schemas.microsoft.com/office/powerpoint/2010/main" val="2020282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6789" y="114935"/>
            <a:ext cx="8205304" cy="759275"/>
          </a:xfrm>
        </p:spPr>
        <p:txBody>
          <a:bodyPr/>
          <a:lstStyle/>
          <a:p>
            <a:r>
              <a:rPr lang="en-US" dirty="0"/>
              <a:t>How can you use it?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40592" y="921224"/>
            <a:ext cx="8205304" cy="3592874"/>
          </a:xfrm>
        </p:spPr>
        <p:txBody>
          <a:bodyPr/>
          <a:lstStyle/>
          <a:p>
            <a:pPr lvl="1"/>
            <a:r>
              <a:rPr lang="en-US" dirty="0"/>
              <a:t>Run these activities in your organization</a:t>
            </a:r>
          </a:p>
          <a:p>
            <a:pPr lvl="1"/>
            <a:r>
              <a:rPr lang="en-US" dirty="0"/>
              <a:t>Develop a plan that works for you</a:t>
            </a:r>
          </a:p>
          <a:p>
            <a:pPr lvl="1"/>
            <a:r>
              <a:rPr lang="en-US" dirty="0"/>
              <a:t>Use the tips and tricks shared to maintain momentum</a:t>
            </a:r>
          </a:p>
          <a:p>
            <a:pPr lvl="1"/>
            <a:r>
              <a:rPr lang="en-US" dirty="0"/>
              <a:t>Reach out to AWS if you need assistance</a:t>
            </a:r>
          </a:p>
        </p:txBody>
      </p:sp>
    </p:spTree>
    <p:extLst>
      <p:ext uri="{BB962C8B-B14F-4D97-AF65-F5344CB8AC3E}">
        <p14:creationId xmlns:p14="http://schemas.microsoft.com/office/powerpoint/2010/main" val="1653190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1340866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_Template_V2.5">
  <a:themeElements>
    <a:clrScheme name="AWS-Style-V2">
      <a:dk1>
        <a:srgbClr val="474746"/>
      </a:dk1>
      <a:lt1>
        <a:sysClr val="window" lastClr="FFFFFF"/>
      </a:lt1>
      <a:dk2>
        <a:srgbClr val="6D6E6D"/>
      </a:dk2>
      <a:lt2>
        <a:srgbClr val="F8F8F8"/>
      </a:lt2>
      <a:accent1>
        <a:srgbClr val="E98E31"/>
      </a:accent1>
      <a:accent2>
        <a:srgbClr val="1B508D"/>
      </a:accent2>
      <a:accent3>
        <a:srgbClr val="94C9E2"/>
      </a:accent3>
      <a:accent4>
        <a:srgbClr val="286332"/>
      </a:accent4>
      <a:accent5>
        <a:srgbClr val="FDD645"/>
      </a:accent5>
      <a:accent6>
        <a:srgbClr val="999A98"/>
      </a:accent6>
      <a:hlink>
        <a:srgbClr val="004B91"/>
      </a:hlink>
      <a:folHlink>
        <a:srgbClr val="517DA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LT PPT Template 2016" id="{E6BD0AB3-12E3-455D-8A4E-44366AEFCF2F}" vid="{FC48CD92-3A82-44B0-84C1-3F61DDA8C9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Status xmlns="610c11cb-1be1-44ad-96bd-1936ba709450">Green</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228ACFB690DF47A98B289D97A23B1C" ma:contentTypeVersion="1" ma:contentTypeDescription="Create a new document." ma:contentTypeScope="" ma:versionID="90521453f8316360c1638baee89bcb78">
  <xsd:schema xmlns:xsd="http://www.w3.org/2001/XMLSchema" xmlns:xs="http://www.w3.org/2001/XMLSchema" xmlns:p="http://schemas.microsoft.com/office/2006/metadata/properties" xmlns:ns2="610c11cb-1be1-44ad-96bd-1936ba709450" targetNamespace="http://schemas.microsoft.com/office/2006/metadata/properties" ma:root="true" ma:fieldsID="8f98b7a73ff55b7d2c9c898400d06866" ns2:_="">
    <xsd:import namespace="610c11cb-1be1-44ad-96bd-1936ba709450"/>
    <xsd:element name="properties">
      <xsd:complexType>
        <xsd:sequence>
          <xsd:element name="documentManagement">
            <xsd:complexType>
              <xsd:all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0c11cb-1be1-44ad-96bd-1936ba709450" elementFormDefault="qualified">
    <xsd:import namespace="http://schemas.microsoft.com/office/2006/documentManagement/types"/>
    <xsd:import namespace="http://schemas.microsoft.com/office/infopath/2007/PartnerControls"/>
    <xsd:element name="Status" ma:index="8" nillable="true" ma:displayName="Status" ma:default="&lt;Choose One&gt;" ma:format="Dropdown" ma:internalName="Status">
      <xsd:simpleType>
        <xsd:restriction base="dms:Choice">
          <xsd:enumeration value="&lt;Choose One&gt;"/>
          <xsd:enumeration value="Green"/>
          <xsd:enumeration value="Yellow"/>
          <xsd:enumeration value="Red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97C89A-FD0C-431E-81F6-90225B937683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dcmitype/"/>
    <ds:schemaRef ds:uri="http://schemas.openxmlformats.org/package/2006/metadata/core-properties"/>
    <ds:schemaRef ds:uri="610c11cb-1be1-44ad-96bd-1936ba709450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A28432D-0FB4-4F71-87BC-3ADBCE6660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0c11cb-1be1-44ad-96bd-1936ba7094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ILT_PPT_Template_2016</Template>
  <TotalTime>480</TotalTime>
  <Words>86</Words>
  <Application>Microsoft Macintosh PowerPoint</Application>
  <PresentationFormat>On-screen Show (16:9)</PresentationFormat>
  <Paragraphs>13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Courier New</vt:lpstr>
      <vt:lpstr>Wingdings</vt:lpstr>
      <vt:lpstr>Lecture_Template_V2.5</vt:lpstr>
      <vt:lpstr>Welcome to:  Secrets to Successful Cloud Transformations</vt:lpstr>
      <vt:lpstr>Summary</vt:lpstr>
      <vt:lpstr>What did we learn?</vt:lpstr>
      <vt:lpstr>How can you use it?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to:  [Course Title]</dc:title>
  <dc:subject/>
  <dc:creator/>
  <cp:keywords/>
  <dc:description/>
  <cp:lastModifiedBy>Thanh Nguyen</cp:lastModifiedBy>
  <cp:revision>26</cp:revision>
  <cp:lastPrinted>2014-02-24T20:13:24Z</cp:lastPrinted>
  <dcterms:created xsi:type="dcterms:W3CDTF">2016-08-04T04:02:58Z</dcterms:created>
  <dcterms:modified xsi:type="dcterms:W3CDTF">2024-06-21T05:59:53Z</dcterms:modified>
  <cp:category/>
</cp:coreProperties>
</file>