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266" r:id="rId3"/>
    <p:sldId id="267" r:id="rId4"/>
    <p:sldId id="268" r:id="rId5"/>
    <p:sldId id="269" r:id="rId6"/>
    <p:sldId id="270" r:id="rId7"/>
    <p:sldId id="271" r:id="rId8"/>
    <p:sldId id="272" r:id="rId9"/>
    <p:sldId id="273" r:id="rId10"/>
    <p:sldId id="274" r:id="rId11"/>
    <p:sldId id="275"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6462" autoAdjust="0"/>
  </p:normalViewPr>
  <p:slideViewPr>
    <p:cSldViewPr snapToGrid="0">
      <p:cViewPr varScale="1">
        <p:scale>
          <a:sx n="61" d="100"/>
          <a:sy n="61" d="100"/>
        </p:scale>
        <p:origin x="1276" y="36"/>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6/25/2018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84442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a:t>
            </a:fld>
            <a:endParaRPr lang="en-US"/>
          </a:p>
        </p:txBody>
      </p:sp>
    </p:spTree>
    <p:extLst>
      <p:ext uri="{BB962C8B-B14F-4D97-AF65-F5344CB8AC3E}">
        <p14:creationId xmlns:p14="http://schemas.microsoft.com/office/powerpoint/2010/main" val="255346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Thật sự khái niệm lvalue và rvalue không có một định nghĩa rõ ràng, nhưng chúng ta có một thủ thuật để nhận biết đó là bạn hãy đặt giá trị mà bạn cần kiểm tra ở bên trái dấu "=" (thực hiện gán giá trị cho nó), nếu nó thực hiện được mà không báo lỗi thì nó là lvalue. Ngược lại, nếu compiler báo lỗi "lvalue required as left operand of assignment" thì chắn chắn giá trị đó là rvalue. Vậy ta có thể hiểu lvalue là giá trị ta có thể gán được, còn rvalue là giá trị ta không thể gán được hoặc rvalue chỉ có thể nằm bên phải dấu "="</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266770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190568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Copy semantics nghĩa là ta thực hiện copy trạng thái (hay dữ liệu) của đối tượng này sang đối tượng khác, sau đó thì cả 2 đối tượng này sẽ có trạng thái (hay dữ liệu) như nhau. </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140204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Copy semantics nghĩa là ta thực hiện copy trạng thái (hay dữ liệu) của đối tượng này sang đối tượng khác, sau đó thì cả 2 đối tượng này sẽ có trạng thái (hay dữ liệu) như nhau. </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6</a:t>
            </a:fld>
            <a:endParaRPr lang="en-US"/>
          </a:p>
        </p:txBody>
      </p:sp>
    </p:spTree>
    <p:extLst>
      <p:ext uri="{BB962C8B-B14F-4D97-AF65-F5344CB8AC3E}">
        <p14:creationId xmlns:p14="http://schemas.microsoft.com/office/powerpoint/2010/main" val="126626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319895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99085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358837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dirty="0" smtClean="0"/>
              <a:t>How to convert DSI message to RSI message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nt.org/modern-c-functors/" TargetMode="External"/><Relationship Id="rId2" Type="http://schemas.openxmlformats.org/officeDocument/2006/relationships/hyperlink" Target="https://www.stdio.vn/articles/rvalue-references-va-move-semantics-28" TargetMode="External"/><Relationship Id="rId1" Type="http://schemas.openxmlformats.org/officeDocument/2006/relationships/slideLayout" Target="../slideLayouts/slideLayout2.xml"/><Relationship Id="rId5" Type="http://schemas.openxmlformats.org/officeDocument/2006/relationships/hyperlink" Target="https://mbevin.wordpress.com/2012/11/18/smart-pointers/" TargetMode="External"/><Relationship Id="rId4" Type="http://schemas.openxmlformats.org/officeDocument/2006/relationships/hyperlink" Target="https://kipalog.com/posts/C---lambd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6533" y="385763"/>
            <a:ext cx="7857067" cy="678950"/>
          </a:xfrm>
        </p:spPr>
        <p:txBody>
          <a:bodyPr/>
          <a:lstStyle/>
          <a:p>
            <a:r>
              <a:rPr lang="en-US" dirty="0" smtClean="0"/>
              <a:t>C++11 advanced</a:t>
            </a:r>
            <a:endParaRPr lang="en-US" dirty="0"/>
          </a:p>
        </p:txBody>
      </p:sp>
      <p:sp>
        <p:nvSpPr>
          <p:cNvPr id="3" name="Subtitle 2"/>
          <p:cNvSpPr>
            <a:spLocks noGrp="1"/>
          </p:cNvSpPr>
          <p:nvPr>
            <p:ph type="body" sz="quarter" idx="10"/>
          </p:nvPr>
        </p:nvSpPr>
        <p:spPr>
          <a:xfrm>
            <a:off x="2493691" y="2555311"/>
            <a:ext cx="4157662" cy="1991638"/>
          </a:xfrm>
        </p:spPr>
        <p:txBody>
          <a:bodyPr>
            <a:normAutofit/>
          </a:bodyPr>
          <a:lstStyle/>
          <a:p>
            <a:r>
              <a:rPr lang="en-US" dirty="0" smtClean="0"/>
              <a:t>Move semantic</a:t>
            </a:r>
            <a:endParaRPr lang="en-US" dirty="0" smtClean="0"/>
          </a:p>
          <a:p>
            <a:r>
              <a:rPr lang="en-US" dirty="0" err="1" smtClean="0"/>
              <a:t>Functor</a:t>
            </a:r>
            <a:endParaRPr lang="en-US" dirty="0" smtClean="0"/>
          </a:p>
          <a:p>
            <a:r>
              <a:rPr lang="en-US" dirty="0" err="1" smtClean="0"/>
              <a:t>Lamda</a:t>
            </a:r>
            <a:r>
              <a:rPr lang="en-US" dirty="0"/>
              <a:t> </a:t>
            </a:r>
            <a:r>
              <a:rPr lang="en-US" dirty="0" smtClean="0"/>
              <a:t>expression </a:t>
            </a:r>
            <a:endParaRPr lang="en-US" dirty="0" smtClean="0"/>
          </a:p>
          <a:p>
            <a:r>
              <a:rPr lang="en-US" dirty="0" smtClean="0"/>
              <a:t>Smart Pointer</a:t>
            </a:r>
            <a:endParaRPr lang="en-US" dirty="0" smtClean="0"/>
          </a:p>
        </p:txBody>
      </p:sp>
      <p:sp>
        <p:nvSpPr>
          <p:cNvPr id="5" name="Text Placeholder 4"/>
          <p:cNvSpPr>
            <a:spLocks noGrp="1"/>
          </p:cNvSpPr>
          <p:nvPr>
            <p:ph type="body" sz="quarter" idx="11"/>
          </p:nvPr>
        </p:nvSpPr>
        <p:spPr>
          <a:xfrm>
            <a:off x="1957916" y="5655006"/>
            <a:ext cx="5194299" cy="570430"/>
          </a:xfrm>
        </p:spPr>
        <p:txBody>
          <a:bodyPr/>
          <a:lstStyle/>
          <a:p>
            <a:r>
              <a:rPr lang="en-US" dirty="0" smtClean="0"/>
              <a:t>Hanoi, Jan 2018</a:t>
            </a:r>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a:t>
            </a:r>
            <a:endParaRPr lang="en-US" dirty="0"/>
          </a:p>
        </p:txBody>
      </p:sp>
      <p:sp>
        <p:nvSpPr>
          <p:cNvPr id="3" name="Content Placeholder 2"/>
          <p:cNvSpPr>
            <a:spLocks noGrp="1"/>
          </p:cNvSpPr>
          <p:nvPr>
            <p:ph idx="1"/>
          </p:nvPr>
        </p:nvSpPr>
        <p:spPr/>
        <p:txBody>
          <a:bodyPr/>
          <a:lstStyle/>
          <a:p>
            <a:r>
              <a:rPr lang="en-US" dirty="0" smtClean="0"/>
              <a:t>Concept: is a normal pointer</a:t>
            </a:r>
          </a:p>
          <a:p>
            <a:pPr marL="0" indent="0">
              <a:buNone/>
            </a:pPr>
            <a:r>
              <a:rPr lang="en-US" dirty="0"/>
              <a:t> </a:t>
            </a:r>
            <a:r>
              <a:rPr lang="en-US" dirty="0" smtClean="0"/>
              <a:t>auto delete if it ‘s out of scope </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7" y="1756065"/>
            <a:ext cx="7387936" cy="4572000"/>
          </a:xfrm>
          <a:prstGeom prst="rect">
            <a:avLst/>
          </a:prstGeom>
        </p:spPr>
      </p:pic>
    </p:spTree>
    <p:extLst>
      <p:ext uri="{BB962C8B-B14F-4D97-AF65-F5344CB8AC3E}">
        <p14:creationId xmlns:p14="http://schemas.microsoft.com/office/powerpoint/2010/main" val="172656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www.stdio.vn/articles/rvalue-references-va-move-semantics-28</a:t>
            </a:r>
            <a:endParaRPr lang="en-US" dirty="0" smtClean="0"/>
          </a:p>
          <a:p>
            <a:r>
              <a:rPr lang="en-US" dirty="0">
                <a:hlinkClick r:id="rId3"/>
              </a:rPr>
              <a:t>http://devnt.org/modern-c-functors</a:t>
            </a:r>
            <a:r>
              <a:rPr lang="en-US" dirty="0" smtClean="0">
                <a:hlinkClick r:id="rId3"/>
              </a:rPr>
              <a:t>/</a:t>
            </a:r>
            <a:endParaRPr lang="en-US" dirty="0" smtClean="0"/>
          </a:p>
          <a:p>
            <a:r>
              <a:rPr lang="en-US" dirty="0">
                <a:hlinkClick r:id="rId4"/>
              </a:rPr>
              <a:t>https://kipalog.com/posts/C---</a:t>
            </a:r>
            <a:r>
              <a:rPr lang="en-US" dirty="0" smtClean="0">
                <a:hlinkClick r:id="rId4"/>
              </a:rPr>
              <a:t>lambda</a:t>
            </a:r>
            <a:endParaRPr lang="en-US" dirty="0" smtClean="0"/>
          </a:p>
          <a:p>
            <a:r>
              <a:rPr lang="en-US" dirty="0">
                <a:hlinkClick r:id="rId5"/>
              </a:rPr>
              <a:t>https://</a:t>
            </a:r>
            <a:r>
              <a:rPr lang="en-US">
                <a:hlinkClick r:id="rId5"/>
              </a:rPr>
              <a:t>mbevin.wordpress.com/2012/11/18/smart-pointers</a:t>
            </a:r>
            <a:r>
              <a:rPr lang="en-US" smtClean="0">
                <a:hlinkClick r:id="rId5"/>
              </a:rPr>
              <a:t>/</a:t>
            </a:r>
            <a:endParaRPr lang="en-US" smtClean="0"/>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8254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181970"/>
          </a:xfrm>
          <a:prstGeom prst="rect">
            <a:avLst/>
          </a:prstGeom>
        </p:spPr>
      </p:pic>
    </p:spTree>
    <p:extLst>
      <p:ext uri="{BB962C8B-B14F-4D97-AF65-F5344CB8AC3E}">
        <p14:creationId xmlns:p14="http://schemas.microsoft.com/office/powerpoint/2010/main" val="275870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3" name="Content Placeholder 2"/>
          <p:cNvSpPr>
            <a:spLocks noGrp="1"/>
          </p:cNvSpPr>
          <p:nvPr>
            <p:ph idx="1"/>
          </p:nvPr>
        </p:nvSpPr>
        <p:spPr>
          <a:xfrm>
            <a:off x="321733" y="812801"/>
            <a:ext cx="8553451" cy="5775889"/>
          </a:xfrm>
        </p:spPr>
        <p:txBody>
          <a:bodyPr>
            <a:normAutofit/>
          </a:bodyPr>
          <a:lstStyle/>
          <a:p>
            <a:r>
              <a:rPr lang="en-US" b="1" dirty="0" smtClean="0"/>
              <a:t>Let ‘s </a:t>
            </a:r>
            <a:r>
              <a:rPr lang="en-US" b="1" dirty="0"/>
              <a:t>Analyze </a:t>
            </a:r>
            <a:r>
              <a:rPr lang="en-US" b="1" dirty="0" smtClean="0"/>
              <a:t>example below </a:t>
            </a:r>
            <a:r>
              <a:rPr lang="en-US" b="1" dirty="0" smtClean="0"/>
              <a:t>:</a:t>
            </a:r>
            <a:endParaRPr lang="en-US" b="1" dirty="0" smtClean="0"/>
          </a:p>
          <a:p>
            <a:pPr marL="457200" lvl="1" indent="0">
              <a:buNone/>
            </a:pPr>
            <a:r>
              <a:rPr lang="en-US" dirty="0" smtClean="0"/>
              <a:t/>
            </a:r>
            <a:br>
              <a:rPr lang="en-US" dirty="0" smtClean="0"/>
            </a:br>
            <a:endParaRPr lang="en-US" b="1" dirty="0" smtClean="0"/>
          </a:p>
          <a:p>
            <a:pPr lvl="1"/>
            <a:endParaRPr lang="en-US" b="1" dirty="0" smtClean="0"/>
          </a:p>
          <a:p>
            <a:pPr marL="457200" lvl="1" indent="0">
              <a:buNone/>
            </a:pPr>
            <a:endParaRPr lang="en-US" sz="1800" dirty="0"/>
          </a:p>
          <a:p>
            <a:pPr lvl="1"/>
            <a:endParaRPr lang="en-US" sz="1800" b="1" dirty="0" smtClean="0"/>
          </a:p>
          <a:p>
            <a:pPr lvl="1"/>
            <a:endParaRPr lang="en-US" sz="1800" dirty="0"/>
          </a:p>
          <a:p>
            <a:pPr lvl="1"/>
            <a:endParaRPr lang="en-US" sz="1800" dirty="0" smtClean="0"/>
          </a:p>
          <a:p>
            <a:pPr lvl="1"/>
            <a:endParaRPr lang="en-US" sz="1800" b="1"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49" y="1439797"/>
            <a:ext cx="7578246" cy="4783768"/>
          </a:xfrm>
          <a:prstGeom prst="rect">
            <a:avLst/>
          </a:prstGeom>
        </p:spPr>
      </p:pic>
    </p:spTree>
    <p:extLst>
      <p:ext uri="{BB962C8B-B14F-4D97-AF65-F5344CB8AC3E}">
        <p14:creationId xmlns:p14="http://schemas.microsoft.com/office/powerpoint/2010/main" val="2080382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3</a:t>
            </a:fld>
            <a:endParaRPr lang="en-US" dirty="0"/>
          </a:p>
        </p:txBody>
      </p:sp>
      <p:sp>
        <p:nvSpPr>
          <p:cNvPr id="5" name="Content Placeholder 4"/>
          <p:cNvSpPr>
            <a:spLocks noGrp="1"/>
          </p:cNvSpPr>
          <p:nvPr>
            <p:ph idx="1"/>
          </p:nvPr>
        </p:nvSpPr>
        <p:spPr/>
        <p:txBody>
          <a:bodyPr/>
          <a:lstStyle/>
          <a:p>
            <a:r>
              <a:rPr lang="en-US" dirty="0" err="1" smtClean="0"/>
              <a:t>Lvalue</a:t>
            </a:r>
            <a:r>
              <a:rPr lang="en-US" dirty="0" smtClean="0"/>
              <a:t>: what we can put it on the left of “=“ operator and compiler does not notice error.</a:t>
            </a:r>
            <a:br>
              <a:rPr lang="en-US" dirty="0" smtClean="0"/>
            </a:br>
            <a:r>
              <a:rPr lang="en-US" dirty="0" smtClean="0"/>
              <a:t>Example: </a:t>
            </a:r>
          </a:p>
          <a:p>
            <a:pPr marL="0" indent="0">
              <a:buNone/>
            </a:pPr>
            <a:r>
              <a:rPr lang="en-US" dirty="0"/>
              <a:t>	</a:t>
            </a:r>
            <a:r>
              <a:rPr lang="en-US" dirty="0" err="1" smtClean="0">
                <a:solidFill>
                  <a:srgbClr val="FF0000"/>
                </a:solidFill>
              </a:rPr>
              <a:t>int</a:t>
            </a:r>
            <a:r>
              <a:rPr lang="en-US" dirty="0" smtClean="0">
                <a:solidFill>
                  <a:srgbClr val="FF0000"/>
                </a:solidFill>
              </a:rPr>
              <a:t> b = 5;</a:t>
            </a:r>
          </a:p>
          <a:p>
            <a:r>
              <a:rPr lang="en-US" dirty="0">
                <a:solidFill>
                  <a:srgbClr val="FF0000"/>
                </a:solidFill>
              </a:rPr>
              <a:t> </a:t>
            </a:r>
            <a:r>
              <a:rPr lang="en-US" dirty="0" smtClean="0">
                <a:solidFill>
                  <a:srgbClr val="FF0000"/>
                </a:solidFill>
              </a:rPr>
              <a:t> </a:t>
            </a:r>
            <a:r>
              <a:rPr lang="en-US" dirty="0" err="1" smtClean="0"/>
              <a:t>Rvalue</a:t>
            </a:r>
            <a:r>
              <a:rPr lang="en-US" dirty="0" smtClean="0"/>
              <a:t>: </a:t>
            </a:r>
            <a:r>
              <a:rPr lang="en-US" dirty="0"/>
              <a:t>what we can put it on the left of “=“ operator and compiler </a:t>
            </a:r>
            <a:r>
              <a:rPr lang="en-US" dirty="0" smtClean="0"/>
              <a:t>notice </a:t>
            </a:r>
            <a:r>
              <a:rPr lang="en-US" dirty="0"/>
              <a:t>error</a:t>
            </a:r>
            <a:r>
              <a:rPr lang="en-US" dirty="0" smtClean="0"/>
              <a:t>.</a:t>
            </a:r>
          </a:p>
          <a:p>
            <a:pPr marL="0" indent="0">
              <a:buNone/>
            </a:pPr>
            <a:r>
              <a:rPr lang="en-US" dirty="0"/>
              <a:t> </a:t>
            </a:r>
            <a:r>
              <a:rPr lang="en-US" dirty="0" smtClean="0"/>
              <a:t> </a:t>
            </a:r>
            <a:r>
              <a:rPr lang="en-US" dirty="0"/>
              <a:t>Example: </a:t>
            </a:r>
            <a:endParaRPr lang="en-US" dirty="0" smtClean="0"/>
          </a:p>
          <a:p>
            <a:pPr marL="0" indent="0">
              <a:buNone/>
            </a:pPr>
            <a:r>
              <a:rPr lang="en-US" dirty="0"/>
              <a:t> </a:t>
            </a:r>
            <a:r>
              <a:rPr lang="en-US" dirty="0" smtClean="0"/>
              <a:t>  	</a:t>
            </a:r>
            <a:r>
              <a:rPr lang="en-US" dirty="0" smtClean="0">
                <a:solidFill>
                  <a:srgbClr val="FF0000"/>
                </a:solidFill>
              </a:rPr>
              <a:t>(b + d) = 4;</a:t>
            </a:r>
            <a:endParaRPr lang="en-US" dirty="0">
              <a:solidFill>
                <a:srgbClr val="FF0000"/>
              </a:solidFill>
            </a:endParaRPr>
          </a:p>
          <a:p>
            <a:pPr marL="0" indent="0">
              <a:buNone/>
            </a:pPr>
            <a:r>
              <a:rPr lang="en-US" dirty="0"/>
              <a:t/>
            </a:r>
            <a:br>
              <a:rPr lang="en-US" dirty="0"/>
            </a:b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3729539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4</a:t>
            </a:fld>
            <a:endParaRPr lang="en-US" dirty="0"/>
          </a:p>
        </p:txBody>
      </p:sp>
      <p:sp>
        <p:nvSpPr>
          <p:cNvPr id="5" name="Content Placeholder 4"/>
          <p:cNvSpPr>
            <a:spLocks noGrp="1"/>
          </p:cNvSpPr>
          <p:nvPr>
            <p:ph idx="1"/>
          </p:nvPr>
        </p:nvSpPr>
        <p:spPr/>
        <p:txBody>
          <a:bodyPr/>
          <a:lstStyle/>
          <a:p>
            <a:r>
              <a:rPr lang="en-US" dirty="0" err="1" smtClean="0"/>
              <a:t>Lvalue</a:t>
            </a:r>
            <a:r>
              <a:rPr lang="en-US" dirty="0"/>
              <a:t> </a:t>
            </a:r>
            <a:r>
              <a:rPr lang="en-US" dirty="0" smtClean="0"/>
              <a:t>reference : is normal reference, it ‘s used to refer to normal </a:t>
            </a:r>
            <a:r>
              <a:rPr lang="en-US" dirty="0" err="1" smtClean="0"/>
              <a:t>lvalue</a:t>
            </a:r>
            <a:r>
              <a:rPr lang="en-US" dirty="0" smtClean="0"/>
              <a:t>.</a:t>
            </a:r>
          </a:p>
          <a:p>
            <a:pPr marL="0" indent="0">
              <a:buNone/>
            </a:pPr>
            <a:r>
              <a:rPr lang="en-US" dirty="0" smtClean="0"/>
              <a:t>   Example: </a:t>
            </a:r>
          </a:p>
          <a:p>
            <a:pPr marL="0" indent="0">
              <a:buNone/>
            </a:pPr>
            <a:r>
              <a:rPr lang="en-US" dirty="0"/>
              <a:t> </a:t>
            </a:r>
            <a:r>
              <a:rPr lang="en-US" dirty="0" smtClean="0"/>
              <a:t>          </a:t>
            </a:r>
            <a:r>
              <a:rPr lang="en-US" dirty="0" err="1" smtClean="0"/>
              <a:t>int</a:t>
            </a:r>
            <a:r>
              <a:rPr lang="en-US" dirty="0" smtClean="0"/>
              <a:t> x = 4;</a:t>
            </a:r>
          </a:p>
          <a:p>
            <a:pPr marL="0" indent="0">
              <a:buNone/>
            </a:pPr>
            <a:r>
              <a:rPr lang="en-US" dirty="0"/>
              <a:t>	</a:t>
            </a:r>
            <a:r>
              <a:rPr lang="en-US" dirty="0" err="1" smtClean="0">
                <a:solidFill>
                  <a:srgbClr val="FF0000"/>
                </a:solidFill>
              </a:rPr>
              <a:t>int</a:t>
            </a:r>
            <a:r>
              <a:rPr lang="en-US" dirty="0" smtClean="0">
                <a:solidFill>
                  <a:srgbClr val="FF0000"/>
                </a:solidFill>
              </a:rPr>
              <a:t> &amp;b = x;</a:t>
            </a:r>
          </a:p>
          <a:p>
            <a:r>
              <a:rPr lang="en-US" dirty="0">
                <a:solidFill>
                  <a:srgbClr val="FF0000"/>
                </a:solidFill>
              </a:rPr>
              <a:t> </a:t>
            </a:r>
            <a:r>
              <a:rPr lang="en-US" dirty="0" err="1" smtClean="0"/>
              <a:t>Rvalue</a:t>
            </a:r>
            <a:r>
              <a:rPr lang="en-US" dirty="0" smtClean="0"/>
              <a:t> </a:t>
            </a:r>
            <a:r>
              <a:rPr lang="en-US" dirty="0"/>
              <a:t>reference </a:t>
            </a:r>
            <a:r>
              <a:rPr lang="en-US" dirty="0" smtClean="0"/>
              <a:t>: refer to </a:t>
            </a:r>
            <a:r>
              <a:rPr lang="en-US" dirty="0" err="1" smtClean="0"/>
              <a:t>rvalue</a:t>
            </a:r>
            <a:r>
              <a:rPr lang="en-US" dirty="0" smtClean="0"/>
              <a:t>.</a:t>
            </a:r>
          </a:p>
          <a:p>
            <a:pPr marL="0" indent="0">
              <a:buNone/>
            </a:pPr>
            <a:r>
              <a:rPr lang="en-US" dirty="0"/>
              <a:t> </a:t>
            </a:r>
            <a:r>
              <a:rPr lang="en-US" dirty="0" smtClean="0"/>
              <a:t> </a:t>
            </a:r>
            <a:r>
              <a:rPr lang="en-US" dirty="0"/>
              <a:t>Example: </a:t>
            </a:r>
            <a:endParaRPr lang="en-US" dirty="0" smtClean="0"/>
          </a:p>
          <a:p>
            <a:pPr marL="0" indent="0">
              <a:buNone/>
            </a:pPr>
            <a:r>
              <a:rPr lang="en-US" dirty="0"/>
              <a:t> </a:t>
            </a:r>
            <a:r>
              <a:rPr lang="en-US" dirty="0" smtClean="0"/>
              <a:t>  	</a:t>
            </a:r>
            <a:r>
              <a:rPr lang="en-US" dirty="0">
                <a:solidFill>
                  <a:srgbClr val="FF0000"/>
                </a:solidFill>
              </a:rPr>
              <a:t> </a:t>
            </a:r>
            <a:r>
              <a:rPr lang="en-US" dirty="0" err="1">
                <a:solidFill>
                  <a:srgbClr val="FF0000"/>
                </a:solidFill>
              </a:rPr>
              <a:t>int</a:t>
            </a:r>
            <a:r>
              <a:rPr lang="en-US" dirty="0">
                <a:solidFill>
                  <a:srgbClr val="FF0000"/>
                </a:solidFill>
              </a:rPr>
              <a:t> &amp;&amp;b = 5 + 6;</a:t>
            </a:r>
            <a:r>
              <a:rPr lang="en-US" dirty="0"/>
              <a:t/>
            </a:r>
            <a:br>
              <a:rPr lang="en-US" dirty="0"/>
            </a:b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251341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5</a:t>
            </a:fld>
            <a:endParaRPr lang="en-US" dirty="0"/>
          </a:p>
        </p:txBody>
      </p:sp>
      <p:sp>
        <p:nvSpPr>
          <p:cNvPr id="5" name="Content Placeholder 4"/>
          <p:cNvSpPr>
            <a:spLocks noGrp="1"/>
          </p:cNvSpPr>
          <p:nvPr>
            <p:ph idx="1"/>
          </p:nvPr>
        </p:nvSpPr>
        <p:spPr/>
        <p:txBody>
          <a:bodyPr/>
          <a:lstStyle/>
          <a:p>
            <a:r>
              <a:rPr lang="en-US" dirty="0" smtClean="0"/>
              <a:t>Copy sematic: copy data of object to new object, at the end, all of object have same data.</a:t>
            </a:r>
          </a:p>
          <a:p>
            <a:pPr marL="0" indent="0">
              <a:buNone/>
            </a:pPr>
            <a:r>
              <a:rPr lang="en-US" dirty="0" smtClean="0"/>
              <a:t>Example:</a:t>
            </a:r>
          </a:p>
          <a:p>
            <a:pPr marL="0" indent="0">
              <a:buNone/>
            </a:pPr>
            <a:r>
              <a:rPr lang="en-US" dirty="0"/>
              <a:t> </a:t>
            </a:r>
            <a:r>
              <a:rPr lang="en-US" dirty="0" smtClean="0"/>
              <a:t>  </a:t>
            </a:r>
            <a:r>
              <a:rPr lang="en-US" dirty="0"/>
              <a:t/>
            </a:r>
            <a:br>
              <a:rPr lang="en-US" dirty="0"/>
            </a:br>
            <a:endParaRPr lang="en-US" dirty="0">
              <a:solidFill>
                <a:srgbClr val="FF0000"/>
              </a:solidFill>
            </a:endParaRPr>
          </a:p>
          <a:p>
            <a:pPr marL="0" indent="0">
              <a:buNone/>
            </a:pPr>
            <a:endParaRPr lang="en-US"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736" y="1974368"/>
            <a:ext cx="6483927" cy="4260273"/>
          </a:xfrm>
          <a:prstGeom prst="rect">
            <a:avLst/>
          </a:prstGeom>
        </p:spPr>
      </p:pic>
    </p:spTree>
    <p:extLst>
      <p:ext uri="{BB962C8B-B14F-4D97-AF65-F5344CB8AC3E}">
        <p14:creationId xmlns:p14="http://schemas.microsoft.com/office/powerpoint/2010/main" val="264018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6</a:t>
            </a:fld>
            <a:endParaRPr lang="en-US" dirty="0"/>
          </a:p>
        </p:txBody>
      </p:sp>
      <p:sp>
        <p:nvSpPr>
          <p:cNvPr id="5" name="Content Placeholder 4"/>
          <p:cNvSpPr>
            <a:spLocks noGrp="1"/>
          </p:cNvSpPr>
          <p:nvPr>
            <p:ph idx="1"/>
          </p:nvPr>
        </p:nvSpPr>
        <p:spPr/>
        <p:txBody>
          <a:bodyPr/>
          <a:lstStyle/>
          <a:p>
            <a:r>
              <a:rPr lang="en-US" dirty="0" smtClean="0"/>
              <a:t>move sematic: move data of an object to new object, at the end, new object </a:t>
            </a:r>
            <a:r>
              <a:rPr lang="en-US" dirty="0" err="1" smtClean="0"/>
              <a:t>hava</a:t>
            </a:r>
            <a:r>
              <a:rPr lang="en-US" dirty="0"/>
              <a:t> data </a:t>
            </a:r>
            <a:r>
              <a:rPr lang="en-US" dirty="0" smtClean="0"/>
              <a:t>of old object and old data of old object is released.</a:t>
            </a:r>
          </a:p>
          <a:p>
            <a:pPr marL="0" indent="0">
              <a:buNone/>
            </a:pPr>
            <a:r>
              <a:rPr lang="en-US" dirty="0" smtClean="0"/>
              <a:t>Example:</a:t>
            </a:r>
          </a:p>
          <a:p>
            <a:pPr marL="0" indent="0">
              <a:buNone/>
            </a:pPr>
            <a:r>
              <a:rPr lang="en-US" dirty="0"/>
              <a:t>    	</a:t>
            </a:r>
            <a:r>
              <a:rPr lang="en-US" dirty="0" err="1">
                <a:solidFill>
                  <a:srgbClr val="FF0000"/>
                </a:solidFill>
              </a:rPr>
              <a:t>const</a:t>
            </a:r>
            <a:r>
              <a:rPr lang="en-US" dirty="0">
                <a:solidFill>
                  <a:srgbClr val="FF0000"/>
                </a:solidFill>
              </a:rPr>
              <a:t> </a:t>
            </a:r>
            <a:r>
              <a:rPr lang="en-US" dirty="0" smtClean="0">
                <a:solidFill>
                  <a:srgbClr val="FF0000"/>
                </a:solidFill>
              </a:rPr>
              <a:t>Data&amp; Data(</a:t>
            </a:r>
            <a:r>
              <a:rPr lang="en-US" dirty="0">
                <a:solidFill>
                  <a:srgbClr val="FF0000"/>
                </a:solidFill>
              </a:rPr>
              <a:t>Data </a:t>
            </a:r>
            <a:r>
              <a:rPr lang="en-US" dirty="0" smtClean="0">
                <a:solidFill>
                  <a:srgbClr val="FF0000"/>
                </a:solidFill>
              </a:rPr>
              <a:t>&amp;&amp; </a:t>
            </a:r>
            <a:r>
              <a:rPr lang="en-US" dirty="0">
                <a:solidFill>
                  <a:srgbClr val="FF0000"/>
                </a:solidFill>
              </a:rPr>
              <a:t>value)</a:t>
            </a:r>
          </a:p>
          <a:p>
            <a:pPr marL="0" indent="0">
              <a:buNone/>
            </a:pPr>
            <a:r>
              <a:rPr lang="en-US" dirty="0">
                <a:solidFill>
                  <a:srgbClr val="FF0000"/>
                </a:solidFill>
              </a:rPr>
              <a:t>    	{</a:t>
            </a:r>
          </a:p>
          <a:p>
            <a:pPr marL="0" indent="0">
              <a:buNone/>
            </a:pPr>
            <a:r>
              <a:rPr lang="en-US" dirty="0">
                <a:solidFill>
                  <a:srgbClr val="FF0000"/>
                </a:solidFill>
              </a:rPr>
              <a:t>    		this-&gt;_</a:t>
            </a:r>
            <a:r>
              <a:rPr lang="en-US" dirty="0" err="1">
                <a:solidFill>
                  <a:srgbClr val="FF0000"/>
                </a:solidFill>
              </a:rPr>
              <a:t>pData</a:t>
            </a:r>
            <a:r>
              <a:rPr lang="en-US" dirty="0">
                <a:solidFill>
                  <a:srgbClr val="FF0000"/>
                </a:solidFill>
              </a:rPr>
              <a:t> = value._</a:t>
            </a:r>
            <a:r>
              <a:rPr lang="en-US" dirty="0" err="1">
                <a:solidFill>
                  <a:srgbClr val="FF0000"/>
                </a:solidFill>
              </a:rPr>
              <a:t>pData</a:t>
            </a:r>
            <a:r>
              <a:rPr lang="en-US" dirty="0">
                <a:solidFill>
                  <a:srgbClr val="FF0000"/>
                </a:solidFill>
              </a:rPr>
              <a:t>;</a:t>
            </a:r>
          </a:p>
          <a:p>
            <a:pPr marL="0" indent="0">
              <a:buNone/>
            </a:pPr>
            <a:r>
              <a:rPr lang="en-US" dirty="0">
                <a:solidFill>
                  <a:srgbClr val="FF0000"/>
                </a:solidFill>
              </a:rPr>
              <a:t>    		value._</a:t>
            </a:r>
            <a:r>
              <a:rPr lang="en-US" dirty="0" err="1">
                <a:solidFill>
                  <a:srgbClr val="FF0000"/>
                </a:solidFill>
              </a:rPr>
              <a:t>pData</a:t>
            </a:r>
            <a:r>
              <a:rPr lang="en-US" dirty="0">
                <a:solidFill>
                  <a:srgbClr val="FF0000"/>
                </a:solidFill>
              </a:rPr>
              <a:t> = </a:t>
            </a:r>
            <a:r>
              <a:rPr lang="en-US" dirty="0" err="1">
                <a:solidFill>
                  <a:srgbClr val="FF0000"/>
                </a:solidFill>
              </a:rPr>
              <a:t>nullptr</a:t>
            </a:r>
            <a:r>
              <a:rPr lang="en-US" dirty="0">
                <a:solidFill>
                  <a:srgbClr val="FF0000"/>
                </a:solidFill>
              </a:rPr>
              <a:t>;</a:t>
            </a:r>
          </a:p>
          <a:p>
            <a:pPr marL="0" indent="0">
              <a:buNone/>
            </a:pPr>
            <a:r>
              <a:rPr lang="en-US" dirty="0">
                <a:solidFill>
                  <a:srgbClr val="FF0000"/>
                </a:solidFill>
              </a:rPr>
              <a:t>    		this-&gt;_n = </a:t>
            </a:r>
            <a:r>
              <a:rPr lang="en-US" dirty="0" err="1">
                <a:solidFill>
                  <a:srgbClr val="FF0000"/>
                </a:solidFill>
              </a:rPr>
              <a:t>value._n</a:t>
            </a:r>
            <a:r>
              <a:rPr lang="en-US" dirty="0">
                <a:solidFill>
                  <a:srgbClr val="FF0000"/>
                </a:solidFill>
              </a:rPr>
              <a:t>; </a:t>
            </a:r>
          </a:p>
          <a:p>
            <a:pPr marL="0" indent="0">
              <a:buNone/>
            </a:pPr>
            <a:r>
              <a:rPr lang="en-US" dirty="0">
                <a:solidFill>
                  <a:srgbClr val="FF0000"/>
                </a:solidFill>
              </a:rPr>
              <a:t>    		return *this;</a:t>
            </a:r>
          </a:p>
          <a:p>
            <a:pPr marL="0" indent="0">
              <a:buNone/>
            </a:pPr>
            <a:r>
              <a:rPr lang="en-US" dirty="0">
                <a:solidFill>
                  <a:srgbClr val="FF0000"/>
                </a:solidFill>
              </a:rPr>
              <a:t>    	}</a:t>
            </a:r>
            <a:br>
              <a:rPr lang="en-US" dirty="0">
                <a:solidFill>
                  <a:srgbClr val="FF0000"/>
                </a:solidFill>
              </a:rPr>
            </a:b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1694613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 Semantic</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7</a:t>
            </a:fld>
            <a:endParaRPr lang="en-US" dirty="0"/>
          </a:p>
        </p:txBody>
      </p:sp>
      <p:sp>
        <p:nvSpPr>
          <p:cNvPr id="5" name="Content Placeholder 4"/>
          <p:cNvSpPr>
            <a:spLocks noGrp="1"/>
          </p:cNvSpPr>
          <p:nvPr>
            <p:ph idx="1"/>
          </p:nvPr>
        </p:nvSpPr>
        <p:spPr/>
        <p:txBody>
          <a:bodyPr/>
          <a:lstStyle/>
          <a:p>
            <a:r>
              <a:rPr lang="en-US" dirty="0" err="1"/>
              <a:t>s</a:t>
            </a:r>
            <a:r>
              <a:rPr lang="en-US" dirty="0" err="1" smtClean="0"/>
              <a:t>td</a:t>
            </a:r>
            <a:r>
              <a:rPr lang="en-US" dirty="0" smtClean="0"/>
              <a:t>::move:</a:t>
            </a:r>
            <a:r>
              <a:rPr lang="en-US" dirty="0"/>
              <a:t/>
            </a:r>
            <a:br>
              <a:rPr lang="en-US" dirty="0"/>
            </a:br>
            <a:endParaRPr lang="en-US" dirty="0" smtClean="0"/>
          </a:p>
          <a:p>
            <a:endParaRPr lang="en-US" dirty="0">
              <a:solidFill>
                <a:srgbClr val="FF0000"/>
              </a:solidFill>
            </a:endParaRPr>
          </a:p>
          <a:p>
            <a:pPr marL="0" indent="0">
              <a:buNone/>
            </a:pPr>
            <a:endParaRPr lang="en-US"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09" y="1304816"/>
            <a:ext cx="7512627" cy="4801764"/>
          </a:xfrm>
          <a:prstGeom prst="rect">
            <a:avLst/>
          </a:prstGeom>
        </p:spPr>
      </p:pic>
    </p:spTree>
    <p:extLst>
      <p:ext uri="{BB962C8B-B14F-4D97-AF65-F5344CB8AC3E}">
        <p14:creationId xmlns:p14="http://schemas.microsoft.com/office/powerpoint/2010/main" val="3324799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Functor</a:t>
            </a:r>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8</a:t>
            </a:fld>
            <a:endParaRPr lang="en-US" dirty="0"/>
          </a:p>
        </p:txBody>
      </p:sp>
      <p:sp>
        <p:nvSpPr>
          <p:cNvPr id="5" name="Content Placeholder 4"/>
          <p:cNvSpPr>
            <a:spLocks noGrp="1"/>
          </p:cNvSpPr>
          <p:nvPr>
            <p:ph idx="1"/>
          </p:nvPr>
        </p:nvSpPr>
        <p:spPr/>
        <p:txBody>
          <a:bodyPr/>
          <a:lstStyle/>
          <a:p>
            <a:r>
              <a:rPr lang="en-US" dirty="0" smtClean="0"/>
              <a:t>Concept: </a:t>
            </a:r>
            <a:r>
              <a:rPr lang="en-US" b="1" dirty="0" err="1"/>
              <a:t>Functors</a:t>
            </a:r>
            <a:r>
              <a:rPr lang="en-US" dirty="0"/>
              <a:t> are objects that can be treated as though they are a function or function </a:t>
            </a:r>
            <a:r>
              <a:rPr lang="en-US" dirty="0" smtClean="0"/>
              <a:t>pointer</a:t>
            </a:r>
          </a:p>
          <a:p>
            <a:pPr marL="0" indent="0">
              <a:buNone/>
            </a:pPr>
            <a:r>
              <a:rPr lang="en-US" dirty="0" smtClean="0"/>
              <a:t>Example:</a:t>
            </a:r>
          </a:p>
          <a:p>
            <a:pPr marL="0" indent="0">
              <a:buNone/>
            </a:pPr>
            <a:endParaRPr lang="en-US" dirty="0" smtClean="0"/>
          </a:p>
          <a:p>
            <a:pPr marL="0" indent="0">
              <a:buNone/>
            </a:pPr>
            <a:r>
              <a:rPr lang="en-US" dirty="0"/>
              <a:t/>
            </a:r>
            <a:br>
              <a:rPr lang="en-US" dirty="0"/>
            </a:br>
            <a:endParaRPr lang="en-US" dirty="0" smtClean="0"/>
          </a:p>
          <a:p>
            <a:endParaRPr lang="en-US" dirty="0">
              <a:solidFill>
                <a:srgbClr val="FF0000"/>
              </a:solidFill>
            </a:endParaRPr>
          </a:p>
          <a:p>
            <a:pPr marL="0" indent="0">
              <a:buNone/>
            </a:pPr>
            <a:endParaRPr lang="en-US"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64" y="2047009"/>
            <a:ext cx="7148945" cy="4405746"/>
          </a:xfrm>
          <a:prstGeom prst="rect">
            <a:avLst/>
          </a:prstGeom>
        </p:spPr>
      </p:pic>
    </p:spTree>
    <p:extLst>
      <p:ext uri="{BB962C8B-B14F-4D97-AF65-F5344CB8AC3E}">
        <p14:creationId xmlns:p14="http://schemas.microsoft.com/office/powerpoint/2010/main" val="777928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Lamda</a:t>
            </a:r>
            <a:r>
              <a:rPr lang="en-US" dirty="0"/>
              <a:t> expression </a:t>
            </a:r>
          </a:p>
        </p:txBody>
      </p:sp>
      <p:sp>
        <p:nvSpPr>
          <p:cNvPr id="3" name="Content Placeholder 2"/>
          <p:cNvSpPr>
            <a:spLocks noGrp="1"/>
          </p:cNvSpPr>
          <p:nvPr>
            <p:ph idx="1"/>
          </p:nvPr>
        </p:nvSpPr>
        <p:spPr/>
        <p:txBody>
          <a:bodyPr/>
          <a:lstStyle/>
          <a:p>
            <a:r>
              <a:rPr lang="en-US" dirty="0"/>
              <a:t>Concept : anonymous </a:t>
            </a:r>
            <a:r>
              <a:rPr lang="en-US" dirty="0" smtClean="0"/>
              <a:t>function, as a normal function but it have no name.</a:t>
            </a:r>
          </a:p>
          <a:p>
            <a:pPr marL="0" indent="0">
              <a:buNone/>
            </a:pPr>
            <a:r>
              <a:rPr lang="en-US" dirty="0"/>
              <a:t> </a:t>
            </a:r>
            <a:r>
              <a:rPr lang="en-US" dirty="0" smtClean="0"/>
              <a:t>Syntax:</a:t>
            </a:r>
          </a:p>
          <a:p>
            <a:pPr marL="0" indent="0">
              <a:buNone/>
            </a:pPr>
            <a:r>
              <a:rPr lang="en-US" dirty="0" smtClean="0"/>
              <a:t>  [capture-list](</a:t>
            </a:r>
            <a:r>
              <a:rPr lang="en-US" dirty="0" err="1" smtClean="0"/>
              <a:t>param</a:t>
            </a:r>
            <a:r>
              <a:rPr lang="en-US" dirty="0" smtClean="0"/>
              <a:t>){to do}</a:t>
            </a:r>
          </a:p>
          <a:p>
            <a:pPr marL="0" indent="0">
              <a:buNone/>
            </a:pPr>
            <a:endParaRPr lang="en-US" dirty="0"/>
          </a:p>
          <a:p>
            <a:pPr marL="0" indent="0">
              <a:buNone/>
            </a:pPr>
            <a:endParaRPr lang="en-US" dirty="0" smtClean="0"/>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91" y="2860645"/>
            <a:ext cx="8291945" cy="2656927"/>
          </a:xfrm>
          <a:prstGeom prst="rect">
            <a:avLst/>
          </a:prstGeom>
        </p:spPr>
      </p:pic>
    </p:spTree>
    <p:extLst>
      <p:ext uri="{BB962C8B-B14F-4D97-AF65-F5344CB8AC3E}">
        <p14:creationId xmlns:p14="http://schemas.microsoft.com/office/powerpoint/2010/main" val="1258875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 to convert DSI to RSI</Template>
  <TotalTime>1336</TotalTime>
  <Words>459</Words>
  <Application>Microsoft Office PowerPoint</Application>
  <PresentationFormat>On-screen Show (4:3)</PresentationFormat>
  <Paragraphs>84</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Gothic</vt:lpstr>
      <vt:lpstr>Arial</vt:lpstr>
      <vt:lpstr>Arial Black</vt:lpstr>
      <vt:lpstr>Calibri</vt:lpstr>
      <vt:lpstr>Freestyle Script</vt:lpstr>
      <vt:lpstr>Wingdings</vt:lpstr>
      <vt:lpstr>Office Theme</vt:lpstr>
      <vt:lpstr>C++11 advanced</vt:lpstr>
      <vt:lpstr>Move Semantic</vt:lpstr>
      <vt:lpstr>Move Semantic</vt:lpstr>
      <vt:lpstr>Move Semantic</vt:lpstr>
      <vt:lpstr>Move Semantic</vt:lpstr>
      <vt:lpstr>Move Semantic</vt:lpstr>
      <vt:lpstr>Move Semantic</vt:lpstr>
      <vt:lpstr>Functor</vt:lpstr>
      <vt:lpstr>Lamda expression </vt:lpstr>
      <vt:lpstr>Smart pointer</vt:lpstr>
      <vt:lpstr>References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Document Template</dc:title>
  <dc:creator>SON PHAM/LGEVH VC SOFTWARE DEVELOPMENT 3(son2.pham@lge.com)</dc:creator>
  <cp:lastModifiedBy>LAM TIEN LUONG/LGEVH VC SOFTWARE DEVELOPMENT 3(lam.luong@lge.com)</cp:lastModifiedBy>
  <cp:revision>160</cp:revision>
  <dcterms:created xsi:type="dcterms:W3CDTF">2018-01-16T02:16:25Z</dcterms:created>
  <dcterms:modified xsi:type="dcterms:W3CDTF">2018-06-25T04:07:03Z</dcterms:modified>
</cp:coreProperties>
</file>