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256" r:id="rId2"/>
    <p:sldId id="272" r:id="rId3"/>
    <p:sldId id="270" r:id="rId4"/>
    <p:sldId id="271" r:id="rId5"/>
    <p:sldId id="273" r:id="rId6"/>
    <p:sldId id="274" r:id="rId7"/>
    <p:sldId id="277" r:id="rId8"/>
    <p:sldId id="275" r:id="rId9"/>
    <p:sldId id="27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3188" autoAdjust="0"/>
  </p:normalViewPr>
  <p:slideViewPr>
    <p:cSldViewPr snapToGrid="0">
      <p:cViewPr varScale="1">
        <p:scale>
          <a:sx n="92" d="100"/>
          <a:sy n="92" d="100"/>
        </p:scale>
        <p:origin x="2016" y="90"/>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6/16/2020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6/16/2020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84442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Hai thành phần khác nhau có sự tương đồng đáng kể, nhưng chứng minh không sử dụng lại giao diện chung hoặc thực hiện.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Nếu một thay đổi chung cho cả hai thành phần trở nên cần thiết, nỗ lực trùng lặp phải được sử dụng.</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a:t>
            </a:fld>
            <a:endParaRPr lang="en-US"/>
          </a:p>
        </p:txBody>
      </p:sp>
    </p:spTree>
    <p:extLst>
      <p:ext uri="{BB962C8B-B14F-4D97-AF65-F5344CB8AC3E}">
        <p14:creationId xmlns:p14="http://schemas.microsoft.com/office/powerpoint/2010/main" val="1153952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Trong công nghệ phần mềm, mẫu phương thức mẫu là một mẫu thiết kế hành vi xác định khung chương trình của thuật toán trong một hoạt động,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a:t>
            </a:r>
            <a:r>
              <a:rPr lang="vi-VN" sz="1200" b="0" i="0" kern="1200" dirty="0" smtClean="0">
                <a:solidFill>
                  <a:schemeClr val="tx1"/>
                </a:solidFill>
                <a:effectLst/>
                <a:latin typeface="+mn-lt"/>
                <a:ea typeface="+mn-ea"/>
                <a:cs typeface="+mn-cs"/>
              </a:rPr>
              <a:t>rì hoãn một số bước cho các lớp con.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Phương thức mẫu cho phép các lớp con xác định lại các bước nhất định của thuật toán mà không thay đổi cấu trúc của thuật toán</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205516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Trong thiết kế hướng đối tượng, Visitor là mẫu thiết kế (Design Patterns) cho phép định nghĩa các thao tác (operations) trên một tập hợp các đối tượng (objects) không đồng nhất (về kiểu) mà không làm thay đổi định nghĩa về lớp (classes) của các đối tượng đó. Để đạt được điều này, trong mẫu thiết kế visitor ta định nghĩa các thao tác trên các lớp tách biệt gọi các lớp visitors, các lớp này cho phép tách rời các thao tác với các đối tượng mà nó tác động đến. Với mỗi thao tác được thêm vào, một lớp visitor tương ứng được tạo ra.</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317663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118696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atin typeface="Arial Black" panose="020B0A040201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sz="24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75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1733" y="930807"/>
            <a:ext cx="4193117" cy="53429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930806"/>
            <a:ext cx="4246034" cy="53429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07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599" y="1"/>
            <a:ext cx="8652933" cy="6858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8599" y="749829"/>
            <a:ext cx="42695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599" y="1637769"/>
            <a:ext cx="4269583" cy="4627564"/>
          </a:xfrm>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749821"/>
            <a:ext cx="4252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637753"/>
            <a:ext cx="4252382" cy="4627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Straight Connector 6"/>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2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cxnSp>
        <p:nvCxnSpPr>
          <p:cNvPr id="3" name="Straight Connector 2"/>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68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743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665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4768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657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1733" y="76202"/>
            <a:ext cx="8553451" cy="668866"/>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21733" y="812801"/>
            <a:ext cx="8553451" cy="52937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5" name="Group 4"/>
          <p:cNvGrpSpPr/>
          <p:nvPr userDrawn="1"/>
        </p:nvGrpSpPr>
        <p:grpSpPr>
          <a:xfrm>
            <a:off x="407457" y="6106580"/>
            <a:ext cx="8467727" cy="736600"/>
            <a:chOff x="407457" y="6225118"/>
            <a:chExt cx="8467727" cy="736600"/>
          </a:xfrm>
        </p:grpSpPr>
        <p:pic>
          <p:nvPicPr>
            <p:cNvPr id="7" name="Picture 15" descr="C:\Users\Administrator\Desktop\BCG\BCG 3.0\로고\LG_CI_3D_RGB_Standard.png"/>
            <p:cNvPicPr>
              <a:picLocks noChangeAspect="1" noChangeArrowheads="1"/>
            </p:cNvPicPr>
            <p:nvPr userDrawn="1"/>
          </p:nvPicPr>
          <p:blipFill>
            <a:blip r:embed="rId12" cstate="print"/>
            <a:srcRect/>
            <a:stretch>
              <a:fillRect/>
            </a:stretch>
          </p:blipFill>
          <p:spPr bwMode="auto">
            <a:xfrm>
              <a:off x="7833784" y="6225118"/>
              <a:ext cx="1041400" cy="736600"/>
            </a:xfrm>
            <a:prstGeom prst="rect">
              <a:avLst/>
            </a:prstGeom>
            <a:noFill/>
            <a:ln w="9525">
              <a:noFill/>
              <a:miter lim="800000"/>
              <a:headEnd/>
              <a:tailEnd/>
            </a:ln>
          </p:spPr>
        </p:pic>
        <p:sp>
          <p:nvSpPr>
            <p:cNvPr id="9" name="TextBox 8"/>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175552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Font typeface="Calibri" panose="020F050202020403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Font typeface="Calibri" panose="020F050202020403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Design patterns</a:t>
            </a:r>
            <a:br>
              <a:rPr lang="en-US" dirty="0" smtClean="0"/>
            </a:br>
            <a:r>
              <a:rPr lang="en-US" sz="1600" dirty="0" smtClean="0"/>
              <a:t>Template method and Visitor</a:t>
            </a:r>
            <a:endParaRPr lang="en-US" sz="1600" dirty="0"/>
          </a:p>
        </p:txBody>
      </p:sp>
      <p:sp>
        <p:nvSpPr>
          <p:cNvPr id="5" name="Text Placeholder 4"/>
          <p:cNvSpPr>
            <a:spLocks noGrp="1"/>
          </p:cNvSpPr>
          <p:nvPr>
            <p:ph type="body" sz="quarter" idx="10"/>
          </p:nvPr>
        </p:nvSpPr>
        <p:spPr/>
        <p:txBody>
          <a:bodyPr>
            <a:normAutofit/>
          </a:bodyPr>
          <a:lstStyle/>
          <a:p>
            <a:pPr marL="0" indent="0">
              <a:buNone/>
            </a:pPr>
            <a:endParaRPr lang="en-US" sz="1400" dirty="0"/>
          </a:p>
        </p:txBody>
      </p:sp>
      <p:sp>
        <p:nvSpPr>
          <p:cNvPr id="2" name="Text Placeholder 1"/>
          <p:cNvSpPr>
            <a:spLocks noGrp="1"/>
          </p:cNvSpPr>
          <p:nvPr>
            <p:ph type="body" sz="quarter" idx="11"/>
          </p:nvPr>
        </p:nvSpPr>
        <p:spPr/>
        <p:txBody>
          <a:bodyPr/>
          <a:lstStyle/>
          <a:p>
            <a:r>
              <a:rPr lang="en-US" dirty="0"/>
              <a:t>Hanoi, November 2018</a:t>
            </a:r>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Template method </a:t>
            </a:r>
            <a:r>
              <a:rPr lang="en-US" sz="2400" dirty="0" smtClean="0">
                <a:latin typeface="Times New Roman" panose="02020603050405020304" pitchFamily="18" charset="0"/>
                <a:cs typeface="Times New Roman" panose="02020603050405020304" pitchFamily="18" charset="0"/>
              </a:rPr>
              <a:t>pattern – problem</a:t>
            </a:r>
            <a:endParaRPr lang="en-US" sz="2400" dirty="0"/>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Two different components have significant similarities, but demonstrate no reuse of common interface or implementation. If a change common to both components becomes necessary, duplicate effort must be expended.</a:t>
            </a:r>
          </a:p>
        </p:txBody>
      </p:sp>
    </p:spTree>
    <p:extLst>
      <p:ext uri="{BB962C8B-B14F-4D97-AF65-F5344CB8AC3E}">
        <p14:creationId xmlns:p14="http://schemas.microsoft.com/office/powerpoint/2010/main" val="62876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Template method pattern - definition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software engineering, the template method pattern is a behavioral design pattern that defines the program skeleton of an algorithm in an operation, deferring some steps to subclasses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Template Method lets subclasses redefine certain steps of an algorithm without changing the algorithm's structure.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935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Template method </a:t>
            </a:r>
            <a:r>
              <a:rPr lang="en-US" sz="2400" dirty="0" smtClean="0">
                <a:latin typeface="Times New Roman" panose="02020603050405020304" pitchFamily="18" charset="0"/>
                <a:cs typeface="Times New Roman" panose="02020603050405020304" pitchFamily="18" charset="0"/>
              </a:rPr>
              <a:t>pattern – class diagram</a:t>
            </a:r>
            <a:endParaRPr lang="en-US" sz="24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51844" y="1668978"/>
            <a:ext cx="4893806" cy="3422567"/>
          </a:xfrm>
        </p:spPr>
      </p:pic>
      <p:graphicFrame>
        <p:nvGraphicFramePr>
          <p:cNvPr id="5" name="Object 4"/>
          <p:cNvGraphicFramePr>
            <a:graphicFrameLocks noChangeAspect="1"/>
          </p:cNvGraphicFramePr>
          <p:nvPr>
            <p:extLst>
              <p:ext uri="{D42A27DB-BD31-4B8C-83A1-F6EECF244321}">
                <p14:modId xmlns:p14="http://schemas.microsoft.com/office/powerpoint/2010/main" val="3618735481"/>
              </p:ext>
            </p:extLst>
          </p:nvPr>
        </p:nvGraphicFramePr>
        <p:xfrm>
          <a:off x="5866101" y="1668978"/>
          <a:ext cx="2789526" cy="899847"/>
        </p:xfrm>
        <a:graphic>
          <a:graphicData uri="http://schemas.openxmlformats.org/presentationml/2006/ole">
            <mc:AlternateContent xmlns:mc="http://schemas.openxmlformats.org/markup-compatibility/2006">
              <mc:Choice xmlns:v="urn:schemas-microsoft-com:vml" Requires="v">
                <p:oleObj spid="_x0000_s1033" name="Packager Shell Object" showAsIcon="1" r:id="rId4" imgW="1180440" imgH="381600" progId="Package">
                  <p:embed/>
                </p:oleObj>
              </mc:Choice>
              <mc:Fallback>
                <p:oleObj name="Packager Shell Object" showAsIcon="1" r:id="rId4" imgW="1180440" imgH="381600" progId="Package">
                  <p:embed/>
                  <p:pic>
                    <p:nvPicPr>
                      <p:cNvPr id="0" name=""/>
                      <p:cNvPicPr/>
                      <p:nvPr/>
                    </p:nvPicPr>
                    <p:blipFill>
                      <a:blip r:embed="rId5"/>
                      <a:stretch>
                        <a:fillRect/>
                      </a:stretch>
                    </p:blipFill>
                    <p:spPr>
                      <a:xfrm>
                        <a:off x="5866101" y="1668978"/>
                        <a:ext cx="2789526" cy="899847"/>
                      </a:xfrm>
                      <a:prstGeom prst="rect">
                        <a:avLst/>
                      </a:prstGeom>
                    </p:spPr>
                  </p:pic>
                </p:oleObj>
              </mc:Fallback>
            </mc:AlternateContent>
          </a:graphicData>
        </a:graphic>
      </p:graphicFrame>
    </p:spTree>
    <p:extLst>
      <p:ext uri="{BB962C8B-B14F-4D97-AF65-F5344CB8AC3E}">
        <p14:creationId xmlns:p14="http://schemas.microsoft.com/office/powerpoint/2010/main" val="29196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Visitor pattern - problem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Many distinct and unrelated operations need to be performed on node objects in a heterogeneous aggregate structure. You want to avoid "polluting" the node classes with these operations. And, you don't want to have to query the type of each node and cast the pointer to the correct type before performing the desired operation</a:t>
            </a:r>
            <a:r>
              <a:rPr lang="en-US" dirty="0"/>
              <a:t>.</a:t>
            </a:r>
          </a:p>
        </p:txBody>
      </p:sp>
    </p:spTree>
    <p:extLst>
      <p:ext uri="{BB962C8B-B14F-4D97-AF65-F5344CB8AC3E}">
        <p14:creationId xmlns:p14="http://schemas.microsoft.com/office/powerpoint/2010/main" val="2558402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Visitor pattern - definition</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Represent an operation to be performed on the elements of an object structure. Visitor lets you define a new operation without changing the classes of the elements on which it operates.</a:t>
            </a:r>
          </a:p>
          <a:p>
            <a:r>
              <a:rPr lang="en-US" dirty="0"/>
              <a:t>The classic technique for recovering lost type information.</a:t>
            </a:r>
          </a:p>
          <a:p>
            <a:r>
              <a:rPr lang="en-US" dirty="0"/>
              <a:t>Do the right thing based on the type of two objects.</a:t>
            </a:r>
          </a:p>
          <a:p>
            <a:endParaRPr lang="en-US" dirty="0"/>
          </a:p>
        </p:txBody>
      </p:sp>
    </p:spTree>
    <p:extLst>
      <p:ext uri="{BB962C8B-B14F-4D97-AF65-F5344CB8AC3E}">
        <p14:creationId xmlns:p14="http://schemas.microsoft.com/office/powerpoint/2010/main" val="250902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Visitor pattern – class diagram</a:t>
            </a:r>
            <a:endParaRPr lang="en-US" sz="24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277" y="812800"/>
            <a:ext cx="8467422" cy="5294313"/>
          </a:xfrm>
        </p:spPr>
      </p:pic>
      <p:graphicFrame>
        <p:nvGraphicFramePr>
          <p:cNvPr id="5" name="Object 4"/>
          <p:cNvGraphicFramePr>
            <a:graphicFrameLocks noChangeAspect="1"/>
          </p:cNvGraphicFramePr>
          <p:nvPr>
            <p:extLst>
              <p:ext uri="{D42A27DB-BD31-4B8C-83A1-F6EECF244321}">
                <p14:modId xmlns:p14="http://schemas.microsoft.com/office/powerpoint/2010/main" val="3872210469"/>
              </p:ext>
            </p:extLst>
          </p:nvPr>
        </p:nvGraphicFramePr>
        <p:xfrm>
          <a:off x="6364143" y="3298825"/>
          <a:ext cx="1953155" cy="753629"/>
        </p:xfrm>
        <a:graphic>
          <a:graphicData uri="http://schemas.openxmlformats.org/presentationml/2006/ole">
            <mc:AlternateContent xmlns:mc="http://schemas.openxmlformats.org/markup-compatibility/2006">
              <mc:Choice xmlns:v="urn:schemas-microsoft-com:vml" Requires="v">
                <p:oleObj spid="_x0000_s2052" name="Packager Shell Object" showAsIcon="1" r:id="rId4" imgW="986760" imgH="381600" progId="Package">
                  <p:embed/>
                </p:oleObj>
              </mc:Choice>
              <mc:Fallback>
                <p:oleObj name="Packager Shell Object" showAsIcon="1" r:id="rId4" imgW="986760" imgH="381600" progId="Package">
                  <p:embed/>
                  <p:pic>
                    <p:nvPicPr>
                      <p:cNvPr id="0" name=""/>
                      <p:cNvPicPr/>
                      <p:nvPr/>
                    </p:nvPicPr>
                    <p:blipFill>
                      <a:blip r:embed="rId5"/>
                      <a:stretch>
                        <a:fillRect/>
                      </a:stretch>
                    </p:blipFill>
                    <p:spPr>
                      <a:xfrm>
                        <a:off x="6364143" y="3298825"/>
                        <a:ext cx="1953155" cy="753629"/>
                      </a:xfrm>
                      <a:prstGeom prst="rect">
                        <a:avLst/>
                      </a:prstGeom>
                    </p:spPr>
                  </p:pic>
                </p:oleObj>
              </mc:Fallback>
            </mc:AlternateContent>
          </a:graphicData>
        </a:graphic>
      </p:graphicFrame>
    </p:spTree>
    <p:extLst>
      <p:ext uri="{BB962C8B-B14F-4D97-AF65-F5344CB8AC3E}">
        <p14:creationId xmlns:p14="http://schemas.microsoft.com/office/powerpoint/2010/main" val="1083836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Visitor pattern – advantages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Add functions to class libraries for which you either do not have the source or cannot change the source</a:t>
            </a:r>
          </a:p>
          <a:p>
            <a:r>
              <a:rPr lang="en-US" dirty="0"/>
              <a:t>Obtain data from a disparate collection of unrelated classes and use it to present the results of a global calculation to the user program</a:t>
            </a:r>
          </a:p>
          <a:p>
            <a:r>
              <a:rPr lang="en-US" dirty="0"/>
              <a:t>Gather related operations into a single class rather than force you to change or derive classes to add these operations</a:t>
            </a:r>
          </a:p>
          <a:p>
            <a:pPr marL="0" indent="0">
              <a:buNone/>
            </a:pPr>
            <a:endParaRPr lang="en-US" dirty="0"/>
          </a:p>
        </p:txBody>
      </p:sp>
    </p:spTree>
    <p:extLst>
      <p:ext uri="{BB962C8B-B14F-4D97-AF65-F5344CB8AC3E}">
        <p14:creationId xmlns:p14="http://schemas.microsoft.com/office/powerpoint/2010/main" val="2467059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Visitor pattern – disadvantages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ea typeface="+mj-ea"/>
                <a:cs typeface="Times New Roman" panose="02020603050405020304" pitchFamily="18" charset="0"/>
              </a:rPr>
              <a:t>Visitor is not good for the situation where "visited" classes are not stable. Every time a new Composite hierarchy derived class is added, every Visitor derived class must be amended.</a:t>
            </a:r>
          </a:p>
        </p:txBody>
      </p:sp>
    </p:spTree>
    <p:extLst>
      <p:ext uri="{BB962C8B-B14F-4D97-AF65-F5344CB8AC3E}">
        <p14:creationId xmlns:p14="http://schemas.microsoft.com/office/powerpoint/2010/main" val="3921708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C_IVI_Template.potx" id="{097FA3B5-7FA0-4677-80E5-6146C5320516}" vid="{7F60F47D-DC6E-4FF3-9DE4-740CD13272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TemplateC++</Template>
  <TotalTime>567</TotalTime>
  <Words>582</Words>
  <Application>Microsoft Office PowerPoint</Application>
  <PresentationFormat>On-screen Show (4:3)</PresentationFormat>
  <Paragraphs>30</Paragraphs>
  <Slides>9</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MS Gothic</vt:lpstr>
      <vt:lpstr>Arial</vt:lpstr>
      <vt:lpstr>Arial Black</vt:lpstr>
      <vt:lpstr>Calibri</vt:lpstr>
      <vt:lpstr>Freestyle Script</vt:lpstr>
      <vt:lpstr>Times New Roman</vt:lpstr>
      <vt:lpstr>Wingdings</vt:lpstr>
      <vt:lpstr>Office Theme</vt:lpstr>
      <vt:lpstr>Package</vt:lpstr>
      <vt:lpstr>Design patterns Template method and Visitor</vt:lpstr>
      <vt:lpstr>Template method pattern – problem</vt:lpstr>
      <vt:lpstr>Template method pattern - definition</vt:lpstr>
      <vt:lpstr>Template method pattern – class diagram</vt:lpstr>
      <vt:lpstr>Visitor pattern - problem</vt:lpstr>
      <vt:lpstr>Visitor pattern - definition</vt:lpstr>
      <vt:lpstr>Visitor pattern – class diagram</vt:lpstr>
      <vt:lpstr>Visitor pattern – advantages</vt:lpstr>
      <vt:lpstr>Visitor pattern – disadvantages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 C++</dc:title>
  <dc:creator>KHUYEN LE/LGEVH VC SOFTWARE DEVELOPMENT 3(khuyen.le@lge.com)</dc:creator>
  <cp:lastModifiedBy>PHI HOANG VU/LGEVH VS SOFTWARE DEVELOPMENT 3(phi.vu@lge.com)</cp:lastModifiedBy>
  <cp:revision>44</cp:revision>
  <dcterms:created xsi:type="dcterms:W3CDTF">2018-07-16T02:10:00Z</dcterms:created>
  <dcterms:modified xsi:type="dcterms:W3CDTF">2020-06-16T06:45:56Z</dcterms:modified>
</cp:coreProperties>
</file>