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13"/>
  </p:notesMasterIdLst>
  <p:handoutMasterIdLst>
    <p:handoutMasterId r:id="rId14"/>
  </p:handoutMasterIdLst>
  <p:sldIdLst>
    <p:sldId id="256" r:id="rId2"/>
    <p:sldId id="272" r:id="rId3"/>
    <p:sldId id="270" r:id="rId4"/>
    <p:sldId id="271" r:id="rId5"/>
    <p:sldId id="274" r:id="rId6"/>
    <p:sldId id="275" r:id="rId7"/>
    <p:sldId id="278" r:id="rId8"/>
    <p:sldId id="279" r:id="rId9"/>
    <p:sldId id="281" r:id="rId10"/>
    <p:sldId id="282"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402" autoAdjust="0"/>
  </p:normalViewPr>
  <p:slideViewPr>
    <p:cSldViewPr snapToGrid="0">
      <p:cViewPr varScale="1">
        <p:scale>
          <a:sx n="78" d="100"/>
          <a:sy n="78" d="100"/>
        </p:scale>
        <p:origin x="1459" y="58"/>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5/14/2020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5/14/2020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844425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8DD645-B9B4-46EE-B031-35C24A448A04}"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8225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smtClean="0"/>
              <a:t>5/14/2020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3118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5598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711230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0293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47D66-9247-4313-B245-9F882A4407CD}" type="datetimeFigureOut">
              <a:rPr lang="en-US" smtClean="0"/>
              <a:t>5/14/2020</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6744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5022A5-2C49-4E61-8AF1-56B5ABF57608}" type="datetimeFigureOut">
              <a:rPr lang="en-US" smtClean="0"/>
              <a:t>5/14/2020</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2014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95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0456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321131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6993E9-CEF0-47B7-AEA6-AFACC79966BA}"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5/14/2020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7081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5/14/2020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1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5/14/2020</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7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F9C5B0-21BA-48EA-B067-5E37072B4F18}" type="datetimeFigureOut">
              <a:rPr lang="en-US" smtClean="0"/>
              <a:t>5/14/2020</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13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B959AD-49F4-478E-A013-BE606CDD1B41}" type="datetimeFigureOut">
              <a:rPr lang="en-US" smtClean="0"/>
              <a:t>5/14/2020</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6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755E8D2-BCEE-4D3D-AE6D-93BD204BAD0C}" type="datetimeFigureOut">
              <a:rPr lang="en-US" smtClean="0"/>
              <a:t>5/14/2020</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7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5/14/2020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73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E61780-2E25-4081-A2D9-4C0805256F67}" type="datetimeFigureOut">
              <a:rPr lang="en-US" smtClean="0"/>
              <a:t>5/14/2020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a:t>
            </a:fld>
            <a:endParaRPr lang="en-US" dirty="0"/>
          </a:p>
        </p:txBody>
      </p:sp>
      <p:sp>
        <p:nvSpPr>
          <p:cNvPr id="13" name="TextBox 12"/>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14" name="Group 13"/>
          <p:cNvGrpSpPr/>
          <p:nvPr userDrawn="1"/>
        </p:nvGrpSpPr>
        <p:grpSpPr>
          <a:xfrm>
            <a:off x="407457" y="6106580"/>
            <a:ext cx="8467727" cy="736600"/>
            <a:chOff x="407457" y="6225118"/>
            <a:chExt cx="8467727" cy="736600"/>
          </a:xfrm>
        </p:grpSpPr>
        <p:pic>
          <p:nvPicPr>
            <p:cNvPr id="15" name="Picture 15" descr="C:\Users\Administrator\Desktop\BCG\BCG 3.0\로고\LG_CI_3D_RGB_Standard.png"/>
            <p:cNvPicPr>
              <a:picLocks noChangeAspect="1" noChangeArrowheads="1"/>
            </p:cNvPicPr>
            <p:nvPr userDrawn="1"/>
          </p:nvPicPr>
          <p:blipFill>
            <a:blip r:embed="rId20" cstate="print"/>
            <a:srcRect/>
            <a:stretch>
              <a:fillRect/>
            </a:stretch>
          </p:blipFill>
          <p:spPr bwMode="auto">
            <a:xfrm>
              <a:off x="7833784" y="6225118"/>
              <a:ext cx="1041400" cy="736600"/>
            </a:xfrm>
            <a:prstGeom prst="rect">
              <a:avLst/>
            </a:prstGeom>
            <a:noFill/>
            <a:ln w="9525">
              <a:noFill/>
              <a:miter lim="800000"/>
              <a:headEnd/>
              <a:tailEnd/>
            </a:ln>
          </p:spPr>
        </p:pic>
        <p:sp>
          <p:nvSpPr>
            <p:cNvPr id="16" name="TextBox 15"/>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3401578596"/>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Threads </a:t>
            </a:r>
            <a:r>
              <a:rPr lang="en-US" dirty="0" smtClean="0">
                <a:latin typeface="Times New Roman" panose="02020603050405020304" pitchFamily="18" charset="0"/>
                <a:cs typeface="Times New Roman" panose="02020603050405020304" pitchFamily="18" charset="0"/>
              </a:rPr>
              <a:t>synchronization</a:t>
            </a:r>
            <a:endParaRPr lang="en-US" sz="16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0"/>
          </p:nvPr>
        </p:nvSpPr>
        <p:spPr/>
        <p:txBody>
          <a:bodyPr>
            <a:normAutofit/>
          </a:bodyPr>
          <a:lstStyle/>
          <a:p>
            <a:pPr marL="0" indent="0">
              <a:buNone/>
            </a:pPr>
            <a:r>
              <a:rPr lang="en-US" sz="1400" dirty="0" smtClean="0"/>
              <a:t>Thread basic</a:t>
            </a:r>
          </a:p>
          <a:p>
            <a:pPr marL="0" indent="0">
              <a:buNone/>
            </a:pPr>
            <a:r>
              <a:rPr lang="en-US" sz="1400" dirty="0" smtClean="0"/>
              <a:t>Thread </a:t>
            </a:r>
            <a:r>
              <a:rPr lang="en-US" sz="1400" dirty="0" err="1" smtClean="0"/>
              <a:t>mutex</a:t>
            </a:r>
            <a:r>
              <a:rPr lang="en-US" sz="1400" dirty="0" smtClean="0"/>
              <a:t> locking</a:t>
            </a:r>
          </a:p>
          <a:p>
            <a:pPr marL="0" indent="0">
              <a:buNone/>
            </a:pPr>
            <a:r>
              <a:rPr lang="en-US" sz="1400" dirty="0" smtClean="0"/>
              <a:t>Thread advance locking and condition variables</a:t>
            </a:r>
          </a:p>
          <a:p>
            <a:pPr marL="0" indent="0">
              <a:buNone/>
            </a:pPr>
            <a:r>
              <a:rPr lang="en-US" sz="1400" dirty="0" smtClean="0"/>
              <a:t>Atomic types</a:t>
            </a:r>
            <a:endParaRPr lang="en-US" sz="1400" dirty="0"/>
          </a:p>
        </p:txBody>
      </p:sp>
      <p:sp>
        <p:nvSpPr>
          <p:cNvPr id="2" name="Text Placeholder 1"/>
          <p:cNvSpPr>
            <a:spLocks noGrp="1"/>
          </p:cNvSpPr>
          <p:nvPr>
            <p:ph type="body" sz="quarter" idx="11"/>
          </p:nvPr>
        </p:nvSpPr>
        <p:spPr/>
        <p:txBody>
          <a:bodyPr/>
          <a:lstStyle/>
          <a:p>
            <a:r>
              <a:rPr lang="en-US" dirty="0"/>
              <a:t>Hanoi, November 2018</a:t>
            </a:r>
          </a:p>
          <a:p>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Atomic Types</a:t>
            </a:r>
          </a:p>
        </p:txBody>
      </p:sp>
      <p:sp>
        <p:nvSpPr>
          <p:cNvPr id="3" name="Content Placeholder 2"/>
          <p:cNvSpPr>
            <a:spLocks noGrp="1"/>
          </p:cNvSpPr>
          <p:nvPr>
            <p:ph idx="1"/>
          </p:nvPr>
        </p:nvSpPr>
        <p:spPr/>
        <p:txBody>
          <a:bodyPr/>
          <a:lstStyle/>
          <a:p>
            <a:pPr marL="0" indent="0">
              <a:buNone/>
            </a:pPr>
            <a:r>
              <a:rPr lang="en-US" dirty="0"/>
              <a:t>The C++11 Concurrency Library introduces Atomic Types as a template class: </a:t>
            </a:r>
            <a:r>
              <a:rPr lang="en-US" dirty="0" err="1"/>
              <a:t>std</a:t>
            </a:r>
            <a:r>
              <a:rPr lang="en-US" dirty="0"/>
              <a:t>::</a:t>
            </a:r>
            <a:r>
              <a:rPr lang="en-US" dirty="0" smtClean="0"/>
              <a:t>atomic.</a:t>
            </a:r>
          </a:p>
          <a:p>
            <a:pPr marL="0" indent="0">
              <a:buNone/>
            </a:pPr>
            <a:endParaRPr lang="en-US" dirty="0"/>
          </a:p>
          <a:p>
            <a:pPr marL="0" indent="0">
              <a:buNone/>
            </a:pPr>
            <a:r>
              <a:rPr lang="en-US" dirty="0"/>
              <a:t>The main advantage of this technique is its </a:t>
            </a:r>
            <a:r>
              <a:rPr lang="en-US" dirty="0" smtClean="0"/>
              <a:t>performance.</a:t>
            </a:r>
          </a:p>
          <a:p>
            <a:pPr marL="0" indent="0">
              <a:buNone/>
            </a:pPr>
            <a:endParaRPr lang="en-US" dirty="0"/>
          </a:p>
          <a:p>
            <a:pPr marL="0" indent="0">
              <a:buNone/>
            </a:pPr>
            <a:r>
              <a:rPr lang="en-US" dirty="0" err="1"/>
              <a:t>std</a:t>
            </a:r>
            <a:r>
              <a:rPr lang="en-US" dirty="0"/>
              <a:t>::atomic is specialized for all integral types to provide member functions specific to </a:t>
            </a:r>
            <a:r>
              <a:rPr lang="en-US" dirty="0" smtClean="0"/>
              <a:t>integral.</a:t>
            </a:r>
            <a:endParaRPr lang="en-US" dirty="0"/>
          </a:p>
        </p:txBody>
      </p:sp>
    </p:spTree>
    <p:extLst>
      <p:ext uri="{BB962C8B-B14F-4D97-AF65-F5344CB8AC3E}">
        <p14:creationId xmlns:p14="http://schemas.microsoft.com/office/powerpoint/2010/main" val="640772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sz="3200" dirty="0" smtClean="0">
              <a:latin typeface="Times New Roman" panose="02020603050405020304" pitchFamily="18" charset="0"/>
              <a:ea typeface="+mj-ea"/>
              <a:cs typeface="Times New Roman" panose="02020603050405020304" pitchFamily="18" charset="0"/>
            </a:endParaRPr>
          </a:p>
          <a:p>
            <a:pPr marL="0" indent="0" algn="ctr">
              <a:buNone/>
            </a:pPr>
            <a:endParaRPr lang="en-US" sz="3200" dirty="0">
              <a:latin typeface="Times New Roman" panose="02020603050405020304" pitchFamily="18" charset="0"/>
              <a:ea typeface="+mj-ea"/>
              <a:cs typeface="Times New Roman" panose="02020603050405020304" pitchFamily="18" charset="0"/>
            </a:endParaRPr>
          </a:p>
          <a:p>
            <a:pPr marL="0" indent="0" algn="ctr">
              <a:buNone/>
            </a:pPr>
            <a:endParaRPr lang="en-US" sz="3200" dirty="0" smtClean="0">
              <a:latin typeface="Times New Roman" panose="02020603050405020304" pitchFamily="18" charset="0"/>
              <a:ea typeface="+mj-ea"/>
              <a:cs typeface="Times New Roman" panose="02020603050405020304" pitchFamily="18" charset="0"/>
            </a:endParaRPr>
          </a:p>
          <a:p>
            <a:pPr marL="0" indent="0" algn="ctr">
              <a:buNone/>
            </a:pPr>
            <a:endParaRPr lang="en-US" sz="3200" dirty="0">
              <a:latin typeface="Times New Roman" panose="02020603050405020304" pitchFamily="18" charset="0"/>
              <a:ea typeface="+mj-ea"/>
              <a:cs typeface="Times New Roman" panose="02020603050405020304" pitchFamily="18" charset="0"/>
            </a:endParaRPr>
          </a:p>
          <a:p>
            <a:pPr marL="0" indent="0" algn="ctr">
              <a:buNone/>
            </a:pPr>
            <a:r>
              <a:rPr lang="en-US" sz="3200" dirty="0" smtClean="0">
                <a:latin typeface="Times New Roman" panose="02020603050405020304" pitchFamily="18" charset="0"/>
                <a:ea typeface="+mj-ea"/>
                <a:cs typeface="Times New Roman" panose="02020603050405020304" pitchFamily="18" charset="0"/>
              </a:rPr>
              <a:t>Thank you!</a:t>
            </a:r>
            <a:endParaRPr lang="en-US" sz="32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21708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Threads</a:t>
            </a:r>
            <a:endParaRPr lang="en-US" sz="2400" dirty="0"/>
          </a:p>
        </p:txBody>
      </p:sp>
      <p:sp>
        <p:nvSpPr>
          <p:cNvPr id="3" name="Content Placeholder 2"/>
          <p:cNvSpPr>
            <a:spLocks noGrp="1"/>
          </p:cNvSpPr>
          <p:nvPr>
            <p:ph idx="1"/>
          </p:nvPr>
        </p:nvSpPr>
        <p:spPr/>
        <p:txBody>
          <a:bodyPr>
            <a:normAutofit fontScale="85000" lnSpcReduction="10000"/>
          </a:bodyPr>
          <a:lstStyle/>
          <a:p>
            <a:r>
              <a:rPr lang="en-US" sz="2500" dirty="0"/>
              <a:t>Threads allow parallel execution of processes or distinct parts of a single process.</a:t>
            </a:r>
          </a:p>
          <a:p>
            <a:endParaRPr lang="en-US" sz="2500" dirty="0"/>
          </a:p>
          <a:p>
            <a:r>
              <a:rPr lang="en-US" sz="2500" dirty="0"/>
              <a:t>All threads within a process share:</a:t>
            </a:r>
          </a:p>
          <a:p>
            <a:pPr lvl="1">
              <a:buFont typeface="Lucida Sans Unicode" panose="020B0602030504020204" pitchFamily="34" charset="0"/>
              <a:buChar char="⋄"/>
            </a:pPr>
            <a:r>
              <a:rPr lang="en-US" sz="2100" dirty="0"/>
              <a:t>The same address space</a:t>
            </a:r>
          </a:p>
          <a:p>
            <a:pPr lvl="1">
              <a:buFont typeface="Lucida Sans Unicode" panose="020B0602030504020204" pitchFamily="34" charset="0"/>
              <a:buChar char="⋄"/>
            </a:pPr>
            <a:r>
              <a:rPr lang="en-US" sz="2100" dirty="0"/>
              <a:t>Process instructions </a:t>
            </a:r>
          </a:p>
          <a:p>
            <a:pPr lvl="1">
              <a:buFont typeface="Lucida Sans Unicode" panose="020B0602030504020204" pitchFamily="34" charset="0"/>
              <a:buChar char="⋄"/>
            </a:pPr>
            <a:r>
              <a:rPr lang="en-US" sz="2100" dirty="0"/>
              <a:t>Most data </a:t>
            </a:r>
          </a:p>
          <a:p>
            <a:pPr lvl="1">
              <a:buFont typeface="Lucida Sans Unicode" panose="020B0602030504020204" pitchFamily="34" charset="0"/>
              <a:buChar char="⋄"/>
            </a:pPr>
            <a:r>
              <a:rPr lang="en-US" sz="2100" dirty="0"/>
              <a:t>Open files (descriptors) </a:t>
            </a:r>
          </a:p>
          <a:p>
            <a:pPr lvl="1">
              <a:buFont typeface="Lucida Sans Unicode" panose="020B0602030504020204" pitchFamily="34" charset="0"/>
              <a:buChar char="⋄"/>
            </a:pPr>
            <a:r>
              <a:rPr lang="en-US" sz="2100" dirty="0"/>
              <a:t>Signals and signal handlers </a:t>
            </a:r>
          </a:p>
          <a:p>
            <a:pPr lvl="1">
              <a:buFont typeface="Lucida Sans Unicode" panose="020B0602030504020204" pitchFamily="34" charset="0"/>
              <a:buChar char="⋄"/>
            </a:pPr>
            <a:r>
              <a:rPr lang="en-US" sz="2100" dirty="0"/>
              <a:t>Current working directory </a:t>
            </a:r>
          </a:p>
          <a:p>
            <a:pPr lvl="1">
              <a:buFont typeface="Lucida Sans Unicode" panose="020B0602030504020204" pitchFamily="34" charset="0"/>
              <a:buChar char="⋄"/>
            </a:pPr>
            <a:r>
              <a:rPr lang="en-US" sz="2100" dirty="0"/>
              <a:t>User and group id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76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Threads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nSpc>
                <a:spcPct val="90000"/>
              </a:lnSpc>
            </a:pPr>
            <a:r>
              <a:rPr lang="en-US" sz="2500" dirty="0"/>
              <a:t>Each thread has a unique: </a:t>
            </a:r>
          </a:p>
          <a:p>
            <a:pPr lvl="1">
              <a:lnSpc>
                <a:spcPct val="90000"/>
              </a:lnSpc>
              <a:buFont typeface="Lucida Sans Unicode" panose="020B0602030504020204" pitchFamily="34" charset="0"/>
              <a:buChar char="⋄"/>
            </a:pPr>
            <a:r>
              <a:rPr lang="en-US" sz="2100" dirty="0"/>
              <a:t>Thread ID (</a:t>
            </a:r>
            <a:r>
              <a:rPr lang="en-US" sz="2100" dirty="0" err="1"/>
              <a:t>tid</a:t>
            </a:r>
            <a:r>
              <a:rPr lang="en-US" sz="2100" dirty="0"/>
              <a:t>)</a:t>
            </a:r>
          </a:p>
          <a:p>
            <a:pPr lvl="1">
              <a:lnSpc>
                <a:spcPct val="90000"/>
              </a:lnSpc>
              <a:buFont typeface="Lucida Sans Unicode" panose="020B0602030504020204" pitchFamily="34" charset="0"/>
              <a:buChar char="⋄"/>
            </a:pPr>
            <a:r>
              <a:rPr lang="en-US" sz="2100" dirty="0"/>
              <a:t>Set of registers, stack pointer </a:t>
            </a:r>
          </a:p>
          <a:p>
            <a:pPr lvl="1">
              <a:lnSpc>
                <a:spcPct val="90000"/>
              </a:lnSpc>
              <a:buFont typeface="Lucida Sans Unicode" panose="020B0602030504020204" pitchFamily="34" charset="0"/>
              <a:buChar char="⋄"/>
            </a:pPr>
            <a:r>
              <a:rPr lang="en-US" sz="2100" dirty="0"/>
              <a:t>Stack for local variables, return addresses </a:t>
            </a:r>
          </a:p>
          <a:p>
            <a:pPr lvl="1">
              <a:lnSpc>
                <a:spcPct val="90000"/>
              </a:lnSpc>
              <a:buFont typeface="Lucida Sans Unicode" panose="020B0602030504020204" pitchFamily="34" charset="0"/>
              <a:buChar char="⋄"/>
            </a:pPr>
            <a:r>
              <a:rPr lang="en-US" sz="2100" dirty="0"/>
              <a:t>Signal mask </a:t>
            </a:r>
          </a:p>
          <a:p>
            <a:pPr lvl="1">
              <a:lnSpc>
                <a:spcPct val="90000"/>
              </a:lnSpc>
              <a:buFont typeface="Lucida Sans Unicode" panose="020B0602030504020204" pitchFamily="34" charset="0"/>
              <a:buChar char="⋄"/>
            </a:pPr>
            <a:r>
              <a:rPr lang="en-US" sz="2100" dirty="0"/>
              <a:t>Priority </a:t>
            </a:r>
          </a:p>
          <a:p>
            <a:pPr lvl="1">
              <a:lnSpc>
                <a:spcPct val="90000"/>
              </a:lnSpc>
              <a:buFont typeface="Lucida Sans Unicode" panose="020B0602030504020204" pitchFamily="34" charset="0"/>
              <a:buChar char="⋄"/>
            </a:pPr>
            <a:r>
              <a:rPr lang="en-US" sz="2100" dirty="0"/>
              <a:t>Return value: </a:t>
            </a:r>
            <a:r>
              <a:rPr lang="en-US" sz="2100" dirty="0" err="1"/>
              <a:t>errno</a:t>
            </a:r>
            <a:r>
              <a:rPr lang="en-US" sz="2100" dirty="0"/>
              <a:t> </a:t>
            </a:r>
          </a:p>
          <a:p>
            <a:pPr lvl="1">
              <a:lnSpc>
                <a:spcPct val="90000"/>
              </a:lnSpc>
              <a:buFont typeface="Verdana" panose="020B0604030504040204" pitchFamily="34" charset="0"/>
              <a:buNone/>
            </a:pPr>
            <a:endParaRPr lang="en-US" sz="2100" dirty="0"/>
          </a:p>
          <a:p>
            <a:pPr>
              <a:lnSpc>
                <a:spcPct val="90000"/>
              </a:lnSpc>
            </a:pPr>
            <a:r>
              <a:rPr lang="en-US" sz="2500" dirty="0"/>
              <a:t>Basic thread operations:</a:t>
            </a:r>
          </a:p>
          <a:p>
            <a:pPr lvl="1">
              <a:lnSpc>
                <a:spcPct val="90000"/>
              </a:lnSpc>
              <a:buFont typeface="Lucida Sans Unicode" panose="020B0602030504020204" pitchFamily="34" charset="0"/>
              <a:buChar char="⋄"/>
            </a:pPr>
            <a:r>
              <a:rPr lang="en-US" sz="2100" dirty="0"/>
              <a:t>Creation</a:t>
            </a:r>
          </a:p>
          <a:p>
            <a:pPr lvl="1">
              <a:lnSpc>
                <a:spcPct val="90000"/>
              </a:lnSpc>
              <a:buFont typeface="Lucida Sans Unicode" panose="020B0602030504020204" pitchFamily="34" charset="0"/>
              <a:buChar char="⋄"/>
            </a:pPr>
            <a:r>
              <a:rPr lang="en-US" sz="2100" dirty="0"/>
              <a:t>Termination</a:t>
            </a:r>
          </a:p>
          <a:p>
            <a:pPr lvl="1">
              <a:lnSpc>
                <a:spcPct val="90000"/>
              </a:lnSpc>
              <a:buFont typeface="Lucida Sans Unicode" panose="020B0602030504020204" pitchFamily="34" charset="0"/>
              <a:buChar char="⋄"/>
            </a:pPr>
            <a:r>
              <a:rPr lang="en-US" sz="2100" dirty="0"/>
              <a:t>Joining</a:t>
            </a:r>
            <a:endParaRPr lang="en-US" sz="2100" b="1" dirty="0"/>
          </a:p>
          <a:p>
            <a:pPr lvl="1">
              <a:lnSpc>
                <a:spcPct val="90000"/>
              </a:lnSpc>
              <a:buFont typeface="Lucida Sans Unicode" panose="020B0602030504020204" pitchFamily="34" charset="0"/>
              <a:buChar char="⋄"/>
            </a:pPr>
            <a:r>
              <a:rPr lang="en-US" sz="2100" dirty="0"/>
              <a:t>Synchronization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935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anose="02020603050405020304" pitchFamily="18" charset="0"/>
                <a:cs typeface="Times New Roman" panose="02020603050405020304" pitchFamily="18" charset="0"/>
              </a:rPr>
              <a:t>Problems</a:t>
            </a:r>
            <a:endParaRPr lang="en-US" sz="24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the general case, you often use shared objects between the threads. And when you do it, you will face another problem: synchronization. </a:t>
            </a:r>
          </a:p>
          <a:p>
            <a:endParaRPr lang="en-US" dirty="0"/>
          </a:p>
          <a:p>
            <a:pPr marL="0" indent="0">
              <a:buNone/>
            </a:pPr>
            <a:r>
              <a:rPr lang="en-US" b="1" dirty="0"/>
              <a:t>Solution</a:t>
            </a:r>
            <a:r>
              <a:rPr lang="en-US" dirty="0"/>
              <a:t>: provide functions that will block one thread if another thread is trying to access data that it is currently using. </a:t>
            </a:r>
          </a:p>
          <a:p>
            <a:r>
              <a:rPr lang="en-US" dirty="0"/>
              <a:t>There are several </a:t>
            </a:r>
            <a:r>
              <a:rPr lang="en-US" dirty="0" smtClean="0"/>
              <a:t>ways to </a:t>
            </a:r>
            <a:r>
              <a:rPr lang="en-US" dirty="0"/>
              <a:t>fix this problem: </a:t>
            </a:r>
          </a:p>
          <a:p>
            <a:r>
              <a:rPr lang="en-US" dirty="0"/>
              <a:t>Semaphores</a:t>
            </a:r>
          </a:p>
          <a:p>
            <a:r>
              <a:rPr lang="en-US" dirty="0"/>
              <a:t>Atomic references</a:t>
            </a:r>
          </a:p>
          <a:p>
            <a:r>
              <a:rPr lang="en-US" dirty="0"/>
              <a:t>Monitors</a:t>
            </a:r>
          </a:p>
          <a:p>
            <a:r>
              <a:rPr lang="en-US" dirty="0"/>
              <a:t>Condition codes</a:t>
            </a:r>
          </a:p>
          <a:p>
            <a:r>
              <a:rPr lang="en-US" dirty="0"/>
              <a:t>Compare and swap</a:t>
            </a:r>
          </a:p>
          <a:p>
            <a:r>
              <a:rPr lang="en-US" dirty="0"/>
              <a:t>etc.</a:t>
            </a:r>
          </a:p>
          <a:p>
            <a:endParaRPr lang="en-US" dirty="0"/>
          </a:p>
        </p:txBody>
      </p:sp>
    </p:spTree>
    <p:extLst>
      <p:ext uri="{BB962C8B-B14F-4D97-AF65-F5344CB8AC3E}">
        <p14:creationId xmlns:p14="http://schemas.microsoft.com/office/powerpoint/2010/main" val="29196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Use a </a:t>
            </a:r>
            <a:r>
              <a:rPr lang="en-US" sz="2400" dirty="0" err="1">
                <a:latin typeface="Times New Roman" panose="02020603050405020304" pitchFamily="18" charset="0"/>
                <a:cs typeface="Times New Roman" panose="02020603050405020304" pitchFamily="18" charset="0"/>
              </a:rPr>
              <a:t>mutex</a:t>
            </a:r>
            <a:r>
              <a:rPr lang="en-US" sz="2400" dirty="0">
                <a:latin typeface="Times New Roman" panose="02020603050405020304" pitchFamily="18" charset="0"/>
                <a:cs typeface="Times New Roman" panose="02020603050405020304" pitchFamily="18" charset="0"/>
              </a:rPr>
              <a:t> to make </a:t>
            </a:r>
            <a:r>
              <a:rPr lang="en-US" sz="2400" dirty="0" smtClean="0">
                <a:latin typeface="Times New Roman" panose="02020603050405020304" pitchFamily="18" charset="0"/>
                <a:cs typeface="Times New Roman" panose="02020603050405020304" pitchFamily="18" charset="0"/>
              </a:rPr>
              <a:t>a thread-safe</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There are two important methods on a </a:t>
            </a:r>
            <a:r>
              <a:rPr lang="en-US" dirty="0" err="1"/>
              <a:t>mutex</a:t>
            </a:r>
            <a:r>
              <a:rPr lang="en-US" dirty="0"/>
              <a:t>: lock() and unlock(). As their names indicate, the first one enable a thread to obtain the lock and the second releases the lock. The lock() method is blocking. The thread will only return from the lock() method when the lock has been obtained. </a:t>
            </a:r>
          </a:p>
        </p:txBody>
      </p:sp>
    </p:spTree>
    <p:extLst>
      <p:ext uri="{BB962C8B-B14F-4D97-AF65-F5344CB8AC3E}">
        <p14:creationId xmlns:p14="http://schemas.microsoft.com/office/powerpoint/2010/main" val="250902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Automatic management of locks</a:t>
            </a:r>
          </a:p>
        </p:txBody>
      </p:sp>
      <p:sp>
        <p:nvSpPr>
          <p:cNvPr id="3" name="Content Placeholder 2"/>
          <p:cNvSpPr>
            <a:spLocks noGrp="1"/>
          </p:cNvSpPr>
          <p:nvPr>
            <p:ph idx="1"/>
          </p:nvPr>
        </p:nvSpPr>
        <p:spPr/>
        <p:txBody>
          <a:bodyPr>
            <a:normAutofit/>
          </a:bodyPr>
          <a:lstStyle/>
          <a:p>
            <a:pPr marL="0" indent="0">
              <a:buNone/>
            </a:pPr>
            <a:r>
              <a:rPr lang="en-US" sz="1800" dirty="0" smtClean="0"/>
              <a:t>It exists </a:t>
            </a:r>
            <a:r>
              <a:rPr lang="en-US" sz="1800" dirty="0"/>
              <a:t>a good solution to </a:t>
            </a:r>
            <a:r>
              <a:rPr lang="en-US" sz="1800" dirty="0" smtClean="0"/>
              <a:t>avoid </a:t>
            </a:r>
            <a:r>
              <a:rPr lang="en-US" sz="1800" dirty="0"/>
              <a:t>forgetting to release the lock: </a:t>
            </a:r>
            <a:r>
              <a:rPr lang="en-US" sz="1800" b="1" dirty="0" err="1"/>
              <a:t>std</a:t>
            </a:r>
            <a:r>
              <a:rPr lang="en-US" sz="1800" b="1" dirty="0"/>
              <a:t>::</a:t>
            </a:r>
            <a:r>
              <a:rPr lang="en-US" sz="1800" b="1" dirty="0" err="1"/>
              <a:t>lock_guard</a:t>
            </a:r>
            <a:r>
              <a:rPr lang="en-US" sz="1800" dirty="0" smtClean="0"/>
              <a:t>.</a:t>
            </a:r>
          </a:p>
          <a:p>
            <a:pPr marL="0" indent="0">
              <a:buNone/>
            </a:pPr>
            <a:endParaRPr lang="en-US" sz="1800" dirty="0"/>
          </a:p>
          <a:p>
            <a:pPr marL="0" indent="0">
              <a:buNone/>
            </a:pPr>
            <a:r>
              <a:rPr lang="en-US" sz="1800" dirty="0"/>
              <a:t>This class is a simple smart manager for a lock. When the </a:t>
            </a:r>
            <a:r>
              <a:rPr lang="en-US" sz="1800" dirty="0" err="1"/>
              <a:t>std</a:t>
            </a:r>
            <a:r>
              <a:rPr lang="en-US" sz="1800" dirty="0"/>
              <a:t>::</a:t>
            </a:r>
            <a:r>
              <a:rPr lang="en-US" sz="1800" dirty="0" err="1"/>
              <a:t>lock_guard</a:t>
            </a:r>
            <a:r>
              <a:rPr lang="en-US" sz="1800" dirty="0"/>
              <a:t> is created, it automatically calls lock() on the </a:t>
            </a:r>
            <a:r>
              <a:rPr lang="en-US" sz="1800" dirty="0" err="1"/>
              <a:t>mutex</a:t>
            </a:r>
            <a:r>
              <a:rPr lang="en-US" sz="1800" dirty="0"/>
              <a:t>. When the guard gets destructed, it also releases the lock.</a:t>
            </a:r>
          </a:p>
        </p:txBody>
      </p:sp>
    </p:spTree>
    <p:extLst>
      <p:ext uri="{BB962C8B-B14F-4D97-AF65-F5344CB8AC3E}">
        <p14:creationId xmlns:p14="http://schemas.microsoft.com/office/powerpoint/2010/main" val="246705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Recursive locking</a:t>
            </a:r>
          </a:p>
        </p:txBody>
      </p:sp>
      <p:sp>
        <p:nvSpPr>
          <p:cNvPr id="3" name="Content Placeholder 2"/>
          <p:cNvSpPr>
            <a:spLocks noGrp="1"/>
          </p:cNvSpPr>
          <p:nvPr>
            <p:ph idx="1"/>
          </p:nvPr>
        </p:nvSpPr>
        <p:spPr/>
        <p:txBody>
          <a:bodyPr/>
          <a:lstStyle/>
          <a:p>
            <a:pPr marL="0" indent="0">
              <a:buNone/>
            </a:pPr>
            <a:r>
              <a:rPr lang="en-US" dirty="0" smtClean="0"/>
              <a:t>The </a:t>
            </a:r>
            <a:r>
              <a:rPr lang="en-US" dirty="0"/>
              <a:t>threads tries to acquire the lock again, but the lock is already locked. This is a case of deadlock. By default, a thread cannot acquire the same </a:t>
            </a:r>
            <a:r>
              <a:rPr lang="en-US" dirty="0" err="1"/>
              <a:t>mutex</a:t>
            </a:r>
            <a:r>
              <a:rPr lang="en-US" dirty="0"/>
              <a:t> twice.</a:t>
            </a:r>
          </a:p>
        </p:txBody>
      </p:sp>
    </p:spTree>
    <p:extLst>
      <p:ext uri="{BB962C8B-B14F-4D97-AF65-F5344CB8AC3E}">
        <p14:creationId xmlns:p14="http://schemas.microsoft.com/office/powerpoint/2010/main" val="1943489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Timed locking</a:t>
            </a:r>
          </a:p>
        </p:txBody>
      </p:sp>
      <p:sp>
        <p:nvSpPr>
          <p:cNvPr id="3" name="Content Placeholder 2"/>
          <p:cNvSpPr>
            <a:spLocks noGrp="1"/>
          </p:cNvSpPr>
          <p:nvPr>
            <p:ph idx="1"/>
          </p:nvPr>
        </p:nvSpPr>
        <p:spPr/>
        <p:txBody>
          <a:bodyPr/>
          <a:lstStyle/>
          <a:p>
            <a:pPr marL="0" indent="0">
              <a:buNone/>
            </a:pPr>
            <a:r>
              <a:rPr lang="en-US" dirty="0"/>
              <a:t>Sometimes, you doesn't want a thread to wait ad infinitum for a </a:t>
            </a:r>
            <a:r>
              <a:rPr lang="en-US" dirty="0" err="1"/>
              <a:t>mutex</a:t>
            </a:r>
            <a:r>
              <a:rPr lang="en-US" dirty="0"/>
              <a:t>. For example, if your thread can do something else when waiting for the thread</a:t>
            </a:r>
            <a:r>
              <a:rPr lang="en-US" dirty="0" smtClean="0"/>
              <a:t>.</a:t>
            </a:r>
          </a:p>
          <a:p>
            <a:pPr marL="0" indent="0">
              <a:buNone/>
            </a:pPr>
            <a:endParaRPr lang="en-US" dirty="0"/>
          </a:p>
          <a:p>
            <a:pPr marL="0" indent="0">
              <a:buNone/>
            </a:pPr>
            <a:r>
              <a:rPr lang="en-US" dirty="0"/>
              <a:t>the standard library has a solution: </a:t>
            </a:r>
            <a:r>
              <a:rPr lang="en-US" b="1" dirty="0" err="1"/>
              <a:t>std</a:t>
            </a:r>
            <a:r>
              <a:rPr lang="en-US" b="1" dirty="0"/>
              <a:t>::</a:t>
            </a:r>
            <a:r>
              <a:rPr lang="en-US" b="1" dirty="0" err="1"/>
              <a:t>timed_mutex</a:t>
            </a:r>
            <a:r>
              <a:rPr lang="en-US" dirty="0"/>
              <a:t> and </a:t>
            </a:r>
            <a:r>
              <a:rPr lang="en-US" b="1" dirty="0" err="1"/>
              <a:t>std</a:t>
            </a:r>
            <a:r>
              <a:rPr lang="en-US" b="1" dirty="0"/>
              <a:t>::</a:t>
            </a:r>
            <a:r>
              <a:rPr lang="en-US" b="1" dirty="0" err="1" smtClean="0"/>
              <a:t>recursive_timed_mutex</a:t>
            </a:r>
            <a:endParaRPr lang="en-US" b="1" dirty="0" smtClean="0"/>
          </a:p>
          <a:p>
            <a:pPr marL="0" indent="0">
              <a:buNone/>
            </a:pPr>
            <a:endParaRPr lang="en-US" b="1" dirty="0"/>
          </a:p>
          <a:p>
            <a:pPr marL="0" indent="0">
              <a:buNone/>
            </a:pPr>
            <a:r>
              <a:rPr lang="en-US" dirty="0"/>
              <a:t>You have access to the same functions as a </a:t>
            </a:r>
            <a:r>
              <a:rPr lang="en-US" b="1" dirty="0" err="1"/>
              <a:t>std</a:t>
            </a:r>
            <a:r>
              <a:rPr lang="en-US" b="1" dirty="0"/>
              <a:t>::</a:t>
            </a:r>
            <a:r>
              <a:rPr lang="en-US" b="1" dirty="0" err="1"/>
              <a:t>mutex</a:t>
            </a:r>
            <a:r>
              <a:rPr lang="en-US" dirty="0"/>
              <a:t>: </a:t>
            </a:r>
            <a:r>
              <a:rPr lang="en-US" i="1" dirty="0"/>
              <a:t>lock()</a:t>
            </a:r>
            <a:r>
              <a:rPr lang="en-US" dirty="0"/>
              <a:t> and </a:t>
            </a:r>
            <a:r>
              <a:rPr lang="en-US" i="1" dirty="0"/>
              <a:t>unlock()</a:t>
            </a:r>
            <a:r>
              <a:rPr lang="en-US" dirty="0"/>
              <a:t>, but you have also two new functions: </a:t>
            </a:r>
            <a:r>
              <a:rPr lang="en-US" i="1" dirty="0" err="1"/>
              <a:t>try_lock_for</a:t>
            </a:r>
            <a:r>
              <a:rPr lang="en-US" i="1" dirty="0"/>
              <a:t>()</a:t>
            </a:r>
            <a:r>
              <a:rPr lang="en-US" dirty="0"/>
              <a:t> and </a:t>
            </a:r>
            <a:r>
              <a:rPr lang="en-US" i="1" dirty="0" err="1"/>
              <a:t>try_lock_until</a:t>
            </a:r>
            <a:r>
              <a:rPr lang="en-US" i="1" dirty="0"/>
              <a:t>()</a:t>
            </a:r>
            <a:r>
              <a:rPr lang="en-US" dirty="0"/>
              <a:t>.</a:t>
            </a:r>
          </a:p>
        </p:txBody>
      </p:sp>
    </p:spTree>
    <p:extLst>
      <p:ext uri="{BB962C8B-B14F-4D97-AF65-F5344CB8AC3E}">
        <p14:creationId xmlns:p14="http://schemas.microsoft.com/office/powerpoint/2010/main" val="232756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Condition variables</a:t>
            </a:r>
          </a:p>
        </p:txBody>
      </p:sp>
      <p:sp>
        <p:nvSpPr>
          <p:cNvPr id="3" name="Content Placeholder 2"/>
          <p:cNvSpPr>
            <a:spLocks noGrp="1"/>
          </p:cNvSpPr>
          <p:nvPr>
            <p:ph idx="1"/>
          </p:nvPr>
        </p:nvSpPr>
        <p:spPr/>
        <p:txBody>
          <a:bodyPr/>
          <a:lstStyle/>
          <a:p>
            <a:pPr marL="0" indent="0">
              <a:buNone/>
            </a:pPr>
            <a:r>
              <a:rPr lang="en-US" dirty="0"/>
              <a:t>A condition variable manages a list of threads waiting until another thread notify them</a:t>
            </a:r>
            <a:r>
              <a:rPr lang="en-US" dirty="0" smtClean="0"/>
              <a:t>.</a:t>
            </a:r>
          </a:p>
          <a:p>
            <a:pPr marL="0" indent="0">
              <a:buNone/>
            </a:pPr>
            <a:endParaRPr lang="en-US" dirty="0"/>
          </a:p>
          <a:p>
            <a:pPr marL="0" indent="0">
              <a:buNone/>
            </a:pPr>
            <a:r>
              <a:rPr lang="en-US" dirty="0"/>
              <a:t>Each thread that wants to wait on the condition variable has to acquire a lock first. The lock is then released when the thread starts to wait on the condition and the lock is acquired again when the thread is awakened.</a:t>
            </a:r>
          </a:p>
        </p:txBody>
      </p:sp>
    </p:spTree>
    <p:extLst>
      <p:ext uri="{BB962C8B-B14F-4D97-AF65-F5344CB8AC3E}">
        <p14:creationId xmlns:p14="http://schemas.microsoft.com/office/powerpoint/2010/main" val="1772795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732</TotalTime>
  <Words>531</Words>
  <Application>Microsoft Office PowerPoint</Application>
  <PresentationFormat>On-screen Show (4:3)</PresentationFormat>
  <Paragraphs>72</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MS Gothic</vt:lpstr>
      <vt:lpstr>Arial</vt:lpstr>
      <vt:lpstr>Arial Black</vt:lpstr>
      <vt:lpstr>Calibri</vt:lpstr>
      <vt:lpstr>Century Gothic</vt:lpstr>
      <vt:lpstr>Freestyle Script</vt:lpstr>
      <vt:lpstr>Lucida Sans Unicode</vt:lpstr>
      <vt:lpstr>Times New Roman</vt:lpstr>
      <vt:lpstr>Verdana</vt:lpstr>
      <vt:lpstr>Wingdings</vt:lpstr>
      <vt:lpstr>Wingdings 3</vt:lpstr>
      <vt:lpstr>Ion</vt:lpstr>
      <vt:lpstr>Threads synchronization</vt:lpstr>
      <vt:lpstr>Threads</vt:lpstr>
      <vt:lpstr>Threads</vt:lpstr>
      <vt:lpstr>Problems</vt:lpstr>
      <vt:lpstr>Use a mutex to make a thread-safe</vt:lpstr>
      <vt:lpstr>Automatic management of locks</vt:lpstr>
      <vt:lpstr>Recursive locking</vt:lpstr>
      <vt:lpstr>Timed locking</vt:lpstr>
      <vt:lpstr>Condition variables</vt:lpstr>
      <vt:lpstr>Atomic Types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 C++</dc:title>
  <dc:creator>KHUYEN LE/LGEVH VC SOFTWARE DEVELOPMENT 3(khuyen.le@lge.com)</dc:creator>
  <cp:lastModifiedBy>TOAN KHANH TRUONG/LGEVH VS FUNCTIONAL TECHNOLOGY 1(toan.truong@lge.com)</cp:lastModifiedBy>
  <cp:revision>47</cp:revision>
  <dcterms:created xsi:type="dcterms:W3CDTF">2018-07-16T02:10:00Z</dcterms:created>
  <dcterms:modified xsi:type="dcterms:W3CDTF">2020-05-14T02:34:04Z</dcterms:modified>
</cp:coreProperties>
</file>