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92" r:id="rId4"/>
    <p:sldId id="261" r:id="rId5"/>
    <p:sldId id="296" r:id="rId6"/>
    <p:sldId id="298" r:id="rId7"/>
    <p:sldId id="299" r:id="rId8"/>
    <p:sldId id="297" r:id="rId9"/>
    <p:sldId id="287" r:id="rId10"/>
    <p:sldId id="288" r:id="rId11"/>
    <p:sldId id="289" r:id="rId12"/>
    <p:sldId id="290" r:id="rId13"/>
    <p:sldId id="291" r:id="rId14"/>
    <p:sldId id="304" r:id="rId15"/>
    <p:sldId id="281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C16"/>
    <a:srgbClr val="FF7C80"/>
    <a:srgbClr val="FF66FF"/>
    <a:srgbClr val="3A5925"/>
    <a:srgbClr val="F76865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4607" autoAdjust="0"/>
  </p:normalViewPr>
  <p:slideViewPr>
    <p:cSldViewPr snapToGrid="0">
      <p:cViewPr varScale="1">
        <p:scale>
          <a:sx n="90" d="100"/>
          <a:sy n="90" d="100"/>
        </p:scale>
        <p:origin x="20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2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E4C1-ED51-48CD-B71C-CB491FD0472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D9D3-0D35-4330-8A79-32B65B19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00F6-5DE9-4EA4-BCDA-63361F47789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7137-448F-4F48-9090-F5E0889B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25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6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8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96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4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5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4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7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5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Report Title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85434" y="5778766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DCV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9" y="2709069"/>
            <a:ext cx="4157662" cy="166687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Content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30399" y="2239168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85434" y="5225257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/>
            </a:lvl1pPr>
          </a:lstStyle>
          <a:p>
            <a:pPr lvl="0"/>
            <a:r>
              <a:rPr lang="en-US" dirty="0" smtClean="0"/>
              <a:t>2016.08.29</a:t>
            </a:r>
          </a:p>
        </p:txBody>
      </p:sp>
      <p:sp>
        <p:nvSpPr>
          <p:cNvPr id="8" name="Rectangle 1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531269" y="2337594"/>
            <a:ext cx="4157662" cy="371475"/>
          </a:xfrm>
          <a:prstGeom prst="rect">
            <a:avLst/>
          </a:prstGeom>
          <a:solidFill>
            <a:srgbClr val="7B9A9F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89965" tIns="45702" rIns="89965" bIns="45702" anchor="ctr"/>
          <a:lstStyle/>
          <a:p>
            <a:pPr algn="ctr" defTabSz="912813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Table of Contents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660402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psed_listener_proble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havioral_patter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formation_hiding" TargetMode="External"/><Relationship Id="rId4" Type="http://schemas.openxmlformats.org/officeDocument/2006/relationships/hyperlink" Target="https://en.wikipedia.org/wiki/Design_pattern_(computer_science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havioral_patter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visitor-design-patter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7457" y="385762"/>
            <a:ext cx="8577943" cy="1578504"/>
          </a:xfrm>
        </p:spPr>
        <p:txBody>
          <a:bodyPr/>
          <a:lstStyle/>
          <a:p>
            <a:r>
              <a:rPr lang="en-US" dirty="0"/>
              <a:t>Command and Mediator pattern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</a:p>
          <a:p>
            <a:r>
              <a:rPr lang="en-US" dirty="0" smtClean="0"/>
              <a:t>Mediator pattern</a:t>
            </a:r>
          </a:p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2018.10.17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Mediator pattern – Class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59" y="1114102"/>
            <a:ext cx="596348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Mediator pattern – 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27" y="745068"/>
            <a:ext cx="6173061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Mediator pattern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1" cy="2648856"/>
          </a:xfrm>
        </p:spPr>
        <p:txBody>
          <a:bodyPr>
            <a:noAutofit/>
          </a:bodyPr>
          <a:lstStyle/>
          <a:p>
            <a:r>
              <a:rPr lang="en-US" dirty="0"/>
              <a:t>Simplicity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 replace one object in the structure with a different one without affecting the classes and the </a:t>
            </a:r>
            <a:r>
              <a:rPr lang="en-US" dirty="0" smtClean="0"/>
              <a:t>interfaces.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Mediator pattern –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1" cy="2757713"/>
          </a:xfrm>
        </p:spPr>
        <p:txBody>
          <a:bodyPr/>
          <a:lstStyle/>
          <a:p>
            <a:r>
              <a:rPr lang="en-US" dirty="0"/>
              <a:t>The Mediator often needs to be very intimate with all the different classes, And it makes it really </a:t>
            </a:r>
            <a:r>
              <a:rPr lang="en-US" dirty="0" smtClean="0"/>
              <a:t>complex.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State</a:t>
            </a:r>
            <a:r>
              <a:rPr lang="en-US" dirty="0" smtClean="0"/>
              <a:t> </a:t>
            </a:r>
            <a:r>
              <a:rPr lang="en-US" dirty="0"/>
              <a:t>pattern – </a:t>
            </a:r>
            <a:r>
              <a:rPr lang="en-US" dirty="0" smtClean="0"/>
              <a:t>Source 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Quiz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1" cy="546825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700" dirty="0" smtClean="0"/>
              <a:t>What kind of command </a:t>
            </a:r>
            <a:r>
              <a:rPr lang="en-US" sz="1700" dirty="0" smtClean="0"/>
              <a:t>pattern</a:t>
            </a:r>
            <a:r>
              <a:rPr lang="en-US" sz="1700" dirty="0" smtClean="0"/>
              <a:t>?</a:t>
            </a:r>
            <a:br>
              <a:rPr lang="en-US" sz="1700" dirty="0" smtClean="0"/>
            </a:br>
            <a:r>
              <a:rPr lang="en-US" sz="1700" b="1" dirty="0" smtClean="0"/>
              <a:t>a.</a:t>
            </a:r>
            <a:r>
              <a:rPr lang="en-US" sz="1700" dirty="0" smtClean="0"/>
              <a:t> </a:t>
            </a:r>
            <a:r>
              <a:rPr lang="en-US" sz="1700" i="1" dirty="0"/>
              <a:t>Creational</a:t>
            </a:r>
            <a:r>
              <a:rPr lang="en-US" sz="1700" dirty="0"/>
              <a:t> </a:t>
            </a:r>
            <a:r>
              <a:rPr lang="en-US" sz="1700" b="1" dirty="0" smtClean="0"/>
              <a:t>b.</a:t>
            </a:r>
            <a:r>
              <a:rPr lang="en-US" sz="1700" dirty="0"/>
              <a:t> </a:t>
            </a:r>
            <a:r>
              <a:rPr lang="en-US" sz="1700" i="1" dirty="0"/>
              <a:t>Structural</a:t>
            </a:r>
            <a:r>
              <a:rPr lang="en-US" sz="1700" dirty="0"/>
              <a:t> </a:t>
            </a:r>
            <a:r>
              <a:rPr lang="en-US" sz="1700" b="1" dirty="0" smtClean="0"/>
              <a:t>c.</a:t>
            </a:r>
            <a:r>
              <a:rPr lang="en-US" sz="1700" dirty="0"/>
              <a:t> </a:t>
            </a:r>
            <a:r>
              <a:rPr lang="en-US" sz="1700" i="1" dirty="0"/>
              <a:t>Behavioral</a:t>
            </a:r>
            <a:r>
              <a:rPr lang="en-US" sz="1700" dirty="0"/>
              <a:t> </a:t>
            </a:r>
            <a:r>
              <a:rPr lang="en-US" sz="1700" b="1" dirty="0"/>
              <a:t>d.</a:t>
            </a:r>
            <a:r>
              <a:rPr lang="en-US" sz="1700" i="1" dirty="0" smtClean="0"/>
              <a:t> Concurrency</a:t>
            </a:r>
            <a:endParaRPr lang="en-US" sz="1700" i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700" dirty="0"/>
              <a:t>What kind of </a:t>
            </a:r>
            <a:r>
              <a:rPr lang="en-US" sz="1700" dirty="0" smtClean="0"/>
              <a:t>Mediator </a:t>
            </a:r>
            <a:r>
              <a:rPr lang="en-US" sz="1700" dirty="0" smtClean="0"/>
              <a:t>pattern</a:t>
            </a:r>
            <a:r>
              <a:rPr lang="en-US" sz="1700" dirty="0" smtClean="0"/>
              <a:t>?</a:t>
            </a:r>
            <a:br>
              <a:rPr lang="en-US" sz="1700" dirty="0" smtClean="0"/>
            </a:br>
            <a:r>
              <a:rPr lang="en-US" sz="1700" b="1" dirty="0" smtClean="0"/>
              <a:t>a</a:t>
            </a:r>
            <a:r>
              <a:rPr lang="en-US" sz="1700" b="1" dirty="0"/>
              <a:t>.</a:t>
            </a:r>
            <a:r>
              <a:rPr lang="en-US" sz="1700" dirty="0"/>
              <a:t> </a:t>
            </a:r>
            <a:r>
              <a:rPr lang="en-US" sz="1700" i="1" dirty="0"/>
              <a:t>Creational</a:t>
            </a:r>
            <a:r>
              <a:rPr lang="en-US" sz="1700" dirty="0"/>
              <a:t> </a:t>
            </a:r>
            <a:r>
              <a:rPr lang="en-US" sz="1700" b="1" dirty="0"/>
              <a:t>b.</a:t>
            </a:r>
            <a:r>
              <a:rPr lang="en-US" sz="1700" dirty="0"/>
              <a:t> </a:t>
            </a:r>
            <a:r>
              <a:rPr lang="en-US" sz="1700" i="1" dirty="0"/>
              <a:t>Behavioral </a:t>
            </a:r>
            <a:r>
              <a:rPr lang="en-US" sz="1700" b="1" dirty="0" smtClean="0"/>
              <a:t>c</a:t>
            </a:r>
            <a:r>
              <a:rPr lang="en-US" sz="1700" b="1" dirty="0"/>
              <a:t>.</a:t>
            </a:r>
            <a:r>
              <a:rPr lang="en-US" sz="1700" dirty="0"/>
              <a:t> </a:t>
            </a:r>
            <a:r>
              <a:rPr lang="en-US" sz="1700" i="1" dirty="0"/>
              <a:t>Structural </a:t>
            </a:r>
            <a:r>
              <a:rPr lang="en-US" sz="1700" b="1" dirty="0" smtClean="0"/>
              <a:t>d</a:t>
            </a:r>
            <a:r>
              <a:rPr lang="en-US" sz="1700" b="1" dirty="0"/>
              <a:t>.</a:t>
            </a:r>
            <a:r>
              <a:rPr lang="en-US" sz="1700" i="1" dirty="0" smtClean="0"/>
              <a:t> Concurrency</a:t>
            </a:r>
            <a:endParaRPr lang="en-US" sz="1700" i="1" dirty="0"/>
          </a:p>
          <a:p>
            <a:pPr marL="457200" indent="-457200">
              <a:buAutoNum type="arabicPeriod"/>
            </a:pPr>
            <a:r>
              <a:rPr lang="en-US" sz="1700" dirty="0"/>
              <a:t>What </a:t>
            </a:r>
            <a:r>
              <a:rPr lang="en-US" sz="1700" dirty="0" smtClean="0"/>
              <a:t>are the </a:t>
            </a:r>
            <a:r>
              <a:rPr lang="en-US" sz="1700" dirty="0" smtClean="0"/>
              <a:t>disadvantages </a:t>
            </a:r>
            <a:r>
              <a:rPr lang="en-US" sz="1700" dirty="0" smtClean="0"/>
              <a:t>of Command </a:t>
            </a:r>
            <a:r>
              <a:rPr lang="en-US" sz="1700" dirty="0"/>
              <a:t>pattern</a:t>
            </a:r>
            <a:r>
              <a:rPr lang="en-US" sz="1700" dirty="0" smtClean="0"/>
              <a:t>?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</a:t>
            </a:r>
            <a:r>
              <a:rPr lang="en-US" sz="1700" b="1" dirty="0" smtClean="0"/>
              <a:t>a</a:t>
            </a:r>
            <a:r>
              <a:rPr lang="en-US" sz="1700" b="1" dirty="0"/>
              <a:t>.</a:t>
            </a:r>
            <a:r>
              <a:rPr lang="en-US" sz="1700" dirty="0"/>
              <a:t> </a:t>
            </a:r>
            <a:r>
              <a:rPr lang="en-US" sz="1700" dirty="0"/>
              <a:t>Increase in the number of classes for each individual command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b="1" dirty="0"/>
              <a:t> </a:t>
            </a:r>
            <a:r>
              <a:rPr lang="en-US" sz="1700" b="1" dirty="0" smtClean="0"/>
              <a:t>     b</a:t>
            </a:r>
            <a:r>
              <a:rPr lang="en-US" sz="1700" b="1" dirty="0"/>
              <a:t>.</a:t>
            </a:r>
            <a:r>
              <a:rPr lang="en-US" sz="1700" dirty="0"/>
              <a:t> </a:t>
            </a:r>
            <a:r>
              <a:rPr lang="en-US" sz="1700" dirty="0" smtClean="0"/>
              <a:t>Nothing</a:t>
            </a:r>
          </a:p>
          <a:p>
            <a:pPr marL="0" indent="0">
              <a:buNone/>
            </a:pPr>
            <a:r>
              <a:rPr lang="en-US" sz="1700" b="1" i="1" dirty="0"/>
              <a:t> </a:t>
            </a:r>
            <a:r>
              <a:rPr lang="en-US" sz="1700" b="1" i="1" dirty="0" smtClean="0"/>
              <a:t>     c</a:t>
            </a:r>
            <a:r>
              <a:rPr lang="en-US" sz="1700" b="1" i="1" dirty="0"/>
              <a:t>.</a:t>
            </a:r>
            <a:r>
              <a:rPr lang="en-US" sz="1700" i="1" dirty="0"/>
              <a:t> </a:t>
            </a:r>
            <a:r>
              <a:rPr lang="en-US" sz="1700" dirty="0"/>
              <a:t>Memory leaks caused by </a:t>
            </a:r>
            <a:r>
              <a:rPr lang="en-US" sz="1700" dirty="0">
                <a:hlinkClick r:id="rId2"/>
              </a:rPr>
              <a:t>Lapsed listener problem</a:t>
            </a:r>
            <a:r>
              <a:rPr lang="en-US" sz="1700" dirty="0"/>
              <a:t> </a:t>
            </a:r>
            <a:endParaRPr lang="en-US" sz="1700" i="1" dirty="0" smtClean="0"/>
          </a:p>
          <a:p>
            <a:pPr marL="0" indent="0">
              <a:buNone/>
            </a:pPr>
            <a:r>
              <a:rPr lang="en-US" sz="1700" b="1" i="1" dirty="0"/>
              <a:t> </a:t>
            </a:r>
            <a:r>
              <a:rPr lang="en-US" sz="1700" b="1" i="1" dirty="0" smtClean="0"/>
              <a:t>     </a:t>
            </a:r>
            <a:r>
              <a:rPr lang="en-US" sz="1700" b="1" dirty="0" smtClean="0"/>
              <a:t>d</a:t>
            </a:r>
            <a:r>
              <a:rPr lang="en-US" sz="1700" b="1" dirty="0"/>
              <a:t>.</a:t>
            </a:r>
            <a:r>
              <a:rPr lang="en-US" sz="1700" dirty="0"/>
              <a:t> This pattern avoids duplication of objects which might be huge size and memory intensive.</a:t>
            </a:r>
            <a:endParaRPr lang="en-US" sz="17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sz="1700" dirty="0" smtClean="0"/>
              <a:t>What is the benefit of Mediator </a:t>
            </a:r>
            <a:r>
              <a:rPr lang="en-US" sz="1700" dirty="0" smtClean="0"/>
              <a:t>pattern?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  </a:t>
            </a:r>
            <a:r>
              <a:rPr lang="en-US" sz="1700" b="1" dirty="0" smtClean="0"/>
              <a:t>a</a:t>
            </a:r>
            <a:r>
              <a:rPr lang="en-US" sz="1700" b="1" dirty="0"/>
              <a:t>.</a:t>
            </a:r>
            <a:r>
              <a:rPr lang="en-US" sz="1700" dirty="0"/>
              <a:t> </a:t>
            </a:r>
            <a:r>
              <a:rPr lang="en-US" sz="1600" dirty="0"/>
              <a:t>Simplicity.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  </a:t>
            </a:r>
            <a:r>
              <a:rPr lang="en-US" sz="1700" b="1" dirty="0"/>
              <a:t>b.</a:t>
            </a:r>
            <a:r>
              <a:rPr lang="en-US" sz="1700" dirty="0"/>
              <a:t> </a:t>
            </a:r>
            <a:r>
              <a:rPr lang="en-US" sz="1600" dirty="0"/>
              <a:t>New states can be added by defining new state </a:t>
            </a:r>
            <a:r>
              <a:rPr lang="en-US" sz="1600" dirty="0" smtClean="0"/>
              <a:t>classes.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i="1" dirty="0" smtClean="0"/>
              <a:t>      </a:t>
            </a:r>
            <a:r>
              <a:rPr lang="en-US" sz="1700" b="1" i="1" dirty="0" smtClean="0"/>
              <a:t>c.</a:t>
            </a:r>
            <a:r>
              <a:rPr lang="en-US" sz="1700" i="1" dirty="0" smtClean="0"/>
              <a:t> </a:t>
            </a:r>
            <a:r>
              <a:rPr lang="en-US" sz="1600" dirty="0"/>
              <a:t>One of the advantages of </a:t>
            </a:r>
            <a:r>
              <a:rPr lang="en-US" sz="1600" dirty="0" smtClean="0"/>
              <a:t>this </a:t>
            </a:r>
            <a:r>
              <a:rPr lang="en-US" sz="1600" dirty="0"/>
              <a:t>pattern is security.</a:t>
            </a:r>
            <a:endParaRPr lang="en-US" sz="1700" i="1" dirty="0" smtClean="0"/>
          </a:p>
          <a:p>
            <a:pPr marL="0" indent="0">
              <a:buNone/>
            </a:pPr>
            <a:r>
              <a:rPr lang="en-US" sz="1700" dirty="0" smtClean="0"/>
              <a:t>      </a:t>
            </a:r>
            <a:r>
              <a:rPr lang="en-US" sz="1700" b="1" dirty="0"/>
              <a:t>d.</a:t>
            </a:r>
            <a:r>
              <a:rPr lang="en-US" sz="1700" dirty="0"/>
              <a:t> </a:t>
            </a:r>
            <a:r>
              <a:rPr lang="en-US" sz="1600" dirty="0"/>
              <a:t>You can replace one object in the structure with a different one without affecting the classes and the interfaces.</a:t>
            </a:r>
            <a:endParaRPr lang="en-US" sz="17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sz="1700" dirty="0" smtClean="0"/>
              <a:t>Which are these methods that </a:t>
            </a:r>
            <a:r>
              <a:rPr lang="en-US" sz="1700" dirty="0" smtClean="0"/>
              <a:t>Command </a:t>
            </a:r>
            <a:r>
              <a:rPr lang="en-US" sz="1700" dirty="0" smtClean="0"/>
              <a:t>class commonly have in </a:t>
            </a:r>
            <a:r>
              <a:rPr lang="en-US" sz="1700" dirty="0" smtClean="0"/>
              <a:t>Command </a:t>
            </a:r>
            <a:r>
              <a:rPr lang="en-US" sz="1700" dirty="0" smtClean="0"/>
              <a:t>pattern?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</a:t>
            </a:r>
            <a:r>
              <a:rPr lang="en-US" sz="1700" b="1" dirty="0" smtClean="0"/>
              <a:t>a.</a:t>
            </a:r>
            <a:r>
              <a:rPr lang="en-US" sz="1700" dirty="0"/>
              <a:t> </a:t>
            </a:r>
            <a:r>
              <a:rPr lang="en-US" sz="1700" dirty="0" err="1" smtClean="0"/>
              <a:t>SwitchState</a:t>
            </a:r>
            <a:r>
              <a:rPr lang="en-US" sz="1700" dirty="0" smtClean="0"/>
              <a:t>, </a:t>
            </a:r>
            <a:r>
              <a:rPr lang="en-US" sz="1700" dirty="0" err="1"/>
              <a:t>U</a:t>
            </a:r>
            <a:r>
              <a:rPr lang="en-US" sz="1700" dirty="0" err="1" smtClean="0"/>
              <a:t>nsubcrible</a:t>
            </a:r>
            <a:r>
              <a:rPr lang="en-US" sz="1700" dirty="0" smtClean="0"/>
              <a:t>, Notify </a:t>
            </a:r>
            <a:r>
              <a:rPr lang="en-US" sz="1700" b="1" dirty="0" smtClean="0"/>
              <a:t>b.</a:t>
            </a:r>
            <a:r>
              <a:rPr lang="en-US" sz="1700" dirty="0" smtClean="0"/>
              <a:t> </a:t>
            </a:r>
            <a:r>
              <a:rPr lang="en-US" sz="1700" dirty="0" smtClean="0"/>
              <a:t>Execute </a:t>
            </a:r>
            <a:r>
              <a:rPr lang="en-US" sz="1700" b="1" i="1" dirty="0" smtClean="0"/>
              <a:t>c.</a:t>
            </a:r>
            <a:r>
              <a:rPr lang="en-US" sz="1700" i="1" dirty="0" smtClean="0"/>
              <a:t> Clone, Update</a:t>
            </a:r>
          </a:p>
          <a:p>
            <a:pPr marL="0" indent="0">
              <a:buNone/>
            </a:pPr>
            <a:r>
              <a:rPr lang="en-US" sz="1700" dirty="0" smtClean="0"/>
              <a:t>      </a:t>
            </a:r>
            <a:r>
              <a:rPr lang="en-US" sz="1700" b="1" dirty="0" smtClean="0"/>
              <a:t>d.</a:t>
            </a:r>
            <a:r>
              <a:rPr lang="en-US" sz="1700" dirty="0" smtClean="0"/>
              <a:t> </a:t>
            </a:r>
            <a:r>
              <a:rPr lang="en-US" sz="1700" dirty="0" err="1"/>
              <a:t>Sucrible</a:t>
            </a:r>
            <a:r>
              <a:rPr lang="en-US" sz="1700" dirty="0"/>
              <a:t>, </a:t>
            </a:r>
            <a:r>
              <a:rPr lang="en-US" sz="1700" dirty="0" err="1"/>
              <a:t>Unsubcrible</a:t>
            </a:r>
            <a:r>
              <a:rPr lang="en-US" sz="1700" dirty="0"/>
              <a:t>, </a:t>
            </a:r>
            <a:r>
              <a:rPr lang="en-US" sz="1700" dirty="0" smtClean="0"/>
              <a:t>Notify</a:t>
            </a:r>
            <a:endParaRPr lang="en-US" sz="1700" b="1" dirty="0" smtClean="0"/>
          </a:p>
          <a:p>
            <a:pPr marL="457200" indent="-457200">
              <a:buFont typeface="+mj-lt"/>
              <a:buAutoNum type="arabicPeriod" startAt="6"/>
            </a:pPr>
            <a:r>
              <a:rPr lang="en-US" sz="1700" dirty="0" smtClean="0"/>
              <a:t>How many class types need to implement in </a:t>
            </a:r>
            <a:r>
              <a:rPr lang="en-US" sz="1700" dirty="0" smtClean="0"/>
              <a:t>Mediator </a:t>
            </a:r>
            <a:r>
              <a:rPr lang="en-US" sz="1700" dirty="0" smtClean="0"/>
              <a:t>pattern?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</a:t>
            </a:r>
            <a:r>
              <a:rPr lang="en-US" sz="1700" b="1" dirty="0" smtClean="0"/>
              <a:t>a</a:t>
            </a:r>
            <a:r>
              <a:rPr lang="en-US" sz="1700" b="1" dirty="0"/>
              <a:t>.</a:t>
            </a:r>
            <a:r>
              <a:rPr lang="en-US" sz="1700" dirty="0"/>
              <a:t> </a:t>
            </a:r>
            <a:r>
              <a:rPr lang="en-US" sz="1700" dirty="0" smtClean="0"/>
              <a:t>4 </a:t>
            </a:r>
            <a:r>
              <a:rPr lang="en-US" sz="1700" b="1" dirty="0" smtClean="0"/>
              <a:t>b</a:t>
            </a:r>
            <a:r>
              <a:rPr lang="en-US" sz="1700" b="1" dirty="0"/>
              <a:t>.</a:t>
            </a:r>
            <a:r>
              <a:rPr lang="en-US" sz="1700" dirty="0"/>
              <a:t> </a:t>
            </a:r>
            <a:r>
              <a:rPr lang="en-US" sz="1700" dirty="0" smtClean="0"/>
              <a:t>many</a:t>
            </a:r>
            <a:r>
              <a:rPr lang="en-US" sz="1700" i="1" dirty="0" smtClean="0"/>
              <a:t> </a:t>
            </a:r>
            <a:r>
              <a:rPr lang="en-US" sz="1700" b="1" i="1" dirty="0"/>
              <a:t>c.</a:t>
            </a:r>
            <a:r>
              <a:rPr lang="en-US" sz="1700" i="1" dirty="0"/>
              <a:t> </a:t>
            </a:r>
            <a:r>
              <a:rPr lang="en-US" sz="1700" i="1" dirty="0" smtClean="0"/>
              <a:t>2 </a:t>
            </a:r>
            <a:r>
              <a:rPr lang="en-US" sz="1700" b="1" dirty="0" smtClean="0"/>
              <a:t>d</a:t>
            </a:r>
            <a:r>
              <a:rPr lang="en-US" sz="1700" b="1" dirty="0"/>
              <a:t>.</a:t>
            </a:r>
            <a:r>
              <a:rPr lang="en-US" sz="1700" dirty="0"/>
              <a:t> </a:t>
            </a:r>
            <a:r>
              <a:rPr lang="en-US" sz="1700" dirty="0" smtClean="0"/>
              <a:t>8</a:t>
            </a:r>
            <a:endParaRPr lang="en-US" dirty="0"/>
          </a:p>
          <a:p>
            <a:pPr marL="457200" indent="-457200">
              <a:buAutoNum type="arabicPeriod" startAt="7"/>
            </a:pPr>
            <a:endParaRPr lang="en-US" sz="2000" dirty="0" smtClean="0"/>
          </a:p>
          <a:p>
            <a:pPr marL="457200" indent="-457200">
              <a:buAutoNum type="arabicPeriod" startAt="7"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235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16" y="3046714"/>
            <a:ext cx="8553451" cy="5293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FF0000"/>
                </a:solidFill>
              </a:rPr>
              <a:t>Thank you</a:t>
            </a:r>
            <a:r>
              <a:rPr lang="en-US" sz="3600" b="1" smtClean="0">
                <a:solidFill>
                  <a:srgbClr val="FF0000"/>
                </a:solidFill>
              </a:rPr>
              <a:t>!</a:t>
            </a:r>
            <a:endParaRPr 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Command </a:t>
            </a:r>
            <a:r>
              <a:rPr lang="en-US" dirty="0"/>
              <a:t>pattern – </a:t>
            </a:r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 on/off the light.</a:t>
            </a:r>
          </a:p>
          <a:p>
            <a:endParaRPr lang="en-US" dirty="0" smtClean="0"/>
          </a:p>
          <a:p>
            <a:r>
              <a:rPr lang="en-US" dirty="0" smtClean="0"/>
              <a:t>Order dishes </a:t>
            </a:r>
            <a:r>
              <a:rPr lang="en-US" dirty="0"/>
              <a:t>in restaurant.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Stock buy/sell system.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Command </a:t>
            </a:r>
            <a:r>
              <a:rPr lang="en-US" dirty="0"/>
              <a:t>pattern – Definition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command pattern</a:t>
            </a:r>
            <a:r>
              <a:rPr lang="en-US" dirty="0"/>
              <a:t> is a </a:t>
            </a:r>
            <a:r>
              <a:rPr lang="en-US" dirty="0">
                <a:hlinkClick r:id="rId3" tooltip="Behavioral pattern"/>
              </a:rPr>
              <a:t>behavioral</a:t>
            </a:r>
            <a:r>
              <a:rPr lang="en-US" dirty="0"/>
              <a:t> </a:t>
            </a:r>
            <a:r>
              <a:rPr lang="en-US" dirty="0">
                <a:hlinkClick r:id="rId4" tooltip="Design pattern (computer science)"/>
              </a:rPr>
              <a:t>design pattern</a:t>
            </a:r>
            <a:r>
              <a:rPr lang="en-US" dirty="0"/>
              <a:t> in which an object is used to </a:t>
            </a:r>
            <a:r>
              <a:rPr lang="en-US" dirty="0">
                <a:hlinkClick r:id="rId5" tooltip="Information hiding"/>
              </a:rPr>
              <a:t>encapsulate</a:t>
            </a:r>
            <a:r>
              <a:rPr lang="en-US" dirty="0"/>
              <a:t> all information needed to perform an action or trigger an event at a later time. This information includes the method name, the object that owns the method and values for the method parameters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command pattern </a:t>
            </a:r>
            <a:r>
              <a:rPr lang="en-US" dirty="0"/>
              <a:t>encapsulates a request as an object, thereby letting us parameterize other objects with different requests, queue or log requests, and support undoable operations.</a:t>
            </a:r>
          </a:p>
        </p:txBody>
      </p:sp>
    </p:spTree>
    <p:extLst>
      <p:ext uri="{BB962C8B-B14F-4D97-AF65-F5344CB8AC3E}">
        <p14:creationId xmlns:p14="http://schemas.microsoft.com/office/powerpoint/2010/main" val="34593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Command </a:t>
            </a:r>
            <a:r>
              <a:rPr lang="en-US" dirty="0"/>
              <a:t>pattern – </a:t>
            </a:r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4" y="794970"/>
            <a:ext cx="853559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Command </a:t>
            </a:r>
            <a:r>
              <a:rPr lang="en-US" dirty="0"/>
              <a:t>pattern – </a:t>
            </a:r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81" y="745068"/>
            <a:ext cx="633500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Command </a:t>
            </a:r>
            <a:r>
              <a:rPr lang="en-US" dirty="0"/>
              <a:t>pattern – 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our code extensible as we can add new commands without changing existing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Reduces coupling the invoker and receiver of a command.</a:t>
            </a:r>
          </a:p>
        </p:txBody>
      </p:sp>
    </p:spTree>
    <p:extLst>
      <p:ext uri="{BB962C8B-B14F-4D97-AF65-F5344CB8AC3E}">
        <p14:creationId xmlns:p14="http://schemas.microsoft.com/office/powerpoint/2010/main" val="20389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Command </a:t>
            </a:r>
            <a:r>
              <a:rPr lang="en-US" dirty="0"/>
              <a:t>pattern – Disadvantages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in the number of classes for each individual </a:t>
            </a:r>
            <a:r>
              <a:rPr lang="en-US" dirty="0" smtClean="0"/>
              <a:t>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Command </a:t>
            </a:r>
            <a:r>
              <a:rPr lang="en-US" dirty="0"/>
              <a:t>pattern – </a:t>
            </a:r>
            <a:r>
              <a:rPr lang="en-US" dirty="0" smtClean="0"/>
              <a:t>Source 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Mediator </a:t>
            </a:r>
            <a:r>
              <a:rPr lang="en-US" dirty="0"/>
              <a:t>pattern –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1" cy="31713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mediator pattern</a:t>
            </a:r>
            <a:r>
              <a:rPr lang="en-US" dirty="0"/>
              <a:t> defines an object that encapsulates how a set of objects interact. This pattern is considered to be a </a:t>
            </a:r>
            <a:r>
              <a:rPr lang="en-US" dirty="0">
                <a:hlinkClick r:id="rId3" tooltip="Behavioral pattern"/>
              </a:rPr>
              <a:t>behavioral pattern</a:t>
            </a:r>
            <a:r>
              <a:rPr lang="en-US" dirty="0"/>
              <a:t> due to the way it can alter the program's running behavior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mediator design pattern defines an object that encapsulates how a set of objects interact.</a:t>
            </a:r>
            <a:br>
              <a:rPr lang="en-US" dirty="0"/>
            </a:br>
            <a:r>
              <a:rPr lang="en-US" dirty="0"/>
              <a:t>The Mediator is a behavioral pattern (like the Observer or the </a:t>
            </a:r>
            <a:r>
              <a:rPr lang="en-US" dirty="0">
                <a:hlinkClick r:id="rId4"/>
              </a:rPr>
              <a:t>Visitor pattern</a:t>
            </a:r>
            <a:r>
              <a:rPr lang="en-US" dirty="0"/>
              <a:t>) because it can change the program’s running behavior.</a:t>
            </a:r>
          </a:p>
        </p:txBody>
      </p:sp>
    </p:spTree>
    <p:extLst>
      <p:ext uri="{BB962C8B-B14F-4D97-AF65-F5344CB8AC3E}">
        <p14:creationId xmlns:p14="http://schemas.microsoft.com/office/powerpoint/2010/main" val="23311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DBPMRbQEK4PwqppxHtXg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VI_DCV_VW_MIB2-BAP_IDR_161212.pptx" id="{3CF5EF5D-E86E-4B1B-981B-3E186389EE68}" vid="{C47D852D-BBFA-4F50-B56C-D6859B538F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[VT] [PROJECT_NAME] MeetingMinutes v1.00</Template>
  <TotalTime>1906</TotalTime>
  <Words>326</Words>
  <Application>Microsoft Office PowerPoint</Application>
  <PresentationFormat>On-screen Show (4:3)</PresentationFormat>
  <Paragraphs>70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돋움</vt:lpstr>
      <vt:lpstr>맑은 고딕</vt:lpstr>
      <vt:lpstr>MS Gothic</vt:lpstr>
      <vt:lpstr>Arial</vt:lpstr>
      <vt:lpstr>Arial Black</vt:lpstr>
      <vt:lpstr>Calibri</vt:lpstr>
      <vt:lpstr>Freestyle Script</vt:lpstr>
      <vt:lpstr>Wingdings</vt:lpstr>
      <vt:lpstr>Office Theme</vt:lpstr>
      <vt:lpstr>Command and Mediator pattern</vt:lpstr>
      <vt:lpstr>1. Command pattern – Real World Examples</vt:lpstr>
      <vt:lpstr>1. Command pattern – Definition</vt:lpstr>
      <vt:lpstr>1. Command pattern – Class diagram</vt:lpstr>
      <vt:lpstr>1. Command pattern – Sequence diagram</vt:lpstr>
      <vt:lpstr>1. Command pattern – Advantages</vt:lpstr>
      <vt:lpstr>1. Command pattern – Disadvantages</vt:lpstr>
      <vt:lpstr>1. Command pattern – Source code demo</vt:lpstr>
      <vt:lpstr>2. Mediator pattern – Definition</vt:lpstr>
      <vt:lpstr>2. Mediator pattern – Class diagram</vt:lpstr>
      <vt:lpstr>2. Mediator pattern – Sequence diagram</vt:lpstr>
      <vt:lpstr>2. Mediator pattern – Advantages</vt:lpstr>
      <vt:lpstr>2. Mediator pattern – Disadvantages</vt:lpstr>
      <vt:lpstr>2. State pattern – Source code demo</vt:lpstr>
      <vt:lpstr>4. Quiz</vt:lpstr>
      <vt:lpstr>End…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and State pattern</dc:title>
  <dc:creator>DONG THANH PHAN/LGEVH VC SOFTWARE DEVELOPMENT 3(dong.phan@lge.com)</dc:creator>
  <cp:lastModifiedBy>DONG THANH PHAN/LGEVH VC SOFTWARE DEVELOPMENT 3(dong.phan@lge.com)</cp:lastModifiedBy>
  <cp:revision>107</cp:revision>
  <dcterms:created xsi:type="dcterms:W3CDTF">2017-04-27T01:41:20Z</dcterms:created>
  <dcterms:modified xsi:type="dcterms:W3CDTF">2018-10-19T08:20:14Z</dcterms:modified>
</cp:coreProperties>
</file>