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62" r:id="rId3"/>
    <p:sldId id="258" r:id="rId4"/>
    <p:sldId id="259" r:id="rId5"/>
    <p:sldId id="260" r:id="rId6"/>
    <p:sldId id="284" r:id="rId7"/>
    <p:sldId id="291" r:id="rId8"/>
    <p:sldId id="263" r:id="rId9"/>
    <p:sldId id="283" r:id="rId10"/>
    <p:sldId id="278" r:id="rId11"/>
    <p:sldId id="261" r:id="rId12"/>
    <p:sldId id="286" r:id="rId13"/>
    <p:sldId id="276" r:id="rId14"/>
    <p:sldId id="290" r:id="rId15"/>
    <p:sldId id="275" r:id="rId16"/>
    <p:sldId id="289" r:id="rId17"/>
    <p:sldId id="264" r:id="rId18"/>
    <p:sldId id="277" r:id="rId19"/>
    <p:sldId id="279" r:id="rId20"/>
    <p:sldId id="274" r:id="rId21"/>
    <p:sldId id="285"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5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C1730-91C8-4C70-A656-73902E1FD034}"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AE5A7-9FC0-4514-A77A-3E15DD802CAB}" type="slidenum">
              <a:rPr lang="en-US" smtClean="0"/>
              <a:t>‹#›</a:t>
            </a:fld>
            <a:endParaRPr lang="en-US"/>
          </a:p>
        </p:txBody>
      </p:sp>
    </p:spTree>
    <p:extLst>
      <p:ext uri="{BB962C8B-B14F-4D97-AF65-F5344CB8AC3E}">
        <p14:creationId xmlns:p14="http://schemas.microsoft.com/office/powerpoint/2010/main" val="123284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EAE5A7-9FC0-4514-A77A-3E15DD802CAB}" type="slidenum">
              <a:rPr lang="en-US" smtClean="0"/>
              <a:t>5</a:t>
            </a:fld>
            <a:endParaRPr lang="en-US"/>
          </a:p>
        </p:txBody>
      </p:sp>
    </p:spTree>
    <p:extLst>
      <p:ext uri="{BB962C8B-B14F-4D97-AF65-F5344CB8AC3E}">
        <p14:creationId xmlns:p14="http://schemas.microsoft.com/office/powerpoint/2010/main" val="2423727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397" y="1876500"/>
            <a:ext cx="9465972" cy="1646302"/>
          </a:xfrm>
        </p:spPr>
        <p:txBody>
          <a:bodyPr/>
          <a:lstStyle/>
          <a:p>
            <a:pPr algn="ctr"/>
            <a:r>
              <a:rPr lang="en-US" dirty="0" smtClean="0">
                <a:solidFill>
                  <a:srgbClr val="0070C0"/>
                </a:solidFill>
              </a:rPr>
              <a:t>IPC in Linux</a:t>
            </a:r>
            <a:endParaRPr lang="en-US" dirty="0">
              <a:solidFill>
                <a:srgbClr val="0070C0"/>
              </a:solidFill>
            </a:endParaRPr>
          </a:p>
        </p:txBody>
      </p:sp>
      <p:sp>
        <p:nvSpPr>
          <p:cNvPr id="3" name="Subtitle 2"/>
          <p:cNvSpPr>
            <a:spLocks noGrp="1"/>
          </p:cNvSpPr>
          <p:nvPr>
            <p:ph type="subTitle" idx="1"/>
          </p:nvPr>
        </p:nvSpPr>
        <p:spPr>
          <a:xfrm>
            <a:off x="1405470" y="4300927"/>
            <a:ext cx="7766936" cy="1096899"/>
          </a:xfrm>
        </p:spPr>
        <p:txBody>
          <a:bodyPr>
            <a:normAutofit/>
          </a:bodyPr>
          <a:lstStyle/>
          <a:p>
            <a:r>
              <a:rPr lang="en-US" sz="2000" b="1" dirty="0" smtClean="0"/>
              <a:t>Ngo </a:t>
            </a:r>
            <a:r>
              <a:rPr lang="en-US" sz="2000" b="1" dirty="0" err="1" smtClean="0"/>
              <a:t>Duy</a:t>
            </a:r>
            <a:r>
              <a:rPr lang="en-US" sz="2000" b="1" dirty="0" smtClean="0"/>
              <a:t> Hop</a:t>
            </a:r>
            <a:endParaRPr lang="en-US" sz="2000" b="1" dirty="0"/>
          </a:p>
        </p:txBody>
      </p:sp>
    </p:spTree>
    <p:extLst>
      <p:ext uri="{BB962C8B-B14F-4D97-AF65-F5344CB8AC3E}">
        <p14:creationId xmlns:p14="http://schemas.microsoft.com/office/powerpoint/2010/main" val="471019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a:xfrm>
            <a:off x="677334" y="1452251"/>
            <a:ext cx="8596668" cy="3880773"/>
          </a:xfrm>
        </p:spPr>
        <p:txBody>
          <a:bodyPr/>
          <a:lstStyle/>
          <a:p>
            <a:r>
              <a:rPr lang="en-US" b="1" dirty="0">
                <a:latin typeface="Times New Roman" panose="02020603050405020304" pitchFamily="18" charset="0"/>
                <a:cs typeface="Times New Roman" panose="02020603050405020304" pitchFamily="18" charset="0"/>
              </a:rPr>
              <a:t>Pipe Interfaces:</a:t>
            </a:r>
            <a:endParaRPr lang="en-US" b="1" dirty="0" smtClean="0">
              <a:latin typeface="Times New Roman" panose="02020603050405020304" pitchFamily="18" charset="0"/>
              <a:cs typeface="Times New Roman" panose="02020603050405020304" pitchFamily="18" charset="0"/>
            </a:endParaRPr>
          </a:p>
          <a:p>
            <a:pPr lvl="1">
              <a:buFont typeface="Arial" pitchFamily="34" charset="0"/>
              <a:buChar char="•"/>
            </a:pP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pipe(</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filedes</a:t>
            </a:r>
            <a:r>
              <a:rPr lang="en-US" dirty="0" smtClean="0">
                <a:latin typeface="Times New Roman" panose="02020603050405020304" pitchFamily="18" charset="0"/>
                <a:cs typeface="Times New Roman" panose="02020603050405020304" pitchFamily="18" charset="0"/>
              </a:rPr>
              <a:t>[2]): create pipe for unnamed pipe, </a:t>
            </a:r>
            <a:r>
              <a:rPr lang="en-US" dirty="0">
                <a:latin typeface="Times New Roman" panose="02020603050405020304" pitchFamily="18" charset="0"/>
                <a:cs typeface="Times New Roman" panose="02020603050405020304" pitchFamily="18" charset="0"/>
              </a:rPr>
              <a:t>Descriptor </a:t>
            </a:r>
            <a:r>
              <a:rPr lang="en-US" dirty="0" err="1">
                <a:latin typeface="Times New Roman" panose="02020603050405020304" pitchFamily="18" charset="0"/>
                <a:cs typeface="Times New Roman" panose="02020603050405020304" pitchFamily="18" charset="0"/>
              </a:rPr>
              <a:t>pipedes</a:t>
            </a:r>
            <a:r>
              <a:rPr lang="en-US" dirty="0">
                <a:latin typeface="Times New Roman" panose="02020603050405020304" pitchFamily="18" charset="0"/>
                <a:cs typeface="Times New Roman" panose="02020603050405020304" pitchFamily="18" charset="0"/>
              </a:rPr>
              <a:t>[0] is for reading and </a:t>
            </a:r>
            <a:r>
              <a:rPr lang="en-US" dirty="0" err="1">
                <a:latin typeface="Times New Roman" panose="02020603050405020304" pitchFamily="18" charset="0"/>
                <a:cs typeface="Times New Roman" panose="02020603050405020304" pitchFamily="18" charset="0"/>
              </a:rPr>
              <a:t>pipedes</a:t>
            </a:r>
            <a:r>
              <a:rPr lang="en-US" dirty="0">
                <a:latin typeface="Times New Roman" panose="02020603050405020304" pitchFamily="18" charset="0"/>
                <a:cs typeface="Times New Roman" panose="02020603050405020304" pitchFamily="18" charset="0"/>
              </a:rPr>
              <a:t>[1] is for </a:t>
            </a:r>
            <a:r>
              <a:rPr lang="en-US" dirty="0" smtClean="0">
                <a:latin typeface="Times New Roman" panose="02020603050405020304" pitchFamily="18" charset="0"/>
                <a:cs typeface="Times New Roman" panose="02020603050405020304" pitchFamily="18" charset="0"/>
              </a:rPr>
              <a:t>writing</a:t>
            </a:r>
          </a:p>
          <a:p>
            <a:pPr lvl="1">
              <a:buFont typeface="Arial" pitchFamily="34" charset="0"/>
              <a:buChar char="•"/>
            </a:pPr>
            <a:r>
              <a:rPr lang="en-US" dirty="0" err="1" smtClean="0">
                <a:latin typeface="Times New Roman" panose="02020603050405020304" pitchFamily="18" charset="0"/>
                <a:cs typeface="Times New Roman" panose="02020603050405020304" pitchFamily="18" charset="0"/>
              </a:rPr>
              <a:t>Mkfifo</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const</a:t>
            </a:r>
            <a:r>
              <a:rPr lang="en-US" dirty="0" smtClean="0">
                <a:latin typeface="Times New Roman" panose="02020603050405020304" pitchFamily="18" charset="0"/>
                <a:cs typeface="Times New Roman" panose="02020603050405020304" pitchFamily="18" charset="0"/>
              </a:rPr>
              <a:t> char *filename, </a:t>
            </a:r>
            <a:r>
              <a:rPr lang="en-US" dirty="0" err="1" smtClean="0">
                <a:latin typeface="Times New Roman" panose="02020603050405020304" pitchFamily="18" charset="0"/>
                <a:cs typeface="Times New Roman" panose="02020603050405020304" pitchFamily="18" charset="0"/>
              </a:rPr>
              <a:t>mode_t</a:t>
            </a:r>
            <a:r>
              <a:rPr lang="en-US" dirty="0" smtClean="0">
                <a:latin typeface="Times New Roman" panose="02020603050405020304" pitchFamily="18" charset="0"/>
                <a:cs typeface="Times New Roman" panose="02020603050405020304" pitchFamily="18" charset="0"/>
              </a:rPr>
              <a:t> mode): create pipe for name pipe</a:t>
            </a:r>
          </a:p>
          <a:p>
            <a:pPr lvl="1">
              <a:buFont typeface="Arial" pitchFamily="34" charset="0"/>
              <a:buChar char="•"/>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close(</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fd</a:t>
            </a:r>
            <a:r>
              <a:rPr lang="en-US" dirty="0">
                <a:latin typeface="Times New Roman" panose="02020603050405020304" pitchFamily="18" charset="0"/>
                <a:cs typeface="Times New Roman" panose="02020603050405020304" pitchFamily="18" charset="0"/>
              </a:rPr>
              <a:t>): call closing already opened file </a:t>
            </a:r>
            <a:r>
              <a:rPr lang="en-US" dirty="0" smtClean="0">
                <a:latin typeface="Times New Roman" panose="02020603050405020304" pitchFamily="18" charset="0"/>
                <a:cs typeface="Times New Roman" panose="02020603050405020304" pitchFamily="18" charset="0"/>
              </a:rPr>
              <a:t>descriptor</a:t>
            </a:r>
          </a:p>
          <a:p>
            <a:pPr lvl="1">
              <a:buFont typeface="Arial" pitchFamily="34" charset="0"/>
              <a:buChar char="•"/>
            </a:pPr>
            <a:r>
              <a:rPr lang="en-US" dirty="0" err="1">
                <a:latin typeface="Times New Roman" panose="02020603050405020304" pitchFamily="18" charset="0"/>
                <a:cs typeface="Times New Roman" panose="02020603050405020304" pitchFamily="18" charset="0"/>
              </a:rPr>
              <a:t>ssize_t</a:t>
            </a:r>
            <a:r>
              <a:rPr lang="en-US" dirty="0">
                <a:latin typeface="Times New Roman" panose="02020603050405020304" pitchFamily="18" charset="0"/>
                <a:cs typeface="Times New Roman" panose="02020603050405020304" pitchFamily="18" charset="0"/>
              </a:rPr>
              <a:t> read(</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fd</a:t>
            </a:r>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buf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size_t</a:t>
            </a:r>
            <a:r>
              <a:rPr lang="en-US" dirty="0">
                <a:latin typeface="Times New Roman" panose="02020603050405020304" pitchFamily="18" charset="0"/>
                <a:cs typeface="Times New Roman" panose="02020603050405020304" pitchFamily="18" charset="0"/>
              </a:rPr>
              <a:t> count)</a:t>
            </a:r>
            <a:r>
              <a:rPr lang="en-US" dirty="0" smtClean="0">
                <a:latin typeface="Times New Roman" panose="02020603050405020304" pitchFamily="18" charset="0"/>
                <a:cs typeface="Times New Roman" panose="02020603050405020304" pitchFamily="18" charset="0"/>
              </a:rPr>
              <a:t>: Read from pipe</a:t>
            </a:r>
          </a:p>
          <a:p>
            <a:pPr lvl="1">
              <a:buFont typeface="Arial" pitchFamily="34" charset="0"/>
              <a:buChar char="•"/>
            </a:pPr>
            <a:r>
              <a:rPr lang="en-US" dirty="0" err="1">
                <a:latin typeface="Times New Roman" panose="02020603050405020304" pitchFamily="18" charset="0"/>
                <a:cs typeface="Times New Roman" panose="02020603050405020304" pitchFamily="18" charset="0"/>
              </a:rPr>
              <a:t>ssize_t</a:t>
            </a:r>
            <a:r>
              <a:rPr lang="en-US" dirty="0">
                <a:latin typeface="Times New Roman" panose="02020603050405020304" pitchFamily="18" charset="0"/>
                <a:cs typeface="Times New Roman" panose="02020603050405020304" pitchFamily="18" charset="0"/>
              </a:rPr>
              <a:t> write(</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fd</a:t>
            </a:r>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buf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size_t</a:t>
            </a:r>
            <a:r>
              <a:rPr lang="en-US" dirty="0">
                <a:latin typeface="Times New Roman" panose="02020603050405020304" pitchFamily="18" charset="0"/>
                <a:cs typeface="Times New Roman" panose="02020603050405020304" pitchFamily="18" charset="0"/>
              </a:rPr>
              <a:t> count)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Write into </a:t>
            </a:r>
            <a:r>
              <a:rPr lang="en-US" dirty="0" smtClean="0">
                <a:latin typeface="Times New Roman" panose="02020603050405020304" pitchFamily="18" charset="0"/>
                <a:cs typeface="Times New Roman" panose="02020603050405020304" pitchFamily="18" charset="0"/>
              </a:rPr>
              <a:t>pipe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778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8926"/>
            <a:ext cx="8596668" cy="812800"/>
          </a:xfrm>
        </p:spPr>
        <p:txBody>
          <a:bodyPr/>
          <a:lstStyle/>
          <a:p>
            <a:r>
              <a:rPr lang="en-US" dirty="0" smtClean="0"/>
              <a:t>3. Message </a:t>
            </a:r>
            <a:r>
              <a:rPr lang="en-US" dirty="0"/>
              <a:t>queues</a:t>
            </a:r>
          </a:p>
        </p:txBody>
      </p:sp>
      <p:sp>
        <p:nvSpPr>
          <p:cNvPr id="3" name="Content Placeholder 2"/>
          <p:cNvSpPr>
            <a:spLocks noGrp="1"/>
          </p:cNvSpPr>
          <p:nvPr>
            <p:ph idx="1"/>
          </p:nvPr>
        </p:nvSpPr>
        <p:spPr>
          <a:xfrm>
            <a:off x="677334" y="1281726"/>
            <a:ext cx="8596668" cy="2145215"/>
          </a:xfrm>
        </p:spPr>
        <p:txBody>
          <a:bodyPr>
            <a:normAutofit/>
          </a:bodyPr>
          <a:lstStyle/>
          <a:p>
            <a:r>
              <a:rPr lang="en-US" dirty="0">
                <a:latin typeface="Times New Roman" panose="02020603050405020304" pitchFamily="18" charset="0"/>
                <a:cs typeface="Times New Roman" panose="02020603050405020304" pitchFamily="18" charset="0"/>
              </a:rPr>
              <a:t>Message Queues are synonymous to mailboxes. One process writes a message packet on the message queue and exits. Another process can access the message packet from the same message queue at a latter point in time. The advantage of message queues over pipes/FIFOs are that the sender (or writer) processes do not have to wait for the receiver (or reader) processes to connect. Think of communication using pipes as similar to two people communicating over phone, while message queues are similar to two people communicating using mail or other messaging services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026" name="Picture 2" descr="Image result for message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181" y="3500780"/>
            <a:ext cx="516255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034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145" y="1048481"/>
            <a:ext cx="8596668" cy="3880773"/>
          </a:xfrm>
        </p:spPr>
        <p:txBody>
          <a:bodyPr>
            <a:normAutofit/>
          </a:bodyPr>
          <a:lstStyle/>
          <a:p>
            <a:r>
              <a:rPr lang="en-US" dirty="0">
                <a:latin typeface="Times New Roman" panose="02020603050405020304" pitchFamily="18" charset="0"/>
                <a:cs typeface="Times New Roman" panose="02020603050405020304" pitchFamily="18" charset="0"/>
              </a:rPr>
              <a:t>There are two standard specifications for message queues.</a:t>
            </a:r>
          </a:p>
          <a:p>
            <a:pPr lvl="1">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SysV</a:t>
            </a:r>
            <a:r>
              <a:rPr lang="en-US" b="1" dirty="0">
                <a:latin typeface="Times New Roman" panose="02020603050405020304" pitchFamily="18" charset="0"/>
                <a:cs typeface="Times New Roman" panose="02020603050405020304" pitchFamily="18" charset="0"/>
              </a:rPr>
              <a:t> message queues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AT&amp;T </a:t>
            </a:r>
            <a:r>
              <a:rPr lang="en-US" dirty="0" err="1">
                <a:latin typeface="Times New Roman" panose="02020603050405020304" pitchFamily="18" charset="0"/>
                <a:cs typeface="Times New Roman" panose="02020603050405020304" pitchFamily="18" charset="0"/>
              </a:rPr>
              <a:t>SysV</a:t>
            </a:r>
            <a:r>
              <a:rPr lang="en-US" dirty="0">
                <a:latin typeface="Times New Roman" panose="02020603050405020304" pitchFamily="18" charset="0"/>
                <a:cs typeface="Times New Roman" panose="02020603050405020304" pitchFamily="18" charset="0"/>
              </a:rPr>
              <a:t> message queues support message channeling. Each message packet sent by senders carry a message number. </a:t>
            </a:r>
            <a:endParaRPr lang="en-US"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POSIX </a:t>
            </a:r>
            <a:r>
              <a:rPr lang="en-US" b="1" dirty="0">
                <a:latin typeface="Times New Roman" panose="02020603050405020304" pitchFamily="18" charset="0"/>
                <a:cs typeface="Times New Roman" panose="02020603050405020304" pitchFamily="18" charset="0"/>
              </a:rPr>
              <a:t>message queues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POSIX message queues support message priorities. Each message packet sent by the senders carry a priority number along with the message payload. </a:t>
            </a:r>
            <a:endParaRPr lang="en-US"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Linux </a:t>
            </a:r>
            <a:r>
              <a:rPr lang="en-US" dirty="0">
                <a:latin typeface="Times New Roman" panose="02020603050405020304" pitchFamily="18" charset="0"/>
                <a:cs typeface="Times New Roman" panose="02020603050405020304" pitchFamily="18" charset="0"/>
              </a:rPr>
              <a:t>support both of the above standards for message queues.</a:t>
            </a:r>
          </a:p>
          <a:p>
            <a:endParaRPr lang="en-US" dirty="0"/>
          </a:p>
        </p:txBody>
      </p:sp>
    </p:spTree>
    <p:extLst>
      <p:ext uri="{BB962C8B-B14F-4D97-AF65-F5344CB8AC3E}">
        <p14:creationId xmlns:p14="http://schemas.microsoft.com/office/powerpoint/2010/main" val="1149634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SysV</a:t>
            </a:r>
            <a:r>
              <a:rPr lang="en-US" dirty="0"/>
              <a:t> message queues.</a:t>
            </a:r>
          </a:p>
        </p:txBody>
      </p:sp>
      <p:sp>
        <p:nvSpPr>
          <p:cNvPr id="4" name="Content Placeholder 2"/>
          <p:cNvSpPr txBox="1">
            <a:spLocks/>
          </p:cNvSpPr>
          <p:nvPr/>
        </p:nvSpPr>
        <p:spPr>
          <a:xfrm>
            <a:off x="557371" y="1766589"/>
            <a:ext cx="8596668" cy="20313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System V message queues are identified using keys obtained with the </a:t>
            </a:r>
            <a:r>
              <a:rPr lang="en-US" dirty="0" err="1"/>
              <a:t>ftok</a:t>
            </a:r>
            <a:r>
              <a:rPr lang="en-US" dirty="0"/>
              <a:t> function </a:t>
            </a:r>
            <a:r>
              <a:rPr lang="en-US" dirty="0" smtClean="0"/>
              <a:t>call</a:t>
            </a:r>
          </a:p>
          <a:p>
            <a:r>
              <a:rPr lang="en-US" dirty="0"/>
              <a:t>There are three system wide limits regarding the message queues. These are, </a:t>
            </a:r>
            <a:r>
              <a:rPr lang="en-US" dirty="0" smtClean="0"/>
              <a:t>MSGMNI is </a:t>
            </a:r>
            <a:r>
              <a:rPr lang="en-US" dirty="0"/>
              <a:t>maximum number of queues in the system, </a:t>
            </a:r>
            <a:r>
              <a:rPr lang="en-US" dirty="0" smtClean="0"/>
              <a:t>MSGMAX is maximum </a:t>
            </a:r>
            <a:r>
              <a:rPr lang="en-US" dirty="0"/>
              <a:t>size of a message in bytes and MSGMNB, which is the maximum size of a message queue. We can see these limits with the </a:t>
            </a:r>
            <a:r>
              <a:rPr lang="en-US" dirty="0" err="1"/>
              <a:t>ipcs</a:t>
            </a:r>
            <a:r>
              <a:rPr lang="en-US" dirty="0"/>
              <a:t> -l command</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670974" y="4289329"/>
            <a:ext cx="184731" cy="369332"/>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2"/>
          <a:stretch>
            <a:fillRect/>
          </a:stretch>
        </p:blipFill>
        <p:spPr>
          <a:xfrm>
            <a:off x="1412142" y="3961707"/>
            <a:ext cx="6329071" cy="1472197"/>
          </a:xfrm>
          <a:prstGeom prst="rect">
            <a:avLst/>
          </a:prstGeom>
        </p:spPr>
      </p:pic>
    </p:spTree>
    <p:extLst>
      <p:ext uri="{BB962C8B-B14F-4D97-AF65-F5344CB8AC3E}">
        <p14:creationId xmlns:p14="http://schemas.microsoft.com/office/powerpoint/2010/main" val="4023447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08595" y="948993"/>
            <a:ext cx="8596668" cy="3880773"/>
          </a:xfrm>
        </p:spPr>
        <p:txBody>
          <a:bodyPr/>
          <a:lstStyle/>
          <a:p>
            <a:r>
              <a:rPr lang="en-US" b="1" dirty="0"/>
              <a:t>System V </a:t>
            </a:r>
            <a:r>
              <a:rPr lang="en-US" b="1" dirty="0" smtClean="0">
                <a:latin typeface="Times New Roman" panose="02020603050405020304" pitchFamily="18" charset="0"/>
                <a:cs typeface="Times New Roman" panose="02020603050405020304" pitchFamily="18" charset="0"/>
              </a:rPr>
              <a:t>Message </a:t>
            </a:r>
            <a:r>
              <a:rPr lang="en-US" b="1" dirty="0">
                <a:latin typeface="Times New Roman" panose="02020603050405020304" pitchFamily="18" charset="0"/>
                <a:cs typeface="Times New Roman" panose="02020603050405020304" pitchFamily="18" charset="0"/>
              </a:rPr>
              <a:t>Queue </a:t>
            </a:r>
            <a:r>
              <a:rPr lang="en-US" b="1" dirty="0" smtClean="0">
                <a:latin typeface="Times New Roman" panose="02020603050405020304" pitchFamily="18" charset="0"/>
                <a:cs typeface="Times New Roman" panose="02020603050405020304" pitchFamily="18" charset="0"/>
              </a:rPr>
              <a:t>Interfaces:</a:t>
            </a:r>
          </a:p>
          <a:p>
            <a:pPr lvl="1">
              <a:buFont typeface="Arial" pitchFamily="34" charset="0"/>
              <a:buChar char="•"/>
            </a:pP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msgget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Create a message queue or connect to an already existing message </a:t>
            </a:r>
            <a:r>
              <a:rPr lang="en-US" dirty="0" smtClean="0">
                <a:latin typeface="Times New Roman" panose="02020603050405020304" pitchFamily="18" charset="0"/>
                <a:cs typeface="Times New Roman" panose="02020603050405020304" pitchFamily="18" charset="0"/>
              </a:rPr>
              <a:t>queue</a:t>
            </a:r>
          </a:p>
          <a:p>
            <a:pPr lvl="1">
              <a:buFont typeface="Arial" pitchFamily="34" charset="0"/>
              <a:buChar char="•"/>
            </a:pPr>
            <a:r>
              <a:rPr lang="en-US" dirty="0" err="1">
                <a:latin typeface="Times New Roman" panose="02020603050405020304" pitchFamily="18" charset="0"/>
                <a:cs typeface="Times New Roman" panose="02020603050405020304" pitchFamily="18" charset="0"/>
              </a:rPr>
              <a:t>msgsnd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msqid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const</a:t>
            </a:r>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msgp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size_t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msgsz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msgflg</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Write into message queue</a:t>
            </a:r>
            <a:endParaRPr lang="en-US" dirty="0" smtClean="0">
              <a:latin typeface="Times New Roman" panose="02020603050405020304" pitchFamily="18" charset="0"/>
              <a:cs typeface="Times New Roman" panose="02020603050405020304" pitchFamily="18" charset="0"/>
            </a:endParaRPr>
          </a:p>
          <a:p>
            <a:pPr lvl="1">
              <a:buFont typeface="Arial" pitchFamily="34" charset="0"/>
              <a:buChar char="•"/>
            </a:pPr>
            <a:r>
              <a:rPr lang="en-US" dirty="0" err="1">
                <a:latin typeface="Times New Roman" panose="02020603050405020304" pitchFamily="18" charset="0"/>
                <a:cs typeface="Times New Roman" panose="02020603050405020304" pitchFamily="18" charset="0"/>
              </a:rPr>
              <a:t>msgrcv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msqid</a:t>
            </a:r>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msgp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size_t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msgsz</a:t>
            </a:r>
            <a:r>
              <a:rPr lang="en-US" dirty="0">
                <a:latin typeface="Times New Roman" panose="02020603050405020304" pitchFamily="18" charset="0"/>
                <a:cs typeface="Times New Roman" panose="02020603050405020304" pitchFamily="18" charset="0"/>
              </a:rPr>
              <a:t>, long </a:t>
            </a:r>
            <a:r>
              <a:rPr lang="en-US" dirty="0" err="1">
                <a:latin typeface="Times New Roman" panose="02020603050405020304" pitchFamily="18" charset="0"/>
                <a:cs typeface="Times New Roman" panose="02020603050405020304" pitchFamily="18" charset="0"/>
              </a:rPr>
              <a:t>msgtyp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msgflg</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Read from the message queue</a:t>
            </a:r>
            <a:endParaRPr lang="en-US" dirty="0" smtClean="0">
              <a:latin typeface="Times New Roman" panose="02020603050405020304" pitchFamily="18" charset="0"/>
              <a:cs typeface="Times New Roman" panose="02020603050405020304" pitchFamily="18" charset="0"/>
            </a:endParaRPr>
          </a:p>
          <a:p>
            <a:pPr lvl="1">
              <a:buFont typeface="Arial" pitchFamily="34" charset="0"/>
              <a:buChar char="•"/>
            </a:pPr>
            <a:r>
              <a:rPr lang="en-US" dirty="0" err="1" smtClean="0">
                <a:latin typeface="Times New Roman" panose="02020603050405020304" pitchFamily="18" charset="0"/>
                <a:cs typeface="Times New Roman" panose="02020603050405020304" pitchFamily="18" charset="0"/>
              </a:rPr>
              <a:t>msgctl</a:t>
            </a:r>
            <a:r>
              <a:rPr lang="en-US" dirty="0">
                <a:latin typeface="Times New Roman" panose="02020603050405020304" pitchFamily="18" charset="0"/>
                <a:cs typeface="Times New Roman" panose="02020603050405020304" pitchFamily="18" charset="0"/>
              </a:rPr>
              <a:t>(): Perform control operations on the message </a:t>
            </a:r>
            <a:r>
              <a:rPr lang="en-US" dirty="0" smtClean="0">
                <a:latin typeface="Times New Roman" panose="02020603050405020304" pitchFamily="18" charset="0"/>
                <a:cs typeface="Times New Roman" panose="02020603050405020304" pitchFamily="18" charset="0"/>
              </a:rPr>
              <a:t>queue (</a:t>
            </a:r>
            <a:r>
              <a:rPr lang="en-US" dirty="0">
                <a:latin typeface="Times New Roman" panose="02020603050405020304" pitchFamily="18" charset="0"/>
                <a:cs typeface="Times New Roman" panose="02020603050405020304" pitchFamily="18" charset="0"/>
              </a:rPr>
              <a:t>This call would return the number of bytes actually received in </a:t>
            </a:r>
            <a:r>
              <a:rPr lang="en-US" dirty="0" err="1">
                <a:latin typeface="Times New Roman" panose="02020603050405020304" pitchFamily="18" charset="0"/>
                <a:cs typeface="Times New Roman" panose="02020603050405020304" pitchFamily="18" charset="0"/>
              </a:rPr>
              <a:t>mtext</a:t>
            </a:r>
            <a:r>
              <a:rPr lang="en-US" dirty="0">
                <a:latin typeface="Times New Roman" panose="02020603050405020304" pitchFamily="18" charset="0"/>
                <a:cs typeface="Times New Roman" panose="02020603050405020304" pitchFamily="18" charset="0"/>
              </a:rPr>
              <a:t> array on success and -1 in case of </a:t>
            </a:r>
            <a:r>
              <a:rPr lang="en-US" dirty="0" smtClean="0">
                <a:latin typeface="Times New Roman" panose="02020603050405020304" pitchFamily="18" charset="0"/>
                <a:cs typeface="Times New Roman" panose="02020603050405020304" pitchFamily="18" charset="0"/>
              </a:rPr>
              <a:t>failure)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681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POSIX message queues</a:t>
            </a:r>
          </a:p>
        </p:txBody>
      </p:sp>
      <p:sp>
        <p:nvSpPr>
          <p:cNvPr id="4" name="Content Placeholder 2"/>
          <p:cNvSpPr txBox="1">
            <a:spLocks/>
          </p:cNvSpPr>
          <p:nvPr/>
        </p:nvSpPr>
        <p:spPr>
          <a:xfrm>
            <a:off x="567918" y="1596669"/>
            <a:ext cx="7874238" cy="186554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POSIX message queues are identified using name strings.</a:t>
            </a:r>
          </a:p>
          <a:p>
            <a:r>
              <a:rPr lang="en-US" dirty="0" smtClean="0"/>
              <a:t>POSIX queues are named as string starting with a forward slash (/) followed by one or more characters, none of which is a slash and ending with the null character. Any process knowing the queue name and having appropriate permissions can send or receive messages from the queue and also do other operations on it.</a:t>
            </a:r>
          </a:p>
          <a:p>
            <a:r>
              <a:rPr lang="en-US" dirty="0" smtClean="0"/>
              <a:t>Programs using POSIX message queues on Linux must link with the real-time library, </a:t>
            </a:r>
            <a:r>
              <a:rPr lang="en-US" dirty="0" err="1" smtClean="0"/>
              <a:t>librt</a:t>
            </a:r>
            <a:r>
              <a:rPr lang="en-US" dirty="0" smtClean="0"/>
              <a:t> using the compiler option -</a:t>
            </a:r>
            <a:r>
              <a:rPr lang="en-US" dirty="0" err="1" smtClean="0"/>
              <a:t>lrt</a:t>
            </a:r>
            <a:endParaRPr lang="en-US" dirty="0" smtClean="0"/>
          </a:p>
          <a:p>
            <a:endParaRPr lang="en-US" dirty="0"/>
          </a:p>
        </p:txBody>
      </p:sp>
    </p:spTree>
    <p:extLst>
      <p:ext uri="{BB962C8B-B14F-4D97-AF65-F5344CB8AC3E}">
        <p14:creationId xmlns:p14="http://schemas.microsoft.com/office/powerpoint/2010/main" val="2180409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18011" y="554893"/>
            <a:ext cx="8596668" cy="5673970"/>
          </a:xfrm>
        </p:spPr>
        <p:txBody>
          <a:bodyPr>
            <a:normAutofit/>
          </a:bodyPr>
          <a:lstStyle/>
          <a:p>
            <a:r>
              <a:rPr lang="en-US" b="1" dirty="0"/>
              <a:t>POSIX</a:t>
            </a:r>
            <a:r>
              <a:rPr lang="en-US" dirty="0"/>
              <a:t> </a:t>
            </a:r>
            <a:r>
              <a:rPr lang="en-US" b="1" dirty="0" smtClean="0">
                <a:latin typeface="Times New Roman" panose="02020603050405020304" pitchFamily="18" charset="0"/>
                <a:cs typeface="Times New Roman" panose="02020603050405020304" pitchFamily="18" charset="0"/>
              </a:rPr>
              <a:t>Message Queue Interfaces:</a:t>
            </a:r>
          </a:p>
          <a:p>
            <a:pPr lvl="1">
              <a:buFont typeface="Arial" pitchFamily="34" charset="0"/>
              <a:buChar char="•"/>
            </a:pPr>
            <a:r>
              <a:rPr lang="en-US" dirty="0" err="1" smtClean="0">
                <a:latin typeface="Times New Roman" panose="02020603050405020304" pitchFamily="18" charset="0"/>
                <a:cs typeface="Times New Roman" panose="02020603050405020304" pitchFamily="18" charset="0"/>
              </a:rPr>
              <a:t>mq_open</a:t>
            </a:r>
            <a:r>
              <a:rPr lang="en-US" dirty="0" smtClean="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const</a:t>
            </a:r>
            <a:r>
              <a:rPr lang="fr-FR" dirty="0">
                <a:latin typeface="Times New Roman" panose="02020603050405020304" pitchFamily="18" charset="0"/>
                <a:cs typeface="Times New Roman" panose="02020603050405020304" pitchFamily="18" charset="0"/>
              </a:rPr>
              <a:t> char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oflag, </a:t>
            </a:r>
            <a:r>
              <a:rPr lang="fr-FR" dirty="0" err="1">
                <a:latin typeface="Times New Roman" panose="02020603050405020304" pitchFamily="18" charset="0"/>
                <a:cs typeface="Times New Roman" panose="02020603050405020304" pitchFamily="18" charset="0"/>
              </a:rPr>
              <a:t>mode_t</a:t>
            </a:r>
            <a:r>
              <a:rPr lang="fr-FR" dirty="0">
                <a:latin typeface="Times New Roman" panose="02020603050405020304" pitchFamily="18" charset="0"/>
                <a:cs typeface="Times New Roman" panose="02020603050405020304" pitchFamily="18" charset="0"/>
              </a:rPr>
              <a:t> mode</a:t>
            </a:r>
            <a:r>
              <a:rPr lang="fr-FR" dirty="0" smtClean="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struct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mq_attr</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attr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Create a message queue or connect to an already existing message </a:t>
            </a:r>
            <a:r>
              <a:rPr lang="en-US" dirty="0" smtClean="0">
                <a:latin typeface="Times New Roman" panose="02020603050405020304" pitchFamily="18" charset="0"/>
                <a:cs typeface="Times New Roman" panose="02020603050405020304" pitchFamily="18" charset="0"/>
              </a:rPr>
              <a:t>queue (/</a:t>
            </a:r>
            <a:r>
              <a:rPr lang="en-US" dirty="0" err="1" smtClean="0">
                <a:latin typeface="Times New Roman" panose="02020603050405020304" pitchFamily="18" charset="0"/>
                <a:cs typeface="Times New Roman" panose="02020603050405020304" pitchFamily="18" charset="0"/>
              </a:rPr>
              <a:t>dev</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mqueue</a:t>
            </a:r>
            <a:r>
              <a:rPr lang="en-US" dirty="0" smtClean="0">
                <a:latin typeface="Times New Roman" panose="02020603050405020304" pitchFamily="18" charset="0"/>
                <a:cs typeface="Times New Roman" panose="02020603050405020304" pitchFamily="18" charset="0"/>
              </a:rPr>
              <a:t>/)</a:t>
            </a:r>
          </a:p>
          <a:p>
            <a:pPr lvl="1">
              <a:buFont typeface="Arial" pitchFamily="34" charset="0"/>
              <a:buChar char="•"/>
            </a:pPr>
            <a:r>
              <a:rPr lang="en-US" dirty="0" err="1" smtClean="0">
                <a:latin typeface="Times New Roman" panose="02020603050405020304" pitchFamily="18" charset="0"/>
                <a:cs typeface="Times New Roman" panose="02020603050405020304" pitchFamily="18" charset="0"/>
              </a:rPr>
              <a:t>mq_send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Write into message queue</a:t>
            </a:r>
            <a:endParaRPr lang="en-US" dirty="0" smtClean="0">
              <a:latin typeface="Times New Roman" panose="02020603050405020304" pitchFamily="18" charset="0"/>
              <a:cs typeface="Times New Roman" panose="02020603050405020304" pitchFamily="18" charset="0"/>
            </a:endParaRPr>
          </a:p>
          <a:p>
            <a:pPr lvl="1">
              <a:buFont typeface="Arial" pitchFamily="34" charset="0"/>
              <a:buChar char="•"/>
            </a:pPr>
            <a:r>
              <a:rPr lang="en-US" dirty="0" err="1" smtClean="0">
                <a:latin typeface="Times New Roman" panose="02020603050405020304" pitchFamily="18" charset="0"/>
                <a:cs typeface="Times New Roman" panose="02020603050405020304" pitchFamily="18" charset="0"/>
              </a:rPr>
              <a:t>mq_receive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Read from the message queue </a:t>
            </a:r>
          </a:p>
          <a:p>
            <a:pPr lvl="1">
              <a:buFont typeface="Arial" pitchFamily="34" charset="0"/>
              <a:buChar char="•"/>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mq_unlink</a:t>
            </a:r>
            <a:r>
              <a:rPr lang="en-US" dirty="0">
                <a:latin typeface="Times New Roman" panose="02020603050405020304" pitchFamily="18" charset="0"/>
                <a:cs typeface="Times New Roman" panose="02020603050405020304" pitchFamily="18" charset="0"/>
              </a:rPr>
              <a:t>(): to destroy the message </a:t>
            </a:r>
            <a:r>
              <a:rPr lang="en-US" dirty="0" smtClean="0">
                <a:latin typeface="Times New Roman" panose="02020603050405020304" pitchFamily="18" charset="0"/>
                <a:cs typeface="Times New Roman" panose="02020603050405020304" pitchFamily="18" charset="0"/>
              </a:rPr>
              <a:t>queue</a:t>
            </a:r>
          </a:p>
          <a:p>
            <a:pPr lvl="1">
              <a:buFont typeface="Arial" pitchFamily="34" charset="0"/>
              <a:buChar char="•"/>
            </a:pPr>
            <a:r>
              <a:rPr lang="en-US" dirty="0" err="1" smtClean="0">
                <a:latin typeface="Times New Roman" panose="02020603050405020304" pitchFamily="18" charset="0"/>
                <a:cs typeface="Times New Roman" panose="02020603050405020304" pitchFamily="18" charset="0"/>
              </a:rPr>
              <a:t>mq_getattr</a:t>
            </a:r>
            <a:r>
              <a:rPr lang="en-US" dirty="0" smtClean="0">
                <a:latin typeface="Times New Roman" panose="02020603050405020304" pitchFamily="18" charset="0"/>
                <a:cs typeface="Times New Roman" panose="02020603050405020304" pitchFamily="18" charset="0"/>
              </a:rPr>
              <a:t>(): gets the </a:t>
            </a:r>
            <a:r>
              <a:rPr lang="en-US" dirty="0">
                <a:latin typeface="Times New Roman" panose="02020603050405020304" pitchFamily="18" charset="0"/>
                <a:cs typeface="Times New Roman" panose="02020603050405020304" pitchFamily="18" charset="0"/>
              </a:rPr>
              <a:t>attribute </a:t>
            </a:r>
            <a:r>
              <a:rPr lang="en-US" dirty="0" smtClean="0">
                <a:latin typeface="Times New Roman" panose="02020603050405020304" pitchFamily="18" charset="0"/>
                <a:cs typeface="Times New Roman" panose="02020603050405020304" pitchFamily="18" charset="0"/>
              </a:rPr>
              <a:t>structure (</a:t>
            </a:r>
            <a:r>
              <a:rPr lang="en-US" dirty="0" err="1">
                <a:latin typeface="Times New Roman" panose="02020603050405020304" pitchFamily="18" charset="0"/>
                <a:cs typeface="Times New Roman" panose="02020603050405020304" pitchFamily="18" charset="0"/>
              </a:rPr>
              <a:t>struct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mq_attr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buFont typeface="Arial" pitchFamily="34" charset="0"/>
              <a:buChar char="•"/>
            </a:pPr>
            <a:r>
              <a:rPr lang="en-US" dirty="0" err="1" smtClean="0">
                <a:latin typeface="Times New Roman" panose="02020603050405020304" pitchFamily="18" charset="0"/>
                <a:cs typeface="Times New Roman" panose="02020603050405020304" pitchFamily="18" charset="0"/>
              </a:rPr>
              <a:t>mq_setattr</a:t>
            </a:r>
            <a:r>
              <a:rPr lang="en-US" dirty="0" smtClean="0">
                <a:latin typeface="Times New Roman" panose="02020603050405020304" pitchFamily="18" charset="0"/>
                <a:cs typeface="Times New Roman" panose="02020603050405020304" pitchFamily="18" charset="0"/>
              </a:rPr>
              <a:t>(): setting </a:t>
            </a:r>
            <a:r>
              <a:rPr lang="en-US" dirty="0">
                <a:latin typeface="Times New Roman" panose="02020603050405020304" pitchFamily="18" charset="0"/>
                <a:cs typeface="Times New Roman" panose="02020603050405020304" pitchFamily="18" charset="0"/>
              </a:rPr>
              <a:t>the attributes (</a:t>
            </a:r>
            <a:r>
              <a:rPr lang="en-US" dirty="0" err="1">
                <a:latin typeface="Times New Roman" panose="02020603050405020304" pitchFamily="18" charset="0"/>
                <a:cs typeface="Times New Roman" panose="02020603050405020304" pitchFamily="18" charset="0"/>
              </a:rPr>
              <a:t>struct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mq_attr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a queue</a:t>
            </a:r>
          </a:p>
          <a:p>
            <a:pPr marL="457200" lvl="1" indent="0">
              <a:buNone/>
            </a:pPr>
            <a:r>
              <a:rPr lang="en-US" dirty="0" err="1" smtClean="0">
                <a:latin typeface="Times New Roman" panose="02020603050405020304" pitchFamily="18" charset="0"/>
                <a:cs typeface="Times New Roman" panose="02020603050405020304" pitchFamily="18" charset="0"/>
              </a:rPr>
              <a:t>struct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mq_attr</a:t>
            </a:r>
            <a:r>
              <a:rPr lang="en-US" dirty="0">
                <a:latin typeface="Times New Roman" panose="02020603050405020304" pitchFamily="18" charset="0"/>
                <a:cs typeface="Times New Roman" panose="02020603050405020304" pitchFamily="18" charset="0"/>
              </a:rPr>
              <a:t> {</a:t>
            </a:r>
          </a:p>
          <a:p>
            <a:pPr marL="457200" lvl="1" indent="0">
              <a:buNone/>
            </a:pPr>
            <a:r>
              <a:rPr lang="en-US" dirty="0">
                <a:latin typeface="Times New Roman" panose="02020603050405020304" pitchFamily="18" charset="0"/>
                <a:cs typeface="Times New Roman" panose="02020603050405020304" pitchFamily="18" charset="0"/>
              </a:rPr>
              <a:t>    long </a:t>
            </a:r>
            <a:r>
              <a:rPr lang="en-US" dirty="0" err="1">
                <a:latin typeface="Times New Roman" panose="02020603050405020304" pitchFamily="18" charset="0"/>
                <a:cs typeface="Times New Roman" panose="02020603050405020304" pitchFamily="18" charset="0"/>
              </a:rPr>
              <a:t>mq_flags</a:t>
            </a:r>
            <a:r>
              <a:rPr lang="en-US" dirty="0">
                <a:latin typeface="Times New Roman" panose="02020603050405020304" pitchFamily="18" charset="0"/>
                <a:cs typeface="Times New Roman" panose="02020603050405020304" pitchFamily="18" charset="0"/>
              </a:rPr>
              <a:t>;       /* Flags: 0 or O_NONBLOCK */</a:t>
            </a:r>
          </a:p>
          <a:p>
            <a:pPr marL="457200" lvl="1" indent="0">
              <a:buNone/>
            </a:pPr>
            <a:r>
              <a:rPr lang="en-US" dirty="0">
                <a:latin typeface="Times New Roman" panose="02020603050405020304" pitchFamily="18" charset="0"/>
                <a:cs typeface="Times New Roman" panose="02020603050405020304" pitchFamily="18" charset="0"/>
              </a:rPr>
              <a:t>    long </a:t>
            </a:r>
            <a:r>
              <a:rPr lang="en-US" dirty="0" err="1">
                <a:latin typeface="Times New Roman" panose="02020603050405020304" pitchFamily="18" charset="0"/>
                <a:cs typeface="Times New Roman" panose="02020603050405020304" pitchFamily="18" charset="0"/>
              </a:rPr>
              <a:t>mq_maxmsg</a:t>
            </a:r>
            <a:r>
              <a:rPr lang="en-US" dirty="0">
                <a:latin typeface="Times New Roman" panose="02020603050405020304" pitchFamily="18" charset="0"/>
                <a:cs typeface="Times New Roman" panose="02020603050405020304" pitchFamily="18" charset="0"/>
              </a:rPr>
              <a:t>;      /* Max. # of messages on queue */</a:t>
            </a:r>
          </a:p>
          <a:p>
            <a:pPr marL="457200" lvl="1" indent="0">
              <a:buNone/>
            </a:pPr>
            <a:r>
              <a:rPr lang="en-US" dirty="0">
                <a:latin typeface="Times New Roman" panose="02020603050405020304" pitchFamily="18" charset="0"/>
                <a:cs typeface="Times New Roman" panose="02020603050405020304" pitchFamily="18" charset="0"/>
              </a:rPr>
              <a:t>    long </a:t>
            </a:r>
            <a:r>
              <a:rPr lang="en-US" dirty="0" err="1">
                <a:latin typeface="Times New Roman" panose="02020603050405020304" pitchFamily="18" charset="0"/>
                <a:cs typeface="Times New Roman" panose="02020603050405020304" pitchFamily="18" charset="0"/>
              </a:rPr>
              <a:t>mq_msgsize</a:t>
            </a:r>
            <a:r>
              <a:rPr lang="en-US" dirty="0">
                <a:latin typeface="Times New Roman" panose="02020603050405020304" pitchFamily="18" charset="0"/>
                <a:cs typeface="Times New Roman" panose="02020603050405020304" pitchFamily="18" charset="0"/>
              </a:rPr>
              <a:t>;     /* Max. message size (bytes) */ </a:t>
            </a:r>
          </a:p>
          <a:p>
            <a:pPr marL="457200" lvl="1" indent="0">
              <a:buNone/>
            </a:pPr>
            <a:r>
              <a:rPr lang="en-US" dirty="0">
                <a:latin typeface="Times New Roman" panose="02020603050405020304" pitchFamily="18" charset="0"/>
                <a:cs typeface="Times New Roman" panose="02020603050405020304" pitchFamily="18" charset="0"/>
              </a:rPr>
              <a:t>    long </a:t>
            </a:r>
            <a:r>
              <a:rPr lang="en-US" dirty="0" err="1">
                <a:latin typeface="Times New Roman" panose="02020603050405020304" pitchFamily="18" charset="0"/>
                <a:cs typeface="Times New Roman" panose="02020603050405020304" pitchFamily="18" charset="0"/>
              </a:rPr>
              <a:t>mq_curmsgs</a:t>
            </a:r>
            <a:r>
              <a:rPr lang="en-US" dirty="0">
                <a:latin typeface="Times New Roman" panose="02020603050405020304" pitchFamily="18" charset="0"/>
                <a:cs typeface="Times New Roman" panose="02020603050405020304" pitchFamily="18" charset="0"/>
              </a:rPr>
              <a:t>;     /* # of messages currently in queue */</a:t>
            </a:r>
          </a:p>
          <a:p>
            <a:pPr marL="457200" lvl="1"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38711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0525"/>
            <a:ext cx="8596668" cy="758092"/>
          </a:xfrm>
        </p:spPr>
        <p:txBody>
          <a:bodyPr/>
          <a:lstStyle/>
          <a:p>
            <a:r>
              <a:rPr lang="en-US" dirty="0" smtClean="0"/>
              <a:t>4. Shared memory</a:t>
            </a:r>
            <a:endParaRPr lang="en-US" dirty="0"/>
          </a:p>
        </p:txBody>
      </p:sp>
      <p:sp>
        <p:nvSpPr>
          <p:cNvPr id="3" name="Content Placeholder 2"/>
          <p:cNvSpPr>
            <a:spLocks noGrp="1"/>
          </p:cNvSpPr>
          <p:nvPr>
            <p:ph idx="1"/>
          </p:nvPr>
        </p:nvSpPr>
        <p:spPr>
          <a:xfrm>
            <a:off x="917738" y="1429555"/>
            <a:ext cx="3919181" cy="4623515"/>
          </a:xfrm>
        </p:spPr>
        <p:txBody>
          <a:bodyPr>
            <a:normAutofit/>
          </a:bodyPr>
          <a:lstStyle/>
          <a:p>
            <a:r>
              <a:rPr lang="en-US" dirty="0">
                <a:latin typeface="Times New Roman" panose="02020603050405020304" pitchFamily="18" charset="0"/>
                <a:cs typeface="Times New Roman" panose="02020603050405020304" pitchFamily="18" charset="0"/>
              </a:rPr>
              <a:t>As the name implies, this IPC mechanism allows one process to share a region of memory in its address space with another. This allows two or more processes to communicate data more efficiently amongst themselves with minimal kernel intervention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the fastest method </a:t>
            </a:r>
            <a:r>
              <a:rPr lang="en-US">
                <a:latin typeface="Times New Roman" panose="02020603050405020304" pitchFamily="18" charset="0"/>
                <a:cs typeface="Times New Roman" panose="02020603050405020304" pitchFamily="18" charset="0"/>
              </a:rPr>
              <a:t>of </a:t>
            </a:r>
            <a:r>
              <a:rPr lang="en-US" smtClean="0">
                <a:latin typeface="Times New Roman" panose="02020603050405020304" pitchFamily="18" charset="0"/>
                <a:cs typeface="Times New Roman" panose="02020603050405020304" pitchFamily="18" charset="0"/>
              </a:rPr>
              <a:t>inter process </a:t>
            </a:r>
            <a:r>
              <a:rPr lang="en-US" dirty="0">
                <a:latin typeface="Times New Roman" panose="02020603050405020304" pitchFamily="18" charset="0"/>
                <a:cs typeface="Times New Roman" panose="02020603050405020304" pitchFamily="18" charset="0"/>
              </a:rPr>
              <a:t>communication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are two standard specifications for Shared </a:t>
            </a:r>
            <a:r>
              <a:rPr lang="en-US" dirty="0" smtClean="0">
                <a:latin typeface="Times New Roman" panose="02020603050405020304" pitchFamily="18" charset="0"/>
                <a:cs typeface="Times New Roman" panose="02020603050405020304" pitchFamily="18" charset="0"/>
              </a:rPr>
              <a:t>memory:</a:t>
            </a:r>
            <a:endParaRPr lang="en-US" dirty="0">
              <a:latin typeface="Times New Roman" panose="02020603050405020304" pitchFamily="18" charset="0"/>
              <a:cs typeface="Times New Roman" panose="02020603050405020304" pitchFamily="18" charset="0"/>
            </a:endParaRPr>
          </a:p>
          <a:p>
            <a:pPr lvl="1">
              <a:buFont typeface="Arial" pitchFamily="34" charset="0"/>
              <a:buChar char="•"/>
            </a:pPr>
            <a:r>
              <a:rPr lang="en-US" b="1" dirty="0" err="1">
                <a:latin typeface="Times New Roman" panose="02020603050405020304" pitchFamily="18" charset="0"/>
                <a:cs typeface="Times New Roman" panose="02020603050405020304" pitchFamily="18" charset="0"/>
              </a:rPr>
              <a:t>SysV</a:t>
            </a:r>
            <a:r>
              <a:rPr lang="en-US" b="1" dirty="0">
                <a:latin typeface="Times New Roman" panose="02020603050405020304" pitchFamily="18" charset="0"/>
                <a:cs typeface="Times New Roman" panose="02020603050405020304" pitchFamily="18" charset="0"/>
              </a:rPr>
              <a:t> Shared </a:t>
            </a:r>
            <a:r>
              <a:rPr lang="en-US" b="1" dirty="0" smtClean="0">
                <a:latin typeface="Times New Roman" panose="02020603050405020304" pitchFamily="18" charset="0"/>
                <a:cs typeface="Times New Roman" panose="02020603050405020304" pitchFamily="18" charset="0"/>
              </a:rPr>
              <a:t>memory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buFont typeface="Arial" pitchFamily="34" charset="0"/>
              <a:buChar char="•"/>
            </a:pPr>
            <a:r>
              <a:rPr lang="en-US" b="1" dirty="0">
                <a:latin typeface="Times New Roman" panose="02020603050405020304" pitchFamily="18" charset="0"/>
                <a:cs typeface="Times New Roman" panose="02020603050405020304" pitchFamily="18" charset="0"/>
              </a:rPr>
              <a:t>POSIX Shared </a:t>
            </a:r>
            <a:r>
              <a:rPr lang="en-US" b="1" dirty="0" smtClean="0">
                <a:latin typeface="Times New Roman" panose="02020603050405020304" pitchFamily="18" charset="0"/>
                <a:cs typeface="Times New Roman" panose="02020603050405020304" pitchFamily="18" charset="0"/>
              </a:rPr>
              <a:t>memory</a:t>
            </a:r>
            <a:r>
              <a:rPr lang="en-US" dirty="0">
                <a:latin typeface="Times New Roman" panose="02020603050405020304" pitchFamily="18" charset="0"/>
                <a:cs typeface="Times New Roman" panose="02020603050405020304" pitchFamily="18" charset="0"/>
              </a:rPr>
              <a:t>: a cleaner interface and are </a:t>
            </a:r>
            <a:r>
              <a:rPr lang="en-US" dirty="0" smtClean="0">
                <a:latin typeface="Times New Roman" panose="02020603050405020304" pitchFamily="18" charset="0"/>
                <a:cs typeface="Times New Roman" panose="02020603050405020304" pitchFamily="18" charset="0"/>
              </a:rPr>
              <a:t>easier than </a:t>
            </a:r>
            <a:r>
              <a:rPr lang="en-US" dirty="0" err="1" smtClean="0">
                <a:latin typeface="Times New Roman" panose="02020603050405020304" pitchFamily="18" charset="0"/>
                <a:cs typeface="Times New Roman" panose="02020603050405020304" pitchFamily="18" charset="0"/>
              </a:rPr>
              <a:t>SysV</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694" y="1683521"/>
            <a:ext cx="5212436" cy="2606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143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2519"/>
            <a:ext cx="8596668" cy="803819"/>
          </a:xfrm>
        </p:spPr>
        <p:txBody>
          <a:bodyPr/>
          <a:lstStyle/>
          <a:p>
            <a:r>
              <a:rPr lang="en-US" dirty="0"/>
              <a:t>POSIX </a:t>
            </a:r>
            <a:r>
              <a:rPr lang="en-US" dirty="0" smtClean="0"/>
              <a:t>share memory</a:t>
            </a:r>
            <a:endParaRPr lang="en-US" dirty="0"/>
          </a:p>
        </p:txBody>
      </p:sp>
      <p:sp>
        <p:nvSpPr>
          <p:cNvPr id="6" name="Content Placeholder 2"/>
          <p:cNvSpPr>
            <a:spLocks noGrp="1"/>
          </p:cNvSpPr>
          <p:nvPr>
            <p:ph idx="1"/>
          </p:nvPr>
        </p:nvSpPr>
        <p:spPr>
          <a:xfrm>
            <a:off x="622625" y="2172676"/>
            <a:ext cx="8596668" cy="3880773"/>
          </a:xfrm>
        </p:spPr>
        <p:txBody>
          <a:bodyPr>
            <a:normAutofit/>
          </a:bodyPr>
          <a:lstStyle/>
          <a:p>
            <a:r>
              <a:rPr lang="fr-FR" b="1" dirty="0" err="1">
                <a:latin typeface="Times New Roman" panose="02020603050405020304" pitchFamily="18" charset="0"/>
                <a:cs typeface="Times New Roman" panose="02020603050405020304" pitchFamily="18" charset="0"/>
              </a:rPr>
              <a:t>Share</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memory</a:t>
            </a:r>
            <a:r>
              <a:rPr lang="fr-FR" b="1" dirty="0">
                <a:latin typeface="Times New Roman" panose="02020603050405020304" pitchFamily="18" charset="0"/>
                <a:cs typeface="Times New Roman" panose="02020603050405020304" pitchFamily="18" charset="0"/>
              </a:rPr>
              <a:t> Interfaces:</a:t>
            </a:r>
          </a:p>
          <a:p>
            <a:pPr lvl="1">
              <a:buFont typeface="Arial" pitchFamily="34" charset="0"/>
              <a:buChar char="•"/>
            </a:pPr>
            <a:r>
              <a:rPr lang="fr-FR" dirty="0" err="1" smtClean="0">
                <a:latin typeface="Times New Roman" panose="02020603050405020304" pitchFamily="18" charset="0"/>
                <a:cs typeface="Times New Roman" panose="02020603050405020304" pitchFamily="18" charset="0"/>
              </a:rPr>
              <a:t>int</a:t>
            </a:r>
            <a:r>
              <a:rPr lang="fr-FR" dirty="0" smtClean="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shm_open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const</a:t>
            </a:r>
            <a:r>
              <a:rPr lang="fr-FR" dirty="0">
                <a:latin typeface="Times New Roman" panose="02020603050405020304" pitchFamily="18" charset="0"/>
                <a:cs typeface="Times New Roman" panose="02020603050405020304" pitchFamily="18" charset="0"/>
              </a:rPr>
              <a:t> char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oflag, </a:t>
            </a:r>
            <a:r>
              <a:rPr lang="fr-FR" dirty="0" err="1">
                <a:latin typeface="Times New Roman" panose="02020603050405020304" pitchFamily="18" charset="0"/>
                <a:cs typeface="Times New Roman" panose="02020603050405020304" pitchFamily="18" charset="0"/>
              </a:rPr>
              <a:t>mode_t</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mode): </a:t>
            </a:r>
            <a:r>
              <a:rPr lang="en-US" dirty="0" smtClean="0">
                <a:latin typeface="Times New Roman" panose="02020603050405020304" pitchFamily="18" charset="0"/>
                <a:cs typeface="Times New Roman" panose="02020603050405020304" pitchFamily="18" charset="0"/>
              </a:rPr>
              <a:t>open or </a:t>
            </a:r>
            <a:r>
              <a:rPr lang="en-US" dirty="0" err="1" smtClean="0">
                <a:latin typeface="Times New Roman" panose="02020603050405020304" pitchFamily="18" charset="0"/>
                <a:cs typeface="Times New Roman" panose="02020603050405020304" pitchFamily="18" charset="0"/>
              </a:rPr>
              <a:t>creat</a:t>
            </a: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POSIX shared memory </a:t>
            </a:r>
            <a:r>
              <a:rPr lang="en-US" dirty="0" smtClean="0">
                <a:latin typeface="Times New Roman" panose="02020603050405020304" pitchFamily="18" charset="0"/>
                <a:cs typeface="Times New Roman" panose="02020603050405020304" pitchFamily="18" charset="0"/>
              </a:rPr>
              <a:t>object</a:t>
            </a:r>
          </a:p>
          <a:p>
            <a:pPr lvl="1">
              <a:buFont typeface="Arial" pitchFamily="34" charset="0"/>
              <a:buChar char="•"/>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shm_unlink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const</a:t>
            </a:r>
            <a:r>
              <a:rPr lang="en-US" dirty="0">
                <a:latin typeface="Times New Roman" panose="02020603050405020304" pitchFamily="18" charset="0"/>
                <a:cs typeface="Times New Roman" panose="02020603050405020304" pitchFamily="18" charset="0"/>
              </a:rPr>
              <a:t> char *name): </a:t>
            </a:r>
            <a:r>
              <a:rPr lang="en-US" dirty="0" err="1">
                <a:latin typeface="Times New Roman" panose="02020603050405020304" pitchFamily="18" charset="0"/>
                <a:cs typeface="Times New Roman" panose="02020603050405020304" pitchFamily="18" charset="0"/>
              </a:rPr>
              <a:t>shm_unlink</a:t>
            </a:r>
            <a:r>
              <a:rPr lang="en-US" dirty="0">
                <a:latin typeface="Times New Roman" panose="02020603050405020304" pitchFamily="18" charset="0"/>
                <a:cs typeface="Times New Roman" panose="02020603050405020304" pitchFamily="18" charset="0"/>
              </a:rPr>
              <a:t> removes the previously created POSIX shared memory </a:t>
            </a:r>
            <a:r>
              <a:rPr lang="en-US" dirty="0" smtClean="0">
                <a:latin typeface="Times New Roman" panose="02020603050405020304" pitchFamily="18" charset="0"/>
                <a:cs typeface="Times New Roman" panose="02020603050405020304" pitchFamily="18" charset="0"/>
              </a:rPr>
              <a:t>object</a:t>
            </a:r>
          </a:p>
          <a:p>
            <a:pPr lvl="1">
              <a:buFont typeface="Arial" pitchFamily="34" charset="0"/>
              <a:buChar char="•"/>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ftruncate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off_t</a:t>
            </a:r>
            <a:r>
              <a:rPr lang="en-US" dirty="0">
                <a:latin typeface="Times New Roman" panose="02020603050405020304" pitchFamily="18" charset="0"/>
                <a:cs typeface="Times New Roman" panose="02020603050405020304" pitchFamily="18" charset="0"/>
              </a:rPr>
              <a:t> length):When a POSIX shared memory is created, it is of size zero bytes. Using </a:t>
            </a:r>
            <a:r>
              <a:rPr lang="en-US" dirty="0" err="1">
                <a:latin typeface="Times New Roman" panose="02020603050405020304" pitchFamily="18" charset="0"/>
                <a:cs typeface="Times New Roman" panose="02020603050405020304" pitchFamily="18" charset="0"/>
              </a:rPr>
              <a:t>ftruncate</a:t>
            </a:r>
            <a:r>
              <a:rPr lang="en-US" dirty="0">
                <a:latin typeface="Times New Roman" panose="02020603050405020304" pitchFamily="18" charset="0"/>
                <a:cs typeface="Times New Roman" panose="02020603050405020304" pitchFamily="18" charset="0"/>
              </a:rPr>
              <a:t>, we can make the POSIX shared memory object of size length </a:t>
            </a:r>
            <a:r>
              <a:rPr lang="en-US" dirty="0" smtClean="0">
                <a:latin typeface="Times New Roman" panose="02020603050405020304" pitchFamily="18" charset="0"/>
                <a:cs typeface="Times New Roman" panose="02020603050405020304" pitchFamily="18" charset="0"/>
              </a:rPr>
              <a:t>bytes.</a:t>
            </a:r>
          </a:p>
          <a:p>
            <a:pPr lvl="1">
              <a:buFont typeface="Arial" pitchFamily="34" charset="0"/>
              <a:buChar char="•"/>
            </a:pP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mmap</a:t>
            </a:r>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addr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size_t</a:t>
            </a:r>
            <a:r>
              <a:rPr lang="en-US" dirty="0">
                <a:latin typeface="Times New Roman" panose="02020603050405020304" pitchFamily="18" charset="0"/>
                <a:cs typeface="Times New Roman" panose="02020603050405020304" pitchFamily="18" charset="0"/>
              </a:rPr>
              <a:t> length,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flags,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off_t</a:t>
            </a:r>
            <a:r>
              <a:rPr lang="en-US" dirty="0">
                <a:latin typeface="Times New Roman" panose="02020603050405020304" pitchFamily="18" charset="0"/>
                <a:cs typeface="Times New Roman" panose="02020603050405020304" pitchFamily="18" charset="0"/>
              </a:rPr>
              <a:t> offset</a:t>
            </a:r>
            <a:r>
              <a:rPr lang="en-US" dirty="0" smtClean="0">
                <a:latin typeface="Times New Roman" panose="02020603050405020304" pitchFamily="18" charset="0"/>
                <a:cs typeface="Times New Roman" panose="02020603050405020304" pitchFamily="18" charset="0"/>
              </a:rPr>
              <a:t>):</a:t>
            </a:r>
          </a:p>
          <a:p>
            <a:pPr lvl="1">
              <a:buFont typeface="Arial" pitchFamily="34" charset="0"/>
              <a:buChar char="•"/>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munmap</a:t>
            </a:r>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addr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size_t</a:t>
            </a:r>
            <a:r>
              <a:rPr lang="en-US" dirty="0">
                <a:latin typeface="Times New Roman" panose="02020603050405020304" pitchFamily="18" charset="0"/>
                <a:cs typeface="Times New Roman" panose="02020603050405020304" pitchFamily="18" charset="0"/>
              </a:rPr>
              <a:t> length</a:t>
            </a:r>
            <a:r>
              <a:rPr lang="en-US" dirty="0" smtClean="0">
                <a:latin typeface="Times New Roman" panose="02020603050405020304" pitchFamily="18" charset="0"/>
                <a:cs typeface="Times New Roman" panose="02020603050405020304" pitchFamily="18" charset="0"/>
              </a:rPr>
              <a:t>):</a:t>
            </a:r>
          </a:p>
        </p:txBody>
      </p:sp>
      <p:sp>
        <p:nvSpPr>
          <p:cNvPr id="7" name="Content Placeholder 2"/>
          <p:cNvSpPr txBox="1">
            <a:spLocks/>
          </p:cNvSpPr>
          <p:nvPr/>
        </p:nvSpPr>
        <p:spPr>
          <a:xfrm>
            <a:off x="552286" y="1180123"/>
            <a:ext cx="8596668" cy="99255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Programs using POSIX message queues on Linux must link with the real-time library, </a:t>
            </a:r>
            <a:r>
              <a:rPr lang="en-US" dirty="0" err="1">
                <a:latin typeface="Times New Roman" panose="02020603050405020304" pitchFamily="18" charset="0"/>
                <a:cs typeface="Times New Roman" panose="02020603050405020304" pitchFamily="18" charset="0"/>
              </a:rPr>
              <a:t>librt</a:t>
            </a:r>
            <a:r>
              <a:rPr lang="en-US" dirty="0">
                <a:latin typeface="Times New Roman" panose="02020603050405020304" pitchFamily="18" charset="0"/>
                <a:cs typeface="Times New Roman" panose="02020603050405020304" pitchFamily="18" charset="0"/>
              </a:rPr>
              <a:t> using the compiler option -</a:t>
            </a:r>
            <a:r>
              <a:rPr lang="en-US" dirty="0" err="1">
                <a:latin typeface="Times New Roman" panose="02020603050405020304" pitchFamily="18" charset="0"/>
                <a:cs typeface="Times New Roman" panose="02020603050405020304" pitchFamily="18" charset="0"/>
              </a:rPr>
              <a:t>lrt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POSIX </a:t>
            </a:r>
            <a:r>
              <a:rPr lang="en-US" dirty="0">
                <a:latin typeface="Times New Roman" panose="02020603050405020304" pitchFamily="18" charset="0"/>
                <a:cs typeface="Times New Roman" panose="02020603050405020304" pitchFamily="18" charset="0"/>
              </a:rPr>
              <a:t>shared memory files are provided from a </a:t>
            </a:r>
            <a:r>
              <a:rPr lang="en-US" dirty="0" err="1">
                <a:latin typeface="Times New Roman" panose="02020603050405020304" pitchFamily="18" charset="0"/>
                <a:cs typeface="Times New Roman" panose="02020603050405020304" pitchFamily="18" charset="0"/>
              </a:rPr>
              <a:t>tmpfs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filesystem</a:t>
            </a:r>
            <a:r>
              <a:rPr lang="en-US" dirty="0">
                <a:latin typeface="Times New Roman" panose="02020603050405020304" pitchFamily="18" charset="0"/>
                <a:cs typeface="Times New Roman" panose="02020603050405020304" pitchFamily="18" charset="0"/>
              </a:rPr>
              <a:t> mounted at /</a:t>
            </a:r>
            <a:r>
              <a:rPr lang="en-US" dirty="0" err="1">
                <a:latin typeface="Times New Roman" panose="02020603050405020304" pitchFamily="18" charset="0"/>
                <a:cs typeface="Times New Roman" panose="02020603050405020304" pitchFamily="18" charset="0"/>
              </a:rPr>
              <a:t>dev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shm</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1755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0876"/>
          </a:xfrm>
        </p:spPr>
        <p:txBody>
          <a:bodyPr/>
          <a:lstStyle/>
          <a:p>
            <a:r>
              <a:rPr lang="en-US" dirty="0" smtClean="0"/>
              <a:t>Sys V share </a:t>
            </a:r>
            <a:r>
              <a:rPr lang="en-US" dirty="0"/>
              <a:t>memory</a:t>
            </a:r>
          </a:p>
        </p:txBody>
      </p:sp>
      <p:sp>
        <p:nvSpPr>
          <p:cNvPr id="3" name="Content Placeholder 2"/>
          <p:cNvSpPr>
            <a:spLocks noGrp="1"/>
          </p:cNvSpPr>
          <p:nvPr>
            <p:ph idx="1"/>
          </p:nvPr>
        </p:nvSpPr>
        <p:spPr>
          <a:xfrm>
            <a:off x="677334" y="1684484"/>
            <a:ext cx="8596668" cy="3629977"/>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Share memory Interfaces</a:t>
            </a:r>
            <a:r>
              <a:rPr lang="en-US" b="1"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To use a System V IPC mechanism, we need a System V IPC key. The </a:t>
            </a:r>
            <a:r>
              <a:rPr lang="en-US" dirty="0" err="1">
                <a:latin typeface="Times New Roman" panose="02020603050405020304" pitchFamily="18" charset="0"/>
                <a:cs typeface="Times New Roman" panose="02020603050405020304" pitchFamily="18" charset="0"/>
              </a:rPr>
              <a:t>ftok</a:t>
            </a:r>
            <a:r>
              <a:rPr lang="en-US" dirty="0">
                <a:latin typeface="Times New Roman" panose="02020603050405020304" pitchFamily="18" charset="0"/>
                <a:cs typeface="Times New Roman" panose="02020603050405020304" pitchFamily="18" charset="0"/>
              </a:rPr>
              <a:t> function, which does the </a:t>
            </a:r>
            <a:r>
              <a:rPr lang="en-US" dirty="0" smtClean="0">
                <a:latin typeface="Times New Roman" panose="02020603050405020304" pitchFamily="18" charset="0"/>
                <a:cs typeface="Times New Roman" panose="02020603050405020304" pitchFamily="18" charset="0"/>
              </a:rPr>
              <a:t>job</a:t>
            </a:r>
            <a:endParaRPr lang="en-US" dirty="0">
              <a:latin typeface="Times New Roman" panose="02020603050405020304" pitchFamily="18" charset="0"/>
              <a:cs typeface="Times New Roman" panose="02020603050405020304" pitchFamily="18" charset="0"/>
            </a:endParaRPr>
          </a:p>
          <a:p>
            <a:pPr lvl="1">
              <a:buFont typeface="Arial" pitchFamily="34" charset="0"/>
              <a:buChar char="•"/>
            </a:pPr>
            <a:r>
              <a:rPr lang="en-US" dirty="0" err="1">
                <a:latin typeface="Times New Roman" panose="02020603050405020304" pitchFamily="18" charset="0"/>
                <a:cs typeface="Times New Roman" panose="02020603050405020304" pitchFamily="18" charset="0"/>
              </a:rPr>
              <a:t>key_t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ftok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const</a:t>
            </a:r>
            <a:r>
              <a:rPr lang="en-US" dirty="0">
                <a:latin typeface="Times New Roman" panose="02020603050405020304" pitchFamily="18" charset="0"/>
                <a:cs typeface="Times New Roman" panose="02020603050405020304" pitchFamily="18" charset="0"/>
              </a:rPr>
              <a:t> char *pathname,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proj_id</a:t>
            </a:r>
            <a:r>
              <a:rPr lang="en-US" dirty="0">
                <a:latin typeface="Times New Roman" panose="02020603050405020304" pitchFamily="18" charset="0"/>
                <a:cs typeface="Times New Roman" panose="02020603050405020304" pitchFamily="18" charset="0"/>
              </a:rPr>
              <a:t>): is use to generate a unique key.</a:t>
            </a:r>
          </a:p>
          <a:p>
            <a:pPr lvl="1">
              <a:buFont typeface="Arial" pitchFamily="34" charset="0"/>
              <a:buChar char="•"/>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shmget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key_t</a:t>
            </a:r>
            <a:r>
              <a:rPr lang="en-US" dirty="0" smtClean="0">
                <a:latin typeface="Times New Roman" panose="02020603050405020304" pitchFamily="18" charset="0"/>
                <a:cs typeface="Times New Roman" panose="02020603050405020304" pitchFamily="18" charset="0"/>
              </a:rPr>
              <a:t> key, </a:t>
            </a:r>
            <a:r>
              <a:rPr lang="en-US" dirty="0" err="1" smtClean="0">
                <a:latin typeface="Times New Roman" panose="02020603050405020304" pitchFamily="18" charset="0"/>
                <a:cs typeface="Times New Roman" panose="02020603050405020304" pitchFamily="18" charset="0"/>
              </a:rPr>
              <a:t>size_t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size,int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shmflg</a:t>
            </a:r>
            <a:r>
              <a:rPr lang="en-US" dirty="0">
                <a:latin typeface="Times New Roman" panose="02020603050405020304" pitchFamily="18" charset="0"/>
                <a:cs typeface="Times New Roman" panose="02020603050405020304" pitchFamily="18" charset="0"/>
              </a:rPr>
              <a:t>): upon successful completion, </a:t>
            </a:r>
            <a:r>
              <a:rPr lang="en-US" dirty="0" err="1">
                <a:latin typeface="Times New Roman" panose="02020603050405020304" pitchFamily="18" charset="0"/>
                <a:cs typeface="Times New Roman" panose="02020603050405020304" pitchFamily="18" charset="0"/>
              </a:rPr>
              <a:t>shmget</a:t>
            </a:r>
            <a:r>
              <a:rPr lang="en-US" dirty="0">
                <a:latin typeface="Times New Roman" panose="02020603050405020304" pitchFamily="18" charset="0"/>
                <a:cs typeface="Times New Roman" panose="02020603050405020304" pitchFamily="18" charset="0"/>
              </a:rPr>
              <a:t>() returns an identifier for the shared memory segment</a:t>
            </a:r>
            <a:r>
              <a:rPr lang="en-US" dirty="0" smtClean="0">
                <a:latin typeface="Times New Roman" panose="02020603050405020304" pitchFamily="18" charset="0"/>
                <a:cs typeface="Times New Roman" panose="02020603050405020304" pitchFamily="18" charset="0"/>
              </a:rPr>
              <a:t>.</a:t>
            </a:r>
          </a:p>
          <a:p>
            <a:pPr lvl="1">
              <a:buFont typeface="Arial" pitchFamily="34" charset="0"/>
              <a:buChar char="•"/>
            </a:pPr>
            <a:r>
              <a:rPr lang="en-US" dirty="0" smtClean="0">
                <a:latin typeface="Times New Roman" panose="02020603050405020304" pitchFamily="18" charset="0"/>
                <a:cs typeface="Times New Roman" panose="02020603050405020304" pitchFamily="18" charset="0"/>
              </a:rPr>
              <a:t>void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shmat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shmid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const</a:t>
            </a:r>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shmaddr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shmflg</a:t>
            </a:r>
            <a:r>
              <a:rPr lang="en-US" dirty="0">
                <a:latin typeface="Times New Roman" panose="02020603050405020304" pitchFamily="18" charset="0"/>
                <a:cs typeface="Times New Roman" panose="02020603050405020304" pitchFamily="18" charset="0"/>
              </a:rPr>
              <a:t>): Before you can use a shared memory segment, you have to attach yourself</a:t>
            </a:r>
          </a:p>
          <a:p>
            <a:pPr lvl="1">
              <a:buFont typeface="Arial" pitchFamily="34" charset="0"/>
              <a:buChar char="•"/>
            </a:pP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shmdt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const</a:t>
            </a:r>
            <a:r>
              <a:rPr lang="en-US" dirty="0" smtClean="0">
                <a:latin typeface="Times New Roman" panose="02020603050405020304" pitchFamily="18" charset="0"/>
                <a:cs typeface="Times New Roman" panose="02020603050405020304" pitchFamily="18" charset="0"/>
              </a:rPr>
              <a:t> void *</a:t>
            </a:r>
            <a:r>
              <a:rPr lang="en-US" dirty="0" err="1" smtClean="0">
                <a:latin typeface="Times New Roman" panose="02020603050405020304" pitchFamily="18" charset="0"/>
                <a:cs typeface="Times New Roman" panose="02020603050405020304" pitchFamily="18" charset="0"/>
              </a:rPr>
              <a:t>shm_addr</a:t>
            </a:r>
            <a:r>
              <a:rPr lang="en-US" dirty="0">
                <a:latin typeface="Times New Roman" panose="02020603050405020304" pitchFamily="18" charset="0"/>
                <a:cs typeface="Times New Roman" panose="02020603050405020304" pitchFamily="18" charset="0"/>
              </a:rPr>
              <a:t>):When you’re done with the shared memory segment, your program </a:t>
            </a:r>
            <a:r>
              <a:rPr lang="en-US" dirty="0" smtClean="0">
                <a:latin typeface="Times New Roman" panose="02020603050405020304" pitchFamily="18" charset="0"/>
                <a:cs typeface="Times New Roman" panose="02020603050405020304" pitchFamily="18" charset="0"/>
              </a:rPr>
              <a:t>should detach </a:t>
            </a:r>
            <a:r>
              <a:rPr lang="en-US" dirty="0">
                <a:latin typeface="Times New Roman" panose="02020603050405020304" pitchFamily="18" charset="0"/>
                <a:cs typeface="Times New Roman" panose="02020603050405020304" pitchFamily="18" charset="0"/>
              </a:rPr>
              <a:t>itself</a:t>
            </a:r>
          </a:p>
          <a:p>
            <a:pPr lvl="1">
              <a:buFont typeface="Arial" pitchFamily="34" charset="0"/>
              <a:buChar char="•"/>
            </a:pPr>
            <a:r>
              <a:rPr lang="en-US" dirty="0">
                <a:latin typeface="Times New Roman" panose="02020603050405020304" pitchFamily="18" charset="0"/>
                <a:cs typeface="Times New Roman" panose="02020603050405020304" pitchFamily="18" charset="0"/>
              </a:rPr>
              <a:t>void </a:t>
            </a:r>
            <a:r>
              <a:rPr lang="en-US" dirty="0" err="1" smtClean="0">
                <a:latin typeface="Times New Roman" panose="02020603050405020304" pitchFamily="18" charset="0"/>
                <a:cs typeface="Times New Roman" panose="02020603050405020304" pitchFamily="18" charset="0"/>
              </a:rPr>
              <a:t>shmctl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addr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size_t</a:t>
            </a:r>
            <a:r>
              <a:rPr lang="en-US" dirty="0">
                <a:latin typeface="Times New Roman" panose="02020603050405020304" pitchFamily="18" charset="0"/>
                <a:cs typeface="Times New Roman" panose="02020603050405020304" pitchFamily="18" charset="0"/>
              </a:rPr>
              <a:t> length,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flags,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off_t</a:t>
            </a:r>
            <a:r>
              <a:rPr lang="en-US" dirty="0">
                <a:latin typeface="Times New Roman" panose="02020603050405020304" pitchFamily="18" charset="0"/>
                <a:cs typeface="Times New Roman" panose="02020603050405020304" pitchFamily="18" charset="0"/>
              </a:rPr>
              <a:t> offset): when you detach from shared </a:t>
            </a:r>
            <a:r>
              <a:rPr lang="en-US" dirty="0" err="1">
                <a:latin typeface="Times New Roman" panose="02020603050405020304" pitchFamily="18" charset="0"/>
                <a:cs typeface="Times New Roman" panose="02020603050405020304" pitchFamily="18" charset="0"/>
              </a:rPr>
              <a:t>memory,it</a:t>
            </a:r>
            <a:r>
              <a:rPr lang="en-US" dirty="0">
                <a:latin typeface="Times New Roman" panose="02020603050405020304" pitchFamily="18" charset="0"/>
                <a:cs typeface="Times New Roman" panose="02020603050405020304" pitchFamily="18" charset="0"/>
              </a:rPr>
              <a:t> is not destroyed. So, to destroy</a:t>
            </a:r>
          </a:p>
        </p:txBody>
      </p:sp>
    </p:spTree>
    <p:extLst>
      <p:ext uri="{BB962C8B-B14F-4D97-AF65-F5344CB8AC3E}">
        <p14:creationId xmlns:p14="http://schemas.microsoft.com/office/powerpoint/2010/main" val="2898263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64" y="500187"/>
            <a:ext cx="8596668" cy="898767"/>
          </a:xfrm>
        </p:spPr>
        <p:txBody>
          <a:bodyPr/>
          <a:lstStyle/>
          <a:p>
            <a:r>
              <a:rPr lang="en-US" dirty="0" smtClean="0">
                <a:solidFill>
                  <a:srgbClr val="0070C0"/>
                </a:solidFill>
              </a:rPr>
              <a:t>Agenda</a:t>
            </a:r>
            <a:endParaRPr lang="en-US" dirty="0">
              <a:solidFill>
                <a:srgbClr val="0070C0"/>
              </a:solidFill>
            </a:endParaRPr>
          </a:p>
        </p:txBody>
      </p:sp>
      <p:sp>
        <p:nvSpPr>
          <p:cNvPr id="3" name="Content Placeholder 2"/>
          <p:cNvSpPr>
            <a:spLocks noGrp="1"/>
          </p:cNvSpPr>
          <p:nvPr>
            <p:ph idx="1"/>
          </p:nvPr>
        </p:nvSpPr>
        <p:spPr>
          <a:xfrm>
            <a:off x="677334" y="1488467"/>
            <a:ext cx="8596668" cy="3880773"/>
          </a:xfrm>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IPC </a:t>
            </a:r>
            <a:r>
              <a:rPr lang="en-US" sz="2400" dirty="0" smtClean="0">
                <a:latin typeface="Times New Roman" panose="02020603050405020304" pitchFamily="18" charset="0"/>
                <a:cs typeface="Times New Roman" panose="02020603050405020304" pitchFamily="18" charset="0"/>
              </a:rPr>
              <a:t> Mechanisms on Linux – introduction</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Introduce some IPC </a:t>
            </a:r>
            <a:r>
              <a:rPr lang="en-US" sz="2400" dirty="0">
                <a:latin typeface="Times New Roman" panose="02020603050405020304" pitchFamily="18" charset="0"/>
                <a:cs typeface="Times New Roman" panose="02020603050405020304" pitchFamily="18" charset="0"/>
              </a:rPr>
              <a:t>mechanisms</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400" smtClean="0">
                <a:latin typeface="Times New Roman" panose="02020603050405020304" pitchFamily="18" charset="0"/>
                <a:cs typeface="Times New Roman" panose="02020603050405020304" pitchFamily="18" charset="0"/>
              </a:rPr>
              <a:t>IPC commands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305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096" y="1295616"/>
            <a:ext cx="8596668" cy="3880773"/>
          </a:xfrm>
        </p:spPr>
        <p:txBody>
          <a:bodyPr>
            <a:normAutofit/>
          </a:bodyPr>
          <a:lstStyle/>
          <a:p>
            <a:r>
              <a:rPr lang="en-US" dirty="0" err="1" smtClean="0">
                <a:latin typeface="Times New Roman" panose="02020603050405020304" pitchFamily="18" charset="0"/>
                <a:cs typeface="Times New Roman" panose="02020603050405020304" pitchFamily="18" charset="0"/>
              </a:rPr>
              <a:t>ipcs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a:t>
            </a:r>
            <a:r>
              <a:rPr lang="en-US" dirty="0" smtClean="0">
                <a:latin typeface="Times New Roman" panose="02020603050405020304" pitchFamily="18" charset="0"/>
                <a:cs typeface="Times New Roman" panose="02020603050405020304" pitchFamily="18" charset="0"/>
              </a:rPr>
              <a:t>provide </a:t>
            </a:r>
            <a:r>
              <a:rPr lang="en-US" dirty="0">
                <a:latin typeface="Times New Roman" panose="02020603050405020304" pitchFamily="18" charset="0"/>
                <a:cs typeface="Times New Roman" panose="02020603050405020304" pitchFamily="18" charset="0"/>
              </a:rPr>
              <a:t>all </a:t>
            </a:r>
            <a:r>
              <a:rPr lang="en-US" dirty="0" err="1">
                <a:latin typeface="Times New Roman" panose="02020603050405020304" pitchFamily="18" charset="0"/>
                <a:cs typeface="Times New Roman" panose="02020603050405020304" pitchFamily="18" charset="0"/>
              </a:rPr>
              <a:t>ipc</a:t>
            </a:r>
            <a:r>
              <a:rPr lang="en-US" dirty="0">
                <a:latin typeface="Times New Roman" panose="02020603050405020304" pitchFamily="18" charset="0"/>
                <a:cs typeface="Times New Roman" panose="02020603050405020304" pitchFamily="18" charset="0"/>
              </a:rPr>
              <a:t> mechanism stats</a:t>
            </a:r>
            <a:r>
              <a:rPr lang="en-US" dirty="0" smtClean="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ipcs</a:t>
            </a:r>
            <a:r>
              <a:rPr lang="en-US" dirty="0">
                <a:latin typeface="Times New Roman" panose="02020603050405020304" pitchFamily="18" charset="0"/>
                <a:cs typeface="Times New Roman" panose="02020603050405020304" pitchFamily="18" charset="0"/>
              </a:rPr>
              <a:t> -q: Show only message </a:t>
            </a:r>
            <a:r>
              <a:rPr lang="en-US" dirty="0" smtClean="0">
                <a:latin typeface="Times New Roman" panose="02020603050405020304" pitchFamily="18" charset="0"/>
                <a:cs typeface="Times New Roman" panose="02020603050405020304" pitchFamily="18" charset="0"/>
              </a:rPr>
              <a:t>queues</a:t>
            </a:r>
          </a:p>
          <a:p>
            <a:r>
              <a:rPr lang="en-US" dirty="0" err="1" smtClean="0">
                <a:latin typeface="Times New Roman" panose="02020603050405020304" pitchFamily="18" charset="0"/>
                <a:cs typeface="Times New Roman" panose="02020603050405020304" pitchFamily="18" charset="0"/>
              </a:rPr>
              <a:t>ipcs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 Show only </a:t>
            </a:r>
            <a:r>
              <a:rPr lang="en-US" dirty="0" smtClean="0">
                <a:latin typeface="Times New Roman" panose="02020603050405020304" pitchFamily="18" charset="0"/>
                <a:cs typeface="Times New Roman" panose="02020603050405020304" pitchFamily="18" charset="0"/>
              </a:rPr>
              <a:t>semaphores</a:t>
            </a:r>
          </a:p>
          <a:p>
            <a:r>
              <a:rPr lang="en-US" dirty="0" err="1" smtClean="0">
                <a:latin typeface="Times New Roman" panose="02020603050405020304" pitchFamily="18" charset="0"/>
                <a:cs typeface="Times New Roman" panose="02020603050405020304" pitchFamily="18" charset="0"/>
              </a:rPr>
              <a:t>ipcs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 Show only shared </a:t>
            </a:r>
            <a:r>
              <a:rPr lang="en-US" dirty="0" smtClean="0">
                <a:latin typeface="Times New Roman" panose="02020603050405020304" pitchFamily="18" charset="0"/>
                <a:cs typeface="Times New Roman" panose="02020603050405020304" pitchFamily="18" charset="0"/>
              </a:rPr>
              <a:t>memory</a:t>
            </a:r>
          </a:p>
          <a:p>
            <a:r>
              <a:rPr lang="en-US" dirty="0" err="1" smtClean="0">
                <a:latin typeface="Times New Roman" panose="02020603050405020304" pitchFamily="18" charset="0"/>
                <a:cs typeface="Times New Roman" panose="02020603050405020304" pitchFamily="18" charset="0"/>
              </a:rPr>
              <a:t>ipcs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--help: Additional </a:t>
            </a:r>
            <a:r>
              <a:rPr lang="en-US" dirty="0" smtClean="0">
                <a:latin typeface="Times New Roman" panose="02020603050405020304" pitchFamily="18" charset="0"/>
                <a:cs typeface="Times New Roman" panose="02020603050405020304" pitchFamily="18" charset="0"/>
              </a:rPr>
              <a:t>arguments</a:t>
            </a:r>
          </a:p>
          <a:p>
            <a:r>
              <a:rPr lang="en-US" dirty="0" err="1">
                <a:latin typeface="Times New Roman" panose="02020603050405020304" pitchFamily="18" charset="0"/>
                <a:cs typeface="Times New Roman" panose="02020603050405020304" pitchFamily="18" charset="0"/>
              </a:rPr>
              <a:t>ipcrm</a:t>
            </a:r>
            <a:r>
              <a:rPr lang="en-US" dirty="0">
                <a:latin typeface="Times New Roman" panose="02020603050405020304" pitchFamily="18" charset="0"/>
                <a:cs typeface="Times New Roman" panose="02020603050405020304" pitchFamily="18" charset="0"/>
              </a:rPr>
              <a:t> --all=</a:t>
            </a:r>
            <a:r>
              <a:rPr lang="en-US" dirty="0" err="1">
                <a:latin typeface="Times New Roman" panose="02020603050405020304" pitchFamily="18" charset="0"/>
                <a:cs typeface="Times New Roman" panose="02020603050405020304" pitchFamily="18" charset="0"/>
              </a:rPr>
              <a:t>msg</a:t>
            </a:r>
            <a:r>
              <a:rPr lang="en-US" dirty="0">
                <a:latin typeface="Times New Roman" panose="02020603050405020304" pitchFamily="18" charset="0"/>
                <a:cs typeface="Times New Roman" panose="02020603050405020304" pitchFamily="18" charset="0"/>
              </a:rPr>
              <a:t>: Remove all message </a:t>
            </a:r>
            <a:r>
              <a:rPr lang="en-US" dirty="0" smtClean="0">
                <a:latin typeface="Times New Roman" panose="02020603050405020304" pitchFamily="18" charset="0"/>
                <a:cs typeface="Times New Roman" panose="02020603050405020304" pitchFamily="18" charset="0"/>
              </a:rPr>
              <a:t>queue</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ipcrm</a:t>
            </a:r>
            <a:r>
              <a:rPr lang="en-US" dirty="0">
                <a:latin typeface="Times New Roman" panose="02020603050405020304" pitchFamily="18" charset="0"/>
                <a:cs typeface="Times New Roman" panose="02020603050405020304" pitchFamily="18" charset="0"/>
              </a:rPr>
              <a:t> command can be used to remove an IPC object from the </a:t>
            </a:r>
            <a:r>
              <a:rPr lang="en-US" dirty="0" smtClean="0">
                <a:latin typeface="Times New Roman" panose="02020603050405020304" pitchFamily="18" charset="0"/>
                <a:cs typeface="Times New Roman" panose="02020603050405020304" pitchFamily="18" charset="0"/>
              </a:rPr>
              <a:t>kernel:</a:t>
            </a:r>
          </a:p>
          <a:p>
            <a:pPr marL="0" indent="0">
              <a:buNone/>
            </a:pPr>
            <a:r>
              <a:rPr lang="en-US" dirty="0" err="1">
                <a:latin typeface="Times New Roman" panose="02020603050405020304" pitchFamily="18" charset="0"/>
                <a:cs typeface="Times New Roman" panose="02020603050405020304" pitchFamily="18" charset="0"/>
              </a:rPr>
              <a:t>ipcrm</a:t>
            </a: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msg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sem</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shm</a:t>
            </a:r>
            <a:r>
              <a:rPr lang="en-US" dirty="0">
                <a:latin typeface="Times New Roman" panose="02020603050405020304" pitchFamily="18" charset="0"/>
                <a:cs typeface="Times New Roman" panose="02020603050405020304" pitchFamily="18" charset="0"/>
              </a:rPr>
              <a:t>&gt; &lt;IPC ID&gt;</a:t>
            </a:r>
          </a:p>
        </p:txBody>
      </p:sp>
      <p:sp>
        <p:nvSpPr>
          <p:cNvPr id="4" name="Title 1"/>
          <p:cNvSpPr>
            <a:spLocks noGrp="1"/>
          </p:cNvSpPr>
          <p:nvPr>
            <p:ph type="title"/>
          </p:nvPr>
        </p:nvSpPr>
        <p:spPr>
          <a:xfrm>
            <a:off x="537291" y="364740"/>
            <a:ext cx="8596668" cy="930876"/>
          </a:xfrm>
        </p:spPr>
        <p:txBody>
          <a:bodyPr/>
          <a:lstStyle/>
          <a:p>
            <a:r>
              <a:rPr lang="en-US" dirty="0" smtClean="0"/>
              <a:t>IPC commands</a:t>
            </a:r>
            <a:endParaRPr lang="en-US" dirty="0"/>
          </a:p>
        </p:txBody>
      </p:sp>
    </p:spTree>
    <p:extLst>
      <p:ext uri="{BB962C8B-B14F-4D97-AF65-F5344CB8AC3E}">
        <p14:creationId xmlns:p14="http://schemas.microsoft.com/office/powerpoint/2010/main" val="2524521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90366" y="1713471"/>
            <a:ext cx="7121313" cy="3372746"/>
          </a:xfrm>
          <a:prstGeom prst="rect">
            <a:avLst/>
          </a:prstGeom>
        </p:spPr>
      </p:pic>
    </p:spTree>
    <p:extLst>
      <p:ext uri="{BB962C8B-B14F-4D97-AF65-F5344CB8AC3E}">
        <p14:creationId xmlns:p14="http://schemas.microsoft.com/office/powerpoint/2010/main" val="2597736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0935" y="2586891"/>
            <a:ext cx="4363588" cy="1320800"/>
          </a:xfrm>
        </p:spPr>
        <p:txBody>
          <a:bodyPr>
            <a:noAutofit/>
          </a:bodyPr>
          <a:lstStyle/>
          <a:p>
            <a:r>
              <a:rPr lang="en-US" sz="10000" dirty="0" smtClean="0">
                <a:solidFill>
                  <a:srgbClr val="0070C0"/>
                </a:solidFill>
                <a:effectLst>
                  <a:outerShdw blurRad="38100" dist="38100" dir="2700000" algn="tl">
                    <a:srgbClr val="000000">
                      <a:alpha val="43137"/>
                    </a:srgbClr>
                  </a:outerShdw>
                </a:effectLst>
                <a:latin typeface="Edwardian Script ITC" panose="030303020407070D0804" pitchFamily="66" charset="0"/>
              </a:rPr>
              <a:t>Thank you</a:t>
            </a:r>
            <a:endParaRPr lang="en-US" sz="10000" dirty="0">
              <a:solidFill>
                <a:srgbClr val="0070C0"/>
              </a:solidFill>
              <a:effectLst>
                <a:outerShdw blurRad="38100" dist="38100" dir="2700000" algn="tl">
                  <a:srgbClr val="000000">
                    <a:alpha val="43137"/>
                  </a:srgbClr>
                </a:outerShdw>
              </a:effectLst>
              <a:latin typeface="Edwardian Script ITC" panose="030303020407070D0804" pitchFamily="66" charset="0"/>
            </a:endParaRPr>
          </a:p>
        </p:txBody>
      </p:sp>
    </p:spTree>
    <p:extLst>
      <p:ext uri="{BB962C8B-B14F-4D97-AF65-F5344CB8AC3E}">
        <p14:creationId xmlns:p14="http://schemas.microsoft.com/office/powerpoint/2010/main" val="994187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7907"/>
            <a:ext cx="8596668" cy="890954"/>
          </a:xfrm>
        </p:spPr>
        <p:txBody>
          <a:bodyPr>
            <a:normAutofit/>
          </a:bodyPr>
          <a:lstStyle/>
          <a:p>
            <a:r>
              <a:rPr lang="en-US" sz="3200" dirty="0"/>
              <a:t>IPC MECHANISMS ON LINUX – INTRODUCTION</a:t>
            </a:r>
          </a:p>
        </p:txBody>
      </p:sp>
      <p:sp>
        <p:nvSpPr>
          <p:cNvPr id="3" name="Content Placeholder 2"/>
          <p:cNvSpPr>
            <a:spLocks noGrp="1"/>
          </p:cNvSpPr>
          <p:nvPr>
            <p:ph idx="1"/>
          </p:nvPr>
        </p:nvSpPr>
        <p:spPr>
          <a:xfrm>
            <a:off x="677334" y="1172313"/>
            <a:ext cx="8596668" cy="4572070"/>
          </a:xfrm>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Inter-Process-Communication (or IPC for short) are mechanisms provided by the kernel to allow processes to communicate with each </a:t>
            </a:r>
            <a:r>
              <a:rPr lang="en-US" dirty="0" smtClean="0">
                <a:latin typeface="Times New Roman" panose="02020603050405020304" pitchFamily="18" charset="0"/>
                <a:cs typeface="Times New Roman" panose="02020603050405020304" pitchFamily="18" charset="0"/>
              </a:rPr>
              <a:t>other.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Communication can be of two types: </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Between </a:t>
            </a:r>
            <a:r>
              <a:rPr lang="en-US" dirty="0">
                <a:latin typeface="Times New Roman" panose="02020603050405020304" pitchFamily="18" charset="0"/>
                <a:cs typeface="Times New Roman" panose="02020603050405020304" pitchFamily="18" charset="0"/>
              </a:rPr>
              <a:t>related processes initiating from only one process, such as parent and child processes.</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Between </a:t>
            </a:r>
            <a:r>
              <a:rPr lang="en-US" dirty="0">
                <a:latin typeface="Times New Roman" panose="02020603050405020304" pitchFamily="18" charset="0"/>
                <a:cs typeface="Times New Roman" panose="02020603050405020304" pitchFamily="18" charset="0"/>
              </a:rPr>
              <a:t>unrelated processes or two or more different processes.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There are two standards:</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System V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AT&amp;T):</a:t>
            </a:r>
          </a:p>
          <a:p>
            <a:pPr lvl="2">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AT &amp; T introduced (1983) three new forms of IPC facilities namely message queues, shared memory, and semaphores.</a:t>
            </a:r>
            <a:endParaRPr lang="en-US" dirty="0" smtClean="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SYSTEM V IPC covers all the IPC mechanisms viz., pipes, named pipes, message queues, signals, semaphores, and shared memory. It also covers socket and Unix Domain sockets.</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POSIX(IEEE):</a:t>
            </a:r>
          </a:p>
          <a:p>
            <a:pPr lvl="2">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Portable Operating System Interface standards specified by IEEE to define application programming interface (API). POSIX covers all the three forms of IPC</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82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8926"/>
            <a:ext cx="8596668" cy="812800"/>
          </a:xfrm>
        </p:spPr>
        <p:txBody>
          <a:bodyPr/>
          <a:lstStyle/>
          <a:p>
            <a:r>
              <a:rPr lang="en-US" dirty="0"/>
              <a:t>Introduce some IPC mechanisms:</a:t>
            </a:r>
          </a:p>
        </p:txBody>
      </p:sp>
      <p:sp>
        <p:nvSpPr>
          <p:cNvPr id="3" name="Content Placeholder 2"/>
          <p:cNvSpPr>
            <a:spLocks noGrp="1"/>
          </p:cNvSpPr>
          <p:nvPr>
            <p:ph idx="1"/>
          </p:nvPr>
        </p:nvSpPr>
        <p:spPr>
          <a:xfrm>
            <a:off x="677334" y="1281726"/>
            <a:ext cx="8596668" cy="4697116"/>
          </a:xfrm>
        </p:spPr>
        <p:txBody>
          <a:bodyPr>
            <a:normAutofit/>
          </a:bodyPr>
          <a:lstStyle/>
          <a:p>
            <a:pPr>
              <a:buFont typeface="+mj-lt"/>
              <a:buAutoNum type="arabicPeriod"/>
            </a:pPr>
            <a:r>
              <a:rPr lang="en-US" dirty="0" smtClean="0">
                <a:latin typeface="Times New Roman" panose="02020603050405020304" pitchFamily="18" charset="0"/>
                <a:cs typeface="Times New Roman" panose="02020603050405020304" pitchFamily="18" charset="0"/>
              </a:rPr>
              <a:t>Signals</a:t>
            </a:r>
          </a:p>
          <a:p>
            <a:pPr>
              <a:buFont typeface="+mj-lt"/>
              <a:buAutoNum type="arabicPeriod"/>
            </a:pPr>
            <a:r>
              <a:rPr lang="en-US" dirty="0" smtClean="0">
                <a:latin typeface="Times New Roman" panose="02020603050405020304" pitchFamily="18" charset="0"/>
                <a:cs typeface="Times New Roman" panose="02020603050405020304" pitchFamily="18" charset="0"/>
              </a:rPr>
              <a:t>Pipes </a:t>
            </a:r>
            <a:r>
              <a:rPr lang="en-US" dirty="0">
                <a:latin typeface="Times New Roman" panose="02020603050405020304" pitchFamily="18" charset="0"/>
                <a:cs typeface="Times New Roman" panose="02020603050405020304" pitchFamily="18" charset="0"/>
              </a:rPr>
              <a:t>(named and unnamed</a:t>
            </a:r>
            <a:r>
              <a:rPr lang="en-US" dirty="0" smtClean="0">
                <a:latin typeface="Times New Roman" panose="02020603050405020304" pitchFamily="18" charset="0"/>
                <a:cs typeface="Times New Roman" panose="02020603050405020304" pitchFamily="18" charset="0"/>
              </a:rPr>
              <a:t>)</a:t>
            </a:r>
          </a:p>
          <a:p>
            <a:pPr>
              <a:buFont typeface="+mj-lt"/>
              <a:buAutoNum type="arabicPeriod"/>
            </a:pPr>
            <a:r>
              <a:rPr lang="en-US" dirty="0" smtClean="0">
                <a:latin typeface="Times New Roman" panose="02020603050405020304" pitchFamily="18" charset="0"/>
                <a:cs typeface="Times New Roman" panose="02020603050405020304" pitchFamily="18" charset="0"/>
              </a:rPr>
              <a:t>Message queues</a:t>
            </a:r>
          </a:p>
          <a:p>
            <a:pPr>
              <a:buFont typeface="+mj-lt"/>
              <a:buAutoNum type="arabicPeriod"/>
            </a:pPr>
            <a:r>
              <a:rPr lang="en-US" dirty="0">
                <a:latin typeface="Times New Roman" panose="02020603050405020304" pitchFamily="18" charset="0"/>
                <a:cs typeface="Times New Roman" panose="02020603050405020304" pitchFamily="18" charset="0"/>
              </a:rPr>
              <a:t>Shared </a:t>
            </a:r>
            <a:r>
              <a:rPr lang="en-US" dirty="0" smtClean="0">
                <a:latin typeface="Times New Roman" panose="02020603050405020304" pitchFamily="18" charset="0"/>
                <a:cs typeface="Times New Roman" panose="02020603050405020304" pitchFamily="18" charset="0"/>
              </a:rPr>
              <a:t>memory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475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8926"/>
            <a:ext cx="8596668" cy="812800"/>
          </a:xfrm>
        </p:spPr>
        <p:txBody>
          <a:bodyPr/>
          <a:lstStyle/>
          <a:p>
            <a:pPr>
              <a:buFont typeface="+mj-lt"/>
              <a:buAutoNum type="arabicPeriod"/>
            </a:pPr>
            <a:r>
              <a:rPr lang="en-US" dirty="0"/>
              <a:t>Signals</a:t>
            </a:r>
          </a:p>
        </p:txBody>
      </p:sp>
      <p:sp>
        <p:nvSpPr>
          <p:cNvPr id="3" name="Content Placeholder 2"/>
          <p:cNvSpPr>
            <a:spLocks noGrp="1"/>
          </p:cNvSpPr>
          <p:nvPr>
            <p:ph idx="1"/>
          </p:nvPr>
        </p:nvSpPr>
        <p:spPr>
          <a:xfrm>
            <a:off x="677334" y="1281726"/>
            <a:ext cx="8596668" cy="2401632"/>
          </a:xfrm>
        </p:spPr>
        <p:txBody>
          <a:bodyPr>
            <a:normAutofit fontScale="85000" lnSpcReduction="10000"/>
          </a:bodyPr>
          <a:lstStyle/>
          <a:p>
            <a:pPr>
              <a:buFont typeface="Arial" pitchFamily="34" charset="0"/>
              <a:buChar char="•"/>
            </a:pPr>
            <a:r>
              <a:rPr lang="en-US" dirty="0">
                <a:latin typeface="Times New Roman" panose="02020603050405020304" pitchFamily="18" charset="0"/>
                <a:cs typeface="Times New Roman" panose="02020603050405020304" pitchFamily="18" charset="0"/>
              </a:rPr>
              <a:t>Signal is a mechanism to communication between multiple processes by way </a:t>
            </a:r>
            <a:r>
              <a:rPr lang="en-US" dirty="0" smtClean="0">
                <a:latin typeface="Times New Roman" panose="02020603050405020304" pitchFamily="18" charset="0"/>
                <a:cs typeface="Times New Roman" panose="02020603050405020304" pitchFamily="18" charset="0"/>
              </a:rPr>
              <a:t>of signaling</a:t>
            </a:r>
            <a:r>
              <a:rPr lang="en-US" dirty="0">
                <a:latin typeface="Times New Roman" panose="02020603050405020304" pitchFamily="18" charset="0"/>
                <a:cs typeface="Times New Roman" panose="02020603050405020304" pitchFamily="18" charset="0"/>
              </a:rPr>
              <a:t>. This means a source process will send a signal (recognized by number) and </a:t>
            </a:r>
            <a:r>
              <a:rPr lang="en-US" dirty="0" smtClean="0">
                <a:latin typeface="Times New Roman" panose="02020603050405020304" pitchFamily="18" charset="0"/>
                <a:cs typeface="Times New Roman" panose="02020603050405020304" pitchFamily="18" charset="0"/>
              </a:rPr>
              <a:t>the destination </a:t>
            </a:r>
            <a:r>
              <a:rPr lang="en-US" dirty="0">
                <a:latin typeface="Times New Roman" panose="02020603050405020304" pitchFamily="18" charset="0"/>
                <a:cs typeface="Times New Roman" panose="02020603050405020304" pitchFamily="18" charset="0"/>
              </a:rPr>
              <a:t>process will handle it accordingly.</a:t>
            </a:r>
          </a:p>
          <a:p>
            <a:pPr>
              <a:buFont typeface="Arial" pitchFamily="34" charset="0"/>
              <a:buChar char="•"/>
            </a:pPr>
            <a:r>
              <a:rPr lang="en-US" dirty="0" smtClean="0">
                <a:latin typeface="Times New Roman" panose="02020603050405020304" pitchFamily="18" charset="0"/>
                <a:cs typeface="Times New Roman" panose="02020603050405020304" pitchFamily="18" charset="0"/>
              </a:rPr>
              <a:t>Signals </a:t>
            </a:r>
            <a:r>
              <a:rPr lang="en-US" dirty="0">
                <a:latin typeface="Times New Roman" panose="02020603050405020304" pitchFamily="18" charset="0"/>
                <a:cs typeface="Times New Roman" panose="02020603050405020304" pitchFamily="18" charset="0"/>
              </a:rPr>
              <a:t>are software interrupts that are delivered to a process by the </a:t>
            </a:r>
            <a:r>
              <a:rPr lang="en-US" dirty="0" smtClean="0">
                <a:latin typeface="Times New Roman" panose="02020603050405020304" pitchFamily="18" charset="0"/>
                <a:cs typeface="Times New Roman" panose="02020603050405020304" pitchFamily="18" charset="0"/>
              </a:rPr>
              <a:t>kernel.</a:t>
            </a:r>
          </a:p>
          <a:p>
            <a:pPr>
              <a:buFont typeface="Arial" pitchFamily="34" charset="0"/>
              <a:buChar char="•"/>
            </a:pPr>
            <a:r>
              <a:rPr lang="en-US" dirty="0" smtClean="0">
                <a:latin typeface="Times New Roman" panose="02020603050405020304" pitchFamily="18" charset="0"/>
                <a:cs typeface="Times New Roman" panose="02020603050405020304" pitchFamily="18" charset="0"/>
              </a:rPr>
              <a:t>The signals </a:t>
            </a:r>
            <a:r>
              <a:rPr lang="en-US" dirty="0">
                <a:latin typeface="Times New Roman" panose="02020603050405020304" pitchFamily="18" charset="0"/>
                <a:cs typeface="Times New Roman" panose="02020603050405020304" pitchFamily="18" charset="0"/>
              </a:rPr>
              <a:t>are identified by </a:t>
            </a:r>
            <a:r>
              <a:rPr lang="en-US" dirty="0" smtClean="0">
                <a:latin typeface="Times New Roman" panose="02020603050405020304" pitchFamily="18" charset="0"/>
                <a:cs typeface="Times New Roman" panose="02020603050405020304" pitchFamily="18" charset="0"/>
              </a:rPr>
              <a:t>integers.</a:t>
            </a:r>
          </a:p>
          <a:p>
            <a:pPr>
              <a:buFont typeface="Arial"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signals in Linux are </a:t>
            </a:r>
            <a:r>
              <a:rPr lang="en-US" dirty="0" smtClean="0">
                <a:latin typeface="Times New Roman" panose="02020603050405020304" pitchFamily="18" charset="0"/>
                <a:cs typeface="Times New Roman" panose="02020603050405020304" pitchFamily="18" charset="0"/>
              </a:rPr>
              <a:t>defined </a:t>
            </a: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/user/include/</a:t>
            </a:r>
            <a:r>
              <a:rPr lang="en-US" dirty="0" err="1" smtClean="0">
                <a:latin typeface="Times New Roman" panose="02020603050405020304" pitchFamily="18" charset="0"/>
                <a:cs typeface="Times New Roman" panose="02020603050405020304" pitchFamily="18" charset="0"/>
              </a:rPr>
              <a:t>signal.h</a:t>
            </a:r>
            <a:endParaRPr lang="en-US" dirty="0">
              <a:latin typeface="Times New Roman" panose="02020603050405020304" pitchFamily="18" charset="0"/>
              <a:cs typeface="Times New Roman" panose="02020603050405020304" pitchFamily="18" charset="0"/>
            </a:endParaRPr>
          </a:p>
          <a:p>
            <a:pPr>
              <a:buFont typeface="Arial" pitchFamily="34" charset="0"/>
              <a:buChar char="•"/>
            </a:pPr>
            <a:r>
              <a:rPr lang="en-US" dirty="0">
                <a:latin typeface="Times New Roman" panose="02020603050405020304" pitchFamily="18" charset="0"/>
                <a:cs typeface="Times New Roman" panose="02020603050405020304" pitchFamily="18" charset="0"/>
              </a:rPr>
              <a:t>Signal can be specified with a number or a name, usually signal names start with SIG. The available signals can be checked with the command kill –l (l for Listing signal names), </a:t>
            </a:r>
            <a:r>
              <a:rPr lang="en-US" dirty="0" smtClean="0">
                <a:latin typeface="Times New Roman" panose="02020603050405020304" pitchFamily="18" charset="0"/>
                <a:cs typeface="Times New Roman" panose="02020603050405020304" pitchFamily="18" charset="0"/>
              </a:rPr>
              <a:t>as follows</a:t>
            </a:r>
            <a:endParaRPr lang="en-US"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734" y="3773508"/>
            <a:ext cx="7126108" cy="229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549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784" y="1164973"/>
            <a:ext cx="8596668" cy="2398530"/>
          </a:xfrm>
        </p:spPr>
        <p:txBody>
          <a:bodyPr>
            <a:norm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actions performed for the signals are as </a:t>
            </a:r>
            <a:r>
              <a:rPr lang="en-US" dirty="0" smtClean="0">
                <a:latin typeface="Times New Roman" panose="02020603050405020304" pitchFamily="18" charset="0"/>
                <a:cs typeface="Times New Roman" panose="02020603050405020304" pitchFamily="18" charset="0"/>
              </a:rPr>
              <a:t>follows:</a:t>
            </a:r>
            <a:endParaRPr lang="en-US" dirty="0">
              <a:latin typeface="Times New Roman" panose="02020603050405020304" pitchFamily="18" charset="0"/>
              <a:cs typeface="Times New Roman" panose="02020603050405020304" pitchFamily="18" charset="0"/>
            </a:endParaRPr>
          </a:p>
          <a:p>
            <a:pPr lvl="1">
              <a:buFont typeface="Arial" pitchFamily="34" charset="0"/>
              <a:buChar char="•"/>
            </a:pPr>
            <a:r>
              <a:rPr lang="en-US" dirty="0">
                <a:latin typeface="Times New Roman" panose="02020603050405020304" pitchFamily="18" charset="0"/>
                <a:cs typeface="Times New Roman" panose="02020603050405020304" pitchFamily="18" charset="0"/>
              </a:rPr>
              <a:t>Default Action</a:t>
            </a:r>
          </a:p>
          <a:p>
            <a:pPr lvl="1">
              <a:buFont typeface="Arial" pitchFamily="34" charset="0"/>
              <a:buChar char="•"/>
            </a:pPr>
            <a:r>
              <a:rPr lang="en-US" dirty="0">
                <a:latin typeface="Times New Roman" panose="02020603050405020304" pitchFamily="18" charset="0"/>
                <a:cs typeface="Times New Roman" panose="02020603050405020304" pitchFamily="18" charset="0"/>
              </a:rPr>
              <a:t>Handle the </a:t>
            </a:r>
            <a:r>
              <a:rPr lang="en-US" dirty="0" smtClean="0">
                <a:latin typeface="Times New Roman" panose="02020603050405020304" pitchFamily="18" charset="0"/>
                <a:cs typeface="Times New Roman" panose="02020603050405020304" pitchFamily="18" charset="0"/>
              </a:rPr>
              <a:t>signal: </a:t>
            </a:r>
            <a:r>
              <a:rPr lang="en-US" dirty="0">
                <a:latin typeface="Times New Roman" panose="02020603050405020304" pitchFamily="18" charset="0"/>
                <a:cs typeface="Times New Roman" panose="02020603050405020304" pitchFamily="18" charset="0"/>
              </a:rPr>
              <a:t>Signal handling can be done in either of the two ways: through system calls signal() and </a:t>
            </a:r>
            <a:r>
              <a:rPr lang="en-US" dirty="0" err="1">
                <a:latin typeface="Times New Roman" panose="02020603050405020304" pitchFamily="18" charset="0"/>
                <a:cs typeface="Times New Roman" panose="02020603050405020304" pitchFamily="18" charset="0"/>
              </a:rPr>
              <a:t>sigaction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buFont typeface="Arial" pitchFamily="34" charset="0"/>
              <a:buChar char="•"/>
            </a:pPr>
            <a:r>
              <a:rPr lang="en-US" dirty="0">
                <a:latin typeface="Times New Roman" panose="02020603050405020304" pitchFamily="18" charset="0"/>
                <a:cs typeface="Times New Roman" panose="02020603050405020304" pitchFamily="18" charset="0"/>
              </a:rPr>
              <a:t>Ignore the </a:t>
            </a:r>
            <a:r>
              <a:rPr lang="en-US" dirty="0" smtClean="0">
                <a:latin typeface="Times New Roman" panose="02020603050405020304" pitchFamily="18" charset="0"/>
                <a:cs typeface="Times New Roman" panose="02020603050405020304" pitchFamily="18" charset="0"/>
              </a:rPr>
              <a:t>signal: SIG_IGN function of OS</a:t>
            </a:r>
          </a:p>
          <a:p>
            <a:r>
              <a:rPr lang="en-US" dirty="0" smtClean="0">
                <a:latin typeface="Times New Roman" panose="02020603050405020304" pitchFamily="18" charset="0"/>
                <a:cs typeface="Times New Roman" panose="02020603050405020304" pitchFamily="18" charset="0"/>
              </a:rPr>
              <a:t>Note: the signals which can’t be either ignored or handled/caught are SIGSTOP </a:t>
            </a:r>
            <a:r>
              <a:rPr lang="en-US" dirty="0">
                <a:latin typeface="Times New Roman" panose="02020603050405020304" pitchFamily="18" charset="0"/>
                <a:cs typeface="Times New Roman" panose="02020603050405020304" pitchFamily="18" charset="0"/>
              </a:rPr>
              <a:t>and SIGKILL.</a:t>
            </a:r>
          </a:p>
        </p:txBody>
      </p:sp>
    </p:spTree>
    <p:extLst>
      <p:ext uri="{BB962C8B-B14F-4D97-AF65-F5344CB8AC3E}">
        <p14:creationId xmlns:p14="http://schemas.microsoft.com/office/powerpoint/2010/main" val="2815140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13211" y="1445535"/>
            <a:ext cx="8596668" cy="26419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While a signal arrives on a single threaded process, the thread complete the current instruction, jump to the signal handler and return when it finish.</a:t>
            </a:r>
          </a:p>
          <a:p>
            <a:r>
              <a:rPr lang="en-US" dirty="0">
                <a:latin typeface="Times New Roman" panose="02020603050405020304" pitchFamily="18" charset="0"/>
                <a:cs typeface="Times New Roman" panose="02020603050405020304" pitchFamily="18" charset="0"/>
              </a:rPr>
              <a:t>On a multithreaded application – the signal handler execute in one of the thread contexts. We can’t predict the thread that will be chosen to run the signal handler</a:t>
            </a:r>
          </a:p>
          <a:p>
            <a:r>
              <a:rPr lang="en-US" dirty="0">
                <a:latin typeface="Times New Roman" panose="02020603050405020304" pitchFamily="18" charset="0"/>
                <a:cs typeface="Times New Roman" panose="02020603050405020304" pitchFamily="18" charset="0"/>
              </a:rPr>
              <a:t>Inside the kernel, each thread has a </a:t>
            </a:r>
            <a:r>
              <a:rPr lang="en-US" dirty="0" err="1">
                <a:latin typeface="Times New Roman" panose="02020603050405020304" pitchFamily="18" charset="0"/>
                <a:cs typeface="Times New Roman" panose="02020603050405020304" pitchFamily="18" charset="0"/>
              </a:rPr>
              <a:t>task_struct</a:t>
            </a:r>
            <a:r>
              <a:rPr lang="en-US" dirty="0">
                <a:latin typeface="Times New Roman" panose="02020603050405020304" pitchFamily="18" charset="0"/>
                <a:cs typeface="Times New Roman" panose="02020603050405020304" pitchFamily="18" charset="0"/>
              </a:rPr>
              <a:t> object defines in </a:t>
            </a:r>
            <a:r>
              <a:rPr lang="en-US" dirty="0" err="1">
                <a:latin typeface="Times New Roman" panose="02020603050405020304" pitchFamily="18" charset="0"/>
                <a:cs typeface="Times New Roman" panose="02020603050405020304" pitchFamily="18" charset="0"/>
              </a:rPr>
              <a:t>sched.h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All the signals fields are stored per thread. Actually , there is no structure for the process , all the threads on the same process points to the same memory and files tables so the kernel need to choose a thread to deliver the signal to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43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8926"/>
            <a:ext cx="8596668" cy="812800"/>
          </a:xfrm>
        </p:spPr>
        <p:txBody>
          <a:bodyPr/>
          <a:lstStyle/>
          <a:p>
            <a:r>
              <a:rPr lang="en-US" dirty="0" smtClean="0"/>
              <a:t>2. Pipes</a:t>
            </a:r>
            <a:endParaRPr lang="en-US" dirty="0"/>
          </a:p>
        </p:txBody>
      </p:sp>
      <p:pic>
        <p:nvPicPr>
          <p:cNvPr id="4" name="Picture 3"/>
          <p:cNvPicPr>
            <a:picLocks noChangeAspect="1"/>
          </p:cNvPicPr>
          <p:nvPr/>
        </p:nvPicPr>
        <p:blipFill>
          <a:blip r:embed="rId2"/>
          <a:stretch>
            <a:fillRect/>
          </a:stretch>
        </p:blipFill>
        <p:spPr>
          <a:xfrm>
            <a:off x="1132727" y="1470281"/>
            <a:ext cx="6846258" cy="2018057"/>
          </a:xfrm>
          <a:prstGeom prst="rect">
            <a:avLst/>
          </a:prstGeom>
        </p:spPr>
      </p:pic>
      <p:sp>
        <p:nvSpPr>
          <p:cNvPr id="6" name="Title 1"/>
          <p:cNvSpPr txBox="1">
            <a:spLocks/>
          </p:cNvSpPr>
          <p:nvPr/>
        </p:nvSpPr>
        <p:spPr>
          <a:xfrm>
            <a:off x="869115" y="3676893"/>
            <a:ext cx="8616717" cy="1835144"/>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
            </a:pPr>
            <a:r>
              <a:rPr lang="en-US" sz="1800" dirty="0">
                <a:solidFill>
                  <a:schemeClr val="tx1">
                    <a:lumMod val="75000"/>
                    <a:lumOff val="25000"/>
                  </a:schemeClr>
                </a:solidFill>
                <a:latin typeface="Times New Roman" panose="02020603050405020304" pitchFamily="18" charset="0"/>
                <a:ea typeface="+mn-ea"/>
                <a:cs typeface="Times New Roman" panose="02020603050405020304" pitchFamily="18" charset="0"/>
              </a:rPr>
              <a:t>Pipe is a communication medium between two or more related or interrelated </a:t>
            </a:r>
            <a:r>
              <a:rPr lang="en-US" sz="18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processes</a:t>
            </a:r>
            <a:r>
              <a:rPr lang="en-US" sz="18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sz="18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We </a:t>
            </a:r>
            <a:r>
              <a:rPr lang="en-US" sz="1800" dirty="0">
                <a:solidFill>
                  <a:schemeClr val="tx1">
                    <a:lumMod val="75000"/>
                    <a:lumOff val="25000"/>
                  </a:schemeClr>
                </a:solidFill>
                <a:latin typeface="Times New Roman" panose="02020603050405020304" pitchFamily="18" charset="0"/>
                <a:ea typeface="+mn-ea"/>
                <a:cs typeface="Times New Roman" panose="02020603050405020304" pitchFamily="18" charset="0"/>
              </a:rPr>
              <a:t>can think of the pipe as a special file that can store a limited amount of data in </a:t>
            </a:r>
            <a:r>
              <a:rPr lang="en-US" sz="18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a first </a:t>
            </a:r>
            <a:r>
              <a:rPr lang="en-US" sz="1800" dirty="0">
                <a:solidFill>
                  <a:schemeClr val="tx1">
                    <a:lumMod val="75000"/>
                    <a:lumOff val="25000"/>
                  </a:schemeClr>
                </a:solidFill>
                <a:latin typeface="Times New Roman" panose="02020603050405020304" pitchFamily="18" charset="0"/>
                <a:ea typeface="+mn-ea"/>
                <a:cs typeface="Times New Roman" panose="02020603050405020304" pitchFamily="18" charset="0"/>
              </a:rPr>
              <a:t>in, first out (FIFO) </a:t>
            </a:r>
            <a:r>
              <a:rPr lang="en-US" sz="18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manner.</a:t>
            </a:r>
            <a:endParaRPr lang="en-US" sz="18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endParaRPr>
          </a:p>
          <a:p>
            <a:pPr lvl="1">
              <a:buFont typeface="Wingdings" panose="05000000000000000000" pitchFamily="2" charset="2"/>
              <a:buChar char="ü"/>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Pipe in (pipe write).</a:t>
            </a:r>
          </a:p>
          <a:p>
            <a:pPr lvl="1">
              <a:buFont typeface="Wingdings" panose="05000000000000000000" pitchFamily="2" charset="2"/>
              <a:buChar char="ü"/>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 Pipe out (pipe read).</a:t>
            </a:r>
          </a:p>
          <a:p>
            <a:pPr lvl="1">
              <a:buFont typeface="Wingdings" panose="05000000000000000000" pitchFamily="2" charset="2"/>
              <a:buChar char="ü"/>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 Stream data with FIFO mechanism.</a:t>
            </a:r>
          </a:p>
          <a:p>
            <a:pPr lvl="1">
              <a:buFont typeface="Wingdings" panose="05000000000000000000" pitchFamily="2" charset="2"/>
              <a:buChar char="ü"/>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 Fixed in size and is usually at least 4,096 bytes.</a:t>
            </a:r>
          </a:p>
          <a:p>
            <a:pPr marL="285750" indent="-285750">
              <a:buFont typeface="Wingdings" panose="05000000000000000000" pitchFamily="2" charset="2"/>
              <a:buChar char="§"/>
            </a:pPr>
            <a:endParaRPr lang="en-US" sz="18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endParaRPr>
          </a:p>
          <a:p>
            <a:pPr marL="285750" indent="-285750">
              <a:buFont typeface="Wingdings" panose="05000000000000000000" pitchFamily="2" charset="2"/>
              <a:buChar char="§"/>
            </a:pPr>
            <a:r>
              <a:rPr lang="en-US" sz="18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There </a:t>
            </a:r>
            <a:r>
              <a:rPr lang="en-US" sz="1800" dirty="0">
                <a:solidFill>
                  <a:schemeClr val="tx1">
                    <a:lumMod val="75000"/>
                    <a:lumOff val="25000"/>
                  </a:schemeClr>
                </a:solidFill>
                <a:latin typeface="Times New Roman" panose="02020603050405020304" pitchFamily="18" charset="0"/>
                <a:ea typeface="+mn-ea"/>
                <a:cs typeface="Times New Roman" panose="02020603050405020304" pitchFamily="18" charset="0"/>
              </a:rPr>
              <a:t>are two </a:t>
            </a:r>
            <a:r>
              <a:rPr lang="en-US" sz="18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types of </a:t>
            </a:r>
            <a:r>
              <a:rPr lang="en-US" sz="1800" dirty="0" smtClean="0">
                <a:solidFill>
                  <a:schemeClr val="tx1">
                    <a:lumMod val="75000"/>
                    <a:lumOff val="25000"/>
                  </a:schemeClr>
                </a:solidFill>
                <a:latin typeface="Times New Roman" panose="02020603050405020304" pitchFamily="18" charset="0"/>
                <a:cs typeface="Times New Roman" panose="02020603050405020304" pitchFamily="18" charset="0"/>
              </a:rPr>
              <a:t>pipe</a:t>
            </a:r>
            <a:r>
              <a:rPr lang="en-US" sz="18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a:t>
            </a:r>
          </a:p>
          <a:p>
            <a:pPr marL="285750" indent="-285750">
              <a:buFontTx/>
              <a:buChar char="-"/>
            </a:pPr>
            <a:r>
              <a:rPr lang="en-US" sz="18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Name pipe.</a:t>
            </a:r>
          </a:p>
          <a:p>
            <a:pPr marL="285750" indent="-285750">
              <a:buFontTx/>
              <a:buChar char="-"/>
            </a:pPr>
            <a:r>
              <a:rPr lang="en-US" sz="18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Unnamed </a:t>
            </a:r>
            <a:r>
              <a:rPr lang="en-US" sz="1800" dirty="0">
                <a:solidFill>
                  <a:schemeClr val="tx1">
                    <a:lumMod val="75000"/>
                    <a:lumOff val="25000"/>
                  </a:schemeClr>
                </a:solidFill>
                <a:latin typeface="Times New Roman" panose="02020603050405020304" pitchFamily="18" charset="0"/>
                <a:ea typeface="+mn-ea"/>
                <a:cs typeface="Times New Roman" panose="02020603050405020304" pitchFamily="18" charset="0"/>
              </a:rPr>
              <a:t>pipe.</a:t>
            </a:r>
          </a:p>
        </p:txBody>
      </p:sp>
    </p:spTree>
    <p:extLst>
      <p:ext uri="{BB962C8B-B14F-4D97-AF65-F5344CB8AC3E}">
        <p14:creationId xmlns:p14="http://schemas.microsoft.com/office/powerpoint/2010/main" val="3150809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69414" y="1081973"/>
            <a:ext cx="8596668" cy="320993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Tx/>
              <a:buChar char="-"/>
            </a:pPr>
            <a:r>
              <a:rPr lang="en-US" b="1" dirty="0" smtClean="0">
                <a:latin typeface="Times New Roman" panose="02020603050405020304" pitchFamily="18" charset="0"/>
                <a:cs typeface="Times New Roman" panose="02020603050405020304" pitchFamily="18" charset="0"/>
              </a:rPr>
              <a:t>Unnamed pipe:</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Used only with related processes( child and it’s parent process).</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pipe exists only as long as the processes using it are alive</a:t>
            </a:r>
          </a:p>
          <a:p>
            <a:pPr>
              <a:buFontTx/>
              <a:buChar char="-"/>
            </a:pPr>
            <a:r>
              <a:rPr lang="en-US" b="1" dirty="0" smtClean="0">
                <a:latin typeface="Times New Roman" panose="02020603050405020304" pitchFamily="18" charset="0"/>
                <a:cs typeface="Times New Roman" panose="02020603050405020304" pitchFamily="18" charset="0"/>
              </a:rPr>
              <a:t>Named pipe:</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Actually exist as directory entries</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Have file access permissions</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Can be used by unrelated processes</a:t>
            </a:r>
          </a:p>
        </p:txBody>
      </p:sp>
    </p:spTree>
    <p:extLst>
      <p:ext uri="{BB962C8B-B14F-4D97-AF65-F5344CB8AC3E}">
        <p14:creationId xmlns:p14="http://schemas.microsoft.com/office/powerpoint/2010/main" val="123229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9139</TotalTime>
  <Words>1399</Words>
  <Application>Microsoft Office PowerPoint</Application>
  <PresentationFormat>Widescreen</PresentationFormat>
  <Paragraphs>126</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Courier New</vt:lpstr>
      <vt:lpstr>Edwardian Script ITC</vt:lpstr>
      <vt:lpstr>Times New Roman</vt:lpstr>
      <vt:lpstr>Trebuchet MS</vt:lpstr>
      <vt:lpstr>Wingdings</vt:lpstr>
      <vt:lpstr>Wingdings 3</vt:lpstr>
      <vt:lpstr>Facet</vt:lpstr>
      <vt:lpstr>IPC in Linux</vt:lpstr>
      <vt:lpstr>Agenda</vt:lpstr>
      <vt:lpstr>IPC MECHANISMS ON LINUX – INTRODUCTION</vt:lpstr>
      <vt:lpstr>Introduce some IPC mechanisms:</vt:lpstr>
      <vt:lpstr>Signals</vt:lpstr>
      <vt:lpstr>PowerPoint Presentation</vt:lpstr>
      <vt:lpstr>PowerPoint Presentation</vt:lpstr>
      <vt:lpstr>2. Pipes</vt:lpstr>
      <vt:lpstr>PowerPoint Presentation</vt:lpstr>
      <vt:lpstr> </vt:lpstr>
      <vt:lpstr>3. Message queues</vt:lpstr>
      <vt:lpstr>PowerPoint Presentation</vt:lpstr>
      <vt:lpstr>SysV message queues.</vt:lpstr>
      <vt:lpstr>PowerPoint Presentation</vt:lpstr>
      <vt:lpstr>POSIX message queues</vt:lpstr>
      <vt:lpstr>PowerPoint Presentation</vt:lpstr>
      <vt:lpstr>4. Shared memory</vt:lpstr>
      <vt:lpstr>POSIX share memory</vt:lpstr>
      <vt:lpstr>Sys V share memory</vt:lpstr>
      <vt:lpstr>IPC commands</vt:lpstr>
      <vt:lpstr>PowerPoint Presentation</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Qt component</dc:title>
  <dc:creator>THANG VU/LGEVH VC SOFTWARE DEVELOPMENT 1(thang1.vu@lge.com)</dc:creator>
  <cp:lastModifiedBy>HOP DUY NGO/LGEVH VC SOFTWARE DEVELOPMENT 3(hop1.ngo@lge.com)</cp:lastModifiedBy>
  <cp:revision>374</cp:revision>
  <dcterms:created xsi:type="dcterms:W3CDTF">2019-05-28T03:06:52Z</dcterms:created>
  <dcterms:modified xsi:type="dcterms:W3CDTF">2020-05-14T07:32:53Z</dcterms:modified>
</cp:coreProperties>
</file>