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256" r:id="rId2"/>
    <p:sldId id="257" r:id="rId3"/>
    <p:sldId id="263" r:id="rId4"/>
    <p:sldId id="265" r:id="rId5"/>
    <p:sldId id="264" r:id="rId6"/>
    <p:sldId id="274" r:id="rId7"/>
    <p:sldId id="270" r:id="rId8"/>
    <p:sldId id="271" r:id="rId9"/>
    <p:sldId id="268" r:id="rId10"/>
    <p:sldId id="267" r:id="rId11"/>
    <p:sldId id="269" r:id="rId12"/>
    <p:sldId id="272" r:id="rId13"/>
    <p:sldId id="273" r:id="rId14"/>
    <p:sldId id="259" r:id="rId15"/>
    <p:sldId id="261" r:id="rId16"/>
    <p:sldId id="266"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1512" y="78"/>
      </p:cViewPr>
      <p:guideLst/>
    </p:cSldViewPr>
  </p:slideViewPr>
  <p:notesTextViewPr>
    <p:cViewPr>
      <p:scale>
        <a:sx n="3" d="2"/>
        <a:sy n="3" d="2"/>
      </p:scale>
      <p:origin x="0" y="0"/>
    </p:cViewPr>
  </p:notesTextViewPr>
  <p:notesViewPr>
    <p:cSldViewPr snapToGrid="0">
      <p:cViewPr varScale="1">
        <p:scale>
          <a:sx n="68" d="100"/>
          <a:sy n="68" d="100"/>
        </p:scale>
        <p:origin x="222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5CE4C1-ED51-48CD-B71C-CB491FD0472C}" type="datetimeFigureOut">
              <a:rPr lang="en-US" smtClean="0"/>
              <a:t>10/2/2018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F6D9D3-0D35-4330-8A79-32B65B19D17C}" type="slidenum">
              <a:rPr lang="en-US" smtClean="0"/>
              <a:t>‹#›</a:t>
            </a:fld>
            <a:endParaRPr lang="en-US"/>
          </a:p>
        </p:txBody>
      </p:sp>
    </p:spTree>
    <p:extLst>
      <p:ext uri="{BB962C8B-B14F-4D97-AF65-F5344CB8AC3E}">
        <p14:creationId xmlns:p14="http://schemas.microsoft.com/office/powerpoint/2010/main" val="395574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700F6-5DE9-4EA4-BCDA-63361F47789C}" type="datetimeFigureOut">
              <a:rPr lang="en-US" smtClean="0"/>
              <a:t>10/2/2018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B7137-448F-4F48-9090-F5E0889B4137}" type="slidenum">
              <a:rPr lang="en-US" smtClean="0"/>
              <a:t>‹#›</a:t>
            </a:fld>
            <a:endParaRPr lang="en-US"/>
          </a:p>
        </p:txBody>
      </p:sp>
    </p:spTree>
    <p:extLst>
      <p:ext uri="{BB962C8B-B14F-4D97-AF65-F5344CB8AC3E}">
        <p14:creationId xmlns:p14="http://schemas.microsoft.com/office/powerpoint/2010/main" val="310726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1</a:t>
            </a:fld>
            <a:endParaRPr lang="en-US" dirty="0"/>
          </a:p>
        </p:txBody>
      </p:sp>
    </p:spTree>
    <p:extLst>
      <p:ext uri="{BB962C8B-B14F-4D97-AF65-F5344CB8AC3E}">
        <p14:creationId xmlns:p14="http://schemas.microsoft.com/office/powerpoint/2010/main" val="1844425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12</a:t>
            </a:fld>
            <a:endParaRPr lang="en-US"/>
          </a:p>
        </p:txBody>
      </p:sp>
    </p:spTree>
    <p:extLst>
      <p:ext uri="{BB962C8B-B14F-4D97-AF65-F5344CB8AC3E}">
        <p14:creationId xmlns:p14="http://schemas.microsoft.com/office/powerpoint/2010/main" val="4018053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13</a:t>
            </a:fld>
            <a:endParaRPr lang="en-US"/>
          </a:p>
        </p:txBody>
      </p:sp>
    </p:spTree>
    <p:extLst>
      <p:ext uri="{BB962C8B-B14F-4D97-AF65-F5344CB8AC3E}">
        <p14:creationId xmlns:p14="http://schemas.microsoft.com/office/powerpoint/2010/main" val="187566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2</a:t>
            </a:fld>
            <a:endParaRPr lang="en-US" dirty="0"/>
          </a:p>
        </p:txBody>
      </p:sp>
    </p:spTree>
    <p:extLst>
      <p:ext uri="{BB962C8B-B14F-4D97-AF65-F5344CB8AC3E}">
        <p14:creationId xmlns:p14="http://schemas.microsoft.com/office/powerpoint/2010/main" val="790374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3</a:t>
            </a:fld>
            <a:endParaRPr lang="en-US"/>
          </a:p>
        </p:txBody>
      </p:sp>
    </p:spTree>
    <p:extLst>
      <p:ext uri="{BB962C8B-B14F-4D97-AF65-F5344CB8AC3E}">
        <p14:creationId xmlns:p14="http://schemas.microsoft.com/office/powerpoint/2010/main" val="4177738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4</a:t>
            </a:fld>
            <a:endParaRPr lang="en-US"/>
          </a:p>
        </p:txBody>
      </p:sp>
    </p:spTree>
    <p:extLst>
      <p:ext uri="{BB962C8B-B14F-4D97-AF65-F5344CB8AC3E}">
        <p14:creationId xmlns:p14="http://schemas.microsoft.com/office/powerpoint/2010/main" val="68265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5</a:t>
            </a:fld>
            <a:endParaRPr lang="en-US"/>
          </a:p>
        </p:txBody>
      </p:sp>
    </p:spTree>
    <p:extLst>
      <p:ext uri="{BB962C8B-B14F-4D97-AF65-F5344CB8AC3E}">
        <p14:creationId xmlns:p14="http://schemas.microsoft.com/office/powerpoint/2010/main" val="418664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8</a:t>
            </a:fld>
            <a:endParaRPr lang="en-US"/>
          </a:p>
        </p:txBody>
      </p:sp>
    </p:spTree>
    <p:extLst>
      <p:ext uri="{BB962C8B-B14F-4D97-AF65-F5344CB8AC3E}">
        <p14:creationId xmlns:p14="http://schemas.microsoft.com/office/powerpoint/2010/main" val="3994093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9</a:t>
            </a:fld>
            <a:endParaRPr lang="en-US"/>
          </a:p>
        </p:txBody>
      </p:sp>
    </p:spTree>
    <p:extLst>
      <p:ext uri="{BB962C8B-B14F-4D97-AF65-F5344CB8AC3E}">
        <p14:creationId xmlns:p14="http://schemas.microsoft.com/office/powerpoint/2010/main" val="1634485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10</a:t>
            </a:fld>
            <a:endParaRPr lang="en-US"/>
          </a:p>
        </p:txBody>
      </p:sp>
    </p:spTree>
    <p:extLst>
      <p:ext uri="{BB962C8B-B14F-4D97-AF65-F5344CB8AC3E}">
        <p14:creationId xmlns:p14="http://schemas.microsoft.com/office/powerpoint/2010/main" val="263552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11</a:t>
            </a:fld>
            <a:endParaRPr lang="en-US"/>
          </a:p>
        </p:txBody>
      </p:sp>
    </p:spTree>
    <p:extLst>
      <p:ext uri="{BB962C8B-B14F-4D97-AF65-F5344CB8AC3E}">
        <p14:creationId xmlns:p14="http://schemas.microsoft.com/office/powerpoint/2010/main" val="40751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6533" y="385762"/>
            <a:ext cx="7857067" cy="1578504"/>
          </a:xfrm>
        </p:spPr>
        <p:txBody>
          <a:bodyPr anchor="b">
            <a:normAutofit/>
          </a:bodyPr>
          <a:lstStyle>
            <a:lvl1pPr algn="ctr">
              <a:defRPr sz="3600">
                <a:ln>
                  <a:noFill/>
                </a:ln>
                <a:latin typeface="Arial Black" panose="020B0A04020102020204" pitchFamily="34" charset="0"/>
              </a:defRPr>
            </a:lvl1pPr>
          </a:lstStyle>
          <a:p>
            <a:r>
              <a:rPr lang="en-US" dirty="0" smtClean="0"/>
              <a:t>Linux Daemon</a:t>
            </a:r>
            <a:endParaRPr lang="en-US" dirty="0"/>
          </a:p>
        </p:txBody>
      </p:sp>
      <p:cxnSp>
        <p:nvCxnSpPr>
          <p:cNvPr id="9" name="Straight Connector 8"/>
          <p:cNvCxnSpPr/>
          <p:nvPr userDrawn="1"/>
        </p:nvCxnSpPr>
        <p:spPr>
          <a:xfrm>
            <a:off x="1930399" y="1964266"/>
            <a:ext cx="5249334"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985432" y="4648201"/>
            <a:ext cx="5249334" cy="39422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Arial" panose="020B0604020202020204" pitchFamily="34" charset="0"/>
                <a:cs typeface="Arial" panose="020B0604020202020204" pitchFamily="34" charset="0"/>
              </a:rPr>
              <a:t>VC IVI</a:t>
            </a:r>
            <a:r>
              <a:rPr lang="en-US" b="1" baseline="0" dirty="0" smtClean="0">
                <a:latin typeface="Arial" panose="020B0604020202020204" pitchFamily="34" charset="0"/>
                <a:cs typeface="Arial" panose="020B0604020202020204" pitchFamily="34" charset="0"/>
              </a:rPr>
              <a:t> Development Center Vietnam</a:t>
            </a:r>
            <a:endParaRPr lang="en-US"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2531269" y="2709069"/>
            <a:ext cx="4157662"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userDrawn="1"/>
        </p:nvSpPr>
        <p:spPr>
          <a:xfrm>
            <a:off x="1930399" y="2239168"/>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Contents</a:t>
            </a:r>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1957916" y="5088732"/>
            <a:ext cx="5194299" cy="457200"/>
          </a:xfrm>
        </p:spPr>
        <p:txBody>
          <a:bodyPr>
            <a:normAutofit/>
          </a:bodyPr>
          <a:lstStyle>
            <a:lvl1pPr marL="0" indent="0" algn="ctr">
              <a:buNone/>
              <a:defRPr sz="2000" b="0" i="1"/>
            </a:lvl1pPr>
          </a:lstStyle>
          <a:p>
            <a:pPr lvl="0"/>
            <a:r>
              <a:rPr lang="en-US" dirty="0" smtClean="0"/>
              <a:t>Location, Month Year</a:t>
            </a:r>
          </a:p>
        </p:txBody>
      </p:sp>
    </p:spTree>
    <p:extLst>
      <p:ext uri="{BB962C8B-B14F-4D97-AF65-F5344CB8AC3E}">
        <p14:creationId xmlns:p14="http://schemas.microsoft.com/office/powerpoint/2010/main" val="118696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700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Black" panose="020B0A040201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7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1733" y="930807"/>
            <a:ext cx="4193117"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930806"/>
            <a:ext cx="4246034"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07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599" y="1"/>
            <a:ext cx="8652933"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8599" y="749829"/>
            <a:ext cx="42695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599" y="1637769"/>
            <a:ext cx="4269583"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749821"/>
            <a:ext cx="4252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637753"/>
            <a:ext cx="4252382"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flipV="1">
            <a:off x="228599" y="702733"/>
            <a:ext cx="8646585"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2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3" name="Straight Connector 2"/>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6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4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6650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4768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5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1733" y="76202"/>
            <a:ext cx="8553451" cy="66886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21733" y="812801"/>
            <a:ext cx="8553451" cy="52937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7289799" y="85715"/>
            <a:ext cx="1585385"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userDrawn="1"/>
        </p:nvGrpSpPr>
        <p:grpSpPr>
          <a:xfrm>
            <a:off x="407457" y="6106580"/>
            <a:ext cx="8467727" cy="736600"/>
            <a:chOff x="407457" y="6225118"/>
            <a:chExt cx="8467727" cy="736600"/>
          </a:xfrm>
        </p:grpSpPr>
        <p:pic>
          <p:nvPicPr>
            <p:cNvPr id="7" name="Picture 15" descr="C:\Users\Administrator\Desktop\BCG\BCG 3.0\로고\LG_CI_3D_RGB_Standard.png"/>
            <p:cNvPicPr>
              <a:picLocks noChangeAspect="1" noChangeArrowheads="1"/>
            </p:cNvPicPr>
            <p:nvPr userDrawn="1"/>
          </p:nvPicPr>
          <p:blipFill>
            <a:blip r:embed="rId12"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175552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khoi.chu@lg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0pointer.de/blog/projects/systemd.html" TargetMode="External"/><Relationship Id="rId2" Type="http://schemas.openxmlformats.org/officeDocument/2006/relationships/hyperlink" Target="https://www.freedesktop.org/software/systemd/man/daemon.html" TargetMode="External"/><Relationship Id="rId1" Type="http://schemas.openxmlformats.org/officeDocument/2006/relationships/slideLayout" Target="../slideLayouts/slideLayout2.xml"/><Relationship Id="rId6" Type="http://schemas.openxmlformats.org/officeDocument/2006/relationships/hyperlink" Target="http://www.netzmafia.de/skripten/unix/linux-daemon-howto.html" TargetMode="External"/><Relationship Id="rId5" Type="http://schemas.openxmlformats.org/officeDocument/2006/relationships/hyperlink" Target="https://www.digitalocean.com/community/tutorial_series/how-to-configure-a-linux-service-to-start-automatically-after-a-crash-or-reboot" TargetMode="External"/><Relationship Id="rId4" Type="http://schemas.openxmlformats.org/officeDocument/2006/relationships/hyperlink" Target="http://glennastory.net/boot/init.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lennastory.net/boot/initta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glennastory.net/boot/sysini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Linux Daemon</a:t>
            </a:r>
          </a:p>
        </p:txBody>
      </p:sp>
      <p:sp>
        <p:nvSpPr>
          <p:cNvPr id="3" name="Subtitle 2"/>
          <p:cNvSpPr>
            <a:spLocks noGrp="1"/>
          </p:cNvSpPr>
          <p:nvPr>
            <p:ph type="body" sz="quarter" idx="10"/>
          </p:nvPr>
        </p:nvSpPr>
        <p:spPr/>
        <p:txBody>
          <a:bodyPr>
            <a:normAutofit/>
          </a:bodyPr>
          <a:lstStyle/>
          <a:p>
            <a:r>
              <a:rPr lang="en-US" dirty="0" smtClean="0"/>
              <a:t>Introduction</a:t>
            </a:r>
          </a:p>
          <a:p>
            <a:r>
              <a:rPr lang="en-US" dirty="0"/>
              <a:t>Windows </a:t>
            </a:r>
            <a:r>
              <a:rPr lang="en-US" dirty="0" smtClean="0"/>
              <a:t>Service</a:t>
            </a:r>
          </a:p>
          <a:p>
            <a:r>
              <a:rPr lang="en-US" dirty="0" smtClean="0"/>
              <a:t>PID1 </a:t>
            </a:r>
            <a:r>
              <a:rPr lang="en-US" dirty="0"/>
              <a:t>– </a:t>
            </a:r>
            <a:r>
              <a:rPr lang="en-US" dirty="0" err="1"/>
              <a:t>Init</a:t>
            </a:r>
            <a:r>
              <a:rPr lang="en-US" dirty="0"/>
              <a:t> process</a:t>
            </a:r>
            <a:endParaRPr lang="en-US" dirty="0" smtClean="0"/>
          </a:p>
          <a:p>
            <a:r>
              <a:rPr lang="en-US" dirty="0" smtClean="0"/>
              <a:t>Sample: </a:t>
            </a:r>
            <a:r>
              <a:rPr lang="en-US" dirty="0" err="1" smtClean="0"/>
              <a:t>baodaemon</a:t>
            </a:r>
            <a:endParaRPr lang="en-US" dirty="0" smtClean="0"/>
          </a:p>
        </p:txBody>
      </p:sp>
      <p:sp>
        <p:nvSpPr>
          <p:cNvPr id="5" name="Text Placeholder 4"/>
          <p:cNvSpPr>
            <a:spLocks noGrp="1"/>
          </p:cNvSpPr>
          <p:nvPr>
            <p:ph type="body" sz="quarter" idx="11"/>
          </p:nvPr>
        </p:nvSpPr>
        <p:spPr/>
        <p:txBody>
          <a:bodyPr/>
          <a:lstStyle/>
          <a:p>
            <a:r>
              <a:rPr lang="en-US" dirty="0" smtClean="0"/>
              <a:t>Hanoi, September 2018</a:t>
            </a:r>
            <a:endParaRPr lang="en-US" dirty="0"/>
          </a:p>
        </p:txBody>
      </p:sp>
    </p:spTree>
    <p:extLst>
      <p:ext uri="{BB962C8B-B14F-4D97-AF65-F5344CB8AC3E}">
        <p14:creationId xmlns:p14="http://schemas.microsoft.com/office/powerpoint/2010/main" val="339421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t>
            </a:r>
            <a:r>
              <a:rPr lang="en-US" dirty="0"/>
              <a:t>daemons</a:t>
            </a:r>
          </a:p>
        </p:txBody>
      </p:sp>
      <p:sp>
        <p:nvSpPr>
          <p:cNvPr id="3" name="Content Placeholder 2"/>
          <p:cNvSpPr>
            <a:spLocks noGrp="1"/>
          </p:cNvSpPr>
          <p:nvPr>
            <p:ph idx="1"/>
          </p:nvPr>
        </p:nvSpPr>
        <p:spPr/>
        <p:txBody>
          <a:bodyPr>
            <a:normAutofit/>
          </a:bodyPr>
          <a:lstStyle/>
          <a:p>
            <a:r>
              <a:rPr lang="en-US" dirty="0" smtClean="0"/>
              <a:t>Implementations (see source </a:t>
            </a:r>
            <a:r>
              <a:rPr lang="en-US" dirty="0"/>
              <a:t>code </a:t>
            </a:r>
            <a:r>
              <a:rPr lang="en-US" i="1" dirty="0" err="1"/>
              <a:t>sysV_daemon.c</a:t>
            </a:r>
            <a:r>
              <a:rPr lang="en-US" dirty="0" smtClean="0"/>
              <a:t>)</a:t>
            </a:r>
          </a:p>
          <a:p>
            <a:r>
              <a:rPr lang="en-US" dirty="0" smtClean="0"/>
              <a:t>script at </a:t>
            </a:r>
            <a:r>
              <a:rPr lang="en-US" i="1" dirty="0" smtClean="0"/>
              <a:t>/</a:t>
            </a:r>
            <a:r>
              <a:rPr lang="en-US" i="1" dirty="0" err="1" smtClean="0"/>
              <a:t>etc</a:t>
            </a:r>
            <a:r>
              <a:rPr lang="en-US" i="1" dirty="0" smtClean="0"/>
              <a:t>/</a:t>
            </a:r>
            <a:r>
              <a:rPr lang="en-US" i="1" dirty="0" err="1" smtClean="0"/>
              <a:t>init.d</a:t>
            </a:r>
            <a:endParaRPr lang="en-US" i="1" dirty="0"/>
          </a:p>
          <a:p>
            <a:pPr marL="457200" lvl="1" indent="0">
              <a:buNone/>
            </a:pPr>
            <a:r>
              <a:rPr lang="en-US" dirty="0" smtClean="0"/>
              <a:t>#update-</a:t>
            </a:r>
            <a:r>
              <a:rPr lang="en-US" dirty="0" err="1" smtClean="0"/>
              <a:t>rc.d</a:t>
            </a:r>
            <a:r>
              <a:rPr lang="en-US" dirty="0" smtClean="0"/>
              <a:t> </a:t>
            </a:r>
            <a:r>
              <a:rPr lang="en-US" i="1" dirty="0"/>
              <a:t>service</a:t>
            </a:r>
            <a:r>
              <a:rPr lang="en-US" dirty="0"/>
              <a:t> enable</a:t>
            </a:r>
            <a:endParaRPr lang="en-US" dirty="0" smtClean="0"/>
          </a:p>
          <a:p>
            <a:r>
              <a:rPr lang="en-US" dirty="0" smtClean="0"/>
              <a:t>entry to /</a:t>
            </a:r>
            <a:r>
              <a:rPr lang="en-US" dirty="0" err="1" smtClean="0"/>
              <a:t>etc</a:t>
            </a:r>
            <a:r>
              <a:rPr lang="en-US" dirty="0" smtClean="0"/>
              <a:t>/</a:t>
            </a:r>
            <a:r>
              <a:rPr lang="en-US" dirty="0" err="1" smtClean="0"/>
              <a:t>inittab</a:t>
            </a:r>
            <a:r>
              <a:rPr lang="en-US" dirty="0" smtClean="0"/>
              <a:t> file:</a:t>
            </a:r>
          </a:p>
          <a:p>
            <a:pPr marL="457200" lvl="1" indent="0">
              <a:buNone/>
            </a:pPr>
            <a:r>
              <a:rPr lang="en-US" dirty="0" smtClean="0"/>
              <a:t>id:2345:respawn:/bin/</a:t>
            </a:r>
            <a:r>
              <a:rPr lang="en-US" dirty="0" err="1" smtClean="0"/>
              <a:t>sh</a:t>
            </a:r>
            <a:r>
              <a:rPr lang="en-US" dirty="0" smtClean="0"/>
              <a:t> /path/to/application/startup</a:t>
            </a:r>
          </a:p>
          <a:p>
            <a:pPr marL="0" lvl="0" indent="0">
              <a:buNone/>
            </a:pPr>
            <a:r>
              <a:rPr lang="en-US" dirty="0" smtClean="0">
                <a:solidFill>
                  <a:prstClr val="black"/>
                </a:solidFill>
              </a:rPr>
              <a:t>	after minutes</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10</a:t>
            </a:fld>
            <a:endParaRPr lang="en-US" dirty="0"/>
          </a:p>
        </p:txBody>
      </p:sp>
    </p:spTree>
    <p:extLst>
      <p:ext uri="{BB962C8B-B14F-4D97-AF65-F5344CB8AC3E}">
        <p14:creationId xmlns:p14="http://schemas.microsoft.com/office/powerpoint/2010/main" val="2389045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Upstart</a:t>
            </a:r>
            <a:endParaRPr lang="en-US" dirty="0"/>
          </a:p>
        </p:txBody>
      </p:sp>
      <p:sp>
        <p:nvSpPr>
          <p:cNvPr id="3" name="Content Placeholder 2"/>
          <p:cNvSpPr>
            <a:spLocks noGrp="1"/>
          </p:cNvSpPr>
          <p:nvPr>
            <p:ph idx="1"/>
          </p:nvPr>
        </p:nvSpPr>
        <p:spPr/>
        <p:txBody>
          <a:bodyPr>
            <a:normAutofit/>
          </a:bodyPr>
          <a:lstStyle/>
          <a:p>
            <a:r>
              <a:rPr lang="en-US" b="1" dirty="0"/>
              <a:t>event-driven </a:t>
            </a:r>
            <a:r>
              <a:rPr lang="en-US" b="1" dirty="0" smtClean="0"/>
              <a:t>model, asynchronously</a:t>
            </a:r>
            <a:endParaRPr lang="en-US" b="1" dirty="0" smtClean="0"/>
          </a:p>
          <a:p>
            <a:r>
              <a:rPr lang="pl-PL" dirty="0" smtClean="0"/>
              <a:t>Ubuntu </a:t>
            </a:r>
            <a:r>
              <a:rPr lang="en-US" dirty="0" smtClean="0"/>
              <a:t>6</a:t>
            </a:r>
            <a:r>
              <a:rPr lang="pl-PL" dirty="0" smtClean="0"/>
              <a:t>.10 </a:t>
            </a:r>
            <a:r>
              <a:rPr lang="pl-PL" dirty="0"/>
              <a:t>to Ubuntu </a:t>
            </a:r>
            <a:r>
              <a:rPr lang="pl-PL" dirty="0" smtClean="0"/>
              <a:t>14.10</a:t>
            </a:r>
            <a:r>
              <a:rPr lang="en-US" dirty="0"/>
              <a:t>, </a:t>
            </a:r>
            <a:r>
              <a:rPr lang="en-US" dirty="0" err="1"/>
              <a:t>CentOS</a:t>
            </a:r>
            <a:r>
              <a:rPr lang="en-US" dirty="0"/>
              <a:t> </a:t>
            </a:r>
            <a:r>
              <a:rPr lang="en-US" dirty="0" smtClean="0"/>
              <a:t>6</a:t>
            </a:r>
          </a:p>
          <a:p>
            <a:r>
              <a:rPr lang="en-US" dirty="0" smtClean="0">
                <a:solidFill>
                  <a:prstClr val="black"/>
                </a:solidFill>
              </a:rPr>
              <a:t>/</a:t>
            </a:r>
            <a:r>
              <a:rPr lang="en-US" dirty="0" err="1">
                <a:solidFill>
                  <a:prstClr val="black"/>
                </a:solidFill>
              </a:rPr>
              <a:t>etc</a:t>
            </a:r>
            <a:r>
              <a:rPr lang="en-US" dirty="0">
                <a:solidFill>
                  <a:prstClr val="black"/>
                </a:solidFill>
              </a:rPr>
              <a:t>/</a:t>
            </a:r>
            <a:r>
              <a:rPr lang="en-US" dirty="0" err="1">
                <a:solidFill>
                  <a:prstClr val="black"/>
                </a:solidFill>
              </a:rPr>
              <a:t>init</a:t>
            </a:r>
            <a:r>
              <a:rPr lang="en-US" dirty="0">
                <a:solidFill>
                  <a:prstClr val="black"/>
                </a:solidFill>
              </a:rPr>
              <a:t>/</a:t>
            </a:r>
            <a:r>
              <a:rPr lang="en-US" i="1" dirty="0" err="1">
                <a:solidFill>
                  <a:prstClr val="black"/>
                </a:solidFill>
              </a:rPr>
              <a:t>service</a:t>
            </a:r>
            <a:r>
              <a:rPr lang="en-US" dirty="0" err="1">
                <a:solidFill>
                  <a:prstClr val="black"/>
                </a:solidFill>
              </a:rPr>
              <a:t>.conf</a:t>
            </a:r>
            <a:endParaRPr lang="en-US" dirty="0">
              <a:solidFill>
                <a:prstClr val="black"/>
              </a:solidFill>
            </a:endParaRPr>
          </a:p>
          <a:p>
            <a:pPr marL="457200" lvl="1" indent="0">
              <a:buNone/>
            </a:pPr>
            <a:r>
              <a:rPr lang="en-US" i="1" dirty="0" smtClean="0">
                <a:solidFill>
                  <a:prstClr val="black"/>
                </a:solidFill>
              </a:rPr>
              <a:t>start </a:t>
            </a:r>
            <a:r>
              <a:rPr lang="en-US" i="1" dirty="0">
                <a:solidFill>
                  <a:prstClr val="black"/>
                </a:solidFill>
              </a:rPr>
              <a:t>on </a:t>
            </a:r>
            <a:r>
              <a:rPr lang="en-US" i="1" dirty="0" err="1">
                <a:solidFill>
                  <a:prstClr val="black"/>
                </a:solidFill>
              </a:rPr>
              <a:t>runlevel</a:t>
            </a:r>
            <a:r>
              <a:rPr lang="en-US" i="1" dirty="0">
                <a:solidFill>
                  <a:prstClr val="black"/>
                </a:solidFill>
              </a:rPr>
              <a:t> [</a:t>
            </a:r>
            <a:r>
              <a:rPr lang="en-US" i="1" dirty="0" smtClean="0">
                <a:solidFill>
                  <a:prstClr val="black"/>
                </a:solidFill>
              </a:rPr>
              <a:t>2345]</a:t>
            </a:r>
          </a:p>
          <a:p>
            <a:pPr marL="457200" lvl="1" indent="0">
              <a:buNone/>
            </a:pPr>
            <a:r>
              <a:rPr lang="en-US" i="1" dirty="0" err="1" smtClean="0">
                <a:solidFill>
                  <a:prstClr val="black"/>
                </a:solidFill>
              </a:rPr>
              <a:t>respawn</a:t>
            </a:r>
            <a:endParaRPr lang="en-US" i="1" dirty="0" smtClean="0">
              <a:solidFill>
                <a:prstClr val="black"/>
              </a:solidFill>
            </a:endParaRPr>
          </a:p>
          <a:p>
            <a:pPr lvl="0"/>
            <a:r>
              <a:rPr lang="en-US" dirty="0" smtClean="0">
                <a:solidFill>
                  <a:prstClr val="black"/>
                </a:solidFill>
              </a:rPr>
              <a:t>after seconds.</a:t>
            </a:r>
            <a:endParaRPr lang="en-US" dirty="0">
              <a:solidFill>
                <a:prstClr val="black"/>
              </a:solidFill>
            </a:endParaRP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11</a:t>
            </a:fld>
            <a:endParaRPr lang="en-US" dirty="0"/>
          </a:p>
        </p:txBody>
      </p:sp>
    </p:spTree>
    <p:extLst>
      <p:ext uri="{BB962C8B-B14F-4D97-AF65-F5344CB8AC3E}">
        <p14:creationId xmlns:p14="http://schemas.microsoft.com/office/powerpoint/2010/main" val="1259099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systemd</a:t>
            </a:r>
            <a:endParaRPr lang="en-US" dirty="0"/>
          </a:p>
        </p:txBody>
      </p:sp>
      <p:sp>
        <p:nvSpPr>
          <p:cNvPr id="3" name="Content Placeholder 2"/>
          <p:cNvSpPr>
            <a:spLocks noGrp="1"/>
          </p:cNvSpPr>
          <p:nvPr>
            <p:ph idx="1"/>
          </p:nvPr>
        </p:nvSpPr>
        <p:spPr/>
        <p:txBody>
          <a:bodyPr>
            <a:normAutofit/>
          </a:bodyPr>
          <a:lstStyle/>
          <a:p>
            <a:r>
              <a:rPr lang="en-US" i="1" dirty="0"/>
              <a:t>system and service manager</a:t>
            </a:r>
            <a:endParaRPr lang="en-US" dirty="0" smtClean="0"/>
          </a:p>
          <a:p>
            <a:r>
              <a:rPr lang="en-US" dirty="0" smtClean="0"/>
              <a:t>From </a:t>
            </a:r>
            <a:r>
              <a:rPr lang="en-US" dirty="0" err="1" smtClean="0"/>
              <a:t>Debian</a:t>
            </a:r>
            <a:r>
              <a:rPr lang="en-US" dirty="0"/>
              <a:t> 7, Ubuntu 15.04, </a:t>
            </a:r>
            <a:r>
              <a:rPr lang="en-US" dirty="0" err="1"/>
              <a:t>CentOS</a:t>
            </a:r>
            <a:r>
              <a:rPr lang="en-US" dirty="0"/>
              <a:t> 7</a:t>
            </a:r>
            <a:endParaRPr lang="en-US" dirty="0" smtClean="0"/>
          </a:p>
          <a:p>
            <a:r>
              <a:rPr lang="en-US" dirty="0" smtClean="0"/>
              <a:t>Implementations: easier than </a:t>
            </a:r>
            <a:r>
              <a:rPr lang="en-US" dirty="0" err="1" smtClean="0"/>
              <a:t>sysV</a:t>
            </a:r>
            <a:r>
              <a:rPr lang="en-US" dirty="0" smtClean="0"/>
              <a:t>.</a:t>
            </a:r>
          </a:p>
          <a:p>
            <a:r>
              <a:rPr lang="en-US" dirty="0">
                <a:solidFill>
                  <a:prstClr val="black"/>
                </a:solidFill>
              </a:rPr>
              <a:t>/</a:t>
            </a:r>
            <a:r>
              <a:rPr lang="en-US" dirty="0" err="1" smtClean="0">
                <a:solidFill>
                  <a:prstClr val="black"/>
                </a:solidFill>
              </a:rPr>
              <a:t>etc</a:t>
            </a:r>
            <a:r>
              <a:rPr lang="en-US" dirty="0" smtClean="0">
                <a:solidFill>
                  <a:prstClr val="black"/>
                </a:solidFill>
              </a:rPr>
              <a:t>/</a:t>
            </a:r>
            <a:r>
              <a:rPr lang="en-US" dirty="0" err="1" smtClean="0">
                <a:solidFill>
                  <a:prstClr val="black"/>
                </a:solidFill>
              </a:rPr>
              <a:t>systemd</a:t>
            </a:r>
            <a:r>
              <a:rPr lang="en-US" dirty="0">
                <a:solidFill>
                  <a:prstClr val="black"/>
                </a:solidFill>
              </a:rPr>
              <a:t>/system, /run/</a:t>
            </a:r>
            <a:r>
              <a:rPr lang="en-US" dirty="0" err="1">
                <a:solidFill>
                  <a:prstClr val="black"/>
                </a:solidFill>
              </a:rPr>
              <a:t>systemd</a:t>
            </a:r>
            <a:r>
              <a:rPr lang="en-US" dirty="0">
                <a:solidFill>
                  <a:prstClr val="black"/>
                </a:solidFill>
              </a:rPr>
              <a:t>/system, /</a:t>
            </a:r>
            <a:r>
              <a:rPr lang="en-US" dirty="0" err="1">
                <a:solidFill>
                  <a:prstClr val="black"/>
                </a:solidFill>
              </a:rPr>
              <a:t>usr</a:t>
            </a:r>
            <a:r>
              <a:rPr lang="en-US" dirty="0">
                <a:solidFill>
                  <a:prstClr val="black"/>
                </a:solidFill>
              </a:rPr>
              <a:t>/lib/</a:t>
            </a:r>
            <a:r>
              <a:rPr lang="en-US" dirty="0" err="1">
                <a:solidFill>
                  <a:prstClr val="black"/>
                </a:solidFill>
              </a:rPr>
              <a:t>systemd</a:t>
            </a:r>
            <a:r>
              <a:rPr lang="en-US">
                <a:solidFill>
                  <a:prstClr val="black"/>
                </a:solidFill>
              </a:rPr>
              <a:t>/system</a:t>
            </a:r>
            <a:endParaRPr lang="en-US" dirty="0" smtClean="0">
              <a:solidFill>
                <a:prstClr val="black"/>
              </a:solidFill>
            </a:endParaRPr>
          </a:p>
          <a:p>
            <a:r>
              <a:rPr lang="en-US" dirty="0">
                <a:solidFill>
                  <a:prstClr val="black"/>
                </a:solidFill>
              </a:rPr>
              <a:t>#</a:t>
            </a:r>
            <a:r>
              <a:rPr lang="en-US" dirty="0" err="1">
                <a:solidFill>
                  <a:prstClr val="black"/>
                </a:solidFill>
              </a:rPr>
              <a:t>systemctl</a:t>
            </a:r>
            <a:r>
              <a:rPr lang="en-US" dirty="0">
                <a:solidFill>
                  <a:prstClr val="black"/>
                </a:solidFill>
              </a:rPr>
              <a:t> enable </a:t>
            </a:r>
            <a:r>
              <a:rPr lang="en-US" dirty="0" err="1" smtClean="0">
                <a:solidFill>
                  <a:prstClr val="black"/>
                </a:solidFill>
              </a:rPr>
              <a:t>service.service</a:t>
            </a:r>
            <a:endParaRPr lang="en-US" dirty="0" smtClean="0">
              <a:solidFill>
                <a:prstClr val="black"/>
              </a:solidFill>
            </a:endParaRPr>
          </a:p>
          <a:p>
            <a:pPr marL="457200" lvl="1" indent="0">
              <a:buNone/>
            </a:pPr>
            <a:r>
              <a:rPr lang="en-US" dirty="0">
                <a:solidFill>
                  <a:prstClr val="black"/>
                </a:solidFill>
              </a:rPr>
              <a:t>/</a:t>
            </a:r>
            <a:r>
              <a:rPr lang="en-US" dirty="0" err="1">
                <a:solidFill>
                  <a:prstClr val="black"/>
                </a:solidFill>
              </a:rPr>
              <a:t>etc</a:t>
            </a:r>
            <a:r>
              <a:rPr lang="en-US" dirty="0">
                <a:solidFill>
                  <a:prstClr val="black"/>
                </a:solidFill>
              </a:rPr>
              <a:t>/</a:t>
            </a:r>
            <a:r>
              <a:rPr lang="en-US" dirty="0" err="1">
                <a:solidFill>
                  <a:prstClr val="black"/>
                </a:solidFill>
              </a:rPr>
              <a:t>systemd</a:t>
            </a:r>
            <a:r>
              <a:rPr lang="en-US" dirty="0">
                <a:solidFill>
                  <a:prstClr val="black"/>
                </a:solidFill>
              </a:rPr>
              <a:t>/system/multi-</a:t>
            </a:r>
            <a:r>
              <a:rPr lang="en-US" dirty="0" err="1">
                <a:solidFill>
                  <a:prstClr val="black"/>
                </a:solidFill>
              </a:rPr>
              <a:t>user.target.wants</a:t>
            </a:r>
            <a:r>
              <a:rPr lang="en-US" dirty="0">
                <a:solidFill>
                  <a:prstClr val="black"/>
                </a:solidFill>
              </a:rPr>
              <a:t>/</a:t>
            </a:r>
            <a:r>
              <a:rPr lang="en-US" dirty="0" err="1">
                <a:solidFill>
                  <a:prstClr val="black"/>
                </a:solidFill>
              </a:rPr>
              <a:t>service.service</a:t>
            </a:r>
            <a:r>
              <a:rPr lang="en-US" dirty="0">
                <a:solidFill>
                  <a:prstClr val="black"/>
                </a:solidFill>
              </a:rPr>
              <a:t> -&gt; /</a:t>
            </a:r>
            <a:r>
              <a:rPr lang="en-US" dirty="0" err="1">
                <a:solidFill>
                  <a:prstClr val="black"/>
                </a:solidFill>
              </a:rPr>
              <a:t>usr</a:t>
            </a:r>
            <a:r>
              <a:rPr lang="en-US" dirty="0">
                <a:solidFill>
                  <a:prstClr val="black"/>
                </a:solidFill>
              </a:rPr>
              <a:t>/lib/</a:t>
            </a:r>
            <a:r>
              <a:rPr lang="en-US" dirty="0" err="1">
                <a:solidFill>
                  <a:prstClr val="black"/>
                </a:solidFill>
              </a:rPr>
              <a:t>systemd</a:t>
            </a:r>
            <a:r>
              <a:rPr lang="en-US" dirty="0">
                <a:solidFill>
                  <a:prstClr val="black"/>
                </a:solidFill>
              </a:rPr>
              <a:t>/system/</a:t>
            </a:r>
            <a:r>
              <a:rPr lang="en-US" dirty="0" err="1">
                <a:solidFill>
                  <a:prstClr val="black"/>
                </a:solidFill>
              </a:rPr>
              <a:t>service.service</a:t>
            </a:r>
            <a:endParaRPr lang="en-US" dirty="0" smtClean="0">
              <a:solidFill>
                <a:prstClr val="black"/>
              </a:solidFill>
            </a:endParaRPr>
          </a:p>
          <a:p>
            <a:pPr lvl="0"/>
            <a:r>
              <a:rPr lang="en-US" dirty="0">
                <a:solidFill>
                  <a:prstClr val="black"/>
                </a:solidFill>
              </a:rPr>
              <a:t>Restart=always</a:t>
            </a:r>
            <a:endParaRPr lang="en-US" dirty="0" smtClean="0">
              <a:solidFill>
                <a:prstClr val="black"/>
              </a:solidFill>
            </a:endParaRPr>
          </a:p>
          <a:p>
            <a:pPr lvl="0"/>
            <a:r>
              <a:rPr lang="en-US" dirty="0">
                <a:solidFill>
                  <a:prstClr val="black"/>
                </a:solidFill>
              </a:rPr>
              <a:t>I</a:t>
            </a:r>
            <a:r>
              <a:rPr lang="en-US" dirty="0" smtClean="0">
                <a:solidFill>
                  <a:prstClr val="black"/>
                </a:solidFill>
              </a:rPr>
              <a:t>mmediately.</a:t>
            </a:r>
            <a:endParaRPr lang="en-US" dirty="0">
              <a:solidFill>
                <a:prstClr val="black"/>
              </a:solidFill>
            </a:endParaRP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12</a:t>
            </a:fld>
            <a:endParaRPr lang="en-US" dirty="0"/>
          </a:p>
        </p:txBody>
      </p:sp>
    </p:spTree>
    <p:extLst>
      <p:ext uri="{BB962C8B-B14F-4D97-AF65-F5344CB8AC3E}">
        <p14:creationId xmlns:p14="http://schemas.microsoft.com/office/powerpoint/2010/main" val="3498409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systemd</a:t>
            </a:r>
            <a:endParaRPr lang="en-US" dirty="0"/>
          </a:p>
        </p:txBody>
      </p:sp>
      <p:sp>
        <p:nvSpPr>
          <p:cNvPr id="3" name="Content Placeholder 2"/>
          <p:cNvSpPr>
            <a:spLocks noGrp="1"/>
          </p:cNvSpPr>
          <p:nvPr>
            <p:ph idx="1"/>
          </p:nvPr>
        </p:nvSpPr>
        <p:spPr/>
        <p:txBody>
          <a:bodyPr>
            <a:normAutofit/>
          </a:bodyPr>
          <a:lstStyle/>
          <a:p>
            <a:r>
              <a:rPr lang="en-US" dirty="0" smtClean="0"/>
              <a:t>Software watchdog</a:t>
            </a:r>
          </a:p>
          <a:p>
            <a:r>
              <a:rPr lang="en-US" dirty="0" smtClean="0">
                <a:solidFill>
                  <a:prstClr val="black"/>
                </a:solidFill>
              </a:rPr>
              <a:t>device, mount, target</a:t>
            </a:r>
            <a:endParaRPr lang="en-US" dirty="0">
              <a:solidFill>
                <a:prstClr val="black"/>
              </a:solidFill>
            </a:endParaRP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13</a:t>
            </a:fld>
            <a:endParaRPr lang="en-US" dirty="0"/>
          </a:p>
        </p:txBody>
      </p:sp>
    </p:spTree>
    <p:extLst>
      <p:ext uri="{BB962C8B-B14F-4D97-AF65-F5344CB8AC3E}">
        <p14:creationId xmlns:p14="http://schemas.microsoft.com/office/powerpoint/2010/main" val="1925003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lstStyle/>
          <a:p>
            <a:r>
              <a:rPr lang="en-US" dirty="0" smtClean="0"/>
              <a:t>IPC</a:t>
            </a:r>
          </a:p>
          <a:p>
            <a:pPr lvl="1"/>
            <a:r>
              <a:rPr lang="en-US" dirty="0" err="1" smtClean="0"/>
              <a:t>mq</a:t>
            </a:r>
            <a:endParaRPr lang="en-US" dirty="0" smtClean="0"/>
          </a:p>
          <a:p>
            <a:r>
              <a:rPr lang="en-US" dirty="0" smtClean="0"/>
              <a:t>Socket</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14</a:t>
            </a:fld>
            <a:endParaRPr lang="en-US" dirty="0"/>
          </a:p>
        </p:txBody>
      </p:sp>
    </p:spTree>
    <p:extLst>
      <p:ext uri="{BB962C8B-B14F-4D97-AF65-F5344CB8AC3E}">
        <p14:creationId xmlns:p14="http://schemas.microsoft.com/office/powerpoint/2010/main" val="3367682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Discussions</a:t>
            </a:r>
            <a:endParaRPr lang="en-US" dirty="0"/>
          </a:p>
        </p:txBody>
      </p:sp>
      <p:sp>
        <p:nvSpPr>
          <p:cNvPr id="3" name="Content Placeholder 2"/>
          <p:cNvSpPr>
            <a:spLocks noGrp="1"/>
          </p:cNvSpPr>
          <p:nvPr>
            <p:ph idx="1"/>
          </p:nvPr>
        </p:nvSpPr>
        <p:spPr/>
        <p:txBody>
          <a:bodyPr>
            <a:normAutofit/>
          </a:bodyPr>
          <a:lstStyle/>
          <a:p>
            <a:r>
              <a:rPr lang="en-US" dirty="0" smtClean="0"/>
              <a:t>In conclusion, the document guides user to prepare the training document for a training course. User should follow the template as much as possible</a:t>
            </a:r>
          </a:p>
          <a:p>
            <a:r>
              <a:rPr lang="en-US" dirty="0" smtClean="0"/>
              <a:t>This is the first version of the document and sure that there are many issues in this. So, if you have any comment to improve the quality of the document, please:</a:t>
            </a:r>
          </a:p>
          <a:p>
            <a:pPr lvl="1"/>
            <a:r>
              <a:rPr lang="en-US" dirty="0" smtClean="0"/>
              <a:t>Send an email to:</a:t>
            </a:r>
          </a:p>
          <a:p>
            <a:pPr lvl="2"/>
            <a:r>
              <a:rPr lang="en-US" dirty="0" smtClean="0"/>
              <a:t>Le Anh Tuan</a:t>
            </a:r>
          </a:p>
          <a:p>
            <a:pPr lvl="2"/>
            <a:r>
              <a:rPr lang="en-US" dirty="0" smtClean="0"/>
              <a:t>Email: </a:t>
            </a:r>
            <a:r>
              <a:rPr lang="en-US" dirty="0" smtClean="0">
                <a:hlinkClick r:id="rId2"/>
              </a:rPr>
              <a:t>tuan1.le@lge.com</a:t>
            </a:r>
            <a:endParaRPr lang="en-US" dirty="0" smtClean="0"/>
          </a:p>
          <a:p>
            <a:pPr lvl="1"/>
            <a:r>
              <a:rPr lang="en-US" dirty="0" smtClean="0"/>
              <a:t>Or make a talk with me any time</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15</a:t>
            </a:fld>
            <a:endParaRPr lang="en-US" dirty="0"/>
          </a:p>
        </p:txBody>
      </p:sp>
    </p:spTree>
    <p:extLst>
      <p:ext uri="{BB962C8B-B14F-4D97-AF65-F5344CB8AC3E}">
        <p14:creationId xmlns:p14="http://schemas.microsoft.com/office/powerpoint/2010/main" val="2655456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www.freedesktop.org/software/systemd/man/daemon.html</a:t>
            </a:r>
            <a:endParaRPr lang="en-US" dirty="0" smtClean="0"/>
          </a:p>
          <a:p>
            <a:r>
              <a:rPr lang="en-US" dirty="0">
                <a:hlinkClick r:id="rId3"/>
              </a:rPr>
              <a:t>http://</a:t>
            </a:r>
            <a:r>
              <a:rPr lang="en-US" dirty="0" smtClean="0">
                <a:hlinkClick r:id="rId3"/>
              </a:rPr>
              <a:t>0pointer.de/blog/projects/systemd.html</a:t>
            </a:r>
            <a:endParaRPr lang="en-US" dirty="0" smtClean="0"/>
          </a:p>
          <a:p>
            <a:r>
              <a:rPr lang="en-US" dirty="0">
                <a:hlinkClick r:id="rId4"/>
              </a:rPr>
              <a:t>http://</a:t>
            </a:r>
            <a:r>
              <a:rPr lang="en-US" dirty="0" smtClean="0">
                <a:hlinkClick r:id="rId4"/>
              </a:rPr>
              <a:t>glennastory.net/boot/init.html</a:t>
            </a:r>
            <a:endParaRPr lang="en-US" dirty="0" smtClean="0"/>
          </a:p>
          <a:p>
            <a:r>
              <a:rPr lang="en-US" dirty="0">
                <a:hlinkClick r:id="rId5"/>
              </a:rPr>
              <a:t>https://</a:t>
            </a:r>
            <a:r>
              <a:rPr lang="en-US" dirty="0" smtClean="0">
                <a:hlinkClick r:id="rId5"/>
              </a:rPr>
              <a:t>www.digitalocean.com/community/tutorial_series/how-to-configure-a-linux-service-to-start-automatically-after-a-crash-or-reboot</a:t>
            </a:r>
            <a:endParaRPr lang="en-US" dirty="0" smtClean="0"/>
          </a:p>
          <a:p>
            <a:r>
              <a:rPr lang="en-US" dirty="0">
                <a:hlinkClick r:id="rId6"/>
              </a:rPr>
              <a:t>http://</a:t>
            </a:r>
            <a:r>
              <a:rPr lang="en-US" dirty="0" smtClean="0">
                <a:hlinkClick r:id="rId6"/>
              </a:rPr>
              <a:t>www.netzmafia.de/skripten/unix/linux-daemon-howto.html</a:t>
            </a:r>
            <a:endParaRPr lang="en-US" dirty="0" smtClean="0"/>
          </a:p>
          <a:p>
            <a:endParaRPr lang="en-US" dirty="0"/>
          </a:p>
        </p:txBody>
      </p:sp>
    </p:spTree>
    <p:extLst>
      <p:ext uri="{BB962C8B-B14F-4D97-AF65-F5344CB8AC3E}">
        <p14:creationId xmlns:p14="http://schemas.microsoft.com/office/powerpoint/2010/main" val="3588718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837" y="1814512"/>
            <a:ext cx="4886325" cy="3228975"/>
          </a:xfrm>
          <a:prstGeom prst="rect">
            <a:avLst/>
          </a:prstGeom>
        </p:spPr>
      </p:pic>
      <p:sp>
        <p:nvSpPr>
          <p:cNvPr id="5" name="TextBox 4"/>
          <p:cNvSpPr txBox="1"/>
          <p:nvPr/>
        </p:nvSpPr>
        <p:spPr>
          <a:xfrm>
            <a:off x="282011" y="487110"/>
            <a:ext cx="7718973" cy="369332"/>
          </a:xfrm>
          <a:prstGeom prst="rect">
            <a:avLst/>
          </a:prstGeom>
          <a:noFill/>
        </p:spPr>
        <p:txBody>
          <a:bodyPr wrap="none" rtlCol="0">
            <a:spAutoFit/>
          </a:bodyPr>
          <a:lstStyle/>
          <a:p>
            <a:r>
              <a:rPr lang="en-US" i="1" dirty="0" smtClean="0"/>
              <a:t>&lt;Thanks page – Please use your all ability of imagination to make it creativeness&gt;</a:t>
            </a:r>
            <a:endParaRPr lang="en-US" i="1" dirty="0"/>
          </a:p>
        </p:txBody>
      </p:sp>
      <p:sp>
        <p:nvSpPr>
          <p:cNvPr id="6" name="Slide Number Placeholder 5"/>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17</a:t>
            </a:fld>
            <a:endParaRPr lang="en-US" dirty="0"/>
          </a:p>
        </p:txBody>
      </p:sp>
    </p:spTree>
    <p:extLst>
      <p:ext uri="{BB962C8B-B14F-4D97-AF65-F5344CB8AC3E}">
        <p14:creationId xmlns:p14="http://schemas.microsoft.com/office/powerpoint/2010/main" val="2758704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09445640"/>
              </p:ext>
            </p:extLst>
          </p:nvPr>
        </p:nvGraphicFramePr>
        <p:xfrm>
          <a:off x="322263" y="812800"/>
          <a:ext cx="8553452" cy="1483360"/>
        </p:xfrm>
        <a:graphic>
          <a:graphicData uri="http://schemas.openxmlformats.org/drawingml/2006/table">
            <a:tbl>
              <a:tblPr firstRow="1" bandRow="1">
                <a:tableStyleId>{F5AB1C69-6EDB-4FF4-983F-18BD219EF322}</a:tableStyleId>
              </a:tblPr>
              <a:tblGrid>
                <a:gridCol w="2138363"/>
                <a:gridCol w="2138363"/>
                <a:gridCol w="2138363"/>
                <a:gridCol w="2138363"/>
              </a:tblGrid>
              <a:tr h="370840">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Change History</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Revision</a:t>
                      </a:r>
                    </a:p>
                  </a:txBody>
                  <a:tcPr/>
                </a:tc>
                <a:tc>
                  <a:txBody>
                    <a:bodyPr/>
                    <a:lstStyle/>
                    <a:p>
                      <a:r>
                        <a:rPr lang="en-US" dirty="0" smtClean="0"/>
                        <a:t>Date</a:t>
                      </a:r>
                      <a:endParaRPr lang="en-US" dirty="0"/>
                    </a:p>
                  </a:txBody>
                  <a:tcPr/>
                </a:tc>
                <a:tc>
                  <a:txBody>
                    <a:bodyPr/>
                    <a:lstStyle/>
                    <a:p>
                      <a:r>
                        <a:rPr lang="en-US" dirty="0" smtClean="0"/>
                        <a:t>Author</a:t>
                      </a:r>
                      <a:endParaRPr lang="en-US" dirty="0"/>
                    </a:p>
                  </a:txBody>
                  <a:tcPr/>
                </a:tc>
                <a:tc>
                  <a:txBody>
                    <a:bodyPr/>
                    <a:lstStyle/>
                    <a:p>
                      <a:r>
                        <a:rPr lang="en-US" dirty="0" smtClean="0"/>
                        <a:t>Comments</a:t>
                      </a:r>
                      <a:endParaRPr lang="en-US" dirty="0"/>
                    </a:p>
                  </a:txBody>
                  <a:tcPr/>
                </a:tc>
              </a:tr>
              <a:tr h="370840">
                <a:tc>
                  <a:txBody>
                    <a:bodyPr/>
                    <a:lstStyle/>
                    <a:p>
                      <a:r>
                        <a:rPr lang="en-US" sz="1400" dirty="0" smtClean="0"/>
                        <a:t>0.1</a:t>
                      </a:r>
                      <a:endParaRPr lang="en-US" sz="1400" dirty="0"/>
                    </a:p>
                  </a:txBody>
                  <a:tcPr/>
                </a:tc>
                <a:tc>
                  <a:txBody>
                    <a:bodyPr/>
                    <a:lstStyle/>
                    <a:p>
                      <a:r>
                        <a:rPr lang="en-US" sz="1400" dirty="0" smtClean="0"/>
                        <a:t>02.10.2018</a:t>
                      </a:r>
                      <a:endParaRPr lang="en-US" sz="1400" dirty="0"/>
                    </a:p>
                  </a:txBody>
                  <a:tcPr/>
                </a:tc>
                <a:tc>
                  <a:txBody>
                    <a:bodyPr/>
                    <a:lstStyle/>
                    <a:p>
                      <a:r>
                        <a:rPr lang="en-US" sz="1400" dirty="0" smtClean="0"/>
                        <a:t>tuan1.le</a:t>
                      </a:r>
                      <a:endParaRPr lang="en-US" sz="1400" dirty="0"/>
                    </a:p>
                  </a:txBody>
                  <a:tcPr/>
                </a:tc>
                <a:tc>
                  <a:txBody>
                    <a:bodyPr/>
                    <a:lstStyle/>
                    <a:p>
                      <a:r>
                        <a:rPr lang="en-US" sz="1400" dirty="0" smtClean="0"/>
                        <a:t>Initial version</a:t>
                      </a:r>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2</a:t>
            </a:fld>
            <a:endParaRPr lang="en-US" dirty="0"/>
          </a:p>
        </p:txBody>
      </p:sp>
    </p:spTree>
    <p:extLst>
      <p:ext uri="{BB962C8B-B14F-4D97-AF65-F5344CB8AC3E}">
        <p14:creationId xmlns:p14="http://schemas.microsoft.com/office/powerpoint/2010/main" val="528099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Background</a:t>
            </a:r>
            <a:r>
              <a:rPr lang="en-US" dirty="0"/>
              <a:t> </a:t>
            </a:r>
            <a:r>
              <a:rPr lang="en-US" dirty="0" smtClean="0"/>
              <a:t>process.</a:t>
            </a:r>
            <a:endParaRPr lang="en-US" dirty="0" smtClean="0"/>
          </a:p>
          <a:p>
            <a:pPr marL="0" indent="0">
              <a:buNone/>
            </a:pPr>
            <a:endParaRPr lang="en-US" dirty="0" smtClean="0"/>
          </a:p>
          <a:p>
            <a:r>
              <a:rPr lang="en-US" dirty="0" smtClean="0"/>
              <a:t>Supervises </a:t>
            </a:r>
            <a:r>
              <a:rPr lang="en-US" dirty="0"/>
              <a:t>the system or provides functionality to other </a:t>
            </a:r>
            <a:r>
              <a:rPr lang="en-US" dirty="0" smtClean="0"/>
              <a:t>processes</a:t>
            </a:r>
            <a:r>
              <a:rPr lang="en-US" dirty="0" smtClean="0"/>
              <a:t>.</a:t>
            </a:r>
          </a:p>
          <a:p>
            <a:pPr marL="0" indent="0">
              <a:buNone/>
            </a:pPr>
            <a:endParaRPr lang="en-US" dirty="0" smtClean="0"/>
          </a:p>
          <a:p>
            <a:r>
              <a:rPr lang="en-US" dirty="0" smtClean="0"/>
              <a:t>Type of daemons:</a:t>
            </a:r>
          </a:p>
          <a:p>
            <a:pPr lvl="1"/>
            <a:r>
              <a:rPr lang="en-US" dirty="0" smtClean="0"/>
              <a:t>Traditional </a:t>
            </a:r>
            <a:r>
              <a:rPr lang="en-US" dirty="0" smtClean="0"/>
              <a:t>daemons: </a:t>
            </a:r>
            <a:r>
              <a:rPr lang="en-US" dirty="0" err="1" smtClean="0"/>
              <a:t>SysV</a:t>
            </a:r>
            <a:r>
              <a:rPr lang="en-US" dirty="0" smtClean="0"/>
              <a:t> Unix.</a:t>
            </a:r>
          </a:p>
          <a:p>
            <a:pPr lvl="1"/>
            <a:r>
              <a:rPr lang="en-US" dirty="0" smtClean="0"/>
              <a:t>Modern </a:t>
            </a:r>
            <a:r>
              <a:rPr lang="en-US" dirty="0" smtClean="0"/>
              <a:t>daemons: </a:t>
            </a:r>
            <a:r>
              <a:rPr lang="en-US" dirty="0" smtClean="0"/>
              <a:t>Upstart, </a:t>
            </a:r>
            <a:r>
              <a:rPr lang="en-US" dirty="0" err="1" smtClean="0"/>
              <a:t>systemd</a:t>
            </a:r>
            <a:r>
              <a:rPr lang="en-US" dirty="0" smtClean="0"/>
              <a:t>.</a:t>
            </a:r>
            <a:endParaRPr lang="en-US" b="1" dirty="0" smtClean="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3</a:t>
            </a:fld>
            <a:endParaRPr lang="en-US" dirty="0"/>
          </a:p>
        </p:txBody>
      </p:sp>
    </p:spTree>
    <p:extLst>
      <p:ext uri="{BB962C8B-B14F-4D97-AF65-F5344CB8AC3E}">
        <p14:creationId xmlns:p14="http://schemas.microsoft.com/office/powerpoint/2010/main" val="1890178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Service</a:t>
            </a:r>
            <a:endParaRPr lang="en-US" dirty="0"/>
          </a:p>
        </p:txBody>
      </p:sp>
      <p:sp>
        <p:nvSpPr>
          <p:cNvPr id="3" name="Content Placeholder 2"/>
          <p:cNvSpPr>
            <a:spLocks noGrp="1"/>
          </p:cNvSpPr>
          <p:nvPr>
            <p:ph idx="1"/>
          </p:nvPr>
        </p:nvSpPr>
        <p:spPr/>
        <p:txBody>
          <a:bodyPr>
            <a:normAutofit/>
          </a:bodyPr>
          <a:lstStyle/>
          <a:p>
            <a:r>
              <a:rPr lang="en-US" dirty="0" smtClean="0"/>
              <a:t>Run &gt; </a:t>
            </a:r>
            <a:r>
              <a:rPr lang="en-US" dirty="0" err="1" smtClean="0"/>
              <a:t>services.msc</a:t>
            </a:r>
            <a:endParaRPr lang="en-US" dirty="0" smtClean="0"/>
          </a:p>
          <a:p>
            <a:endParaRPr lang="en-US" b="1" dirty="0" smtClean="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4</a:t>
            </a:fld>
            <a:endParaRPr lang="en-US" dirty="0"/>
          </a:p>
        </p:txBody>
      </p:sp>
      <p:pic>
        <p:nvPicPr>
          <p:cNvPr id="5" name="Picture 4"/>
          <p:cNvPicPr>
            <a:picLocks noChangeAspect="1"/>
          </p:cNvPicPr>
          <p:nvPr/>
        </p:nvPicPr>
        <p:blipFill>
          <a:blip r:embed="rId3"/>
          <a:stretch>
            <a:fillRect/>
          </a:stretch>
        </p:blipFill>
        <p:spPr>
          <a:xfrm>
            <a:off x="1095556" y="1271623"/>
            <a:ext cx="6849374" cy="5198777"/>
          </a:xfrm>
          <a:prstGeom prst="rect">
            <a:avLst/>
          </a:prstGeom>
        </p:spPr>
      </p:pic>
    </p:spTree>
    <p:extLst>
      <p:ext uri="{BB962C8B-B14F-4D97-AF65-F5344CB8AC3E}">
        <p14:creationId xmlns:p14="http://schemas.microsoft.com/office/powerpoint/2010/main" val="979979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Identifier </a:t>
            </a:r>
            <a:r>
              <a:rPr lang="en-US" dirty="0" smtClean="0"/>
              <a:t>1 – </a:t>
            </a:r>
            <a:r>
              <a:rPr lang="en-US" dirty="0" err="1"/>
              <a:t>Init</a:t>
            </a:r>
            <a:r>
              <a:rPr lang="en-US" dirty="0"/>
              <a:t> process</a:t>
            </a:r>
          </a:p>
        </p:txBody>
      </p:sp>
      <p:sp>
        <p:nvSpPr>
          <p:cNvPr id="3" name="Content Placeholder 2"/>
          <p:cNvSpPr>
            <a:spLocks noGrp="1"/>
          </p:cNvSpPr>
          <p:nvPr>
            <p:ph idx="1"/>
          </p:nvPr>
        </p:nvSpPr>
        <p:spPr/>
        <p:txBody>
          <a:bodyPr>
            <a:normAutofit/>
          </a:bodyPr>
          <a:lstStyle/>
          <a:p>
            <a:r>
              <a:rPr lang="en-US" dirty="0" smtClean="0"/>
              <a:t>Unix like system.</a:t>
            </a:r>
          </a:p>
          <a:p>
            <a:r>
              <a:rPr lang="en-US" dirty="0"/>
              <a:t>B</a:t>
            </a:r>
            <a:r>
              <a:rPr lang="en-US" dirty="0" smtClean="0"/>
              <a:t>y </a:t>
            </a:r>
            <a:r>
              <a:rPr lang="en-US" dirty="0"/>
              <a:t>the </a:t>
            </a:r>
            <a:r>
              <a:rPr lang="en-US" dirty="0" smtClean="0"/>
              <a:t>kernel.</a:t>
            </a:r>
          </a:p>
          <a:p>
            <a:r>
              <a:rPr lang="en-US" dirty="0" smtClean="0"/>
              <a:t>Parent </a:t>
            </a:r>
            <a:r>
              <a:rPr lang="en-US" dirty="0"/>
              <a:t>process for </a:t>
            </a:r>
            <a:r>
              <a:rPr lang="en-US" dirty="0" smtClean="0"/>
              <a:t>all process.</a:t>
            </a:r>
          </a:p>
          <a:p>
            <a:r>
              <a:rPr lang="en-US" dirty="0" smtClean="0"/>
              <a:t>Can do and must do special system works.</a:t>
            </a:r>
          </a:p>
          <a:p>
            <a:endParaRPr lang="en-US" dirty="0"/>
          </a:p>
          <a:p>
            <a:r>
              <a:rPr lang="en-US" dirty="0" smtClean="0"/>
              <a:t>Daemon should be child of </a:t>
            </a:r>
            <a:r>
              <a:rPr lang="en-US" dirty="0" err="1" smtClean="0"/>
              <a:t>init</a:t>
            </a:r>
            <a:r>
              <a:rPr lang="en-US" dirty="0" smtClean="0"/>
              <a:t> process.</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5</a:t>
            </a:fld>
            <a:endParaRPr lang="en-US" dirty="0"/>
          </a:p>
        </p:txBody>
      </p:sp>
    </p:spTree>
    <p:extLst>
      <p:ext uri="{BB962C8B-B14F-4D97-AF65-F5344CB8AC3E}">
        <p14:creationId xmlns:p14="http://schemas.microsoft.com/office/powerpoint/2010/main" val="544981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dirty="0" err="1" smtClean="0"/>
              <a:t>baodaemon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6</a:t>
            </a:fld>
            <a:endParaRPr lang="en-US" dirty="0"/>
          </a:p>
        </p:txBody>
      </p:sp>
    </p:spTree>
    <p:extLst>
      <p:ext uri="{BB962C8B-B14F-4D97-AF65-F5344CB8AC3E}">
        <p14:creationId xmlns:p14="http://schemas.microsoft.com/office/powerpoint/2010/main" val="3578616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837" y="1814512"/>
            <a:ext cx="4886325" cy="3228975"/>
          </a:xfrm>
          <a:prstGeom prst="rect">
            <a:avLst/>
          </a:prstGeom>
        </p:spPr>
      </p:pic>
      <p:sp>
        <p:nvSpPr>
          <p:cNvPr id="6" name="Slide Number Placeholder 5"/>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7</a:t>
            </a:fld>
            <a:endParaRPr lang="en-US" dirty="0"/>
          </a:p>
        </p:txBody>
      </p:sp>
    </p:spTree>
    <p:extLst>
      <p:ext uri="{BB962C8B-B14F-4D97-AF65-F5344CB8AC3E}">
        <p14:creationId xmlns:p14="http://schemas.microsoft.com/office/powerpoint/2010/main" val="791446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Daemon Management</a:t>
            </a:r>
            <a:endParaRPr lang="en-US" dirty="0"/>
          </a:p>
        </p:txBody>
      </p:sp>
      <p:sp>
        <p:nvSpPr>
          <p:cNvPr id="3" name="Content Placeholder 2"/>
          <p:cNvSpPr>
            <a:spLocks noGrp="1"/>
          </p:cNvSpPr>
          <p:nvPr>
            <p:ph idx="1"/>
          </p:nvPr>
        </p:nvSpPr>
        <p:spPr/>
        <p:txBody>
          <a:bodyPr>
            <a:normAutofit/>
          </a:bodyPr>
          <a:lstStyle/>
          <a:p>
            <a:r>
              <a:rPr lang="en-US" dirty="0" smtClean="0"/>
              <a:t>If we designed a daemon as important one, how can it auto-start with system </a:t>
            </a:r>
            <a:r>
              <a:rPr lang="en-US" dirty="0" err="1" smtClean="0"/>
              <a:t>bootup</a:t>
            </a:r>
            <a:r>
              <a:rPr lang="en-US" dirty="0" smtClean="0"/>
              <a:t>?</a:t>
            </a:r>
          </a:p>
          <a:p>
            <a:r>
              <a:rPr lang="en-US" dirty="0" smtClean="0"/>
              <a:t>Could a daemon </a:t>
            </a:r>
            <a:r>
              <a:rPr lang="en-US" dirty="0" err="1" smtClean="0"/>
              <a:t>respawn</a:t>
            </a:r>
            <a:r>
              <a:rPr lang="en-US" dirty="0" smtClean="0"/>
              <a:t> if it is crashed?</a:t>
            </a:r>
          </a:p>
          <a:p>
            <a:r>
              <a:rPr lang="en-US" dirty="0" smtClean="0"/>
              <a:t>How can a daemon communicate with outside?</a:t>
            </a: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8</a:t>
            </a:fld>
            <a:endParaRPr lang="en-US" dirty="0"/>
          </a:p>
        </p:txBody>
      </p:sp>
    </p:spTree>
    <p:extLst>
      <p:ext uri="{BB962C8B-B14F-4D97-AF65-F5344CB8AC3E}">
        <p14:creationId xmlns:p14="http://schemas.microsoft.com/office/powerpoint/2010/main" val="4026618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SysV</a:t>
            </a:r>
            <a:r>
              <a:rPr lang="en-US" dirty="0"/>
              <a:t> </a:t>
            </a:r>
            <a:r>
              <a:rPr lang="en-US" dirty="0" err="1"/>
              <a:t>Init</a:t>
            </a:r>
            <a:r>
              <a:rPr lang="en-US" dirty="0"/>
              <a:t> - Linux System Process Initialization</a:t>
            </a:r>
          </a:p>
        </p:txBody>
      </p:sp>
      <p:sp>
        <p:nvSpPr>
          <p:cNvPr id="3" name="Content Placeholder 2"/>
          <p:cNvSpPr>
            <a:spLocks noGrp="1"/>
          </p:cNvSpPr>
          <p:nvPr>
            <p:ph idx="1"/>
          </p:nvPr>
        </p:nvSpPr>
        <p:spPr/>
        <p:txBody>
          <a:bodyPr>
            <a:normAutofit fontScale="92500" lnSpcReduction="10000"/>
          </a:bodyPr>
          <a:lstStyle/>
          <a:p>
            <a:r>
              <a:rPr lang="en-US" b="1" dirty="0" smtClean="0"/>
              <a:t>Scripts make the world crawl</a:t>
            </a:r>
            <a:r>
              <a:rPr lang="en-US" dirty="0" smtClean="0"/>
              <a:t>.</a:t>
            </a:r>
          </a:p>
          <a:p>
            <a:r>
              <a:rPr lang="en-US" dirty="0" err="1" smtClean="0"/>
              <a:t>Debian</a:t>
            </a:r>
            <a:r>
              <a:rPr lang="en-US" dirty="0" smtClean="0"/>
              <a:t> </a:t>
            </a:r>
            <a:r>
              <a:rPr lang="en-US" dirty="0" smtClean="0"/>
              <a:t>6, Ubuntu 6.06, </a:t>
            </a:r>
            <a:r>
              <a:rPr lang="en-US" dirty="0" err="1" smtClean="0"/>
              <a:t>CentOS</a:t>
            </a:r>
            <a:r>
              <a:rPr lang="en-US" dirty="0" smtClean="0"/>
              <a:t> 5.</a:t>
            </a:r>
          </a:p>
          <a:p>
            <a:r>
              <a:rPr lang="en-US" dirty="0" smtClean="0"/>
              <a:t>/</a:t>
            </a:r>
            <a:r>
              <a:rPr lang="en-US" dirty="0" err="1" smtClean="0"/>
              <a:t>sbin</a:t>
            </a:r>
            <a:r>
              <a:rPr lang="en-US" dirty="0" smtClean="0"/>
              <a:t>/</a:t>
            </a:r>
            <a:r>
              <a:rPr lang="en-US" dirty="0" err="1" smtClean="0"/>
              <a:t>init</a:t>
            </a:r>
            <a:endParaRPr lang="en-US" dirty="0" smtClean="0"/>
          </a:p>
          <a:p>
            <a:r>
              <a:rPr lang="en-US" dirty="0" smtClean="0"/>
              <a:t>read file </a:t>
            </a:r>
            <a:r>
              <a:rPr lang="en-US" dirty="0">
                <a:hlinkClick r:id="rId3"/>
              </a:rPr>
              <a:t>/</a:t>
            </a:r>
            <a:r>
              <a:rPr lang="en-US" dirty="0" err="1" smtClean="0">
                <a:hlinkClick r:id="rId3"/>
              </a:rPr>
              <a:t>etc</a:t>
            </a:r>
            <a:r>
              <a:rPr lang="en-US" dirty="0" smtClean="0">
                <a:hlinkClick r:id="rId3"/>
              </a:rPr>
              <a:t>/</a:t>
            </a:r>
            <a:r>
              <a:rPr lang="en-US" dirty="0" err="1" smtClean="0">
                <a:hlinkClick r:id="rId3"/>
              </a:rPr>
              <a:t>inittab</a:t>
            </a:r>
            <a:r>
              <a:rPr lang="en-US" dirty="0" smtClean="0"/>
              <a:t> for scripts:</a:t>
            </a:r>
          </a:p>
          <a:p>
            <a:pPr lvl="1"/>
            <a:r>
              <a:rPr lang="en-US" dirty="0"/>
              <a:t>/</a:t>
            </a:r>
            <a:r>
              <a:rPr lang="en-US" dirty="0" err="1" smtClean="0"/>
              <a:t>etc</a:t>
            </a:r>
            <a:r>
              <a:rPr lang="en-US" dirty="0" smtClean="0"/>
              <a:t>/</a:t>
            </a:r>
            <a:r>
              <a:rPr lang="en-US" dirty="0" err="1" smtClean="0"/>
              <a:t>rc.d</a:t>
            </a:r>
            <a:r>
              <a:rPr lang="en-US" dirty="0" smtClean="0"/>
              <a:t>/</a:t>
            </a:r>
            <a:r>
              <a:rPr lang="en-US" dirty="0" err="1" smtClean="0"/>
              <a:t>rc.sysinit</a:t>
            </a:r>
            <a:r>
              <a:rPr lang="en-US" dirty="0"/>
              <a:t> </a:t>
            </a:r>
            <a:r>
              <a:rPr lang="en-US" dirty="0" smtClean="0"/>
              <a:t>for system </a:t>
            </a:r>
            <a:r>
              <a:rPr lang="en-US" dirty="0">
                <a:hlinkClick r:id="rId4"/>
              </a:rPr>
              <a:t>initialization </a:t>
            </a:r>
            <a:r>
              <a:rPr lang="en-US" dirty="0" smtClean="0">
                <a:hlinkClick r:id="rId4"/>
              </a:rPr>
              <a:t>tasks</a:t>
            </a:r>
            <a:r>
              <a:rPr lang="en-US" dirty="0" smtClean="0"/>
              <a:t>.</a:t>
            </a:r>
          </a:p>
          <a:p>
            <a:pPr lvl="1"/>
            <a:r>
              <a:rPr lang="en-US" dirty="0"/>
              <a:t>/</a:t>
            </a:r>
            <a:r>
              <a:rPr lang="en-US" dirty="0" err="1" smtClean="0"/>
              <a:t>etc</a:t>
            </a:r>
            <a:r>
              <a:rPr lang="en-US" dirty="0" smtClean="0"/>
              <a:t>/</a:t>
            </a:r>
            <a:r>
              <a:rPr lang="en-US" dirty="0" err="1" smtClean="0"/>
              <a:t>rc.d</a:t>
            </a:r>
            <a:r>
              <a:rPr lang="en-US" dirty="0" smtClean="0"/>
              <a:t>/</a:t>
            </a:r>
            <a:r>
              <a:rPr lang="en-US" dirty="0" err="1" smtClean="0"/>
              <a:t>rc</a:t>
            </a:r>
            <a:r>
              <a:rPr lang="en-US" dirty="0"/>
              <a:t> </a:t>
            </a:r>
            <a:r>
              <a:rPr lang="en-US" dirty="0" smtClean="0"/>
              <a:t>with </a:t>
            </a:r>
            <a:r>
              <a:rPr lang="en-US" i="1" dirty="0" err="1" smtClean="0"/>
              <a:t>runlevel</a:t>
            </a:r>
            <a:r>
              <a:rPr lang="en-US" i="1" dirty="0" smtClean="0"/>
              <a:t> T.</a:t>
            </a:r>
          </a:p>
          <a:p>
            <a:pPr lvl="2" algn="just"/>
            <a:r>
              <a:rPr lang="en-US" dirty="0"/>
              <a:t>/</a:t>
            </a:r>
            <a:r>
              <a:rPr lang="en-US" dirty="0" err="1" smtClean="0"/>
              <a:t>rc.d</a:t>
            </a:r>
            <a:r>
              <a:rPr lang="en-US" dirty="0" smtClean="0"/>
              <a:t>/</a:t>
            </a:r>
            <a:r>
              <a:rPr lang="en-US" dirty="0" err="1" smtClean="0"/>
              <a:t>rcT.d</a:t>
            </a:r>
            <a:r>
              <a:rPr lang="en-US" dirty="0"/>
              <a:t> </a:t>
            </a:r>
            <a:r>
              <a:rPr lang="en-US" dirty="0" smtClean="0"/>
              <a:t>&gt; </a:t>
            </a:r>
            <a:r>
              <a:rPr lang="en-US" dirty="0" err="1" smtClean="0"/>
              <a:t>K</a:t>
            </a:r>
            <a:r>
              <a:rPr lang="en-US" i="1" dirty="0" err="1" smtClean="0"/>
              <a:t>xxdaemon</a:t>
            </a:r>
            <a:r>
              <a:rPr lang="en-US" dirty="0"/>
              <a:t> </a:t>
            </a:r>
            <a:r>
              <a:rPr lang="en-US" dirty="0" smtClean="0"/>
              <a:t>“stop” &gt; </a:t>
            </a:r>
            <a:r>
              <a:rPr lang="en-US" dirty="0" err="1" smtClean="0"/>
              <a:t>S</a:t>
            </a:r>
            <a:r>
              <a:rPr lang="en-US" i="1" dirty="0" err="1" smtClean="0"/>
              <a:t>yydemon</a:t>
            </a:r>
            <a:r>
              <a:rPr lang="en-US" i="1" dirty="0" smtClean="0"/>
              <a:t> “start”</a:t>
            </a:r>
          </a:p>
          <a:p>
            <a:pPr lvl="0"/>
            <a:r>
              <a:rPr lang="en-US" dirty="0" err="1" smtClean="0">
                <a:solidFill>
                  <a:prstClr val="black"/>
                </a:solidFill>
              </a:rPr>
              <a:t>bootup</a:t>
            </a:r>
            <a:r>
              <a:rPr lang="en-US" dirty="0" smtClean="0">
                <a:solidFill>
                  <a:prstClr val="black"/>
                </a:solidFill>
              </a:rPr>
              <a:t> done.</a:t>
            </a:r>
          </a:p>
          <a:p>
            <a:pPr lvl="0"/>
            <a:endParaRPr lang="en-US" dirty="0">
              <a:solidFill>
                <a:prstClr val="black"/>
              </a:solidFill>
            </a:endParaRPr>
          </a:p>
          <a:p>
            <a:pPr lvl="0"/>
            <a:r>
              <a:rPr lang="en-US" dirty="0" smtClean="0">
                <a:solidFill>
                  <a:prstClr val="black"/>
                </a:solidFill>
              </a:rPr>
              <a:t>Cons:</a:t>
            </a:r>
          </a:p>
          <a:p>
            <a:pPr lvl="1"/>
            <a:r>
              <a:rPr lang="en-US" dirty="0"/>
              <a:t>start-up </a:t>
            </a:r>
            <a:r>
              <a:rPr lang="en-US" dirty="0" smtClean="0"/>
              <a:t>serialize.</a:t>
            </a:r>
          </a:p>
          <a:p>
            <a:pPr lvl="1"/>
            <a:r>
              <a:rPr lang="en-US" dirty="0" smtClean="0"/>
              <a:t>Shell scripts are slow </a:t>
            </a:r>
            <a:r>
              <a:rPr lang="en-US" dirty="0"/>
              <a:t>in </a:t>
            </a:r>
            <a:r>
              <a:rPr lang="en-US" dirty="0" smtClean="0"/>
              <a:t>execution.</a:t>
            </a:r>
            <a:endParaRPr lang="en-US" dirty="0" smtClean="0">
              <a:solidFill>
                <a:prstClr val="black"/>
              </a:solidFill>
            </a:endParaRPr>
          </a:p>
          <a:p>
            <a:pPr lvl="0"/>
            <a:r>
              <a:rPr lang="en-US" dirty="0" smtClean="0">
                <a:solidFill>
                  <a:prstClr val="black"/>
                </a:solidFill>
              </a:rPr>
              <a:t>Pros:</a:t>
            </a:r>
          </a:p>
          <a:p>
            <a:pPr lvl="1"/>
            <a:r>
              <a:rPr lang="en-US" dirty="0"/>
              <a:t>Shell </a:t>
            </a:r>
            <a:r>
              <a:rPr lang="en-US" dirty="0" smtClean="0"/>
              <a:t>script</a:t>
            </a:r>
            <a:r>
              <a:rPr lang="en-US" dirty="0"/>
              <a:t>s are </a:t>
            </a:r>
            <a:r>
              <a:rPr lang="en-US" dirty="0" smtClean="0"/>
              <a:t>fast </a:t>
            </a:r>
            <a:r>
              <a:rPr lang="en-US" dirty="0"/>
              <a:t>to </a:t>
            </a:r>
            <a:r>
              <a:rPr lang="en-US" dirty="0" smtClean="0"/>
              <a:t>hack.</a:t>
            </a:r>
            <a:endParaRPr lang="en-US" dirty="0" smtClean="0">
              <a:solidFill>
                <a:prstClr val="black"/>
              </a:solidFill>
            </a:endParaRPr>
          </a:p>
        </p:txBody>
      </p:sp>
      <p:sp>
        <p:nvSpPr>
          <p:cNvPr id="4" name="Slide Number Placeholder 3"/>
          <p:cNvSpPr>
            <a:spLocks noGrp="1"/>
          </p:cNvSpPr>
          <p:nvPr>
            <p:ph type="sldNum" sz="quarter" idx="4294967295"/>
          </p:nvPr>
        </p:nvSpPr>
        <p:spPr>
          <a:xfrm>
            <a:off x="3543300" y="6362702"/>
            <a:ext cx="2057400" cy="365125"/>
          </a:xfrm>
          <a:prstGeom prst="rect">
            <a:avLst/>
          </a:prstGeom>
        </p:spPr>
        <p:txBody>
          <a:bodyPr/>
          <a:lstStyle/>
          <a:p>
            <a:pPr algn="ctr"/>
            <a:fld id="{5C03935C-2762-48BD-B3C3-99E6B4611AE1}" type="slidenum">
              <a:rPr lang="en-US" smtClean="0"/>
              <a:pPr algn="ctr"/>
              <a:t>9</a:t>
            </a:fld>
            <a:endParaRPr lang="en-US" dirty="0"/>
          </a:p>
        </p:txBody>
      </p:sp>
    </p:spTree>
    <p:extLst>
      <p:ext uri="{BB962C8B-B14F-4D97-AF65-F5344CB8AC3E}">
        <p14:creationId xmlns:p14="http://schemas.microsoft.com/office/powerpoint/2010/main" val="3286859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C_IVI_Template.potx" id="{097FA3B5-7FA0-4677-80E5-6146C5320516}" vid="{7F60F47D-DC6E-4FF3-9DE4-740CD13272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LinuxDaemon_Overview_tuan1.le</Template>
  <TotalTime>10403</TotalTime>
  <Words>467</Words>
  <Application>Microsoft Office PowerPoint</Application>
  <PresentationFormat>On-screen Show (4:3)</PresentationFormat>
  <Paragraphs>123</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MS Gothic</vt:lpstr>
      <vt:lpstr>Arial</vt:lpstr>
      <vt:lpstr>Arial Black</vt:lpstr>
      <vt:lpstr>Calibri</vt:lpstr>
      <vt:lpstr>Freestyle Script</vt:lpstr>
      <vt:lpstr>Wingdings</vt:lpstr>
      <vt:lpstr>Office Theme</vt:lpstr>
      <vt:lpstr>Linux Daemon</vt:lpstr>
      <vt:lpstr>History</vt:lpstr>
      <vt:lpstr>Introduction</vt:lpstr>
      <vt:lpstr>Windows Service</vt:lpstr>
      <vt:lpstr>Process Identifier 1 – Init process</vt:lpstr>
      <vt:lpstr>Sample: baodaemon</vt:lpstr>
      <vt:lpstr>PowerPoint Presentation</vt:lpstr>
      <vt:lpstr>Daemon Management</vt:lpstr>
      <vt:lpstr>SysV Init - Linux System Process Initialization</vt:lpstr>
      <vt:lpstr>Traditional daemons</vt:lpstr>
      <vt:lpstr>Upstart</vt:lpstr>
      <vt:lpstr>systemd</vt:lpstr>
      <vt:lpstr>systemd</vt:lpstr>
      <vt:lpstr>Interface</vt:lpstr>
      <vt:lpstr>Conclusions and Discussions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Document Template</dc:title>
  <dc:creator>TUAN LE/LGEVH VC SOFTWARE DEVELOPMENT 1(tuan1.le@lge.com)</dc:creator>
  <cp:lastModifiedBy>TUAN LE/LGEVH VC SOFTWARE DEVELOPMENT 1(tuan1.le@lge.com)</cp:lastModifiedBy>
  <cp:revision>63</cp:revision>
  <dcterms:created xsi:type="dcterms:W3CDTF">2018-09-11T07:25:31Z</dcterms:created>
  <dcterms:modified xsi:type="dcterms:W3CDTF">2018-10-03T06:37:44Z</dcterms:modified>
</cp:coreProperties>
</file>