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6"/>
  </p:notesMasterIdLst>
  <p:handoutMasterIdLst>
    <p:handoutMasterId r:id="rId27"/>
  </p:handoutMasterIdLst>
  <p:sldIdLst>
    <p:sldId id="256" r:id="rId2"/>
    <p:sldId id="258" r:id="rId3"/>
    <p:sldId id="292" r:id="rId4"/>
    <p:sldId id="305" r:id="rId5"/>
    <p:sldId id="306" r:id="rId6"/>
    <p:sldId id="307" r:id="rId7"/>
    <p:sldId id="309" r:id="rId8"/>
    <p:sldId id="308" r:id="rId9"/>
    <p:sldId id="261" r:id="rId10"/>
    <p:sldId id="296" r:id="rId11"/>
    <p:sldId id="298" r:id="rId12"/>
    <p:sldId id="299" r:id="rId13"/>
    <p:sldId id="310" r:id="rId14"/>
    <p:sldId id="297" r:id="rId15"/>
    <p:sldId id="287" r:id="rId16"/>
    <p:sldId id="288" r:id="rId17"/>
    <p:sldId id="289" r:id="rId18"/>
    <p:sldId id="290" r:id="rId19"/>
    <p:sldId id="311" r:id="rId20"/>
    <p:sldId id="312" r:id="rId21"/>
    <p:sldId id="313" r:id="rId22"/>
    <p:sldId id="304" r:id="rId23"/>
    <p:sldId id="281" r:id="rId24"/>
    <p:sldId id="28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4C16"/>
    <a:srgbClr val="FF7C80"/>
    <a:srgbClr val="FF66FF"/>
    <a:srgbClr val="3A5925"/>
    <a:srgbClr val="F76865"/>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74607" autoAdjust="0"/>
  </p:normalViewPr>
  <p:slideViewPr>
    <p:cSldViewPr snapToGrid="0">
      <p:cViewPr varScale="1">
        <p:scale>
          <a:sx n="88" d="100"/>
          <a:sy n="88" d="100"/>
        </p:scale>
        <p:origin x="2136" y="78"/>
      </p:cViewPr>
      <p:guideLst>
        <p:guide orient="horz" pos="2160"/>
        <p:guide pos="2880"/>
      </p:guideLst>
    </p:cSldViewPr>
  </p:slideViewPr>
  <p:notesTextViewPr>
    <p:cViewPr>
      <p:scale>
        <a:sx n="3" d="2"/>
        <a:sy n="3" d="2"/>
      </p:scale>
      <p:origin x="0" y="0"/>
    </p:cViewPr>
  </p:notesTextViewPr>
  <p:notesViewPr>
    <p:cSldViewPr snapToGrid="0">
      <p:cViewPr varScale="1">
        <p:scale>
          <a:sx n="68" d="100"/>
          <a:sy n="68" d="100"/>
        </p:scale>
        <p:origin x="222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5CE4C1-ED51-48CD-B71C-CB491FD0472C}" type="datetimeFigureOut">
              <a:rPr lang="en-US" smtClean="0"/>
              <a:pPr/>
              <a:t>11/21/2018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5F6D9D3-0D35-4330-8A79-32B65B19D17C}" type="slidenum">
              <a:rPr lang="en-US" smtClean="0"/>
              <a:pPr/>
              <a:t>‹#›</a:t>
            </a:fld>
            <a:endParaRPr lang="en-US"/>
          </a:p>
        </p:txBody>
      </p:sp>
    </p:spTree>
    <p:extLst>
      <p:ext uri="{BB962C8B-B14F-4D97-AF65-F5344CB8AC3E}">
        <p14:creationId xmlns:p14="http://schemas.microsoft.com/office/powerpoint/2010/main" val="3955744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E700F6-5DE9-4EA4-BCDA-63361F47789C}" type="datetimeFigureOut">
              <a:rPr lang="en-US" smtClean="0"/>
              <a:pPr/>
              <a:t>11/21/2018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DB7137-448F-4F48-9090-F5E0889B4137}" type="slidenum">
              <a:rPr lang="en-US" smtClean="0"/>
              <a:pPr/>
              <a:t>‹#›</a:t>
            </a:fld>
            <a:endParaRPr lang="en-US"/>
          </a:p>
        </p:txBody>
      </p:sp>
    </p:spTree>
    <p:extLst>
      <p:ext uri="{BB962C8B-B14F-4D97-AF65-F5344CB8AC3E}">
        <p14:creationId xmlns:p14="http://schemas.microsoft.com/office/powerpoint/2010/main" val="3107269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pPr/>
              <a:t>1</a:t>
            </a:fld>
            <a:endParaRPr lang="en-US" dirty="0"/>
          </a:p>
        </p:txBody>
      </p:sp>
    </p:spTree>
    <p:extLst>
      <p:ext uri="{BB962C8B-B14F-4D97-AF65-F5344CB8AC3E}">
        <p14:creationId xmlns:p14="http://schemas.microsoft.com/office/powerpoint/2010/main" val="1844425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pPr/>
              <a:t>10</a:t>
            </a:fld>
            <a:endParaRPr lang="en-US"/>
          </a:p>
        </p:txBody>
      </p:sp>
    </p:spTree>
    <p:extLst>
      <p:ext uri="{BB962C8B-B14F-4D97-AF65-F5344CB8AC3E}">
        <p14:creationId xmlns:p14="http://schemas.microsoft.com/office/powerpoint/2010/main" val="2501075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pPr/>
              <a:t>11</a:t>
            </a:fld>
            <a:endParaRPr lang="en-US"/>
          </a:p>
        </p:txBody>
      </p:sp>
    </p:spTree>
    <p:extLst>
      <p:ext uri="{BB962C8B-B14F-4D97-AF65-F5344CB8AC3E}">
        <p14:creationId xmlns:p14="http://schemas.microsoft.com/office/powerpoint/2010/main" val="1759890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pPr/>
              <a:t>12</a:t>
            </a:fld>
            <a:endParaRPr lang="en-US"/>
          </a:p>
        </p:txBody>
      </p:sp>
    </p:spTree>
    <p:extLst>
      <p:ext uri="{BB962C8B-B14F-4D97-AF65-F5344CB8AC3E}">
        <p14:creationId xmlns:p14="http://schemas.microsoft.com/office/powerpoint/2010/main" val="3276051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pPr/>
              <a:t>13</a:t>
            </a:fld>
            <a:endParaRPr lang="en-US"/>
          </a:p>
        </p:txBody>
      </p:sp>
    </p:spTree>
    <p:extLst>
      <p:ext uri="{BB962C8B-B14F-4D97-AF65-F5344CB8AC3E}">
        <p14:creationId xmlns:p14="http://schemas.microsoft.com/office/powerpoint/2010/main" val="3276051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pPr/>
              <a:t>14</a:t>
            </a:fld>
            <a:endParaRPr lang="en-US"/>
          </a:p>
        </p:txBody>
      </p:sp>
    </p:spTree>
    <p:extLst>
      <p:ext uri="{BB962C8B-B14F-4D97-AF65-F5344CB8AC3E}">
        <p14:creationId xmlns:p14="http://schemas.microsoft.com/office/powerpoint/2010/main" val="1424077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pPr/>
              <a:t>15</a:t>
            </a:fld>
            <a:endParaRPr lang="en-US"/>
          </a:p>
        </p:txBody>
      </p:sp>
    </p:spTree>
    <p:extLst>
      <p:ext uri="{BB962C8B-B14F-4D97-AF65-F5344CB8AC3E}">
        <p14:creationId xmlns:p14="http://schemas.microsoft.com/office/powerpoint/2010/main" val="24845723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pPr/>
              <a:t>16</a:t>
            </a:fld>
            <a:endParaRPr lang="en-US"/>
          </a:p>
        </p:txBody>
      </p:sp>
    </p:spTree>
    <p:extLst>
      <p:ext uri="{BB962C8B-B14F-4D97-AF65-F5344CB8AC3E}">
        <p14:creationId xmlns:p14="http://schemas.microsoft.com/office/powerpoint/2010/main" val="2040746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pPr/>
              <a:t>17</a:t>
            </a:fld>
            <a:endParaRPr lang="en-US"/>
          </a:p>
        </p:txBody>
      </p:sp>
    </p:spTree>
    <p:extLst>
      <p:ext uri="{BB962C8B-B14F-4D97-AF65-F5344CB8AC3E}">
        <p14:creationId xmlns:p14="http://schemas.microsoft.com/office/powerpoint/2010/main" val="4269689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pPr/>
              <a:t>18</a:t>
            </a:fld>
            <a:endParaRPr lang="en-US"/>
          </a:p>
        </p:txBody>
      </p:sp>
    </p:spTree>
    <p:extLst>
      <p:ext uri="{BB962C8B-B14F-4D97-AF65-F5344CB8AC3E}">
        <p14:creationId xmlns:p14="http://schemas.microsoft.com/office/powerpoint/2010/main" val="8897969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pPr/>
              <a:t>19</a:t>
            </a:fld>
            <a:endParaRPr lang="en-US"/>
          </a:p>
        </p:txBody>
      </p:sp>
    </p:spTree>
    <p:extLst>
      <p:ext uri="{BB962C8B-B14F-4D97-AF65-F5344CB8AC3E}">
        <p14:creationId xmlns:p14="http://schemas.microsoft.com/office/powerpoint/2010/main" val="2670457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pPr/>
              <a:t>2</a:t>
            </a:fld>
            <a:endParaRPr lang="en-US"/>
          </a:p>
        </p:txBody>
      </p:sp>
    </p:spTree>
    <p:extLst>
      <p:ext uri="{BB962C8B-B14F-4D97-AF65-F5344CB8AC3E}">
        <p14:creationId xmlns:p14="http://schemas.microsoft.com/office/powerpoint/2010/main" val="24427557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pPr/>
              <a:t>20</a:t>
            </a:fld>
            <a:endParaRPr lang="en-US"/>
          </a:p>
        </p:txBody>
      </p:sp>
    </p:spTree>
    <p:extLst>
      <p:ext uri="{BB962C8B-B14F-4D97-AF65-F5344CB8AC3E}">
        <p14:creationId xmlns:p14="http://schemas.microsoft.com/office/powerpoint/2010/main" val="3965898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pPr/>
              <a:t>21</a:t>
            </a:fld>
            <a:endParaRPr lang="en-US"/>
          </a:p>
        </p:txBody>
      </p:sp>
    </p:spTree>
    <p:extLst>
      <p:ext uri="{BB962C8B-B14F-4D97-AF65-F5344CB8AC3E}">
        <p14:creationId xmlns:p14="http://schemas.microsoft.com/office/powerpoint/2010/main" val="34460375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pPr/>
              <a:t>22</a:t>
            </a:fld>
            <a:endParaRPr lang="en-US"/>
          </a:p>
        </p:txBody>
      </p:sp>
    </p:spTree>
    <p:extLst>
      <p:ext uri="{BB962C8B-B14F-4D97-AF65-F5344CB8AC3E}">
        <p14:creationId xmlns:p14="http://schemas.microsoft.com/office/powerpoint/2010/main" val="2566734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pPr/>
              <a:t>3</a:t>
            </a:fld>
            <a:endParaRPr lang="en-US"/>
          </a:p>
        </p:txBody>
      </p:sp>
    </p:spTree>
    <p:extLst>
      <p:ext uri="{BB962C8B-B14F-4D97-AF65-F5344CB8AC3E}">
        <p14:creationId xmlns:p14="http://schemas.microsoft.com/office/powerpoint/2010/main" val="1058669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pPr/>
              <a:t>4</a:t>
            </a:fld>
            <a:endParaRPr lang="en-US"/>
          </a:p>
        </p:txBody>
      </p:sp>
    </p:spTree>
    <p:extLst>
      <p:ext uri="{BB962C8B-B14F-4D97-AF65-F5344CB8AC3E}">
        <p14:creationId xmlns:p14="http://schemas.microsoft.com/office/powerpoint/2010/main" val="1058669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pPr/>
              <a:t>5</a:t>
            </a:fld>
            <a:endParaRPr lang="en-US"/>
          </a:p>
        </p:txBody>
      </p:sp>
    </p:spTree>
    <p:extLst>
      <p:ext uri="{BB962C8B-B14F-4D97-AF65-F5344CB8AC3E}">
        <p14:creationId xmlns:p14="http://schemas.microsoft.com/office/powerpoint/2010/main" val="1058669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pPr/>
              <a:t>6</a:t>
            </a:fld>
            <a:endParaRPr lang="en-US"/>
          </a:p>
        </p:txBody>
      </p:sp>
    </p:spTree>
    <p:extLst>
      <p:ext uri="{BB962C8B-B14F-4D97-AF65-F5344CB8AC3E}">
        <p14:creationId xmlns:p14="http://schemas.microsoft.com/office/powerpoint/2010/main" val="1058669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pPr/>
              <a:t>7</a:t>
            </a:fld>
            <a:endParaRPr lang="en-US"/>
          </a:p>
        </p:txBody>
      </p:sp>
    </p:spTree>
    <p:extLst>
      <p:ext uri="{BB962C8B-B14F-4D97-AF65-F5344CB8AC3E}">
        <p14:creationId xmlns:p14="http://schemas.microsoft.com/office/powerpoint/2010/main" val="1058669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pPr/>
              <a:t>8</a:t>
            </a:fld>
            <a:endParaRPr lang="en-US"/>
          </a:p>
        </p:txBody>
      </p:sp>
    </p:spTree>
    <p:extLst>
      <p:ext uri="{BB962C8B-B14F-4D97-AF65-F5344CB8AC3E}">
        <p14:creationId xmlns:p14="http://schemas.microsoft.com/office/powerpoint/2010/main" val="1058669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pPr/>
              <a:t>9</a:t>
            </a:fld>
            <a:endParaRPr lang="en-US"/>
          </a:p>
        </p:txBody>
      </p:sp>
    </p:spTree>
    <p:extLst>
      <p:ext uri="{BB962C8B-B14F-4D97-AF65-F5344CB8AC3E}">
        <p14:creationId xmlns:p14="http://schemas.microsoft.com/office/powerpoint/2010/main" val="11761441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6533" y="385762"/>
            <a:ext cx="7857067" cy="1578504"/>
          </a:xfrm>
        </p:spPr>
        <p:txBody>
          <a:bodyPr anchor="b">
            <a:normAutofit/>
          </a:bodyPr>
          <a:lstStyle>
            <a:lvl1pPr algn="ctr">
              <a:defRPr sz="3600">
                <a:ln>
                  <a:noFill/>
                </a:ln>
                <a:latin typeface="Arial Black" panose="020B0A04020102020204" pitchFamily="34" charset="0"/>
              </a:defRPr>
            </a:lvl1pPr>
          </a:lstStyle>
          <a:p>
            <a:r>
              <a:rPr lang="en-US" dirty="0" smtClean="0"/>
              <a:t>Report Title</a:t>
            </a:r>
            <a:endParaRPr lang="en-US" dirty="0"/>
          </a:p>
        </p:txBody>
      </p:sp>
      <p:cxnSp>
        <p:nvCxnSpPr>
          <p:cNvPr id="9" name="Straight Connector 8"/>
          <p:cNvCxnSpPr/>
          <p:nvPr userDrawn="1"/>
        </p:nvCxnSpPr>
        <p:spPr>
          <a:xfrm>
            <a:off x="1930399" y="1964266"/>
            <a:ext cx="5249334" cy="84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Subtitle 2"/>
          <p:cNvSpPr txBox="1">
            <a:spLocks/>
          </p:cNvSpPr>
          <p:nvPr userDrawn="1"/>
        </p:nvSpPr>
        <p:spPr>
          <a:xfrm>
            <a:off x="1985434" y="5778766"/>
            <a:ext cx="5249334" cy="3942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mj-lt"/>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smtClean="0">
                <a:latin typeface="Arial" panose="020B0604020202020204" pitchFamily="34" charset="0"/>
                <a:cs typeface="Arial" panose="020B0604020202020204" pitchFamily="34" charset="0"/>
              </a:rPr>
              <a:t>VC DCV</a:t>
            </a:r>
            <a:endParaRPr lang="en-US" sz="1800" b="1" dirty="0">
              <a:latin typeface="Arial" panose="020B0604020202020204" pitchFamily="34" charset="0"/>
              <a:cs typeface="Arial" panose="020B0604020202020204" pitchFamily="34" charset="0"/>
            </a:endParaRPr>
          </a:p>
        </p:txBody>
      </p:sp>
      <p:sp>
        <p:nvSpPr>
          <p:cNvPr id="15" name="Text Placeholder 14"/>
          <p:cNvSpPr>
            <a:spLocks noGrp="1"/>
          </p:cNvSpPr>
          <p:nvPr>
            <p:ph type="body" sz="quarter" idx="10" hasCustomPrompt="1"/>
          </p:nvPr>
        </p:nvSpPr>
        <p:spPr>
          <a:xfrm>
            <a:off x="2531269" y="2709069"/>
            <a:ext cx="4157662" cy="1666875"/>
          </a:xfrm>
        </p:spPr>
        <p:txBody>
          <a:bodyPr/>
          <a:lstStyle>
            <a:lvl1pPr marL="514350" indent="-514350">
              <a:buFont typeface="+mj-lt"/>
              <a:buAutoNum type="arabicPeriod"/>
              <a:defRPr sz="2200"/>
            </a:lvl1pPr>
            <a:lvl2pPr>
              <a:defRPr sz="2000"/>
            </a:lvl2pPr>
            <a:lvl3pPr>
              <a:defRPr sz="1800"/>
            </a:lvl3pPr>
          </a:lstStyle>
          <a:p>
            <a:pPr lvl="0"/>
            <a:r>
              <a:rPr lang="en-US" dirty="0" smtClean="0"/>
              <a:t>Content 1</a:t>
            </a:r>
          </a:p>
          <a:p>
            <a:pPr lvl="1"/>
            <a:r>
              <a:rPr lang="en-US" dirty="0" smtClean="0"/>
              <a:t>Second level</a:t>
            </a:r>
          </a:p>
          <a:p>
            <a:pPr lvl="2"/>
            <a:r>
              <a:rPr lang="en-US" dirty="0" smtClean="0"/>
              <a:t>Third level</a:t>
            </a:r>
          </a:p>
        </p:txBody>
      </p:sp>
      <p:sp>
        <p:nvSpPr>
          <p:cNvPr id="16" name="Subtitle 2"/>
          <p:cNvSpPr txBox="1">
            <a:spLocks/>
          </p:cNvSpPr>
          <p:nvPr userDrawn="1"/>
        </p:nvSpPr>
        <p:spPr>
          <a:xfrm>
            <a:off x="1930399" y="2239168"/>
            <a:ext cx="5249334" cy="39422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mj-lt"/>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Arial" panose="020B0604020202020204" pitchFamily="34" charset="0"/>
              <a:cs typeface="Arial" panose="020B0604020202020204" pitchFamily="34" charset="0"/>
            </a:endParaRPr>
          </a:p>
        </p:txBody>
      </p:sp>
      <p:sp>
        <p:nvSpPr>
          <p:cNvPr id="18" name="Text Placeholder 17"/>
          <p:cNvSpPr>
            <a:spLocks noGrp="1"/>
          </p:cNvSpPr>
          <p:nvPr>
            <p:ph type="body" sz="quarter" idx="11" hasCustomPrompt="1"/>
          </p:nvPr>
        </p:nvSpPr>
        <p:spPr>
          <a:xfrm>
            <a:off x="1985434" y="5225257"/>
            <a:ext cx="5194299" cy="457200"/>
          </a:xfrm>
        </p:spPr>
        <p:txBody>
          <a:bodyPr>
            <a:normAutofit/>
          </a:bodyPr>
          <a:lstStyle>
            <a:lvl1pPr marL="0" indent="0" algn="ctr">
              <a:buNone/>
              <a:defRPr sz="2000" b="0" i="1"/>
            </a:lvl1pPr>
          </a:lstStyle>
          <a:p>
            <a:pPr lvl="0"/>
            <a:r>
              <a:rPr lang="en-US" dirty="0" smtClean="0"/>
              <a:t>2016.08.29</a:t>
            </a:r>
          </a:p>
        </p:txBody>
      </p:sp>
      <p:sp>
        <p:nvSpPr>
          <p:cNvPr id="8" name="Rectangle 11"/>
          <p:cNvSpPr>
            <a:spLocks noChangeArrowheads="1"/>
          </p:cNvSpPr>
          <p:nvPr userDrawn="1">
            <p:custDataLst>
              <p:tags r:id="rId1"/>
            </p:custDataLst>
          </p:nvPr>
        </p:nvSpPr>
        <p:spPr bwMode="auto">
          <a:xfrm>
            <a:off x="2531269" y="2337594"/>
            <a:ext cx="4157662" cy="371475"/>
          </a:xfrm>
          <a:prstGeom prst="rect">
            <a:avLst/>
          </a:prstGeom>
          <a:solidFill>
            <a:srgbClr val="7B9A9F"/>
          </a:solidFill>
          <a:ln w="3175">
            <a:solidFill>
              <a:schemeClr val="bg1">
                <a:lumMod val="75000"/>
              </a:schemeClr>
            </a:solidFill>
            <a:miter lim="800000"/>
            <a:headEnd/>
            <a:tailEnd/>
          </a:ln>
        </p:spPr>
        <p:txBody>
          <a:bodyPr lIns="89965" tIns="45702" rIns="89965" bIns="45702" anchor="ctr"/>
          <a:lstStyle/>
          <a:p>
            <a:pPr algn="ctr" defTabSz="912813">
              <a:defRPr/>
            </a:pPr>
            <a:r>
              <a:rPr lang="en-US" altLang="ko-KR" sz="2000" b="1" dirty="0" smtClean="0">
                <a:solidFill>
                  <a:schemeClr val="bg1"/>
                </a:solidFill>
                <a:latin typeface="Arial" pitchFamily="34" charset="0"/>
                <a:ea typeface="돋움" pitchFamily="50" charset="-127"/>
                <a:cs typeface="Arial" pitchFamily="34" charset="0"/>
              </a:rPr>
              <a:t>Table of Contents</a:t>
            </a:r>
            <a:endParaRPr lang="ko-KR" altLang="en-US" sz="2000" b="1" dirty="0">
              <a:solidFill>
                <a:schemeClr val="bg1"/>
              </a:solidFill>
              <a:latin typeface="Arial" pitchFamily="34" charset="0"/>
              <a:ea typeface="돋움" pitchFamily="50" charset="-127"/>
              <a:cs typeface="Arial" pitchFamily="34" charset="0"/>
            </a:endParaRPr>
          </a:p>
        </p:txBody>
      </p:sp>
    </p:spTree>
    <p:extLst>
      <p:ext uri="{BB962C8B-B14F-4D97-AF65-F5344CB8AC3E}">
        <p14:creationId xmlns:p14="http://schemas.microsoft.com/office/powerpoint/2010/main" val="1186969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7004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p:cNvCxnSpPr/>
          <p:nvPr userDrawn="1"/>
        </p:nvCxnSpPr>
        <p:spPr>
          <a:xfrm>
            <a:off x="321733" y="660402"/>
            <a:ext cx="85534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83756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21733" y="930807"/>
            <a:ext cx="4193117" cy="53429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930806"/>
            <a:ext cx="4246034" cy="53429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5" name="Straight Connector 4"/>
          <p:cNvCxnSpPr/>
          <p:nvPr userDrawn="1"/>
        </p:nvCxnSpPr>
        <p:spPr>
          <a:xfrm>
            <a:off x="321733" y="745068"/>
            <a:ext cx="85534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07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8599" y="1"/>
            <a:ext cx="8652933" cy="6858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8599" y="749829"/>
            <a:ext cx="426958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28599" y="1637769"/>
            <a:ext cx="4269583" cy="4627564"/>
          </a:xfrm>
        </p:spPr>
        <p:txBody>
          <a:bodyPr/>
          <a:lstStyle>
            <a:lvl1pPr>
              <a:defRPr sz="24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749821"/>
            <a:ext cx="425238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1637753"/>
            <a:ext cx="4252382" cy="46275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7" name="Straight Connector 6"/>
          <p:cNvCxnSpPr/>
          <p:nvPr userDrawn="1"/>
        </p:nvCxnSpPr>
        <p:spPr>
          <a:xfrm flipV="1">
            <a:off x="228599" y="702733"/>
            <a:ext cx="8646585" cy="47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0525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cxnSp>
        <p:nvCxnSpPr>
          <p:cNvPr id="3" name="Straight Connector 2"/>
          <p:cNvCxnSpPr/>
          <p:nvPr userDrawn="1"/>
        </p:nvCxnSpPr>
        <p:spPr>
          <a:xfrm>
            <a:off x="321733" y="745068"/>
            <a:ext cx="85534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568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3743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966504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47689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p:cNvCxnSpPr/>
          <p:nvPr userDrawn="1"/>
        </p:nvCxnSpPr>
        <p:spPr>
          <a:xfrm>
            <a:off x="321733" y="745068"/>
            <a:ext cx="85534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657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1733" y="76202"/>
            <a:ext cx="8553451" cy="66886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21733" y="812801"/>
            <a:ext cx="8553451" cy="52937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Box 7"/>
          <p:cNvSpPr txBox="1"/>
          <p:nvPr userDrawn="1"/>
        </p:nvSpPr>
        <p:spPr>
          <a:xfrm>
            <a:off x="7289799" y="85715"/>
            <a:ext cx="1585385" cy="215444"/>
          </a:xfrm>
          <a:prstGeom prst="rect">
            <a:avLst/>
          </a:prstGeom>
          <a:noFill/>
        </p:spPr>
        <p:txBody>
          <a:bodyPr wrap="square" lIns="0" tIns="0" rIns="0" bIns="0" rtlCol="0">
            <a:spAutoFit/>
          </a:bodyPr>
          <a:lstStyle/>
          <a:p>
            <a:pPr algn="r"/>
            <a:r>
              <a:rPr lang="en-US" sz="1400" dirty="0" smtClean="0">
                <a:solidFill>
                  <a:schemeClr val="bg1">
                    <a:lumMod val="50000"/>
                  </a:schemeClr>
                </a:solidFill>
                <a:latin typeface="Arial" panose="020B0604020202020204" pitchFamily="34" charset="0"/>
                <a:cs typeface="Arial" panose="020B0604020202020204" pitchFamily="34" charset="0"/>
              </a:rPr>
              <a:t>Internal</a:t>
            </a:r>
            <a:r>
              <a:rPr lang="en-US" sz="1400" baseline="0" dirty="0" smtClean="0">
                <a:solidFill>
                  <a:schemeClr val="bg1">
                    <a:lumMod val="50000"/>
                  </a:schemeClr>
                </a:solidFill>
                <a:latin typeface="Arial" panose="020B0604020202020204" pitchFamily="34" charset="0"/>
                <a:cs typeface="Arial" panose="020B0604020202020204" pitchFamily="34" charset="0"/>
              </a:rPr>
              <a:t>-used only</a:t>
            </a:r>
            <a:endParaRPr lang="en-US" sz="1400" dirty="0">
              <a:solidFill>
                <a:schemeClr val="bg1">
                  <a:lumMod val="50000"/>
                </a:schemeClr>
              </a:solidFill>
              <a:latin typeface="Arial" panose="020B0604020202020204" pitchFamily="34" charset="0"/>
              <a:cs typeface="Arial" panose="020B0604020202020204" pitchFamily="34" charset="0"/>
            </a:endParaRPr>
          </a:p>
        </p:txBody>
      </p:sp>
      <p:grpSp>
        <p:nvGrpSpPr>
          <p:cNvPr id="5" name="Group 4"/>
          <p:cNvGrpSpPr/>
          <p:nvPr userDrawn="1"/>
        </p:nvGrpSpPr>
        <p:grpSpPr>
          <a:xfrm>
            <a:off x="407457" y="6106580"/>
            <a:ext cx="8467727" cy="736600"/>
            <a:chOff x="407457" y="6225118"/>
            <a:chExt cx="8467727" cy="736600"/>
          </a:xfrm>
        </p:grpSpPr>
        <p:pic>
          <p:nvPicPr>
            <p:cNvPr id="7" name="Picture 15" descr="C:\Users\Administrator\Desktop\BCG\BCG 3.0\로고\LG_CI_3D_RGB_Standard.png"/>
            <p:cNvPicPr>
              <a:picLocks noChangeAspect="1" noChangeArrowheads="1"/>
            </p:cNvPicPr>
            <p:nvPr userDrawn="1"/>
          </p:nvPicPr>
          <p:blipFill>
            <a:blip r:embed="rId12" cstate="print"/>
            <a:srcRect/>
            <a:stretch>
              <a:fillRect/>
            </a:stretch>
          </p:blipFill>
          <p:spPr bwMode="auto">
            <a:xfrm>
              <a:off x="7833784" y="6225118"/>
              <a:ext cx="1041400" cy="736600"/>
            </a:xfrm>
            <a:prstGeom prst="rect">
              <a:avLst/>
            </a:prstGeom>
            <a:noFill/>
            <a:ln w="9525">
              <a:noFill/>
              <a:miter lim="800000"/>
              <a:headEnd/>
              <a:tailEnd/>
            </a:ln>
          </p:spPr>
        </p:pic>
        <p:sp>
          <p:nvSpPr>
            <p:cNvPr id="9" name="TextBox 8"/>
            <p:cNvSpPr txBox="1"/>
            <p:nvPr userDrawn="1"/>
          </p:nvSpPr>
          <p:spPr>
            <a:xfrm>
              <a:off x="407457" y="6482821"/>
              <a:ext cx="2446868" cy="221193"/>
            </a:xfrm>
            <a:prstGeom prst="rect">
              <a:avLst/>
            </a:prstGeom>
            <a:noFill/>
          </p:spPr>
          <p:txBody>
            <a:bodyPr wrap="square" rtlCol="0" anchor="ctr" anchorCtr="0">
              <a:noAutofit/>
              <a:scene3d>
                <a:camera prst="orthographicFront"/>
                <a:lightRig rig="soft" dir="t">
                  <a:rot lat="0" lon="0" rev="15600000"/>
                </a:lightRig>
              </a:scene3d>
              <a:sp3d extrusionH="57150" prstMaterial="softEdge">
                <a:bevelT w="25400" h="38100"/>
              </a:sp3d>
            </a:bodyPr>
            <a:lstStyle/>
            <a:p>
              <a:pPr algn="l"/>
              <a:r>
                <a:rPr lang="en-US" sz="1800" b="1" cap="none" spc="0" dirty="0" smtClean="0">
                  <a:ln>
                    <a:solidFill>
                      <a:srgbClr val="FF0000"/>
                    </a:solidFill>
                  </a:ln>
                  <a:solidFill>
                    <a:srgbClr val="FF0000"/>
                  </a:solidFill>
                  <a:effectLst/>
                  <a:latin typeface="Freestyle Script" panose="030804020302050B0404" pitchFamily="66" charset="0"/>
                  <a:ea typeface="MS Gothic" panose="020B0609070205080204" pitchFamily="49" charset="-128"/>
                </a:rPr>
                <a:t>Be First, Do It Right, Work Smart</a:t>
              </a:r>
              <a:endParaRPr lang="en-US" sz="1800" b="1" cap="none" spc="0" dirty="0">
                <a:ln>
                  <a:solidFill>
                    <a:srgbClr val="FF0000"/>
                  </a:solidFill>
                </a:ln>
                <a:solidFill>
                  <a:srgbClr val="FF0000"/>
                </a:solidFill>
                <a:effectLst/>
                <a:latin typeface="Freestyle Script" panose="030804020302050B0404" pitchFamily="66" charset="0"/>
                <a:ea typeface="MS Gothic" panose="020B0609070205080204" pitchFamily="49" charset="-128"/>
              </a:endParaRPr>
            </a:p>
          </p:txBody>
        </p:sp>
      </p:grpSp>
    </p:spTree>
    <p:extLst>
      <p:ext uri="{BB962C8B-B14F-4D97-AF65-F5344CB8AC3E}">
        <p14:creationId xmlns:p14="http://schemas.microsoft.com/office/powerpoint/2010/main" val="1755529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hdr="0" ftr="0" dt="0"/>
  <p:txStyles>
    <p:titleStyle>
      <a:lvl1pPr algn="l" defTabSz="914400" rtl="0" eaLnBrk="1" latinLnBrk="0" hangingPunct="1">
        <a:lnSpc>
          <a:spcPct val="90000"/>
        </a:lnSpc>
        <a:spcBef>
          <a:spcPct val="0"/>
        </a:spcBef>
        <a:buNone/>
        <a:defRPr sz="28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600"/>
        </a:spcBef>
        <a:buFont typeface="Calibri" panose="020F050202020403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600"/>
        </a:spcBef>
        <a:buFont typeface="Calibri" panose="020F050202020403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geeksforgeeks.org/design-patterns-set-1-introduction/" TargetMode="External"/><Relationship Id="rId7" Type="http://schemas.openxmlformats.org/officeDocument/2006/relationships/hyperlink" Target="https://en.wikipedia.org/wiki/Algorith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en.wikipedia.org/wiki/Design_pattern_(computer_science)" TargetMode="External"/><Relationship Id="rId5" Type="http://schemas.openxmlformats.org/officeDocument/2006/relationships/hyperlink" Target="https://en.wikipedia.org/wiki/Behavioral_design_pattern" TargetMode="External"/><Relationship Id="rId4" Type="http://schemas.openxmlformats.org/officeDocument/2006/relationships/hyperlink" Target="https://en.wikipedia.org/wiki/Computer_programmin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en.wikipedia.org/wiki/Lapsed_listener_proble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Design_pattern_(computer_scienc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en.wikipedia.org/wiki/Undo"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Memento </a:t>
            </a:r>
            <a:r>
              <a:rPr lang="en-US" dirty="0"/>
              <a:t>and </a:t>
            </a:r>
            <a:r>
              <a:rPr lang="en-US" dirty="0" smtClean="0"/>
              <a:t>Strategy </a:t>
            </a:r>
            <a:r>
              <a:rPr lang="en-US" dirty="0"/>
              <a:t>pattern</a:t>
            </a:r>
            <a:endParaRPr lang="ko-KR" altLang="en-US" dirty="0"/>
          </a:p>
        </p:txBody>
      </p:sp>
      <p:sp>
        <p:nvSpPr>
          <p:cNvPr id="7" name="Text Placeholder 6"/>
          <p:cNvSpPr>
            <a:spLocks noGrp="1"/>
          </p:cNvSpPr>
          <p:nvPr>
            <p:ph type="body" sz="quarter" idx="10"/>
          </p:nvPr>
        </p:nvSpPr>
        <p:spPr/>
        <p:txBody>
          <a:bodyPr/>
          <a:lstStyle/>
          <a:p>
            <a:r>
              <a:rPr lang="en-US" dirty="0" smtClean="0"/>
              <a:t>Memento pattern</a:t>
            </a:r>
          </a:p>
          <a:p>
            <a:r>
              <a:rPr lang="en-US" dirty="0" smtClean="0"/>
              <a:t>Strategy pattern</a:t>
            </a:r>
          </a:p>
          <a:p>
            <a:r>
              <a:rPr lang="en-US" dirty="0" smtClean="0"/>
              <a:t>Quiz</a:t>
            </a:r>
            <a:endParaRPr lang="en-US" dirty="0"/>
          </a:p>
        </p:txBody>
      </p:sp>
      <p:sp>
        <p:nvSpPr>
          <p:cNvPr id="5" name="Text Placeholder 4"/>
          <p:cNvSpPr>
            <a:spLocks noGrp="1"/>
          </p:cNvSpPr>
          <p:nvPr>
            <p:ph type="body" sz="quarter" idx="11"/>
          </p:nvPr>
        </p:nvSpPr>
        <p:spPr/>
        <p:txBody>
          <a:bodyPr/>
          <a:lstStyle/>
          <a:p>
            <a:r>
              <a:rPr lang="en-US" dirty="0" smtClean="0"/>
              <a:t>2018.11.14</a:t>
            </a:r>
            <a:endParaRPr lang="en-US" dirty="0" smtClean="0"/>
          </a:p>
          <a:p>
            <a:endParaRPr lang="en-US" dirty="0" smtClean="0"/>
          </a:p>
          <a:p>
            <a:endParaRPr lang="en-US" dirty="0"/>
          </a:p>
        </p:txBody>
      </p:sp>
    </p:spTree>
    <p:extLst>
      <p:ext uri="{BB962C8B-B14F-4D97-AF65-F5344CB8AC3E}">
        <p14:creationId xmlns:p14="http://schemas.microsoft.com/office/powerpoint/2010/main" val="3394213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dirty="0" smtClean="0"/>
              <a:t>Memento pattern </a:t>
            </a:r>
            <a:r>
              <a:rPr lang="en-US" dirty="0"/>
              <a:t>– </a:t>
            </a:r>
            <a:r>
              <a:rPr lang="en-US" dirty="0" smtClean="0"/>
              <a:t>Sequence diagram</a:t>
            </a:r>
            <a:endParaRPr lang="en-US" dirty="0"/>
          </a:p>
        </p:txBody>
      </p:sp>
      <p:pic>
        <p:nvPicPr>
          <p:cNvPr id="4" name="Picture 3"/>
          <p:cNvPicPr>
            <a:picLocks noChangeAspect="1"/>
          </p:cNvPicPr>
          <p:nvPr/>
        </p:nvPicPr>
        <p:blipFill>
          <a:blip r:embed="rId3"/>
          <a:stretch>
            <a:fillRect/>
          </a:stretch>
        </p:blipFill>
        <p:spPr>
          <a:xfrm>
            <a:off x="699547" y="904522"/>
            <a:ext cx="7744906" cy="5048955"/>
          </a:xfrm>
          <a:prstGeom prst="rect">
            <a:avLst/>
          </a:prstGeom>
        </p:spPr>
      </p:pic>
    </p:spTree>
    <p:extLst>
      <p:ext uri="{BB962C8B-B14F-4D97-AF65-F5344CB8AC3E}">
        <p14:creationId xmlns:p14="http://schemas.microsoft.com/office/powerpoint/2010/main" val="35436843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a:t>
            </a:r>
            <a:r>
              <a:rPr lang="en-US" dirty="0" smtClean="0"/>
              <a:t>. Memento pattern </a:t>
            </a:r>
            <a:r>
              <a:rPr lang="en-US" dirty="0"/>
              <a:t>– Advantages</a:t>
            </a:r>
          </a:p>
        </p:txBody>
      </p:sp>
      <p:sp>
        <p:nvSpPr>
          <p:cNvPr id="4" name="Content Placeholder 3"/>
          <p:cNvSpPr>
            <a:spLocks noGrp="1"/>
          </p:cNvSpPr>
          <p:nvPr>
            <p:ph idx="1"/>
          </p:nvPr>
        </p:nvSpPr>
        <p:spPr/>
        <p:txBody>
          <a:bodyPr/>
          <a:lstStyle/>
          <a:p>
            <a:r>
              <a:rPr lang="en-US" dirty="0" smtClean="0"/>
              <a:t>It stores the objects state without compromising encapsulation.</a:t>
            </a:r>
          </a:p>
          <a:p>
            <a:endParaRPr lang="en-US" dirty="0"/>
          </a:p>
          <a:p>
            <a:r>
              <a:rPr lang="en-US" dirty="0" smtClean="0"/>
              <a:t>Provides a recovery mechanism in case of failures.</a:t>
            </a:r>
          </a:p>
          <a:p>
            <a:endParaRPr lang="en-US" dirty="0"/>
          </a:p>
          <a:p>
            <a:r>
              <a:rPr lang="en-US" dirty="0" smtClean="0"/>
              <a:t>It provides a way to maintain history of an object's life cycle.</a:t>
            </a:r>
            <a:endParaRPr lang="en-US" dirty="0"/>
          </a:p>
        </p:txBody>
      </p:sp>
    </p:spTree>
    <p:extLst>
      <p:ext uri="{BB962C8B-B14F-4D97-AF65-F5344CB8AC3E}">
        <p14:creationId xmlns:p14="http://schemas.microsoft.com/office/powerpoint/2010/main" val="2038983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a:t>
            </a:r>
            <a:r>
              <a:rPr lang="en-US" dirty="0" smtClean="0"/>
              <a:t>. Memento pattern </a:t>
            </a:r>
            <a:r>
              <a:rPr lang="en-US" dirty="0"/>
              <a:t>– Disadvantages</a:t>
            </a:r>
          </a:p>
        </p:txBody>
      </p:sp>
      <p:sp>
        <p:nvSpPr>
          <p:cNvPr id="4" name="Content Placeholder 3"/>
          <p:cNvSpPr>
            <a:spLocks noGrp="1"/>
          </p:cNvSpPr>
          <p:nvPr>
            <p:ph idx="1"/>
          </p:nvPr>
        </p:nvSpPr>
        <p:spPr/>
        <p:txBody>
          <a:bodyPr/>
          <a:lstStyle/>
          <a:p>
            <a:r>
              <a:rPr lang="en-US" dirty="0" smtClean="0"/>
              <a:t>Using mementos might be expensive. </a:t>
            </a:r>
          </a:p>
          <a:p>
            <a:r>
              <a:rPr lang="en-US" dirty="0" smtClean="0"/>
              <a:t>Mementos might incur considerable overhead if Originator must copy large amounts of information to store in the memento or if clients create and return mementos to the originator often enough. Unless encapsulating and restoring Originator state is cheap, the pattern might not be appropriate.</a:t>
            </a:r>
            <a:endParaRPr lang="en-US" dirty="0"/>
          </a:p>
        </p:txBody>
      </p:sp>
    </p:spTree>
    <p:extLst>
      <p:ext uri="{BB962C8B-B14F-4D97-AF65-F5344CB8AC3E}">
        <p14:creationId xmlns:p14="http://schemas.microsoft.com/office/powerpoint/2010/main" val="9687041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a:t>
            </a:r>
            <a:r>
              <a:rPr lang="en-US" dirty="0" smtClean="0"/>
              <a:t>. Memento pattern </a:t>
            </a:r>
            <a:r>
              <a:rPr lang="en-US" dirty="0"/>
              <a:t>– Disadvantages</a:t>
            </a:r>
          </a:p>
        </p:txBody>
      </p:sp>
      <p:sp>
        <p:nvSpPr>
          <p:cNvPr id="4" name="Content Placeholder 3"/>
          <p:cNvSpPr>
            <a:spLocks noGrp="1"/>
          </p:cNvSpPr>
          <p:nvPr>
            <p:ph idx="1"/>
          </p:nvPr>
        </p:nvSpPr>
        <p:spPr/>
        <p:txBody>
          <a:bodyPr/>
          <a:lstStyle/>
          <a:p>
            <a:r>
              <a:rPr lang="en-US" dirty="0" smtClean="0"/>
              <a:t>Defining narrow and wide interfaces. It may be difficult in some languages to ensure that only the originator can access the memento's state.</a:t>
            </a:r>
          </a:p>
          <a:p>
            <a:r>
              <a:rPr lang="en-US" dirty="0" smtClean="0"/>
              <a:t>Memento object must provide two types of interfaces: narrow interface for Caretaker and a wide interface for the Originator.</a:t>
            </a:r>
          </a:p>
          <a:p>
            <a:r>
              <a:rPr lang="en-US" dirty="0" smtClean="0"/>
              <a:t>Enables the other object to arbitrarily change the state of object.</a:t>
            </a:r>
            <a:endParaRPr lang="en-US" dirty="0"/>
          </a:p>
        </p:txBody>
      </p:sp>
    </p:spTree>
    <p:extLst>
      <p:ext uri="{BB962C8B-B14F-4D97-AF65-F5344CB8AC3E}">
        <p14:creationId xmlns:p14="http://schemas.microsoft.com/office/powerpoint/2010/main" val="9687041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dirty="0" smtClean="0"/>
              <a:t>Memento pattern </a:t>
            </a:r>
            <a:r>
              <a:rPr lang="en-US" dirty="0"/>
              <a:t>– </a:t>
            </a:r>
            <a:r>
              <a:rPr lang="en-US" dirty="0" smtClean="0"/>
              <a:t>Source code demo</a:t>
            </a:r>
            <a:endParaRPr lang="en-US" dirty="0"/>
          </a:p>
        </p:txBody>
      </p:sp>
    </p:spTree>
    <p:extLst>
      <p:ext uri="{BB962C8B-B14F-4D97-AF65-F5344CB8AC3E}">
        <p14:creationId xmlns:p14="http://schemas.microsoft.com/office/powerpoint/2010/main" val="400118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Strategy </a:t>
            </a:r>
            <a:r>
              <a:rPr lang="en-US" dirty="0"/>
              <a:t>pattern – Definition</a:t>
            </a:r>
          </a:p>
        </p:txBody>
      </p:sp>
      <p:sp>
        <p:nvSpPr>
          <p:cNvPr id="3" name="Content Placeholder 2"/>
          <p:cNvSpPr>
            <a:spLocks noGrp="1"/>
          </p:cNvSpPr>
          <p:nvPr>
            <p:ph idx="1"/>
          </p:nvPr>
        </p:nvSpPr>
        <p:spPr>
          <a:xfrm>
            <a:off x="321733" y="812801"/>
            <a:ext cx="8553451" cy="3889828"/>
          </a:xfrm>
        </p:spPr>
        <p:txBody>
          <a:bodyPr>
            <a:normAutofit/>
          </a:bodyPr>
          <a:lstStyle/>
          <a:p>
            <a:r>
              <a:rPr lang="en-US" dirty="0" smtClean="0"/>
              <a:t>Strategy </a:t>
            </a:r>
            <a:r>
              <a:rPr lang="en-US" dirty="0"/>
              <a:t>pattern is one of </a:t>
            </a:r>
            <a:r>
              <a:rPr lang="en-US" dirty="0">
                <a:hlinkClick r:id="rId3"/>
              </a:rPr>
              <a:t>the behavioral design pattern</a:t>
            </a:r>
            <a:r>
              <a:rPr lang="en-US" dirty="0"/>
              <a:t>. </a:t>
            </a:r>
            <a:endParaRPr lang="en-US" dirty="0" smtClean="0"/>
          </a:p>
          <a:p>
            <a:endParaRPr lang="en-US" dirty="0" smtClean="0"/>
          </a:p>
          <a:p>
            <a:r>
              <a:rPr lang="en-US" dirty="0"/>
              <a:t>In </a:t>
            </a:r>
            <a:r>
              <a:rPr lang="en-US" dirty="0">
                <a:hlinkClick r:id="rId4" tooltip="Computer programming"/>
              </a:rPr>
              <a:t>computer programming</a:t>
            </a:r>
            <a:r>
              <a:rPr lang="en-US" dirty="0"/>
              <a:t>, the </a:t>
            </a:r>
            <a:r>
              <a:rPr lang="en-US" b="1" dirty="0"/>
              <a:t>strategy pattern</a:t>
            </a:r>
            <a:r>
              <a:rPr lang="en-US" dirty="0"/>
              <a:t> (also known as the </a:t>
            </a:r>
            <a:r>
              <a:rPr lang="en-US" b="1" dirty="0"/>
              <a:t>policy pattern</a:t>
            </a:r>
            <a:r>
              <a:rPr lang="en-US" dirty="0"/>
              <a:t>) is a </a:t>
            </a:r>
            <a:r>
              <a:rPr lang="en-US" dirty="0">
                <a:hlinkClick r:id="rId5" tooltip="Behavioral design pattern"/>
              </a:rPr>
              <a:t>behavioral</a:t>
            </a:r>
            <a:r>
              <a:rPr lang="en-US" dirty="0"/>
              <a:t> </a:t>
            </a:r>
            <a:r>
              <a:rPr lang="en-US" dirty="0">
                <a:hlinkClick r:id="rId6" tooltip="Design pattern (computer science)"/>
              </a:rPr>
              <a:t>software design pattern</a:t>
            </a:r>
            <a:r>
              <a:rPr lang="en-US" dirty="0"/>
              <a:t> that enables selecting an </a:t>
            </a:r>
            <a:r>
              <a:rPr lang="en-US" dirty="0">
                <a:hlinkClick r:id="rId7" tooltip="Algorithm"/>
              </a:rPr>
              <a:t>algorithm</a:t>
            </a:r>
            <a:r>
              <a:rPr lang="en-US" dirty="0"/>
              <a:t> at runtime. Instead of implementing a single algorithm directly, code receives run-time instructions as to which in a family of algorithms to use</a:t>
            </a:r>
          </a:p>
        </p:txBody>
      </p:sp>
    </p:spTree>
    <p:extLst>
      <p:ext uri="{BB962C8B-B14F-4D97-AF65-F5344CB8AC3E}">
        <p14:creationId xmlns:p14="http://schemas.microsoft.com/office/powerpoint/2010/main" val="23311862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Strategy pattern </a:t>
            </a:r>
            <a:r>
              <a:rPr lang="en-US" dirty="0"/>
              <a:t>– Class diagram</a:t>
            </a:r>
          </a:p>
        </p:txBody>
      </p:sp>
      <p:pic>
        <p:nvPicPr>
          <p:cNvPr id="3" name="Picture 2"/>
          <p:cNvPicPr>
            <a:picLocks noChangeAspect="1"/>
          </p:cNvPicPr>
          <p:nvPr/>
        </p:nvPicPr>
        <p:blipFill>
          <a:blip r:embed="rId3"/>
          <a:stretch>
            <a:fillRect/>
          </a:stretch>
        </p:blipFill>
        <p:spPr>
          <a:xfrm>
            <a:off x="718599" y="780680"/>
            <a:ext cx="7706801" cy="5296639"/>
          </a:xfrm>
          <a:prstGeom prst="rect">
            <a:avLst/>
          </a:prstGeom>
        </p:spPr>
      </p:pic>
    </p:spTree>
    <p:extLst>
      <p:ext uri="{BB962C8B-B14F-4D97-AF65-F5344CB8AC3E}">
        <p14:creationId xmlns:p14="http://schemas.microsoft.com/office/powerpoint/2010/main" val="40927139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Strategy pattern </a:t>
            </a:r>
            <a:r>
              <a:rPr lang="en-US" dirty="0"/>
              <a:t>– Sequence diagram</a:t>
            </a:r>
          </a:p>
        </p:txBody>
      </p:sp>
      <p:pic>
        <p:nvPicPr>
          <p:cNvPr id="5" name="Picture 4"/>
          <p:cNvPicPr>
            <a:picLocks noChangeAspect="1"/>
          </p:cNvPicPr>
          <p:nvPr/>
        </p:nvPicPr>
        <p:blipFill>
          <a:blip r:embed="rId3"/>
          <a:stretch>
            <a:fillRect/>
          </a:stretch>
        </p:blipFill>
        <p:spPr>
          <a:xfrm>
            <a:off x="721242" y="845984"/>
            <a:ext cx="7754432" cy="5449060"/>
          </a:xfrm>
          <a:prstGeom prst="rect">
            <a:avLst/>
          </a:prstGeom>
        </p:spPr>
      </p:pic>
    </p:spTree>
    <p:extLst>
      <p:ext uri="{BB962C8B-B14F-4D97-AF65-F5344CB8AC3E}">
        <p14:creationId xmlns:p14="http://schemas.microsoft.com/office/powerpoint/2010/main" val="28744522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Strategy pattern </a:t>
            </a:r>
            <a:r>
              <a:rPr lang="en-US" dirty="0"/>
              <a:t>– Advantages</a:t>
            </a:r>
          </a:p>
        </p:txBody>
      </p:sp>
      <p:sp>
        <p:nvSpPr>
          <p:cNvPr id="3" name="Content Placeholder 2"/>
          <p:cNvSpPr>
            <a:spLocks noGrp="1"/>
          </p:cNvSpPr>
          <p:nvPr>
            <p:ph idx="1"/>
          </p:nvPr>
        </p:nvSpPr>
        <p:spPr>
          <a:xfrm>
            <a:off x="321733" y="812801"/>
            <a:ext cx="8553451" cy="3508828"/>
          </a:xfrm>
        </p:spPr>
        <p:txBody>
          <a:bodyPr>
            <a:noAutofit/>
          </a:bodyPr>
          <a:lstStyle/>
          <a:p>
            <a:r>
              <a:rPr lang="en-US" dirty="0"/>
              <a:t>A family of algorithms can be defined as a class hierarchy and can be used interchangeably to alter application behavior without changing its </a:t>
            </a:r>
            <a:r>
              <a:rPr lang="en-US" dirty="0" smtClean="0"/>
              <a:t>architecture.</a:t>
            </a:r>
          </a:p>
          <a:p>
            <a:pPr marL="0" indent="0">
              <a:buNone/>
            </a:pPr>
            <a:endParaRPr lang="en-US" dirty="0" smtClean="0"/>
          </a:p>
          <a:p>
            <a:r>
              <a:rPr lang="en-US" dirty="0"/>
              <a:t>By encapsulating the algorithm separately, new algorithms complying with the same interface can be easily </a:t>
            </a:r>
            <a:r>
              <a:rPr lang="en-US" dirty="0" smtClean="0"/>
              <a:t>introduced.</a:t>
            </a:r>
          </a:p>
          <a:p>
            <a:endParaRPr lang="en-US" dirty="0" smtClean="0"/>
          </a:p>
          <a:p>
            <a:r>
              <a:rPr lang="en-US" dirty="0"/>
              <a:t>The application can switch strategies at run-time.</a:t>
            </a:r>
            <a:r>
              <a:rPr lang="en-US" dirty="0" smtClean="0"/>
              <a:t> </a:t>
            </a:r>
            <a:endParaRPr lang="en-US" dirty="0"/>
          </a:p>
        </p:txBody>
      </p:sp>
    </p:spTree>
    <p:extLst>
      <p:ext uri="{BB962C8B-B14F-4D97-AF65-F5344CB8AC3E}">
        <p14:creationId xmlns:p14="http://schemas.microsoft.com/office/powerpoint/2010/main" val="42583476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Strategy pattern </a:t>
            </a:r>
            <a:r>
              <a:rPr lang="en-US" dirty="0"/>
              <a:t>– Advantages</a:t>
            </a:r>
          </a:p>
        </p:txBody>
      </p:sp>
      <p:sp>
        <p:nvSpPr>
          <p:cNvPr id="3" name="Content Placeholder 2"/>
          <p:cNvSpPr>
            <a:spLocks noGrp="1"/>
          </p:cNvSpPr>
          <p:nvPr>
            <p:ph idx="1"/>
          </p:nvPr>
        </p:nvSpPr>
        <p:spPr>
          <a:xfrm>
            <a:off x="321733" y="812801"/>
            <a:ext cx="8553451" cy="3726542"/>
          </a:xfrm>
        </p:spPr>
        <p:txBody>
          <a:bodyPr>
            <a:noAutofit/>
          </a:bodyPr>
          <a:lstStyle/>
          <a:p>
            <a:r>
              <a:rPr lang="en-US" dirty="0"/>
              <a:t>Strategy enables the clients to choose the required algorithm, without using a “switch” statement or a series of “if-else” </a:t>
            </a:r>
            <a:r>
              <a:rPr lang="en-US" dirty="0" smtClean="0"/>
              <a:t>statements.</a:t>
            </a:r>
          </a:p>
          <a:p>
            <a:r>
              <a:rPr lang="en-US" dirty="0"/>
              <a:t>Data structures used for implementing the algorithm are completely encapsulated in Strategy classes. Therefore, the implementation of an algorithm can be changed without affecting the Context class.</a:t>
            </a:r>
          </a:p>
        </p:txBody>
      </p:sp>
    </p:spTree>
    <p:extLst>
      <p:ext uri="{BB962C8B-B14F-4D97-AF65-F5344CB8AC3E}">
        <p14:creationId xmlns:p14="http://schemas.microsoft.com/office/powerpoint/2010/main" val="4120799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a:t>
            </a:r>
            <a:r>
              <a:rPr lang="en-US" dirty="0" smtClean="0"/>
              <a:t>. Memento </a:t>
            </a:r>
            <a:r>
              <a:rPr lang="en-US" dirty="0"/>
              <a:t>pattern – </a:t>
            </a:r>
            <a:r>
              <a:rPr lang="en-US" dirty="0" smtClean="0"/>
              <a:t>Problem Description</a:t>
            </a:r>
            <a:endParaRPr lang="en-US" dirty="0"/>
          </a:p>
        </p:txBody>
      </p:sp>
      <p:sp>
        <p:nvSpPr>
          <p:cNvPr id="4" name="Content Placeholder 3"/>
          <p:cNvSpPr>
            <a:spLocks noGrp="1"/>
          </p:cNvSpPr>
          <p:nvPr>
            <p:ph idx="1"/>
          </p:nvPr>
        </p:nvSpPr>
        <p:spPr>
          <a:xfrm>
            <a:off x="321733" y="812801"/>
            <a:ext cx="8553451" cy="2486211"/>
          </a:xfrm>
        </p:spPr>
        <p:txBody>
          <a:bodyPr>
            <a:normAutofit/>
          </a:bodyPr>
          <a:lstStyle/>
          <a:p>
            <a:r>
              <a:rPr lang="en-US" dirty="0" smtClean="0"/>
              <a:t>The internal state of an object should be saved externally so that the object can be restored to this state later.</a:t>
            </a:r>
          </a:p>
          <a:p>
            <a:endParaRPr lang="en-US" dirty="0" smtClean="0"/>
          </a:p>
          <a:p>
            <a:r>
              <a:rPr lang="en-US" dirty="0" smtClean="0"/>
              <a:t>The object's encapsulation must not be violated.</a:t>
            </a:r>
          </a:p>
          <a:p>
            <a:pPr>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9268950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Strategy pattern </a:t>
            </a:r>
            <a:r>
              <a:rPr lang="en-US" dirty="0"/>
              <a:t>– Disadvantages</a:t>
            </a:r>
          </a:p>
        </p:txBody>
      </p:sp>
      <p:sp>
        <p:nvSpPr>
          <p:cNvPr id="3" name="Content Placeholder 2"/>
          <p:cNvSpPr>
            <a:spLocks noGrp="1"/>
          </p:cNvSpPr>
          <p:nvPr>
            <p:ph idx="1"/>
          </p:nvPr>
        </p:nvSpPr>
        <p:spPr>
          <a:xfrm>
            <a:off x="321733" y="812801"/>
            <a:ext cx="8553451" cy="3726542"/>
          </a:xfrm>
        </p:spPr>
        <p:txBody>
          <a:bodyPr>
            <a:noAutofit/>
          </a:bodyPr>
          <a:lstStyle/>
          <a:p>
            <a:r>
              <a:rPr lang="en-US" dirty="0"/>
              <a:t>T</a:t>
            </a:r>
            <a:r>
              <a:rPr lang="en-US" dirty="0" smtClean="0"/>
              <a:t>he </a:t>
            </a:r>
            <a:r>
              <a:rPr lang="en-US" dirty="0"/>
              <a:t>application must be aware of all the strategies to select the right one for the right situation</a:t>
            </a:r>
            <a:r>
              <a:rPr lang="en-US" dirty="0" smtClean="0"/>
              <a:t>.</a:t>
            </a:r>
          </a:p>
          <a:p>
            <a:endParaRPr lang="en-US" dirty="0" smtClean="0"/>
          </a:p>
          <a:p>
            <a:r>
              <a:rPr lang="en-US" dirty="0"/>
              <a:t>Context and the Strategy classes normally communicate through the interface specified by the abstract Strategy base class. Strategy base class must expose interface for all the required </a:t>
            </a:r>
            <a:r>
              <a:rPr lang="en-US" dirty="0" err="1"/>
              <a:t>behaviours</a:t>
            </a:r>
            <a:r>
              <a:rPr lang="en-US" dirty="0"/>
              <a:t>, which some concrete Strategy classes might not implement</a:t>
            </a:r>
            <a:r>
              <a:rPr lang="en-US" dirty="0" smtClean="0"/>
              <a:t>.</a:t>
            </a:r>
            <a:endParaRPr lang="en-US" dirty="0"/>
          </a:p>
        </p:txBody>
      </p:sp>
    </p:spTree>
    <p:extLst>
      <p:ext uri="{BB962C8B-B14F-4D97-AF65-F5344CB8AC3E}">
        <p14:creationId xmlns:p14="http://schemas.microsoft.com/office/powerpoint/2010/main" val="38040578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Strategy pattern </a:t>
            </a:r>
            <a:r>
              <a:rPr lang="en-US" dirty="0"/>
              <a:t>– Disadvantages</a:t>
            </a:r>
          </a:p>
        </p:txBody>
      </p:sp>
      <p:sp>
        <p:nvSpPr>
          <p:cNvPr id="3" name="Content Placeholder 2"/>
          <p:cNvSpPr>
            <a:spLocks noGrp="1"/>
          </p:cNvSpPr>
          <p:nvPr>
            <p:ph idx="1"/>
          </p:nvPr>
        </p:nvSpPr>
        <p:spPr>
          <a:xfrm>
            <a:off x="321733" y="812801"/>
            <a:ext cx="8553451" cy="3726542"/>
          </a:xfrm>
        </p:spPr>
        <p:txBody>
          <a:bodyPr>
            <a:noAutofit/>
          </a:bodyPr>
          <a:lstStyle/>
          <a:p>
            <a:r>
              <a:rPr lang="en-US" dirty="0"/>
              <a:t>In most cases, the application configures the Context with the required Strategy object. Therefore, the application needs to create and maintain two objects in place of one</a:t>
            </a:r>
            <a:r>
              <a:rPr lang="en-US" dirty="0" smtClean="0"/>
              <a:t>.</a:t>
            </a:r>
            <a:endParaRPr lang="en-US" dirty="0"/>
          </a:p>
        </p:txBody>
      </p:sp>
    </p:spTree>
    <p:extLst>
      <p:ext uri="{BB962C8B-B14F-4D97-AF65-F5344CB8AC3E}">
        <p14:creationId xmlns:p14="http://schemas.microsoft.com/office/powerpoint/2010/main" val="14179569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Strategy pattern </a:t>
            </a:r>
            <a:r>
              <a:rPr lang="en-US" dirty="0"/>
              <a:t>– </a:t>
            </a:r>
            <a:r>
              <a:rPr lang="en-US" dirty="0" smtClean="0"/>
              <a:t>Source code demo</a:t>
            </a:r>
            <a:endParaRPr lang="en-US" dirty="0"/>
          </a:p>
        </p:txBody>
      </p:sp>
    </p:spTree>
    <p:extLst>
      <p:ext uri="{BB962C8B-B14F-4D97-AF65-F5344CB8AC3E}">
        <p14:creationId xmlns:p14="http://schemas.microsoft.com/office/powerpoint/2010/main" val="17215352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4. Quiz</a:t>
            </a:r>
            <a:endParaRPr lang="en-US"/>
          </a:p>
        </p:txBody>
      </p:sp>
      <p:sp>
        <p:nvSpPr>
          <p:cNvPr id="3" name="Content Placeholder 2"/>
          <p:cNvSpPr>
            <a:spLocks noGrp="1"/>
          </p:cNvSpPr>
          <p:nvPr>
            <p:ph idx="1"/>
          </p:nvPr>
        </p:nvSpPr>
        <p:spPr>
          <a:xfrm>
            <a:off x="321733" y="812801"/>
            <a:ext cx="8553451" cy="5468256"/>
          </a:xfrm>
        </p:spPr>
        <p:txBody>
          <a:bodyPr>
            <a:normAutofit lnSpcReduction="10000"/>
          </a:bodyPr>
          <a:lstStyle/>
          <a:p>
            <a:pPr marL="457200" indent="-457200">
              <a:buFont typeface="Arial" panose="020B0604020202020204" pitchFamily="34" charset="0"/>
              <a:buAutoNum type="arabicPeriod"/>
            </a:pPr>
            <a:r>
              <a:rPr lang="en-US" sz="1700" dirty="0" smtClean="0"/>
              <a:t>What kind of Memento </a:t>
            </a:r>
            <a:r>
              <a:rPr lang="en-US" sz="1700" dirty="0" smtClean="0"/>
              <a:t>pattern</a:t>
            </a:r>
            <a:r>
              <a:rPr lang="en-US" sz="1700" dirty="0" smtClean="0"/>
              <a:t>?</a:t>
            </a:r>
            <a:br>
              <a:rPr lang="en-US" sz="1700" dirty="0" smtClean="0"/>
            </a:br>
            <a:r>
              <a:rPr lang="en-US" sz="1700" b="1" dirty="0" smtClean="0"/>
              <a:t>a.</a:t>
            </a:r>
            <a:r>
              <a:rPr lang="en-US" sz="1700" dirty="0" smtClean="0"/>
              <a:t> </a:t>
            </a:r>
            <a:r>
              <a:rPr lang="en-US" sz="1700" i="1" dirty="0"/>
              <a:t>Creational</a:t>
            </a:r>
            <a:r>
              <a:rPr lang="en-US" sz="1700" dirty="0"/>
              <a:t> </a:t>
            </a:r>
            <a:r>
              <a:rPr lang="en-US" sz="1700" b="1" dirty="0" smtClean="0"/>
              <a:t>b.</a:t>
            </a:r>
            <a:r>
              <a:rPr lang="en-US" sz="1700" dirty="0"/>
              <a:t> </a:t>
            </a:r>
            <a:r>
              <a:rPr lang="en-US" sz="1700" i="1" dirty="0"/>
              <a:t>Structural</a:t>
            </a:r>
            <a:r>
              <a:rPr lang="en-US" sz="1700" dirty="0"/>
              <a:t> </a:t>
            </a:r>
            <a:r>
              <a:rPr lang="en-US" sz="1700" b="1" dirty="0" smtClean="0"/>
              <a:t>c.</a:t>
            </a:r>
            <a:r>
              <a:rPr lang="en-US" sz="1700" dirty="0"/>
              <a:t> </a:t>
            </a:r>
            <a:r>
              <a:rPr lang="en-US" sz="1700" i="1" dirty="0"/>
              <a:t>Behavioral</a:t>
            </a:r>
            <a:r>
              <a:rPr lang="en-US" sz="1700" dirty="0"/>
              <a:t> </a:t>
            </a:r>
            <a:r>
              <a:rPr lang="en-US" sz="1700" b="1" dirty="0"/>
              <a:t>d.</a:t>
            </a:r>
            <a:r>
              <a:rPr lang="en-US" sz="1700" i="1" dirty="0" smtClean="0"/>
              <a:t> Concurrency</a:t>
            </a:r>
            <a:endParaRPr lang="en-US" sz="1700" i="1" dirty="0"/>
          </a:p>
          <a:p>
            <a:pPr marL="457200" indent="-457200">
              <a:buFont typeface="Arial" panose="020B0604020202020204" pitchFamily="34" charset="0"/>
              <a:buAutoNum type="arabicPeriod"/>
            </a:pPr>
            <a:r>
              <a:rPr lang="en-US" sz="1700" dirty="0"/>
              <a:t>What kind of </a:t>
            </a:r>
            <a:r>
              <a:rPr lang="en-US" sz="1700" dirty="0" smtClean="0"/>
              <a:t>Strategy </a:t>
            </a:r>
            <a:r>
              <a:rPr lang="en-US" sz="1700" dirty="0" smtClean="0"/>
              <a:t>pattern</a:t>
            </a:r>
            <a:r>
              <a:rPr lang="en-US" sz="1700" dirty="0"/>
              <a:t>?</a:t>
            </a:r>
            <a:br>
              <a:rPr lang="en-US" sz="1700" dirty="0"/>
            </a:br>
            <a:r>
              <a:rPr lang="en-US" sz="1700" b="1" dirty="0"/>
              <a:t>a.</a:t>
            </a:r>
            <a:r>
              <a:rPr lang="en-US" sz="1700" dirty="0"/>
              <a:t> </a:t>
            </a:r>
            <a:r>
              <a:rPr lang="en-US" sz="1700" i="1" dirty="0"/>
              <a:t>Creational</a:t>
            </a:r>
            <a:r>
              <a:rPr lang="en-US" sz="1700" dirty="0"/>
              <a:t> </a:t>
            </a:r>
            <a:r>
              <a:rPr lang="en-US" sz="1700" b="1" dirty="0"/>
              <a:t>b.</a:t>
            </a:r>
            <a:r>
              <a:rPr lang="en-US" sz="1700" dirty="0"/>
              <a:t> </a:t>
            </a:r>
            <a:r>
              <a:rPr lang="en-US" sz="1700" i="1" dirty="0"/>
              <a:t>Behavioral </a:t>
            </a:r>
            <a:r>
              <a:rPr lang="en-US" sz="1700" b="1" dirty="0" smtClean="0"/>
              <a:t>c</a:t>
            </a:r>
            <a:r>
              <a:rPr lang="en-US" sz="1700" b="1" dirty="0"/>
              <a:t>.</a:t>
            </a:r>
            <a:r>
              <a:rPr lang="en-US" sz="1700" dirty="0"/>
              <a:t> </a:t>
            </a:r>
            <a:r>
              <a:rPr lang="en-US" sz="1700" i="1" dirty="0"/>
              <a:t>Structural </a:t>
            </a:r>
            <a:r>
              <a:rPr lang="en-US" sz="1700" b="1" dirty="0" smtClean="0"/>
              <a:t>d</a:t>
            </a:r>
            <a:r>
              <a:rPr lang="en-US" sz="1700" b="1" dirty="0"/>
              <a:t>.</a:t>
            </a:r>
            <a:r>
              <a:rPr lang="en-US" sz="1700" i="1" dirty="0" smtClean="0"/>
              <a:t> Concurrency</a:t>
            </a:r>
            <a:endParaRPr lang="en-US" sz="1700" i="1" dirty="0"/>
          </a:p>
          <a:p>
            <a:pPr marL="457200" indent="-457200">
              <a:buAutoNum type="arabicPeriod"/>
            </a:pPr>
            <a:r>
              <a:rPr lang="en-US" sz="1700" dirty="0"/>
              <a:t>What </a:t>
            </a:r>
            <a:r>
              <a:rPr lang="en-US" sz="1700" dirty="0" smtClean="0"/>
              <a:t>are the Disadvantages of Memento </a:t>
            </a:r>
            <a:r>
              <a:rPr lang="en-US" sz="1700" dirty="0"/>
              <a:t>pattern</a:t>
            </a:r>
            <a:r>
              <a:rPr lang="en-US" sz="1700" dirty="0" smtClean="0"/>
              <a:t>?</a:t>
            </a:r>
          </a:p>
          <a:p>
            <a:pPr marL="0" indent="0">
              <a:buNone/>
            </a:pPr>
            <a:r>
              <a:rPr lang="en-US" sz="1700" dirty="0"/>
              <a:t> </a:t>
            </a:r>
            <a:r>
              <a:rPr lang="en-US" sz="1700" dirty="0" smtClean="0"/>
              <a:t>     </a:t>
            </a:r>
            <a:r>
              <a:rPr lang="en-US" sz="1700" b="1" dirty="0" smtClean="0"/>
              <a:t>a</a:t>
            </a:r>
            <a:r>
              <a:rPr lang="en-US" sz="1700" b="1" dirty="0"/>
              <a:t>.</a:t>
            </a:r>
            <a:r>
              <a:rPr lang="en-US" sz="1700" dirty="0"/>
              <a:t> The number of classes grows up</a:t>
            </a:r>
            <a:r>
              <a:rPr lang="en-US" sz="1700" dirty="0" smtClean="0"/>
              <a:t> </a:t>
            </a:r>
          </a:p>
          <a:p>
            <a:pPr marL="0" indent="0">
              <a:buNone/>
            </a:pPr>
            <a:r>
              <a:rPr lang="en-US" sz="1700" b="1" dirty="0"/>
              <a:t> </a:t>
            </a:r>
            <a:r>
              <a:rPr lang="en-US" sz="1700" b="1" dirty="0" smtClean="0"/>
              <a:t>     b</a:t>
            </a:r>
            <a:r>
              <a:rPr lang="en-US" sz="1700" b="1" dirty="0"/>
              <a:t>.</a:t>
            </a:r>
            <a:r>
              <a:rPr lang="en-US" sz="1700" dirty="0"/>
              <a:t> </a:t>
            </a:r>
            <a:r>
              <a:rPr lang="en-US" sz="1700" dirty="0" smtClean="0"/>
              <a:t>Nothing</a:t>
            </a:r>
          </a:p>
          <a:p>
            <a:pPr marL="0" indent="0">
              <a:buNone/>
            </a:pPr>
            <a:r>
              <a:rPr lang="en-US" sz="1700" b="1" i="1" dirty="0"/>
              <a:t> </a:t>
            </a:r>
            <a:r>
              <a:rPr lang="en-US" sz="1700" b="1" i="1" dirty="0" smtClean="0"/>
              <a:t>     c</a:t>
            </a:r>
            <a:r>
              <a:rPr lang="en-US" sz="1700" b="1" i="1" dirty="0"/>
              <a:t>.</a:t>
            </a:r>
            <a:r>
              <a:rPr lang="en-US" sz="1700" i="1" dirty="0"/>
              <a:t> </a:t>
            </a:r>
            <a:r>
              <a:rPr lang="en-US" sz="1700" dirty="0"/>
              <a:t>Memory leaks caused by </a:t>
            </a:r>
            <a:r>
              <a:rPr lang="en-US" sz="1700" dirty="0">
                <a:hlinkClick r:id="rId2"/>
              </a:rPr>
              <a:t>Lapsed listener problem</a:t>
            </a:r>
            <a:r>
              <a:rPr lang="en-US" sz="1700" dirty="0"/>
              <a:t> </a:t>
            </a:r>
            <a:endParaRPr lang="en-US" sz="1700" i="1" dirty="0" smtClean="0"/>
          </a:p>
          <a:p>
            <a:pPr marL="0" indent="0">
              <a:buNone/>
            </a:pPr>
            <a:r>
              <a:rPr lang="en-US" sz="1700" b="1" i="1" dirty="0"/>
              <a:t> </a:t>
            </a:r>
            <a:r>
              <a:rPr lang="en-US" sz="1700" b="1" i="1" dirty="0" smtClean="0"/>
              <a:t>     </a:t>
            </a:r>
            <a:r>
              <a:rPr lang="en-US" sz="1700" b="1" dirty="0" smtClean="0"/>
              <a:t>d</a:t>
            </a:r>
            <a:r>
              <a:rPr lang="en-US" sz="1700" b="1" dirty="0"/>
              <a:t>.</a:t>
            </a:r>
            <a:r>
              <a:rPr lang="en-US" sz="1700" dirty="0"/>
              <a:t> This pattern avoids duplication of objects which might be huge size and memory intensive.</a:t>
            </a:r>
            <a:endParaRPr lang="en-US" sz="1700" dirty="0" smtClean="0"/>
          </a:p>
          <a:p>
            <a:pPr marL="457200" indent="-457200">
              <a:buFont typeface="+mj-lt"/>
              <a:buAutoNum type="arabicPeriod" startAt="4"/>
            </a:pPr>
            <a:r>
              <a:rPr lang="en-US" sz="1700" dirty="0" smtClean="0"/>
              <a:t>What is the benefit of Strategy pattern pattern?</a:t>
            </a:r>
          </a:p>
          <a:p>
            <a:pPr marL="0" indent="0">
              <a:buNone/>
            </a:pPr>
            <a:r>
              <a:rPr lang="en-US" sz="1700" dirty="0" smtClean="0"/>
              <a:t>     </a:t>
            </a:r>
            <a:r>
              <a:rPr lang="en-US" sz="1700" b="1" dirty="0" smtClean="0"/>
              <a:t>a</a:t>
            </a:r>
            <a:r>
              <a:rPr lang="en-US" sz="1700" b="1" dirty="0"/>
              <a:t>.</a:t>
            </a:r>
            <a:r>
              <a:rPr lang="en-US" sz="1700" dirty="0"/>
              <a:t> </a:t>
            </a:r>
            <a:r>
              <a:rPr lang="en-US" sz="1600" dirty="0"/>
              <a:t>A class can change its behavior at run-time by changing its current state object.</a:t>
            </a:r>
            <a:endParaRPr lang="en-US" sz="1700" dirty="0"/>
          </a:p>
          <a:p>
            <a:pPr marL="0" indent="0">
              <a:buNone/>
            </a:pPr>
            <a:r>
              <a:rPr lang="en-US" sz="1700" dirty="0"/>
              <a:t>      </a:t>
            </a:r>
            <a:r>
              <a:rPr lang="en-US" sz="1700" b="1" dirty="0"/>
              <a:t>b.</a:t>
            </a:r>
            <a:r>
              <a:rPr lang="en-US" sz="1700" dirty="0"/>
              <a:t> </a:t>
            </a:r>
            <a:r>
              <a:rPr lang="en-US" sz="1600" dirty="0"/>
              <a:t>New states can be added by defining new state </a:t>
            </a:r>
            <a:r>
              <a:rPr lang="en-US" sz="1600" dirty="0" smtClean="0"/>
              <a:t>classes.</a:t>
            </a:r>
            <a:endParaRPr lang="en-US" sz="1700" dirty="0" smtClean="0"/>
          </a:p>
          <a:p>
            <a:pPr marL="0" indent="0">
              <a:buNone/>
            </a:pPr>
            <a:r>
              <a:rPr lang="en-US" sz="1700" i="1" dirty="0" smtClean="0"/>
              <a:t>      </a:t>
            </a:r>
            <a:r>
              <a:rPr lang="en-US" sz="1700" b="1" i="1" dirty="0" smtClean="0"/>
              <a:t>c.</a:t>
            </a:r>
            <a:r>
              <a:rPr lang="en-US" sz="1700" i="1" dirty="0" smtClean="0"/>
              <a:t> </a:t>
            </a:r>
            <a:r>
              <a:rPr lang="en-US" sz="1600" dirty="0"/>
              <a:t>One of the advantages of </a:t>
            </a:r>
            <a:r>
              <a:rPr lang="en-US" sz="1600" dirty="0" smtClean="0"/>
              <a:t>this </a:t>
            </a:r>
            <a:r>
              <a:rPr lang="en-US" sz="1600" dirty="0"/>
              <a:t>pattern is security.</a:t>
            </a:r>
            <a:endParaRPr lang="en-US" sz="1700" i="1" dirty="0" smtClean="0"/>
          </a:p>
          <a:p>
            <a:pPr marL="0" indent="0">
              <a:buNone/>
            </a:pPr>
            <a:r>
              <a:rPr lang="en-US" sz="1700" dirty="0" smtClean="0"/>
              <a:t>      </a:t>
            </a:r>
            <a:r>
              <a:rPr lang="en-US" sz="1700" b="1" dirty="0"/>
              <a:t>d.</a:t>
            </a:r>
            <a:r>
              <a:rPr lang="en-US" sz="1700" dirty="0"/>
              <a:t> </a:t>
            </a:r>
            <a:r>
              <a:rPr lang="en-US" sz="1600" dirty="0"/>
              <a:t>a class independent of how state-specific behavior is </a:t>
            </a:r>
            <a:r>
              <a:rPr lang="en-US" sz="1600" dirty="0" smtClean="0"/>
              <a:t>implemented.</a:t>
            </a:r>
            <a:endParaRPr lang="en-US" sz="1700" dirty="0" smtClean="0"/>
          </a:p>
          <a:p>
            <a:pPr marL="457200" indent="-457200">
              <a:buFont typeface="+mj-lt"/>
              <a:buAutoNum type="arabicPeriod" startAt="5"/>
            </a:pPr>
            <a:r>
              <a:rPr lang="en-US" sz="1700" dirty="0" smtClean="0"/>
              <a:t>How </a:t>
            </a:r>
            <a:r>
              <a:rPr lang="en-US" sz="1700" dirty="0" smtClean="0"/>
              <a:t>many class types need to implement in </a:t>
            </a:r>
            <a:r>
              <a:rPr lang="en-US" sz="1700" dirty="0" smtClean="0"/>
              <a:t>Memento pattern</a:t>
            </a:r>
            <a:r>
              <a:rPr lang="en-US" sz="1700" dirty="0" smtClean="0"/>
              <a:t>?</a:t>
            </a:r>
          </a:p>
          <a:p>
            <a:pPr marL="0" indent="0">
              <a:buNone/>
            </a:pPr>
            <a:r>
              <a:rPr lang="en-US" sz="1700" dirty="0"/>
              <a:t> </a:t>
            </a:r>
            <a:r>
              <a:rPr lang="en-US" sz="1700" dirty="0" smtClean="0"/>
              <a:t>     </a:t>
            </a:r>
            <a:r>
              <a:rPr lang="en-US" sz="1700" b="1" dirty="0" smtClean="0"/>
              <a:t>a</a:t>
            </a:r>
            <a:r>
              <a:rPr lang="en-US" sz="1700" b="1" dirty="0"/>
              <a:t>.</a:t>
            </a:r>
            <a:r>
              <a:rPr lang="en-US" sz="1700" dirty="0"/>
              <a:t> </a:t>
            </a:r>
            <a:r>
              <a:rPr lang="en-US" sz="1700" dirty="0" smtClean="0"/>
              <a:t>4 </a:t>
            </a:r>
            <a:r>
              <a:rPr lang="en-US" sz="1700" b="1" dirty="0" smtClean="0"/>
              <a:t>b</a:t>
            </a:r>
            <a:r>
              <a:rPr lang="en-US" sz="1700" b="1" dirty="0"/>
              <a:t>.</a:t>
            </a:r>
            <a:r>
              <a:rPr lang="en-US" sz="1700" dirty="0"/>
              <a:t> </a:t>
            </a:r>
            <a:r>
              <a:rPr lang="en-US" sz="1700" dirty="0" smtClean="0"/>
              <a:t>many</a:t>
            </a:r>
            <a:r>
              <a:rPr lang="en-US" sz="1700" i="1" dirty="0" smtClean="0"/>
              <a:t> </a:t>
            </a:r>
            <a:r>
              <a:rPr lang="en-US" sz="1700" b="1" i="1" dirty="0"/>
              <a:t>c.</a:t>
            </a:r>
            <a:r>
              <a:rPr lang="en-US" sz="1700" i="1" dirty="0"/>
              <a:t> </a:t>
            </a:r>
            <a:r>
              <a:rPr lang="en-US" sz="1700" i="1" dirty="0" smtClean="0"/>
              <a:t>2 </a:t>
            </a:r>
            <a:r>
              <a:rPr lang="en-US" sz="1700" b="1" dirty="0" smtClean="0"/>
              <a:t>d</a:t>
            </a:r>
            <a:r>
              <a:rPr lang="en-US" sz="1700" b="1" dirty="0"/>
              <a:t>.</a:t>
            </a:r>
            <a:r>
              <a:rPr lang="en-US" sz="1700" dirty="0"/>
              <a:t> </a:t>
            </a:r>
            <a:r>
              <a:rPr lang="en-US" sz="1700" dirty="0" smtClean="0"/>
              <a:t>8</a:t>
            </a:r>
            <a:endParaRPr lang="en-US" dirty="0"/>
          </a:p>
          <a:p>
            <a:pPr marL="457200" indent="-457200">
              <a:buAutoNum type="arabicPeriod" startAt="7"/>
            </a:pPr>
            <a:endParaRPr lang="en-US" sz="2000" dirty="0" smtClean="0"/>
          </a:p>
          <a:p>
            <a:pPr marL="457200" indent="-457200">
              <a:buAutoNum type="arabicPeriod" startAt="7"/>
            </a:pPr>
            <a:endParaRPr lang="en-US" sz="2000" i="1" dirty="0"/>
          </a:p>
        </p:txBody>
      </p:sp>
    </p:spTree>
    <p:extLst>
      <p:ext uri="{BB962C8B-B14F-4D97-AF65-F5344CB8AC3E}">
        <p14:creationId xmlns:p14="http://schemas.microsoft.com/office/powerpoint/2010/main" val="33235109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End…</a:t>
            </a:r>
            <a:endParaRPr lang="en-US"/>
          </a:p>
        </p:txBody>
      </p:sp>
      <p:sp>
        <p:nvSpPr>
          <p:cNvPr id="3" name="Content Placeholder 2"/>
          <p:cNvSpPr>
            <a:spLocks noGrp="1"/>
          </p:cNvSpPr>
          <p:nvPr>
            <p:ph idx="1"/>
          </p:nvPr>
        </p:nvSpPr>
        <p:spPr>
          <a:xfrm>
            <a:off x="2798716" y="3046714"/>
            <a:ext cx="8553451" cy="5293779"/>
          </a:xfrm>
        </p:spPr>
        <p:txBody>
          <a:bodyPr>
            <a:normAutofit/>
          </a:bodyPr>
          <a:lstStyle/>
          <a:p>
            <a:pPr marL="0" indent="0">
              <a:buNone/>
            </a:pPr>
            <a:r>
              <a:rPr lang="en-US" sz="3600" b="1">
                <a:solidFill>
                  <a:srgbClr val="FF0000"/>
                </a:solidFill>
              </a:rPr>
              <a:t>Thank you</a:t>
            </a:r>
            <a:r>
              <a:rPr lang="en-US" sz="3600" b="1" smtClean="0">
                <a:solidFill>
                  <a:srgbClr val="FF0000"/>
                </a:solidFill>
              </a:rPr>
              <a:t>!</a:t>
            </a:r>
            <a:endParaRPr lang="en-US" sz="3600" b="1">
              <a:solidFill>
                <a:srgbClr val="FF0000"/>
              </a:solidFill>
            </a:endParaRPr>
          </a:p>
        </p:txBody>
      </p:sp>
    </p:spTree>
    <p:extLst>
      <p:ext uri="{BB962C8B-B14F-4D97-AF65-F5344CB8AC3E}">
        <p14:creationId xmlns:p14="http://schemas.microsoft.com/office/powerpoint/2010/main" val="2844697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a:t>
            </a:r>
            <a:r>
              <a:rPr lang="en-US" dirty="0" smtClean="0"/>
              <a:t>. Memento </a:t>
            </a:r>
            <a:r>
              <a:rPr lang="en-US" dirty="0"/>
              <a:t>pattern – Definition</a:t>
            </a:r>
          </a:p>
        </p:txBody>
      </p:sp>
      <p:sp>
        <p:nvSpPr>
          <p:cNvPr id="4" name="Content Placeholder 3"/>
          <p:cNvSpPr>
            <a:spLocks noGrp="1"/>
          </p:cNvSpPr>
          <p:nvPr>
            <p:ph idx="1"/>
          </p:nvPr>
        </p:nvSpPr>
        <p:spPr/>
        <p:txBody>
          <a:bodyPr>
            <a:normAutofit/>
          </a:bodyPr>
          <a:lstStyle/>
          <a:p>
            <a:r>
              <a:rPr lang="en-US" dirty="0" smtClean="0"/>
              <a:t>The </a:t>
            </a:r>
            <a:r>
              <a:rPr lang="en-US" b="1" dirty="0" smtClean="0"/>
              <a:t>memento pattern</a:t>
            </a:r>
            <a:r>
              <a:rPr lang="en-US" dirty="0" smtClean="0"/>
              <a:t> is a </a:t>
            </a:r>
            <a:r>
              <a:rPr lang="en-US" dirty="0" smtClean="0">
                <a:hlinkClick r:id="rId3" tooltip="Design pattern (computer science)"/>
              </a:rPr>
              <a:t>software design pattern</a:t>
            </a:r>
            <a:r>
              <a:rPr lang="en-US" dirty="0" smtClean="0"/>
              <a:t> that provides the ability to restore an object to its previous state (</a:t>
            </a:r>
            <a:r>
              <a:rPr lang="en-US" dirty="0" smtClean="0">
                <a:hlinkClick r:id="rId4" tooltip="Undo"/>
              </a:rPr>
              <a:t>undo</a:t>
            </a:r>
            <a:r>
              <a:rPr lang="en-US" dirty="0" smtClean="0"/>
              <a:t> via rollback).</a:t>
            </a:r>
          </a:p>
          <a:p>
            <a:r>
              <a:rPr lang="en-US" dirty="0" smtClean="0"/>
              <a:t>The </a:t>
            </a:r>
            <a:r>
              <a:rPr lang="en-US" b="1" dirty="0" smtClean="0"/>
              <a:t>Memento Design Pattern</a:t>
            </a:r>
            <a:r>
              <a:rPr lang="en-US" dirty="0" smtClean="0"/>
              <a:t> is used to store the internal state of an object so that it can be used later to restore the object back to historical state when needed..</a:t>
            </a:r>
          </a:p>
          <a:p>
            <a:endParaRPr lang="en-US" dirty="0" smtClean="0"/>
          </a:p>
          <a:p>
            <a:r>
              <a:rPr lang="en-US" dirty="0" smtClean="0"/>
              <a:t>Memento </a:t>
            </a:r>
            <a:r>
              <a:rPr lang="en-US" dirty="0"/>
              <a:t>pattern falls under behavioral pattern category.</a:t>
            </a:r>
          </a:p>
        </p:txBody>
      </p:sp>
    </p:spTree>
    <p:extLst>
      <p:ext uri="{BB962C8B-B14F-4D97-AF65-F5344CB8AC3E}">
        <p14:creationId xmlns:p14="http://schemas.microsoft.com/office/powerpoint/2010/main" val="34593115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a:t>
            </a:r>
            <a:r>
              <a:rPr lang="en-US" dirty="0" smtClean="0"/>
              <a:t>. Memento </a:t>
            </a:r>
            <a:r>
              <a:rPr lang="en-US" dirty="0"/>
              <a:t>pattern – Definition</a:t>
            </a:r>
          </a:p>
        </p:txBody>
      </p:sp>
      <p:sp>
        <p:nvSpPr>
          <p:cNvPr id="4" name="Content Placeholder 3"/>
          <p:cNvSpPr>
            <a:spLocks noGrp="1"/>
          </p:cNvSpPr>
          <p:nvPr>
            <p:ph idx="1"/>
          </p:nvPr>
        </p:nvSpPr>
        <p:spPr/>
        <p:txBody>
          <a:bodyPr>
            <a:normAutofit/>
          </a:bodyPr>
          <a:lstStyle/>
          <a:p>
            <a:pPr>
              <a:buNone/>
            </a:pPr>
            <a:r>
              <a:rPr lang="en-US" b="1" dirty="0" smtClean="0"/>
              <a:t>   The Memento design pattern evolves three actors</a:t>
            </a:r>
          </a:p>
          <a:p>
            <a:r>
              <a:rPr lang="en-US" b="1" dirty="0" smtClean="0"/>
              <a:t>Originator</a:t>
            </a:r>
            <a:endParaRPr lang="en-US" dirty="0" smtClean="0"/>
          </a:p>
          <a:p>
            <a:r>
              <a:rPr lang="en-US" b="1" dirty="0" err="1" smtClean="0"/>
              <a:t>CareTaker</a:t>
            </a:r>
            <a:endParaRPr lang="en-US" dirty="0" smtClean="0"/>
          </a:p>
          <a:p>
            <a:r>
              <a:rPr lang="en-US" b="1" dirty="0" smtClean="0"/>
              <a:t>Memento</a:t>
            </a:r>
            <a:endParaRPr lang="en-US" dirty="0"/>
          </a:p>
        </p:txBody>
      </p:sp>
    </p:spTree>
    <p:extLst>
      <p:ext uri="{BB962C8B-B14F-4D97-AF65-F5344CB8AC3E}">
        <p14:creationId xmlns:p14="http://schemas.microsoft.com/office/powerpoint/2010/main" val="34593115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a:t>
            </a:r>
            <a:r>
              <a:rPr lang="en-US" dirty="0" smtClean="0"/>
              <a:t>. Memento </a:t>
            </a:r>
            <a:r>
              <a:rPr lang="en-US" dirty="0"/>
              <a:t>pattern – Definition</a:t>
            </a:r>
          </a:p>
        </p:txBody>
      </p:sp>
      <p:sp>
        <p:nvSpPr>
          <p:cNvPr id="4" name="Content Placeholder 3"/>
          <p:cNvSpPr>
            <a:spLocks noGrp="1"/>
          </p:cNvSpPr>
          <p:nvPr>
            <p:ph idx="1"/>
          </p:nvPr>
        </p:nvSpPr>
        <p:spPr/>
        <p:txBody>
          <a:bodyPr>
            <a:normAutofit/>
          </a:bodyPr>
          <a:lstStyle/>
          <a:p>
            <a:pPr>
              <a:buNone/>
            </a:pPr>
            <a:r>
              <a:rPr lang="en-US" b="1" dirty="0" smtClean="0"/>
              <a:t>				Originator</a:t>
            </a:r>
          </a:p>
          <a:p>
            <a:pPr>
              <a:buNone/>
            </a:pPr>
            <a:r>
              <a:rPr lang="en-US" dirty="0" smtClean="0"/>
              <a:t>  The object whose state we want to save for future use. It creates memento object capturing its internal state. It also uses previously saved memento to restore to its previous state.</a:t>
            </a:r>
          </a:p>
        </p:txBody>
      </p:sp>
    </p:spTree>
    <p:extLst>
      <p:ext uri="{BB962C8B-B14F-4D97-AF65-F5344CB8AC3E}">
        <p14:creationId xmlns:p14="http://schemas.microsoft.com/office/powerpoint/2010/main" val="34593115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a:t>
            </a:r>
            <a:r>
              <a:rPr lang="en-US" dirty="0" smtClean="0"/>
              <a:t>. Memento </a:t>
            </a:r>
            <a:r>
              <a:rPr lang="en-US" dirty="0"/>
              <a:t>pattern – Definition</a:t>
            </a:r>
          </a:p>
        </p:txBody>
      </p:sp>
      <p:sp>
        <p:nvSpPr>
          <p:cNvPr id="4" name="Content Placeholder 3"/>
          <p:cNvSpPr>
            <a:spLocks noGrp="1"/>
          </p:cNvSpPr>
          <p:nvPr>
            <p:ph idx="1"/>
          </p:nvPr>
        </p:nvSpPr>
        <p:spPr/>
        <p:txBody>
          <a:bodyPr>
            <a:normAutofit/>
          </a:bodyPr>
          <a:lstStyle/>
          <a:p>
            <a:pPr>
              <a:buNone/>
            </a:pPr>
            <a:r>
              <a:rPr lang="en-US" b="1" dirty="0" smtClean="0"/>
              <a:t> 				</a:t>
            </a:r>
            <a:r>
              <a:rPr lang="en-US" b="1" dirty="0" err="1" smtClean="0"/>
              <a:t>CareTaker</a:t>
            </a:r>
            <a:endParaRPr lang="en-US" b="1" dirty="0" smtClean="0"/>
          </a:p>
          <a:p>
            <a:pPr>
              <a:buNone/>
            </a:pPr>
            <a:r>
              <a:rPr lang="en-US" dirty="0" smtClean="0"/>
              <a:t>   The object which maintains the history of the states of Originator. It provides the data store for saving and restoring internal states. It cannot read or change the data of a memento object. </a:t>
            </a:r>
          </a:p>
        </p:txBody>
      </p:sp>
    </p:spTree>
    <p:extLst>
      <p:ext uri="{BB962C8B-B14F-4D97-AF65-F5344CB8AC3E}">
        <p14:creationId xmlns:p14="http://schemas.microsoft.com/office/powerpoint/2010/main" val="34593115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a:t>
            </a:r>
            <a:r>
              <a:rPr lang="en-US" dirty="0" smtClean="0"/>
              <a:t>. Memento </a:t>
            </a:r>
            <a:r>
              <a:rPr lang="en-US" dirty="0"/>
              <a:t>pattern – Definition</a:t>
            </a:r>
          </a:p>
        </p:txBody>
      </p:sp>
      <p:sp>
        <p:nvSpPr>
          <p:cNvPr id="4" name="Content Placeholder 3"/>
          <p:cNvSpPr>
            <a:spLocks noGrp="1"/>
          </p:cNvSpPr>
          <p:nvPr>
            <p:ph idx="1"/>
          </p:nvPr>
        </p:nvSpPr>
        <p:spPr/>
        <p:txBody>
          <a:bodyPr>
            <a:normAutofit/>
          </a:bodyPr>
          <a:lstStyle/>
          <a:p>
            <a:pPr>
              <a:buNone/>
            </a:pPr>
            <a:r>
              <a:rPr lang="en-US" b="1" dirty="0" smtClean="0"/>
              <a:t>				 Memento</a:t>
            </a:r>
          </a:p>
          <a:p>
            <a:pPr>
              <a:buNone/>
            </a:pPr>
            <a:r>
              <a:rPr lang="en-US" dirty="0" smtClean="0"/>
              <a:t>   It is used to store the internal states of Originator at any moment of time. It is created and retrieved by the Originator and stored and maintained by Caretaker.</a:t>
            </a:r>
          </a:p>
          <a:p>
            <a:r>
              <a:rPr lang="en-US" dirty="0" smtClean="0"/>
              <a:t>The Originator will store the state information in the Memento object and pass it to a </a:t>
            </a:r>
            <a:r>
              <a:rPr lang="en-US" dirty="0" err="1" smtClean="0"/>
              <a:t>CareTaker</a:t>
            </a:r>
            <a:r>
              <a:rPr lang="en-US" dirty="0" smtClean="0"/>
              <a:t> for storing it and retrieve old state information when it needs to rollback.</a:t>
            </a:r>
            <a:endParaRPr lang="en-US" dirty="0"/>
          </a:p>
        </p:txBody>
      </p:sp>
    </p:spTree>
    <p:extLst>
      <p:ext uri="{BB962C8B-B14F-4D97-AF65-F5344CB8AC3E}">
        <p14:creationId xmlns:p14="http://schemas.microsoft.com/office/powerpoint/2010/main" val="3459311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a:t>
            </a:r>
            <a:r>
              <a:rPr lang="en-US" dirty="0" smtClean="0"/>
              <a:t>. Memento </a:t>
            </a:r>
            <a:r>
              <a:rPr lang="en-US" dirty="0"/>
              <a:t>pattern – Definition</a:t>
            </a:r>
          </a:p>
        </p:txBody>
      </p:sp>
      <p:sp>
        <p:nvSpPr>
          <p:cNvPr id="4" name="Content Placeholder 3"/>
          <p:cNvSpPr>
            <a:spLocks noGrp="1"/>
          </p:cNvSpPr>
          <p:nvPr>
            <p:ph idx="1"/>
          </p:nvPr>
        </p:nvSpPr>
        <p:spPr/>
        <p:txBody>
          <a:bodyPr>
            <a:normAutofit fontScale="92500"/>
          </a:bodyPr>
          <a:lstStyle/>
          <a:p>
            <a:pPr>
              <a:buNone/>
            </a:pPr>
            <a:r>
              <a:rPr lang="en-US" b="1" dirty="0" smtClean="0"/>
              <a:t>   The Memento design pattern evolves three actors</a:t>
            </a:r>
          </a:p>
          <a:p>
            <a:r>
              <a:rPr lang="en-US" b="1" dirty="0" smtClean="0"/>
              <a:t>Originator</a:t>
            </a:r>
            <a:r>
              <a:rPr lang="en-US" dirty="0" smtClean="0"/>
              <a:t> : The object whose state we want to save for future use. It creates memento object capturing its internal state. It also uses previously saved memento to restore to its previous state.</a:t>
            </a:r>
          </a:p>
          <a:p>
            <a:r>
              <a:rPr lang="en-US" b="1" dirty="0" err="1" smtClean="0"/>
              <a:t>CareTaker</a:t>
            </a:r>
            <a:r>
              <a:rPr lang="en-US" dirty="0" smtClean="0"/>
              <a:t> : The object which maintains the history of the states of Originator. It provides the data store for saving and restoring internal states. It cannot read or change the data of a memento object. </a:t>
            </a:r>
          </a:p>
          <a:p>
            <a:r>
              <a:rPr lang="en-US" b="1" dirty="0" smtClean="0"/>
              <a:t>Memento</a:t>
            </a:r>
            <a:r>
              <a:rPr lang="en-US" dirty="0" smtClean="0"/>
              <a:t> : It is used to store the internal states of Originator at any moment of time. It is created and retrieved by the Originator and stored and maintained by Caretaker.</a:t>
            </a:r>
          </a:p>
          <a:p>
            <a:r>
              <a:rPr lang="en-US" dirty="0" smtClean="0"/>
              <a:t>The Originator will store the state information in the Memento object and pass it to a </a:t>
            </a:r>
            <a:r>
              <a:rPr lang="en-US" dirty="0" err="1" smtClean="0"/>
              <a:t>CareTaker</a:t>
            </a:r>
            <a:r>
              <a:rPr lang="en-US" dirty="0" smtClean="0"/>
              <a:t> for storing it and retrieve old state information when it needs to rollback.</a:t>
            </a:r>
            <a:endParaRPr lang="en-US" dirty="0"/>
          </a:p>
        </p:txBody>
      </p:sp>
    </p:spTree>
    <p:extLst>
      <p:ext uri="{BB962C8B-B14F-4D97-AF65-F5344CB8AC3E}">
        <p14:creationId xmlns:p14="http://schemas.microsoft.com/office/powerpoint/2010/main" val="34593115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dirty="0" smtClean="0"/>
              <a:t>Memento </a:t>
            </a:r>
            <a:r>
              <a:rPr lang="en-US" dirty="0"/>
              <a:t>pattern – </a:t>
            </a:r>
            <a:r>
              <a:rPr lang="en-US" dirty="0" smtClean="0"/>
              <a:t>Class diagram</a:t>
            </a:r>
            <a:endParaRPr lang="en-US" dirty="0"/>
          </a:p>
        </p:txBody>
      </p:sp>
      <p:pic>
        <p:nvPicPr>
          <p:cNvPr id="4" name="Picture 3"/>
          <p:cNvPicPr>
            <a:picLocks noChangeAspect="1"/>
          </p:cNvPicPr>
          <p:nvPr/>
        </p:nvPicPr>
        <p:blipFill>
          <a:blip r:embed="rId3"/>
          <a:stretch>
            <a:fillRect/>
          </a:stretch>
        </p:blipFill>
        <p:spPr>
          <a:xfrm>
            <a:off x="828152" y="742575"/>
            <a:ext cx="7487695" cy="5372850"/>
          </a:xfrm>
          <a:prstGeom prst="rect">
            <a:avLst/>
          </a:prstGeom>
        </p:spPr>
      </p:pic>
    </p:spTree>
    <p:extLst>
      <p:ext uri="{BB962C8B-B14F-4D97-AF65-F5344CB8AC3E}">
        <p14:creationId xmlns:p14="http://schemas.microsoft.com/office/powerpoint/2010/main" val="194318499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p2DBPMRbQEK4PwqppxHtXg"/>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VI_DCV_VW_MIB2-BAP_IDR_161212.pptx" id="{3CF5EF5D-E86E-4B1B-981B-3E186389EE68}" vid="{C47D852D-BBFA-4F50-B56C-D6859B538F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[VT] [PROJECT_NAME] MeetingMinutes v1.00</Template>
  <TotalTime>1854</TotalTime>
  <Words>833</Words>
  <Application>Microsoft Office PowerPoint</Application>
  <PresentationFormat>On-screen Show (4:3)</PresentationFormat>
  <Paragraphs>113</Paragraphs>
  <Slides>24</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돋움</vt:lpstr>
      <vt:lpstr>맑은 고딕</vt:lpstr>
      <vt:lpstr>MS Gothic</vt:lpstr>
      <vt:lpstr>Arial</vt:lpstr>
      <vt:lpstr>Arial Black</vt:lpstr>
      <vt:lpstr>Calibri</vt:lpstr>
      <vt:lpstr>Freestyle Script</vt:lpstr>
      <vt:lpstr>Wingdings</vt:lpstr>
      <vt:lpstr>Office Theme</vt:lpstr>
      <vt:lpstr>Memento and Strategy pattern</vt:lpstr>
      <vt:lpstr>1. Memento pattern – Problem Description</vt:lpstr>
      <vt:lpstr>1. Memento pattern – Definition</vt:lpstr>
      <vt:lpstr>1. Memento pattern – Definition</vt:lpstr>
      <vt:lpstr>1. Memento pattern – Definition</vt:lpstr>
      <vt:lpstr>1. Memento pattern – Definition</vt:lpstr>
      <vt:lpstr>1. Memento pattern – Definition</vt:lpstr>
      <vt:lpstr>1. Memento pattern – Definition</vt:lpstr>
      <vt:lpstr>1. Memento pattern – Class diagram</vt:lpstr>
      <vt:lpstr>1. Memento pattern – Sequence diagram</vt:lpstr>
      <vt:lpstr>1. Memento pattern – Advantages</vt:lpstr>
      <vt:lpstr>1. Memento pattern – Disadvantages</vt:lpstr>
      <vt:lpstr>1. Memento pattern – Disadvantages</vt:lpstr>
      <vt:lpstr>1. Memento pattern – Source code demo</vt:lpstr>
      <vt:lpstr>2. Strategy pattern – Definition</vt:lpstr>
      <vt:lpstr>2. Strategy pattern – Class diagram</vt:lpstr>
      <vt:lpstr>2. Strategy pattern – Sequence diagram</vt:lpstr>
      <vt:lpstr>2. Strategy pattern – Advantages</vt:lpstr>
      <vt:lpstr>2. Strategy pattern – Advantages</vt:lpstr>
      <vt:lpstr>2. Strategy pattern – Disadvantages</vt:lpstr>
      <vt:lpstr>2. Strategy pattern – Disadvantages</vt:lpstr>
      <vt:lpstr>2. Strategy pattern – Source code demo</vt:lpstr>
      <vt:lpstr>4. Quiz</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Observer and State pattern</dc:title>
  <dc:creator>DONG THANH PHAN/LGEVH VC SOFTWARE DEVELOPMENT 3(dong.phan@lge.com)</dc:creator>
  <cp:lastModifiedBy>DONG THANH PHAN/LGEVH VC SOFTWARE DEVELOPMENT 3(dong.phan@lge.com)</cp:lastModifiedBy>
  <cp:revision>111</cp:revision>
  <dcterms:created xsi:type="dcterms:W3CDTF">2017-04-27T01:41:20Z</dcterms:created>
  <dcterms:modified xsi:type="dcterms:W3CDTF">2018-11-21T10:17:26Z</dcterms:modified>
</cp:coreProperties>
</file>