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289" r:id="rId3"/>
    <p:sldId id="290" r:id="rId4"/>
    <p:sldId id="288" r:id="rId5"/>
    <p:sldId id="291" r:id="rId6"/>
    <p:sldId id="296" r:id="rId7"/>
    <p:sldId id="292" r:id="rId8"/>
    <p:sldId id="297" r:id="rId9"/>
    <p:sldId id="293" r:id="rId10"/>
    <p:sldId id="294" r:id="rId11"/>
    <p:sldId id="298" r:id="rId12"/>
    <p:sldId id="307" r:id="rId13"/>
    <p:sldId id="299" r:id="rId14"/>
    <p:sldId id="300" r:id="rId15"/>
    <p:sldId id="308" r:id="rId16"/>
    <p:sldId id="301" r:id="rId17"/>
    <p:sldId id="302" r:id="rId18"/>
    <p:sldId id="303" r:id="rId19"/>
    <p:sldId id="304" r:id="rId20"/>
    <p:sldId id="305" r:id="rId21"/>
    <p:sldId id="306" r:id="rId22"/>
    <p:sldId id="309" r:id="rId23"/>
    <p:sldId id="310"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C16"/>
    <a:srgbClr val="FF7C80"/>
    <a:srgbClr val="FF66FF"/>
    <a:srgbClr val="3A5925"/>
    <a:srgbClr val="F76865"/>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8262" autoAdjust="0"/>
  </p:normalViewPr>
  <p:slideViewPr>
    <p:cSldViewPr snapToGrid="0">
      <p:cViewPr varScale="1">
        <p:scale>
          <a:sx n="78" d="100"/>
          <a:sy n="78" d="100"/>
        </p:scale>
        <p:origin x="1459" y="58"/>
      </p:cViewPr>
      <p:guideLst/>
    </p:cSldViewPr>
  </p:slideViewPr>
  <p:notesTextViewPr>
    <p:cViewPr>
      <p:scale>
        <a:sx n="3" d="2"/>
        <a:sy n="3" d="2"/>
      </p:scale>
      <p:origin x="0" y="0"/>
    </p:cViewPr>
  </p:notesTextViewPr>
  <p:notesViewPr>
    <p:cSldViewPr snapToGrid="0">
      <p:cViewPr varScale="1">
        <p:scale>
          <a:sx n="68" d="100"/>
          <a:sy n="68" d="100"/>
        </p:scale>
        <p:origin x="222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5CE4C1-ED51-48CD-B71C-CB491FD0472C}" type="datetimeFigureOut">
              <a:rPr lang="en-US" smtClean="0"/>
              <a:t>7/15/2020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F6D9D3-0D35-4330-8A79-32B65B19D17C}" type="slidenum">
              <a:rPr lang="en-US" smtClean="0"/>
              <a:t>‹#›</a:t>
            </a:fld>
            <a:endParaRPr lang="en-US"/>
          </a:p>
        </p:txBody>
      </p:sp>
    </p:spTree>
    <p:extLst>
      <p:ext uri="{BB962C8B-B14F-4D97-AF65-F5344CB8AC3E}">
        <p14:creationId xmlns:p14="http://schemas.microsoft.com/office/powerpoint/2010/main" val="395574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700F6-5DE9-4EA4-BCDA-63361F47789C}" type="datetimeFigureOut">
              <a:rPr lang="en-US" smtClean="0"/>
              <a:t>7/15/2020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B7137-448F-4F48-9090-F5E0889B4137}" type="slidenum">
              <a:rPr lang="en-US" smtClean="0"/>
              <a:t>‹#›</a:t>
            </a:fld>
            <a:endParaRPr lang="en-US"/>
          </a:p>
        </p:txBody>
      </p:sp>
    </p:spTree>
    <p:extLst>
      <p:ext uri="{BB962C8B-B14F-4D97-AF65-F5344CB8AC3E}">
        <p14:creationId xmlns:p14="http://schemas.microsoft.com/office/powerpoint/2010/main" val="310726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a:t>
            </a:fld>
            <a:endParaRPr lang="en-US" dirty="0"/>
          </a:p>
        </p:txBody>
      </p:sp>
    </p:spTree>
    <p:extLst>
      <p:ext uri="{BB962C8B-B14F-4D97-AF65-F5344CB8AC3E}">
        <p14:creationId xmlns:p14="http://schemas.microsoft.com/office/powerpoint/2010/main" val="1844425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10</a:t>
            </a:fld>
            <a:endParaRPr lang="en-US"/>
          </a:p>
        </p:txBody>
      </p:sp>
    </p:spTree>
    <p:extLst>
      <p:ext uri="{BB962C8B-B14F-4D97-AF65-F5344CB8AC3E}">
        <p14:creationId xmlns:p14="http://schemas.microsoft.com/office/powerpoint/2010/main" val="2277927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11</a:t>
            </a:fld>
            <a:endParaRPr lang="en-US"/>
          </a:p>
        </p:txBody>
      </p:sp>
    </p:spTree>
    <p:extLst>
      <p:ext uri="{BB962C8B-B14F-4D97-AF65-F5344CB8AC3E}">
        <p14:creationId xmlns:p14="http://schemas.microsoft.com/office/powerpoint/2010/main" val="173495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12</a:t>
            </a:fld>
            <a:endParaRPr lang="en-US"/>
          </a:p>
        </p:txBody>
      </p:sp>
    </p:spTree>
    <p:extLst>
      <p:ext uri="{BB962C8B-B14F-4D97-AF65-F5344CB8AC3E}">
        <p14:creationId xmlns:p14="http://schemas.microsoft.com/office/powerpoint/2010/main" val="83864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13</a:t>
            </a:fld>
            <a:endParaRPr lang="en-US"/>
          </a:p>
        </p:txBody>
      </p:sp>
    </p:spTree>
    <p:extLst>
      <p:ext uri="{BB962C8B-B14F-4D97-AF65-F5344CB8AC3E}">
        <p14:creationId xmlns:p14="http://schemas.microsoft.com/office/powerpoint/2010/main" val="366287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14</a:t>
            </a:fld>
            <a:endParaRPr lang="en-US"/>
          </a:p>
        </p:txBody>
      </p:sp>
    </p:spTree>
    <p:extLst>
      <p:ext uri="{BB962C8B-B14F-4D97-AF65-F5344CB8AC3E}">
        <p14:creationId xmlns:p14="http://schemas.microsoft.com/office/powerpoint/2010/main" val="978941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15</a:t>
            </a:fld>
            <a:endParaRPr lang="en-US"/>
          </a:p>
        </p:txBody>
      </p:sp>
    </p:spTree>
    <p:extLst>
      <p:ext uri="{BB962C8B-B14F-4D97-AF65-F5344CB8AC3E}">
        <p14:creationId xmlns:p14="http://schemas.microsoft.com/office/powerpoint/2010/main" val="35396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16</a:t>
            </a:fld>
            <a:endParaRPr lang="en-US"/>
          </a:p>
        </p:txBody>
      </p:sp>
    </p:spTree>
    <p:extLst>
      <p:ext uri="{BB962C8B-B14F-4D97-AF65-F5344CB8AC3E}">
        <p14:creationId xmlns:p14="http://schemas.microsoft.com/office/powerpoint/2010/main" val="2487234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17</a:t>
            </a:fld>
            <a:endParaRPr lang="en-US"/>
          </a:p>
        </p:txBody>
      </p:sp>
    </p:spTree>
    <p:extLst>
      <p:ext uri="{BB962C8B-B14F-4D97-AF65-F5344CB8AC3E}">
        <p14:creationId xmlns:p14="http://schemas.microsoft.com/office/powerpoint/2010/main" val="2158558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18</a:t>
            </a:fld>
            <a:endParaRPr lang="en-US"/>
          </a:p>
        </p:txBody>
      </p:sp>
    </p:spTree>
    <p:extLst>
      <p:ext uri="{BB962C8B-B14F-4D97-AF65-F5344CB8AC3E}">
        <p14:creationId xmlns:p14="http://schemas.microsoft.com/office/powerpoint/2010/main" val="2051917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19</a:t>
            </a:fld>
            <a:endParaRPr lang="en-US"/>
          </a:p>
        </p:txBody>
      </p:sp>
    </p:spTree>
    <p:extLst>
      <p:ext uri="{BB962C8B-B14F-4D97-AF65-F5344CB8AC3E}">
        <p14:creationId xmlns:p14="http://schemas.microsoft.com/office/powerpoint/2010/main" val="389366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2</a:t>
            </a:fld>
            <a:endParaRPr lang="en-US"/>
          </a:p>
        </p:txBody>
      </p:sp>
    </p:spTree>
    <p:extLst>
      <p:ext uri="{BB962C8B-B14F-4D97-AF65-F5344CB8AC3E}">
        <p14:creationId xmlns:p14="http://schemas.microsoft.com/office/powerpoint/2010/main" val="2054207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20</a:t>
            </a:fld>
            <a:endParaRPr lang="en-US"/>
          </a:p>
        </p:txBody>
      </p:sp>
    </p:spTree>
    <p:extLst>
      <p:ext uri="{BB962C8B-B14F-4D97-AF65-F5344CB8AC3E}">
        <p14:creationId xmlns:p14="http://schemas.microsoft.com/office/powerpoint/2010/main" val="2196573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21</a:t>
            </a:fld>
            <a:endParaRPr lang="en-US"/>
          </a:p>
        </p:txBody>
      </p:sp>
    </p:spTree>
    <p:extLst>
      <p:ext uri="{BB962C8B-B14F-4D97-AF65-F5344CB8AC3E}">
        <p14:creationId xmlns:p14="http://schemas.microsoft.com/office/powerpoint/2010/main" val="3067527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22</a:t>
            </a:fld>
            <a:endParaRPr lang="en-US"/>
          </a:p>
        </p:txBody>
      </p:sp>
    </p:spTree>
    <p:extLst>
      <p:ext uri="{BB962C8B-B14F-4D97-AF65-F5344CB8AC3E}">
        <p14:creationId xmlns:p14="http://schemas.microsoft.com/office/powerpoint/2010/main" val="39626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23</a:t>
            </a:fld>
            <a:endParaRPr lang="en-US"/>
          </a:p>
        </p:txBody>
      </p:sp>
    </p:spTree>
    <p:extLst>
      <p:ext uri="{BB962C8B-B14F-4D97-AF65-F5344CB8AC3E}">
        <p14:creationId xmlns:p14="http://schemas.microsoft.com/office/powerpoint/2010/main" val="272544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3</a:t>
            </a:fld>
            <a:endParaRPr lang="en-US"/>
          </a:p>
        </p:txBody>
      </p:sp>
    </p:spTree>
    <p:extLst>
      <p:ext uri="{BB962C8B-B14F-4D97-AF65-F5344CB8AC3E}">
        <p14:creationId xmlns:p14="http://schemas.microsoft.com/office/powerpoint/2010/main" val="270086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4</a:t>
            </a:fld>
            <a:endParaRPr lang="en-US"/>
          </a:p>
        </p:txBody>
      </p:sp>
    </p:spTree>
    <p:extLst>
      <p:ext uri="{BB962C8B-B14F-4D97-AF65-F5344CB8AC3E}">
        <p14:creationId xmlns:p14="http://schemas.microsoft.com/office/powerpoint/2010/main" val="3093744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5</a:t>
            </a:fld>
            <a:endParaRPr lang="en-US"/>
          </a:p>
        </p:txBody>
      </p:sp>
    </p:spTree>
    <p:extLst>
      <p:ext uri="{BB962C8B-B14F-4D97-AF65-F5344CB8AC3E}">
        <p14:creationId xmlns:p14="http://schemas.microsoft.com/office/powerpoint/2010/main" val="2719783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6</a:t>
            </a:fld>
            <a:endParaRPr lang="en-US"/>
          </a:p>
        </p:txBody>
      </p:sp>
    </p:spTree>
    <p:extLst>
      <p:ext uri="{BB962C8B-B14F-4D97-AF65-F5344CB8AC3E}">
        <p14:creationId xmlns:p14="http://schemas.microsoft.com/office/powerpoint/2010/main" val="805009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7</a:t>
            </a:fld>
            <a:endParaRPr lang="en-US"/>
          </a:p>
        </p:txBody>
      </p:sp>
    </p:spTree>
    <p:extLst>
      <p:ext uri="{BB962C8B-B14F-4D97-AF65-F5344CB8AC3E}">
        <p14:creationId xmlns:p14="http://schemas.microsoft.com/office/powerpoint/2010/main" val="192392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8</a:t>
            </a:fld>
            <a:endParaRPr lang="en-US"/>
          </a:p>
        </p:txBody>
      </p:sp>
    </p:spTree>
    <p:extLst>
      <p:ext uri="{BB962C8B-B14F-4D97-AF65-F5344CB8AC3E}">
        <p14:creationId xmlns:p14="http://schemas.microsoft.com/office/powerpoint/2010/main" val="3653533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9</a:t>
            </a:fld>
            <a:endParaRPr lang="en-US"/>
          </a:p>
        </p:txBody>
      </p:sp>
    </p:spTree>
    <p:extLst>
      <p:ext uri="{BB962C8B-B14F-4D97-AF65-F5344CB8AC3E}">
        <p14:creationId xmlns:p14="http://schemas.microsoft.com/office/powerpoint/2010/main" val="236150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6533" y="385762"/>
            <a:ext cx="7857067"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userDrawn="1"/>
        </p:nvCxnSpPr>
        <p:spPr>
          <a:xfrm>
            <a:off x="1930399" y="1964266"/>
            <a:ext cx="5249334"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985434" y="5778766"/>
            <a:ext cx="5249334" cy="394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latin typeface="Arial" panose="020B0604020202020204" pitchFamily="34" charset="0"/>
                <a:cs typeface="Arial" panose="020B0604020202020204" pitchFamily="34" charset="0"/>
              </a:rPr>
              <a:t>VC DCV</a:t>
            </a:r>
            <a:endParaRPr lang="en-US" sz="1800"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2531269" y="2709069"/>
            <a:ext cx="4157662"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userDrawn="1"/>
        </p:nvSpPr>
        <p:spPr>
          <a:xfrm>
            <a:off x="1930399" y="2239168"/>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1985434" y="5225257"/>
            <a:ext cx="5194299" cy="457200"/>
          </a:xfrm>
        </p:spPr>
        <p:txBody>
          <a:bodyPr>
            <a:normAutofit/>
          </a:bodyPr>
          <a:lstStyle>
            <a:lvl1pPr marL="0" indent="0" algn="ctr">
              <a:buNone/>
              <a:defRPr sz="2000" b="0" i="1"/>
            </a:lvl1pPr>
          </a:lstStyle>
          <a:p>
            <a:pPr lvl="0"/>
            <a:r>
              <a:rPr lang="en-US" dirty="0" smtClean="0"/>
              <a:t>2016.08.29</a:t>
            </a:r>
          </a:p>
        </p:txBody>
      </p:sp>
      <p:sp>
        <p:nvSpPr>
          <p:cNvPr id="8" name="Rectangle 11"/>
          <p:cNvSpPr>
            <a:spLocks noChangeArrowheads="1"/>
          </p:cNvSpPr>
          <p:nvPr userDrawn="1">
            <p:custDataLst>
              <p:tags r:id="rId1"/>
            </p:custDataLst>
          </p:nvPr>
        </p:nvSpPr>
        <p:spPr bwMode="auto">
          <a:xfrm>
            <a:off x="2531269" y="2337594"/>
            <a:ext cx="4157662" cy="371475"/>
          </a:xfrm>
          <a:prstGeom prst="rect">
            <a:avLst/>
          </a:prstGeom>
          <a:solidFill>
            <a:srgbClr val="7B9A9F"/>
          </a:solidFill>
          <a:ln w="3175">
            <a:solidFill>
              <a:schemeClr val="bg1">
                <a:lumMod val="75000"/>
              </a:schemeClr>
            </a:solidFill>
            <a:miter lim="800000"/>
            <a:headEnd/>
            <a:tailEnd/>
          </a:ln>
        </p:spPr>
        <p:txBody>
          <a:bodyPr lIns="89965" tIns="45702" rIns="89965" bIns="45702" anchor="ctr"/>
          <a:lstStyle/>
          <a:p>
            <a:pPr algn="ctr" defTabSz="912813">
              <a:defRPr/>
            </a:pPr>
            <a:r>
              <a:rPr lang="en-US" altLang="ko-KR" sz="2000" b="1" dirty="0" smtClean="0">
                <a:solidFill>
                  <a:schemeClr val="bg1"/>
                </a:solidFill>
                <a:latin typeface="Arial" pitchFamily="34" charset="0"/>
                <a:ea typeface="돋움" pitchFamily="50" charset="-127"/>
                <a:cs typeface="Arial" pitchFamily="34" charset="0"/>
              </a:rPr>
              <a:t>Table of Contents</a:t>
            </a:r>
            <a:endParaRPr lang="ko-KR" altLang="en-US" sz="2000" b="1" dirty="0">
              <a:solidFill>
                <a:schemeClr val="bg1"/>
              </a:solidFill>
              <a:latin typeface="Arial" pitchFamily="34" charset="0"/>
              <a:ea typeface="돋움" pitchFamily="50" charset="-127"/>
              <a:cs typeface="Arial" pitchFamily="34" charset="0"/>
            </a:endParaRPr>
          </a:p>
        </p:txBody>
      </p:sp>
    </p:spTree>
    <p:extLst>
      <p:ext uri="{BB962C8B-B14F-4D97-AF65-F5344CB8AC3E}">
        <p14:creationId xmlns:p14="http://schemas.microsoft.com/office/powerpoint/2010/main" val="118696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00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660402"/>
            <a:ext cx="8553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756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1733" y="930807"/>
            <a:ext cx="4193117"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930806"/>
            <a:ext cx="4246034"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07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599" y="1"/>
            <a:ext cx="8652933"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8599" y="749829"/>
            <a:ext cx="42695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599" y="1637769"/>
            <a:ext cx="4269583"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749821"/>
            <a:ext cx="4252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637753"/>
            <a:ext cx="4252382"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flipV="1">
            <a:off x="228599" y="702733"/>
            <a:ext cx="8646585"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2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3" name="Straight Connector 2"/>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6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4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6650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4768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5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1733" y="76202"/>
            <a:ext cx="8553451" cy="6688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1733" y="812801"/>
            <a:ext cx="8553451" cy="52937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289799" y="85715"/>
            <a:ext cx="1585385"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userDrawn="1"/>
        </p:nvGrpSpPr>
        <p:grpSpPr>
          <a:xfrm>
            <a:off x="407457" y="6106580"/>
            <a:ext cx="8467727" cy="736600"/>
            <a:chOff x="407457" y="6225118"/>
            <a:chExt cx="8467727" cy="736600"/>
          </a:xfrm>
        </p:grpSpPr>
        <p:pic>
          <p:nvPicPr>
            <p:cNvPr id="7" name="Picture 15" descr="C:\Users\Administrator\Desktop\BCG\BCG 3.0\로고\LG_CI_3D_RGB_Standard.png"/>
            <p:cNvPicPr>
              <a:picLocks noChangeAspect="1" noChangeArrowheads="1"/>
            </p:cNvPicPr>
            <p:nvPr userDrawn="1"/>
          </p:nvPicPr>
          <p:blipFill>
            <a:blip r:embed="rId12"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175552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ko-KR" dirty="0"/>
              <a:t/>
            </a:r>
            <a:br>
              <a:rPr lang="en-US" altLang="ko-KR" dirty="0"/>
            </a:br>
            <a:r>
              <a:rPr lang="en-US" altLang="ko-KR" dirty="0"/>
              <a:t>Design </a:t>
            </a:r>
            <a:r>
              <a:rPr lang="en-US" altLang="ko-KR" dirty="0" smtClean="0"/>
              <a:t>pattern</a:t>
            </a:r>
            <a:r>
              <a:rPr lang="en-US" altLang="ko-KR" dirty="0"/>
              <a:t/>
            </a:r>
            <a:br>
              <a:rPr lang="en-US" altLang="ko-KR" dirty="0"/>
            </a:br>
            <a:r>
              <a:rPr lang="en-US" altLang="ko-KR" dirty="0" smtClean="0"/>
              <a:t>Adapter </a:t>
            </a:r>
            <a:r>
              <a:rPr lang="en-US" altLang="ko-KR" dirty="0"/>
              <a:t>and Observer</a:t>
            </a:r>
            <a:endParaRPr lang="ko-KR" altLang="en-US" dirty="0"/>
          </a:p>
        </p:txBody>
      </p:sp>
      <p:sp>
        <p:nvSpPr>
          <p:cNvPr id="7" name="Text Placeholder 6"/>
          <p:cNvSpPr>
            <a:spLocks noGrp="1"/>
          </p:cNvSpPr>
          <p:nvPr>
            <p:ph type="body" sz="quarter" idx="10"/>
          </p:nvPr>
        </p:nvSpPr>
        <p:spPr>
          <a:xfrm>
            <a:off x="2455068" y="2761324"/>
            <a:ext cx="4468245" cy="1666875"/>
          </a:xfrm>
        </p:spPr>
        <p:txBody>
          <a:bodyPr>
            <a:normAutofit/>
          </a:bodyPr>
          <a:lstStyle/>
          <a:p>
            <a:r>
              <a:rPr lang="en-US" altLang="ko-KR" dirty="0"/>
              <a:t>Adapter </a:t>
            </a:r>
            <a:r>
              <a:rPr lang="en-US" dirty="0"/>
              <a:t>pattern</a:t>
            </a:r>
          </a:p>
          <a:p>
            <a:r>
              <a:rPr lang="en-US" dirty="0" smtClean="0"/>
              <a:t>Observer pattern</a:t>
            </a:r>
          </a:p>
        </p:txBody>
      </p:sp>
      <p:sp>
        <p:nvSpPr>
          <p:cNvPr id="5" name="Text Placeholder 4"/>
          <p:cNvSpPr>
            <a:spLocks noGrp="1"/>
          </p:cNvSpPr>
          <p:nvPr>
            <p:ph type="body" sz="quarter" idx="11"/>
          </p:nvPr>
        </p:nvSpPr>
        <p:spPr/>
        <p:txBody>
          <a:bodyPr/>
          <a:lstStyle/>
          <a:p>
            <a:r>
              <a:rPr lang="en-US" dirty="0" smtClean="0"/>
              <a:t>2020.06.15</a:t>
            </a:r>
          </a:p>
          <a:p>
            <a:endParaRPr lang="en-US" dirty="0" smtClean="0"/>
          </a:p>
          <a:p>
            <a:endParaRPr lang="en-US" dirty="0"/>
          </a:p>
        </p:txBody>
      </p:sp>
    </p:spTree>
    <p:extLst>
      <p:ext uri="{BB962C8B-B14F-4D97-AF65-F5344CB8AC3E}">
        <p14:creationId xmlns:p14="http://schemas.microsoft.com/office/powerpoint/2010/main" val="339421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 - Demo</a:t>
            </a:r>
            <a:endParaRPr lang="en-US" dirty="0"/>
          </a:p>
        </p:txBody>
      </p:sp>
      <p:sp>
        <p:nvSpPr>
          <p:cNvPr id="3" name="TextBox 2"/>
          <p:cNvSpPr txBox="1"/>
          <p:nvPr/>
        </p:nvSpPr>
        <p:spPr>
          <a:xfrm>
            <a:off x="2890982" y="2604655"/>
            <a:ext cx="2301015" cy="369332"/>
          </a:xfrm>
          <a:prstGeom prst="rect">
            <a:avLst/>
          </a:prstGeom>
          <a:noFill/>
        </p:spPr>
        <p:txBody>
          <a:bodyPr wrap="none" rtlCol="0">
            <a:spAutoFit/>
          </a:bodyPr>
          <a:lstStyle/>
          <a:p>
            <a:r>
              <a:rPr lang="en-US" dirty="0" smtClean="0"/>
              <a:t>Show the sample code</a:t>
            </a:r>
            <a:endParaRPr lang="en-US" dirty="0"/>
          </a:p>
        </p:txBody>
      </p:sp>
    </p:spTree>
    <p:extLst>
      <p:ext uri="{BB962C8B-B14F-4D97-AF65-F5344CB8AC3E}">
        <p14:creationId xmlns:p14="http://schemas.microsoft.com/office/powerpoint/2010/main" val="3811285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 – Improvement</a:t>
            </a:r>
            <a:endParaRPr lang="en-US" dirty="0"/>
          </a:p>
        </p:txBody>
      </p:sp>
      <p:sp>
        <p:nvSpPr>
          <p:cNvPr id="4" name="TextBox 3"/>
          <p:cNvSpPr txBox="1"/>
          <p:nvPr/>
        </p:nvSpPr>
        <p:spPr>
          <a:xfrm>
            <a:off x="526473" y="1256146"/>
            <a:ext cx="7467044" cy="369332"/>
          </a:xfrm>
          <a:prstGeom prst="rect">
            <a:avLst/>
          </a:prstGeom>
          <a:noFill/>
        </p:spPr>
        <p:txBody>
          <a:bodyPr wrap="none" rtlCol="0">
            <a:spAutoFit/>
          </a:bodyPr>
          <a:lstStyle/>
          <a:p>
            <a:r>
              <a:rPr lang="en-US" b="1" dirty="0" smtClean="0"/>
              <a:t>Problem: </a:t>
            </a:r>
            <a:r>
              <a:rPr lang="en-US" dirty="0" smtClean="0"/>
              <a:t>Let says we want to support more logger types, what should we do?</a:t>
            </a:r>
            <a:endParaRPr lang="en-US" dirty="0"/>
          </a:p>
        </p:txBody>
      </p:sp>
      <p:pic>
        <p:nvPicPr>
          <p:cNvPr id="6" name="Picture 5"/>
          <p:cNvPicPr>
            <a:picLocks noChangeAspect="1"/>
          </p:cNvPicPr>
          <p:nvPr/>
        </p:nvPicPr>
        <p:blipFill>
          <a:blip r:embed="rId3"/>
          <a:stretch>
            <a:fillRect/>
          </a:stretch>
        </p:blipFill>
        <p:spPr>
          <a:xfrm>
            <a:off x="321733" y="3623610"/>
            <a:ext cx="8552007" cy="1912741"/>
          </a:xfrm>
          <a:prstGeom prst="rect">
            <a:avLst/>
          </a:prstGeom>
        </p:spPr>
      </p:pic>
    </p:spTree>
    <p:extLst>
      <p:ext uri="{BB962C8B-B14F-4D97-AF65-F5344CB8AC3E}">
        <p14:creationId xmlns:p14="http://schemas.microsoft.com/office/powerpoint/2010/main" val="973353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 – Improvement</a:t>
            </a:r>
            <a:endParaRPr lang="en-US" dirty="0"/>
          </a:p>
        </p:txBody>
      </p:sp>
      <p:sp>
        <p:nvSpPr>
          <p:cNvPr id="4" name="TextBox 3"/>
          <p:cNvSpPr txBox="1"/>
          <p:nvPr/>
        </p:nvSpPr>
        <p:spPr>
          <a:xfrm>
            <a:off x="321733" y="745068"/>
            <a:ext cx="3535327" cy="369332"/>
          </a:xfrm>
          <a:prstGeom prst="rect">
            <a:avLst/>
          </a:prstGeom>
          <a:noFill/>
        </p:spPr>
        <p:txBody>
          <a:bodyPr wrap="none" rtlCol="0">
            <a:spAutoFit/>
          </a:bodyPr>
          <a:lstStyle/>
          <a:p>
            <a:r>
              <a:rPr lang="en-US" dirty="0" smtClean="0"/>
              <a:t>Factory + Adapter + </a:t>
            </a:r>
            <a:r>
              <a:rPr lang="en-US" dirty="0"/>
              <a:t>Polymorphism</a:t>
            </a:r>
          </a:p>
        </p:txBody>
      </p:sp>
      <p:pic>
        <p:nvPicPr>
          <p:cNvPr id="3" name="Picture 2"/>
          <p:cNvPicPr>
            <a:picLocks noChangeAspect="1"/>
          </p:cNvPicPr>
          <p:nvPr/>
        </p:nvPicPr>
        <p:blipFill>
          <a:blip r:embed="rId3"/>
          <a:stretch>
            <a:fillRect/>
          </a:stretch>
        </p:blipFill>
        <p:spPr>
          <a:xfrm>
            <a:off x="160866" y="1114400"/>
            <a:ext cx="8875184" cy="5008767"/>
          </a:xfrm>
          <a:prstGeom prst="rect">
            <a:avLst/>
          </a:prstGeom>
        </p:spPr>
      </p:pic>
    </p:spTree>
    <p:extLst>
      <p:ext uri="{BB962C8B-B14F-4D97-AF65-F5344CB8AC3E}">
        <p14:creationId xmlns:p14="http://schemas.microsoft.com/office/powerpoint/2010/main" val="2695289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Observer – Problem</a:t>
            </a:r>
            <a:endParaRPr lang="en-US" dirty="0"/>
          </a:p>
        </p:txBody>
      </p:sp>
      <p:pic>
        <p:nvPicPr>
          <p:cNvPr id="1032" name="Picture 8" descr="topic of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72" y="1169305"/>
            <a:ext cx="4661719" cy="22459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795649" y="3931888"/>
            <a:ext cx="7305964" cy="1600438"/>
          </a:xfrm>
          <a:prstGeom prst="rect">
            <a:avLst/>
          </a:prstGeom>
        </p:spPr>
        <p:txBody>
          <a:bodyPr wrap="square">
            <a:spAutoFit/>
          </a:bodyPr>
          <a:lstStyle/>
          <a:p>
            <a:r>
              <a:rPr lang="en-US" sz="1400" dirty="0">
                <a:solidFill>
                  <a:srgbClr val="202122"/>
                </a:solidFill>
                <a:latin typeface="Arial" panose="020B0604020202020204" pitchFamily="34" charset="0"/>
              </a:rPr>
              <a:t>The Observer pattern addresses the following problems</a:t>
            </a:r>
            <a:r>
              <a:rPr lang="en-US" sz="1400" dirty="0" smtClean="0">
                <a:solidFill>
                  <a:srgbClr val="202122"/>
                </a:solidFill>
                <a:latin typeface="Arial" panose="020B0604020202020204" pitchFamily="34" charset="0"/>
              </a:rPr>
              <a:t>:</a:t>
            </a:r>
            <a:endParaRPr lang="en-US" sz="1400" dirty="0">
              <a:solidFill>
                <a:srgbClr val="202122"/>
              </a:solidFill>
              <a:latin typeface="Arial" panose="020B0604020202020204" pitchFamily="34" charset="0"/>
            </a:endParaRPr>
          </a:p>
          <a:p>
            <a:pPr marL="285750" indent="-285750">
              <a:buFont typeface="Arial" panose="020B0604020202020204" pitchFamily="34" charset="0"/>
              <a:buChar char="•"/>
            </a:pPr>
            <a:r>
              <a:rPr lang="en-US" sz="1400" dirty="0">
                <a:solidFill>
                  <a:srgbClr val="202122"/>
                </a:solidFill>
                <a:latin typeface="Arial" panose="020B0604020202020204" pitchFamily="34" charset="0"/>
              </a:rPr>
              <a:t>A one-to-many dependency between objects should be defined without making the objects tightly coupled.</a:t>
            </a:r>
          </a:p>
          <a:p>
            <a:pPr marL="285750" indent="-285750">
              <a:buFont typeface="Arial" panose="020B0604020202020204" pitchFamily="34" charset="0"/>
              <a:buChar char="•"/>
            </a:pPr>
            <a:r>
              <a:rPr lang="en-US" sz="1400" dirty="0" smtClean="0">
                <a:solidFill>
                  <a:srgbClr val="202122"/>
                </a:solidFill>
                <a:latin typeface="Arial" panose="020B0604020202020204" pitchFamily="34" charset="0"/>
              </a:rPr>
              <a:t>state an open-ended number of dependent objects are updated automatically. It should be ensured that when one object changes </a:t>
            </a:r>
          </a:p>
          <a:p>
            <a:pPr marL="285750" indent="-285750">
              <a:buFont typeface="Arial" panose="020B0604020202020204" pitchFamily="34" charset="0"/>
              <a:buChar char="•"/>
            </a:pPr>
            <a:r>
              <a:rPr lang="en-US" sz="1400" dirty="0" smtClean="0">
                <a:solidFill>
                  <a:srgbClr val="202122"/>
                </a:solidFill>
                <a:latin typeface="Arial" panose="020B0604020202020204" pitchFamily="34" charset="0"/>
              </a:rPr>
              <a:t>It should be possible that one object can notify an open-ended number of other objects.</a:t>
            </a:r>
          </a:p>
          <a:p>
            <a:pPr marL="285750" indent="-285750">
              <a:buFont typeface="Arial" panose="020B0604020202020204" pitchFamily="34" charset="0"/>
              <a:buChar char="•"/>
            </a:pPr>
            <a:r>
              <a:rPr lang="en-US" sz="1400" dirty="0">
                <a:solidFill>
                  <a:srgbClr val="202122"/>
                </a:solidFill>
                <a:latin typeface="Arial" panose="020B0604020202020204" pitchFamily="34" charset="0"/>
              </a:rPr>
              <a:t>There is no need to modify Subject to add or remove observers.</a:t>
            </a:r>
          </a:p>
        </p:txBody>
      </p:sp>
    </p:spTree>
    <p:extLst>
      <p:ext uri="{BB962C8B-B14F-4D97-AF65-F5344CB8AC3E}">
        <p14:creationId xmlns:p14="http://schemas.microsoft.com/office/powerpoint/2010/main" val="3062410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Observer – Definition</a:t>
            </a:r>
            <a:endParaRPr lang="en-US" dirty="0"/>
          </a:p>
        </p:txBody>
      </p:sp>
      <p:sp>
        <p:nvSpPr>
          <p:cNvPr id="10" name="Rectangle 9"/>
          <p:cNvSpPr/>
          <p:nvPr/>
        </p:nvSpPr>
        <p:spPr>
          <a:xfrm>
            <a:off x="675313" y="1277127"/>
            <a:ext cx="7846290" cy="923330"/>
          </a:xfrm>
          <a:prstGeom prst="rect">
            <a:avLst/>
          </a:prstGeom>
        </p:spPr>
        <p:txBody>
          <a:bodyPr wrap="square">
            <a:spAutoFit/>
          </a:bodyPr>
          <a:lstStyle/>
          <a:p>
            <a:r>
              <a:rPr lang="en-US" dirty="0"/>
              <a:t>The Observer Pattern defines a one-to-many dependency between objects so that when one object changes state, all of its dependents are notified and updated automatically.</a:t>
            </a:r>
          </a:p>
        </p:txBody>
      </p:sp>
    </p:spTree>
    <p:extLst>
      <p:ext uri="{BB962C8B-B14F-4D97-AF65-F5344CB8AC3E}">
        <p14:creationId xmlns:p14="http://schemas.microsoft.com/office/powerpoint/2010/main" val="4235092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Observer –</a:t>
            </a:r>
            <a:r>
              <a:rPr lang="en-US" dirty="0"/>
              <a:t> </a:t>
            </a:r>
            <a:r>
              <a:rPr lang="en-US" dirty="0" smtClean="0"/>
              <a:t>Polling vs Notification</a:t>
            </a:r>
            <a:endParaRPr lang="en-US" dirty="0"/>
          </a:p>
        </p:txBody>
      </p:sp>
      <p:sp>
        <p:nvSpPr>
          <p:cNvPr id="3" name="AutoShape 2" descr="Observer Pattern - Santhosh Raviral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578" y="1287462"/>
            <a:ext cx="5714474" cy="2457224"/>
          </a:xfrm>
          <a:prstGeom prst="rect">
            <a:avLst/>
          </a:prstGeom>
        </p:spPr>
      </p:pic>
      <p:sp>
        <p:nvSpPr>
          <p:cNvPr id="8" name="TextBox 7"/>
          <p:cNvSpPr txBox="1"/>
          <p:nvPr/>
        </p:nvSpPr>
        <p:spPr>
          <a:xfrm>
            <a:off x="740230" y="4287080"/>
            <a:ext cx="3773714"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Subject does not need to maintain a list of observers.</a:t>
            </a:r>
          </a:p>
          <a:p>
            <a:pPr marL="285750" indent="-285750">
              <a:buFont typeface="Arial" panose="020B0604020202020204" pitchFamily="34" charset="0"/>
              <a:buChar char="•"/>
            </a:pPr>
            <a:r>
              <a:rPr lang="en-US" sz="1400" dirty="0" smtClean="0"/>
              <a:t>Observer take the responsibility to sync state with subject its self.</a:t>
            </a:r>
          </a:p>
          <a:p>
            <a:pPr marL="285750" indent="-285750">
              <a:buFont typeface="Arial" panose="020B0604020202020204" pitchFamily="34" charset="0"/>
              <a:buChar char="•"/>
            </a:pPr>
            <a:r>
              <a:rPr lang="en-US" sz="1400" dirty="0" smtClean="0"/>
              <a:t>To be sync in real-time, increase the frequency of polling.</a:t>
            </a:r>
          </a:p>
          <a:p>
            <a:endParaRPr lang="en-US" sz="1400" dirty="0"/>
          </a:p>
        </p:txBody>
      </p:sp>
      <p:sp>
        <p:nvSpPr>
          <p:cNvPr id="10" name="TextBox 9"/>
          <p:cNvSpPr txBox="1"/>
          <p:nvPr/>
        </p:nvSpPr>
        <p:spPr>
          <a:xfrm>
            <a:off x="5065486" y="4287080"/>
            <a:ext cx="3911601"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Subject need to maintain a list of observers.</a:t>
            </a:r>
          </a:p>
          <a:p>
            <a:pPr marL="285750" indent="-285750">
              <a:buFont typeface="Arial" panose="020B0604020202020204" pitchFamily="34" charset="0"/>
              <a:buChar char="•"/>
            </a:pPr>
            <a:r>
              <a:rPr lang="en-US" sz="1400" dirty="0" smtClean="0"/>
              <a:t>Sync states immediately after changes</a:t>
            </a:r>
          </a:p>
          <a:p>
            <a:pPr marL="285750" indent="-285750">
              <a:buFont typeface="Arial" panose="020B0604020202020204" pitchFamily="34" charset="0"/>
              <a:buChar char="•"/>
            </a:pPr>
            <a:r>
              <a:rPr lang="en-US" sz="1400" dirty="0" smtClean="0"/>
              <a:t>Less reusability of subject since it only be used with observer interface.</a:t>
            </a:r>
          </a:p>
          <a:p>
            <a:pPr marL="285750" indent="-285750">
              <a:buFont typeface="Arial" panose="020B0604020202020204" pitchFamily="34" charset="0"/>
              <a:buChar char="•"/>
            </a:pPr>
            <a:endParaRPr lang="en-US" sz="1400" dirty="0" smtClean="0"/>
          </a:p>
          <a:p>
            <a:endParaRPr lang="en-US" sz="1400" dirty="0"/>
          </a:p>
        </p:txBody>
      </p:sp>
    </p:spTree>
    <p:extLst>
      <p:ext uri="{BB962C8B-B14F-4D97-AF65-F5344CB8AC3E}">
        <p14:creationId xmlns:p14="http://schemas.microsoft.com/office/powerpoint/2010/main" val="1588686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Observer – Definition</a:t>
            </a:r>
            <a:endParaRPr lang="en-US" dirty="0"/>
          </a:p>
        </p:txBody>
      </p:sp>
      <p:pic>
        <p:nvPicPr>
          <p:cNvPr id="3074" name="Picture 2" descr="https://upload.wikimedia.org/wikipedia/commons/0/01/W3sDesign_Observer_Design_Pattern_UM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90" y="1400812"/>
            <a:ext cx="8508536" cy="340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128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Observer – Practice</a:t>
            </a:r>
            <a:endParaRPr lang="en-US" dirty="0"/>
          </a:p>
        </p:txBody>
      </p:sp>
      <p:sp>
        <p:nvSpPr>
          <p:cNvPr id="5" name="Rectangle 4"/>
          <p:cNvSpPr/>
          <p:nvPr/>
        </p:nvSpPr>
        <p:spPr>
          <a:xfrm>
            <a:off x="1805709" y="1075654"/>
            <a:ext cx="6470072" cy="4324261"/>
          </a:xfrm>
          <a:prstGeom prst="rect">
            <a:avLst/>
          </a:prstGeom>
        </p:spPr>
        <p:txBody>
          <a:bodyPr wrap="square">
            <a:spAutoFit/>
          </a:bodyPr>
          <a:lstStyle/>
          <a:p>
            <a:r>
              <a:rPr lang="en-US" sz="1100" dirty="0">
                <a:solidFill>
                  <a:srgbClr val="3F7F5F"/>
                </a:solidFill>
                <a:latin typeface="Consolas" panose="020B0609020204030204" pitchFamily="49" charset="0"/>
              </a:rPr>
              <a:t>/**</a:t>
            </a:r>
          </a:p>
          <a:p>
            <a:r>
              <a:rPr lang="en-US" sz="1100" dirty="0">
                <a:solidFill>
                  <a:srgbClr val="3F7F5F"/>
                </a:solidFill>
                <a:latin typeface="Consolas" panose="020B0609020204030204" pitchFamily="49" charset="0"/>
              </a:rPr>
              <a:t> * Interface for the Subject</a:t>
            </a:r>
          </a:p>
          <a:p>
            <a:r>
              <a:rPr lang="en-US" sz="1100" dirty="0">
                <a:solidFill>
                  <a:srgbClr val="3F7F5F"/>
                </a:solidFill>
                <a:latin typeface="Consolas" panose="020B0609020204030204" pitchFamily="49" charset="0"/>
              </a:rPr>
              <a:t> */</a:t>
            </a:r>
          </a:p>
          <a:p>
            <a:r>
              <a:rPr lang="en-US" sz="1100" b="1" u="sng" dirty="0">
                <a:solidFill>
                  <a:srgbClr val="7F0055"/>
                </a:solidFill>
                <a:latin typeface="Consolas" panose="020B0609020204030204" pitchFamily="49" charset="0"/>
              </a:rPr>
              <a:t>class</a:t>
            </a:r>
            <a:r>
              <a:rPr lang="en-US" sz="1100" b="1" u="sng" dirty="0">
                <a:solidFill>
                  <a:srgbClr val="000000"/>
                </a:solidFill>
                <a:latin typeface="Consolas" panose="020B0609020204030204" pitchFamily="49" charset="0"/>
              </a:rPr>
              <a:t> </a:t>
            </a:r>
            <a:r>
              <a:rPr lang="en-US" sz="1100" b="1" u="sng" dirty="0">
                <a:solidFill>
                  <a:srgbClr val="005032"/>
                </a:solidFill>
                <a:latin typeface="Consolas" panose="020B0609020204030204" pitchFamily="49" charset="0"/>
              </a:rPr>
              <a:t>Subject</a:t>
            </a:r>
            <a:r>
              <a:rPr lang="en-US" sz="1100" b="1" u="sng" dirty="0">
                <a:solidFill>
                  <a:srgbClr val="000000"/>
                </a:solidFill>
                <a:latin typeface="Consolas" panose="020B0609020204030204" pitchFamily="49" charset="0"/>
              </a:rPr>
              <a:t> {</a:t>
            </a: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a:t>
            </a:r>
          </a:p>
          <a:p>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3F7F5F"/>
                </a:solidFill>
                <a:latin typeface="Consolas" panose="020B0609020204030204" pitchFamily="49" charset="0"/>
              </a:rPr>
              <a:t>/**</a:t>
            </a:r>
          </a:p>
          <a:p>
            <a:r>
              <a:rPr lang="en-US" sz="1100" dirty="0">
                <a:solidFill>
                  <a:srgbClr val="3F7F5F"/>
                </a:solidFill>
                <a:latin typeface="Consolas" panose="020B0609020204030204" pitchFamily="49" charset="0"/>
              </a:rPr>
              <a:t>     * Register an observer</a:t>
            </a:r>
          </a:p>
          <a:p>
            <a:r>
              <a:rPr lang="en-US" sz="1100" dirty="0">
                <a:solidFill>
                  <a:srgbClr val="3F7F5F"/>
                </a:solidFill>
                <a:latin typeface="Consolas" panose="020B0609020204030204" pitchFamily="49" charset="0"/>
              </a:rPr>
              <a:t>     * @</a:t>
            </a:r>
            <a:r>
              <a:rPr lang="en-US" sz="1100" u="sng" dirty="0" err="1">
                <a:solidFill>
                  <a:srgbClr val="3F7F5F"/>
                </a:solidFill>
                <a:latin typeface="Consolas" panose="020B0609020204030204" pitchFamily="49" charset="0"/>
              </a:rPr>
              <a:t>param</a:t>
            </a:r>
            <a:r>
              <a:rPr lang="en-US" sz="1100" u="sng" dirty="0">
                <a:solidFill>
                  <a:srgbClr val="3F7F5F"/>
                </a:solidFill>
                <a:latin typeface="Consolas" panose="020B0609020204030204" pitchFamily="49" charset="0"/>
              </a:rPr>
              <a:t> observer the observer object to be registered</a:t>
            </a:r>
          </a:p>
          <a:p>
            <a:r>
              <a:rPr lang="en-US" sz="1100" dirty="0">
                <a:solidFill>
                  <a:srgbClr val="3F7F5F"/>
                </a:solidFill>
                <a:latin typeface="Consolas" panose="020B0609020204030204" pitchFamily="49" charset="0"/>
              </a:rPr>
              <a:t>     */</a:t>
            </a:r>
          </a:p>
          <a:p>
            <a:r>
              <a:rPr lang="pt-BR" sz="1100" dirty="0">
                <a:solidFill>
                  <a:srgbClr val="000000"/>
                </a:solidFill>
                <a:latin typeface="Consolas" panose="020B0609020204030204" pitchFamily="49" charset="0"/>
              </a:rPr>
              <a:t>    </a:t>
            </a:r>
            <a:r>
              <a:rPr lang="pt-BR" sz="1100" b="1" dirty="0">
                <a:solidFill>
                  <a:srgbClr val="7F0055"/>
                </a:solidFill>
                <a:latin typeface="Consolas" panose="020B0609020204030204" pitchFamily="49" charset="0"/>
              </a:rPr>
              <a:t>virtual</a:t>
            </a:r>
            <a:r>
              <a:rPr lang="pt-BR" sz="1100" b="1" dirty="0">
                <a:solidFill>
                  <a:srgbClr val="000000"/>
                </a:solidFill>
                <a:latin typeface="Consolas" panose="020B0609020204030204" pitchFamily="49" charset="0"/>
              </a:rPr>
              <a:t> </a:t>
            </a:r>
            <a:r>
              <a:rPr lang="pt-BR" sz="1100" b="1" dirty="0">
                <a:solidFill>
                  <a:srgbClr val="7F0055"/>
                </a:solidFill>
                <a:latin typeface="Consolas" panose="020B0609020204030204" pitchFamily="49" charset="0"/>
              </a:rPr>
              <a:t>void</a:t>
            </a:r>
            <a:r>
              <a:rPr lang="pt-BR" sz="1100" b="1" dirty="0">
                <a:solidFill>
                  <a:srgbClr val="000000"/>
                </a:solidFill>
                <a:latin typeface="Consolas" panose="020B0609020204030204" pitchFamily="49" charset="0"/>
              </a:rPr>
              <a:t> registerObserver(</a:t>
            </a:r>
            <a:r>
              <a:rPr lang="pt-BR" sz="1100" b="1" u="sng" dirty="0">
                <a:solidFill>
                  <a:srgbClr val="000000"/>
                </a:solidFill>
                <a:latin typeface="Consolas" panose="020B0609020204030204" pitchFamily="49" charset="0"/>
              </a:rPr>
              <a:t>Observer *observer) = 0;</a:t>
            </a:r>
          </a:p>
          <a:p>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3F7F5F"/>
                </a:solidFill>
                <a:latin typeface="Consolas" panose="020B0609020204030204" pitchFamily="49" charset="0"/>
              </a:rPr>
              <a:t>/**</a:t>
            </a:r>
          </a:p>
          <a:p>
            <a:r>
              <a:rPr lang="en-US" sz="1100" dirty="0">
                <a:solidFill>
                  <a:srgbClr val="3F7F5F"/>
                </a:solidFill>
                <a:latin typeface="Consolas" panose="020B0609020204030204" pitchFamily="49" charset="0"/>
              </a:rPr>
              <a:t>     * Unregister an observer</a:t>
            </a:r>
          </a:p>
          <a:p>
            <a:r>
              <a:rPr lang="en-US" sz="1100" dirty="0">
                <a:solidFill>
                  <a:srgbClr val="3F7F5F"/>
                </a:solidFill>
                <a:latin typeface="Consolas" panose="020B0609020204030204" pitchFamily="49" charset="0"/>
              </a:rPr>
              <a:t>     * @</a:t>
            </a:r>
            <a:r>
              <a:rPr lang="en-US" sz="1100" u="sng" dirty="0" err="1">
                <a:solidFill>
                  <a:srgbClr val="3F7F5F"/>
                </a:solidFill>
                <a:latin typeface="Consolas" panose="020B0609020204030204" pitchFamily="49" charset="0"/>
              </a:rPr>
              <a:t>param</a:t>
            </a:r>
            <a:r>
              <a:rPr lang="en-US" sz="1100" u="sng" dirty="0">
                <a:solidFill>
                  <a:srgbClr val="3F7F5F"/>
                </a:solidFill>
                <a:latin typeface="Consolas" panose="020B0609020204030204" pitchFamily="49" charset="0"/>
              </a:rPr>
              <a:t> observer the observer object to be unregistered</a:t>
            </a:r>
          </a:p>
          <a:p>
            <a:r>
              <a:rPr lang="en-US" sz="1100" dirty="0">
                <a:solidFill>
                  <a:srgbClr val="3F7F5F"/>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virtual</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removeObserver</a:t>
            </a:r>
            <a:r>
              <a:rPr lang="en-US" sz="1100" b="1" dirty="0">
                <a:solidFill>
                  <a:srgbClr val="000000"/>
                </a:solidFill>
                <a:latin typeface="Consolas" panose="020B0609020204030204" pitchFamily="49" charset="0"/>
              </a:rPr>
              <a:t>(</a:t>
            </a:r>
            <a:r>
              <a:rPr lang="en-US" sz="1100" b="1" u="sng" dirty="0">
                <a:solidFill>
                  <a:srgbClr val="000000"/>
                </a:solidFill>
                <a:latin typeface="Consolas" panose="020B0609020204030204" pitchFamily="49" charset="0"/>
              </a:rPr>
              <a:t>Observer *observer) = 0;</a:t>
            </a:r>
          </a:p>
          <a:p>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3F7F5F"/>
                </a:solidFill>
                <a:latin typeface="Consolas" panose="020B0609020204030204" pitchFamily="49" charset="0"/>
              </a:rPr>
              <a:t>/**</a:t>
            </a:r>
          </a:p>
          <a:p>
            <a:r>
              <a:rPr lang="en-US" sz="1100" dirty="0">
                <a:solidFill>
                  <a:srgbClr val="3F7F5F"/>
                </a:solidFill>
                <a:latin typeface="Consolas" panose="020B0609020204030204" pitchFamily="49" charset="0"/>
              </a:rPr>
              <a:t>     * Notify all the registered observers when a change happens</a:t>
            </a:r>
          </a:p>
          <a:p>
            <a:r>
              <a:rPr lang="en-US" sz="1100" dirty="0">
                <a:solidFill>
                  <a:srgbClr val="3F7F5F"/>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virtual</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notifyObservers</a:t>
            </a:r>
            <a:r>
              <a:rPr lang="en-US" sz="1100" b="1" dirty="0">
                <a:solidFill>
                  <a:srgbClr val="000000"/>
                </a:solidFill>
                <a:latin typeface="Consolas" panose="020B0609020204030204" pitchFamily="49" charset="0"/>
              </a:rPr>
              <a:t>() = 0;</a:t>
            </a:r>
          </a:p>
          <a:p>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2597184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Observer – Practice</a:t>
            </a:r>
            <a:endParaRPr lang="en-US" dirty="0"/>
          </a:p>
        </p:txBody>
      </p:sp>
      <p:sp>
        <p:nvSpPr>
          <p:cNvPr id="6" name="Rectangle 5"/>
          <p:cNvSpPr/>
          <p:nvPr/>
        </p:nvSpPr>
        <p:spPr>
          <a:xfrm>
            <a:off x="1656676" y="1647363"/>
            <a:ext cx="6142181" cy="2800767"/>
          </a:xfrm>
          <a:prstGeom prst="rect">
            <a:avLst/>
          </a:prstGeom>
        </p:spPr>
        <p:txBody>
          <a:bodyPr wrap="square">
            <a:spAutoFit/>
          </a:bodyPr>
          <a:lstStyle/>
          <a:p>
            <a:r>
              <a:rPr lang="en-US" sz="1100" dirty="0">
                <a:solidFill>
                  <a:srgbClr val="3F7F5F"/>
                </a:solidFill>
                <a:latin typeface="Consolas" panose="020B0609020204030204" pitchFamily="49" charset="0"/>
              </a:rPr>
              <a:t>/**</a:t>
            </a:r>
          </a:p>
          <a:p>
            <a:r>
              <a:rPr lang="en-US" sz="1100" dirty="0">
                <a:solidFill>
                  <a:srgbClr val="3F7F5F"/>
                </a:solidFill>
                <a:latin typeface="Consolas" panose="020B0609020204030204" pitchFamily="49" charset="0"/>
              </a:rPr>
              <a:t> * Interface for the Observer</a:t>
            </a:r>
          </a:p>
          <a:p>
            <a:r>
              <a:rPr lang="en-US" sz="1100" dirty="0">
                <a:solidFill>
                  <a:srgbClr val="3F7F5F"/>
                </a:solidFill>
                <a:latin typeface="Consolas" panose="020B0609020204030204" pitchFamily="49" charset="0"/>
              </a:rPr>
              <a:t> */</a:t>
            </a:r>
          </a:p>
          <a:p>
            <a:r>
              <a:rPr lang="en-US" sz="1100" b="1" u="sng" dirty="0">
                <a:solidFill>
                  <a:srgbClr val="7F0055"/>
                </a:solidFill>
                <a:latin typeface="Consolas" panose="020B0609020204030204" pitchFamily="49" charset="0"/>
              </a:rPr>
              <a:t>class</a:t>
            </a:r>
            <a:r>
              <a:rPr lang="en-US" sz="1100" b="1" u="sng" dirty="0">
                <a:solidFill>
                  <a:srgbClr val="000000"/>
                </a:solidFill>
                <a:latin typeface="Consolas" panose="020B0609020204030204" pitchFamily="49" charset="0"/>
              </a:rPr>
              <a:t> </a:t>
            </a:r>
            <a:r>
              <a:rPr lang="en-US" sz="1100" b="1" u="sng" dirty="0">
                <a:solidFill>
                  <a:srgbClr val="005032"/>
                </a:solidFill>
                <a:latin typeface="Consolas" panose="020B0609020204030204" pitchFamily="49" charset="0"/>
              </a:rPr>
              <a:t>Observer</a:t>
            </a:r>
            <a:r>
              <a:rPr lang="en-US" sz="1100" b="1" u="sng" dirty="0">
                <a:solidFill>
                  <a:srgbClr val="000000"/>
                </a:solidFill>
                <a:latin typeface="Consolas" panose="020B0609020204030204" pitchFamily="49" charset="0"/>
              </a:rPr>
              <a:t> {</a:t>
            </a: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a:t>
            </a:r>
          </a:p>
          <a:p>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3F7F5F"/>
                </a:solidFill>
                <a:latin typeface="Consolas" panose="020B0609020204030204" pitchFamily="49" charset="0"/>
              </a:rPr>
              <a:t>/**</a:t>
            </a:r>
          </a:p>
          <a:p>
            <a:r>
              <a:rPr lang="en-US" sz="1100" dirty="0">
                <a:solidFill>
                  <a:srgbClr val="3F7F5F"/>
                </a:solidFill>
                <a:latin typeface="Consolas" panose="020B0609020204030204" pitchFamily="49" charset="0"/>
              </a:rPr>
              <a:t>     * Update the state of this observer</a:t>
            </a:r>
          </a:p>
          <a:p>
            <a:r>
              <a:rPr lang="en-US" sz="1100" dirty="0">
                <a:solidFill>
                  <a:srgbClr val="3F7F5F"/>
                </a:solidFill>
                <a:latin typeface="Consolas" panose="020B0609020204030204" pitchFamily="49" charset="0"/>
              </a:rPr>
              <a:t>     * @</a:t>
            </a:r>
            <a:r>
              <a:rPr lang="en-US" sz="1100" u="sng" dirty="0" err="1">
                <a:solidFill>
                  <a:srgbClr val="3F7F5F"/>
                </a:solidFill>
                <a:latin typeface="Consolas" panose="020B0609020204030204" pitchFamily="49" charset="0"/>
              </a:rPr>
              <a:t>param</a:t>
            </a:r>
            <a:r>
              <a:rPr lang="en-US" sz="1100" u="sng" dirty="0">
                <a:solidFill>
                  <a:srgbClr val="3F7F5F"/>
                </a:solidFill>
                <a:latin typeface="Consolas" panose="020B0609020204030204" pitchFamily="49" charset="0"/>
              </a:rPr>
              <a:t> temp new </a:t>
            </a:r>
            <a:r>
              <a:rPr lang="en-US" sz="1100" u="sng" dirty="0" err="1">
                <a:solidFill>
                  <a:srgbClr val="3F7F5F"/>
                </a:solidFill>
                <a:latin typeface="Consolas" panose="020B0609020204030204" pitchFamily="49" charset="0"/>
              </a:rPr>
              <a:t>temperaure</a:t>
            </a:r>
            <a:endParaRPr lang="en-US" sz="1100" u="sng" dirty="0">
              <a:solidFill>
                <a:srgbClr val="3F7F5F"/>
              </a:solidFill>
              <a:latin typeface="Consolas" panose="020B0609020204030204" pitchFamily="49" charset="0"/>
            </a:endParaRPr>
          </a:p>
          <a:p>
            <a:r>
              <a:rPr lang="en-US" sz="1100" dirty="0">
                <a:solidFill>
                  <a:srgbClr val="3F7F5F"/>
                </a:solidFill>
                <a:latin typeface="Consolas" panose="020B0609020204030204" pitchFamily="49" charset="0"/>
              </a:rPr>
              <a:t>     * @</a:t>
            </a:r>
            <a:r>
              <a:rPr lang="en-US" sz="1100" u="sng" dirty="0" err="1">
                <a:solidFill>
                  <a:srgbClr val="3F7F5F"/>
                </a:solidFill>
                <a:latin typeface="Consolas" panose="020B0609020204030204" pitchFamily="49" charset="0"/>
              </a:rPr>
              <a:t>param</a:t>
            </a:r>
            <a:r>
              <a:rPr lang="en-US" sz="1100" u="sng" dirty="0">
                <a:solidFill>
                  <a:srgbClr val="3F7F5F"/>
                </a:solidFill>
                <a:latin typeface="Consolas" panose="020B0609020204030204" pitchFamily="49" charset="0"/>
              </a:rPr>
              <a:t> humidity new humidity</a:t>
            </a:r>
          </a:p>
          <a:p>
            <a:r>
              <a:rPr lang="en-US" sz="1100" dirty="0">
                <a:solidFill>
                  <a:srgbClr val="3F7F5F"/>
                </a:solidFill>
                <a:latin typeface="Consolas" panose="020B0609020204030204" pitchFamily="49" charset="0"/>
              </a:rPr>
              <a:t>     * @</a:t>
            </a:r>
            <a:r>
              <a:rPr lang="en-US" sz="1100" u="sng" dirty="0" err="1">
                <a:solidFill>
                  <a:srgbClr val="3F7F5F"/>
                </a:solidFill>
                <a:latin typeface="Consolas" panose="020B0609020204030204" pitchFamily="49" charset="0"/>
              </a:rPr>
              <a:t>param</a:t>
            </a:r>
            <a:r>
              <a:rPr lang="en-US" sz="1100" u="sng" dirty="0">
                <a:solidFill>
                  <a:srgbClr val="3F7F5F"/>
                </a:solidFill>
                <a:latin typeface="Consolas" panose="020B0609020204030204" pitchFamily="49" charset="0"/>
              </a:rPr>
              <a:t> pressure new pressure</a:t>
            </a:r>
          </a:p>
          <a:p>
            <a:r>
              <a:rPr lang="en-US" sz="1100" dirty="0">
                <a:solidFill>
                  <a:srgbClr val="3F7F5F"/>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virtual</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update(</a:t>
            </a:r>
            <a:r>
              <a:rPr lang="en-US" sz="1100" b="1" dirty="0">
                <a:solidFill>
                  <a:srgbClr val="7F0055"/>
                </a:solidFill>
                <a:latin typeface="Consolas" panose="020B0609020204030204" pitchFamily="49" charset="0"/>
              </a:rPr>
              <a:t>float</a:t>
            </a:r>
            <a:r>
              <a:rPr lang="en-US" sz="1100" b="1" dirty="0">
                <a:solidFill>
                  <a:srgbClr val="000000"/>
                </a:solidFill>
                <a:latin typeface="Consolas" panose="020B0609020204030204" pitchFamily="49" charset="0"/>
              </a:rPr>
              <a:t> temp, </a:t>
            </a:r>
            <a:r>
              <a:rPr lang="en-US" sz="1100" b="1" dirty="0">
                <a:solidFill>
                  <a:srgbClr val="7F0055"/>
                </a:solidFill>
                <a:latin typeface="Consolas" panose="020B0609020204030204" pitchFamily="49" charset="0"/>
              </a:rPr>
              <a:t>float</a:t>
            </a:r>
            <a:r>
              <a:rPr lang="en-US" sz="1100" b="1" dirty="0">
                <a:solidFill>
                  <a:srgbClr val="000000"/>
                </a:solidFill>
                <a:latin typeface="Consolas" panose="020B0609020204030204" pitchFamily="49" charset="0"/>
              </a:rPr>
              <a:t> humidity, </a:t>
            </a:r>
            <a:r>
              <a:rPr lang="en-US" sz="1100" b="1" dirty="0">
                <a:solidFill>
                  <a:srgbClr val="7F0055"/>
                </a:solidFill>
                <a:latin typeface="Consolas" panose="020B0609020204030204" pitchFamily="49" charset="0"/>
              </a:rPr>
              <a:t>float</a:t>
            </a:r>
            <a:r>
              <a:rPr lang="en-US" sz="1100" b="1" dirty="0">
                <a:solidFill>
                  <a:srgbClr val="000000"/>
                </a:solidFill>
                <a:latin typeface="Consolas" panose="020B0609020204030204" pitchFamily="49" charset="0"/>
              </a:rPr>
              <a:t> pressure) = 0;</a:t>
            </a:r>
          </a:p>
          <a:p>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3228701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Observer – Practice</a:t>
            </a:r>
            <a:endParaRPr lang="en-US" dirty="0"/>
          </a:p>
        </p:txBody>
      </p:sp>
      <p:sp>
        <p:nvSpPr>
          <p:cNvPr id="3" name="TextBox 2"/>
          <p:cNvSpPr txBox="1"/>
          <p:nvPr/>
        </p:nvSpPr>
        <p:spPr>
          <a:xfrm>
            <a:off x="2890982" y="2604655"/>
            <a:ext cx="2301015" cy="369332"/>
          </a:xfrm>
          <a:prstGeom prst="rect">
            <a:avLst/>
          </a:prstGeom>
          <a:noFill/>
        </p:spPr>
        <p:txBody>
          <a:bodyPr wrap="none" rtlCol="0">
            <a:spAutoFit/>
          </a:bodyPr>
          <a:lstStyle/>
          <a:p>
            <a:r>
              <a:rPr lang="en-US" dirty="0" smtClean="0"/>
              <a:t>Show the sample code</a:t>
            </a:r>
            <a:endParaRPr lang="en-US" dirty="0"/>
          </a:p>
        </p:txBody>
      </p:sp>
    </p:spTree>
    <p:extLst>
      <p:ext uri="{BB962C8B-B14F-4D97-AF65-F5344CB8AC3E}">
        <p14:creationId xmlns:p14="http://schemas.microsoft.com/office/powerpoint/2010/main" val="2744388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Adapter pattern – </a:t>
            </a:r>
            <a:r>
              <a:rPr lang="en-US" dirty="0" smtClean="0"/>
              <a:t>Problem?</a:t>
            </a:r>
            <a:endParaRPr lang="en-US" dirty="0"/>
          </a:p>
        </p:txBody>
      </p:sp>
      <p:pic>
        <p:nvPicPr>
          <p:cNvPr id="1026" name="Picture 2" descr="Adapter : Design Pattern [Part -1] - Elevate Your Salesforc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906" y="857022"/>
            <a:ext cx="7458075" cy="34766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ails Design Pattern - Adapter Patte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5531" y="4333648"/>
            <a:ext cx="3905853" cy="17679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64915" y="4917519"/>
            <a:ext cx="1780616" cy="369332"/>
          </a:xfrm>
          <a:prstGeom prst="rect">
            <a:avLst/>
          </a:prstGeom>
          <a:noFill/>
        </p:spPr>
        <p:txBody>
          <a:bodyPr wrap="none" rtlCol="0">
            <a:spAutoFit/>
          </a:bodyPr>
          <a:lstStyle/>
          <a:p>
            <a:r>
              <a:rPr lang="en-US" dirty="0" smtClean="0"/>
              <a:t>No code changes</a:t>
            </a:r>
            <a:endParaRPr lang="en-US" dirty="0"/>
          </a:p>
        </p:txBody>
      </p:sp>
      <p:sp>
        <p:nvSpPr>
          <p:cNvPr id="13" name="TextBox 12"/>
          <p:cNvSpPr txBox="1"/>
          <p:nvPr/>
        </p:nvSpPr>
        <p:spPr>
          <a:xfrm>
            <a:off x="6551384" y="4804925"/>
            <a:ext cx="1780616" cy="369332"/>
          </a:xfrm>
          <a:prstGeom prst="rect">
            <a:avLst/>
          </a:prstGeom>
          <a:noFill/>
        </p:spPr>
        <p:txBody>
          <a:bodyPr wrap="none" rtlCol="0">
            <a:spAutoFit/>
          </a:bodyPr>
          <a:lstStyle/>
          <a:p>
            <a:r>
              <a:rPr lang="en-US" dirty="0" smtClean="0"/>
              <a:t>No code changes</a:t>
            </a:r>
            <a:endParaRPr lang="en-US" dirty="0"/>
          </a:p>
        </p:txBody>
      </p:sp>
      <p:sp>
        <p:nvSpPr>
          <p:cNvPr id="14" name="TextBox 13"/>
          <p:cNvSpPr txBox="1"/>
          <p:nvPr/>
        </p:nvSpPr>
        <p:spPr>
          <a:xfrm>
            <a:off x="3934171" y="6014866"/>
            <a:ext cx="1120948" cy="369332"/>
          </a:xfrm>
          <a:prstGeom prst="rect">
            <a:avLst/>
          </a:prstGeom>
          <a:noFill/>
        </p:spPr>
        <p:txBody>
          <a:bodyPr wrap="none" rtlCol="0">
            <a:spAutoFit/>
          </a:bodyPr>
          <a:lstStyle/>
          <a:p>
            <a:r>
              <a:rPr lang="en-US" dirty="0" smtClean="0"/>
              <a:t>New code</a:t>
            </a:r>
            <a:endParaRPr lang="en-US" dirty="0"/>
          </a:p>
        </p:txBody>
      </p:sp>
    </p:spTree>
    <p:extLst>
      <p:ext uri="{BB962C8B-B14F-4D97-AF65-F5344CB8AC3E}">
        <p14:creationId xmlns:p14="http://schemas.microsoft.com/office/powerpoint/2010/main" val="3656742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Observer – Improvement 1</a:t>
            </a:r>
            <a:endParaRPr lang="en-US" dirty="0"/>
          </a:p>
        </p:txBody>
      </p:sp>
      <p:sp>
        <p:nvSpPr>
          <p:cNvPr id="3" name="TextBox 2"/>
          <p:cNvSpPr txBox="1"/>
          <p:nvPr/>
        </p:nvSpPr>
        <p:spPr>
          <a:xfrm>
            <a:off x="321732" y="950027"/>
            <a:ext cx="8553451" cy="1200329"/>
          </a:xfrm>
          <a:prstGeom prst="rect">
            <a:avLst/>
          </a:prstGeom>
          <a:noFill/>
        </p:spPr>
        <p:txBody>
          <a:bodyPr wrap="square" rtlCol="0">
            <a:spAutoFit/>
          </a:bodyPr>
          <a:lstStyle/>
          <a:p>
            <a:r>
              <a:rPr lang="en-US" b="1" dirty="0" smtClean="0"/>
              <a:t>Problem1:</a:t>
            </a:r>
          </a:p>
          <a:p>
            <a:pPr marL="285750" indent="-285750">
              <a:buFont typeface="Arial" panose="020B0604020202020204" pitchFamily="34" charset="0"/>
              <a:buChar char="•"/>
            </a:pPr>
            <a:r>
              <a:rPr lang="en-US" dirty="0" smtClean="0"/>
              <a:t>Subject must know common data that all observers interested in -&gt; less reusability of Subject class.</a:t>
            </a:r>
          </a:p>
          <a:p>
            <a:pPr marL="285750" indent="-285750">
              <a:buFont typeface="Arial" panose="020B0604020202020204" pitchFamily="34" charset="0"/>
              <a:buChar char="•"/>
            </a:pPr>
            <a:r>
              <a:rPr lang="en-US" dirty="0" smtClean="0"/>
              <a:t>Performance issue if subject has a large amount of data to be published.</a:t>
            </a:r>
            <a:endParaRPr lang="en-US" dirty="0"/>
          </a:p>
        </p:txBody>
      </p:sp>
    </p:spTree>
    <p:extLst>
      <p:ext uri="{BB962C8B-B14F-4D97-AF65-F5344CB8AC3E}">
        <p14:creationId xmlns:p14="http://schemas.microsoft.com/office/powerpoint/2010/main" val="1595309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Observer – Improvement 1</a:t>
            </a:r>
            <a:endParaRPr lang="en-US" dirty="0"/>
          </a:p>
        </p:txBody>
      </p:sp>
      <p:pic>
        <p:nvPicPr>
          <p:cNvPr id="1026" name="Picture 2" descr="Observer Design Pattern – hello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775" y="2150356"/>
            <a:ext cx="4876800" cy="3505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1732" y="950027"/>
            <a:ext cx="8553451" cy="1200329"/>
          </a:xfrm>
          <a:prstGeom prst="rect">
            <a:avLst/>
          </a:prstGeom>
          <a:noFill/>
        </p:spPr>
        <p:txBody>
          <a:bodyPr wrap="square" rtlCol="0">
            <a:spAutoFit/>
          </a:bodyPr>
          <a:lstStyle/>
          <a:p>
            <a:r>
              <a:rPr lang="en-US" b="1" dirty="0" smtClean="0"/>
              <a:t>Solution:</a:t>
            </a:r>
          </a:p>
          <a:p>
            <a:r>
              <a:rPr lang="en-US" dirty="0" smtClean="0"/>
              <a:t>Use pull model to get necessary data instead to a void redundant data. </a:t>
            </a:r>
          </a:p>
          <a:p>
            <a:r>
              <a:rPr lang="en-US" dirty="0" smtClean="0"/>
              <a:t>Subject only need to notify that it has been changed something. </a:t>
            </a:r>
          </a:p>
          <a:p>
            <a:r>
              <a:rPr lang="en-US" dirty="0" smtClean="0"/>
              <a:t>Observer will query its required data via public interface.</a:t>
            </a:r>
            <a:endParaRPr lang="en-US" dirty="0"/>
          </a:p>
        </p:txBody>
      </p:sp>
    </p:spTree>
    <p:extLst>
      <p:ext uri="{BB962C8B-B14F-4D97-AF65-F5344CB8AC3E}">
        <p14:creationId xmlns:p14="http://schemas.microsoft.com/office/powerpoint/2010/main" val="1115884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Observer – Improvement 2</a:t>
            </a:r>
            <a:endParaRPr lang="en-US" dirty="0"/>
          </a:p>
        </p:txBody>
      </p:sp>
      <p:sp>
        <p:nvSpPr>
          <p:cNvPr id="3" name="TextBox 2"/>
          <p:cNvSpPr txBox="1"/>
          <p:nvPr/>
        </p:nvSpPr>
        <p:spPr>
          <a:xfrm>
            <a:off x="321732" y="950026"/>
            <a:ext cx="8553451" cy="646331"/>
          </a:xfrm>
          <a:prstGeom prst="rect">
            <a:avLst/>
          </a:prstGeom>
          <a:noFill/>
        </p:spPr>
        <p:txBody>
          <a:bodyPr wrap="square" rtlCol="0">
            <a:spAutoFit/>
          </a:bodyPr>
          <a:lstStyle/>
          <a:p>
            <a:r>
              <a:rPr lang="en-US" b="1" dirty="0" smtClean="0"/>
              <a:t>Problem 2:</a:t>
            </a:r>
          </a:p>
          <a:p>
            <a:pPr marL="285750" indent="-285750">
              <a:buFont typeface="Arial" panose="020B0604020202020204" pitchFamily="34" charset="0"/>
              <a:buChar char="•"/>
            </a:pPr>
            <a:r>
              <a:rPr lang="en-US" dirty="0" smtClean="0"/>
              <a:t>Redundant Notification</a:t>
            </a:r>
            <a:endParaRPr lang="en-US" dirty="0"/>
          </a:p>
        </p:txBody>
      </p:sp>
      <p:sp>
        <p:nvSpPr>
          <p:cNvPr id="5" name="Rectangle 4"/>
          <p:cNvSpPr/>
          <p:nvPr/>
        </p:nvSpPr>
        <p:spPr>
          <a:xfrm>
            <a:off x="3726873" y="1099127"/>
            <a:ext cx="4572000" cy="5170646"/>
          </a:xfrm>
          <a:prstGeom prst="rect">
            <a:avLst/>
          </a:prstGeom>
        </p:spPr>
        <p:txBody>
          <a:bodyPr>
            <a:spAutoFit/>
          </a:bodyPr>
          <a:lstStyle/>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OptimizedWeatherData</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setState</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float</a:t>
            </a:r>
            <a:r>
              <a:rPr lang="en-US" sz="1100" b="1" dirty="0">
                <a:solidFill>
                  <a:srgbClr val="000000"/>
                </a:solidFill>
                <a:latin typeface="Consolas" panose="020B0609020204030204" pitchFamily="49" charset="0"/>
              </a:rPr>
              <a:t> temp, </a:t>
            </a:r>
            <a:r>
              <a:rPr lang="en-US" sz="1100" b="1" dirty="0">
                <a:solidFill>
                  <a:srgbClr val="7F0055"/>
                </a:solidFill>
                <a:latin typeface="Consolas" panose="020B0609020204030204" pitchFamily="49" charset="0"/>
              </a:rPr>
              <a:t>float</a:t>
            </a:r>
            <a:r>
              <a:rPr lang="en-US" sz="1100" b="1" dirty="0">
                <a:solidFill>
                  <a:srgbClr val="000000"/>
                </a:solidFill>
                <a:latin typeface="Consolas" panose="020B0609020204030204" pitchFamily="49" charset="0"/>
              </a:rPr>
              <a:t> humidity, </a:t>
            </a:r>
            <a:r>
              <a:rPr lang="en-US" sz="1100" b="1" dirty="0">
                <a:solidFill>
                  <a:srgbClr val="7F0055"/>
                </a:solidFill>
                <a:latin typeface="Consolas" panose="020B0609020204030204" pitchFamily="49" charset="0"/>
              </a:rPr>
              <a:t>float</a:t>
            </a:r>
            <a:r>
              <a:rPr lang="en-US" sz="1100" b="1" dirty="0">
                <a:solidFill>
                  <a:srgbClr val="000000"/>
                </a:solidFill>
                <a:latin typeface="Consolas" panose="020B0609020204030204" pitchFamily="49" charset="0"/>
              </a:rPr>
              <a:t> pressure) </a:t>
            </a:r>
            <a:r>
              <a:rPr lang="en-US" sz="1100" b="1" dirty="0" smtClean="0">
                <a:solidFill>
                  <a:srgbClr val="000000"/>
                </a:solidFill>
                <a:latin typeface="Consolas" panose="020B0609020204030204" pitchFamily="49" charset="0"/>
              </a:rPr>
              <a:t>{</a:t>
            </a:r>
          </a:p>
          <a:p>
            <a:r>
              <a:rPr lang="en-US" sz="1100" dirty="0">
                <a:solidFill>
                  <a:srgbClr val="3F7F5F"/>
                </a:solidFill>
                <a:latin typeface="Consolas" panose="020B0609020204030204" pitchFamily="49" charset="0"/>
              </a:rPr>
              <a:t> </a:t>
            </a:r>
            <a:r>
              <a:rPr lang="en-US" sz="1100" dirty="0" smtClean="0">
                <a:solidFill>
                  <a:srgbClr val="3F7F5F"/>
                </a:solidFill>
                <a:latin typeface="Consolas" panose="020B0609020204030204" pitchFamily="49" charset="0"/>
              </a:rPr>
              <a:t>    // </a:t>
            </a:r>
            <a:r>
              <a:rPr lang="en-US" sz="1100" dirty="0">
                <a:solidFill>
                  <a:srgbClr val="3F7F5F"/>
                </a:solidFill>
                <a:latin typeface="Consolas" panose="020B0609020204030204" pitchFamily="49" charset="0"/>
              </a:rPr>
              <a:t>Set </a:t>
            </a:r>
            <a:r>
              <a:rPr lang="en-US" sz="1100" u="sng" dirty="0" smtClean="0">
                <a:solidFill>
                  <a:srgbClr val="3F7F5F"/>
                </a:solidFill>
                <a:latin typeface="Consolas" panose="020B0609020204030204" pitchFamily="49" charset="0"/>
              </a:rPr>
              <a:t>all</a:t>
            </a:r>
            <a:endParaRPr lang="en-US" sz="1100" b="1" dirty="0" smtClean="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b="1" dirty="0" smtClean="0">
                <a:solidFill>
                  <a:srgbClr val="7F0055"/>
                </a:solidFill>
                <a:latin typeface="Consolas" panose="020B0609020204030204" pitchFamily="49" charset="0"/>
              </a:rPr>
              <a:t>this</a:t>
            </a:r>
            <a:r>
              <a:rPr lang="en-US" sz="1100" b="1" dirty="0" smtClean="0">
                <a:solidFill>
                  <a:srgbClr val="000000"/>
                </a:solidFill>
                <a:latin typeface="Consolas" panose="020B0609020204030204" pitchFamily="49" charset="0"/>
              </a:rPr>
              <a:t>-</a:t>
            </a:r>
            <a:r>
              <a:rPr lang="en-US" sz="1100" b="1" dirty="0">
                <a:solidFill>
                  <a:srgbClr val="000000"/>
                </a:solidFill>
                <a:latin typeface="Consolas" panose="020B0609020204030204" pitchFamily="49" charset="0"/>
              </a:rPr>
              <a:t>&gt;</a:t>
            </a:r>
            <a:r>
              <a:rPr lang="en-US" sz="1100" b="1" dirty="0" err="1">
                <a:solidFill>
                  <a:srgbClr val="000000"/>
                </a:solidFill>
                <a:latin typeface="Consolas" panose="020B0609020204030204" pitchFamily="49" charset="0"/>
              </a:rPr>
              <a:t>setStateTemp</a:t>
            </a:r>
            <a:r>
              <a:rPr lang="en-US" sz="1100" b="1" dirty="0">
                <a:solidFill>
                  <a:srgbClr val="000000"/>
                </a:solidFill>
                <a:latin typeface="Consolas" panose="020B0609020204030204" pitchFamily="49" charset="0"/>
              </a:rPr>
              <a:t>(temp);</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this</a:t>
            </a:r>
            <a:r>
              <a:rPr lang="en-US" sz="1100" b="1" dirty="0">
                <a:solidFill>
                  <a:srgbClr val="000000"/>
                </a:solidFill>
                <a:latin typeface="Consolas" panose="020B0609020204030204" pitchFamily="49" charset="0"/>
              </a:rPr>
              <a:t>-&gt;</a:t>
            </a:r>
            <a:r>
              <a:rPr lang="en-US" sz="1100" b="1" dirty="0" err="1">
                <a:solidFill>
                  <a:srgbClr val="000000"/>
                </a:solidFill>
                <a:latin typeface="Consolas" panose="020B0609020204030204" pitchFamily="49" charset="0"/>
              </a:rPr>
              <a:t>setStateHumidity</a:t>
            </a:r>
            <a:r>
              <a:rPr lang="en-US" sz="1100" b="1" dirty="0">
                <a:solidFill>
                  <a:srgbClr val="000000"/>
                </a:solidFill>
                <a:latin typeface="Consolas" panose="020B0609020204030204" pitchFamily="49" charset="0"/>
              </a:rPr>
              <a:t>(humidity);</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this</a:t>
            </a:r>
            <a:r>
              <a:rPr lang="en-US" sz="1100" b="1" dirty="0">
                <a:solidFill>
                  <a:srgbClr val="000000"/>
                </a:solidFill>
                <a:latin typeface="Consolas" panose="020B0609020204030204" pitchFamily="49" charset="0"/>
              </a:rPr>
              <a:t>-&gt;</a:t>
            </a:r>
            <a:r>
              <a:rPr lang="en-US" sz="1100" b="1" dirty="0" err="1">
                <a:solidFill>
                  <a:srgbClr val="000000"/>
                </a:solidFill>
                <a:latin typeface="Consolas" panose="020B0609020204030204" pitchFamily="49" charset="0"/>
              </a:rPr>
              <a:t>setStatePressure</a:t>
            </a:r>
            <a:r>
              <a:rPr lang="en-US" sz="1100" b="1" dirty="0">
                <a:solidFill>
                  <a:srgbClr val="000000"/>
                </a:solidFill>
                <a:latin typeface="Consolas" panose="020B0609020204030204" pitchFamily="49" charset="0"/>
              </a:rPr>
              <a:t>(pressure</a:t>
            </a:r>
            <a:r>
              <a:rPr lang="en-US" sz="1100" b="1" dirty="0" smtClean="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notifyObservers</a:t>
            </a:r>
            <a:r>
              <a:rPr lang="en-US" sz="1100" dirty="0" smtClean="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endParaRPr lang="en-US" sz="1100" dirty="0">
              <a:latin typeface="Consolas" panose="020B0609020204030204" pitchFamily="49" charset="0"/>
            </a:endParaRP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OptimizedWeatherData</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setStateTemp</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float</a:t>
            </a:r>
            <a:r>
              <a:rPr lang="en-US" sz="1100" b="1" dirty="0">
                <a:solidFill>
                  <a:srgbClr val="000000"/>
                </a:solidFill>
                <a:latin typeface="Consolas" panose="020B0609020204030204" pitchFamily="49" charset="0"/>
              </a:rPr>
              <a:t> temp){</a:t>
            </a:r>
          </a:p>
          <a:p>
            <a:r>
              <a:rPr lang="en-US" sz="1100" dirty="0" smtClean="0">
                <a:solidFill>
                  <a:srgbClr val="3F7F5F"/>
                </a:solidFill>
                <a:latin typeface="Consolas" panose="020B0609020204030204" pitchFamily="49" charset="0"/>
              </a:rPr>
              <a:t>    // </a:t>
            </a:r>
            <a:r>
              <a:rPr lang="en-US" sz="1100" dirty="0">
                <a:solidFill>
                  <a:srgbClr val="3F7F5F"/>
                </a:solidFill>
                <a:latin typeface="Consolas" panose="020B0609020204030204" pitchFamily="49" charset="0"/>
              </a:rPr>
              <a:t>Set </a:t>
            </a:r>
            <a:r>
              <a:rPr lang="en-US" sz="1100" u="sng" dirty="0">
                <a:solidFill>
                  <a:srgbClr val="3F7F5F"/>
                </a:solidFill>
                <a:latin typeface="Consolas" panose="020B0609020204030204" pitchFamily="49" charset="0"/>
              </a:rPr>
              <a:t>temp</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this</a:t>
            </a:r>
            <a:r>
              <a:rPr lang="en-US" sz="1100" b="1" dirty="0">
                <a:solidFill>
                  <a:srgbClr val="000000"/>
                </a:solidFill>
                <a:latin typeface="Consolas" panose="020B0609020204030204" pitchFamily="49" charset="0"/>
              </a:rPr>
              <a:t>-&gt;</a:t>
            </a:r>
            <a:r>
              <a:rPr lang="en-US" sz="1100" b="1" dirty="0">
                <a:solidFill>
                  <a:srgbClr val="0000C0"/>
                </a:solidFill>
                <a:latin typeface="Consolas" panose="020B0609020204030204" pitchFamily="49" charset="0"/>
              </a:rPr>
              <a:t>temp</a:t>
            </a:r>
            <a:r>
              <a:rPr lang="en-US" sz="1100" b="1" dirty="0">
                <a:solidFill>
                  <a:srgbClr val="000000"/>
                </a:solidFill>
                <a:latin typeface="Consolas" panose="020B0609020204030204" pitchFamily="49" charset="0"/>
              </a:rPr>
              <a:t> = temp</a:t>
            </a:r>
            <a:r>
              <a:rPr lang="en-US" sz="1100" b="1" dirty="0" smtClean="0">
                <a:solidFill>
                  <a:srgbClr val="000000"/>
                </a:solidFill>
                <a:latin typeface="Consolas" panose="020B0609020204030204" pitchFamily="49" charset="0"/>
              </a:rPr>
              <a:t>;</a:t>
            </a:r>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notifyObservers</a:t>
            </a:r>
            <a:r>
              <a:rPr lang="en-US" sz="1100" dirty="0" smtClean="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OptimizedWeatherData</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setStateHumidity</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float</a:t>
            </a:r>
            <a:r>
              <a:rPr lang="en-US" sz="1100" b="1" dirty="0">
                <a:solidFill>
                  <a:srgbClr val="000000"/>
                </a:solidFill>
                <a:latin typeface="Consolas" panose="020B0609020204030204" pitchFamily="49" charset="0"/>
              </a:rPr>
              <a:t> humidity</a:t>
            </a:r>
            <a:r>
              <a:rPr lang="en-US" sz="1100" b="1" dirty="0" smtClean="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dirty="0" smtClean="0">
                <a:solidFill>
                  <a:srgbClr val="3F7F5F"/>
                </a:solidFill>
                <a:latin typeface="Consolas" panose="020B0609020204030204" pitchFamily="49" charset="0"/>
              </a:rPr>
              <a:t>// </a:t>
            </a:r>
            <a:r>
              <a:rPr lang="en-US" sz="1100" dirty="0">
                <a:solidFill>
                  <a:srgbClr val="3F7F5F"/>
                </a:solidFill>
                <a:latin typeface="Consolas" panose="020B0609020204030204" pitchFamily="49" charset="0"/>
              </a:rPr>
              <a:t>Set humidity</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this</a:t>
            </a:r>
            <a:r>
              <a:rPr lang="en-US" sz="1100" b="1" dirty="0">
                <a:solidFill>
                  <a:srgbClr val="000000"/>
                </a:solidFill>
                <a:latin typeface="Consolas" panose="020B0609020204030204" pitchFamily="49" charset="0"/>
              </a:rPr>
              <a:t>-&gt;</a:t>
            </a:r>
            <a:r>
              <a:rPr lang="en-US" sz="1100" b="1" dirty="0">
                <a:solidFill>
                  <a:srgbClr val="0000C0"/>
                </a:solidFill>
                <a:latin typeface="Consolas" panose="020B0609020204030204" pitchFamily="49" charset="0"/>
              </a:rPr>
              <a:t>humidity</a:t>
            </a:r>
            <a:r>
              <a:rPr lang="en-US" sz="1100" b="1" dirty="0">
                <a:solidFill>
                  <a:srgbClr val="000000"/>
                </a:solidFill>
                <a:latin typeface="Consolas" panose="020B0609020204030204" pitchFamily="49" charset="0"/>
              </a:rPr>
              <a:t> = humidity;</a:t>
            </a:r>
          </a:p>
          <a:p>
            <a:r>
              <a:rPr lang="en-US" sz="1100" dirty="0" smtClean="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notifyObservers</a:t>
            </a:r>
            <a:r>
              <a:rPr lang="en-US" sz="1100" dirty="0" smtClean="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OptimizedWeatherData</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setStatePressure</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float</a:t>
            </a:r>
            <a:r>
              <a:rPr lang="en-US" sz="1100" b="1" dirty="0">
                <a:solidFill>
                  <a:srgbClr val="000000"/>
                </a:solidFill>
                <a:latin typeface="Consolas" panose="020B0609020204030204" pitchFamily="49" charset="0"/>
              </a:rPr>
              <a:t> pressure){</a:t>
            </a:r>
          </a:p>
          <a:p>
            <a:r>
              <a:rPr lang="en-US" sz="1100" dirty="0" smtClean="0">
                <a:solidFill>
                  <a:srgbClr val="3F7F5F"/>
                </a:solidFill>
                <a:latin typeface="Consolas" panose="020B0609020204030204" pitchFamily="49" charset="0"/>
              </a:rPr>
              <a:t>    // </a:t>
            </a:r>
            <a:r>
              <a:rPr lang="en-US" sz="1100" dirty="0">
                <a:solidFill>
                  <a:srgbClr val="3F7F5F"/>
                </a:solidFill>
                <a:latin typeface="Consolas" panose="020B0609020204030204" pitchFamily="49" charset="0"/>
              </a:rPr>
              <a:t>Set pressure</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this</a:t>
            </a:r>
            <a:r>
              <a:rPr lang="en-US" sz="1100" b="1" dirty="0">
                <a:solidFill>
                  <a:srgbClr val="000000"/>
                </a:solidFill>
                <a:latin typeface="Consolas" panose="020B0609020204030204" pitchFamily="49" charset="0"/>
              </a:rPr>
              <a:t>-&gt;</a:t>
            </a:r>
            <a:r>
              <a:rPr lang="en-US" sz="1100" b="1" dirty="0">
                <a:solidFill>
                  <a:srgbClr val="0000C0"/>
                </a:solidFill>
                <a:latin typeface="Consolas" panose="020B0609020204030204" pitchFamily="49" charset="0"/>
              </a:rPr>
              <a:t>pressure</a:t>
            </a:r>
            <a:r>
              <a:rPr lang="en-US" sz="1100" b="1" dirty="0">
                <a:solidFill>
                  <a:srgbClr val="000000"/>
                </a:solidFill>
                <a:latin typeface="Consolas" panose="020B0609020204030204" pitchFamily="49" charset="0"/>
              </a:rPr>
              <a:t> = pressure;</a:t>
            </a:r>
          </a:p>
          <a:p>
            <a:r>
              <a:rPr lang="en-US" sz="1100" dirty="0" smtClean="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notifyObservers</a:t>
            </a:r>
            <a:r>
              <a:rPr lang="en-US" sz="1100" dirty="0" smtClean="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2255368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Observer – Improvement 2</a:t>
            </a:r>
            <a:endParaRPr lang="en-US" dirty="0"/>
          </a:p>
        </p:txBody>
      </p:sp>
      <p:sp>
        <p:nvSpPr>
          <p:cNvPr id="3" name="TextBox 2"/>
          <p:cNvSpPr txBox="1"/>
          <p:nvPr/>
        </p:nvSpPr>
        <p:spPr>
          <a:xfrm>
            <a:off x="321732" y="950026"/>
            <a:ext cx="8553451" cy="1200329"/>
          </a:xfrm>
          <a:prstGeom prst="rect">
            <a:avLst/>
          </a:prstGeom>
          <a:noFill/>
        </p:spPr>
        <p:txBody>
          <a:bodyPr wrap="square" rtlCol="0">
            <a:spAutoFit/>
          </a:bodyPr>
          <a:lstStyle/>
          <a:p>
            <a:r>
              <a:rPr lang="en-US" b="1" dirty="0" smtClean="0"/>
              <a:t>Solution:</a:t>
            </a:r>
          </a:p>
          <a:p>
            <a:pPr marL="285750" indent="-285750">
              <a:buFont typeface="Arial" panose="020B0604020202020204" pitchFamily="34" charset="0"/>
              <a:buChar char="•"/>
            </a:pPr>
            <a:r>
              <a:rPr lang="en-US" dirty="0" smtClean="0"/>
              <a:t>Subject implement a change tracker to determine actual changes so we can avoid multiple </a:t>
            </a:r>
            <a:r>
              <a:rPr lang="en-US" dirty="0" err="1" smtClean="0"/>
              <a:t>unneccesary</a:t>
            </a:r>
            <a:r>
              <a:rPr lang="en-US" smtClean="0"/>
              <a:t> notification</a:t>
            </a:r>
            <a:r>
              <a:rPr lang="en-US" dirty="0" smtClean="0"/>
              <a:t>. (see more in sample code)</a:t>
            </a:r>
          </a:p>
          <a:p>
            <a:pPr marL="285750" indent="-285750">
              <a:buFont typeface="Arial" panose="020B0604020202020204" pitchFamily="34" charset="0"/>
              <a:buChar char="•"/>
            </a:pPr>
            <a:endParaRPr lang="en-US" dirty="0"/>
          </a:p>
        </p:txBody>
      </p:sp>
      <p:sp>
        <p:nvSpPr>
          <p:cNvPr id="5" name="Rectangle 4"/>
          <p:cNvSpPr/>
          <p:nvPr/>
        </p:nvSpPr>
        <p:spPr>
          <a:xfrm>
            <a:off x="2064327" y="2524496"/>
            <a:ext cx="4572000" cy="1938992"/>
          </a:xfrm>
          <a:prstGeom prst="rect">
            <a:avLst/>
          </a:prstGeom>
        </p:spPr>
        <p:txBody>
          <a:bodyPr>
            <a:spAutoFit/>
          </a:bodyPr>
          <a:lstStyle/>
          <a:p>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5032"/>
                </a:solidFill>
                <a:latin typeface="Consolas" panose="020B0609020204030204" pitchFamily="49" charset="0"/>
              </a:rPr>
              <a:t>ChangeTracker</a:t>
            </a:r>
            <a:endParaRPr lang="en-US" sz="1200" b="1" dirty="0">
              <a:solidFill>
                <a:srgbClr val="005032"/>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protected</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5032"/>
                </a:solidFill>
                <a:latin typeface="Consolas" panose="020B0609020204030204" pitchFamily="49" charset="0"/>
              </a:rPr>
              <a:t>uint32_t</a:t>
            </a:r>
            <a:r>
              <a:rPr lang="en-US" sz="1200" dirty="0">
                <a:solidFill>
                  <a:srgbClr val="000000"/>
                </a:solidFill>
                <a:latin typeface="Consolas" panose="020B0609020204030204" pitchFamily="49" charset="0"/>
              </a:rPr>
              <a:t> </a:t>
            </a:r>
            <a:r>
              <a:rPr lang="en-US" sz="1200" dirty="0" err="1">
                <a:solidFill>
                  <a:srgbClr val="0000C0"/>
                </a:solidFill>
                <a:latin typeface="Consolas" panose="020B0609020204030204" pitchFamily="49" charset="0"/>
              </a:rPr>
              <a:t>m_changeCount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virtual</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startChange</a:t>
            </a:r>
            <a:r>
              <a:rPr lang="en-US" sz="1200" b="1" dirty="0">
                <a:solidFill>
                  <a:srgbClr val="000000"/>
                </a:solidFill>
                <a:latin typeface="Consolas" panose="020B0609020204030204" pitchFamily="49" charset="0"/>
              </a:rPr>
              <a:t>() = 0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virtual</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finishChange</a:t>
            </a:r>
            <a:r>
              <a:rPr lang="en-US" sz="1200" b="1" dirty="0">
                <a:solidFill>
                  <a:srgbClr val="000000"/>
                </a:solidFill>
                <a:latin typeface="Consolas" panose="020B0609020204030204" pitchFamily="49" charset="0"/>
              </a:rPr>
              <a:t>() = 0;</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ChangeTracker</a:t>
            </a:r>
            <a:r>
              <a:rPr lang="en-US" sz="1200" b="1" dirty="0">
                <a:solidFill>
                  <a:srgbClr val="000000"/>
                </a:solidFill>
                <a:latin typeface="Consolas" panose="020B0609020204030204" pitchFamily="49" charset="0"/>
              </a:rPr>
              <a:t>() { </a:t>
            </a:r>
            <a:r>
              <a:rPr lang="en-US" sz="1200" b="1" dirty="0" err="1">
                <a:solidFill>
                  <a:srgbClr val="0000C0"/>
                </a:solidFill>
                <a:latin typeface="Consolas" panose="020B0609020204030204" pitchFamily="49" charset="0"/>
              </a:rPr>
              <a:t>m_changeCount</a:t>
            </a:r>
            <a:r>
              <a:rPr lang="en-US" sz="1200" b="1" dirty="0">
                <a:solidFill>
                  <a:srgbClr val="000000"/>
                </a:solidFill>
                <a:latin typeface="Consolas" panose="020B0609020204030204" pitchFamily="49" charset="0"/>
              </a:rPr>
              <a:t> = 0;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virtual</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ChangeTracker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1312772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8716" y="3046714"/>
            <a:ext cx="8553451" cy="5293779"/>
          </a:xfrm>
        </p:spPr>
        <p:txBody>
          <a:bodyPr>
            <a:normAutofit/>
          </a:bodyPr>
          <a:lstStyle/>
          <a:p>
            <a:pPr marL="0" indent="0">
              <a:buNone/>
            </a:pPr>
            <a:r>
              <a:rPr lang="en-US" sz="3600" b="1">
                <a:solidFill>
                  <a:srgbClr val="FF0000"/>
                </a:solidFill>
              </a:rPr>
              <a:t>Thank you</a:t>
            </a:r>
            <a:r>
              <a:rPr lang="en-US" sz="3600" b="1" smtClean="0">
                <a:solidFill>
                  <a:srgbClr val="FF0000"/>
                </a:solidFill>
              </a:rPr>
              <a:t>!</a:t>
            </a:r>
            <a:endParaRPr lang="en-US" sz="3600" b="1">
              <a:solidFill>
                <a:srgbClr val="FF0000"/>
              </a:solidFill>
            </a:endParaRPr>
          </a:p>
        </p:txBody>
      </p:sp>
    </p:spTree>
    <p:extLst>
      <p:ext uri="{BB962C8B-B14F-4D97-AF65-F5344CB8AC3E}">
        <p14:creationId xmlns:p14="http://schemas.microsoft.com/office/powerpoint/2010/main" val="2844697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a:t>
            </a:r>
            <a:endParaRPr lang="en-US" dirty="0"/>
          </a:p>
        </p:txBody>
      </p:sp>
      <p:sp>
        <p:nvSpPr>
          <p:cNvPr id="4" name="Rectangle 3"/>
          <p:cNvSpPr/>
          <p:nvPr/>
        </p:nvSpPr>
        <p:spPr>
          <a:xfrm>
            <a:off x="609600" y="1338943"/>
            <a:ext cx="7913914" cy="2349750"/>
          </a:xfrm>
          <a:prstGeom prst="rect">
            <a:avLst/>
          </a:prstGeom>
        </p:spPr>
        <p:txBody>
          <a:bodyPr wrap="square">
            <a:spAutoFit/>
          </a:bodyPr>
          <a:lstStyle/>
          <a:p>
            <a:r>
              <a:rPr lang="en-US" dirty="0">
                <a:solidFill>
                  <a:srgbClr val="202122"/>
                </a:solidFill>
                <a:latin typeface="Arial" panose="020B0604020202020204" pitchFamily="34" charset="0"/>
              </a:rPr>
              <a:t>An adapter allows two incompatible interfaces to work together. This is the real-world definition for an adapter. Interfaces may be incompatible, but the inner functionality should suit the need. The adapter design pattern allows otherwise incompatible classes to work together by converting the interface of one class into an interface expected by the </a:t>
            </a:r>
            <a:r>
              <a:rPr lang="en-US" dirty="0" smtClean="0">
                <a:solidFill>
                  <a:srgbClr val="202122"/>
                </a:solidFill>
                <a:latin typeface="Arial" panose="020B0604020202020204" pitchFamily="34" charset="0"/>
              </a:rPr>
              <a:t>clients</a:t>
            </a:r>
          </a:p>
          <a:p>
            <a:r>
              <a:rPr lang="en-US" b="1" dirty="0" smtClean="0"/>
              <a:t>- Wikipedia</a:t>
            </a:r>
            <a:endParaRPr lang="en-US" b="1" dirty="0">
              <a:solidFill>
                <a:srgbClr val="202122"/>
              </a:solidFill>
              <a:latin typeface="Arial" panose="020B0604020202020204" pitchFamily="34" charset="0"/>
            </a:endParaRPr>
          </a:p>
          <a:p>
            <a:r>
              <a:rPr lang="en-US" dirty="0"/>
              <a:t/>
            </a:r>
            <a:br>
              <a:rPr lang="en-US" dirty="0"/>
            </a:br>
            <a:endParaRPr lang="en-US" dirty="0"/>
          </a:p>
        </p:txBody>
      </p:sp>
    </p:spTree>
    <p:extLst>
      <p:ext uri="{BB962C8B-B14F-4D97-AF65-F5344CB8AC3E}">
        <p14:creationId xmlns:p14="http://schemas.microsoft.com/office/powerpoint/2010/main" val="3737024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Definition</a:t>
            </a:r>
          </a:p>
        </p:txBody>
      </p:sp>
      <p:pic>
        <p:nvPicPr>
          <p:cNvPr id="2052" name="Picture 4" descr="https://upload.wikimedia.org/wikipedia/commons/e/e5/W3sDesign_Adapter_Design_Pattern_UM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95" y="1230087"/>
            <a:ext cx="7866135" cy="29498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12982" y="4664908"/>
            <a:ext cx="7545848" cy="923330"/>
          </a:xfrm>
          <a:prstGeom prst="rect">
            <a:avLst/>
          </a:prstGeom>
        </p:spPr>
        <p:txBody>
          <a:bodyPr wrap="square">
            <a:spAutoFit/>
          </a:bodyPr>
          <a:lstStyle/>
          <a:p>
            <a:r>
              <a:rPr lang="en-US" dirty="0">
                <a:solidFill>
                  <a:srgbClr val="242729"/>
                </a:solidFill>
                <a:latin typeface="Arial" panose="020B0604020202020204" pitchFamily="34" charset="0"/>
              </a:rPr>
              <a:t>Two Way Adapter Pattern </a:t>
            </a:r>
            <a:r>
              <a:rPr lang="en-US" dirty="0" smtClean="0">
                <a:solidFill>
                  <a:srgbClr val="242729"/>
                </a:solidFill>
                <a:latin typeface="Arial" panose="020B0604020202020204" pitchFamily="34" charset="0"/>
              </a:rPr>
              <a:t>while </a:t>
            </a:r>
            <a:r>
              <a:rPr lang="en-US" dirty="0">
                <a:solidFill>
                  <a:srgbClr val="242729"/>
                </a:solidFill>
                <a:latin typeface="Arial" panose="020B0604020202020204" pitchFamily="34" charset="0"/>
              </a:rPr>
              <a:t>implementing Adapter pattern, there are two approaches – class adapter and object adapter – however both these approaches produce same </a:t>
            </a:r>
            <a:r>
              <a:rPr lang="en-US" dirty="0" smtClean="0">
                <a:solidFill>
                  <a:srgbClr val="242729"/>
                </a:solidFill>
                <a:latin typeface="Arial" panose="020B0604020202020204" pitchFamily="34" charset="0"/>
              </a:rPr>
              <a:t>result.</a:t>
            </a:r>
            <a:endParaRPr lang="en-US" dirty="0"/>
          </a:p>
        </p:txBody>
      </p:sp>
    </p:spTree>
    <p:extLst>
      <p:ext uri="{BB962C8B-B14F-4D97-AF65-F5344CB8AC3E}">
        <p14:creationId xmlns:p14="http://schemas.microsoft.com/office/powerpoint/2010/main" val="1443442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a:t>
            </a:r>
            <a:endParaRPr lang="en-US" dirty="0"/>
          </a:p>
        </p:txBody>
      </p:sp>
      <p:sp>
        <p:nvSpPr>
          <p:cNvPr id="3" name="Rectangle 2"/>
          <p:cNvSpPr/>
          <p:nvPr/>
        </p:nvSpPr>
        <p:spPr>
          <a:xfrm>
            <a:off x="4174837" y="2656869"/>
            <a:ext cx="4572000" cy="3477875"/>
          </a:xfrm>
          <a:prstGeom prst="rect">
            <a:avLst/>
          </a:prstGeom>
          <a:ln>
            <a:solidFill>
              <a:schemeClr val="tx1"/>
            </a:solidFill>
          </a:ln>
        </p:spPr>
        <p:txBody>
          <a:bodyPr>
            <a:spAutoFit/>
          </a:bodyPr>
          <a:lstStyle/>
          <a:p>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a:solidFill>
                  <a:srgbClr val="005032"/>
                </a:solidFill>
                <a:latin typeface="Consolas" panose="020B0609020204030204" pitchFamily="49" charset="0"/>
              </a:rPr>
              <a:t>Client</a:t>
            </a:r>
          </a:p>
          <a:p>
            <a:r>
              <a:rPr lang="en-US" sz="1100" dirty="0">
                <a:solidFill>
                  <a:srgbClr val="000000"/>
                </a:solidFill>
                <a:latin typeface="Consolas" panose="020B0609020204030204" pitchFamily="49" charset="0"/>
              </a:rPr>
              <a:t>{</a:t>
            </a:r>
          </a:p>
          <a:p>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5032"/>
                </a:solidFill>
                <a:latin typeface="Consolas" panose="020B0609020204030204" pitchFamily="49" charset="0"/>
              </a:rPr>
              <a:t>ConsoleLogger</a:t>
            </a:r>
            <a:r>
              <a:rPr lang="en-US" sz="1100" dirty="0">
                <a:solidFill>
                  <a:srgbClr val="000000"/>
                </a:solidFill>
                <a:latin typeface="Consolas" panose="020B0609020204030204" pitchFamily="49" charset="0"/>
              </a:rPr>
              <a:t> *</a:t>
            </a:r>
            <a:r>
              <a:rPr lang="en-US" sz="1100" dirty="0">
                <a:solidFill>
                  <a:srgbClr val="0000C0"/>
                </a:solidFill>
                <a:latin typeface="Consolas" panose="020B0609020204030204" pitchFamily="49" charset="0"/>
              </a:rPr>
              <a:t>_logger</a:t>
            </a:r>
            <a:r>
              <a:rPr lang="en-US" sz="1100" dirty="0">
                <a:solidFill>
                  <a:srgbClr val="000000"/>
                </a:solidFill>
                <a:latin typeface="Consolas" panose="020B0609020204030204" pitchFamily="49" charset="0"/>
              </a:rPr>
              <a:t>;</a:t>
            </a: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b="1" dirty="0">
                <a:solidFill>
                  <a:srgbClr val="000000"/>
                </a:solidFill>
                <a:latin typeface="Consolas" panose="020B0609020204030204" pitchFamily="49" charset="0"/>
              </a:rPr>
              <a:t>Client(</a:t>
            </a:r>
            <a:r>
              <a:rPr lang="en-US" sz="1100" b="1" dirty="0" err="1">
                <a:solidFill>
                  <a:srgbClr val="005032"/>
                </a:solidFill>
                <a:latin typeface="Consolas" panose="020B0609020204030204" pitchFamily="49" charset="0"/>
              </a:rPr>
              <a:t>ConsoleLogger</a:t>
            </a:r>
            <a:r>
              <a:rPr lang="en-US" sz="1100" b="1" dirty="0">
                <a:solidFill>
                  <a:srgbClr val="000000"/>
                </a:solidFill>
                <a:latin typeface="Consolas" panose="020B0609020204030204" pitchFamily="49" charset="0"/>
              </a:rPr>
              <a:t> *logger): </a:t>
            </a:r>
            <a:r>
              <a:rPr lang="en-US" sz="1100" b="1" dirty="0">
                <a:solidFill>
                  <a:srgbClr val="0000C0"/>
                </a:solidFill>
                <a:latin typeface="Consolas" panose="020B0609020204030204" pitchFamily="49" charset="0"/>
              </a:rPr>
              <a:t>_logger</a:t>
            </a:r>
            <a:r>
              <a:rPr lang="en-US" sz="1100" b="1" dirty="0">
                <a:solidFill>
                  <a:srgbClr val="000000"/>
                </a:solidFill>
                <a:latin typeface="Consolas" panose="020B0609020204030204" pitchFamily="49" charset="0"/>
              </a:rPr>
              <a:t>(logger) </a:t>
            </a:r>
            <a:r>
              <a:rPr lang="en-US" sz="1100" b="1" dirty="0" smtClean="0">
                <a:solidFill>
                  <a:srgbClr val="000000"/>
                </a:solidFill>
                <a:latin typeface="Consolas" panose="020B0609020204030204" pitchFamily="49" charset="0"/>
              </a:rPr>
              <a:t>{</a:t>
            </a:r>
            <a:r>
              <a:rPr lang="en-US" sz="1100" dirty="0" smtClean="0">
                <a:solidFill>
                  <a:srgbClr val="000000"/>
                </a:solidFill>
                <a:latin typeface="Consolas" panose="020B0609020204030204" pitchFamily="49" charset="0"/>
              </a:rPr>
              <a:t>}</a:t>
            </a:r>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0000"/>
                </a:solidFill>
                <a:latin typeface="Consolas" panose="020B0609020204030204" pitchFamily="49" charset="0"/>
              </a:rPr>
              <a:t>~Client() </a:t>
            </a:r>
            <a:r>
              <a:rPr lang="en-US" sz="1100" b="1" dirty="0" smtClean="0">
                <a:solidFill>
                  <a:srgbClr val="000000"/>
                </a:solidFill>
                <a:latin typeface="Consolas" panose="020B0609020204030204" pitchFamily="49" charset="0"/>
              </a:rPr>
              <a:t>{ </a:t>
            </a:r>
            <a:r>
              <a:rPr lang="en-US" sz="1100" b="1" dirty="0" smtClean="0">
                <a:solidFill>
                  <a:srgbClr val="7F0055"/>
                </a:solidFill>
                <a:latin typeface="Consolas" panose="020B0609020204030204" pitchFamily="49" charset="0"/>
              </a:rPr>
              <a:t>delete</a:t>
            </a:r>
            <a:r>
              <a:rPr lang="en-US" sz="1100" b="1" dirty="0" smtClean="0">
                <a:solidFill>
                  <a:srgbClr val="000000"/>
                </a:solidFill>
                <a:latin typeface="Consolas" panose="020B0609020204030204" pitchFamily="49" charset="0"/>
              </a:rPr>
              <a:t> </a:t>
            </a:r>
            <a:r>
              <a:rPr lang="en-US" sz="1100" b="1" dirty="0">
                <a:solidFill>
                  <a:srgbClr val="0000C0"/>
                </a:solidFill>
                <a:latin typeface="Consolas" panose="020B0609020204030204" pitchFamily="49" charset="0"/>
              </a:rPr>
              <a:t>_logger</a:t>
            </a:r>
            <a:r>
              <a:rPr lang="en-US" sz="1100" b="1" dirty="0" smtClean="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sampleMethod</a:t>
            </a:r>
            <a:r>
              <a:rPr lang="en-US" sz="1100" b="1" dirty="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a:t>
            </a:r>
          </a:p>
          <a:p>
            <a:endParaRPr lang="en-US" sz="1100" dirty="0" smtClean="0">
              <a:solidFill>
                <a:srgbClr val="000000"/>
              </a:solidFill>
              <a:latin typeface="Consolas" panose="020B0609020204030204" pitchFamily="49" charset="0"/>
            </a:endParaRPr>
          </a:p>
          <a:p>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Client::</a:t>
            </a:r>
            <a:r>
              <a:rPr lang="en-US" sz="1100" b="1" dirty="0" err="1">
                <a:solidFill>
                  <a:srgbClr val="000000"/>
                </a:solidFill>
                <a:latin typeface="Consolas" panose="020B0609020204030204" pitchFamily="49" charset="0"/>
              </a:rPr>
              <a:t>sampleMethod</a:t>
            </a:r>
            <a:r>
              <a:rPr lang="en-US" sz="1100" b="1" dirty="0" smtClean="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smtClean="0">
                <a:solidFill>
                  <a:srgbClr val="7F0055"/>
                </a:solidFill>
                <a:latin typeface="Consolas" panose="020B0609020204030204" pitchFamily="49" charset="0"/>
              </a:rPr>
              <a:t>try </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3F7F5F"/>
                </a:solidFill>
                <a:latin typeface="Consolas" panose="020B0609020204030204" pitchFamily="49" charset="0"/>
              </a:rPr>
              <a:t>// some code</a:t>
            </a:r>
          </a:p>
          <a:p>
            <a:r>
              <a:rPr lang="en-US" sz="1100" dirty="0">
                <a:solidFill>
                  <a:srgbClr val="000000"/>
                </a:solidFill>
                <a:latin typeface="Consolas" panose="020B0609020204030204" pitchFamily="49" charset="0"/>
              </a:rPr>
              <a:t>        </a:t>
            </a:r>
            <a:r>
              <a:rPr lang="en-US" sz="1100" dirty="0">
                <a:solidFill>
                  <a:srgbClr val="0000C0"/>
                </a:solidFill>
                <a:latin typeface="Consolas" panose="020B0609020204030204" pitchFamily="49" charset="0"/>
              </a:rPr>
              <a:t>_logger</a:t>
            </a:r>
            <a:r>
              <a:rPr lang="en-US" sz="1100" dirty="0">
                <a:solidFill>
                  <a:srgbClr val="000000"/>
                </a:solidFill>
                <a:latin typeface="Consolas" panose="020B0609020204030204" pitchFamily="49" charset="0"/>
              </a:rPr>
              <a:t>-&gt;</a:t>
            </a:r>
            <a:r>
              <a:rPr lang="en-US" sz="1100" dirty="0" err="1">
                <a:solidFill>
                  <a:srgbClr val="000000"/>
                </a:solidFill>
                <a:latin typeface="Consolas" panose="020B0609020204030204" pitchFamily="49" charset="0"/>
              </a:rPr>
              <a:t>LogInfo</a:t>
            </a:r>
            <a:r>
              <a:rPr lang="en-US" sz="1100" dirty="0">
                <a:solidFill>
                  <a:srgbClr val="000000"/>
                </a:solidFill>
                <a:latin typeface="Consolas" panose="020B0609020204030204" pitchFamily="49" charset="0"/>
              </a:rPr>
              <a:t>(</a:t>
            </a:r>
            <a:r>
              <a:rPr lang="en-US" sz="1100" dirty="0">
                <a:solidFill>
                  <a:srgbClr val="2A00FF"/>
                </a:solidFill>
                <a:latin typeface="Consolas" panose="020B0609020204030204" pitchFamily="49" charset="0"/>
              </a:rPr>
              <a:t>"This is a log message."</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 </a:t>
            </a:r>
            <a:r>
              <a:rPr lang="en-US" sz="1100" b="1" dirty="0" smtClean="0">
                <a:solidFill>
                  <a:srgbClr val="7F0055"/>
                </a:solidFill>
                <a:latin typeface="Consolas" panose="020B0609020204030204" pitchFamily="49" charset="0"/>
              </a:rPr>
              <a:t>catch</a:t>
            </a:r>
            <a:r>
              <a:rPr lang="en-US" sz="1100" b="1" dirty="0" smtClean="0">
                <a:solidFill>
                  <a:srgbClr val="000000"/>
                </a:solidFill>
                <a:latin typeface="Consolas" panose="020B0609020204030204" pitchFamily="49" charset="0"/>
              </a:rPr>
              <a:t> </a:t>
            </a:r>
            <a:r>
              <a:rPr lang="en-US" sz="1100" b="1" dirty="0">
                <a:solidFill>
                  <a:srgbClr val="000000"/>
                </a:solidFill>
                <a:latin typeface="Consolas" panose="020B0609020204030204" pitchFamily="49" charset="0"/>
              </a:rPr>
              <a:t>(</a:t>
            </a:r>
            <a:r>
              <a:rPr lang="en-US" sz="1100" b="1" dirty="0" err="1">
                <a:solidFill>
                  <a:srgbClr val="7F0055"/>
                </a:solidFill>
                <a:latin typeface="Consolas" panose="020B0609020204030204" pitchFamily="49" charset="0"/>
              </a:rPr>
              <a:t>const</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std</a:t>
            </a:r>
            <a:r>
              <a:rPr lang="en-US" sz="1100" b="1" dirty="0">
                <a:solidFill>
                  <a:srgbClr val="000000"/>
                </a:solidFill>
                <a:latin typeface="Consolas" panose="020B0609020204030204" pitchFamily="49" charset="0"/>
              </a:rPr>
              <a:t>::</a:t>
            </a:r>
            <a:r>
              <a:rPr lang="en-US" sz="1100" b="1" dirty="0">
                <a:solidFill>
                  <a:srgbClr val="005032"/>
                </a:solidFill>
                <a:latin typeface="Consolas" panose="020B0609020204030204" pitchFamily="49" charset="0"/>
              </a:rPr>
              <a:t>exception</a:t>
            </a:r>
            <a:r>
              <a:rPr lang="en-US" sz="1100" b="1" dirty="0">
                <a:solidFill>
                  <a:srgbClr val="000000"/>
                </a:solidFill>
                <a:latin typeface="Consolas" panose="020B0609020204030204" pitchFamily="49" charset="0"/>
              </a:rPr>
              <a:t> &amp;ex</a:t>
            </a:r>
            <a:r>
              <a:rPr lang="en-US" sz="1100" b="1" dirty="0" smtClean="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C0"/>
                </a:solidFill>
                <a:latin typeface="Consolas" panose="020B0609020204030204" pitchFamily="49" charset="0"/>
              </a:rPr>
              <a:t>_logger</a:t>
            </a:r>
            <a:r>
              <a:rPr lang="en-US" sz="1100" dirty="0">
                <a:solidFill>
                  <a:srgbClr val="000000"/>
                </a:solidFill>
                <a:latin typeface="Consolas" panose="020B0609020204030204" pitchFamily="49" charset="0"/>
              </a:rPr>
              <a:t>-&gt;</a:t>
            </a:r>
            <a:r>
              <a:rPr lang="en-US" sz="1100" dirty="0" err="1">
                <a:solidFill>
                  <a:srgbClr val="000000"/>
                </a:solidFill>
                <a:latin typeface="Consolas" panose="020B0609020204030204" pitchFamily="49" charset="0"/>
              </a:rPr>
              <a:t>LogError</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ex.</a:t>
            </a:r>
            <a:r>
              <a:rPr lang="en-US" sz="1100" b="1" dirty="0" err="1">
                <a:solidFill>
                  <a:srgbClr val="642880"/>
                </a:solidFill>
                <a:latin typeface="Consolas" panose="020B0609020204030204" pitchFamily="49" charset="0"/>
              </a:rPr>
              <a:t>what</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a:p>
            <a:endParaRPr lang="en-US" sz="1100" dirty="0"/>
          </a:p>
        </p:txBody>
      </p:sp>
      <p:sp>
        <p:nvSpPr>
          <p:cNvPr id="5" name="Rectangle 4"/>
          <p:cNvSpPr/>
          <p:nvPr/>
        </p:nvSpPr>
        <p:spPr>
          <a:xfrm>
            <a:off x="4174837" y="936408"/>
            <a:ext cx="4572000" cy="1615827"/>
          </a:xfrm>
          <a:prstGeom prst="rect">
            <a:avLst/>
          </a:prstGeom>
          <a:ln>
            <a:solidFill>
              <a:schemeClr val="tx1"/>
            </a:solidFill>
          </a:ln>
        </p:spPr>
        <p:txBody>
          <a:bodyPr>
            <a:spAutoFit/>
          </a:bodyPr>
          <a:lstStyle/>
          <a:p>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5032"/>
                </a:solidFill>
                <a:latin typeface="Consolas" panose="020B0609020204030204" pitchFamily="49" charset="0"/>
              </a:rPr>
              <a:t>ConsoleLogger</a:t>
            </a:r>
            <a:endParaRPr lang="en-US" sz="1100" b="1" dirty="0">
              <a:solidFill>
                <a:srgbClr val="005032"/>
              </a:solidFill>
              <a:latin typeface="Consolas" panose="020B0609020204030204" pitchFamily="49" charset="0"/>
            </a:endParaRPr>
          </a:p>
          <a:p>
            <a:r>
              <a:rPr lang="en-US" sz="1100" dirty="0">
                <a:solidFill>
                  <a:srgbClr val="000000"/>
                </a:solidFill>
                <a:latin typeface="Consolas" panose="020B0609020204030204" pitchFamily="49" charset="0"/>
              </a:rPr>
              <a:t>{</a:t>
            </a: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ConsoleLogger</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virtual</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ConsoleLogger</a:t>
            </a:r>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virtual</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LogError</a:t>
            </a:r>
            <a:r>
              <a:rPr lang="en-US" sz="1100" b="1" dirty="0">
                <a:solidFill>
                  <a:srgbClr val="000000"/>
                </a:solidFill>
                <a:latin typeface="Consolas" panose="020B0609020204030204" pitchFamily="49" charset="0"/>
              </a:rPr>
              <a:t>(</a:t>
            </a:r>
            <a:r>
              <a:rPr lang="en-US" sz="1100" b="1" dirty="0">
                <a:solidFill>
                  <a:srgbClr val="005032"/>
                </a:solidFill>
                <a:latin typeface="Consolas" panose="020B0609020204030204" pitchFamily="49" charset="0"/>
              </a:rPr>
              <a:t>string</a:t>
            </a:r>
            <a:r>
              <a:rPr lang="en-US" sz="1100" b="1" dirty="0">
                <a:solidFill>
                  <a:srgbClr val="000000"/>
                </a:solidFill>
                <a:latin typeface="Consolas" panose="020B0609020204030204" pitchFamily="49" charset="0"/>
              </a:rPr>
              <a:t> message);</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virtual</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LogInfo</a:t>
            </a:r>
            <a:r>
              <a:rPr lang="en-US" sz="1100" b="1" dirty="0">
                <a:solidFill>
                  <a:srgbClr val="000000"/>
                </a:solidFill>
                <a:latin typeface="Consolas" panose="020B0609020204030204" pitchFamily="49" charset="0"/>
              </a:rPr>
              <a:t>(</a:t>
            </a:r>
            <a:r>
              <a:rPr lang="en-US" sz="1100" b="1" dirty="0">
                <a:solidFill>
                  <a:srgbClr val="005032"/>
                </a:solidFill>
                <a:latin typeface="Consolas" panose="020B0609020204030204" pitchFamily="49" charset="0"/>
              </a:rPr>
              <a:t>string</a:t>
            </a:r>
            <a:r>
              <a:rPr lang="en-US" sz="1100" b="1" dirty="0">
                <a:solidFill>
                  <a:srgbClr val="000000"/>
                </a:solidFill>
                <a:latin typeface="Consolas" panose="020B0609020204030204" pitchFamily="49" charset="0"/>
              </a:rPr>
              <a:t> message);</a:t>
            </a:r>
          </a:p>
          <a:p>
            <a:r>
              <a:rPr lang="en-US" sz="1100" dirty="0">
                <a:solidFill>
                  <a:srgbClr val="000000"/>
                </a:solidFill>
                <a:latin typeface="Consolas" panose="020B0609020204030204" pitchFamily="49" charset="0"/>
              </a:rPr>
              <a:t>};</a:t>
            </a:r>
            <a:endParaRPr lang="en-US" sz="1100" dirty="0"/>
          </a:p>
        </p:txBody>
      </p:sp>
      <p:sp>
        <p:nvSpPr>
          <p:cNvPr id="6" name="TextBox 5"/>
          <p:cNvSpPr txBox="1"/>
          <p:nvPr/>
        </p:nvSpPr>
        <p:spPr>
          <a:xfrm>
            <a:off x="164714" y="1028768"/>
            <a:ext cx="3727559" cy="307777"/>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t>Current implementation with Console logger</a:t>
            </a:r>
          </a:p>
        </p:txBody>
      </p:sp>
      <p:sp>
        <p:nvSpPr>
          <p:cNvPr id="7" name="TextBox 6"/>
          <p:cNvSpPr txBox="1"/>
          <p:nvPr/>
        </p:nvSpPr>
        <p:spPr>
          <a:xfrm>
            <a:off x="2438400" y="1828800"/>
            <a:ext cx="905120" cy="369332"/>
          </a:xfrm>
          <a:prstGeom prst="rect">
            <a:avLst/>
          </a:prstGeom>
          <a:noFill/>
          <a:ln>
            <a:solidFill>
              <a:schemeClr val="tx1"/>
            </a:solidFill>
          </a:ln>
        </p:spPr>
        <p:txBody>
          <a:bodyPr wrap="none" rtlCol="0">
            <a:spAutoFit/>
          </a:bodyPr>
          <a:lstStyle>
            <a:defPPr>
              <a:defRPr lang="en-US"/>
            </a:defPPr>
          </a:lstStyle>
          <a:p>
            <a:r>
              <a:rPr lang="en-US" dirty="0"/>
              <a:t>TARGET</a:t>
            </a:r>
          </a:p>
        </p:txBody>
      </p:sp>
      <p:sp>
        <p:nvSpPr>
          <p:cNvPr id="9" name="TextBox 8"/>
          <p:cNvSpPr txBox="1"/>
          <p:nvPr/>
        </p:nvSpPr>
        <p:spPr>
          <a:xfrm>
            <a:off x="2472415" y="4005050"/>
            <a:ext cx="837089" cy="369332"/>
          </a:xfrm>
          <a:prstGeom prst="rect">
            <a:avLst/>
          </a:prstGeom>
          <a:noFill/>
          <a:ln>
            <a:solidFill>
              <a:schemeClr val="tx1"/>
            </a:solidFill>
          </a:ln>
        </p:spPr>
        <p:txBody>
          <a:bodyPr wrap="none" rtlCol="0">
            <a:spAutoFit/>
          </a:bodyPr>
          <a:lstStyle/>
          <a:p>
            <a:r>
              <a:rPr lang="en-US" dirty="0" smtClean="0"/>
              <a:t>CLIENT</a:t>
            </a:r>
            <a:endParaRPr lang="en-US" dirty="0"/>
          </a:p>
        </p:txBody>
      </p:sp>
      <p:cxnSp>
        <p:nvCxnSpPr>
          <p:cNvPr id="11" name="Straight Arrow Connector 10"/>
          <p:cNvCxnSpPr>
            <a:stCxn id="9" idx="0"/>
            <a:endCxn id="7" idx="2"/>
          </p:cNvCxnSpPr>
          <p:nvPr/>
        </p:nvCxnSpPr>
        <p:spPr>
          <a:xfrm flipV="1">
            <a:off x="2890960" y="2198132"/>
            <a:ext cx="0" cy="180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026421" y="225969"/>
            <a:ext cx="6848763" cy="369332"/>
          </a:xfrm>
          <a:prstGeom prst="rect">
            <a:avLst/>
          </a:prstGeom>
        </p:spPr>
        <p:txBody>
          <a:bodyPr wrap="square">
            <a:spAutoFit/>
          </a:bodyPr>
          <a:lstStyle/>
          <a:p>
            <a:r>
              <a:rPr lang="en-US" dirty="0">
                <a:latin typeface="Segoe UI" panose="020B0502040204020203" pitchFamily="34" charset="0"/>
              </a:rPr>
              <a:t>Replace </a:t>
            </a:r>
            <a:r>
              <a:rPr lang="en-US" dirty="0" smtClean="0">
                <a:latin typeface="Segoe UI" panose="020B0502040204020203" pitchFamily="34" charset="0"/>
              </a:rPr>
              <a:t>Current Logger </a:t>
            </a:r>
            <a:r>
              <a:rPr lang="en-US" dirty="0">
                <a:latin typeface="Segoe UI" panose="020B0502040204020203" pitchFamily="34" charset="0"/>
              </a:rPr>
              <a:t>with </a:t>
            </a:r>
            <a:r>
              <a:rPr lang="en-US" dirty="0" smtClean="0">
                <a:latin typeface="Segoe UI" panose="020B0502040204020203" pitchFamily="34" charset="0"/>
              </a:rPr>
              <a:t>a Third </a:t>
            </a:r>
            <a:r>
              <a:rPr lang="en-US" dirty="0">
                <a:latin typeface="Segoe UI" panose="020B0502040204020203" pitchFamily="34" charset="0"/>
              </a:rPr>
              <a:t>Party </a:t>
            </a:r>
            <a:r>
              <a:rPr lang="en-US" dirty="0" smtClean="0">
                <a:latin typeface="Segoe UI" panose="020B0502040204020203" pitchFamily="34" charset="0"/>
              </a:rPr>
              <a:t>Logger</a:t>
            </a:r>
            <a:endParaRPr lang="en-US" dirty="0"/>
          </a:p>
        </p:txBody>
      </p:sp>
    </p:spTree>
    <p:extLst>
      <p:ext uri="{BB962C8B-B14F-4D97-AF65-F5344CB8AC3E}">
        <p14:creationId xmlns:p14="http://schemas.microsoft.com/office/powerpoint/2010/main" val="1979556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a:t>
            </a:r>
            <a:endParaRPr lang="en-US" dirty="0"/>
          </a:p>
        </p:txBody>
      </p:sp>
      <p:sp>
        <p:nvSpPr>
          <p:cNvPr id="6" name="Rectangle 5"/>
          <p:cNvSpPr/>
          <p:nvPr/>
        </p:nvSpPr>
        <p:spPr>
          <a:xfrm>
            <a:off x="4050145" y="1801198"/>
            <a:ext cx="4572000" cy="1384995"/>
          </a:xfrm>
          <a:prstGeom prst="rect">
            <a:avLst/>
          </a:prstGeom>
          <a:ln>
            <a:solidFill>
              <a:schemeClr val="tx1"/>
            </a:solidFill>
          </a:ln>
        </p:spPr>
        <p:txBody>
          <a:bodyPr>
            <a:spAutoFit/>
          </a:bodyPr>
          <a:lstStyle/>
          <a:p>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5032"/>
                </a:solidFill>
                <a:latin typeface="Consolas" panose="020B0609020204030204" pitchFamily="49" charset="0"/>
              </a:rPr>
              <a:t>SerialLogger</a:t>
            </a:r>
            <a:endParaRPr lang="en-US" sz="1200" b="1" dirty="0">
              <a:solidFill>
                <a:srgbClr val="005032"/>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virtual</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SerialLogger</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error(</a:t>
            </a:r>
            <a:r>
              <a:rPr lang="en-US" sz="1200" b="1" dirty="0">
                <a:solidFill>
                  <a:srgbClr val="005032"/>
                </a:solidFill>
                <a:latin typeface="Consolas" panose="020B0609020204030204" pitchFamily="49" charset="0"/>
              </a:rPr>
              <a:t>string</a:t>
            </a:r>
            <a:r>
              <a:rPr lang="en-US" sz="1200" b="1" dirty="0">
                <a:solidFill>
                  <a:srgbClr val="000000"/>
                </a:solidFill>
                <a:latin typeface="Consolas" panose="020B0609020204030204" pitchFamily="49" charset="0"/>
              </a:rPr>
              <a:t> message);</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info(</a:t>
            </a:r>
            <a:r>
              <a:rPr lang="en-US" sz="1200" b="1" dirty="0">
                <a:solidFill>
                  <a:srgbClr val="005032"/>
                </a:solidFill>
                <a:latin typeface="Consolas" panose="020B0609020204030204" pitchFamily="49" charset="0"/>
              </a:rPr>
              <a:t>string</a:t>
            </a:r>
            <a:r>
              <a:rPr lang="en-US" sz="1200" b="1" dirty="0">
                <a:solidFill>
                  <a:srgbClr val="000000"/>
                </a:solidFill>
                <a:latin typeface="Consolas" panose="020B0609020204030204" pitchFamily="49" charset="0"/>
              </a:rPr>
              <a:t> message);</a:t>
            </a:r>
          </a:p>
          <a:p>
            <a:r>
              <a:rPr lang="en-US" sz="1200" dirty="0">
                <a:solidFill>
                  <a:srgbClr val="000000"/>
                </a:solidFill>
                <a:latin typeface="Consolas" panose="020B0609020204030204" pitchFamily="49" charset="0"/>
              </a:rPr>
              <a:t>};</a:t>
            </a:r>
            <a:endParaRPr lang="en-US" sz="1200" dirty="0"/>
          </a:p>
        </p:txBody>
      </p:sp>
      <p:sp>
        <p:nvSpPr>
          <p:cNvPr id="7" name="TextBox 6"/>
          <p:cNvSpPr txBox="1"/>
          <p:nvPr/>
        </p:nvSpPr>
        <p:spPr>
          <a:xfrm>
            <a:off x="164714" y="1028768"/>
            <a:ext cx="6750438" cy="307777"/>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t>Replace current Console logger with Serial Logger class which has different interfaces?</a:t>
            </a:r>
          </a:p>
        </p:txBody>
      </p:sp>
      <p:sp>
        <p:nvSpPr>
          <p:cNvPr id="8" name="TextBox 7"/>
          <p:cNvSpPr txBox="1"/>
          <p:nvPr/>
        </p:nvSpPr>
        <p:spPr>
          <a:xfrm>
            <a:off x="2379230" y="2309029"/>
            <a:ext cx="976229" cy="369332"/>
          </a:xfrm>
          <a:prstGeom prst="rect">
            <a:avLst/>
          </a:prstGeom>
          <a:noFill/>
          <a:ln>
            <a:solidFill>
              <a:schemeClr val="tx1"/>
            </a:solidFill>
          </a:ln>
        </p:spPr>
        <p:txBody>
          <a:bodyPr wrap="none" rtlCol="0">
            <a:spAutoFit/>
          </a:bodyPr>
          <a:lstStyle>
            <a:defPPr>
              <a:defRPr lang="en-US"/>
            </a:defPPr>
          </a:lstStyle>
          <a:p>
            <a:r>
              <a:rPr lang="en-US" dirty="0" err="1" smtClean="0"/>
              <a:t>Adaptee</a:t>
            </a:r>
            <a:endParaRPr lang="en-US" dirty="0"/>
          </a:p>
        </p:txBody>
      </p:sp>
    </p:spTree>
    <p:extLst>
      <p:ext uri="{BB962C8B-B14F-4D97-AF65-F5344CB8AC3E}">
        <p14:creationId xmlns:p14="http://schemas.microsoft.com/office/powerpoint/2010/main" val="3088946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a:t>
            </a:r>
            <a:endParaRPr lang="en-US" dirty="0"/>
          </a:p>
        </p:txBody>
      </p:sp>
      <p:sp>
        <p:nvSpPr>
          <p:cNvPr id="3" name="Rectangle 2"/>
          <p:cNvSpPr/>
          <p:nvPr/>
        </p:nvSpPr>
        <p:spPr>
          <a:xfrm>
            <a:off x="3105726" y="2347295"/>
            <a:ext cx="5268384" cy="3477875"/>
          </a:xfrm>
          <a:prstGeom prst="rect">
            <a:avLst/>
          </a:prstGeom>
        </p:spPr>
        <p:txBody>
          <a:bodyPr wrap="square">
            <a:spAutoFit/>
          </a:bodyPr>
          <a:lstStyle/>
          <a:p>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5032"/>
                </a:solidFill>
                <a:latin typeface="Consolas" panose="020B0609020204030204" pitchFamily="49" charset="0"/>
              </a:rPr>
              <a:t>SerialLoggerAdapter</a:t>
            </a:r>
            <a:r>
              <a:rPr lang="en-US" sz="1100" b="1"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err="1">
                <a:solidFill>
                  <a:srgbClr val="005032"/>
                </a:solidFill>
                <a:latin typeface="Consolas" panose="020B0609020204030204" pitchFamily="49" charset="0"/>
              </a:rPr>
              <a:t>ConsoleLogger</a:t>
            </a:r>
            <a:endParaRPr lang="en-US" sz="1100" b="1" dirty="0">
              <a:solidFill>
                <a:srgbClr val="005032"/>
              </a:solidFill>
              <a:latin typeface="Consolas" panose="020B0609020204030204" pitchFamily="49" charset="0"/>
            </a:endParaRPr>
          </a:p>
          <a:p>
            <a:r>
              <a:rPr lang="en-US" sz="1100" dirty="0">
                <a:solidFill>
                  <a:srgbClr val="000000"/>
                </a:solidFill>
                <a:latin typeface="Consolas" panose="020B0609020204030204" pitchFamily="49" charset="0"/>
              </a:rPr>
              <a:t>{</a:t>
            </a:r>
          </a:p>
          <a:p>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5032"/>
                </a:solidFill>
                <a:latin typeface="Consolas" panose="020B0609020204030204" pitchFamily="49" charset="0"/>
              </a:rPr>
              <a:t>SerialLogger</a:t>
            </a:r>
            <a:r>
              <a:rPr lang="en-US" sz="1100" dirty="0">
                <a:solidFill>
                  <a:srgbClr val="000000"/>
                </a:solidFill>
                <a:latin typeface="Consolas" panose="020B0609020204030204" pitchFamily="49" charset="0"/>
              </a:rPr>
              <a:t> *</a:t>
            </a:r>
            <a:r>
              <a:rPr lang="en-US" sz="1100" dirty="0">
                <a:solidFill>
                  <a:srgbClr val="0000C0"/>
                </a:solidFill>
                <a:latin typeface="Consolas" panose="020B0609020204030204" pitchFamily="49" charset="0"/>
              </a:rPr>
              <a:t>_logger</a:t>
            </a:r>
            <a:r>
              <a:rPr lang="en-US" sz="1100" dirty="0" smtClean="0">
                <a:solidFill>
                  <a:srgbClr val="000000"/>
                </a:solidFill>
                <a:latin typeface="Consolas" panose="020B0609020204030204" pitchFamily="49" charset="0"/>
              </a:rPr>
              <a:t>;</a:t>
            </a:r>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SerialLoggerAdapter</a:t>
            </a:r>
            <a:r>
              <a:rPr lang="en-US" sz="1100" b="1" dirty="0">
                <a:solidFill>
                  <a:srgbClr val="000000"/>
                </a:solidFill>
                <a:latin typeface="Consolas" panose="020B0609020204030204" pitchFamily="49" charset="0"/>
              </a:rPr>
              <a:t>(</a:t>
            </a:r>
            <a:r>
              <a:rPr lang="en-US" sz="1100" b="1" dirty="0" err="1">
                <a:solidFill>
                  <a:srgbClr val="005032"/>
                </a:solidFill>
                <a:latin typeface="Consolas" panose="020B0609020204030204" pitchFamily="49" charset="0"/>
              </a:rPr>
              <a:t>SerialLogger</a:t>
            </a:r>
            <a:r>
              <a:rPr lang="en-US" sz="1100" b="1" dirty="0">
                <a:solidFill>
                  <a:srgbClr val="000000"/>
                </a:solidFill>
                <a:latin typeface="Consolas" panose="020B0609020204030204" pitchFamily="49" charset="0"/>
              </a:rPr>
              <a:t> *logger): </a:t>
            </a:r>
            <a:r>
              <a:rPr lang="en-US" sz="1100" b="1" dirty="0">
                <a:solidFill>
                  <a:srgbClr val="0000C0"/>
                </a:solidFill>
                <a:latin typeface="Consolas" panose="020B0609020204030204" pitchFamily="49" charset="0"/>
              </a:rPr>
              <a:t>_logger</a:t>
            </a:r>
            <a:r>
              <a:rPr lang="en-US" sz="1100" b="1" dirty="0">
                <a:solidFill>
                  <a:srgbClr val="000000"/>
                </a:solidFill>
                <a:latin typeface="Consolas" panose="020B0609020204030204" pitchFamily="49" charset="0"/>
              </a:rPr>
              <a:t>(logger) </a:t>
            </a:r>
            <a:r>
              <a:rPr lang="en-US" sz="1100" b="1" dirty="0" smtClean="0">
                <a:solidFill>
                  <a:srgbClr val="000000"/>
                </a:solidFill>
                <a:latin typeface="Consolas" panose="020B0609020204030204" pitchFamily="49" charset="0"/>
              </a:rPr>
              <a:t>{}</a:t>
            </a:r>
            <a:endParaRPr lang="en-US" sz="1100" dirty="0">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SerialLoggerAdapter</a:t>
            </a:r>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a:t>
            </a:r>
            <a:r>
              <a:rPr lang="en-US" sz="1100" dirty="0" smtClean="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delete</a:t>
            </a:r>
            <a:r>
              <a:rPr lang="en-US" sz="1100" b="1" dirty="0">
                <a:solidFill>
                  <a:srgbClr val="000000"/>
                </a:solidFill>
                <a:latin typeface="Consolas" panose="020B0609020204030204" pitchFamily="49" charset="0"/>
              </a:rPr>
              <a:t> </a:t>
            </a:r>
            <a:r>
              <a:rPr lang="en-US" sz="1100" b="1" dirty="0">
                <a:solidFill>
                  <a:srgbClr val="0000C0"/>
                </a:solidFill>
                <a:latin typeface="Consolas" panose="020B0609020204030204" pitchFamily="49" charset="0"/>
              </a:rPr>
              <a:t>_logger</a:t>
            </a:r>
            <a:r>
              <a:rPr lang="en-US" sz="1100" b="1" dirty="0" smtClean="0">
                <a:solidFill>
                  <a:srgbClr val="000000"/>
                </a:solidFill>
                <a:latin typeface="Consolas" panose="020B0609020204030204" pitchFamily="49" charset="0"/>
              </a:rPr>
              <a:t>;</a:t>
            </a:r>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LogError</a:t>
            </a:r>
            <a:r>
              <a:rPr lang="en-US" sz="1100" b="1" dirty="0">
                <a:solidFill>
                  <a:srgbClr val="000000"/>
                </a:solidFill>
                <a:latin typeface="Consolas" panose="020B0609020204030204" pitchFamily="49" charset="0"/>
              </a:rPr>
              <a:t>(</a:t>
            </a:r>
            <a:r>
              <a:rPr lang="en-US" sz="1100" b="1" dirty="0">
                <a:solidFill>
                  <a:srgbClr val="005032"/>
                </a:solidFill>
                <a:latin typeface="Consolas" panose="020B0609020204030204" pitchFamily="49" charset="0"/>
              </a:rPr>
              <a:t>string</a:t>
            </a:r>
            <a:r>
              <a:rPr lang="en-US" sz="1100" b="1" dirty="0">
                <a:solidFill>
                  <a:srgbClr val="000000"/>
                </a:solidFill>
                <a:latin typeface="Consolas" panose="020B0609020204030204" pitchFamily="49" charset="0"/>
              </a:rPr>
              <a:t> message);</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LogInfo</a:t>
            </a:r>
            <a:r>
              <a:rPr lang="en-US" sz="1100" b="1" dirty="0">
                <a:solidFill>
                  <a:srgbClr val="000000"/>
                </a:solidFill>
                <a:latin typeface="Consolas" panose="020B0609020204030204" pitchFamily="49" charset="0"/>
              </a:rPr>
              <a:t>(</a:t>
            </a:r>
            <a:r>
              <a:rPr lang="en-US" sz="1100" b="1" dirty="0">
                <a:solidFill>
                  <a:srgbClr val="005032"/>
                </a:solidFill>
                <a:latin typeface="Consolas" panose="020B0609020204030204" pitchFamily="49" charset="0"/>
              </a:rPr>
              <a:t>string</a:t>
            </a:r>
            <a:r>
              <a:rPr lang="en-US" sz="1100" b="1" dirty="0">
                <a:solidFill>
                  <a:srgbClr val="000000"/>
                </a:solidFill>
                <a:latin typeface="Consolas" panose="020B0609020204030204" pitchFamily="49" charset="0"/>
              </a:rPr>
              <a:t> message);</a:t>
            </a:r>
          </a:p>
          <a:p>
            <a:r>
              <a:rPr lang="en-US" sz="1100" dirty="0">
                <a:solidFill>
                  <a:srgbClr val="000000"/>
                </a:solidFill>
                <a:latin typeface="Consolas" panose="020B0609020204030204" pitchFamily="49" charset="0"/>
              </a:rPr>
              <a:t>};</a:t>
            </a: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SerialLoggerAdapter</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SerialLoggerAdapter</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LogError</a:t>
            </a:r>
            <a:r>
              <a:rPr lang="en-US" sz="1100" b="1" dirty="0">
                <a:solidFill>
                  <a:srgbClr val="000000"/>
                </a:solidFill>
                <a:latin typeface="Consolas" panose="020B0609020204030204" pitchFamily="49" charset="0"/>
              </a:rPr>
              <a:t>(</a:t>
            </a:r>
            <a:r>
              <a:rPr lang="en-US" sz="1100" b="1" dirty="0">
                <a:solidFill>
                  <a:srgbClr val="005032"/>
                </a:solidFill>
                <a:latin typeface="Consolas" panose="020B0609020204030204" pitchFamily="49" charset="0"/>
              </a:rPr>
              <a:t>string</a:t>
            </a:r>
            <a:r>
              <a:rPr lang="en-US" sz="1100" b="1" dirty="0">
                <a:solidFill>
                  <a:srgbClr val="000000"/>
                </a:solidFill>
                <a:latin typeface="Consolas" panose="020B0609020204030204" pitchFamily="49" charset="0"/>
              </a:rPr>
              <a:t> message) {</a:t>
            </a:r>
          </a:p>
          <a:p>
            <a:r>
              <a:rPr lang="en-US" sz="1100" dirty="0">
                <a:solidFill>
                  <a:srgbClr val="000000"/>
                </a:solidFill>
                <a:latin typeface="Consolas" panose="020B0609020204030204" pitchFamily="49" charset="0"/>
              </a:rPr>
              <a:t>    </a:t>
            </a:r>
            <a:r>
              <a:rPr lang="en-US" sz="1100" dirty="0">
                <a:solidFill>
                  <a:srgbClr val="0000C0"/>
                </a:solidFill>
                <a:latin typeface="Consolas" panose="020B0609020204030204" pitchFamily="49" charset="0"/>
              </a:rPr>
              <a:t>_logger</a:t>
            </a:r>
            <a:r>
              <a:rPr lang="en-US" sz="1100" dirty="0">
                <a:solidFill>
                  <a:srgbClr val="000000"/>
                </a:solidFill>
                <a:latin typeface="Consolas" panose="020B0609020204030204" pitchFamily="49" charset="0"/>
              </a:rPr>
              <a:t>-&gt;error(message);</a:t>
            </a:r>
          </a:p>
          <a:p>
            <a:r>
              <a:rPr lang="en-US" sz="1100" dirty="0">
                <a:solidFill>
                  <a:srgbClr val="000000"/>
                </a:solidFill>
                <a:latin typeface="Consolas" panose="020B0609020204030204" pitchFamily="49" charset="0"/>
              </a:rPr>
              <a:t>}</a:t>
            </a:r>
          </a:p>
          <a:p>
            <a:endParaRPr lang="en-US" sz="1100" dirty="0">
              <a:latin typeface="Consolas" panose="020B0609020204030204" pitchFamily="49" charset="0"/>
            </a:endParaRPr>
          </a:p>
          <a:p>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SerialLoggerAdapter</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SerialLoggerAdapter</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LogInfo</a:t>
            </a:r>
            <a:r>
              <a:rPr lang="en-US" sz="1100" b="1" dirty="0">
                <a:solidFill>
                  <a:srgbClr val="000000"/>
                </a:solidFill>
                <a:latin typeface="Consolas" panose="020B0609020204030204" pitchFamily="49" charset="0"/>
              </a:rPr>
              <a:t>(</a:t>
            </a:r>
            <a:r>
              <a:rPr lang="en-US" sz="1100" b="1" dirty="0">
                <a:solidFill>
                  <a:srgbClr val="005032"/>
                </a:solidFill>
                <a:latin typeface="Consolas" panose="020B0609020204030204" pitchFamily="49" charset="0"/>
              </a:rPr>
              <a:t>string</a:t>
            </a:r>
            <a:r>
              <a:rPr lang="en-US" sz="1100" b="1" dirty="0">
                <a:solidFill>
                  <a:srgbClr val="000000"/>
                </a:solidFill>
                <a:latin typeface="Consolas" panose="020B0609020204030204" pitchFamily="49" charset="0"/>
              </a:rPr>
              <a:t> message) {</a:t>
            </a:r>
          </a:p>
          <a:p>
            <a:r>
              <a:rPr lang="en-US" sz="1100" dirty="0">
                <a:solidFill>
                  <a:srgbClr val="000000"/>
                </a:solidFill>
                <a:latin typeface="Consolas" panose="020B0609020204030204" pitchFamily="49" charset="0"/>
              </a:rPr>
              <a:t>    </a:t>
            </a:r>
            <a:r>
              <a:rPr lang="en-US" sz="1100" dirty="0">
                <a:solidFill>
                  <a:srgbClr val="0000C0"/>
                </a:solidFill>
                <a:latin typeface="Consolas" panose="020B0609020204030204" pitchFamily="49" charset="0"/>
              </a:rPr>
              <a:t>_logger</a:t>
            </a:r>
            <a:r>
              <a:rPr lang="en-US" sz="1100" dirty="0">
                <a:solidFill>
                  <a:srgbClr val="000000"/>
                </a:solidFill>
                <a:latin typeface="Consolas" panose="020B0609020204030204" pitchFamily="49" charset="0"/>
              </a:rPr>
              <a:t>-&gt;info(message);</a:t>
            </a:r>
          </a:p>
          <a:p>
            <a:r>
              <a:rPr lang="en-US" sz="1100" dirty="0">
                <a:solidFill>
                  <a:srgbClr val="000000"/>
                </a:solidFill>
                <a:latin typeface="Consolas" panose="020B0609020204030204" pitchFamily="49" charset="0"/>
              </a:rPr>
              <a:t>}</a:t>
            </a:r>
            <a:endParaRPr lang="en-US" sz="1100" dirty="0"/>
          </a:p>
        </p:txBody>
      </p:sp>
      <p:sp>
        <p:nvSpPr>
          <p:cNvPr id="6" name="TextBox 5"/>
          <p:cNvSpPr txBox="1"/>
          <p:nvPr/>
        </p:nvSpPr>
        <p:spPr>
          <a:xfrm>
            <a:off x="321733" y="1069128"/>
            <a:ext cx="5249579" cy="954107"/>
          </a:xfrm>
          <a:prstGeom prst="rect">
            <a:avLst/>
          </a:prstGeom>
          <a:noFill/>
        </p:spPr>
        <p:txBody>
          <a:bodyPr wrap="none" rtlCol="0">
            <a:spAutoFit/>
          </a:bodyPr>
          <a:lstStyle/>
          <a:p>
            <a:r>
              <a:rPr lang="en-US" sz="1400" dirty="0" smtClean="0"/>
              <a:t>Adapter:</a:t>
            </a:r>
          </a:p>
          <a:p>
            <a:pPr marL="285750" indent="-285750">
              <a:buFont typeface="Arial" panose="020B0604020202020204" pitchFamily="34" charset="0"/>
              <a:buChar char="•"/>
            </a:pPr>
            <a:r>
              <a:rPr lang="en-US" sz="1400" dirty="0" smtClean="0"/>
              <a:t>Inherit from Target class as public class</a:t>
            </a:r>
          </a:p>
          <a:p>
            <a:pPr marL="285750" indent="-285750">
              <a:buFont typeface="Arial" panose="020B0604020202020204" pitchFamily="34" charset="0"/>
              <a:buChar char="•"/>
            </a:pPr>
            <a:r>
              <a:rPr lang="en-US" sz="1400" dirty="0" smtClean="0"/>
              <a:t>Associate with </a:t>
            </a:r>
            <a:r>
              <a:rPr lang="en-US" sz="1400" dirty="0" err="1" smtClean="0"/>
              <a:t>Adaptee</a:t>
            </a:r>
            <a:endParaRPr lang="en-US" sz="1400" dirty="0" smtClean="0"/>
          </a:p>
          <a:p>
            <a:pPr marL="285750" indent="-285750">
              <a:buFont typeface="Arial" panose="020B0604020202020204" pitchFamily="34" charset="0"/>
              <a:buChar char="•"/>
            </a:pPr>
            <a:r>
              <a:rPr lang="en-US" sz="1400" dirty="0" smtClean="0"/>
              <a:t>Convert </a:t>
            </a:r>
            <a:r>
              <a:rPr lang="en-US" sz="1400" dirty="0" err="1" smtClean="0"/>
              <a:t>Adaptee</a:t>
            </a:r>
            <a:r>
              <a:rPr lang="en-US" sz="1400" dirty="0" smtClean="0"/>
              <a:t> interface to Target interface using </a:t>
            </a:r>
            <a:r>
              <a:rPr lang="en-US" sz="1400" dirty="0" err="1" smtClean="0"/>
              <a:t>polimerphism</a:t>
            </a:r>
            <a:endParaRPr lang="en-US" sz="1400" dirty="0" smtClean="0"/>
          </a:p>
        </p:txBody>
      </p:sp>
    </p:spTree>
    <p:extLst>
      <p:ext uri="{BB962C8B-B14F-4D97-AF65-F5344CB8AC3E}">
        <p14:creationId xmlns:p14="http://schemas.microsoft.com/office/powerpoint/2010/main" val="789416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a:t>
            </a:r>
            <a:endParaRPr lang="en-US" dirty="0"/>
          </a:p>
        </p:txBody>
      </p:sp>
      <p:sp>
        <p:nvSpPr>
          <p:cNvPr id="6" name="TextBox 5"/>
          <p:cNvSpPr txBox="1"/>
          <p:nvPr/>
        </p:nvSpPr>
        <p:spPr>
          <a:xfrm>
            <a:off x="321733" y="1595600"/>
            <a:ext cx="678519" cy="307777"/>
          </a:xfrm>
          <a:prstGeom prst="rect">
            <a:avLst/>
          </a:prstGeom>
          <a:noFill/>
        </p:spPr>
        <p:txBody>
          <a:bodyPr wrap="none" rtlCol="0">
            <a:spAutoFit/>
          </a:bodyPr>
          <a:lstStyle/>
          <a:p>
            <a:r>
              <a:rPr lang="en-US" sz="1400" b="1" dirty="0" smtClean="0"/>
              <a:t>Usage:</a:t>
            </a:r>
          </a:p>
        </p:txBody>
      </p:sp>
      <p:sp>
        <p:nvSpPr>
          <p:cNvPr id="5" name="Rectangle 4"/>
          <p:cNvSpPr/>
          <p:nvPr/>
        </p:nvSpPr>
        <p:spPr>
          <a:xfrm>
            <a:off x="1256146" y="2551976"/>
            <a:ext cx="6973454" cy="1015663"/>
          </a:xfrm>
          <a:prstGeom prst="rect">
            <a:avLst/>
          </a:prstGeom>
        </p:spPr>
        <p:txBody>
          <a:bodyPr wrap="square">
            <a:spAutoFit/>
          </a:bodyPr>
          <a:lstStyle/>
          <a:p>
            <a:r>
              <a:rPr lang="en-US" sz="1200" dirty="0" err="1" smtClean="0">
                <a:solidFill>
                  <a:srgbClr val="005032"/>
                </a:solidFill>
                <a:latin typeface="Consolas" panose="020B0609020204030204" pitchFamily="49" charset="0"/>
              </a:rPr>
              <a:t>SerialLogger</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*slogger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5032"/>
                </a:solidFill>
                <a:latin typeface="Consolas" panose="020B0609020204030204" pitchFamily="49" charset="0"/>
              </a:rPr>
              <a:t>SerialLogger</a:t>
            </a:r>
            <a:r>
              <a:rPr lang="en-US" sz="1200" b="1" dirty="0">
                <a:solidFill>
                  <a:srgbClr val="000000"/>
                </a:solidFill>
                <a:latin typeface="Consolas" panose="020B0609020204030204" pitchFamily="49" charset="0"/>
              </a:rPr>
              <a:t>();</a:t>
            </a:r>
          </a:p>
          <a:p>
            <a:r>
              <a:rPr lang="en-US" sz="1200" dirty="0" err="1" smtClean="0">
                <a:solidFill>
                  <a:srgbClr val="005032"/>
                </a:solidFill>
                <a:latin typeface="Consolas" panose="020B0609020204030204" pitchFamily="49" charset="0"/>
              </a:rPr>
              <a:t>SerialLoggerAdapter</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sloggerAdapter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5032"/>
                </a:solidFill>
                <a:latin typeface="Consolas" panose="020B0609020204030204" pitchFamily="49" charset="0"/>
              </a:rPr>
              <a:t>SerialLoggerAdapter</a:t>
            </a:r>
            <a:r>
              <a:rPr lang="en-US" sz="1200" b="1" dirty="0">
                <a:solidFill>
                  <a:srgbClr val="000000"/>
                </a:solidFill>
                <a:latin typeface="Consolas" panose="020B0609020204030204" pitchFamily="49" charset="0"/>
              </a:rPr>
              <a:t>(slogger);</a:t>
            </a:r>
          </a:p>
          <a:p>
            <a:r>
              <a:rPr lang="en-US" sz="1200" dirty="0" smtClean="0">
                <a:solidFill>
                  <a:srgbClr val="005032"/>
                </a:solidFill>
                <a:latin typeface="Consolas" panose="020B0609020204030204" pitchFamily="49" charset="0"/>
              </a:rPr>
              <a:t>Client</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newclient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a:solidFill>
                  <a:srgbClr val="005032"/>
                </a:solidFill>
                <a:latin typeface="Consolas" panose="020B0609020204030204" pitchFamily="49" charset="0"/>
              </a:rPr>
              <a:t>Client</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sloggerAdapter</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err="1" smtClean="0">
                <a:solidFill>
                  <a:srgbClr val="000000"/>
                </a:solidFill>
                <a:latin typeface="Consolas" panose="020B0609020204030204" pitchFamily="49" charset="0"/>
              </a:rPr>
              <a:t>newclient</a:t>
            </a:r>
            <a:r>
              <a:rPr lang="en-US" sz="1200" dirty="0" smtClean="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sampleMethod</a:t>
            </a:r>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888978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 - UML</a:t>
            </a:r>
            <a:endParaRPr lang="en-US" dirty="0"/>
          </a:p>
        </p:txBody>
      </p:sp>
      <p:pic>
        <p:nvPicPr>
          <p:cNvPr id="5" name="Picture 4"/>
          <p:cNvPicPr>
            <a:picLocks noChangeAspect="1"/>
          </p:cNvPicPr>
          <p:nvPr/>
        </p:nvPicPr>
        <p:blipFill>
          <a:blip r:embed="rId3"/>
          <a:stretch>
            <a:fillRect/>
          </a:stretch>
        </p:blipFill>
        <p:spPr>
          <a:xfrm>
            <a:off x="1009650" y="1271587"/>
            <a:ext cx="7124700" cy="4314825"/>
          </a:xfrm>
          <a:prstGeom prst="rect">
            <a:avLst/>
          </a:prstGeom>
        </p:spPr>
      </p:pic>
    </p:spTree>
    <p:extLst>
      <p:ext uri="{BB962C8B-B14F-4D97-AF65-F5344CB8AC3E}">
        <p14:creationId xmlns:p14="http://schemas.microsoft.com/office/powerpoint/2010/main" val="3126934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VI_DCV_VW_MIB2-BAP_IDR_161212.pptx" id="{3CF5EF5D-E86E-4B1B-981B-3E186389EE68}" vid="{C47D852D-BBFA-4F50-B56C-D6859B538F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[VT] [PROJECT_NAME] MeetingMinutes v1.00</Template>
  <TotalTime>2445</TotalTime>
  <Words>1093</Words>
  <Application>Microsoft Office PowerPoint</Application>
  <PresentationFormat>On-screen Show (4:3)</PresentationFormat>
  <Paragraphs>231</Paragraphs>
  <Slides>24</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맑은 고딕</vt:lpstr>
      <vt:lpstr>MS Gothic</vt:lpstr>
      <vt:lpstr>Arial</vt:lpstr>
      <vt:lpstr>Arial Black</vt:lpstr>
      <vt:lpstr>Calibri</vt:lpstr>
      <vt:lpstr>Consolas</vt:lpstr>
      <vt:lpstr>돋움</vt:lpstr>
      <vt:lpstr>Freestyle Script</vt:lpstr>
      <vt:lpstr>Segoe UI</vt:lpstr>
      <vt:lpstr>Wingdings</vt:lpstr>
      <vt:lpstr>Office Theme</vt:lpstr>
      <vt:lpstr> Design pattern Adapter and Observer</vt:lpstr>
      <vt:lpstr>1. Adapter pattern – Problem?</vt:lpstr>
      <vt:lpstr>Definition</vt:lpstr>
      <vt:lpstr>Definition</vt:lpstr>
      <vt:lpstr>Practice</vt:lpstr>
      <vt:lpstr>Practice</vt:lpstr>
      <vt:lpstr>Practice</vt:lpstr>
      <vt:lpstr>Practice</vt:lpstr>
      <vt:lpstr>Practice - UML</vt:lpstr>
      <vt:lpstr>Practice - Demo</vt:lpstr>
      <vt:lpstr>Practice – Improvement</vt:lpstr>
      <vt:lpstr>Practice – Improvement</vt:lpstr>
      <vt:lpstr>2. Observer – Problem</vt:lpstr>
      <vt:lpstr>2. Observer – Definition</vt:lpstr>
      <vt:lpstr>2. Observer – Polling vs Notification</vt:lpstr>
      <vt:lpstr>2. Observer – Definition</vt:lpstr>
      <vt:lpstr>2. Observer – Practice</vt:lpstr>
      <vt:lpstr>2. Observer – Practice</vt:lpstr>
      <vt:lpstr>2. Observer – Practice</vt:lpstr>
      <vt:lpstr>2. Observer – Improvement 1</vt:lpstr>
      <vt:lpstr>2. Observer – Improvement 1</vt:lpstr>
      <vt:lpstr>2. Observer – Improvement 2</vt:lpstr>
      <vt:lpstr>2. Observer – Improvement 2</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meeting Report</dc:title>
  <dc:creator>HANG NGUYEN/LGEVH VC IVI VALIDATION TEST(diemhang.nguyen@lge.com)</dc:creator>
  <cp:lastModifiedBy>TUNG DUC NGUYEN/LGEVH VS CORE FRAMEWORK &amp; FUNCTIONAL TECHNOLOGY(tung2.nguyen@lge.com)</cp:lastModifiedBy>
  <cp:revision>227</cp:revision>
  <dcterms:created xsi:type="dcterms:W3CDTF">2017-04-27T01:41:20Z</dcterms:created>
  <dcterms:modified xsi:type="dcterms:W3CDTF">2020-07-15T09:10:19Z</dcterms:modified>
</cp:coreProperties>
</file>