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7" r:id="rId2"/>
    <p:sldId id="281" r:id="rId3"/>
    <p:sldId id="282" r:id="rId4"/>
    <p:sldId id="289" r:id="rId5"/>
    <p:sldId id="286" r:id="rId6"/>
    <p:sldId id="290" r:id="rId7"/>
    <p:sldId id="294" r:id="rId8"/>
    <p:sldId id="291" r:id="rId9"/>
    <p:sldId id="292" r:id="rId10"/>
    <p:sldId id="293" r:id="rId11"/>
    <p:sldId id="295" r:id="rId12"/>
    <p:sldId id="285" r:id="rId13"/>
    <p:sldId id="296" r:id="rId14"/>
    <p:sldId id="283" r:id="rId15"/>
    <p:sldId id="297" r:id="rId16"/>
    <p:sldId id="299" r:id="rId17"/>
    <p:sldId id="300" r:id="rId18"/>
    <p:sldId id="288" r:id="rId19"/>
    <p:sldId id="26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4" autoAdjust="0"/>
    <p:restoredTop sz="76727" autoAdjust="0"/>
  </p:normalViewPr>
  <p:slideViewPr>
    <p:cSldViewPr snapToGrid="0">
      <p:cViewPr varScale="1">
        <p:scale>
          <a:sx n="97" d="100"/>
          <a:sy n="97" d="100"/>
        </p:scale>
        <p:origin x="1926" y="72"/>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6/16/2020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6/16/2020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dirty="0" smtClean="0"/>
              <a:t>For IOS or Android devices</a:t>
            </a:r>
            <a:r>
              <a:rPr lang="en-US" baseline="0" dirty="0" smtClean="0"/>
              <a:t>, that connects to the MIB3 via internal WIFI hotspot</a:t>
            </a:r>
          </a:p>
          <a:p>
            <a:pPr marL="171450" indent="-171450">
              <a:buFont typeface="Wingdings" panose="05000000000000000000" pitchFamily="2" charset="2"/>
              <a:buChar char="v"/>
            </a:pP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57500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Kiểm soát quyền truy xuất các phương thức của đối tượng.</a:t>
            </a:r>
          </a:p>
          <a:p>
            <a:r>
              <a:rPr lang="vi-VN" sz="1200" b="0" i="0" kern="1200" dirty="0" smtClean="0">
                <a:solidFill>
                  <a:schemeClr val="tx1"/>
                </a:solidFill>
                <a:effectLst/>
                <a:latin typeface="+mn-lt"/>
                <a:ea typeface="+mn-ea"/>
                <a:cs typeface="+mn-cs"/>
              </a:rPr>
              <a:t>Bổ xung thêm chức năng trước khi thực thi phương thức.</a:t>
            </a:r>
          </a:p>
          <a:p>
            <a:r>
              <a:rPr lang="vi-VN" sz="1200" b="0" i="0" kern="1200" dirty="0" smtClean="0">
                <a:solidFill>
                  <a:schemeClr val="tx1"/>
                </a:solidFill>
                <a:effectLst/>
                <a:latin typeface="+mn-lt"/>
                <a:ea typeface="+mn-ea"/>
                <a:cs typeface="+mn-cs"/>
              </a:rPr>
              <a:t>Tạo ra đối tượng mới có chức năng nâng cao hơn đối tượng ban đầu.</a:t>
            </a:r>
          </a:p>
          <a:p>
            <a:r>
              <a:rPr lang="vi-VN" sz="1200" b="0" i="0" kern="1200" dirty="0" smtClean="0">
                <a:solidFill>
                  <a:schemeClr val="tx1"/>
                </a:solidFill>
                <a:effectLst/>
                <a:latin typeface="+mn-lt"/>
                <a:ea typeface="+mn-ea"/>
                <a:cs typeface="+mn-cs"/>
              </a:rPr>
              <a:t>Giảm chi phí khi có nhiều truy cập vào đối tượng có chi phí khởi tạo ban đầu lớn</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14</a:t>
            </a:fld>
            <a:endParaRPr lang="en-US"/>
          </a:p>
        </p:txBody>
      </p:sp>
    </p:spTree>
    <p:extLst>
      <p:ext uri="{BB962C8B-B14F-4D97-AF65-F5344CB8AC3E}">
        <p14:creationId xmlns:p14="http://schemas.microsoft.com/office/powerpoint/2010/main" val="2453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Nếu không áp dụng proxy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object gọi phương thức </a:t>
            </a:r>
            <a:r>
              <a:rPr lang="vi-VN" sz="1200" b="0" i="1" kern="1200" dirty="0" smtClean="0">
                <a:solidFill>
                  <a:schemeClr val="tx1"/>
                </a:solidFill>
                <a:effectLst/>
                <a:latin typeface="+mn-lt"/>
                <a:ea typeface="+mn-ea"/>
                <a:cs typeface="+mn-cs"/>
              </a:rPr>
              <a:t>loadImage() </a:t>
            </a:r>
            <a:r>
              <a:rPr lang="vi-VN" sz="1200" b="0" i="0" kern="1200" dirty="0" smtClean="0">
                <a:solidFill>
                  <a:schemeClr val="tx1"/>
                </a:solidFill>
                <a:effectLst/>
                <a:latin typeface="+mn-lt"/>
                <a:ea typeface="+mn-ea"/>
                <a:cs typeface="+mn-cs"/>
              </a:rPr>
              <a:t>ngay khi gọi new -&gt; tiêu tốn rất nhiều tài nguyên không cần thiết cho dù sau này có thực thi phương thức </a:t>
            </a:r>
            <a:r>
              <a:rPr lang="vi-VN" sz="1200" b="0" i="1" kern="1200" dirty="0" smtClean="0">
                <a:solidFill>
                  <a:schemeClr val="tx1"/>
                </a:solidFill>
                <a:effectLst/>
                <a:latin typeface="+mn-lt"/>
                <a:ea typeface="+mn-ea"/>
                <a:cs typeface="+mn-cs"/>
              </a:rPr>
              <a:t>displayImage()</a:t>
            </a:r>
            <a:r>
              <a:rPr lang="vi-VN" sz="1200" b="0" i="0" kern="1200" dirty="0" smtClean="0">
                <a:solidFill>
                  <a:schemeClr val="tx1"/>
                </a:solidFill>
                <a:effectLst/>
                <a:latin typeface="+mn-lt"/>
                <a:ea typeface="+mn-ea"/>
                <a:cs typeface="+mn-cs"/>
              </a:rPr>
              <a:t> hay không. Chúng ta sẽ áp dụng Virtual Proxy để tiếp kiệm tài nguyên, khi thực hiện việc </a:t>
            </a:r>
            <a:r>
              <a:rPr lang="vi-VN" sz="1200" b="0" i="1" kern="1200" dirty="0" smtClean="0">
                <a:solidFill>
                  <a:schemeClr val="tx1"/>
                </a:solidFill>
                <a:effectLst/>
                <a:latin typeface="+mn-lt"/>
                <a:ea typeface="+mn-ea"/>
                <a:cs typeface="+mn-cs"/>
              </a:rPr>
              <a:t>displayImage() </a:t>
            </a:r>
            <a:r>
              <a:rPr lang="vi-VN" sz="1200" b="0" i="0" kern="1200" dirty="0" smtClean="0">
                <a:solidFill>
                  <a:schemeClr val="tx1"/>
                </a:solidFill>
                <a:effectLst/>
                <a:latin typeface="+mn-lt"/>
                <a:ea typeface="+mn-ea"/>
                <a:cs typeface="+mn-cs"/>
              </a:rPr>
              <a:t>sẽ tự động thực thi phương thức </a:t>
            </a:r>
            <a:r>
              <a:rPr lang="vi-VN" sz="1200" b="0" i="1" kern="1200" dirty="0" smtClean="0">
                <a:solidFill>
                  <a:schemeClr val="tx1"/>
                </a:solidFill>
                <a:effectLst/>
                <a:latin typeface="+mn-lt"/>
                <a:ea typeface="+mn-ea"/>
                <a:cs typeface="+mn-cs"/>
              </a:rPr>
              <a:t>loadImage()</a:t>
            </a:r>
            <a:r>
              <a:rPr lang="vi-VN" sz="1200" b="0" i="0" kern="1200" dirty="0" smtClean="0">
                <a:solidFill>
                  <a:schemeClr val="tx1"/>
                </a:solidFill>
                <a:effectLst/>
                <a:latin typeface="+mn-lt"/>
                <a:ea typeface="+mn-ea"/>
                <a:cs typeface="+mn-cs"/>
              </a:rPr>
              <a:t> trước và chỉ load một lần cho lời gọi </a:t>
            </a:r>
            <a:r>
              <a:rPr lang="vi-VN" sz="1200" b="0" i="1" kern="1200" dirty="0" smtClean="0">
                <a:solidFill>
                  <a:schemeClr val="tx1"/>
                </a:solidFill>
                <a:effectLst/>
                <a:latin typeface="+mn-lt"/>
                <a:ea typeface="+mn-ea"/>
                <a:cs typeface="+mn-cs"/>
              </a:rPr>
              <a:t>displayImage() </a:t>
            </a:r>
            <a:r>
              <a:rPr lang="vi-VN" sz="1200" b="0" i="0" kern="1200" dirty="0" smtClean="0">
                <a:solidFill>
                  <a:schemeClr val="tx1"/>
                </a:solidFill>
                <a:effectLst/>
                <a:latin typeface="+mn-lt"/>
                <a:ea typeface="+mn-ea"/>
                <a:cs typeface="+mn-cs"/>
              </a:rPr>
              <a:t>đầu tiên. </a:t>
            </a:r>
          </a:p>
          <a:p>
            <a:r>
              <a:rPr lang="vi-VN" sz="1200" b="0" i="0" kern="1200" dirty="0" smtClean="0">
                <a:solidFill>
                  <a:schemeClr val="tx1"/>
                </a:solidFill>
                <a:effectLst/>
                <a:latin typeface="+mn-lt"/>
                <a:ea typeface="+mn-ea"/>
                <a:cs typeface="+mn-cs"/>
              </a:rPr>
              <a:t>Tất nhiên, bạn cũng có thể định nghĩa một phương thức </a:t>
            </a:r>
            <a:r>
              <a:rPr lang="vi-VN" sz="1200" b="0" i="1" kern="1200" dirty="0" smtClean="0">
                <a:solidFill>
                  <a:schemeClr val="tx1"/>
                </a:solidFill>
                <a:effectLst/>
                <a:latin typeface="+mn-lt"/>
                <a:ea typeface="+mn-ea"/>
                <a:cs typeface="+mn-cs"/>
              </a:rPr>
              <a:t>loadImage()</a:t>
            </a:r>
            <a:r>
              <a:rPr lang="vi-VN" sz="1200" b="0" i="0" kern="1200" dirty="0" smtClean="0">
                <a:solidFill>
                  <a:schemeClr val="tx1"/>
                </a:solidFill>
                <a:effectLst/>
                <a:latin typeface="+mn-lt"/>
                <a:ea typeface="+mn-ea"/>
                <a:cs typeface="+mn-cs"/>
              </a:rPr>
              <a:t> tách biệt, khi khởi tạo đối tượng thì không cần thưc hiện load image, phương thức </a:t>
            </a:r>
            <a:r>
              <a:rPr lang="vi-VN" sz="1200" b="0" i="1" kern="1200" dirty="0" smtClean="0">
                <a:solidFill>
                  <a:schemeClr val="tx1"/>
                </a:solidFill>
                <a:effectLst/>
                <a:latin typeface="+mn-lt"/>
                <a:ea typeface="+mn-ea"/>
                <a:cs typeface="+mn-cs"/>
              </a:rPr>
              <a:t>loadImage() </a:t>
            </a:r>
            <a:r>
              <a:rPr lang="vi-VN" sz="1200" b="0" i="0" kern="1200" dirty="0" smtClean="0">
                <a:solidFill>
                  <a:schemeClr val="tx1"/>
                </a:solidFill>
                <a:effectLst/>
                <a:latin typeface="+mn-lt"/>
                <a:ea typeface="+mn-ea"/>
                <a:cs typeface="+mn-cs"/>
              </a:rPr>
              <a:t>khi định nhĩa có quyền truy cập là public để chúng ta gọi bất kỳ nơi đâu trước khi thực thi phương thức </a:t>
            </a:r>
            <a:r>
              <a:rPr lang="vi-VN" sz="1200" b="0" i="1" kern="1200" dirty="0" smtClean="0">
                <a:solidFill>
                  <a:schemeClr val="tx1"/>
                </a:solidFill>
                <a:effectLst/>
                <a:latin typeface="+mn-lt"/>
                <a:ea typeface="+mn-ea"/>
                <a:cs typeface="+mn-cs"/>
              </a:rPr>
              <a:t>displayImage()</a:t>
            </a:r>
            <a:r>
              <a:rPr lang="vi-VN" sz="1200" b="0" i="0" kern="1200" dirty="0" smtClean="0">
                <a:solidFill>
                  <a:schemeClr val="tx1"/>
                </a:solidFill>
                <a:effectLst/>
                <a:latin typeface="+mn-lt"/>
                <a:ea typeface="+mn-ea"/>
                <a:cs typeface="+mn-cs"/>
              </a:rPr>
              <a:t>. Nhưng có điều bất lợi, chúng ta phải cố gắng nhớ thực hiện việc</a:t>
            </a:r>
            <a:r>
              <a:rPr lang="vi-VN" sz="1200" b="0" i="1" kern="1200" dirty="0" smtClean="0">
                <a:solidFill>
                  <a:schemeClr val="tx1"/>
                </a:solidFill>
                <a:effectLst/>
                <a:latin typeface="+mn-lt"/>
                <a:ea typeface="+mn-ea"/>
                <a:cs typeface="+mn-cs"/>
              </a:rPr>
              <a:t> loadImage() </a:t>
            </a:r>
            <a:r>
              <a:rPr lang="vi-VN" sz="1200" b="0" i="0" kern="1200" dirty="0" smtClean="0">
                <a:solidFill>
                  <a:schemeClr val="tx1"/>
                </a:solidFill>
                <a:effectLst/>
                <a:latin typeface="+mn-lt"/>
                <a:ea typeface="+mn-ea"/>
                <a:cs typeface="+mn-cs"/>
              </a:rPr>
              <a:t>trước khi thực thi phương thức</a:t>
            </a:r>
            <a:r>
              <a:rPr lang="vi-VN" sz="1200" b="0" i="1" kern="1200" dirty="0" smtClean="0">
                <a:solidFill>
                  <a:schemeClr val="tx1"/>
                </a:solidFill>
                <a:effectLst/>
                <a:latin typeface="+mn-lt"/>
                <a:ea typeface="+mn-ea"/>
                <a:cs typeface="+mn-cs"/>
              </a:rPr>
              <a:t> displayImage()</a:t>
            </a:r>
            <a:r>
              <a:rPr lang="vi-VN" sz="1200" b="0" i="0" kern="1200" dirty="0" smtClean="0">
                <a:solidFill>
                  <a:schemeClr val="tx1"/>
                </a:solidFill>
                <a:effectLst/>
                <a:latin typeface="+mn-lt"/>
                <a:ea typeface="+mn-ea"/>
                <a:cs typeface="+mn-cs"/>
              </a:rPr>
              <a:t>, điều này sẽ gây ra nhiều sai sót khi chúng ta thao tác trên nhiều đối tượng ở nhiều file khác nhau. Sẽ rất an toàn và dễ kiểm soát khi chúng ta áp dụng Virtual Proxy trong trường hợp này.</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16</a:t>
            </a:fld>
            <a:endParaRPr lang="en-US"/>
          </a:p>
        </p:txBody>
      </p:sp>
    </p:spTree>
    <p:extLst>
      <p:ext uri="{BB962C8B-B14F-4D97-AF65-F5344CB8AC3E}">
        <p14:creationId xmlns:p14="http://schemas.microsoft.com/office/powerpoint/2010/main" val="261345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Protection Proxy giúp dễ dàng kiểm soát và tùy biến lại quyền truy xuất để thực thi </a:t>
            </a:r>
            <a:r>
              <a:rPr lang="en-US" sz="1200" b="0" i="0" kern="1200" dirty="0" smtClean="0">
                <a:solidFill>
                  <a:schemeClr val="tx1"/>
                </a:solidFill>
                <a:effectLst/>
                <a:latin typeface="+mn-lt"/>
                <a:ea typeface="+mn-ea"/>
                <a:cs typeface="+mn-cs"/>
              </a:rPr>
              <a:t>method </a:t>
            </a:r>
            <a:r>
              <a:rPr lang="vi-VN" sz="1200" b="0" i="0" kern="1200" dirty="0" smtClean="0">
                <a:solidFill>
                  <a:schemeClr val="tx1"/>
                </a:solidFill>
                <a:effectLst/>
                <a:latin typeface="+mn-lt"/>
                <a:ea typeface="+mn-ea"/>
                <a:cs typeface="+mn-cs"/>
              </a:rPr>
              <a:t>của object. </a:t>
            </a:r>
          </a:p>
          <a:p>
            <a:r>
              <a:rPr lang="vi-VN" sz="1200" b="0" i="0" kern="1200" dirty="0" smtClean="0">
                <a:solidFill>
                  <a:schemeClr val="tx1"/>
                </a:solidFill>
                <a:effectLst/>
                <a:latin typeface="+mn-lt"/>
                <a:ea typeface="+mn-ea"/>
                <a:cs typeface="+mn-cs"/>
              </a:rPr>
              <a:t>Thông thường, có thể đưa logic kiểm tra vào chính lớp </a:t>
            </a:r>
            <a:r>
              <a:rPr lang="vi-VN" sz="1200" b="0" i="1" kern="1200" dirty="0" smtClean="0">
                <a:solidFill>
                  <a:schemeClr val="tx1"/>
                </a:solidFill>
                <a:effectLst/>
                <a:latin typeface="+mn-lt"/>
                <a:ea typeface="+mn-ea"/>
                <a:cs typeface="+mn-cs"/>
              </a:rPr>
              <a:t>CFileAccount </a:t>
            </a:r>
            <a:r>
              <a:rPr lang="vi-VN" sz="1200" b="0" i="0" kern="1200" dirty="0" smtClean="0">
                <a:solidFill>
                  <a:schemeClr val="tx1"/>
                </a:solidFill>
                <a:effectLst/>
                <a:latin typeface="+mn-lt"/>
                <a:ea typeface="+mn-ea"/>
                <a:cs typeface="+mn-cs"/>
              </a:rPr>
              <a:t>nhưng điều đó thật sự không hiệu quả cho việc quản lý và tái sử dụng khi phát triển phần mềm lớn có nhiều đối tượng cùng với nhiều chức năng. Việc đưa các mã kiểm tra vào Proxy sẽ giúp chúng ta có cái nhìn trực quan, mỗi lớp đều đảm nhận một nhiệm vụ riêng biệt, lớp </a:t>
            </a:r>
            <a:r>
              <a:rPr lang="vi-VN" sz="1200" b="0" i="1" kern="1200" dirty="0" smtClean="0">
                <a:solidFill>
                  <a:schemeClr val="tx1"/>
                </a:solidFill>
                <a:effectLst/>
                <a:latin typeface="+mn-lt"/>
                <a:ea typeface="+mn-ea"/>
                <a:cs typeface="+mn-cs"/>
              </a:rPr>
              <a:t>CFileAccount </a:t>
            </a:r>
            <a:r>
              <a:rPr lang="vi-VN" sz="1200" b="0" i="0" kern="1200" dirty="0" smtClean="0">
                <a:solidFill>
                  <a:schemeClr val="tx1"/>
                </a:solidFill>
                <a:effectLst/>
                <a:latin typeface="+mn-lt"/>
                <a:ea typeface="+mn-ea"/>
                <a:cs typeface="+mn-cs"/>
              </a:rPr>
              <a:t>chỉ lưu thông tin và định nghĩa các hành động của một tài khoản, lớp </a:t>
            </a:r>
            <a:r>
              <a:rPr lang="vi-VN" sz="1200" b="0" i="1" kern="1200" dirty="0" smtClean="0">
                <a:solidFill>
                  <a:schemeClr val="tx1"/>
                </a:solidFill>
                <a:effectLst/>
                <a:latin typeface="+mn-lt"/>
                <a:ea typeface="+mn-ea"/>
                <a:cs typeface="+mn-cs"/>
              </a:rPr>
              <a:t>CFileAccountProxy </a:t>
            </a:r>
            <a:r>
              <a:rPr lang="vi-VN" sz="1200" b="0" i="0" kern="1200" dirty="0" smtClean="0">
                <a:solidFill>
                  <a:schemeClr val="tx1"/>
                </a:solidFill>
                <a:effectLst/>
                <a:latin typeface="+mn-lt"/>
                <a:ea typeface="+mn-ea"/>
                <a:cs typeface="+mn-cs"/>
              </a:rPr>
              <a:t>đảm nhận công việc quản lý quyền tải file của một tài khoản.</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17</a:t>
            </a:fld>
            <a:endParaRPr lang="en-US"/>
          </a:p>
        </p:txBody>
      </p:sp>
    </p:spTree>
    <p:extLst>
      <p:ext uri="{BB962C8B-B14F-4D97-AF65-F5344CB8AC3E}">
        <p14:creationId xmlns:p14="http://schemas.microsoft.com/office/powerpoint/2010/main" val="352644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18</a:t>
            </a:fld>
            <a:endParaRPr lang="en-US"/>
          </a:p>
        </p:txBody>
      </p:sp>
    </p:spTree>
    <p:extLst>
      <p:ext uri="{BB962C8B-B14F-4D97-AF65-F5344CB8AC3E}">
        <p14:creationId xmlns:p14="http://schemas.microsoft.com/office/powerpoint/2010/main" val="204339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Proxy</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both have the same interface as their wrapped types, but the proxy creates an instance under the hood, whereas the decorator takes an instance in the constructor. and decorator </a:t>
            </a:r>
          </a:p>
          <a:p>
            <a:pPr fontAlgn="base"/>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Facade</a:t>
            </a:r>
            <a:r>
              <a:rPr lang="en-US" sz="1200" b="0" i="0" kern="1200" dirty="0" smtClean="0">
                <a:solidFill>
                  <a:schemeClr val="tx1"/>
                </a:solidFill>
                <a:effectLst/>
                <a:latin typeface="+mn-lt"/>
                <a:ea typeface="+mn-ea"/>
                <a:cs typeface="+mn-cs"/>
              </a:rPr>
              <a:t> both have a different interface than what they wrap. But the adapter derives from an existing interface, whereas the facade creates a new interface.</a:t>
            </a:r>
          </a:p>
          <a:p>
            <a:pPr fontAlgn="base"/>
            <a:r>
              <a:rPr lang="en-US" sz="1200" b="1" i="0" kern="1200" dirty="0" smtClean="0">
                <a:solidFill>
                  <a:schemeClr val="tx1"/>
                </a:solidFill>
                <a:effectLst/>
                <a:latin typeface="+mn-lt"/>
                <a:ea typeface="+mn-ea"/>
                <a:cs typeface="+mn-cs"/>
              </a:rPr>
              <a:t>Bridge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both point at an existing type. But the bridge will point at an abstract type, and the adapter might point to a concrete type. The bridge will allow you to pair the implementation at runtime, whereas the adapter usually won't.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19</a:t>
            </a:fld>
            <a:endParaRPr lang="en-US"/>
          </a:p>
        </p:txBody>
      </p:sp>
    </p:spTree>
    <p:extLst>
      <p:ext uri="{BB962C8B-B14F-4D97-AF65-F5344CB8AC3E}">
        <p14:creationId xmlns:p14="http://schemas.microsoft.com/office/powerpoint/2010/main" val="25340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mn-lt"/>
                <a:ea typeface="+mn-ea"/>
                <a:cs typeface="+mn-cs"/>
              </a:rPr>
              <a:t>Communicate: </a:t>
            </a:r>
            <a:r>
              <a:rPr lang="vi-VN" sz="1200" b="0" i="0" kern="1200" dirty="0" smtClean="0">
                <a:solidFill>
                  <a:schemeClr val="tx1"/>
                </a:solidFill>
                <a:effectLst/>
                <a:latin typeface="+mn-lt"/>
                <a:ea typeface="+mn-ea"/>
                <a:cs typeface="+mn-cs"/>
              </a:rPr>
              <a:t>Giúp cho các lập trình viên có thể hiểu code của người khác 1 cách nhanh chóng</a:t>
            </a:r>
            <a:r>
              <a:rPr lang="en-US" sz="12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Mọi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thành</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viên</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trong</a:t>
            </a:r>
            <a:r>
              <a:rPr lang="en-US" sz="1000" b="0" i="0" kern="1200" dirty="0" smtClean="0">
                <a:solidFill>
                  <a:schemeClr val="tx1"/>
                </a:solidFill>
                <a:effectLst/>
                <a:latin typeface="+mn-lt"/>
                <a:ea typeface="+mn-ea"/>
                <a:cs typeface="+mn-cs"/>
              </a:rPr>
              <a:t> team </a:t>
            </a:r>
            <a:r>
              <a:rPr lang="en-US" sz="1000" b="0" i="0" kern="1200" dirty="0" err="1" smtClean="0">
                <a:solidFill>
                  <a:schemeClr val="tx1"/>
                </a:solidFill>
                <a:effectLst/>
                <a:latin typeface="+mn-lt"/>
                <a:ea typeface="+mn-ea"/>
                <a:cs typeface="+mn-cs"/>
              </a:rPr>
              <a:t>có</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thể</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dễ</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dàng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trao</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đổi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với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nhau</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để</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cùng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xây</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dựng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dự</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án</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mà</a:t>
            </a:r>
            <a:r>
              <a:rPr lang="en-US" sz="1000" b="0" i="0" kern="1200" dirty="0" smtClean="0">
                <a:solidFill>
                  <a:schemeClr val="tx1"/>
                </a:solidFill>
                <a:effectLst/>
                <a:latin typeface="+mn-lt"/>
                <a:ea typeface="+mn-ea"/>
                <a:cs typeface="+mn-cs"/>
              </a:rPr>
              <a:t> k </a:t>
            </a:r>
            <a:r>
              <a:rPr lang="en-US" sz="1000" b="0" i="0" kern="1200" dirty="0" err="1" smtClean="0">
                <a:solidFill>
                  <a:schemeClr val="tx1"/>
                </a:solidFill>
                <a:effectLst/>
                <a:latin typeface="+mn-lt"/>
                <a:ea typeface="+mn-ea"/>
                <a:cs typeface="+mn-cs"/>
              </a:rPr>
              <a:t>mất</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quá</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nhiều</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thời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gian</a:t>
            </a:r>
            <a:r>
              <a:rPr lang="en-US" sz="10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Nó là tập h</a:t>
            </a:r>
            <a:r>
              <a:rPr lang="en-US" sz="1200" b="0" i="0" kern="1200" dirty="0" err="1" smtClean="0">
                <a:solidFill>
                  <a:schemeClr val="tx1"/>
                </a:solidFill>
                <a:effectLst/>
                <a:latin typeface="+mn-lt"/>
                <a:ea typeface="+mn-ea"/>
                <a:cs typeface="+mn-cs"/>
              </a:rPr>
              <a:t>ợp</a:t>
            </a:r>
            <a:r>
              <a:rPr lang="vi-VN" sz="1200" b="0" i="0" kern="1200" dirty="0" smtClean="0">
                <a:solidFill>
                  <a:schemeClr val="tx1"/>
                </a:solidFill>
                <a:effectLst/>
                <a:latin typeface="+mn-lt"/>
                <a:ea typeface="+mn-ea"/>
                <a:cs typeface="+mn-cs"/>
              </a:rPr>
              <a:t> những giải pháp đã được tối ưu hóa, đã được kiểm chứng để giải quyết các vấn đề trong software engineering. </a:t>
            </a: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bạn giải quyết vấn đề thay vì tự tìm kiếm giải pháp cho một vấn đề đã được chứng minh.</a:t>
            </a:r>
          </a:p>
          <a:p>
            <a:endParaRPr lang="en-US" sz="1000"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222878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is wrapped by Adapter to fit in the interface of Target.</a:t>
            </a:r>
          </a:p>
          <a:p>
            <a:pPr fontAlgn="base"/>
            <a:r>
              <a:rPr lang="en-US" sz="1200" b="0" i="0" kern="1200" dirty="0" smtClean="0">
                <a:solidFill>
                  <a:schemeClr val="tx1"/>
                </a:solidFill>
                <a:effectLst/>
                <a:latin typeface="+mn-lt"/>
                <a:ea typeface="+mn-ea"/>
                <a:cs typeface="+mn-cs"/>
              </a:rPr>
              <a:t>Adapter forwards calls of Client to request() to the specific methods of </a:t>
            </a:r>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specificRequest</a:t>
            </a:r>
            <a:r>
              <a:rPr lang="en-US" sz="1200" b="0" i="0" kern="1200" dirty="0" smtClean="0">
                <a:solidFill>
                  <a:schemeClr val="tx1"/>
                </a:solidFill>
                <a:effectLst/>
                <a:latin typeface="+mn-lt"/>
                <a:ea typeface="+mn-ea"/>
                <a:cs typeface="+mn-cs"/>
              </a:rPr>
              <a:t>()).</a:t>
            </a:r>
          </a:p>
          <a:p>
            <a:endParaRPr lang="en-US" dirty="0" smtClean="0"/>
          </a:p>
          <a:p>
            <a:pPr fontAlgn="base"/>
            <a:r>
              <a:rPr lang="en-US" sz="1200" b="1" i="0" kern="1200" dirty="0" smtClean="0">
                <a:solidFill>
                  <a:schemeClr val="tx1"/>
                </a:solidFill>
                <a:effectLst/>
                <a:latin typeface="+mn-lt"/>
                <a:ea typeface="+mn-ea"/>
                <a:cs typeface="+mn-cs"/>
              </a:rPr>
              <a:t>Pros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Adapter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thừa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r>
              <a:rPr lang="en-US" sz="1200" b="0" i="0" kern="1200" baseline="0" dirty="0" smtClean="0">
                <a:solidFill>
                  <a:schemeClr val="tx1"/>
                </a:solidFill>
                <a:effectLst/>
                <a:latin typeface="+mn-lt"/>
                <a:ea typeface="+mn-ea"/>
                <a:cs typeface="+mn-cs"/>
              </a:rPr>
              <a:t> (qua polymorphism)</a:t>
            </a:r>
          </a:p>
          <a:p>
            <a:pPr fontAlgn="base"/>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6</a:t>
            </a:fld>
            <a:endParaRPr lang="en-US"/>
          </a:p>
        </p:txBody>
      </p:sp>
    </p:spTree>
    <p:extLst>
      <p:ext uri="{BB962C8B-B14F-4D97-AF65-F5344CB8AC3E}">
        <p14:creationId xmlns:p14="http://schemas.microsoft.com/office/powerpoint/2010/main" val="199404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having </a:t>
            </a:r>
            <a:r>
              <a:rPr lang="en-US" dirty="0" err="1" smtClean="0"/>
              <a:t>Adaptee</a:t>
            </a:r>
            <a:r>
              <a:rPr lang="en-US" sz="1200" b="0" i="0" kern="1200" dirty="0" smtClean="0">
                <a:solidFill>
                  <a:schemeClr val="tx1"/>
                </a:solidFill>
                <a:effectLst/>
                <a:latin typeface="+mn-lt"/>
                <a:ea typeface="+mn-ea"/>
                <a:cs typeface="+mn-cs"/>
              </a:rPr>
              <a:t> as an attribute, </a:t>
            </a:r>
            <a:r>
              <a:rPr lang="en-US" dirty="0" smtClean="0"/>
              <a:t>Adapter</a:t>
            </a:r>
            <a:r>
              <a:rPr lang="en-US" sz="1200" b="0" i="0" kern="1200" dirty="0" smtClean="0">
                <a:solidFill>
                  <a:schemeClr val="tx1"/>
                </a:solidFill>
                <a:effectLst/>
                <a:latin typeface="+mn-lt"/>
                <a:ea typeface="+mn-ea"/>
                <a:cs typeface="+mn-cs"/>
              </a:rPr>
              <a:t> inherits from </a:t>
            </a:r>
            <a:r>
              <a:rPr lang="en-US" dirty="0" err="1" smtClean="0"/>
              <a:t>Adaptee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Pros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Behavior of </a:t>
            </a:r>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can be overridden.</a:t>
            </a:r>
          </a:p>
          <a:p>
            <a:pPr fontAlgn="base"/>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Disadvantages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Multiple inheritance may be required.</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279797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271107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256477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10</a:t>
            </a:fld>
            <a:endParaRPr lang="en-US"/>
          </a:p>
        </p:txBody>
      </p:sp>
    </p:spTree>
    <p:extLst>
      <p:ext uri="{BB962C8B-B14F-4D97-AF65-F5344CB8AC3E}">
        <p14:creationId xmlns:p14="http://schemas.microsoft.com/office/powerpoint/2010/main" val="251663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1563153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factory</a:t>
            </a:r>
            <a:r>
              <a:rPr lang="en-US" baseline="0" dirty="0" smtClean="0"/>
              <a:t> la 1 dang </a:t>
            </a:r>
            <a:r>
              <a:rPr lang="en-US" baseline="0" dirty="0" err="1" smtClean="0"/>
              <a:t>cua</a:t>
            </a:r>
            <a:r>
              <a:rPr lang="en-US" baseline="0" dirty="0" smtClean="0"/>
              <a:t> facade</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348600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875364" y="5241687"/>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6" name="Text Placeholder 17"/>
          <p:cNvSpPr txBox="1">
            <a:spLocks/>
          </p:cNvSpPr>
          <p:nvPr/>
        </p:nvSpPr>
        <p:spPr>
          <a:xfrm>
            <a:off x="1930399" y="5777254"/>
            <a:ext cx="5194299" cy="457200"/>
          </a:xfrm>
          <a:prstGeom prst="rect">
            <a:avLst/>
          </a:prstGeom>
        </p:spPr>
        <p:txBody>
          <a:bodyPr>
            <a:normAutofit/>
          </a:bodyPr>
          <a:lstStyle>
            <a:lvl1pPr marL="0" indent="0" algn="ctr" defTabSz="914400" rtl="0" eaLnBrk="1" latinLnBrk="0" hangingPunct="1">
              <a:lnSpc>
                <a:spcPct val="100000"/>
              </a:lnSpc>
              <a:spcBef>
                <a:spcPts val="600"/>
              </a:spcBef>
              <a:buFont typeface="Arial" panose="020B0604020202020204" pitchFamily="34" charset="0"/>
              <a:buNone/>
              <a:defRPr sz="2000" b="0" i="1"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Hanoi, 10/2018</a:t>
            </a:r>
          </a:p>
        </p:txBody>
      </p:sp>
      <p:sp>
        <p:nvSpPr>
          <p:cNvPr id="7" name="Title 1"/>
          <p:cNvSpPr txBox="1">
            <a:spLocks/>
          </p:cNvSpPr>
          <p:nvPr/>
        </p:nvSpPr>
        <p:spPr>
          <a:xfrm>
            <a:off x="362369" y="2311121"/>
            <a:ext cx="8520374" cy="924448"/>
          </a:xfrm>
          <a:prstGeom prst="rect">
            <a:avLst/>
          </a:prstGeom>
        </p:spPr>
        <p:txBody>
          <a:bodyPr anchor="b">
            <a:normAutofit/>
          </a:bodyPr>
          <a:lstStyle>
            <a:lvl1pPr algn="ctr" defTabSz="914400" rtl="0" eaLnBrk="1" latinLnBrk="0" hangingPunct="1">
              <a:lnSpc>
                <a:spcPct val="90000"/>
              </a:lnSpc>
              <a:spcBef>
                <a:spcPct val="0"/>
              </a:spcBef>
              <a:buNone/>
              <a:defRPr sz="3600" b="1" kern="1200" baseline="0">
                <a:ln>
                  <a:noFill/>
                </a:ln>
                <a:solidFill>
                  <a:srgbClr val="0070C0"/>
                </a:solidFill>
                <a:latin typeface="Arial Black" panose="020B0A04020102020204" pitchFamily="34" charset="0"/>
                <a:ea typeface="+mj-ea"/>
                <a:cs typeface="Arial" panose="020B0604020202020204" pitchFamily="34" charset="0"/>
              </a:defRPr>
            </a:lvl1pPr>
          </a:lstStyle>
          <a:p>
            <a:r>
              <a:rPr lang="en-US" sz="4400" b="0" dirty="0" smtClean="0"/>
              <a:t>Structural design pattern</a:t>
            </a:r>
            <a:endParaRPr lang="en-US" sz="4400" dirty="0"/>
          </a:p>
        </p:txBody>
      </p:sp>
      <p:sp>
        <p:nvSpPr>
          <p:cNvPr id="2" name="TextBox 1"/>
          <p:cNvSpPr txBox="1"/>
          <p:nvPr/>
        </p:nvSpPr>
        <p:spPr>
          <a:xfrm>
            <a:off x="4734446" y="3775113"/>
            <a:ext cx="3892156" cy="954107"/>
          </a:xfrm>
          <a:prstGeom prst="rect">
            <a:avLst/>
          </a:prstGeom>
          <a:noFill/>
        </p:spPr>
        <p:txBody>
          <a:bodyPr wrap="none" rtlCol="0">
            <a:spAutoFit/>
          </a:bodyPr>
          <a:lstStyle/>
          <a:p>
            <a:r>
              <a:rPr lang="en-US" sz="2800" b="1" dirty="0" err="1" smtClean="0"/>
              <a:t>Vũ</a:t>
            </a:r>
            <a:r>
              <a:rPr lang="en-US" sz="2800" b="1" dirty="0" smtClean="0"/>
              <a:t> </a:t>
            </a:r>
            <a:r>
              <a:rPr lang="en-US" sz="2800" b="1" dirty="0" err="1" smtClean="0"/>
              <a:t>Hoàng</a:t>
            </a:r>
            <a:r>
              <a:rPr lang="en-US" sz="2800" b="1" dirty="0" smtClean="0"/>
              <a:t> Phi</a:t>
            </a:r>
          </a:p>
          <a:p>
            <a:r>
              <a:rPr lang="en-US" sz="2800" b="1" dirty="0" smtClean="0"/>
              <a:t>Software Development 3</a:t>
            </a:r>
            <a:endParaRPr lang="en-US" b="1" dirty="0"/>
          </a:p>
        </p:txBody>
      </p:sp>
    </p:spTree>
    <p:extLst>
      <p:ext uri="{BB962C8B-B14F-4D97-AF65-F5344CB8AC3E}">
        <p14:creationId xmlns:p14="http://schemas.microsoft.com/office/powerpoint/2010/main" val="346250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189" y="1260566"/>
            <a:ext cx="8905875" cy="5486400"/>
          </a:xfrm>
          <a:prstGeom prst="rect">
            <a:avLst/>
          </a:prstGeom>
        </p:spPr>
      </p:pic>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a:xfrm>
            <a:off x="321733" y="838927"/>
            <a:ext cx="8553451" cy="5293779"/>
          </a:xfrm>
        </p:spPr>
        <p:txBody>
          <a:bodyPr/>
          <a:lstStyle/>
          <a:p>
            <a:r>
              <a:rPr lang="en-US" dirty="0" smtClean="0"/>
              <a:t>Using object adapter</a:t>
            </a:r>
            <a:endParaRPr lang="en-US" dirty="0"/>
          </a:p>
        </p:txBody>
      </p:sp>
    </p:spTree>
    <p:extLst>
      <p:ext uri="{BB962C8B-B14F-4D97-AF65-F5344CB8AC3E}">
        <p14:creationId xmlns:p14="http://schemas.microsoft.com/office/powerpoint/2010/main" val="4032832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a:xfrm>
            <a:off x="321733" y="838927"/>
            <a:ext cx="8553451" cy="5293779"/>
          </a:xfrm>
        </p:spPr>
        <p:txBody>
          <a:bodyPr/>
          <a:lstStyle/>
          <a:p>
            <a:r>
              <a:rPr lang="en-US" dirty="0" smtClean="0"/>
              <a:t>Using class adapter</a:t>
            </a:r>
            <a:endParaRPr lang="en-US" dirty="0"/>
          </a:p>
        </p:txBody>
      </p:sp>
      <p:pic>
        <p:nvPicPr>
          <p:cNvPr id="5" name="Picture 4"/>
          <p:cNvPicPr>
            <a:picLocks noChangeAspect="1"/>
          </p:cNvPicPr>
          <p:nvPr/>
        </p:nvPicPr>
        <p:blipFill>
          <a:blip r:embed="rId3"/>
          <a:stretch>
            <a:fillRect/>
          </a:stretch>
        </p:blipFill>
        <p:spPr>
          <a:xfrm>
            <a:off x="80205" y="1296760"/>
            <a:ext cx="8905875" cy="5495925"/>
          </a:xfrm>
          <a:prstGeom prst="rect">
            <a:avLst/>
          </a:prstGeom>
        </p:spPr>
      </p:pic>
    </p:spTree>
    <p:extLst>
      <p:ext uri="{BB962C8B-B14F-4D97-AF65-F5344CB8AC3E}">
        <p14:creationId xmlns:p14="http://schemas.microsoft.com/office/powerpoint/2010/main" val="342057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 Intent</a:t>
            </a:r>
            <a:endParaRPr lang="en-US" dirty="0"/>
          </a:p>
        </p:txBody>
      </p:sp>
      <p:sp>
        <p:nvSpPr>
          <p:cNvPr id="3" name="Content Placeholder 2"/>
          <p:cNvSpPr>
            <a:spLocks noGrp="1"/>
          </p:cNvSpPr>
          <p:nvPr>
            <p:ph idx="1"/>
          </p:nvPr>
        </p:nvSpPr>
        <p:spPr/>
        <p:txBody>
          <a:bodyPr/>
          <a:lstStyle/>
          <a:p>
            <a:r>
              <a:rPr lang="en-US" dirty="0" smtClean="0"/>
              <a:t>Provides high level interface easy-to-use</a:t>
            </a:r>
          </a:p>
          <a:p>
            <a:r>
              <a:rPr lang="en-US" dirty="0" smtClean="0"/>
              <a:t>Hides the complexity of system to client</a:t>
            </a:r>
          </a:p>
          <a:p>
            <a:endParaRPr lang="en-US" dirty="0" smtClean="0"/>
          </a:p>
        </p:txBody>
      </p:sp>
      <p:pic>
        <p:nvPicPr>
          <p:cNvPr id="4" name="Picture 3"/>
          <p:cNvPicPr>
            <a:picLocks noChangeAspect="1"/>
          </p:cNvPicPr>
          <p:nvPr/>
        </p:nvPicPr>
        <p:blipFill>
          <a:blip r:embed="rId3"/>
          <a:stretch>
            <a:fillRect/>
          </a:stretch>
        </p:blipFill>
        <p:spPr>
          <a:xfrm>
            <a:off x="1524628" y="2302747"/>
            <a:ext cx="5753100" cy="2895600"/>
          </a:xfrm>
          <a:prstGeom prst="rect">
            <a:avLst/>
          </a:prstGeom>
        </p:spPr>
      </p:pic>
    </p:spTree>
    <p:extLst>
      <p:ext uri="{BB962C8B-B14F-4D97-AF65-F5344CB8AC3E}">
        <p14:creationId xmlns:p14="http://schemas.microsoft.com/office/powerpoint/2010/main" val="1537255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 class diagram </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578" y="1093314"/>
            <a:ext cx="6497760" cy="493371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4348480" y="2387600"/>
            <a:ext cx="0" cy="4165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a:off x="4262120" y="2221678"/>
            <a:ext cx="187960" cy="15748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8080" y="1470806"/>
            <a:ext cx="1412240" cy="721106"/>
            <a:chOff x="3642360" y="1211726"/>
            <a:chExt cx="1412240" cy="721106"/>
          </a:xfrm>
          <a:solidFill>
            <a:schemeClr val="accent4">
              <a:lumMod val="20000"/>
              <a:lumOff val="80000"/>
            </a:schemeClr>
          </a:solidFill>
        </p:grpSpPr>
        <p:sp>
          <p:nvSpPr>
            <p:cNvPr id="8" name="Rectangle 7"/>
            <p:cNvSpPr/>
            <p:nvPr/>
          </p:nvSpPr>
          <p:spPr>
            <a:xfrm>
              <a:off x="3642360" y="1211726"/>
              <a:ext cx="1412240" cy="29718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&lt;&lt;interface&gt;&gt;</a:t>
              </a:r>
              <a:endParaRPr lang="en-US" sz="1200" dirty="0">
                <a:solidFill>
                  <a:schemeClr val="tx1"/>
                </a:solidFill>
              </a:endParaRPr>
            </a:p>
          </p:txBody>
        </p:sp>
        <p:sp>
          <p:nvSpPr>
            <p:cNvPr id="9" name="Rectangle 8"/>
            <p:cNvSpPr/>
            <p:nvPr/>
          </p:nvSpPr>
          <p:spPr>
            <a:xfrm>
              <a:off x="3642360" y="1508906"/>
              <a:ext cx="1412240" cy="423926"/>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doSomething</a:t>
              </a:r>
              <a:r>
                <a:rPr lang="en-US" sz="1400" dirty="0" smtClean="0">
                  <a:solidFill>
                    <a:schemeClr val="tx1"/>
                  </a:solidFill>
                </a:rPr>
                <a:t>()</a:t>
              </a:r>
              <a:endParaRPr lang="en-US" dirty="0">
                <a:solidFill>
                  <a:schemeClr val="tx1"/>
                </a:solidFill>
              </a:endParaRPr>
            </a:p>
          </p:txBody>
        </p:sp>
      </p:grpSp>
    </p:spTree>
    <p:extLst>
      <p:ext uri="{BB962C8B-B14F-4D97-AF65-F5344CB8AC3E}">
        <p14:creationId xmlns:p14="http://schemas.microsoft.com/office/powerpoint/2010/main" val="264982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Intent</a:t>
            </a:r>
            <a:endParaRPr lang="en-US" dirty="0"/>
          </a:p>
        </p:txBody>
      </p:sp>
      <p:sp>
        <p:nvSpPr>
          <p:cNvPr id="3" name="Content Placeholder 2"/>
          <p:cNvSpPr>
            <a:spLocks noGrp="1"/>
          </p:cNvSpPr>
          <p:nvPr>
            <p:ph idx="1"/>
          </p:nvPr>
        </p:nvSpPr>
        <p:spPr/>
        <p:txBody>
          <a:bodyPr/>
          <a:lstStyle/>
          <a:p>
            <a:r>
              <a:rPr lang="en-US" dirty="0"/>
              <a:t>Provides </a:t>
            </a:r>
            <a:r>
              <a:rPr lang="en-US" dirty="0" smtClean="0"/>
              <a:t>a representative for an object</a:t>
            </a:r>
          </a:p>
          <a:p>
            <a:r>
              <a:rPr lang="en-US" dirty="0" smtClean="0"/>
              <a:t>Virtual proxy:</a:t>
            </a:r>
          </a:p>
          <a:p>
            <a:pPr lvl="1"/>
            <a:r>
              <a:rPr lang="en-US" dirty="0" smtClean="0"/>
              <a:t>Used when accessing objects having complex structure or contain huge data (image, voice, dataset …)</a:t>
            </a:r>
            <a:endParaRPr lang="en-US" dirty="0"/>
          </a:p>
          <a:p>
            <a:r>
              <a:rPr lang="en-US" dirty="0" smtClean="0"/>
              <a:t>Protection proxy</a:t>
            </a:r>
          </a:p>
          <a:p>
            <a:pPr lvl="1"/>
            <a:r>
              <a:rPr lang="en-US" dirty="0" smtClean="0"/>
              <a:t>Applying some filter on access right for real data</a:t>
            </a:r>
          </a:p>
          <a:p>
            <a:r>
              <a:rPr lang="en-US" dirty="0" smtClean="0"/>
              <a:t>Remote proxy</a:t>
            </a:r>
          </a:p>
          <a:p>
            <a:pPr lvl="1"/>
            <a:r>
              <a:rPr lang="en-US" dirty="0" err="1" smtClean="0"/>
              <a:t>Accesing</a:t>
            </a:r>
            <a:r>
              <a:rPr lang="en-US" dirty="0"/>
              <a:t> </a:t>
            </a:r>
            <a:r>
              <a:rPr lang="en-US" dirty="0" smtClean="0"/>
              <a:t>remoted object</a:t>
            </a:r>
          </a:p>
          <a:p>
            <a:pPr lvl="1"/>
            <a:endParaRPr lang="en-US" dirty="0"/>
          </a:p>
        </p:txBody>
      </p:sp>
    </p:spTree>
    <p:extLst>
      <p:ext uri="{BB962C8B-B14F-4D97-AF65-F5344CB8AC3E}">
        <p14:creationId xmlns:p14="http://schemas.microsoft.com/office/powerpoint/2010/main" val="2168784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class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1737" y="1736909"/>
            <a:ext cx="6608530" cy="3407847"/>
          </a:xfrm>
          <a:prstGeom prst="rect">
            <a:avLst/>
          </a:prstGeom>
        </p:spPr>
      </p:pic>
    </p:spTree>
    <p:extLst>
      <p:ext uri="{BB962C8B-B14F-4D97-AF65-F5344CB8AC3E}">
        <p14:creationId xmlns:p14="http://schemas.microsoft.com/office/powerpoint/2010/main" val="314543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case study</a:t>
            </a:r>
            <a:endParaRPr lang="en-US" dirty="0"/>
          </a:p>
        </p:txBody>
      </p:sp>
      <p:sp>
        <p:nvSpPr>
          <p:cNvPr id="5" name="Content Placeholder 4"/>
          <p:cNvSpPr>
            <a:spLocks noGrp="1"/>
          </p:cNvSpPr>
          <p:nvPr>
            <p:ph idx="1"/>
          </p:nvPr>
        </p:nvSpPr>
        <p:spPr/>
        <p:txBody>
          <a:bodyPr/>
          <a:lstStyle/>
          <a:p>
            <a:r>
              <a:rPr lang="en-US" dirty="0" smtClean="0"/>
              <a:t>Virtual proxy</a:t>
            </a:r>
            <a:endParaRPr lang="en-US" dirty="0"/>
          </a:p>
        </p:txBody>
      </p:sp>
      <p:pic>
        <p:nvPicPr>
          <p:cNvPr id="6" name="Content Placeholder 3"/>
          <p:cNvPicPr>
            <a:picLocks noChangeAspect="1"/>
          </p:cNvPicPr>
          <p:nvPr/>
        </p:nvPicPr>
        <p:blipFill>
          <a:blip r:embed="rId4"/>
          <a:stretch>
            <a:fillRect/>
          </a:stretch>
        </p:blipFill>
        <p:spPr>
          <a:xfrm>
            <a:off x="789093" y="1653748"/>
            <a:ext cx="5705475" cy="39719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126829188"/>
              </p:ext>
            </p:extLst>
          </p:nvPr>
        </p:nvGraphicFramePr>
        <p:xfrm>
          <a:off x="6302640" y="1287988"/>
          <a:ext cx="2297112" cy="914400"/>
        </p:xfrm>
        <a:graphic>
          <a:graphicData uri="http://schemas.openxmlformats.org/presentationml/2006/ole">
            <mc:AlternateContent xmlns:mc="http://schemas.openxmlformats.org/markup-compatibility/2006">
              <mc:Choice xmlns:v="urn:schemas-microsoft-com:vml" Requires="v">
                <p:oleObj spid="_x0000_s6180" name="Packager Shell Object" showAsIcon="1" r:id="rId5" imgW="2297520" imgH="914400" progId="Package">
                  <p:embed/>
                </p:oleObj>
              </mc:Choice>
              <mc:Fallback>
                <p:oleObj name="Packager Shell Object" showAsIcon="1" r:id="rId5" imgW="2297520" imgH="914400" progId="Package">
                  <p:embed/>
                  <p:pic>
                    <p:nvPicPr>
                      <p:cNvPr id="0" name=""/>
                      <p:cNvPicPr/>
                      <p:nvPr/>
                    </p:nvPicPr>
                    <p:blipFill>
                      <a:blip r:embed="rId6"/>
                      <a:stretch>
                        <a:fillRect/>
                      </a:stretch>
                    </p:blipFill>
                    <p:spPr>
                      <a:xfrm>
                        <a:off x="6302640" y="1287988"/>
                        <a:ext cx="2297112" cy="914400"/>
                      </a:xfrm>
                      <a:prstGeom prst="rect">
                        <a:avLst/>
                      </a:prstGeom>
                    </p:spPr>
                  </p:pic>
                </p:oleObj>
              </mc:Fallback>
            </mc:AlternateContent>
          </a:graphicData>
        </a:graphic>
      </p:graphicFrame>
    </p:spTree>
    <p:extLst>
      <p:ext uri="{BB962C8B-B14F-4D97-AF65-F5344CB8AC3E}">
        <p14:creationId xmlns:p14="http://schemas.microsoft.com/office/powerpoint/2010/main" val="3890330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case study</a:t>
            </a:r>
            <a:endParaRPr lang="en-US" dirty="0"/>
          </a:p>
        </p:txBody>
      </p:sp>
      <p:sp>
        <p:nvSpPr>
          <p:cNvPr id="3" name="Content Placeholder 2"/>
          <p:cNvSpPr>
            <a:spLocks noGrp="1"/>
          </p:cNvSpPr>
          <p:nvPr>
            <p:ph idx="1"/>
          </p:nvPr>
        </p:nvSpPr>
        <p:spPr/>
        <p:txBody>
          <a:bodyPr/>
          <a:lstStyle/>
          <a:p>
            <a:r>
              <a:rPr lang="en-US" dirty="0" smtClean="0"/>
              <a:t>Protection proxy</a:t>
            </a:r>
            <a:endParaRPr lang="en-US" dirty="0"/>
          </a:p>
        </p:txBody>
      </p:sp>
      <p:pic>
        <p:nvPicPr>
          <p:cNvPr id="5122" name="Picture 2" descr="example_protection_prox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13" y="1568977"/>
            <a:ext cx="6600825" cy="3781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449481049"/>
              </p:ext>
            </p:extLst>
          </p:nvPr>
        </p:nvGraphicFramePr>
        <p:xfrm>
          <a:off x="5826169" y="1662060"/>
          <a:ext cx="2166382" cy="727177"/>
        </p:xfrm>
        <a:graphic>
          <a:graphicData uri="http://schemas.openxmlformats.org/presentationml/2006/ole">
            <mc:AlternateContent xmlns:mc="http://schemas.openxmlformats.org/markup-compatibility/2006">
              <mc:Choice xmlns:v="urn:schemas-microsoft-com:vml" Requires="v">
                <p:oleObj spid="_x0000_s5157" name="Packager Shell Object" showAsIcon="1" r:id="rId5" imgW="1135080" imgH="381600" progId="Package">
                  <p:embed/>
                </p:oleObj>
              </mc:Choice>
              <mc:Fallback>
                <p:oleObj name="Packager Shell Object" showAsIcon="1" r:id="rId5" imgW="1135080" imgH="381600" progId="Package">
                  <p:embed/>
                  <p:pic>
                    <p:nvPicPr>
                      <p:cNvPr id="0" name=""/>
                      <p:cNvPicPr/>
                      <p:nvPr/>
                    </p:nvPicPr>
                    <p:blipFill>
                      <a:blip r:embed="rId6"/>
                      <a:stretch>
                        <a:fillRect/>
                      </a:stretch>
                    </p:blipFill>
                    <p:spPr>
                      <a:xfrm>
                        <a:off x="5826169" y="1662060"/>
                        <a:ext cx="2166382" cy="727177"/>
                      </a:xfrm>
                      <a:prstGeom prst="rect">
                        <a:avLst/>
                      </a:prstGeom>
                    </p:spPr>
                  </p:pic>
                </p:oleObj>
              </mc:Fallback>
            </mc:AlternateContent>
          </a:graphicData>
        </a:graphic>
      </p:graphicFrame>
    </p:spTree>
    <p:extLst>
      <p:ext uri="{BB962C8B-B14F-4D97-AF65-F5344CB8AC3E}">
        <p14:creationId xmlns:p14="http://schemas.microsoft.com/office/powerpoint/2010/main" val="1294172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Don't Get Obsessed With Design </a:t>
            </a:r>
            <a:r>
              <a:rPr lang="en-US" dirty="0" smtClean="0"/>
              <a:t>Patterns</a:t>
            </a:r>
          </a:p>
          <a:p>
            <a:r>
              <a:rPr lang="en-US" dirty="0"/>
              <a:t>Design patterns can be our best ally when used </a:t>
            </a:r>
            <a:r>
              <a:rPr lang="en-US" dirty="0" smtClean="0"/>
              <a:t>correctly</a:t>
            </a:r>
            <a:endParaRPr lang="en-US" dirty="0"/>
          </a:p>
        </p:txBody>
      </p:sp>
    </p:spTree>
    <p:extLst>
      <p:ext uri="{BB962C8B-B14F-4D97-AF65-F5344CB8AC3E}">
        <p14:creationId xmlns:p14="http://schemas.microsoft.com/office/powerpoint/2010/main" val="61355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3" y="284021"/>
            <a:ext cx="8553451" cy="443343"/>
          </a:xfrm>
        </p:spPr>
        <p:txBody>
          <a:bodyPr>
            <a:normAutofit fontScale="90000"/>
          </a:bodyPr>
          <a:lstStyle/>
          <a:p>
            <a:r>
              <a:rPr lang="en-US" b="0" dirty="0" smtClean="0">
                <a:solidFill>
                  <a:srgbClr val="0070C0"/>
                </a:solidFill>
              </a:rPr>
              <a:t>DCV Discussion</a:t>
            </a:r>
            <a:endParaRPr lang="en-US" b="0" dirty="0">
              <a:solidFill>
                <a:srgbClr val="0070C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456" y="1034796"/>
            <a:ext cx="7181088" cy="4788408"/>
          </a:xfrm>
          <a:prstGeom prst="rect">
            <a:avLst/>
          </a:prstGeom>
        </p:spPr>
      </p:pic>
    </p:spTree>
    <p:extLst>
      <p:ext uri="{BB962C8B-B14F-4D97-AF65-F5344CB8AC3E}">
        <p14:creationId xmlns:p14="http://schemas.microsoft.com/office/powerpoint/2010/main" val="3919336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200" dirty="0" smtClean="0"/>
              <a:t>Design pattern overview</a:t>
            </a:r>
          </a:p>
          <a:p>
            <a:r>
              <a:rPr lang="en-US" sz="3200" dirty="0" smtClean="0"/>
              <a:t>Adapter</a:t>
            </a:r>
          </a:p>
          <a:p>
            <a:r>
              <a:rPr lang="en-US" sz="3200" dirty="0" smtClean="0"/>
              <a:t>Façade</a:t>
            </a:r>
          </a:p>
          <a:p>
            <a:r>
              <a:rPr lang="en-US" sz="3200" dirty="0" smtClean="0"/>
              <a:t>Proxy</a:t>
            </a:r>
          </a:p>
          <a:p>
            <a:r>
              <a:rPr lang="en-US" sz="3200" dirty="0" smtClean="0"/>
              <a:t>Conclusion</a:t>
            </a:r>
            <a:endParaRPr lang="en-US" sz="3200" dirty="0" smtClean="0"/>
          </a:p>
          <a:p>
            <a:r>
              <a:rPr lang="en-US" sz="3200" dirty="0" smtClean="0"/>
              <a:t>Discussion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4261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92" y="1706227"/>
            <a:ext cx="5301675" cy="3503446"/>
          </a:xfrm>
          <a:prstGeom prst="rect">
            <a:avLst/>
          </a:prstGeom>
        </p:spPr>
      </p:pic>
    </p:spTree>
    <p:extLst>
      <p:ext uri="{BB962C8B-B14F-4D97-AF65-F5344CB8AC3E}">
        <p14:creationId xmlns:p14="http://schemas.microsoft.com/office/powerpoint/2010/main" val="393235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p:txBody>
          <a:bodyPr>
            <a:normAutofit/>
          </a:bodyPr>
          <a:lstStyle/>
          <a:p>
            <a:r>
              <a:rPr lang="en-US" sz="2600" dirty="0" smtClean="0"/>
              <a:t>Design patterns are optimized, general solutions</a:t>
            </a:r>
          </a:p>
          <a:p>
            <a:r>
              <a:rPr lang="en-US" sz="2600" dirty="0" smtClean="0"/>
              <a:t>Used to solve programming problem which met daily</a:t>
            </a:r>
          </a:p>
          <a:p>
            <a:r>
              <a:rPr lang="en-US" sz="2600" dirty="0" smtClean="0"/>
              <a:t>DPs are not for specific language. Just often in OOP</a:t>
            </a:r>
          </a:p>
          <a:p>
            <a:r>
              <a:rPr lang="en-US" sz="2600" dirty="0" smtClean="0"/>
              <a:t>DPs in OOP show relations and communications between objects/classes</a:t>
            </a:r>
          </a:p>
          <a:p>
            <a:r>
              <a:rPr lang="en-US" sz="2600" dirty="0" smtClean="0"/>
              <a:t>Maybe you have applied DPs in your project but don’t know their name</a:t>
            </a:r>
            <a:endParaRPr lang="en-US" dirty="0" smtClean="0"/>
          </a:p>
        </p:txBody>
      </p:sp>
      <p:pic>
        <p:nvPicPr>
          <p:cNvPr id="7172" name="Picture 4" descr="Singleton Implementation -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50" y="3909450"/>
            <a:ext cx="3728543" cy="281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6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p:txBody>
          <a:bodyPr>
            <a:normAutofit/>
          </a:bodyPr>
          <a:lstStyle/>
          <a:p>
            <a:r>
              <a:rPr lang="en-US" sz="2800" dirty="0" smtClean="0"/>
              <a:t>Advance:</a:t>
            </a:r>
          </a:p>
          <a:p>
            <a:pPr lvl="1"/>
            <a:r>
              <a:rPr lang="en-US" sz="2400" dirty="0" smtClean="0"/>
              <a:t>Reusability </a:t>
            </a:r>
          </a:p>
          <a:p>
            <a:pPr lvl="1"/>
            <a:r>
              <a:rPr lang="en-US" sz="2400" dirty="0" smtClean="0"/>
              <a:t>Expandability</a:t>
            </a:r>
          </a:p>
          <a:p>
            <a:pPr lvl="1"/>
            <a:r>
              <a:rPr lang="en-US" sz="2400" dirty="0" smtClean="0"/>
              <a:t>Communicability</a:t>
            </a:r>
          </a:p>
          <a:p>
            <a:r>
              <a:rPr lang="en-US" sz="2800" dirty="0" smtClean="0"/>
              <a:t>Structural pattern</a:t>
            </a:r>
          </a:p>
          <a:p>
            <a:pPr lvl="1"/>
            <a:r>
              <a:rPr lang="en-US" sz="2400" dirty="0" smtClean="0"/>
              <a:t>Defining </a:t>
            </a:r>
            <a:r>
              <a:rPr lang="en-US" sz="2400" dirty="0"/>
              <a:t>relationship between </a:t>
            </a:r>
            <a:r>
              <a:rPr lang="en-US" sz="2400" dirty="0" smtClean="0"/>
              <a:t>objects/classes</a:t>
            </a:r>
          </a:p>
          <a:p>
            <a:pPr lvl="1"/>
            <a:r>
              <a:rPr lang="en-US" sz="2400" dirty="0" smtClean="0"/>
              <a:t>Called Wrapper classes informally</a:t>
            </a:r>
          </a:p>
        </p:txBody>
      </p:sp>
    </p:spTree>
    <p:extLst>
      <p:ext uri="{BB962C8B-B14F-4D97-AF65-F5344CB8AC3E}">
        <p14:creationId xmlns:p14="http://schemas.microsoft.com/office/powerpoint/2010/main" val="2801416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Intent</a:t>
            </a:r>
            <a:endParaRPr lang="en-US" dirty="0"/>
          </a:p>
        </p:txBody>
      </p:sp>
      <p:sp>
        <p:nvSpPr>
          <p:cNvPr id="3" name="Content Placeholder 2"/>
          <p:cNvSpPr>
            <a:spLocks noGrp="1"/>
          </p:cNvSpPr>
          <p:nvPr>
            <p:ph idx="1"/>
          </p:nvPr>
        </p:nvSpPr>
        <p:spPr/>
        <p:txBody>
          <a:bodyPr/>
          <a:lstStyle/>
          <a:p>
            <a:r>
              <a:rPr lang="en-US" dirty="0" smtClean="0"/>
              <a:t>Fit foreign components into an existing design</a:t>
            </a:r>
          </a:p>
          <a:p>
            <a:r>
              <a:rPr lang="en-US" dirty="0" smtClean="0"/>
              <a:t>Adapter pattern makes classes work together although they have incompatible interface</a:t>
            </a:r>
          </a:p>
          <a:p>
            <a:endParaRPr lang="en-US" dirty="0"/>
          </a:p>
        </p:txBody>
      </p:sp>
      <p:pic>
        <p:nvPicPr>
          <p:cNvPr id="8" name="Picture 7"/>
          <p:cNvPicPr>
            <a:picLocks noChangeAspect="1"/>
          </p:cNvPicPr>
          <p:nvPr/>
        </p:nvPicPr>
        <p:blipFill>
          <a:blip r:embed="rId2"/>
          <a:stretch>
            <a:fillRect/>
          </a:stretch>
        </p:blipFill>
        <p:spPr>
          <a:xfrm>
            <a:off x="2407208" y="2279824"/>
            <a:ext cx="4229100" cy="4276725"/>
          </a:xfrm>
          <a:prstGeom prst="rect">
            <a:avLst/>
          </a:prstGeom>
        </p:spPr>
      </p:pic>
    </p:spTree>
    <p:extLst>
      <p:ext uri="{BB962C8B-B14F-4D97-AF65-F5344CB8AC3E}">
        <p14:creationId xmlns:p14="http://schemas.microsoft.com/office/powerpoint/2010/main" val="3171606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class diagram</a:t>
            </a:r>
            <a:endParaRPr lang="en-US" dirty="0"/>
          </a:p>
        </p:txBody>
      </p:sp>
      <p:sp>
        <p:nvSpPr>
          <p:cNvPr id="6" name="Content Placeholder 5"/>
          <p:cNvSpPr>
            <a:spLocks noGrp="1"/>
          </p:cNvSpPr>
          <p:nvPr>
            <p:ph idx="1"/>
          </p:nvPr>
        </p:nvSpPr>
        <p:spPr/>
        <p:txBody>
          <a:bodyPr>
            <a:normAutofit/>
          </a:bodyPr>
          <a:lstStyle/>
          <a:p>
            <a:r>
              <a:rPr lang="en-US" sz="2600" dirty="0" smtClean="0"/>
              <a:t>Object adapter</a:t>
            </a:r>
            <a:endParaRPr lang="en-US" sz="2600" dirty="0"/>
          </a:p>
        </p:txBody>
      </p:sp>
      <p:pic>
        <p:nvPicPr>
          <p:cNvPr id="7" name="Content Placeholder 3"/>
          <p:cNvPicPr>
            <a:picLocks noChangeAspect="1"/>
          </p:cNvPicPr>
          <p:nvPr/>
        </p:nvPicPr>
        <p:blipFill>
          <a:blip r:embed="rId3"/>
          <a:stretch>
            <a:fillRect/>
          </a:stretch>
        </p:blipFill>
        <p:spPr>
          <a:xfrm>
            <a:off x="321734" y="1644830"/>
            <a:ext cx="8553450" cy="3395119"/>
          </a:xfrm>
          <a:prstGeom prst="rect">
            <a:avLst/>
          </a:prstGeom>
        </p:spPr>
      </p:pic>
    </p:spTree>
    <p:extLst>
      <p:ext uri="{BB962C8B-B14F-4D97-AF65-F5344CB8AC3E}">
        <p14:creationId xmlns:p14="http://schemas.microsoft.com/office/powerpoint/2010/main" val="319731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class diagram</a:t>
            </a:r>
            <a:endParaRPr lang="en-US" dirty="0"/>
          </a:p>
        </p:txBody>
      </p:sp>
      <p:sp>
        <p:nvSpPr>
          <p:cNvPr id="6" name="Content Placeholder 5"/>
          <p:cNvSpPr>
            <a:spLocks noGrp="1"/>
          </p:cNvSpPr>
          <p:nvPr>
            <p:ph idx="1"/>
          </p:nvPr>
        </p:nvSpPr>
        <p:spPr/>
        <p:txBody>
          <a:bodyPr>
            <a:normAutofit/>
          </a:bodyPr>
          <a:lstStyle/>
          <a:p>
            <a:r>
              <a:rPr lang="en-US" sz="2600" dirty="0" smtClean="0"/>
              <a:t>Class adapter</a:t>
            </a:r>
            <a:endParaRPr lang="en-US" sz="2600" dirty="0"/>
          </a:p>
        </p:txBody>
      </p:sp>
      <p:pic>
        <p:nvPicPr>
          <p:cNvPr id="3" name="Picture 2"/>
          <p:cNvPicPr>
            <a:picLocks noChangeAspect="1"/>
          </p:cNvPicPr>
          <p:nvPr/>
        </p:nvPicPr>
        <p:blipFill>
          <a:blip r:embed="rId3"/>
          <a:stretch>
            <a:fillRect/>
          </a:stretch>
        </p:blipFill>
        <p:spPr>
          <a:xfrm>
            <a:off x="140758" y="1518013"/>
            <a:ext cx="8915400" cy="2933700"/>
          </a:xfrm>
          <a:prstGeom prst="rect">
            <a:avLst/>
          </a:prstGeom>
        </p:spPr>
      </p:pic>
    </p:spTree>
    <p:extLst>
      <p:ext uri="{BB962C8B-B14F-4D97-AF65-F5344CB8AC3E}">
        <p14:creationId xmlns:p14="http://schemas.microsoft.com/office/powerpoint/2010/main" val="210776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02638" y="2927045"/>
            <a:ext cx="2848914" cy="1903494"/>
          </a:xfrm>
          <a:prstGeom prst="rect">
            <a:avLst/>
          </a:prstGeom>
        </p:spPr>
      </p:pic>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p:txBody>
          <a:bodyPr/>
          <a:lstStyle/>
          <a:p>
            <a:r>
              <a:rPr lang="en-US" dirty="0" err="1" smtClean="0"/>
              <a:t>GraphicFramework</a:t>
            </a:r>
            <a:r>
              <a:rPr lang="en-US" dirty="0" smtClean="0"/>
              <a:t> provides an interface named “Node” defining a Card item </a:t>
            </a:r>
            <a:r>
              <a:rPr lang="en-US" dirty="0" err="1" smtClean="0"/>
              <a:t>behaviour</a:t>
            </a:r>
            <a:r>
              <a:rPr lang="en-US" dirty="0" smtClean="0"/>
              <a:t> </a:t>
            </a:r>
            <a:endParaRPr lang="en-US" dirty="0"/>
          </a:p>
        </p:txBody>
      </p:sp>
      <p:pic>
        <p:nvPicPr>
          <p:cNvPr id="6" name="Picture 5"/>
          <p:cNvPicPr>
            <a:picLocks noChangeAspect="1"/>
          </p:cNvPicPr>
          <p:nvPr/>
        </p:nvPicPr>
        <p:blipFill>
          <a:blip r:embed="rId4"/>
          <a:stretch>
            <a:fillRect/>
          </a:stretch>
        </p:blipFill>
        <p:spPr>
          <a:xfrm>
            <a:off x="3114455" y="2085152"/>
            <a:ext cx="6146501" cy="3318153"/>
          </a:xfrm>
          <a:prstGeom prst="rect">
            <a:avLst/>
          </a:prstGeom>
        </p:spPr>
      </p:pic>
      <p:cxnSp>
        <p:nvCxnSpPr>
          <p:cNvPr id="9" name="Straight Arrow Connector 8"/>
          <p:cNvCxnSpPr/>
          <p:nvPr/>
        </p:nvCxnSpPr>
        <p:spPr>
          <a:xfrm>
            <a:off x="2866488" y="3551130"/>
            <a:ext cx="5384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937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p:txBody>
          <a:bodyPr/>
          <a:lstStyle/>
          <a:p>
            <a:r>
              <a:rPr lang="en-US" dirty="0" smtClean="0"/>
              <a:t>Application feature allows showing both Employee and Customer information as Card items</a:t>
            </a:r>
            <a:endParaRPr lang="en-US" dirty="0"/>
          </a:p>
        </p:txBody>
      </p:sp>
      <p:pic>
        <p:nvPicPr>
          <p:cNvPr id="5" name="Picture 4"/>
          <p:cNvPicPr>
            <a:picLocks noChangeAspect="1"/>
          </p:cNvPicPr>
          <p:nvPr/>
        </p:nvPicPr>
        <p:blipFill>
          <a:blip r:embed="rId3"/>
          <a:stretch>
            <a:fillRect/>
          </a:stretch>
        </p:blipFill>
        <p:spPr>
          <a:xfrm>
            <a:off x="0" y="2254023"/>
            <a:ext cx="9077325" cy="3133725"/>
          </a:xfrm>
          <a:prstGeom prst="rect">
            <a:avLst/>
          </a:prstGeom>
        </p:spPr>
      </p:pic>
    </p:spTree>
    <p:extLst>
      <p:ext uri="{BB962C8B-B14F-4D97-AF65-F5344CB8AC3E}">
        <p14:creationId xmlns:p14="http://schemas.microsoft.com/office/powerpoint/2010/main" val="82717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LG_Template</Template>
  <TotalTime>1360</TotalTime>
  <Words>519</Words>
  <Application>Microsoft Office PowerPoint</Application>
  <PresentationFormat>On-screen Show (4:3)</PresentationFormat>
  <Paragraphs>108</Paragraphs>
  <Slides>20</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MS Gothic</vt:lpstr>
      <vt:lpstr>Arial</vt:lpstr>
      <vt:lpstr>Arial Black</vt:lpstr>
      <vt:lpstr>Calibri</vt:lpstr>
      <vt:lpstr>Freestyle Script</vt:lpstr>
      <vt:lpstr>Wingdings</vt:lpstr>
      <vt:lpstr>Office Theme</vt:lpstr>
      <vt:lpstr>Package</vt:lpstr>
      <vt:lpstr>PowerPoint Presentation</vt:lpstr>
      <vt:lpstr>Agenda</vt:lpstr>
      <vt:lpstr>Design pattern overview</vt:lpstr>
      <vt:lpstr>Design pattern overview</vt:lpstr>
      <vt:lpstr>Adapter - Intent</vt:lpstr>
      <vt:lpstr>Adapter – class diagram</vt:lpstr>
      <vt:lpstr>Adapter – class diagram</vt:lpstr>
      <vt:lpstr>Adapter – case study</vt:lpstr>
      <vt:lpstr>Adapter – case study</vt:lpstr>
      <vt:lpstr>Adapter – case study</vt:lpstr>
      <vt:lpstr>Adapter – case study</vt:lpstr>
      <vt:lpstr>Façade - Intent</vt:lpstr>
      <vt:lpstr>Façade – class diagram </vt:lpstr>
      <vt:lpstr>Proxy - Intent</vt:lpstr>
      <vt:lpstr>Proxy – class diagram</vt:lpstr>
      <vt:lpstr>Proxy – case study</vt:lpstr>
      <vt:lpstr>Proxy – case study</vt:lpstr>
      <vt:lpstr>Conclusion</vt:lpstr>
      <vt:lpstr>DCV Discussion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HO/LGEVH VC SOFTWARE DEVELOPMENT 3(tan1.ho@lge.com)</dc:creator>
  <cp:lastModifiedBy>PHI HOANG VU/LGEVH VS SOFTWARE DEVELOPMENT 3(phi.vu@lge.com)</cp:lastModifiedBy>
  <cp:revision>105</cp:revision>
  <dcterms:created xsi:type="dcterms:W3CDTF">2018-01-16T06:20:18Z</dcterms:created>
  <dcterms:modified xsi:type="dcterms:W3CDTF">2020-06-16T05:11:18Z</dcterms:modified>
</cp:coreProperties>
</file>