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
      <p:font typeface="Roboto Mono"/>
      <p:regular r:id="rId40"/>
      <p:bold r:id="rId41"/>
      <p:italic r:id="rId42"/>
      <p:boldItalic r:id="rId43"/>
    </p:embeddedFont>
    <p:embeddedFont>
      <p:font typeface="Roboto Mono Regula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20" Type="http://schemas.openxmlformats.org/officeDocument/2006/relationships/slide" Target="slides/slide15.xml"/><Relationship Id="rId42" Type="http://schemas.openxmlformats.org/officeDocument/2006/relationships/font" Target="fonts/RobotoMono-italic.fntdata"/><Relationship Id="rId41" Type="http://schemas.openxmlformats.org/officeDocument/2006/relationships/font" Target="fonts/RobotoMono-bold.fntdata"/><Relationship Id="rId22" Type="http://schemas.openxmlformats.org/officeDocument/2006/relationships/slide" Target="slides/slide17.xml"/><Relationship Id="rId44" Type="http://schemas.openxmlformats.org/officeDocument/2006/relationships/font" Target="fonts/RobotoMonoRegular-regular.fntdata"/><Relationship Id="rId21" Type="http://schemas.openxmlformats.org/officeDocument/2006/relationships/slide" Target="slides/slide16.xml"/><Relationship Id="rId43" Type="http://schemas.openxmlformats.org/officeDocument/2006/relationships/font" Target="fonts/RobotoMono-boldItalic.fntdata"/><Relationship Id="rId24" Type="http://schemas.openxmlformats.org/officeDocument/2006/relationships/slide" Target="slides/slide19.xml"/><Relationship Id="rId46" Type="http://schemas.openxmlformats.org/officeDocument/2006/relationships/font" Target="fonts/RobotoMonoRegular-italic.fntdata"/><Relationship Id="rId23" Type="http://schemas.openxmlformats.org/officeDocument/2006/relationships/slide" Target="slides/slide18.xml"/><Relationship Id="rId45" Type="http://schemas.openxmlformats.org/officeDocument/2006/relationships/font" Target="fonts/RobotoMonoRegula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MonoRegular-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b15bb6e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b15bb6e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a3cd38c22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a3cd38c2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a3cd38c22_1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a3cd38c2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b60a1cee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b60a1ce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22476914c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22476914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22476914c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22476914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b9688e26d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b9688e26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22476914c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22476914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b9a65ce27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b9a65ce27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b05388642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b0538864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b05388642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b0538864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a3cd38c22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3cd38c2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b05388642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b0538864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b9688e26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b9688e2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b9688e26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b9688e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b15bb6ff9_1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b15bb6ff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b9a65ce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b9a65ce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misc.forsale : mặt hàng linh để bán                 alt.atheism chu nghia vo than : khong co than linh??</a:t>
            </a:r>
            <a:endParaRPr/>
          </a:p>
          <a:p>
            <a:pPr indent="0" lvl="0" marL="0" rtl="0" algn="l">
              <a:spcBef>
                <a:spcPts val="0"/>
              </a:spcBef>
              <a:spcAft>
                <a:spcPts val="0"/>
              </a:spcAft>
              <a:buNone/>
            </a:pPr>
            <a:r>
              <a:rPr lang="vi"/>
              <a:t>soc religion christian : society tôn giáo, công giáo  talk.politics.mideast chinh tri trung dong ??</a:t>
            </a:r>
            <a:br>
              <a:rPr lang="vi"/>
            </a:br>
            <a:r>
              <a:rPr lang="vi"/>
              <a:t>sci med : khoa học viễn tưởng </a:t>
            </a:r>
            <a:br>
              <a:rPr lang="vi"/>
            </a:br>
            <a:r>
              <a:rPr lang="vi"/>
              <a:t>talk politics guns : súng đạn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b9a65ce2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b9a65ce2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b9f2b37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b9f2b37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a3cd38c22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a3cd38c2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b15bb6e3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b15bb6e3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a3cd38c22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a3cd38c2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b05388642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b053886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b05388642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0538864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b05388642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b0538864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a3cd38c22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a3cd38c2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9.png"/><Relationship Id="rId5" Type="http://schemas.openxmlformats.org/officeDocument/2006/relationships/image" Target="../media/image20.png"/><Relationship Id="rId6"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mailto:mr47+@andrew.cmu.edu"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s://kipalog.com/posts/Gioi-thieu-tien-xu-ly-trong-xu-ly-ngon-ngu-tu-nhien" TargetMode="External"/><Relationship Id="rId4" Type="http://schemas.openxmlformats.org/officeDocument/2006/relationships/hyperlink" Target="https://viblo.asia/p/phan-loai-van-ban-tu-dong-bang-machine-learning-nhu-the-nao-4P856Pa1ZY3" TargetMode="External"/><Relationship Id="rId5" Type="http://schemas.openxmlformats.org/officeDocument/2006/relationships/hyperlink" Target="https://viblo.asia/p/phan-loai-van-ban-tu-dong-bang-machine-learning-nhu-the-nao-phan-2-4P856PqBZY3?fbclid=IwAR2oIR_tYnB5TRzJjJPsy2Qm7N5C9lcgEdnjiJbmSBxZDiRmLkxHJrzMHk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6000"/>
              <a:t>Text Classification</a:t>
            </a:r>
            <a:endParaRPr sz="6000"/>
          </a:p>
        </p:txBody>
      </p:sp>
      <p:sp>
        <p:nvSpPr>
          <p:cNvPr id="87" name="Google Shape;87;p13"/>
          <p:cNvSpPr txBox="1"/>
          <p:nvPr/>
        </p:nvSpPr>
        <p:spPr>
          <a:xfrm>
            <a:off x="5304400" y="4018200"/>
            <a:ext cx="3839700" cy="11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FFFFFF"/>
                </a:solidFill>
                <a:latin typeface="Roboto Mono"/>
                <a:ea typeface="Roboto Mono"/>
                <a:cs typeface="Roboto Mono"/>
                <a:sym typeface="Roboto Mono"/>
              </a:rPr>
              <a:t>1712858 - Nguyễn Ngọc Tú</a:t>
            </a:r>
            <a:endParaRPr sz="18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vi" sz="1800">
                <a:solidFill>
                  <a:srgbClr val="FFFFFF"/>
                </a:solidFill>
                <a:latin typeface="Roboto Mono"/>
                <a:ea typeface="Roboto Mono"/>
                <a:cs typeface="Roboto Mono"/>
                <a:sym typeface="Roboto Mono"/>
              </a:rPr>
              <a:t>1712242 - Lê Đức Thịnh</a:t>
            </a:r>
            <a:endParaRPr sz="180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00775" y="573450"/>
            <a:ext cx="3300900" cy="940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Feature Vector</a:t>
            </a:r>
            <a:r>
              <a:rPr lang="vi" sz="1200">
                <a:solidFill>
                  <a:srgbClr val="000000"/>
                </a:solidFill>
                <a:latin typeface="Arial"/>
                <a:ea typeface="Arial"/>
                <a:cs typeface="Arial"/>
                <a:sym typeface="Arial"/>
              </a:rPr>
              <a:t> </a:t>
            </a:r>
            <a:br>
              <a:rPr lang="vi"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sp>
        <p:nvSpPr>
          <p:cNvPr id="149" name="Google Shape;149;p22"/>
          <p:cNvSpPr txBox="1"/>
          <p:nvPr>
            <p:ph idx="1" type="body"/>
          </p:nvPr>
        </p:nvSpPr>
        <p:spPr>
          <a:xfrm>
            <a:off x="621250" y="1213775"/>
            <a:ext cx="4507800" cy="35946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t/>
            </a:r>
            <a:endParaRPr sz="1800">
              <a:latin typeface="Roboto Mono"/>
              <a:ea typeface="Roboto Mono"/>
              <a:cs typeface="Roboto Mono"/>
              <a:sym typeface="Roboto Mono"/>
            </a:endParaRPr>
          </a:p>
          <a:p>
            <a:pPr indent="0" lvl="0" marL="0" rtl="0" algn="l">
              <a:spcBef>
                <a:spcPts val="1300"/>
              </a:spcBef>
              <a:spcAft>
                <a:spcPts val="0"/>
              </a:spcAft>
              <a:buNone/>
            </a:pPr>
            <a:r>
              <a:rPr lang="vi" sz="1800">
                <a:latin typeface="Roboto Mono"/>
                <a:ea typeface="Roboto Mono"/>
                <a:cs typeface="Roboto Mono"/>
                <a:sym typeface="Roboto Mono"/>
              </a:rPr>
              <a:t>“</a:t>
            </a:r>
            <a:r>
              <a:rPr lang="vi" sz="1800">
                <a:latin typeface="Roboto Mono"/>
                <a:ea typeface="Roboto Mono"/>
                <a:cs typeface="Roboto Mono"/>
                <a:sym typeface="Roboto Mono"/>
              </a:rPr>
              <a:t>The quick brown fox jumps over the lazy dog and”</a:t>
            </a:r>
            <a:endParaRPr sz="1800">
              <a:latin typeface="Roboto Mono"/>
              <a:ea typeface="Roboto Mono"/>
              <a:cs typeface="Roboto Mono"/>
              <a:sym typeface="Roboto Mono"/>
            </a:endParaRPr>
          </a:p>
          <a:p>
            <a:pPr indent="0" lvl="0" marL="0" rtl="0" algn="l">
              <a:spcBef>
                <a:spcPts val="1300"/>
              </a:spcBef>
              <a:spcAft>
                <a:spcPts val="0"/>
              </a:spcAft>
              <a:buNone/>
            </a:pPr>
            <a:r>
              <a:rPr lang="vi" sz="1800">
                <a:latin typeface="Roboto Mono"/>
                <a:ea typeface="Roboto Mono"/>
                <a:cs typeface="Roboto Mono"/>
                <a:sym typeface="Roboto Mono"/>
              </a:rPr>
              <a:t>[1,1,1,1,0,1,1,0,1,1,0,2]</a:t>
            </a:r>
            <a:endParaRPr sz="1800">
              <a:latin typeface="Roboto Mono"/>
              <a:ea typeface="Roboto Mono"/>
              <a:cs typeface="Roboto Mono"/>
              <a:sym typeface="Roboto Mono"/>
            </a:endParaRPr>
          </a:p>
          <a:p>
            <a:pPr indent="0" lvl="0" marL="0" rtl="0" algn="l">
              <a:spcBef>
                <a:spcPts val="1300"/>
              </a:spcBef>
              <a:spcAft>
                <a:spcPts val="0"/>
              </a:spcAft>
              <a:buNone/>
            </a:pPr>
            <a:r>
              <a:rPr lang="vi" sz="1800">
                <a:latin typeface="Roboto Mono"/>
                <a:ea typeface="Roboto Mono"/>
                <a:cs typeface="Roboto Mono"/>
                <a:sym typeface="Roboto Mono"/>
              </a:rPr>
              <a:t>“Never jump over the lazy dog quickly”</a:t>
            </a:r>
            <a:endParaRPr sz="1800">
              <a:latin typeface="Roboto Mono"/>
              <a:ea typeface="Roboto Mono"/>
              <a:cs typeface="Roboto Mono"/>
              <a:sym typeface="Roboto Mono"/>
            </a:endParaRPr>
          </a:p>
          <a:p>
            <a:pPr indent="0" lvl="0" marL="0" rtl="0" algn="l">
              <a:spcBef>
                <a:spcPts val="1300"/>
              </a:spcBef>
              <a:spcAft>
                <a:spcPts val="0"/>
              </a:spcAft>
              <a:buNone/>
            </a:pPr>
            <a:r>
              <a:rPr lang="vi" sz="1800">
                <a:latin typeface="Roboto Mono"/>
                <a:ea typeface="Roboto Mono"/>
                <a:cs typeface="Roboto Mono"/>
                <a:sym typeface="Roboto Mono"/>
              </a:rPr>
              <a:t>[0,0,1,0,1,0,1,1,1,0,1,1]</a:t>
            </a:r>
            <a:endParaRPr sz="1800">
              <a:latin typeface="Roboto Mono Regular"/>
              <a:ea typeface="Roboto Mono Regular"/>
              <a:cs typeface="Roboto Mono Regular"/>
              <a:sym typeface="Roboto Mono Regular"/>
            </a:endParaRPr>
          </a:p>
          <a:p>
            <a:pPr indent="0" lvl="0" marL="0" rtl="0" algn="l">
              <a:spcBef>
                <a:spcPts val="1300"/>
              </a:spcBef>
              <a:spcAft>
                <a:spcPts val="1600"/>
              </a:spcAft>
              <a:buNone/>
            </a:pPr>
            <a:r>
              <a:t/>
            </a:r>
            <a:endParaRPr>
              <a:latin typeface="Roboto Mono"/>
              <a:ea typeface="Roboto Mono"/>
              <a:cs typeface="Roboto Mono"/>
              <a:sym typeface="Roboto Mono"/>
            </a:endParaRPr>
          </a:p>
        </p:txBody>
      </p:sp>
      <p:sp>
        <p:nvSpPr>
          <p:cNvPr id="150" name="Google Shape;150;p22"/>
          <p:cNvSpPr txBox="1"/>
          <p:nvPr>
            <p:ph idx="1" type="body"/>
          </p:nvPr>
        </p:nvSpPr>
        <p:spPr>
          <a:xfrm>
            <a:off x="6389525" y="962525"/>
            <a:ext cx="4319100" cy="4097100"/>
          </a:xfrm>
          <a:prstGeom prst="rect">
            <a:avLst/>
          </a:prstGeom>
        </p:spPr>
        <p:txBody>
          <a:bodyPr anchorCtr="0" anchor="t" bIns="91425" lIns="91425" spcFirstLastPara="1" rIns="91425" wrap="square" tIns="91425">
            <a:noAutofit/>
          </a:bodyPr>
          <a:lstStyle/>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‘and’: 0,</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'brown': 1,</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'dog': 2,</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'fox': 3,</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'jump': 4,</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'jumps': 5,</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'lazy': 6,</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'never': 7,</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'over': 8,</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'quick': 9,</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'quickly': 10,</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'the': 11,</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100000"/>
              </a:lnSpc>
              <a:spcBef>
                <a:spcPts val="1300"/>
              </a:spcBef>
              <a:spcAft>
                <a:spcPts val="0"/>
              </a:spcAft>
              <a:buNone/>
            </a:pPr>
            <a:r>
              <a:t/>
            </a:r>
            <a:endParaRPr sz="1400">
              <a:solidFill>
                <a:srgbClr val="000000"/>
              </a:solidFill>
              <a:latin typeface="Roboto Mono"/>
              <a:ea typeface="Roboto Mono"/>
              <a:cs typeface="Roboto Mono"/>
              <a:sym typeface="Roboto Mono"/>
            </a:endParaRPr>
          </a:p>
          <a:p>
            <a:pPr indent="0" lvl="0" marL="0" rtl="0" algn="l">
              <a:lnSpc>
                <a:spcPct val="100000"/>
              </a:lnSpc>
              <a:spcBef>
                <a:spcPts val="1300"/>
              </a:spcBef>
              <a:spcAft>
                <a:spcPts val="0"/>
              </a:spcAft>
              <a:buNone/>
            </a:pPr>
            <a:r>
              <a:t/>
            </a:r>
            <a:endParaRPr sz="1400">
              <a:solidFill>
                <a:srgbClr val="000000"/>
              </a:solidFill>
              <a:latin typeface="Roboto Mono"/>
              <a:ea typeface="Roboto Mono"/>
              <a:cs typeface="Roboto Mono"/>
              <a:sym typeface="Roboto Mono"/>
            </a:endParaRPr>
          </a:p>
          <a:p>
            <a:pPr indent="0" lvl="0" marL="0" rtl="0" algn="l">
              <a:spcBef>
                <a:spcPts val="1300"/>
              </a:spcBef>
              <a:spcAft>
                <a:spcPts val="0"/>
              </a:spcAft>
              <a:buNone/>
            </a:pPr>
            <a:r>
              <a:t/>
            </a:r>
            <a:endParaRPr>
              <a:latin typeface="Roboto Mono"/>
              <a:ea typeface="Roboto Mono"/>
              <a:cs typeface="Roboto Mono"/>
              <a:sym typeface="Roboto Mono"/>
            </a:endParaRPr>
          </a:p>
          <a:p>
            <a:pPr indent="0" lvl="0" marL="0" rtl="0" algn="l">
              <a:spcBef>
                <a:spcPts val="1300"/>
              </a:spcBef>
              <a:spcAft>
                <a:spcPts val="1600"/>
              </a:spcAft>
              <a:buNone/>
            </a:pPr>
            <a:r>
              <a:t/>
            </a:r>
            <a:endParaRPr>
              <a:latin typeface="Roboto Mono"/>
              <a:ea typeface="Roboto Mono"/>
              <a:cs typeface="Roboto Mono"/>
              <a:sym typeface="Roboto Mono"/>
            </a:endParaRPr>
          </a:p>
        </p:txBody>
      </p:sp>
      <p:cxnSp>
        <p:nvCxnSpPr>
          <p:cNvPr id="151" name="Google Shape;151;p22"/>
          <p:cNvCxnSpPr/>
          <p:nvPr/>
        </p:nvCxnSpPr>
        <p:spPr>
          <a:xfrm>
            <a:off x="5221075" y="2938775"/>
            <a:ext cx="805500" cy="63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2"/>
          <p:cNvCxnSpPr/>
          <p:nvPr/>
        </p:nvCxnSpPr>
        <p:spPr>
          <a:xfrm rot="10800000">
            <a:off x="5216725" y="3185450"/>
            <a:ext cx="814200" cy="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15375" y="595625"/>
            <a:ext cx="3300900" cy="940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Feature Vector </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sp>
        <p:nvSpPr>
          <p:cNvPr id="158" name="Google Shape;158;p23"/>
          <p:cNvSpPr txBox="1"/>
          <p:nvPr>
            <p:ph idx="1" type="body"/>
          </p:nvPr>
        </p:nvSpPr>
        <p:spPr>
          <a:xfrm>
            <a:off x="5030175" y="1618650"/>
            <a:ext cx="3657300" cy="26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1600"/>
              </a:spcBef>
              <a:spcAft>
                <a:spcPts val="0"/>
              </a:spcAft>
              <a:buNone/>
            </a:pPr>
            <a:r>
              <a:t/>
            </a:r>
            <a:endParaRPr>
              <a:latin typeface="Roboto Mono"/>
              <a:ea typeface="Roboto Mono"/>
              <a:cs typeface="Roboto Mono"/>
              <a:sym typeface="Roboto Mono"/>
            </a:endParaRPr>
          </a:p>
          <a:p>
            <a:pPr indent="0" lvl="0" marL="0" rtl="0" algn="l">
              <a:spcBef>
                <a:spcPts val="1600"/>
              </a:spcBef>
              <a:spcAft>
                <a:spcPts val="0"/>
              </a:spcAft>
              <a:buNone/>
            </a:pPr>
            <a:r>
              <a:t/>
            </a:r>
            <a:endParaRPr>
              <a:latin typeface="Roboto Mono"/>
              <a:ea typeface="Roboto Mono"/>
              <a:cs typeface="Roboto Mono"/>
              <a:sym typeface="Roboto Mono"/>
            </a:endParaRPr>
          </a:p>
          <a:p>
            <a:pPr indent="0" lvl="0" marL="0" rtl="0" algn="l">
              <a:spcBef>
                <a:spcPts val="1600"/>
              </a:spcBef>
              <a:spcAft>
                <a:spcPts val="1600"/>
              </a:spcAft>
              <a:buNone/>
            </a:pPr>
            <a:r>
              <a:t/>
            </a:r>
            <a:endParaRPr>
              <a:latin typeface="Roboto Mono"/>
              <a:ea typeface="Roboto Mono"/>
              <a:cs typeface="Roboto Mono"/>
              <a:sym typeface="Roboto Mono"/>
            </a:endParaRPr>
          </a:p>
        </p:txBody>
      </p:sp>
      <p:pic>
        <p:nvPicPr>
          <p:cNvPr id="159" name="Google Shape;159;p23"/>
          <p:cNvPicPr preferRelativeResize="0"/>
          <p:nvPr/>
        </p:nvPicPr>
        <p:blipFill>
          <a:blip r:embed="rId3">
            <a:alphaModFix/>
          </a:blip>
          <a:stretch>
            <a:fillRect/>
          </a:stretch>
        </p:blipFill>
        <p:spPr>
          <a:xfrm>
            <a:off x="5880874" y="1993249"/>
            <a:ext cx="2833575" cy="578493"/>
          </a:xfrm>
          <a:prstGeom prst="rect">
            <a:avLst/>
          </a:prstGeom>
          <a:noFill/>
          <a:ln>
            <a:noFill/>
          </a:ln>
        </p:spPr>
      </p:pic>
      <p:sp>
        <p:nvSpPr>
          <p:cNvPr id="160" name="Google Shape;160;p23"/>
          <p:cNvSpPr txBox="1"/>
          <p:nvPr>
            <p:ph idx="1" type="body"/>
          </p:nvPr>
        </p:nvSpPr>
        <p:spPr>
          <a:xfrm>
            <a:off x="586525" y="1455575"/>
            <a:ext cx="5492400" cy="26022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lang="vi" sz="1800">
                <a:latin typeface="Roboto Mono"/>
                <a:ea typeface="Roboto Mono"/>
                <a:cs typeface="Roboto Mono"/>
                <a:sym typeface="Roboto Mono"/>
              </a:rPr>
              <a:t>“</a:t>
            </a:r>
            <a:r>
              <a:rPr lang="vi" sz="1800">
                <a:latin typeface="Roboto Mono"/>
                <a:ea typeface="Roboto Mono"/>
                <a:cs typeface="Roboto Mono"/>
                <a:sym typeface="Roboto Mono"/>
              </a:rPr>
              <a:t>The quick brown fox jumps over the lazy dog and”</a:t>
            </a:r>
            <a:endParaRPr sz="1800">
              <a:latin typeface="Roboto Mono"/>
              <a:ea typeface="Roboto Mono"/>
              <a:cs typeface="Roboto Mono"/>
              <a:sym typeface="Roboto Mono"/>
            </a:endParaRPr>
          </a:p>
          <a:p>
            <a:pPr indent="0" lvl="0" marL="0" rtl="0" algn="l">
              <a:spcBef>
                <a:spcPts val="1300"/>
              </a:spcBef>
              <a:spcAft>
                <a:spcPts val="0"/>
              </a:spcAft>
              <a:buNone/>
            </a:pPr>
            <a:r>
              <a:rPr lang="vi" sz="1800">
                <a:latin typeface="Roboto Mono"/>
                <a:ea typeface="Roboto Mono"/>
                <a:cs typeface="Roboto Mono"/>
                <a:sym typeface="Roboto Mono"/>
              </a:rPr>
              <a:t>[1,1,1,1,0,1,1,0,1,1,0,2]</a:t>
            </a:r>
            <a:endParaRPr sz="1800">
              <a:latin typeface="Roboto Mono"/>
              <a:ea typeface="Roboto Mono"/>
              <a:cs typeface="Roboto Mono"/>
              <a:sym typeface="Roboto Mono"/>
            </a:endParaRPr>
          </a:p>
          <a:p>
            <a:pPr indent="0" lvl="0" marL="0" rtl="0" algn="l">
              <a:spcBef>
                <a:spcPts val="1300"/>
              </a:spcBef>
              <a:spcAft>
                <a:spcPts val="0"/>
              </a:spcAft>
              <a:buNone/>
            </a:pPr>
            <a:r>
              <a:rPr lang="vi" sz="1800">
                <a:latin typeface="Roboto Mono"/>
                <a:ea typeface="Roboto Mono"/>
                <a:cs typeface="Roboto Mono"/>
                <a:sym typeface="Roboto Mono"/>
              </a:rPr>
              <a:t>“Never jump over the lazy dog quickly” </a:t>
            </a:r>
            <a:r>
              <a:rPr lang="vi" sz="1800">
                <a:latin typeface="Roboto Mono"/>
                <a:ea typeface="Roboto Mono"/>
                <a:cs typeface="Roboto Mono"/>
                <a:sym typeface="Roboto Mono"/>
              </a:rPr>
              <a:t>[0,0,1,0,1,0,1,1,1,0,1,1]</a:t>
            </a:r>
            <a:endParaRPr sz="1800">
              <a:latin typeface="Roboto Mono Regular"/>
              <a:ea typeface="Roboto Mono Regular"/>
              <a:cs typeface="Roboto Mono Regular"/>
              <a:sym typeface="Roboto Mono Regular"/>
            </a:endParaRPr>
          </a:p>
          <a:p>
            <a:pPr indent="0" lvl="0" marL="0" rtl="0" algn="l">
              <a:spcBef>
                <a:spcPts val="1300"/>
              </a:spcBef>
              <a:spcAft>
                <a:spcPts val="1600"/>
              </a:spcAft>
              <a:buNone/>
            </a:pPr>
            <a:r>
              <a:t/>
            </a:r>
            <a:endParaRPr>
              <a:latin typeface="Roboto Mono"/>
              <a:ea typeface="Roboto Mono"/>
              <a:cs typeface="Roboto Mono"/>
              <a:sym typeface="Roboto Mono"/>
            </a:endParaRPr>
          </a:p>
        </p:txBody>
      </p:sp>
      <p:pic>
        <p:nvPicPr>
          <p:cNvPr id="161" name="Google Shape;161;p23"/>
          <p:cNvPicPr preferRelativeResize="0"/>
          <p:nvPr/>
        </p:nvPicPr>
        <p:blipFill>
          <a:blip r:embed="rId4">
            <a:alphaModFix/>
          </a:blip>
          <a:stretch>
            <a:fillRect/>
          </a:stretch>
        </p:blipFill>
        <p:spPr>
          <a:xfrm>
            <a:off x="5762963" y="3205904"/>
            <a:ext cx="3300900" cy="285121"/>
          </a:xfrm>
          <a:prstGeom prst="rect">
            <a:avLst/>
          </a:prstGeom>
          <a:noFill/>
          <a:ln>
            <a:noFill/>
          </a:ln>
        </p:spPr>
      </p:pic>
      <p:pic>
        <p:nvPicPr>
          <p:cNvPr id="162" name="Google Shape;162;p23"/>
          <p:cNvPicPr preferRelativeResize="0"/>
          <p:nvPr/>
        </p:nvPicPr>
        <p:blipFill rotWithShape="1">
          <a:blip r:embed="rId5">
            <a:alphaModFix/>
          </a:blip>
          <a:srcRect b="-126540" l="-8420" r="8420" t="126540"/>
          <a:stretch/>
        </p:blipFill>
        <p:spPr>
          <a:xfrm>
            <a:off x="-680900" y="3686775"/>
            <a:ext cx="13184403" cy="1456725"/>
          </a:xfrm>
          <a:prstGeom prst="rect">
            <a:avLst/>
          </a:prstGeom>
          <a:noFill/>
          <a:ln>
            <a:noFill/>
          </a:ln>
        </p:spPr>
      </p:pic>
      <p:pic>
        <p:nvPicPr>
          <p:cNvPr id="163" name="Google Shape;163;p23"/>
          <p:cNvPicPr preferRelativeResize="0"/>
          <p:nvPr/>
        </p:nvPicPr>
        <p:blipFill rotWithShape="1">
          <a:blip r:embed="rId6">
            <a:alphaModFix/>
          </a:blip>
          <a:srcRect b="3899" l="13245" r="30747" t="3908"/>
          <a:stretch/>
        </p:blipFill>
        <p:spPr>
          <a:xfrm>
            <a:off x="1076550" y="3686775"/>
            <a:ext cx="7152399" cy="1300847"/>
          </a:xfrm>
          <a:prstGeom prst="rect">
            <a:avLst/>
          </a:prstGeom>
          <a:noFill/>
          <a:ln>
            <a:noFill/>
          </a:ln>
        </p:spPr>
      </p:pic>
      <p:pic>
        <p:nvPicPr>
          <p:cNvPr id="164" name="Google Shape;164;p23"/>
          <p:cNvPicPr preferRelativeResize="0"/>
          <p:nvPr/>
        </p:nvPicPr>
        <p:blipFill rotWithShape="1">
          <a:blip r:embed="rId7">
            <a:alphaModFix/>
          </a:blip>
          <a:srcRect b="0" l="0" r="-4155" t="10193"/>
          <a:stretch/>
        </p:blipFill>
        <p:spPr>
          <a:xfrm>
            <a:off x="5762975" y="838575"/>
            <a:ext cx="3182610" cy="94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09875" y="599300"/>
            <a:ext cx="80814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Feature Selection -</a:t>
            </a:r>
            <a:r>
              <a:rPr lang="vi" sz="1800">
                <a:solidFill>
                  <a:srgbClr val="000000"/>
                </a:solidFill>
                <a:latin typeface="Roboto Mono"/>
                <a:ea typeface="Roboto Mono"/>
                <a:cs typeface="Roboto Mono"/>
                <a:sym typeface="Roboto Mono"/>
              </a:rPr>
              <a:t> SVD Singular Value Decomposition</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sp>
        <p:nvSpPr>
          <p:cNvPr id="170" name="Google Shape;170;p24"/>
          <p:cNvSpPr txBox="1"/>
          <p:nvPr>
            <p:ph idx="1" type="body"/>
          </p:nvPr>
        </p:nvSpPr>
        <p:spPr>
          <a:xfrm>
            <a:off x="768325" y="1455750"/>
            <a:ext cx="3657300" cy="34482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lang="vi" sz="1600">
                <a:latin typeface="Roboto Mono"/>
                <a:ea typeface="Roboto Mono"/>
                <a:cs typeface="Roboto Mono"/>
                <a:sym typeface="Roboto Mono"/>
              </a:rPr>
              <a:t>Mọi ma trận đều M đều có thể phân tích được thành 3 ma trận như hình bên phải. Trong đó </a:t>
            </a:r>
            <a:endParaRPr sz="1600">
              <a:latin typeface="Roboto Mono"/>
              <a:ea typeface="Roboto Mono"/>
              <a:cs typeface="Roboto Mono"/>
              <a:sym typeface="Roboto Mono"/>
            </a:endParaRPr>
          </a:p>
          <a:p>
            <a:pPr indent="0" lvl="0" marL="0" rtl="0" algn="l">
              <a:spcBef>
                <a:spcPts val="1300"/>
              </a:spcBef>
              <a:spcAft>
                <a:spcPts val="0"/>
              </a:spcAft>
              <a:buNone/>
            </a:pPr>
            <a:r>
              <a:rPr lang="vi" sz="1600">
                <a:latin typeface="Roboto Mono"/>
                <a:ea typeface="Roboto Mono"/>
                <a:cs typeface="Roboto Mono"/>
                <a:sym typeface="Roboto Mono"/>
              </a:rPr>
              <a:t>U, V là 2 ma trận trực giao mxm, nxn</a:t>
            </a:r>
            <a:endParaRPr sz="1600">
              <a:latin typeface="Roboto Mono"/>
              <a:ea typeface="Roboto Mono"/>
              <a:cs typeface="Roboto Mono"/>
              <a:sym typeface="Roboto Mono"/>
            </a:endParaRPr>
          </a:p>
          <a:p>
            <a:pPr indent="0" lvl="0" marL="0" rtl="0" algn="l">
              <a:spcBef>
                <a:spcPts val="1300"/>
              </a:spcBef>
              <a:spcAft>
                <a:spcPts val="0"/>
              </a:spcAft>
              <a:buNone/>
            </a:pPr>
            <a:r>
              <a:rPr lang="vi" sz="1600">
                <a:latin typeface="Roboto Mono"/>
                <a:ea typeface="Roboto Mono"/>
                <a:cs typeface="Roboto Mono"/>
                <a:sym typeface="Roboto Mono"/>
              </a:rPr>
              <a:t>∑ là ma trận đường chéo có</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1300"/>
              </a:spcBef>
              <a:spcAft>
                <a:spcPts val="0"/>
              </a:spcAft>
              <a:buNone/>
            </a:pPr>
            <a:r>
              <a:t/>
            </a:r>
            <a:endParaRPr>
              <a:latin typeface="Roboto Mono"/>
              <a:ea typeface="Roboto Mono"/>
              <a:cs typeface="Roboto Mono"/>
              <a:sym typeface="Roboto Mono"/>
            </a:endParaRPr>
          </a:p>
          <a:p>
            <a:pPr indent="0" lvl="0" marL="0" rtl="0" algn="l">
              <a:spcBef>
                <a:spcPts val="1300"/>
              </a:spcBef>
              <a:spcAft>
                <a:spcPts val="1300"/>
              </a:spcAft>
              <a:buNone/>
            </a:pPr>
            <a:r>
              <a:rPr lang="vi" sz="1000">
                <a:latin typeface="Roboto Mono"/>
                <a:ea typeface="Roboto Mono"/>
                <a:cs typeface="Roboto Mono"/>
                <a:sym typeface="Roboto Mono"/>
              </a:rPr>
              <a:t>http://db.cs.duke.edu/courses/cps111/spring07/notes/12.pdf</a:t>
            </a:r>
            <a:endParaRPr sz="1000">
              <a:latin typeface="Roboto Mono"/>
              <a:ea typeface="Roboto Mono"/>
              <a:cs typeface="Roboto Mono"/>
              <a:sym typeface="Roboto Mono"/>
            </a:endParaRPr>
          </a:p>
        </p:txBody>
      </p:sp>
      <p:sp>
        <p:nvSpPr>
          <p:cNvPr id="171" name="Google Shape;171;p24"/>
          <p:cNvSpPr txBox="1"/>
          <p:nvPr>
            <p:ph idx="1" type="body"/>
          </p:nvPr>
        </p:nvSpPr>
        <p:spPr>
          <a:xfrm>
            <a:off x="4665325" y="806850"/>
            <a:ext cx="4319100" cy="4097100"/>
          </a:xfrm>
          <a:prstGeom prst="rect">
            <a:avLst/>
          </a:prstGeom>
        </p:spPr>
        <p:txBody>
          <a:bodyPr anchorCtr="0" anchor="t" bIns="91425" lIns="91425" spcFirstLastPara="1" rIns="91425" wrap="square" tIns="91425">
            <a:noAutofit/>
          </a:bodyPr>
          <a:lstStyle/>
          <a:p>
            <a:pPr indent="0" lvl="0" marL="0" rtl="0" algn="l">
              <a:lnSpc>
                <a:spcPct val="50000"/>
              </a:lnSpc>
              <a:spcBef>
                <a:spcPts val="1300"/>
              </a:spcBef>
              <a:spcAft>
                <a:spcPts val="0"/>
              </a:spcAft>
              <a:buNone/>
            </a:pPr>
            <a:r>
              <a:t/>
            </a:r>
            <a:endParaRPr sz="1400">
              <a:solidFill>
                <a:srgbClr val="000000"/>
              </a:solidFill>
              <a:latin typeface="Roboto Mono"/>
              <a:ea typeface="Roboto Mono"/>
              <a:cs typeface="Roboto Mono"/>
              <a:sym typeface="Roboto Mono"/>
            </a:endParaRPr>
          </a:p>
          <a:p>
            <a:pPr indent="0" lvl="0" marL="0" rtl="0" algn="l">
              <a:lnSpc>
                <a:spcPct val="100000"/>
              </a:lnSpc>
              <a:spcBef>
                <a:spcPts val="1300"/>
              </a:spcBef>
              <a:spcAft>
                <a:spcPts val="0"/>
              </a:spcAft>
              <a:buNone/>
            </a:pPr>
            <a:r>
              <a:t/>
            </a:r>
            <a:endParaRPr sz="1400">
              <a:solidFill>
                <a:srgbClr val="000000"/>
              </a:solidFill>
              <a:latin typeface="Roboto Mono"/>
              <a:ea typeface="Roboto Mono"/>
              <a:cs typeface="Roboto Mono"/>
              <a:sym typeface="Roboto Mono"/>
            </a:endParaRPr>
          </a:p>
          <a:p>
            <a:pPr indent="0" lvl="0" marL="0" rtl="0" algn="l">
              <a:lnSpc>
                <a:spcPct val="100000"/>
              </a:lnSpc>
              <a:spcBef>
                <a:spcPts val="1300"/>
              </a:spcBef>
              <a:spcAft>
                <a:spcPts val="0"/>
              </a:spcAft>
              <a:buNone/>
            </a:pPr>
            <a:r>
              <a:t/>
            </a:r>
            <a:endParaRPr sz="1400">
              <a:solidFill>
                <a:srgbClr val="000000"/>
              </a:solidFill>
              <a:latin typeface="Roboto Mono"/>
              <a:ea typeface="Roboto Mono"/>
              <a:cs typeface="Roboto Mono"/>
              <a:sym typeface="Roboto Mono"/>
            </a:endParaRPr>
          </a:p>
          <a:p>
            <a:pPr indent="0" lvl="0" marL="0" rtl="0" algn="l">
              <a:spcBef>
                <a:spcPts val="1300"/>
              </a:spcBef>
              <a:spcAft>
                <a:spcPts val="0"/>
              </a:spcAft>
              <a:buNone/>
            </a:pPr>
            <a:r>
              <a:t/>
            </a:r>
            <a:endParaRPr>
              <a:latin typeface="Roboto Mono"/>
              <a:ea typeface="Roboto Mono"/>
              <a:cs typeface="Roboto Mono"/>
              <a:sym typeface="Roboto Mono"/>
            </a:endParaRPr>
          </a:p>
          <a:p>
            <a:pPr indent="0" lvl="0" marL="0" rtl="0" algn="l">
              <a:spcBef>
                <a:spcPts val="1300"/>
              </a:spcBef>
              <a:spcAft>
                <a:spcPts val="1600"/>
              </a:spcAft>
              <a:buNone/>
            </a:pPr>
            <a:r>
              <a:t/>
            </a:r>
            <a:endParaRPr>
              <a:latin typeface="Roboto Mono"/>
              <a:ea typeface="Roboto Mono"/>
              <a:cs typeface="Roboto Mono"/>
              <a:sym typeface="Roboto Mono"/>
            </a:endParaRPr>
          </a:p>
        </p:txBody>
      </p:sp>
      <p:pic>
        <p:nvPicPr>
          <p:cNvPr id="172" name="Google Shape;172;p24"/>
          <p:cNvPicPr preferRelativeResize="0"/>
          <p:nvPr/>
        </p:nvPicPr>
        <p:blipFill>
          <a:blip r:embed="rId3">
            <a:alphaModFix/>
          </a:blip>
          <a:stretch>
            <a:fillRect/>
          </a:stretch>
        </p:blipFill>
        <p:spPr>
          <a:xfrm>
            <a:off x="5182701" y="1167375"/>
            <a:ext cx="3164474" cy="3690549"/>
          </a:xfrm>
          <a:prstGeom prst="rect">
            <a:avLst/>
          </a:prstGeom>
          <a:noFill/>
          <a:ln>
            <a:noFill/>
          </a:ln>
        </p:spPr>
      </p:pic>
      <p:pic>
        <p:nvPicPr>
          <p:cNvPr id="173" name="Google Shape;173;p24"/>
          <p:cNvPicPr preferRelativeResize="0"/>
          <p:nvPr/>
        </p:nvPicPr>
        <p:blipFill>
          <a:blip r:embed="rId4">
            <a:alphaModFix/>
          </a:blip>
          <a:stretch>
            <a:fillRect/>
          </a:stretch>
        </p:blipFill>
        <p:spPr>
          <a:xfrm>
            <a:off x="1102700" y="4090825"/>
            <a:ext cx="2286000" cy="29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30000" y="580150"/>
            <a:ext cx="78915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Feature Selection - SVD Singular Value Decomposition</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sp>
        <p:nvSpPr>
          <p:cNvPr id="179" name="Google Shape;179;p25"/>
          <p:cNvSpPr txBox="1"/>
          <p:nvPr/>
        </p:nvSpPr>
        <p:spPr>
          <a:xfrm>
            <a:off x="817600" y="1665075"/>
            <a:ext cx="6707700" cy="113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800">
                <a:latin typeface="Roboto Mono"/>
                <a:ea typeface="Roboto Mono"/>
                <a:cs typeface="Roboto Mono"/>
                <a:sym typeface="Roboto Mono"/>
              </a:rPr>
              <a:t>Ma trận vuông A được gọi là chéo hóa được khi và chỉ khi tồn tại ma trận P vuông không suy biến và ma trận đường chéo D sao cho :</a:t>
            </a:r>
            <a:endParaRPr sz="1800">
              <a:latin typeface="Roboto Mono"/>
              <a:ea typeface="Roboto Mono"/>
              <a:cs typeface="Roboto Mono"/>
              <a:sym typeface="Roboto Mono"/>
            </a:endParaRPr>
          </a:p>
        </p:txBody>
      </p:sp>
      <p:pic>
        <p:nvPicPr>
          <p:cNvPr id="180" name="Google Shape;180;p25"/>
          <p:cNvPicPr preferRelativeResize="0"/>
          <p:nvPr/>
        </p:nvPicPr>
        <p:blipFill>
          <a:blip r:embed="rId3">
            <a:alphaModFix/>
          </a:blip>
          <a:stretch>
            <a:fillRect/>
          </a:stretch>
        </p:blipFill>
        <p:spPr>
          <a:xfrm>
            <a:off x="817600" y="3028150"/>
            <a:ext cx="6286500" cy="142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51200" y="580175"/>
            <a:ext cx="76416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Feature Selection - SVD Singular Value Decomposition</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130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800">
              <a:solidFill>
                <a:srgbClr val="000000"/>
              </a:solidFill>
              <a:latin typeface="Arial"/>
              <a:ea typeface="Arial"/>
              <a:cs typeface="Arial"/>
              <a:sym typeface="Arial"/>
            </a:endParaRPr>
          </a:p>
        </p:txBody>
      </p:sp>
      <p:sp>
        <p:nvSpPr>
          <p:cNvPr id="186" name="Google Shape;186;p26"/>
          <p:cNvSpPr txBox="1"/>
          <p:nvPr/>
        </p:nvSpPr>
        <p:spPr>
          <a:xfrm>
            <a:off x="783300" y="1437150"/>
            <a:ext cx="7577400" cy="113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700">
                <a:latin typeface="Roboto Mono"/>
                <a:ea typeface="Roboto Mono"/>
                <a:cs typeface="Roboto Mono"/>
                <a:sym typeface="Roboto Mono"/>
              </a:rPr>
              <a:t>Từ công thức phân tách ma trận A thành 3 ma trận như ở slide trước, tiếp tục biến đổi, ta có: </a:t>
            </a:r>
            <a:endParaRPr sz="1700">
              <a:latin typeface="Roboto Mono"/>
              <a:ea typeface="Roboto Mono"/>
              <a:cs typeface="Roboto Mono"/>
              <a:sym typeface="Roboto Mono"/>
            </a:endParaRPr>
          </a:p>
        </p:txBody>
      </p:sp>
      <p:pic>
        <p:nvPicPr>
          <p:cNvPr id="187" name="Google Shape;187;p26"/>
          <p:cNvPicPr preferRelativeResize="0"/>
          <p:nvPr/>
        </p:nvPicPr>
        <p:blipFill>
          <a:blip r:embed="rId3">
            <a:alphaModFix/>
          </a:blip>
          <a:stretch>
            <a:fillRect/>
          </a:stretch>
        </p:blipFill>
        <p:spPr>
          <a:xfrm>
            <a:off x="974325" y="2367775"/>
            <a:ext cx="2952750" cy="1047750"/>
          </a:xfrm>
          <a:prstGeom prst="rect">
            <a:avLst/>
          </a:prstGeom>
          <a:noFill/>
          <a:ln>
            <a:noFill/>
          </a:ln>
        </p:spPr>
      </p:pic>
      <p:sp>
        <p:nvSpPr>
          <p:cNvPr id="188" name="Google Shape;188;p26"/>
          <p:cNvSpPr txBox="1"/>
          <p:nvPr/>
        </p:nvSpPr>
        <p:spPr>
          <a:xfrm>
            <a:off x="851550" y="3620600"/>
            <a:ext cx="7242000" cy="1134600"/>
          </a:xfrm>
          <a:prstGeom prst="rect">
            <a:avLst/>
          </a:prstGeom>
          <a:noFill/>
          <a:ln>
            <a:noFill/>
          </a:ln>
        </p:spPr>
        <p:txBody>
          <a:bodyPr anchorCtr="0" anchor="t" bIns="91425" lIns="91425" spcFirstLastPara="1" rIns="91425" wrap="square" tIns="91425">
            <a:noAutofit/>
          </a:bodyPr>
          <a:lstStyle/>
          <a:p>
            <a:pPr indent="0" lvl="0" marL="50800" marR="25400" rtl="0" algn="l">
              <a:lnSpc>
                <a:spcPct val="150000"/>
              </a:lnSpc>
              <a:spcBef>
                <a:spcPts val="0"/>
              </a:spcBef>
              <a:spcAft>
                <a:spcPts val="0"/>
              </a:spcAft>
              <a:buNone/>
            </a:pPr>
            <a:r>
              <a:rPr lang="vi"/>
              <a:t>Từ đây ta tìm được các phần tử của  </a:t>
            </a:r>
            <a:r>
              <a:rPr lang="vi"/>
              <a:t>Σ là                                                  :   </a:t>
            </a:r>
            <a:endParaRPr/>
          </a:p>
          <a:p>
            <a:pPr indent="0" lvl="0" marL="50800" marR="25400" rtl="0" algn="l">
              <a:lnSpc>
                <a:spcPct val="150000"/>
              </a:lnSpc>
              <a:spcBef>
                <a:spcPts val="0"/>
              </a:spcBef>
              <a:spcAft>
                <a:spcPts val="0"/>
              </a:spcAft>
              <a:buNone/>
            </a:pPr>
            <a:r>
              <a:rPr lang="vi"/>
              <a:t>                      chính là các trị riêng của ma trận               và các hàn của ma trận U là các vec tơ riêng tương ứng</a:t>
            </a:r>
            <a:endParaRPr/>
          </a:p>
        </p:txBody>
      </p:sp>
      <p:pic>
        <p:nvPicPr>
          <p:cNvPr id="189" name="Google Shape;189;p26"/>
          <p:cNvPicPr preferRelativeResize="0"/>
          <p:nvPr/>
        </p:nvPicPr>
        <p:blipFill>
          <a:blip r:embed="rId4">
            <a:alphaModFix/>
          </a:blip>
          <a:stretch>
            <a:fillRect/>
          </a:stretch>
        </p:blipFill>
        <p:spPr>
          <a:xfrm>
            <a:off x="4377275" y="3678050"/>
            <a:ext cx="2286000" cy="295275"/>
          </a:xfrm>
          <a:prstGeom prst="rect">
            <a:avLst/>
          </a:prstGeom>
          <a:noFill/>
          <a:ln>
            <a:noFill/>
          </a:ln>
        </p:spPr>
      </p:pic>
      <p:pic>
        <p:nvPicPr>
          <p:cNvPr id="190" name="Google Shape;190;p26"/>
          <p:cNvPicPr preferRelativeResize="0"/>
          <p:nvPr/>
        </p:nvPicPr>
        <p:blipFill>
          <a:blip r:embed="rId5">
            <a:alphaModFix/>
          </a:blip>
          <a:stretch>
            <a:fillRect/>
          </a:stretch>
        </p:blipFill>
        <p:spPr>
          <a:xfrm>
            <a:off x="1148525" y="3973338"/>
            <a:ext cx="838200" cy="295275"/>
          </a:xfrm>
          <a:prstGeom prst="rect">
            <a:avLst/>
          </a:prstGeom>
          <a:noFill/>
          <a:ln>
            <a:noFill/>
          </a:ln>
        </p:spPr>
      </p:pic>
      <p:pic>
        <p:nvPicPr>
          <p:cNvPr id="191" name="Google Shape;191;p26"/>
          <p:cNvPicPr preferRelativeResize="0"/>
          <p:nvPr/>
        </p:nvPicPr>
        <p:blipFill>
          <a:blip r:embed="rId6">
            <a:alphaModFix/>
          </a:blip>
          <a:stretch>
            <a:fillRect/>
          </a:stretch>
        </p:blipFill>
        <p:spPr>
          <a:xfrm>
            <a:off x="4739825" y="3968563"/>
            <a:ext cx="533400" cy="30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730000" y="617500"/>
            <a:ext cx="73068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Feature Selection- PCA </a:t>
            </a:r>
            <a:r>
              <a:rPr lang="vi" sz="1800">
                <a:solidFill>
                  <a:srgbClr val="000000"/>
                </a:solidFill>
                <a:latin typeface="Roboto Mono"/>
                <a:ea typeface="Roboto Mono"/>
                <a:cs typeface="Roboto Mono"/>
                <a:sym typeface="Roboto Mono"/>
              </a:rPr>
              <a:t>Principal component analys</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sp>
        <p:nvSpPr>
          <p:cNvPr id="197" name="Google Shape;197;p27"/>
          <p:cNvSpPr txBox="1"/>
          <p:nvPr>
            <p:ph idx="1" type="body"/>
          </p:nvPr>
        </p:nvSpPr>
        <p:spPr>
          <a:xfrm>
            <a:off x="730000" y="1532400"/>
            <a:ext cx="2631900" cy="238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vi" sz="1600">
                <a:latin typeface="Roboto Mono"/>
                <a:ea typeface="Roboto Mono"/>
                <a:cs typeface="Roboto Mono"/>
                <a:sym typeface="Roboto Mono"/>
              </a:rPr>
              <a:t>P</a:t>
            </a:r>
            <a:r>
              <a:rPr lang="vi" sz="1600">
                <a:latin typeface="Roboto Mono"/>
                <a:ea typeface="Roboto Mono"/>
                <a:cs typeface="Roboto Mono"/>
                <a:sym typeface="Roboto Mono"/>
              </a:rPr>
              <a:t>hương pháp PCA sẽ tìm không gian mới với tiêu chí cố gắng phản ánh được càng nhiều thông tin gốc càng tốt, và thước đo cho khái niệm “thông tin” ở đây là phương sai</a:t>
            </a:r>
            <a:endParaRPr sz="1600">
              <a:latin typeface="Roboto Mono"/>
              <a:ea typeface="Roboto Mono"/>
              <a:cs typeface="Roboto Mono"/>
              <a:sym typeface="Roboto Mono"/>
            </a:endParaRPr>
          </a:p>
        </p:txBody>
      </p:sp>
      <p:pic>
        <p:nvPicPr>
          <p:cNvPr id="198" name="Google Shape;198;p27"/>
          <p:cNvPicPr preferRelativeResize="0"/>
          <p:nvPr/>
        </p:nvPicPr>
        <p:blipFill>
          <a:blip r:embed="rId3">
            <a:alphaModFix/>
          </a:blip>
          <a:stretch>
            <a:fillRect/>
          </a:stretch>
        </p:blipFill>
        <p:spPr>
          <a:xfrm>
            <a:off x="3240325" y="1263131"/>
            <a:ext cx="5903674" cy="283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671550" y="646725"/>
            <a:ext cx="48540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Feature Selection- PCA</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pic>
        <p:nvPicPr>
          <p:cNvPr id="204" name="Google Shape;204;p28"/>
          <p:cNvPicPr preferRelativeResize="0"/>
          <p:nvPr/>
        </p:nvPicPr>
        <p:blipFill>
          <a:blip r:embed="rId3">
            <a:alphaModFix/>
          </a:blip>
          <a:stretch>
            <a:fillRect/>
          </a:stretch>
        </p:blipFill>
        <p:spPr>
          <a:xfrm>
            <a:off x="3935775" y="554575"/>
            <a:ext cx="4854000" cy="4485642"/>
          </a:xfrm>
          <a:prstGeom prst="rect">
            <a:avLst/>
          </a:prstGeom>
          <a:noFill/>
          <a:ln>
            <a:noFill/>
          </a:ln>
        </p:spPr>
      </p:pic>
      <p:sp>
        <p:nvSpPr>
          <p:cNvPr id="205" name="Google Shape;205;p28"/>
          <p:cNvSpPr txBox="1"/>
          <p:nvPr/>
        </p:nvSpPr>
        <p:spPr>
          <a:xfrm>
            <a:off x="511600" y="1311950"/>
            <a:ext cx="3623700" cy="3325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a:latin typeface="Roboto Mono"/>
                <a:ea typeface="Roboto Mono"/>
                <a:cs typeface="Roboto Mono"/>
                <a:sym typeface="Roboto Mono"/>
              </a:rPr>
              <a:t>Tương tự như SVD, với PCA tất cả các sample của X sẽ vào không gian nhỏ hơn theo công thức</a:t>
            </a:r>
            <a:endParaRPr>
              <a:latin typeface="Roboto Mono"/>
              <a:ea typeface="Roboto Mono"/>
              <a:cs typeface="Roboto Mono"/>
              <a:sym typeface="Roboto Mono"/>
            </a:endParaRPr>
          </a:p>
          <a:p>
            <a:pPr indent="0" lvl="0" marL="0" rtl="0" algn="l">
              <a:lnSpc>
                <a:spcPct val="150000"/>
              </a:lnSpc>
              <a:spcBef>
                <a:spcPts val="0"/>
              </a:spcBef>
              <a:spcAft>
                <a:spcPts val="0"/>
              </a:spcAft>
              <a:buNone/>
            </a:pPr>
            <a:r>
              <a:t/>
            </a:r>
            <a:endParaRPr>
              <a:latin typeface="Roboto Mono"/>
              <a:ea typeface="Roboto Mono"/>
              <a:cs typeface="Roboto Mono"/>
              <a:sym typeface="Roboto Mono"/>
            </a:endParaRPr>
          </a:p>
          <a:p>
            <a:pPr indent="0" lvl="0" marL="0" rtl="0" algn="l">
              <a:lnSpc>
                <a:spcPct val="150000"/>
              </a:lnSpc>
              <a:spcBef>
                <a:spcPts val="0"/>
              </a:spcBef>
              <a:spcAft>
                <a:spcPts val="0"/>
              </a:spcAft>
              <a:buNone/>
            </a:pPr>
            <a:r>
              <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lang="vi">
                <a:latin typeface="Roboto Mono"/>
                <a:ea typeface="Roboto Mono"/>
                <a:cs typeface="Roboto Mono"/>
                <a:sym typeface="Roboto Mono"/>
              </a:rPr>
              <a:t>Trong đó W,D chứa các k vector riêng ứng với k trị riêng lớn nhất</a:t>
            </a:r>
            <a:endParaRPr>
              <a:latin typeface="Roboto Mono"/>
              <a:ea typeface="Roboto Mono"/>
              <a:cs typeface="Roboto Mono"/>
              <a:sym typeface="Roboto Mono"/>
            </a:endParaRPr>
          </a:p>
          <a:p>
            <a:pPr indent="0" lvl="0" marL="0" rtl="0" algn="l">
              <a:lnSpc>
                <a:spcPct val="150000"/>
              </a:lnSpc>
              <a:spcBef>
                <a:spcPts val="0"/>
              </a:spcBef>
              <a:spcAft>
                <a:spcPts val="0"/>
              </a:spcAft>
              <a:buNone/>
            </a:pPr>
            <a:r>
              <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lang="vi">
                <a:latin typeface="Roboto Mono"/>
                <a:ea typeface="Roboto Mono"/>
                <a:cs typeface="Roboto Mono"/>
                <a:sym typeface="Roboto Mono"/>
              </a:rPr>
              <a:t>sparse data -&gt; dùng SVD</a:t>
            </a:r>
            <a:br>
              <a:rPr lang="vi">
                <a:latin typeface="Roboto Mono"/>
                <a:ea typeface="Roboto Mono"/>
                <a:cs typeface="Roboto Mono"/>
                <a:sym typeface="Roboto Mono"/>
              </a:rPr>
            </a:br>
            <a:r>
              <a:rPr lang="vi">
                <a:latin typeface="Roboto Mono"/>
                <a:ea typeface="Roboto Mono"/>
                <a:cs typeface="Roboto Mono"/>
                <a:sym typeface="Roboto Mono"/>
              </a:rPr>
              <a:t>dense data -&gt; dùng PCA</a:t>
            </a:r>
            <a:endParaRPr>
              <a:latin typeface="Roboto Mono"/>
              <a:ea typeface="Roboto Mono"/>
              <a:cs typeface="Roboto Mono"/>
              <a:sym typeface="Roboto Mono"/>
            </a:endParaRPr>
          </a:p>
        </p:txBody>
      </p:sp>
      <p:pic>
        <p:nvPicPr>
          <p:cNvPr id="206" name="Google Shape;206;p28"/>
          <p:cNvPicPr preferRelativeResize="0"/>
          <p:nvPr/>
        </p:nvPicPr>
        <p:blipFill rotWithShape="1">
          <a:blip r:embed="rId4">
            <a:alphaModFix/>
          </a:blip>
          <a:srcRect b="0" l="5303" r="0" t="0"/>
          <a:stretch/>
        </p:blipFill>
        <p:spPr>
          <a:xfrm>
            <a:off x="1441000" y="2446863"/>
            <a:ext cx="1042250" cy="249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716950" y="602900"/>
            <a:ext cx="48540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Feature Selection - Max features</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1300"/>
              </a:spcAft>
              <a:buNone/>
            </a:pPr>
            <a:r>
              <a:t/>
            </a:r>
            <a:endParaRPr sz="1800">
              <a:solidFill>
                <a:srgbClr val="000000"/>
              </a:solidFill>
              <a:latin typeface="Roboto Mono"/>
              <a:ea typeface="Roboto Mono"/>
              <a:cs typeface="Roboto Mono"/>
              <a:sym typeface="Roboto Mono"/>
            </a:endParaRPr>
          </a:p>
        </p:txBody>
      </p:sp>
      <p:sp>
        <p:nvSpPr>
          <p:cNvPr id="212" name="Google Shape;212;p29"/>
          <p:cNvSpPr txBox="1"/>
          <p:nvPr/>
        </p:nvSpPr>
        <p:spPr>
          <a:xfrm>
            <a:off x="871525" y="1377150"/>
            <a:ext cx="4155300" cy="171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800">
                <a:latin typeface="Roboto Mono"/>
                <a:ea typeface="Roboto Mono"/>
                <a:cs typeface="Roboto Mono"/>
                <a:sym typeface="Roboto Mono"/>
              </a:rPr>
              <a:t>Build a vocabulary that only consider the top max features ordered by term frequency across the corpus.</a:t>
            </a:r>
            <a:endParaRPr sz="1800">
              <a:latin typeface="Roboto Mono"/>
              <a:ea typeface="Roboto Mono"/>
              <a:cs typeface="Roboto Mono"/>
              <a:sym typeface="Roboto Mono"/>
            </a:endParaRPr>
          </a:p>
        </p:txBody>
      </p:sp>
      <p:pic>
        <p:nvPicPr>
          <p:cNvPr id="213" name="Google Shape;213;p29"/>
          <p:cNvPicPr preferRelativeResize="0"/>
          <p:nvPr/>
        </p:nvPicPr>
        <p:blipFill>
          <a:blip r:embed="rId3">
            <a:alphaModFix/>
          </a:blip>
          <a:stretch>
            <a:fillRect/>
          </a:stretch>
        </p:blipFill>
        <p:spPr>
          <a:xfrm>
            <a:off x="1163775" y="3505750"/>
            <a:ext cx="3065075" cy="636766"/>
          </a:xfrm>
          <a:prstGeom prst="rect">
            <a:avLst/>
          </a:prstGeom>
          <a:noFill/>
          <a:ln>
            <a:noFill/>
          </a:ln>
        </p:spPr>
      </p:pic>
      <p:sp>
        <p:nvSpPr>
          <p:cNvPr id="214" name="Google Shape;214;p29"/>
          <p:cNvSpPr txBox="1"/>
          <p:nvPr/>
        </p:nvSpPr>
        <p:spPr>
          <a:xfrm>
            <a:off x="5819375" y="7344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130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‘and’: 0,</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'brown': 1,</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'dog': 2,</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'fox': 3,</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'jump': 4,</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'jumps': 5,</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'lazy': 6,</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'never': 7,</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'over': 8,</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'quick': 9,</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'quickly': 10,</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    'the': 11,</a:t>
            </a:r>
            <a:endParaRPr>
              <a:latin typeface="Roboto Mono"/>
              <a:ea typeface="Roboto Mono"/>
              <a:cs typeface="Roboto Mono"/>
              <a:sym typeface="Roboto Mono"/>
            </a:endParaRPr>
          </a:p>
          <a:p>
            <a:pPr indent="0" lvl="0" marL="0" rtl="0" algn="l">
              <a:lnSpc>
                <a:spcPct val="50000"/>
              </a:lnSpc>
              <a:spcBef>
                <a:spcPts val="130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lnSpc>
                <a:spcPct val="50000"/>
              </a:lnSpc>
              <a:spcBef>
                <a:spcPts val="1300"/>
              </a:spcBef>
              <a:spcAft>
                <a:spcPts val="1300"/>
              </a:spcAft>
              <a:buNone/>
            </a:pPr>
            <a:r>
              <a:t/>
            </a:r>
            <a:endParaRPr>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696700" y="646700"/>
            <a:ext cx="45930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Thuật toán ML - </a:t>
            </a:r>
            <a:r>
              <a:rPr b="0" lang="vi" sz="1800">
                <a:solidFill>
                  <a:srgbClr val="000000"/>
                </a:solidFill>
                <a:latin typeface="Roboto Mono"/>
                <a:ea typeface="Roboto Mono"/>
                <a:cs typeface="Roboto Mono"/>
                <a:sym typeface="Roboto Mono"/>
              </a:rPr>
              <a:t>Naive-Bayes</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pic>
        <p:nvPicPr>
          <p:cNvPr id="220" name="Google Shape;220;p30"/>
          <p:cNvPicPr preferRelativeResize="0"/>
          <p:nvPr/>
        </p:nvPicPr>
        <p:blipFill>
          <a:blip r:embed="rId3">
            <a:alphaModFix/>
          </a:blip>
          <a:stretch>
            <a:fillRect/>
          </a:stretch>
        </p:blipFill>
        <p:spPr>
          <a:xfrm>
            <a:off x="806651" y="2248576"/>
            <a:ext cx="8086099" cy="1781675"/>
          </a:xfrm>
          <a:prstGeom prst="rect">
            <a:avLst/>
          </a:prstGeom>
          <a:noFill/>
          <a:ln>
            <a:noFill/>
          </a:ln>
        </p:spPr>
      </p:pic>
      <p:sp>
        <p:nvSpPr>
          <p:cNvPr id="221" name="Google Shape;221;p30"/>
          <p:cNvSpPr txBox="1"/>
          <p:nvPr/>
        </p:nvSpPr>
        <p:spPr>
          <a:xfrm>
            <a:off x="871625" y="1649875"/>
            <a:ext cx="63762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latin typeface="Roboto Mono"/>
                <a:ea typeface="Roboto Mono"/>
                <a:cs typeface="Roboto Mono"/>
                <a:sym typeface="Roboto Mono"/>
              </a:rPr>
              <a:t>Ví dụ ta có tập data train và test như sau </a:t>
            </a:r>
            <a:endParaRPr sz="1800">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685675" y="594500"/>
            <a:ext cx="48672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Thuật toán ML - </a:t>
            </a:r>
            <a:r>
              <a:rPr b="0" lang="vi" sz="1800">
                <a:solidFill>
                  <a:srgbClr val="000000"/>
                </a:solidFill>
                <a:latin typeface="Roboto Mono"/>
                <a:ea typeface="Roboto Mono"/>
                <a:cs typeface="Roboto Mono"/>
                <a:sym typeface="Roboto Mono"/>
              </a:rPr>
              <a:t>Naive</a:t>
            </a:r>
            <a:r>
              <a:rPr b="0" lang="vi" sz="1800">
                <a:solidFill>
                  <a:srgbClr val="000000"/>
                </a:solidFill>
                <a:latin typeface="Roboto Mono"/>
                <a:ea typeface="Roboto Mono"/>
                <a:cs typeface="Roboto Mono"/>
                <a:sym typeface="Roboto Mono"/>
              </a:rPr>
              <a:t>-Bayes</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pic>
        <p:nvPicPr>
          <p:cNvPr id="227" name="Google Shape;227;p31"/>
          <p:cNvPicPr preferRelativeResize="0"/>
          <p:nvPr/>
        </p:nvPicPr>
        <p:blipFill rotWithShape="1">
          <a:blip r:embed="rId3">
            <a:alphaModFix/>
          </a:blip>
          <a:srcRect b="0" l="0" r="0" t="1922"/>
          <a:stretch/>
        </p:blipFill>
        <p:spPr>
          <a:xfrm>
            <a:off x="385763" y="1963525"/>
            <a:ext cx="8372475" cy="2447525"/>
          </a:xfrm>
          <a:prstGeom prst="rect">
            <a:avLst/>
          </a:prstGeom>
          <a:noFill/>
          <a:ln>
            <a:noFill/>
          </a:ln>
        </p:spPr>
      </p:pic>
      <p:pic>
        <p:nvPicPr>
          <p:cNvPr id="228" name="Google Shape;228;p31"/>
          <p:cNvPicPr preferRelativeResize="0"/>
          <p:nvPr/>
        </p:nvPicPr>
        <p:blipFill>
          <a:blip r:embed="rId4">
            <a:alphaModFix/>
          </a:blip>
          <a:stretch>
            <a:fillRect/>
          </a:stretch>
        </p:blipFill>
        <p:spPr>
          <a:xfrm>
            <a:off x="3915250" y="1195500"/>
            <a:ext cx="2531158" cy="798000"/>
          </a:xfrm>
          <a:prstGeom prst="rect">
            <a:avLst/>
          </a:prstGeom>
          <a:noFill/>
          <a:ln>
            <a:noFill/>
          </a:ln>
        </p:spPr>
      </p:pic>
      <p:pic>
        <p:nvPicPr>
          <p:cNvPr id="229" name="Google Shape;229;p31"/>
          <p:cNvPicPr preferRelativeResize="0"/>
          <p:nvPr/>
        </p:nvPicPr>
        <p:blipFill>
          <a:blip r:embed="rId5">
            <a:alphaModFix/>
          </a:blip>
          <a:stretch>
            <a:fillRect/>
          </a:stretch>
        </p:blipFill>
        <p:spPr>
          <a:xfrm>
            <a:off x="6771075" y="1244550"/>
            <a:ext cx="1887292" cy="69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65500" y="1816950"/>
            <a:ext cx="4045200" cy="15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sz="4000">
                <a:latin typeface="Roboto Mono"/>
                <a:ea typeface="Roboto Mono"/>
                <a:cs typeface="Roboto Mono"/>
                <a:sym typeface="Roboto Mono"/>
              </a:rPr>
              <a:t>Nội dung</a:t>
            </a:r>
            <a:endParaRPr sz="4000">
              <a:latin typeface="Roboto Mono"/>
              <a:ea typeface="Roboto Mono"/>
              <a:cs typeface="Roboto Mono"/>
              <a:sym typeface="Roboto Mono"/>
            </a:endParaRPr>
          </a:p>
        </p:txBody>
      </p:sp>
      <p:sp>
        <p:nvSpPr>
          <p:cNvPr id="93" name="Google Shape;93;p14"/>
          <p:cNvSpPr txBox="1"/>
          <p:nvPr>
            <p:ph idx="2" type="body"/>
          </p:nvPr>
        </p:nvSpPr>
        <p:spPr>
          <a:xfrm>
            <a:off x="4924900" y="423450"/>
            <a:ext cx="3929100" cy="39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Roboto Mono"/>
              <a:ea typeface="Roboto Mono"/>
              <a:cs typeface="Roboto Mono"/>
              <a:sym typeface="Roboto Mono"/>
            </a:endParaRPr>
          </a:p>
          <a:p>
            <a:pPr indent="0" lvl="0" marL="0" rtl="0" algn="l">
              <a:spcBef>
                <a:spcPts val="0"/>
              </a:spcBef>
              <a:spcAft>
                <a:spcPts val="0"/>
              </a:spcAft>
              <a:buNone/>
            </a:pPr>
            <a:r>
              <a:t/>
            </a:r>
            <a:endParaRPr b="1">
              <a:latin typeface="Roboto Mono"/>
              <a:ea typeface="Roboto Mono"/>
              <a:cs typeface="Roboto Mono"/>
              <a:sym typeface="Roboto Mono"/>
            </a:endParaRPr>
          </a:p>
          <a:p>
            <a:pPr indent="-342900" lvl="0" marL="457200" rtl="0" algn="l">
              <a:spcBef>
                <a:spcPts val="0"/>
              </a:spcBef>
              <a:spcAft>
                <a:spcPts val="0"/>
              </a:spcAft>
              <a:buSzPts val="1800"/>
              <a:buFont typeface="Roboto Mono"/>
              <a:buAutoNum type="arabicPeriod"/>
            </a:pPr>
            <a:r>
              <a:rPr b="1" lang="vi" sz="1800">
                <a:latin typeface="Roboto Mono"/>
                <a:ea typeface="Roboto Mono"/>
                <a:cs typeface="Roboto Mono"/>
                <a:sym typeface="Roboto Mono"/>
              </a:rPr>
              <a:t>Natural Language Processing và một số ứng dụng.</a:t>
            </a:r>
            <a:endParaRPr b="1" sz="1800">
              <a:latin typeface="Roboto Mono"/>
              <a:ea typeface="Roboto Mono"/>
              <a:cs typeface="Roboto Mono"/>
              <a:sym typeface="Roboto Mono"/>
            </a:endParaRPr>
          </a:p>
          <a:p>
            <a:pPr indent="0" lvl="0" marL="0" rtl="0" algn="l">
              <a:spcBef>
                <a:spcPts val="0"/>
              </a:spcBef>
              <a:spcAft>
                <a:spcPts val="0"/>
              </a:spcAft>
              <a:buNone/>
            </a:pPr>
            <a:r>
              <a:t/>
            </a:r>
            <a:endParaRPr b="1" sz="1800">
              <a:latin typeface="Roboto Mono"/>
              <a:ea typeface="Roboto Mono"/>
              <a:cs typeface="Roboto Mono"/>
              <a:sym typeface="Roboto Mono"/>
            </a:endParaRPr>
          </a:p>
          <a:p>
            <a:pPr indent="-342900" lvl="0" marL="457200" rtl="0" algn="l">
              <a:spcBef>
                <a:spcPts val="0"/>
              </a:spcBef>
              <a:spcAft>
                <a:spcPts val="0"/>
              </a:spcAft>
              <a:buSzPts val="1800"/>
              <a:buFont typeface="Roboto Mono"/>
              <a:buAutoNum type="arabicPeriod"/>
            </a:pPr>
            <a:r>
              <a:rPr b="1" lang="vi" sz="1800">
                <a:latin typeface="Roboto Mono"/>
                <a:ea typeface="Roboto Mono"/>
                <a:cs typeface="Roboto Mono"/>
                <a:sym typeface="Roboto Mono"/>
              </a:rPr>
              <a:t>Các bước xây dựng mô hình</a:t>
            </a:r>
            <a:endParaRPr b="1" sz="1800">
              <a:latin typeface="Roboto Mono"/>
              <a:ea typeface="Roboto Mono"/>
              <a:cs typeface="Roboto Mono"/>
              <a:sym typeface="Roboto Mono"/>
            </a:endParaRPr>
          </a:p>
          <a:p>
            <a:pPr indent="0" lvl="0" marL="0" rtl="0" algn="l">
              <a:spcBef>
                <a:spcPts val="0"/>
              </a:spcBef>
              <a:spcAft>
                <a:spcPts val="0"/>
              </a:spcAft>
              <a:buNone/>
            </a:pPr>
            <a:r>
              <a:t/>
            </a:r>
            <a:endParaRPr b="1" sz="1800">
              <a:latin typeface="Roboto Mono"/>
              <a:ea typeface="Roboto Mono"/>
              <a:cs typeface="Roboto Mono"/>
              <a:sym typeface="Roboto Mono"/>
            </a:endParaRPr>
          </a:p>
          <a:p>
            <a:pPr indent="-342900" lvl="0" marL="457200" rtl="0" algn="l">
              <a:spcBef>
                <a:spcPts val="0"/>
              </a:spcBef>
              <a:spcAft>
                <a:spcPts val="0"/>
              </a:spcAft>
              <a:buSzPts val="1800"/>
              <a:buFont typeface="Roboto Mono"/>
              <a:buAutoNum type="arabicPeriod"/>
            </a:pPr>
            <a:r>
              <a:rPr b="1" lang="vi" sz="1800">
                <a:latin typeface="Roboto Mono"/>
                <a:ea typeface="Roboto Mono"/>
                <a:cs typeface="Roboto Mono"/>
                <a:sym typeface="Roboto Mono"/>
              </a:rPr>
              <a:t>Demo ứng dụng phân loại văn bản, so sánh naive Bayes, SVM, MLP, CNN </a:t>
            </a:r>
            <a:endParaRPr sz="1800">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730000" y="1318650"/>
            <a:ext cx="34926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200">
                <a:solidFill>
                  <a:srgbClr val="000000"/>
                </a:solidFill>
                <a:latin typeface="Arial"/>
                <a:ea typeface="Arial"/>
                <a:cs typeface="Arial"/>
                <a:sym typeface="Arial"/>
              </a:rPr>
              <a:t>Thuật toán ML</a:t>
            </a:r>
            <a:br>
              <a:rPr lang="vi" sz="1200">
                <a:solidFill>
                  <a:srgbClr val="000000"/>
                </a:solidFill>
                <a:latin typeface="Arial"/>
                <a:ea typeface="Arial"/>
                <a:cs typeface="Arial"/>
                <a:sym typeface="Arial"/>
              </a:rPr>
            </a:br>
            <a:r>
              <a:rPr b="0" lang="vi" sz="1200">
                <a:solidFill>
                  <a:srgbClr val="000000"/>
                </a:solidFill>
                <a:latin typeface="Arial"/>
                <a:ea typeface="Arial"/>
                <a:cs typeface="Arial"/>
                <a:sym typeface="Arial"/>
              </a:rPr>
              <a:t> naıve-Bayes</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pic>
        <p:nvPicPr>
          <p:cNvPr id="235" name="Google Shape;235;p32"/>
          <p:cNvPicPr preferRelativeResize="0"/>
          <p:nvPr/>
        </p:nvPicPr>
        <p:blipFill>
          <a:blip r:embed="rId3">
            <a:alphaModFix/>
          </a:blip>
          <a:stretch>
            <a:fillRect/>
          </a:stretch>
        </p:blipFill>
        <p:spPr>
          <a:xfrm>
            <a:off x="367019" y="2974578"/>
            <a:ext cx="7524750" cy="609600"/>
          </a:xfrm>
          <a:prstGeom prst="rect">
            <a:avLst/>
          </a:prstGeom>
          <a:noFill/>
          <a:ln>
            <a:noFill/>
          </a:ln>
        </p:spPr>
      </p:pic>
      <p:pic>
        <p:nvPicPr>
          <p:cNvPr id="236" name="Google Shape;236;p32"/>
          <p:cNvPicPr preferRelativeResize="0"/>
          <p:nvPr/>
        </p:nvPicPr>
        <p:blipFill rotWithShape="1">
          <a:blip r:embed="rId4">
            <a:alphaModFix/>
          </a:blip>
          <a:srcRect b="0" l="0" r="0" t="1893"/>
          <a:stretch/>
        </p:blipFill>
        <p:spPr>
          <a:xfrm>
            <a:off x="385750" y="517225"/>
            <a:ext cx="8372475" cy="2448200"/>
          </a:xfrm>
          <a:prstGeom prst="rect">
            <a:avLst/>
          </a:prstGeom>
          <a:noFill/>
          <a:ln>
            <a:noFill/>
          </a:ln>
        </p:spPr>
      </p:pic>
      <p:pic>
        <p:nvPicPr>
          <p:cNvPr id="237" name="Google Shape;237;p32"/>
          <p:cNvPicPr preferRelativeResize="0"/>
          <p:nvPr/>
        </p:nvPicPr>
        <p:blipFill>
          <a:blip r:embed="rId5">
            <a:alphaModFix/>
          </a:blip>
          <a:stretch>
            <a:fillRect/>
          </a:stretch>
        </p:blipFill>
        <p:spPr>
          <a:xfrm>
            <a:off x="488025" y="3671550"/>
            <a:ext cx="3866350" cy="1268325"/>
          </a:xfrm>
          <a:prstGeom prst="rect">
            <a:avLst/>
          </a:prstGeom>
          <a:noFill/>
          <a:ln>
            <a:noFill/>
          </a:ln>
        </p:spPr>
      </p:pic>
      <p:pic>
        <p:nvPicPr>
          <p:cNvPr id="238" name="Google Shape;238;p32"/>
          <p:cNvPicPr preferRelativeResize="0"/>
          <p:nvPr/>
        </p:nvPicPr>
        <p:blipFill>
          <a:blip r:embed="rId6">
            <a:alphaModFix/>
          </a:blip>
          <a:stretch>
            <a:fillRect/>
          </a:stretch>
        </p:blipFill>
        <p:spPr>
          <a:xfrm>
            <a:off x="4732725" y="3761850"/>
            <a:ext cx="4025500" cy="1132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730000" y="592650"/>
            <a:ext cx="61818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Thuật toán ML - </a:t>
            </a:r>
            <a:r>
              <a:rPr b="0" i="1" lang="vi" sz="1800">
                <a:solidFill>
                  <a:srgbClr val="000000"/>
                </a:solidFill>
                <a:latin typeface="Roboto Mono"/>
                <a:ea typeface="Roboto Mono"/>
                <a:cs typeface="Roboto Mono"/>
                <a:sym typeface="Roboto Mono"/>
              </a:rPr>
              <a:t>Support Vector Machine SVC</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sp>
        <p:nvSpPr>
          <p:cNvPr id="244" name="Google Shape;244;p33"/>
          <p:cNvSpPr txBox="1"/>
          <p:nvPr>
            <p:ph idx="1" type="body"/>
          </p:nvPr>
        </p:nvSpPr>
        <p:spPr>
          <a:xfrm>
            <a:off x="453150" y="1302625"/>
            <a:ext cx="4119000" cy="37233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lang="vi" sz="1800">
                <a:latin typeface="Roboto Mono"/>
                <a:ea typeface="Roboto Mono"/>
                <a:cs typeface="Roboto Mono"/>
                <a:sym typeface="Roboto Mono"/>
              </a:rPr>
              <a:t>Sau khi visualize data ta thấy dữ liệu đang làm không phân tách tuyến tính.</a:t>
            </a:r>
            <a:endParaRPr sz="1800">
              <a:latin typeface="Roboto Mono"/>
              <a:ea typeface="Roboto Mono"/>
              <a:cs typeface="Roboto Mono"/>
              <a:sym typeface="Roboto Mono"/>
            </a:endParaRPr>
          </a:p>
          <a:p>
            <a:pPr indent="0" lvl="0" marL="0" rtl="0" algn="l">
              <a:spcBef>
                <a:spcPts val="1300"/>
              </a:spcBef>
              <a:spcAft>
                <a:spcPts val="0"/>
              </a:spcAft>
              <a:buNone/>
            </a:pPr>
            <a:r>
              <a:rPr lang="vi" sz="1800">
                <a:latin typeface="Roboto Mono"/>
                <a:ea typeface="Roboto Mono"/>
                <a:cs typeface="Roboto Mono"/>
                <a:sym typeface="Roboto Mono"/>
              </a:rPr>
              <a:t>Dùng SVC với kernel RBF với bài toán phân biệt nhiều class (20 class).</a:t>
            </a:r>
            <a:endParaRPr sz="1800">
              <a:latin typeface="Roboto Mono"/>
              <a:ea typeface="Roboto Mono"/>
              <a:cs typeface="Roboto Mono"/>
              <a:sym typeface="Roboto Mono"/>
            </a:endParaRPr>
          </a:p>
          <a:p>
            <a:pPr indent="0" lvl="0" marL="0" rtl="0" algn="l">
              <a:spcBef>
                <a:spcPts val="1300"/>
              </a:spcBef>
              <a:spcAft>
                <a:spcPts val="0"/>
              </a:spcAft>
              <a:buNone/>
            </a:pPr>
            <a:r>
              <a:t/>
            </a:r>
            <a:endParaRPr sz="1200">
              <a:latin typeface="Roboto Mono"/>
              <a:ea typeface="Roboto Mono"/>
              <a:cs typeface="Roboto Mono"/>
              <a:sym typeface="Roboto Mono"/>
            </a:endParaRPr>
          </a:p>
          <a:p>
            <a:pPr indent="0" lvl="0" marL="0" rtl="0" algn="l">
              <a:spcBef>
                <a:spcPts val="1300"/>
              </a:spcBef>
              <a:spcAft>
                <a:spcPts val="1300"/>
              </a:spcAft>
              <a:buNone/>
            </a:pPr>
            <a:r>
              <a:t/>
            </a:r>
            <a:endParaRPr sz="1200">
              <a:latin typeface="Roboto Mono"/>
              <a:ea typeface="Roboto Mono"/>
              <a:cs typeface="Roboto Mono"/>
              <a:sym typeface="Roboto Mono"/>
            </a:endParaRPr>
          </a:p>
        </p:txBody>
      </p:sp>
      <p:pic>
        <p:nvPicPr>
          <p:cNvPr id="245" name="Google Shape;245;p33"/>
          <p:cNvPicPr preferRelativeResize="0"/>
          <p:nvPr/>
        </p:nvPicPr>
        <p:blipFill>
          <a:blip r:embed="rId3">
            <a:alphaModFix/>
          </a:blip>
          <a:stretch>
            <a:fillRect/>
          </a:stretch>
        </p:blipFill>
        <p:spPr>
          <a:xfrm>
            <a:off x="4763250" y="1390650"/>
            <a:ext cx="3676650" cy="2362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733575" y="595250"/>
            <a:ext cx="62511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Thuật toán ML - </a:t>
            </a:r>
            <a:r>
              <a:rPr b="0" lang="vi" sz="1800">
                <a:solidFill>
                  <a:srgbClr val="000000"/>
                </a:solidFill>
                <a:latin typeface="Roboto Mono"/>
                <a:ea typeface="Roboto Mono"/>
                <a:cs typeface="Roboto Mono"/>
                <a:sym typeface="Roboto Mono"/>
              </a:rPr>
              <a:t>Multi Layer Perceptron</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1300"/>
              </a:spcAft>
              <a:buNone/>
            </a:pPr>
            <a:r>
              <a:t/>
            </a:r>
            <a:endParaRPr sz="1800">
              <a:solidFill>
                <a:srgbClr val="000000"/>
              </a:solidFill>
              <a:latin typeface="Roboto Mono"/>
              <a:ea typeface="Roboto Mono"/>
              <a:cs typeface="Roboto Mono"/>
              <a:sym typeface="Roboto Mono"/>
            </a:endParaRPr>
          </a:p>
        </p:txBody>
      </p:sp>
      <p:pic>
        <p:nvPicPr>
          <p:cNvPr id="251" name="Google Shape;251;p34"/>
          <p:cNvPicPr preferRelativeResize="0"/>
          <p:nvPr/>
        </p:nvPicPr>
        <p:blipFill>
          <a:blip r:embed="rId3">
            <a:alphaModFix/>
          </a:blip>
          <a:stretch>
            <a:fillRect/>
          </a:stretch>
        </p:blipFill>
        <p:spPr>
          <a:xfrm>
            <a:off x="832475" y="1709325"/>
            <a:ext cx="5019800" cy="2679900"/>
          </a:xfrm>
          <a:prstGeom prst="rect">
            <a:avLst/>
          </a:prstGeom>
          <a:noFill/>
          <a:ln>
            <a:noFill/>
          </a:ln>
        </p:spPr>
      </p:pic>
      <p:sp>
        <p:nvSpPr>
          <p:cNvPr id="252" name="Google Shape;252;p34"/>
          <p:cNvSpPr txBox="1"/>
          <p:nvPr/>
        </p:nvSpPr>
        <p:spPr>
          <a:xfrm>
            <a:off x="6034275" y="2698725"/>
            <a:ext cx="30000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accuracy: 0.926790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680225" y="609350"/>
            <a:ext cx="6809700" cy="7980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Thuật toán ML -</a:t>
            </a:r>
            <a:r>
              <a:rPr b="0" lang="vi" sz="1800">
                <a:solidFill>
                  <a:srgbClr val="000000"/>
                </a:solidFill>
                <a:latin typeface="Roboto Mono"/>
                <a:ea typeface="Roboto Mono"/>
                <a:cs typeface="Roboto Mono"/>
                <a:sym typeface="Roboto Mono"/>
              </a:rPr>
              <a:t> </a:t>
            </a:r>
            <a:r>
              <a:rPr b="0" i="1" lang="vi" sz="1800">
                <a:solidFill>
                  <a:srgbClr val="000000"/>
                </a:solidFill>
                <a:latin typeface="Roboto Mono"/>
                <a:ea typeface="Roboto Mono"/>
                <a:cs typeface="Roboto Mono"/>
                <a:sym typeface="Roboto Mono"/>
              </a:rPr>
              <a:t>Convolution</a:t>
            </a:r>
            <a:r>
              <a:rPr b="0" i="1" lang="vi" sz="1800">
                <a:solidFill>
                  <a:srgbClr val="000000"/>
                </a:solidFill>
                <a:latin typeface="Roboto Mono"/>
                <a:ea typeface="Roboto Mono"/>
                <a:cs typeface="Roboto Mono"/>
                <a:sym typeface="Roboto Mono"/>
              </a:rPr>
              <a:t> Neural Network</a:t>
            </a:r>
            <a:r>
              <a:rPr b="0" lang="vi" sz="1800">
                <a:solidFill>
                  <a:srgbClr val="000000"/>
                </a:solidFill>
                <a:latin typeface="Roboto Mono"/>
                <a:ea typeface="Roboto Mono"/>
                <a:cs typeface="Roboto Mono"/>
                <a:sym typeface="Roboto Mono"/>
              </a:rPr>
              <a:t> (</a:t>
            </a:r>
            <a:r>
              <a:rPr b="0" i="1" lang="vi" sz="1800">
                <a:solidFill>
                  <a:srgbClr val="000000"/>
                </a:solidFill>
                <a:latin typeface="Roboto Mono"/>
                <a:ea typeface="Roboto Mono"/>
                <a:cs typeface="Roboto Mono"/>
                <a:sym typeface="Roboto Mono"/>
              </a:rPr>
              <a:t>C</a:t>
            </a:r>
            <a:r>
              <a:rPr b="0" i="1" lang="vi" sz="1800">
                <a:solidFill>
                  <a:srgbClr val="000000"/>
                </a:solidFill>
                <a:latin typeface="Roboto Mono"/>
                <a:ea typeface="Roboto Mono"/>
                <a:cs typeface="Roboto Mono"/>
                <a:sym typeface="Roboto Mono"/>
              </a:rPr>
              <a:t>NN</a:t>
            </a:r>
            <a:r>
              <a:rPr b="0" lang="vi" sz="1800">
                <a:solidFill>
                  <a:srgbClr val="000000"/>
                </a:solidFill>
                <a:latin typeface="Roboto Mono"/>
                <a:ea typeface="Roboto Mono"/>
                <a:cs typeface="Roboto Mono"/>
                <a:sym typeface="Roboto Mono"/>
              </a:rPr>
              <a:t>)</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pic>
        <p:nvPicPr>
          <p:cNvPr id="258" name="Google Shape;258;p35"/>
          <p:cNvPicPr preferRelativeResize="0"/>
          <p:nvPr/>
        </p:nvPicPr>
        <p:blipFill>
          <a:blip r:embed="rId3">
            <a:alphaModFix/>
          </a:blip>
          <a:stretch>
            <a:fillRect/>
          </a:stretch>
        </p:blipFill>
        <p:spPr>
          <a:xfrm>
            <a:off x="842025" y="1407350"/>
            <a:ext cx="5464402" cy="3431350"/>
          </a:xfrm>
          <a:prstGeom prst="rect">
            <a:avLst/>
          </a:prstGeom>
          <a:noFill/>
          <a:ln>
            <a:noFill/>
          </a:ln>
        </p:spPr>
      </p:pic>
      <p:sp>
        <p:nvSpPr>
          <p:cNvPr id="259" name="Google Shape;259;p35"/>
          <p:cNvSpPr txBox="1"/>
          <p:nvPr/>
        </p:nvSpPr>
        <p:spPr>
          <a:xfrm>
            <a:off x="6306425" y="2681900"/>
            <a:ext cx="30000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accuracy: 0.894164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6"/>
          <p:cNvPicPr preferRelativeResize="0"/>
          <p:nvPr/>
        </p:nvPicPr>
        <p:blipFill>
          <a:blip r:embed="rId3">
            <a:alphaModFix/>
          </a:blip>
          <a:stretch>
            <a:fillRect/>
          </a:stretch>
        </p:blipFill>
        <p:spPr>
          <a:xfrm>
            <a:off x="2059500" y="520750"/>
            <a:ext cx="7084509" cy="4622750"/>
          </a:xfrm>
          <a:prstGeom prst="rect">
            <a:avLst/>
          </a:prstGeom>
          <a:noFill/>
          <a:ln>
            <a:noFill/>
          </a:ln>
        </p:spPr>
      </p:pic>
      <p:sp>
        <p:nvSpPr>
          <p:cNvPr id="265" name="Google Shape;265;p36"/>
          <p:cNvSpPr txBox="1"/>
          <p:nvPr/>
        </p:nvSpPr>
        <p:spPr>
          <a:xfrm>
            <a:off x="431025" y="1858175"/>
            <a:ext cx="1628400" cy="27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ato"/>
                <a:ea typeface="Lato"/>
                <a:cs typeface="Lato"/>
                <a:sym typeface="Lato"/>
              </a:rPr>
              <a:t>The 20 Newsgroups data set is a collection of approximately 20,000 newsgroup documents, partitioned (nearly) evenly across 20 different newsgroups. </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idx="1" type="body"/>
          </p:nvPr>
        </p:nvSpPr>
        <p:spPr>
          <a:xfrm>
            <a:off x="769125" y="1101500"/>
            <a:ext cx="7860900" cy="3879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1500"/>
          </a:p>
          <a:p>
            <a:pPr indent="0" lvl="0" marL="0" rtl="0" algn="l">
              <a:lnSpc>
                <a:spcPct val="100000"/>
              </a:lnSpc>
              <a:spcBef>
                <a:spcPts val="1000"/>
              </a:spcBef>
              <a:spcAft>
                <a:spcPts val="0"/>
              </a:spcAft>
              <a:buNone/>
            </a:pPr>
            <a:r>
              <a:t/>
            </a:r>
            <a:endParaRPr sz="1500"/>
          </a:p>
          <a:p>
            <a:pPr indent="0" lvl="0" marL="0" rtl="0" algn="l">
              <a:lnSpc>
                <a:spcPct val="100000"/>
              </a:lnSpc>
              <a:spcBef>
                <a:spcPts val="1000"/>
              </a:spcBef>
              <a:spcAft>
                <a:spcPts val="0"/>
              </a:spcAft>
              <a:buNone/>
            </a:pPr>
            <a:r>
              <a:rPr lang="vi" sz="1500"/>
              <a:t>From: Mamatha Devineni Ratnam &lt;</a:t>
            </a:r>
            <a:r>
              <a:rPr lang="vi" sz="1500" u="sng">
                <a:solidFill>
                  <a:schemeClr val="hlink"/>
                </a:solidFill>
                <a:hlinkClick r:id="rId3"/>
              </a:rPr>
              <a:t>mr47+@andrew.cmu.edu</a:t>
            </a:r>
            <a:r>
              <a:rPr lang="vi" sz="1500"/>
              <a:t>&gt;</a:t>
            </a:r>
            <a:br>
              <a:rPr lang="vi" sz="1500"/>
            </a:br>
            <a:r>
              <a:rPr lang="vi" sz="1500"/>
              <a:t>Subject: Pens fans reactions</a:t>
            </a:r>
            <a:br>
              <a:rPr lang="vi" sz="1500"/>
            </a:br>
            <a:r>
              <a:rPr lang="vi" sz="1500"/>
              <a:t>Organization: Post Office, Carnegie Mellon, Pittsburgh, PA</a:t>
            </a:r>
            <a:br>
              <a:rPr lang="vi" sz="1500"/>
            </a:br>
            <a:r>
              <a:rPr lang="vi" sz="1500"/>
              <a:t>Lines: 12</a:t>
            </a:r>
            <a:br>
              <a:rPr lang="vi" sz="1500"/>
            </a:br>
            <a:r>
              <a:rPr lang="vi" sz="1500"/>
              <a:t>NNTP-Posting-Host: po4.andrew.cmu.edu</a:t>
            </a:r>
            <a:endParaRPr sz="1500"/>
          </a:p>
          <a:p>
            <a:pPr indent="0" lvl="0" marL="0" rtl="0" algn="l">
              <a:lnSpc>
                <a:spcPct val="100000"/>
              </a:lnSpc>
              <a:spcBef>
                <a:spcPts val="1000"/>
              </a:spcBef>
              <a:spcAft>
                <a:spcPts val="0"/>
              </a:spcAft>
              <a:buNone/>
            </a:pPr>
            <a:r>
              <a:rPr lang="vi" sz="1500"/>
              <a:t>I am sure some bashers of Pens fans are pretty confused about the lack of any kind of posts about the recent Pens massacre of the Devils. Actually, I am  bit puzzled too and a bit relieved. However, I am going to put an end to non-PIttsburghers' relief with a bit of praise for the Pens. Man, they are killing those Devils worse than I thought. Jagr just showed you why he is much better than his regular season stats. He is also a lot fo fun to watch in the playoffs. Bowman should let JAgr have a lot of fun in the next couple of games since the Pens are going to beat the pulp out of Jersey anyway. I was very disappointed not to see the Islanders lose the final regular season game.          PENS RULE!!!</a:t>
            </a:r>
            <a:br>
              <a:rPr lang="vi" sz="1500"/>
            </a:br>
            <a:endParaRPr sz="1500"/>
          </a:p>
          <a:p>
            <a:pPr indent="0" lvl="0" marL="0" rtl="0" algn="l">
              <a:lnSpc>
                <a:spcPct val="100000"/>
              </a:lnSpc>
              <a:spcBef>
                <a:spcPts val="1000"/>
              </a:spcBef>
              <a:spcAft>
                <a:spcPts val="0"/>
              </a:spcAft>
              <a:buNone/>
            </a:pPr>
            <a:r>
              <a:rPr lang="vi" sz="1500"/>
              <a:t>-&gt; rec.sport.hockey</a:t>
            </a:r>
            <a:endParaRPr sz="1500"/>
          </a:p>
          <a:p>
            <a:pPr indent="0" lvl="0" marL="0" rtl="0" algn="l">
              <a:lnSpc>
                <a:spcPct val="100000"/>
              </a:lnSpc>
              <a:spcBef>
                <a:spcPts val="1000"/>
              </a:spcBef>
              <a:spcAft>
                <a:spcPts val="1000"/>
              </a:spcAft>
              <a:buNone/>
            </a:pPr>
            <a:r>
              <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721225" y="719575"/>
            <a:ext cx="36627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latin typeface="Roboto Mono"/>
                <a:ea typeface="Roboto Mono"/>
                <a:cs typeface="Roboto Mono"/>
                <a:sym typeface="Roboto Mono"/>
              </a:rPr>
              <a:t>Tài liệu tham khảo</a:t>
            </a:r>
            <a:endParaRPr sz="1800">
              <a:latin typeface="Roboto Mono"/>
              <a:ea typeface="Roboto Mono"/>
              <a:cs typeface="Roboto Mono"/>
              <a:sym typeface="Roboto Mono"/>
            </a:endParaRPr>
          </a:p>
        </p:txBody>
      </p:sp>
      <p:sp>
        <p:nvSpPr>
          <p:cNvPr id="276" name="Google Shape;276;p38"/>
          <p:cNvSpPr txBox="1"/>
          <p:nvPr>
            <p:ph idx="1" type="body"/>
          </p:nvPr>
        </p:nvSpPr>
        <p:spPr>
          <a:xfrm>
            <a:off x="808900" y="1554275"/>
            <a:ext cx="8016900" cy="27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u="sng">
                <a:solidFill>
                  <a:schemeClr val="hlink"/>
                </a:solidFill>
                <a:latin typeface="Roboto Mono"/>
                <a:ea typeface="Roboto Mono"/>
                <a:cs typeface="Roboto Mono"/>
                <a:sym typeface="Roboto Mono"/>
                <a:hlinkClick r:id="rId3"/>
              </a:rPr>
              <a:t>https://kipalog.com/posts/Gioi-thieu-tien-xu-ly-trong-xu-ly-ngon-ngu-tu-nhien</a:t>
            </a:r>
            <a:endParaRPr sz="1500">
              <a:latin typeface="Roboto Mono"/>
              <a:ea typeface="Roboto Mono"/>
              <a:cs typeface="Roboto Mono"/>
              <a:sym typeface="Roboto Mono"/>
            </a:endParaRPr>
          </a:p>
          <a:p>
            <a:pPr indent="0" lvl="0" marL="0" rtl="0" algn="l">
              <a:spcBef>
                <a:spcPts val="1600"/>
              </a:spcBef>
              <a:spcAft>
                <a:spcPts val="0"/>
              </a:spcAft>
              <a:buNone/>
            </a:pPr>
            <a:r>
              <a:rPr lang="vi" u="sng">
                <a:solidFill>
                  <a:schemeClr val="hlink"/>
                </a:solidFill>
                <a:latin typeface="Roboto Mono"/>
                <a:ea typeface="Roboto Mono"/>
                <a:cs typeface="Roboto Mono"/>
                <a:sym typeface="Roboto Mono"/>
                <a:hlinkClick r:id="rId4"/>
              </a:rPr>
              <a:t>https://viblo.asia/p/phan-loai-van-ban-tu-dong-bang-machine-learning-nhu-the-nao-4P856Pa1ZY3</a:t>
            </a:r>
            <a:endParaRPr sz="1500">
              <a:latin typeface="Roboto Mono"/>
              <a:ea typeface="Roboto Mono"/>
              <a:cs typeface="Roboto Mono"/>
              <a:sym typeface="Roboto Mono"/>
            </a:endParaRPr>
          </a:p>
          <a:p>
            <a:pPr indent="0" lvl="0" marL="0" rtl="0" algn="l">
              <a:spcBef>
                <a:spcPts val="1600"/>
              </a:spcBef>
              <a:spcAft>
                <a:spcPts val="0"/>
              </a:spcAft>
              <a:buNone/>
            </a:pPr>
            <a:r>
              <a:rPr lang="vi" u="sng">
                <a:solidFill>
                  <a:schemeClr val="hlink"/>
                </a:solidFill>
                <a:latin typeface="Roboto Mono"/>
                <a:ea typeface="Roboto Mono"/>
                <a:cs typeface="Roboto Mono"/>
                <a:sym typeface="Roboto Mono"/>
                <a:hlinkClick r:id="rId5"/>
              </a:rPr>
              <a:t>https://viblo.asia/p/phan-loai-van-ban-tu-dong-bang-machine-learning-nhu-the-nao-phan-2-4P856PqBZY3?fbclid=IwAR2oIR_tYnB5TRzJjJPsy2Qm7N5C9lcgEdnjiJbmSBxZDiRmLkxHJrzMHkA</a:t>
            </a:r>
            <a:endParaRPr sz="1500">
              <a:latin typeface="Roboto Mono"/>
              <a:ea typeface="Roboto Mono"/>
              <a:cs typeface="Roboto Mono"/>
              <a:sym typeface="Roboto Mono"/>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21650" y="706600"/>
            <a:ext cx="4003800" cy="1923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1"/>
              </a:buClr>
              <a:buSzPts val="1800"/>
              <a:buFont typeface="Roboto Mono"/>
              <a:buAutoNum type="arabicPeriod"/>
            </a:pPr>
            <a:r>
              <a:rPr lang="vi" sz="1800">
                <a:solidFill>
                  <a:schemeClr val="accent1"/>
                </a:solidFill>
                <a:latin typeface="Roboto Mono"/>
                <a:ea typeface="Roboto Mono"/>
                <a:cs typeface="Roboto Mono"/>
                <a:sym typeface="Roboto Mono"/>
              </a:rPr>
              <a:t>NLP và một số ứng dụng</a:t>
            </a:r>
            <a:endParaRPr sz="1800"/>
          </a:p>
        </p:txBody>
      </p:sp>
      <p:sp>
        <p:nvSpPr>
          <p:cNvPr id="99" name="Google Shape;99;p15"/>
          <p:cNvSpPr txBox="1"/>
          <p:nvPr>
            <p:ph idx="1" type="body"/>
          </p:nvPr>
        </p:nvSpPr>
        <p:spPr>
          <a:xfrm>
            <a:off x="657725" y="1506025"/>
            <a:ext cx="4003800" cy="287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Mono"/>
              <a:buChar char="-"/>
            </a:pPr>
            <a:r>
              <a:rPr lang="vi" sz="1800">
                <a:latin typeface="Roboto Mono"/>
                <a:ea typeface="Roboto Mono"/>
                <a:cs typeface="Roboto Mono"/>
                <a:sym typeface="Roboto Mono"/>
              </a:rPr>
              <a:t>Machine Translation</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vi" sz="1800">
                <a:latin typeface="Roboto Mono"/>
                <a:ea typeface="Roboto Mono"/>
                <a:cs typeface="Roboto Mono"/>
                <a:sym typeface="Roboto Mono"/>
              </a:rPr>
              <a:t>Question Answering</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vi" sz="1800">
                <a:latin typeface="Roboto Mono"/>
                <a:ea typeface="Roboto Mono"/>
                <a:cs typeface="Roboto Mono"/>
                <a:sym typeface="Roboto Mono"/>
              </a:rPr>
              <a:t>Chatbots</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vi" sz="1800">
                <a:latin typeface="Roboto Mono"/>
                <a:ea typeface="Roboto Mono"/>
                <a:cs typeface="Roboto Mono"/>
                <a:sym typeface="Roboto Mono"/>
              </a:rPr>
              <a:t>Automatic Summarization</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vi" sz="1800">
                <a:latin typeface="Roboto Mono"/>
                <a:ea typeface="Roboto Mono"/>
                <a:cs typeface="Roboto Mono"/>
                <a:sym typeface="Roboto Mono"/>
              </a:rPr>
              <a:t>Text classification</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vi" sz="1800">
                <a:latin typeface="Roboto Mono"/>
                <a:ea typeface="Roboto Mono"/>
                <a:cs typeface="Roboto Mono"/>
                <a:sym typeface="Roboto Mono"/>
              </a:rPr>
              <a:t>...</a:t>
            </a:r>
            <a:endParaRPr sz="1800">
              <a:latin typeface="Roboto Mono"/>
              <a:ea typeface="Roboto Mono"/>
              <a:cs typeface="Roboto Mono"/>
              <a:sym typeface="Roboto Mono"/>
            </a:endParaRPr>
          </a:p>
        </p:txBody>
      </p:sp>
      <p:pic>
        <p:nvPicPr>
          <p:cNvPr id="100" name="Google Shape;100;p15"/>
          <p:cNvPicPr preferRelativeResize="0"/>
          <p:nvPr/>
        </p:nvPicPr>
        <p:blipFill>
          <a:blip r:embed="rId3">
            <a:alphaModFix/>
          </a:blip>
          <a:stretch>
            <a:fillRect/>
          </a:stretch>
        </p:blipFill>
        <p:spPr>
          <a:xfrm>
            <a:off x="5144413" y="776650"/>
            <a:ext cx="2162325" cy="1233875"/>
          </a:xfrm>
          <a:prstGeom prst="rect">
            <a:avLst/>
          </a:prstGeom>
          <a:noFill/>
          <a:ln>
            <a:noFill/>
          </a:ln>
        </p:spPr>
      </p:pic>
      <p:pic>
        <p:nvPicPr>
          <p:cNvPr id="101" name="Google Shape;101;p15"/>
          <p:cNvPicPr preferRelativeResize="0"/>
          <p:nvPr/>
        </p:nvPicPr>
        <p:blipFill>
          <a:blip r:embed="rId4">
            <a:alphaModFix/>
          </a:blip>
          <a:stretch>
            <a:fillRect/>
          </a:stretch>
        </p:blipFill>
        <p:spPr>
          <a:xfrm>
            <a:off x="5144420" y="2259550"/>
            <a:ext cx="2399196" cy="1233875"/>
          </a:xfrm>
          <a:prstGeom prst="rect">
            <a:avLst/>
          </a:prstGeom>
          <a:noFill/>
          <a:ln>
            <a:noFill/>
          </a:ln>
        </p:spPr>
      </p:pic>
      <p:pic>
        <p:nvPicPr>
          <p:cNvPr id="102" name="Google Shape;102;p15"/>
          <p:cNvPicPr preferRelativeResize="0"/>
          <p:nvPr/>
        </p:nvPicPr>
        <p:blipFill>
          <a:blip r:embed="rId5">
            <a:alphaModFix/>
          </a:blip>
          <a:stretch>
            <a:fillRect/>
          </a:stretch>
        </p:blipFill>
        <p:spPr>
          <a:xfrm>
            <a:off x="5144425" y="3541043"/>
            <a:ext cx="2399200" cy="134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1225" y="7049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latin typeface="Roboto Mono"/>
                <a:ea typeface="Roboto Mono"/>
                <a:cs typeface="Roboto Mono"/>
                <a:sym typeface="Roboto Mono"/>
              </a:rPr>
              <a:t>Text classification</a:t>
            </a:r>
            <a:endParaRPr sz="1800">
              <a:latin typeface="Roboto Mono"/>
              <a:ea typeface="Roboto Mono"/>
              <a:cs typeface="Roboto Mono"/>
              <a:sym typeface="Roboto Mono"/>
            </a:endParaRPr>
          </a:p>
        </p:txBody>
      </p:sp>
      <p:sp>
        <p:nvSpPr>
          <p:cNvPr id="108" name="Google Shape;108;p16"/>
          <p:cNvSpPr txBox="1"/>
          <p:nvPr>
            <p:ph idx="1" type="body"/>
          </p:nvPr>
        </p:nvSpPr>
        <p:spPr>
          <a:xfrm>
            <a:off x="216325" y="920150"/>
            <a:ext cx="4310700" cy="268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Roboto Mono"/>
              <a:ea typeface="Roboto Mono"/>
              <a:cs typeface="Roboto Mono"/>
              <a:sym typeface="Roboto Mono"/>
            </a:endParaRPr>
          </a:p>
          <a:p>
            <a:pPr indent="0" lvl="0" marL="0" rtl="0" algn="l">
              <a:lnSpc>
                <a:spcPct val="115000"/>
              </a:lnSpc>
              <a:spcBef>
                <a:spcPts val="1600"/>
              </a:spcBef>
              <a:spcAft>
                <a:spcPts val="0"/>
              </a:spcAft>
              <a:buNone/>
            </a:pPr>
            <a:r>
              <a:rPr b="1" i="1" lang="vi" sz="1800">
                <a:latin typeface="Roboto Mono"/>
                <a:ea typeface="Roboto Mono"/>
                <a:cs typeface="Roboto Mono"/>
                <a:sym typeface="Roboto Mono"/>
              </a:rPr>
              <a:t>Ứng dụng:</a:t>
            </a:r>
            <a:endParaRPr b="1" i="1" sz="1800">
              <a:latin typeface="Roboto Mono"/>
              <a:ea typeface="Roboto Mono"/>
              <a:cs typeface="Roboto Mono"/>
              <a:sym typeface="Roboto Mono"/>
            </a:endParaRPr>
          </a:p>
          <a:p>
            <a:pPr indent="-342900" lvl="0" marL="457200" rtl="0" algn="l">
              <a:lnSpc>
                <a:spcPct val="115000"/>
              </a:lnSpc>
              <a:spcBef>
                <a:spcPts val="1600"/>
              </a:spcBef>
              <a:spcAft>
                <a:spcPts val="0"/>
              </a:spcAft>
              <a:buSzPts val="1800"/>
              <a:buFont typeface="Roboto Mono"/>
              <a:buChar char="-"/>
            </a:pPr>
            <a:r>
              <a:rPr lang="vi" sz="1800">
                <a:latin typeface="Roboto Mono"/>
                <a:ea typeface="Roboto Mono"/>
                <a:cs typeface="Roboto Mono"/>
                <a:sym typeface="Roboto Mono"/>
              </a:rPr>
              <a:t>Hiểu được ý nghĩa đánh giá, bình luận của người dùng mạng xã hội</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vi" sz="1800">
                <a:latin typeface="Roboto Mono"/>
                <a:ea typeface="Roboto Mono"/>
                <a:cs typeface="Roboto Mono"/>
                <a:sym typeface="Roboto Mono"/>
              </a:rPr>
              <a:t>Phân loại emails spam hay không spam</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vi" sz="1800">
                <a:latin typeface="Roboto Mono"/>
                <a:ea typeface="Roboto Mono"/>
                <a:cs typeface="Roboto Mono"/>
                <a:sym typeface="Roboto Mono"/>
              </a:rPr>
              <a:t>Phân loại bài báo điện tử</a:t>
            </a:r>
            <a:endParaRPr sz="1800">
              <a:latin typeface="Roboto Mono"/>
              <a:ea typeface="Roboto Mono"/>
              <a:cs typeface="Roboto Mono"/>
              <a:sym typeface="Roboto Mono"/>
            </a:endParaRPr>
          </a:p>
        </p:txBody>
      </p:sp>
      <p:pic>
        <p:nvPicPr>
          <p:cNvPr id="109" name="Google Shape;109;p16"/>
          <p:cNvPicPr preferRelativeResize="0"/>
          <p:nvPr/>
        </p:nvPicPr>
        <p:blipFill>
          <a:blip r:embed="rId3">
            <a:alphaModFix/>
          </a:blip>
          <a:stretch>
            <a:fillRect/>
          </a:stretch>
        </p:blipFill>
        <p:spPr>
          <a:xfrm>
            <a:off x="4022130" y="1127150"/>
            <a:ext cx="5617896" cy="288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263175" y="748825"/>
            <a:ext cx="5036100" cy="13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800">
                <a:solidFill>
                  <a:schemeClr val="accent1"/>
                </a:solidFill>
                <a:latin typeface="Roboto Mono"/>
                <a:ea typeface="Roboto Mono"/>
                <a:cs typeface="Roboto Mono"/>
                <a:sym typeface="Roboto Mono"/>
              </a:rPr>
              <a:t>2.	</a:t>
            </a:r>
            <a:r>
              <a:rPr lang="vi" sz="1800">
                <a:solidFill>
                  <a:schemeClr val="accent1"/>
                </a:solidFill>
                <a:latin typeface="Roboto Mono"/>
                <a:ea typeface="Roboto Mono"/>
                <a:cs typeface="Roboto Mono"/>
                <a:sym typeface="Roboto Mono"/>
              </a:rPr>
              <a:t>Các bước xây dựng mô hình</a:t>
            </a:r>
            <a:endParaRPr sz="1800"/>
          </a:p>
        </p:txBody>
      </p:sp>
      <p:sp>
        <p:nvSpPr>
          <p:cNvPr id="115" name="Google Shape;115;p17"/>
          <p:cNvSpPr txBox="1"/>
          <p:nvPr>
            <p:ph idx="1" type="body"/>
          </p:nvPr>
        </p:nvSpPr>
        <p:spPr>
          <a:xfrm>
            <a:off x="204725" y="1127700"/>
            <a:ext cx="4179000" cy="28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Mono"/>
              <a:ea typeface="Roboto Mono"/>
              <a:cs typeface="Roboto Mono"/>
              <a:sym typeface="Roboto Mono"/>
            </a:endParaRPr>
          </a:p>
          <a:p>
            <a:pPr indent="-342900" lvl="0" marL="457200" rtl="0" algn="l">
              <a:spcBef>
                <a:spcPts val="1600"/>
              </a:spcBef>
              <a:spcAft>
                <a:spcPts val="0"/>
              </a:spcAft>
              <a:buClr>
                <a:srgbClr val="000000"/>
              </a:buClr>
              <a:buSzPts val="1800"/>
              <a:buFont typeface="Roboto Mono"/>
              <a:buChar char="-"/>
            </a:pPr>
            <a:r>
              <a:rPr b="1" lang="vi" sz="1800">
                <a:solidFill>
                  <a:srgbClr val="000000"/>
                </a:solidFill>
                <a:latin typeface="Roboto Mono"/>
                <a:ea typeface="Roboto Mono"/>
                <a:cs typeface="Roboto Mono"/>
                <a:sym typeface="Roboto Mono"/>
              </a:rPr>
              <a:t>Pre-processing</a:t>
            </a:r>
            <a:endParaRPr b="1" sz="1800">
              <a:solidFill>
                <a:srgbClr val="000000"/>
              </a:solidFill>
              <a:latin typeface="Roboto Mono"/>
              <a:ea typeface="Roboto Mono"/>
              <a:cs typeface="Roboto Mono"/>
              <a:sym typeface="Roboto Mono"/>
            </a:endParaRPr>
          </a:p>
          <a:p>
            <a:pPr indent="-342900" lvl="0" marL="457200" rtl="0" algn="l">
              <a:spcBef>
                <a:spcPts val="0"/>
              </a:spcBef>
              <a:spcAft>
                <a:spcPts val="0"/>
              </a:spcAft>
              <a:buClr>
                <a:srgbClr val="000000"/>
              </a:buClr>
              <a:buSzPts val="1800"/>
              <a:buFont typeface="Roboto Mono"/>
              <a:buChar char="-"/>
            </a:pPr>
            <a:r>
              <a:rPr b="1" lang="vi" sz="1800">
                <a:solidFill>
                  <a:srgbClr val="000000"/>
                </a:solidFill>
                <a:latin typeface="Roboto Mono"/>
                <a:ea typeface="Roboto Mono"/>
                <a:cs typeface="Roboto Mono"/>
                <a:sym typeface="Roboto Mono"/>
              </a:rPr>
              <a:t>Feature Vector </a:t>
            </a:r>
            <a:br>
              <a:rPr lang="vi" sz="1800">
                <a:solidFill>
                  <a:srgbClr val="000000"/>
                </a:solidFill>
                <a:latin typeface="Roboto Mono"/>
                <a:ea typeface="Roboto Mono"/>
                <a:cs typeface="Roboto Mono"/>
                <a:sym typeface="Roboto Mono"/>
              </a:rPr>
            </a:br>
            <a:r>
              <a:rPr lang="vi" sz="1500">
                <a:solidFill>
                  <a:srgbClr val="000000"/>
                </a:solidFill>
                <a:latin typeface="Roboto Mono"/>
                <a:ea typeface="Roboto Mono"/>
                <a:cs typeface="Roboto Mono"/>
                <a:sym typeface="Roboto Mono"/>
              </a:rPr>
              <a:t>Create represented array of words.</a:t>
            </a:r>
            <a:endParaRPr sz="1500">
              <a:solidFill>
                <a:srgbClr val="000000"/>
              </a:solidFill>
              <a:latin typeface="Roboto Mono"/>
              <a:ea typeface="Roboto Mono"/>
              <a:cs typeface="Roboto Mono"/>
              <a:sym typeface="Roboto Mono"/>
            </a:endParaRPr>
          </a:p>
          <a:p>
            <a:pPr indent="-342900" lvl="0" marL="457200" rtl="0" algn="l">
              <a:spcBef>
                <a:spcPts val="0"/>
              </a:spcBef>
              <a:spcAft>
                <a:spcPts val="0"/>
              </a:spcAft>
              <a:buClr>
                <a:srgbClr val="000000"/>
              </a:buClr>
              <a:buSzPts val="1800"/>
              <a:buFont typeface="Roboto Mono"/>
              <a:buChar char="-"/>
            </a:pPr>
            <a:r>
              <a:rPr b="1" lang="vi" sz="1800">
                <a:solidFill>
                  <a:srgbClr val="000000"/>
                </a:solidFill>
                <a:latin typeface="Roboto Mono"/>
                <a:ea typeface="Roboto Mono"/>
                <a:cs typeface="Roboto Mono"/>
                <a:sym typeface="Roboto Mono"/>
              </a:rPr>
              <a:t>Feature Selection</a:t>
            </a:r>
            <a:br>
              <a:rPr b="1" lang="vi" sz="1800">
                <a:solidFill>
                  <a:srgbClr val="000000"/>
                </a:solidFill>
                <a:latin typeface="Roboto Mono"/>
                <a:ea typeface="Roboto Mono"/>
                <a:cs typeface="Roboto Mono"/>
                <a:sym typeface="Roboto Mono"/>
              </a:rPr>
            </a:br>
            <a:r>
              <a:rPr lang="vi" sz="1500">
                <a:solidFill>
                  <a:srgbClr val="000000"/>
                </a:solidFill>
                <a:latin typeface="Roboto Mono"/>
                <a:ea typeface="Roboto Mono"/>
                <a:cs typeface="Roboto Mono"/>
                <a:sym typeface="Roboto Mono"/>
              </a:rPr>
              <a:t>Dimensionality reduction</a:t>
            </a:r>
            <a:endParaRPr sz="1500">
              <a:solidFill>
                <a:srgbClr val="000000"/>
              </a:solidFill>
              <a:latin typeface="Roboto Mono"/>
              <a:ea typeface="Roboto Mono"/>
              <a:cs typeface="Roboto Mono"/>
              <a:sym typeface="Roboto Mono"/>
            </a:endParaRPr>
          </a:p>
          <a:p>
            <a:pPr indent="-342900" lvl="0" marL="457200" rtl="0" algn="l">
              <a:spcBef>
                <a:spcPts val="0"/>
              </a:spcBef>
              <a:spcAft>
                <a:spcPts val="0"/>
              </a:spcAft>
              <a:buClr>
                <a:srgbClr val="000000"/>
              </a:buClr>
              <a:buSzPts val="1800"/>
              <a:buFont typeface="Roboto Mono"/>
              <a:buChar char="-"/>
            </a:pPr>
            <a:r>
              <a:rPr b="1" lang="vi" sz="1800">
                <a:solidFill>
                  <a:srgbClr val="000000"/>
                </a:solidFill>
                <a:latin typeface="Roboto Mono"/>
                <a:ea typeface="Roboto Mono"/>
                <a:cs typeface="Roboto Mono"/>
                <a:sym typeface="Roboto Mono"/>
              </a:rPr>
              <a:t>Thuật toán ML</a:t>
            </a:r>
            <a:br>
              <a:rPr b="1" lang="vi" sz="1800">
                <a:solidFill>
                  <a:srgbClr val="000000"/>
                </a:solidFill>
                <a:latin typeface="Roboto Mono"/>
                <a:ea typeface="Roboto Mono"/>
                <a:cs typeface="Roboto Mono"/>
                <a:sym typeface="Roboto Mono"/>
              </a:rPr>
            </a:br>
            <a:r>
              <a:rPr lang="vi" sz="1500">
                <a:solidFill>
                  <a:srgbClr val="000000"/>
                </a:solidFill>
                <a:latin typeface="Roboto Mono"/>
                <a:ea typeface="Roboto Mono"/>
                <a:cs typeface="Roboto Mono"/>
                <a:sym typeface="Roboto Mono"/>
              </a:rPr>
              <a:t>decision trees, naıve-Bayes, support vector machines, neural network</a:t>
            </a:r>
            <a:endParaRPr sz="1500">
              <a:latin typeface="Roboto Mono"/>
              <a:ea typeface="Roboto Mono"/>
              <a:cs typeface="Roboto Mono"/>
              <a:sym typeface="Roboto Mono"/>
            </a:endParaRPr>
          </a:p>
        </p:txBody>
      </p:sp>
      <p:pic>
        <p:nvPicPr>
          <p:cNvPr id="116" name="Google Shape;116;p17"/>
          <p:cNvPicPr preferRelativeResize="0"/>
          <p:nvPr/>
        </p:nvPicPr>
        <p:blipFill>
          <a:blip r:embed="rId3">
            <a:alphaModFix/>
          </a:blip>
          <a:stretch>
            <a:fillRect/>
          </a:stretch>
        </p:blipFill>
        <p:spPr>
          <a:xfrm>
            <a:off x="4202450" y="1493350"/>
            <a:ext cx="4808300" cy="31281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52750" y="544200"/>
            <a:ext cx="6357000" cy="940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Pre-processing - </a:t>
            </a:r>
            <a:r>
              <a:rPr lang="vi" sz="1800">
                <a:solidFill>
                  <a:srgbClr val="000000"/>
                </a:solidFill>
                <a:latin typeface="Roboto Mono"/>
                <a:ea typeface="Roboto Mono"/>
                <a:cs typeface="Roboto Mono"/>
                <a:sym typeface="Roboto Mono"/>
              </a:rPr>
              <a:t>Tokenization</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sp>
        <p:nvSpPr>
          <p:cNvPr id="122" name="Google Shape;122;p18"/>
          <p:cNvSpPr txBox="1"/>
          <p:nvPr>
            <p:ph idx="1" type="body"/>
          </p:nvPr>
        </p:nvSpPr>
        <p:spPr>
          <a:xfrm>
            <a:off x="752750" y="2212725"/>
            <a:ext cx="5910600" cy="26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latin typeface="Roboto Mono"/>
                <a:ea typeface="Roboto Mono"/>
                <a:cs typeface="Roboto Mono"/>
                <a:sym typeface="Roboto Mono"/>
              </a:rPr>
              <a:t>Ví dụ trong ti</a:t>
            </a:r>
            <a:r>
              <a:rPr lang="vi" sz="1800">
                <a:latin typeface="Roboto Mono"/>
                <a:ea typeface="Roboto Mono"/>
                <a:cs typeface="Roboto Mono"/>
                <a:sym typeface="Roboto Mono"/>
              </a:rPr>
              <a:t>ếng Việt</a:t>
            </a:r>
            <a:endParaRPr sz="1800">
              <a:latin typeface="Roboto Mono"/>
              <a:ea typeface="Roboto Mono"/>
              <a:cs typeface="Roboto Mono"/>
              <a:sym typeface="Roboto Mono"/>
            </a:endParaRPr>
          </a:p>
          <a:p>
            <a:pPr indent="0" lvl="0" marL="0" rtl="0" algn="l">
              <a:spcBef>
                <a:spcPts val="1600"/>
              </a:spcBef>
              <a:spcAft>
                <a:spcPts val="0"/>
              </a:spcAft>
              <a:buNone/>
            </a:pPr>
            <a:r>
              <a:rPr lang="vi" sz="1800">
                <a:latin typeface="Roboto Mono"/>
                <a:ea typeface="Roboto Mono"/>
                <a:cs typeface="Roboto Mono"/>
                <a:sym typeface="Roboto Mono"/>
              </a:rPr>
              <a:t>“</a:t>
            </a:r>
            <a:r>
              <a:rPr lang="vi" sz="1800">
                <a:latin typeface="Roboto Mono"/>
                <a:ea typeface="Roboto Mono"/>
                <a:cs typeface="Roboto Mono"/>
                <a:sym typeface="Roboto Mono"/>
              </a:rPr>
              <a:t>Học sinh học sinh học”</a:t>
            </a:r>
            <a:br>
              <a:rPr lang="vi" sz="1800">
                <a:latin typeface="Roboto Mono"/>
                <a:ea typeface="Roboto Mono"/>
                <a:cs typeface="Roboto Mono"/>
                <a:sym typeface="Roboto Mono"/>
              </a:rPr>
            </a:br>
            <a:r>
              <a:rPr lang="vi" sz="1800">
                <a:latin typeface="Roboto Mono"/>
                <a:ea typeface="Roboto Mono"/>
                <a:cs typeface="Roboto Mono"/>
                <a:sym typeface="Roboto Mono"/>
              </a:rPr>
              <a:t>-&gt; [“học sinh”,”học",”sinh học"]</a:t>
            </a:r>
            <a:endParaRPr sz="1800">
              <a:latin typeface="Roboto Mono"/>
              <a:ea typeface="Roboto Mono"/>
              <a:cs typeface="Roboto Mono"/>
              <a:sym typeface="Roboto Mono"/>
            </a:endParaRPr>
          </a:p>
          <a:p>
            <a:pPr indent="0" lvl="0" marL="0" rtl="0" algn="l">
              <a:spcBef>
                <a:spcPts val="1600"/>
              </a:spcBef>
              <a:spcAft>
                <a:spcPts val="0"/>
              </a:spcAft>
              <a:buNone/>
            </a:pPr>
            <a:r>
              <a:rPr lang="vi" sz="1800">
                <a:latin typeface="Roboto Mono"/>
                <a:ea typeface="Roboto Mono"/>
                <a:cs typeface="Roboto Mono"/>
                <a:sym typeface="Roboto Mono"/>
              </a:rPr>
              <a:t>Ví dụ trong tiếng Anh</a:t>
            </a:r>
            <a:endParaRPr sz="1800">
              <a:latin typeface="Roboto Mono"/>
              <a:ea typeface="Roboto Mono"/>
              <a:cs typeface="Roboto Mono"/>
              <a:sym typeface="Roboto Mono"/>
            </a:endParaRPr>
          </a:p>
          <a:p>
            <a:pPr indent="0" lvl="0" marL="0" rtl="0" algn="l">
              <a:spcBef>
                <a:spcPts val="1600"/>
              </a:spcBef>
              <a:spcAft>
                <a:spcPts val="1600"/>
              </a:spcAft>
              <a:buNone/>
            </a:pPr>
            <a:r>
              <a:rPr lang="vi" sz="1800">
                <a:latin typeface="Roboto Mono"/>
                <a:ea typeface="Roboto Mono"/>
                <a:cs typeface="Roboto Mono"/>
                <a:sym typeface="Roboto Mono"/>
              </a:rPr>
              <a:t>“I eat rice"</a:t>
            </a:r>
            <a:br>
              <a:rPr lang="vi" sz="1800">
                <a:latin typeface="Roboto Mono"/>
                <a:ea typeface="Roboto Mono"/>
                <a:cs typeface="Roboto Mono"/>
                <a:sym typeface="Roboto Mono"/>
              </a:rPr>
            </a:br>
            <a:r>
              <a:rPr lang="vi" sz="1800">
                <a:latin typeface="Roboto Mono"/>
                <a:ea typeface="Roboto Mono"/>
                <a:cs typeface="Roboto Mono"/>
                <a:sym typeface="Roboto Mono"/>
              </a:rPr>
              <a:t>-&gt; [“I",”eat",”rice"]</a:t>
            </a:r>
            <a:endParaRPr sz="1800">
              <a:latin typeface="Roboto Mono"/>
              <a:ea typeface="Roboto Mono"/>
              <a:cs typeface="Roboto Mono"/>
              <a:sym typeface="Roboto Mono"/>
            </a:endParaRPr>
          </a:p>
        </p:txBody>
      </p:sp>
      <p:sp>
        <p:nvSpPr>
          <p:cNvPr id="123" name="Google Shape;123;p18"/>
          <p:cNvSpPr txBox="1"/>
          <p:nvPr>
            <p:ph idx="1" type="body"/>
          </p:nvPr>
        </p:nvSpPr>
        <p:spPr>
          <a:xfrm>
            <a:off x="752750" y="1105100"/>
            <a:ext cx="5402700" cy="12684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lang="vi" sz="1800">
                <a:latin typeface="Roboto Mono"/>
                <a:ea typeface="Roboto Mono"/>
                <a:cs typeface="Roboto Mono"/>
                <a:sym typeface="Roboto Mono"/>
              </a:rPr>
              <a:t>Thư viện tách từ tiếng Việt: </a:t>
            </a:r>
            <a:r>
              <a:rPr b="1" lang="vi" sz="1800">
                <a:solidFill>
                  <a:srgbClr val="000000"/>
                </a:solidFill>
                <a:latin typeface="Arial"/>
                <a:ea typeface="Arial"/>
                <a:cs typeface="Arial"/>
                <a:sym typeface="Arial"/>
              </a:rPr>
              <a:t>pyvi</a:t>
            </a:r>
            <a:endParaRPr sz="1800">
              <a:latin typeface="Roboto Mono"/>
              <a:ea typeface="Roboto Mono"/>
              <a:cs typeface="Roboto Mono"/>
              <a:sym typeface="Roboto Mono"/>
            </a:endParaRPr>
          </a:p>
          <a:p>
            <a:pPr indent="0" lvl="0" marL="0" rtl="0" algn="l">
              <a:spcBef>
                <a:spcPts val="1300"/>
              </a:spcBef>
              <a:spcAft>
                <a:spcPts val="0"/>
              </a:spcAft>
              <a:buNone/>
            </a:pPr>
            <a:r>
              <a:rPr lang="vi" sz="1800">
                <a:latin typeface="Roboto Mono"/>
                <a:ea typeface="Roboto Mono"/>
                <a:cs typeface="Roboto Mono"/>
                <a:sym typeface="Roboto Mono"/>
              </a:rPr>
              <a:t>Thư viện tách từ tiếng Anh : </a:t>
            </a:r>
            <a:r>
              <a:rPr b="1" lang="vi" sz="1800">
                <a:latin typeface="Roboto Mono"/>
                <a:ea typeface="Roboto Mono"/>
                <a:cs typeface="Roboto Mono"/>
                <a:sym typeface="Roboto Mono"/>
              </a:rPr>
              <a:t>nltk</a:t>
            </a:r>
            <a:br>
              <a:rPr lang="vi">
                <a:latin typeface="Roboto Mono"/>
                <a:ea typeface="Roboto Mono"/>
                <a:cs typeface="Roboto Mono"/>
                <a:sym typeface="Roboto Mono"/>
              </a:rPr>
            </a:br>
            <a:endParaRPr>
              <a:latin typeface="Roboto Mono"/>
              <a:ea typeface="Roboto Mono"/>
              <a:cs typeface="Roboto Mono"/>
              <a:sym typeface="Roboto Mono"/>
            </a:endParaRPr>
          </a:p>
          <a:p>
            <a:pPr indent="0" lvl="0" marL="0" rtl="0" algn="l">
              <a:spcBef>
                <a:spcPts val="1300"/>
              </a:spcBef>
              <a:spcAft>
                <a:spcPts val="1600"/>
              </a:spcAft>
              <a:buNone/>
            </a:pPr>
            <a:r>
              <a:t/>
            </a:r>
            <a:endParaRPr>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3525" y="573400"/>
            <a:ext cx="4662000" cy="940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Pre-processing - </a:t>
            </a:r>
            <a:r>
              <a:rPr lang="vi" sz="1800">
                <a:solidFill>
                  <a:srgbClr val="000000"/>
                </a:solidFill>
                <a:latin typeface="Roboto Mono"/>
                <a:ea typeface="Roboto Mono"/>
                <a:cs typeface="Roboto Mono"/>
                <a:sym typeface="Roboto Mono"/>
              </a:rPr>
              <a:t>Stemming</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sp>
        <p:nvSpPr>
          <p:cNvPr id="129" name="Google Shape;129;p19"/>
          <p:cNvSpPr txBox="1"/>
          <p:nvPr>
            <p:ph idx="1" type="body"/>
          </p:nvPr>
        </p:nvSpPr>
        <p:spPr>
          <a:xfrm>
            <a:off x="621250" y="1373250"/>
            <a:ext cx="7971000" cy="2602200"/>
          </a:xfrm>
          <a:prstGeom prst="rect">
            <a:avLst/>
          </a:prstGeom>
        </p:spPr>
        <p:txBody>
          <a:bodyPr anchorCtr="0" anchor="t" bIns="91425" lIns="91425" spcFirstLastPara="1" rIns="91425" wrap="square" tIns="91425">
            <a:noAutofit/>
          </a:bodyPr>
          <a:lstStyle/>
          <a:p>
            <a:pPr indent="0" lvl="0" marL="0" rtl="0" algn="l">
              <a:spcBef>
                <a:spcPts val="1300"/>
              </a:spcBef>
              <a:spcAft>
                <a:spcPts val="1300"/>
              </a:spcAft>
              <a:buNone/>
            </a:pPr>
            <a:r>
              <a:rPr lang="vi" sz="1800">
                <a:latin typeface="Roboto Mono"/>
                <a:ea typeface="Roboto Mono"/>
                <a:cs typeface="Roboto Mono"/>
                <a:sym typeface="Roboto Mono"/>
              </a:rPr>
              <a:t>Stemming là kỹ thuật dùng để biến đổi 1 từ về dạng gốc</a:t>
            </a:r>
            <a:endParaRPr sz="1800">
              <a:latin typeface="Roboto Mono"/>
              <a:ea typeface="Roboto Mono"/>
              <a:cs typeface="Roboto Mono"/>
              <a:sym typeface="Roboto Mono"/>
            </a:endParaRPr>
          </a:p>
        </p:txBody>
      </p:sp>
      <p:sp>
        <p:nvSpPr>
          <p:cNvPr id="130" name="Google Shape;130;p19"/>
          <p:cNvSpPr txBox="1"/>
          <p:nvPr>
            <p:ph idx="1" type="body"/>
          </p:nvPr>
        </p:nvSpPr>
        <p:spPr>
          <a:xfrm>
            <a:off x="621250" y="1848900"/>
            <a:ext cx="8075100" cy="26022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lang="vi" sz="1800">
                <a:solidFill>
                  <a:srgbClr val="000000"/>
                </a:solidFill>
                <a:latin typeface="Roboto Mono"/>
                <a:ea typeface="Roboto Mono"/>
                <a:cs typeface="Roboto Mono"/>
                <a:sym typeface="Roboto Mono"/>
              </a:rPr>
              <a:t>Ưu điểm của thuật toán chuyển biến từ về thể gốc này</a:t>
            </a:r>
            <a:endParaRPr sz="1800">
              <a:solidFill>
                <a:srgbClr val="000000"/>
              </a:solidFill>
              <a:latin typeface="Roboto Mono"/>
              <a:ea typeface="Roboto Mono"/>
              <a:cs typeface="Roboto Mono"/>
              <a:sym typeface="Roboto Mono"/>
            </a:endParaRPr>
          </a:p>
          <a:p>
            <a:pPr indent="-342900" lvl="0" marL="457200" rtl="0" algn="l">
              <a:spcBef>
                <a:spcPts val="1300"/>
              </a:spcBef>
              <a:spcAft>
                <a:spcPts val="0"/>
              </a:spcAft>
              <a:buClr>
                <a:srgbClr val="000000"/>
              </a:buClr>
              <a:buSzPts val="1800"/>
              <a:buFont typeface="Roboto Mono"/>
              <a:buChar char="●"/>
            </a:pPr>
            <a:r>
              <a:rPr lang="vi" sz="1800">
                <a:solidFill>
                  <a:srgbClr val="000000"/>
                </a:solidFill>
                <a:latin typeface="Roboto Mono"/>
                <a:ea typeface="Roboto Mono"/>
                <a:cs typeface="Roboto Mono"/>
                <a:sym typeface="Roboto Mono"/>
              </a:rPr>
              <a:t>Tránh được trường hợp khi so sánh giữa các từ là khác nhau nhưng ý nghĩa cơ bản là giống nhau. </a:t>
            </a:r>
            <a:endParaRPr sz="1800">
              <a:solidFill>
                <a:srgbClr val="000000"/>
              </a:solidFill>
              <a:latin typeface="Roboto Mono"/>
              <a:ea typeface="Roboto Mono"/>
              <a:cs typeface="Roboto Mono"/>
              <a:sym typeface="Roboto Mono"/>
            </a:endParaRPr>
          </a:p>
          <a:p>
            <a:pPr indent="-342900" lvl="0" marL="457200" rtl="0" algn="l">
              <a:spcBef>
                <a:spcPts val="0"/>
              </a:spcBef>
              <a:spcAft>
                <a:spcPts val="0"/>
              </a:spcAft>
              <a:buClr>
                <a:srgbClr val="000000"/>
              </a:buClr>
              <a:buSzPts val="1800"/>
              <a:buFont typeface="Roboto Mono"/>
              <a:buChar char="●"/>
            </a:pPr>
            <a:r>
              <a:rPr lang="vi" sz="1800">
                <a:solidFill>
                  <a:srgbClr val="000000"/>
                </a:solidFill>
                <a:latin typeface="Roboto Mono"/>
                <a:ea typeface="Roboto Mono"/>
                <a:cs typeface="Roboto Mono"/>
                <a:sym typeface="Roboto Mono"/>
              </a:rPr>
              <a:t>Giúp  tăng  hiệu  quả  truy  vấn  và khai thác văn bản. </a:t>
            </a:r>
            <a:endParaRPr sz="1800">
              <a:solidFill>
                <a:srgbClr val="000000"/>
              </a:solidFill>
              <a:latin typeface="Roboto Mono"/>
              <a:ea typeface="Roboto Mono"/>
              <a:cs typeface="Roboto Mono"/>
              <a:sym typeface="Roboto Mono"/>
            </a:endParaRPr>
          </a:p>
          <a:p>
            <a:pPr indent="0" lvl="0" marL="0" rtl="0" algn="l">
              <a:spcBef>
                <a:spcPts val="1300"/>
              </a:spcBef>
              <a:spcAft>
                <a:spcPts val="0"/>
              </a:spcAft>
              <a:buNone/>
            </a:pPr>
            <a:r>
              <a:rPr lang="vi" sz="1800">
                <a:solidFill>
                  <a:srgbClr val="000000"/>
                </a:solidFill>
                <a:latin typeface="Roboto Mono"/>
                <a:ea typeface="Roboto Mono"/>
                <a:cs typeface="Roboto Mono"/>
                <a:sym typeface="Roboto Mono"/>
              </a:rPr>
              <a:t>Nhược điểm là có thể làm ảnh hưởng đến độ chính xác </a:t>
            </a:r>
            <a:endParaRPr sz="1800">
              <a:solidFill>
                <a:srgbClr val="000000"/>
              </a:solidFill>
              <a:latin typeface="Roboto Mono"/>
              <a:ea typeface="Roboto Mono"/>
              <a:cs typeface="Roboto Mono"/>
              <a:sym typeface="Roboto Mono"/>
            </a:endParaRPr>
          </a:p>
          <a:p>
            <a:pPr indent="0" lvl="0" marL="0" rtl="0" algn="l">
              <a:spcBef>
                <a:spcPts val="1300"/>
              </a:spcBef>
              <a:spcAft>
                <a:spcPts val="0"/>
              </a:spcAft>
              <a:buNone/>
            </a:pPr>
            <a:r>
              <a:t/>
            </a:r>
            <a:endParaRPr>
              <a:latin typeface="Arial"/>
              <a:ea typeface="Arial"/>
              <a:cs typeface="Arial"/>
              <a:sym typeface="Arial"/>
            </a:endParaRPr>
          </a:p>
          <a:p>
            <a:pPr indent="0" lvl="0" marL="0" rtl="0" algn="l">
              <a:spcBef>
                <a:spcPts val="1300"/>
              </a:spcBef>
              <a:spcAft>
                <a:spcPts val="0"/>
              </a:spcAft>
              <a:buNone/>
            </a:pPr>
            <a:br>
              <a:rPr lang="vi">
                <a:latin typeface="Arial"/>
                <a:ea typeface="Arial"/>
                <a:cs typeface="Arial"/>
                <a:sym typeface="Arial"/>
              </a:rPr>
            </a:br>
            <a:endParaRPr>
              <a:latin typeface="Arial"/>
              <a:ea typeface="Arial"/>
              <a:cs typeface="Arial"/>
              <a:sym typeface="Arial"/>
            </a:endParaRPr>
          </a:p>
          <a:p>
            <a:pPr indent="0" lvl="0" marL="0" rtl="0" algn="l">
              <a:spcBef>
                <a:spcPts val="1300"/>
              </a:spcBef>
              <a:spcAft>
                <a:spcPts val="1600"/>
              </a:spcAft>
              <a:buNone/>
            </a:pPr>
            <a:r>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3550" y="558825"/>
            <a:ext cx="7386300" cy="940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Pre-processing - Remove punctuation &amp;</a:t>
            </a:r>
            <a:r>
              <a:rPr lang="vi" sz="1800">
                <a:solidFill>
                  <a:srgbClr val="000000"/>
                </a:solidFill>
                <a:latin typeface="Roboto Mono"/>
                <a:ea typeface="Roboto Mono"/>
                <a:cs typeface="Roboto Mono"/>
                <a:sym typeface="Roboto Mono"/>
              </a:rPr>
              <a:t> stop words</a:t>
            </a: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sp>
        <p:nvSpPr>
          <p:cNvPr id="136" name="Google Shape;136;p20"/>
          <p:cNvSpPr txBox="1"/>
          <p:nvPr>
            <p:ph idx="1" type="body"/>
          </p:nvPr>
        </p:nvSpPr>
        <p:spPr>
          <a:xfrm>
            <a:off x="409325" y="1243000"/>
            <a:ext cx="8734800" cy="3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latin typeface="Roboto Mono"/>
                <a:ea typeface="Roboto Mono"/>
                <a:cs typeface="Roboto Mono"/>
                <a:sym typeface="Roboto Mono"/>
              </a:rPr>
              <a:t>Loại bỏ dấu câu và các từ không có nghĩa là các từ xuất hiện thường xuyên trong câu, các từ đó giúp xây dựng câu văn hay hơn nhưng không biểu đạt nội dung và chất lượng của tài liệu.</a:t>
            </a:r>
            <a:endParaRPr sz="1800">
              <a:solidFill>
                <a:srgbClr val="000000"/>
              </a:solidFill>
              <a:latin typeface="Roboto Mono"/>
              <a:ea typeface="Roboto Mono"/>
              <a:cs typeface="Roboto Mono"/>
              <a:sym typeface="Roboto Mono"/>
            </a:endParaRPr>
          </a:p>
          <a:p>
            <a:pPr indent="0" lvl="0" marL="0" rtl="0" algn="l">
              <a:lnSpc>
                <a:spcPct val="100000"/>
              </a:lnSpc>
              <a:spcBef>
                <a:spcPts val="1600"/>
              </a:spcBef>
              <a:spcAft>
                <a:spcPts val="0"/>
              </a:spcAft>
              <a:buNone/>
            </a:pPr>
            <a:r>
              <a:rPr lang="vi" sz="1800">
                <a:solidFill>
                  <a:srgbClr val="000000"/>
                </a:solidFill>
                <a:latin typeface="Roboto Mono"/>
                <a:ea typeface="Roboto Mono"/>
                <a:cs typeface="Roboto Mono"/>
                <a:sym typeface="Roboto Mono"/>
              </a:rPr>
              <a:t>Những cách loại bỏ stopwords:</a:t>
            </a:r>
            <a:endParaRPr sz="1800">
              <a:solidFill>
                <a:srgbClr val="000000"/>
              </a:solidFill>
              <a:latin typeface="Roboto Mono"/>
              <a:ea typeface="Roboto Mono"/>
              <a:cs typeface="Roboto Mono"/>
              <a:sym typeface="Roboto Mono"/>
            </a:endParaRPr>
          </a:p>
          <a:p>
            <a:pPr indent="-342900" lvl="0" marL="457200" rtl="0" algn="l">
              <a:lnSpc>
                <a:spcPct val="100000"/>
              </a:lnSpc>
              <a:spcBef>
                <a:spcPts val="0"/>
              </a:spcBef>
              <a:spcAft>
                <a:spcPts val="0"/>
              </a:spcAft>
              <a:buClr>
                <a:srgbClr val="000000"/>
              </a:buClr>
              <a:buSzPts val="1800"/>
              <a:buFont typeface="Roboto Mono"/>
              <a:buChar char="-"/>
            </a:pPr>
            <a:r>
              <a:rPr lang="vi" sz="1800">
                <a:solidFill>
                  <a:srgbClr val="000000"/>
                </a:solidFill>
                <a:latin typeface="Roboto Mono"/>
                <a:ea typeface="Roboto Mono"/>
                <a:cs typeface="Roboto Mono"/>
                <a:sym typeface="Roboto Mono"/>
              </a:rPr>
              <a:t>Dùng từ điển, ví dụ: cứ, dù, cũng, này, kia, </a:t>
            </a:r>
            <a:r>
              <a:rPr lang="vi" sz="1800">
                <a:solidFill>
                  <a:srgbClr val="000000"/>
                </a:solidFill>
                <a:latin typeface="Roboto Mono"/>
                <a:ea typeface="Roboto Mono"/>
                <a:cs typeface="Roboto Mono"/>
                <a:sym typeface="Roboto Mono"/>
              </a:rPr>
              <a:t>để, ...</a:t>
            </a:r>
            <a:br>
              <a:rPr lang="vi" sz="1800">
                <a:solidFill>
                  <a:srgbClr val="000000"/>
                </a:solidFill>
                <a:latin typeface="Roboto Mono"/>
                <a:ea typeface="Roboto Mono"/>
                <a:cs typeface="Roboto Mono"/>
                <a:sym typeface="Roboto Mono"/>
              </a:rPr>
            </a:br>
            <a:r>
              <a:rPr lang="vi" sz="1800">
                <a:solidFill>
                  <a:srgbClr val="000000"/>
                </a:solidFill>
                <a:latin typeface="Roboto Mono"/>
                <a:ea typeface="Roboto Mono"/>
                <a:cs typeface="Roboto Mono"/>
                <a:sym typeface="Roboto Mono"/>
              </a:rPr>
              <a:t>Dù anh cứ đi, em cũng kệ </a:t>
            </a:r>
            <a:br>
              <a:rPr lang="vi" sz="1800">
                <a:solidFill>
                  <a:srgbClr val="000000"/>
                </a:solidFill>
                <a:latin typeface="Roboto Mono"/>
                <a:ea typeface="Roboto Mono"/>
                <a:cs typeface="Roboto Mono"/>
                <a:sym typeface="Roboto Mono"/>
              </a:rPr>
            </a:br>
            <a:r>
              <a:rPr lang="vi" sz="1800">
                <a:solidFill>
                  <a:srgbClr val="000000"/>
                </a:solidFill>
                <a:latin typeface="Roboto Mono"/>
                <a:ea typeface="Roboto Mono"/>
                <a:cs typeface="Roboto Mono"/>
                <a:sym typeface="Roboto Mono"/>
              </a:rPr>
              <a:t>-&gt; anh đi, em kệ</a:t>
            </a:r>
            <a:endParaRPr sz="1800">
              <a:solidFill>
                <a:srgbClr val="000000"/>
              </a:solidFill>
              <a:latin typeface="Roboto Mono"/>
              <a:ea typeface="Roboto Mono"/>
              <a:cs typeface="Roboto Mono"/>
              <a:sym typeface="Roboto Mono"/>
            </a:endParaRPr>
          </a:p>
          <a:p>
            <a:pPr indent="-342900" lvl="0" marL="457200" rtl="0" algn="l">
              <a:lnSpc>
                <a:spcPct val="100000"/>
              </a:lnSpc>
              <a:spcBef>
                <a:spcPts val="0"/>
              </a:spcBef>
              <a:spcAft>
                <a:spcPts val="0"/>
              </a:spcAft>
              <a:buClr>
                <a:srgbClr val="000000"/>
              </a:buClr>
              <a:buSzPts val="1800"/>
              <a:buFont typeface="Roboto Mono"/>
              <a:buChar char="-"/>
            </a:pPr>
            <a:r>
              <a:rPr lang="vi" sz="1800">
                <a:solidFill>
                  <a:srgbClr val="000000"/>
                </a:solidFill>
                <a:latin typeface="Roboto Mono"/>
                <a:ea typeface="Roboto Mono"/>
                <a:cs typeface="Roboto Mono"/>
                <a:sym typeface="Roboto Mono"/>
              </a:rPr>
              <a:t>Dựa vào tần số</a:t>
            </a:r>
            <a:endParaRPr sz="1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vi" sz="1800">
                <a:solidFill>
                  <a:srgbClr val="000000"/>
                </a:solidFill>
                <a:latin typeface="Roboto Mono"/>
                <a:ea typeface="Roboto Mono"/>
                <a:cs typeface="Roboto Mono"/>
                <a:sym typeface="Roboto Mono"/>
              </a:rPr>
              <a:t>	Tiến hành đếm số lần xuất hiện của từng từ trong data sau đó sẽ loại bỏ những từ xuất hiện nhiều lần </a:t>
            </a:r>
            <a:endParaRPr sz="1800">
              <a:solidFill>
                <a:srgbClr val="000000"/>
              </a:solidFill>
              <a:latin typeface="Roboto Mono"/>
              <a:ea typeface="Roboto Mono"/>
              <a:cs typeface="Roboto Mono"/>
              <a:sym typeface="Roboto Mono"/>
            </a:endParaRPr>
          </a:p>
          <a:p>
            <a:pPr indent="0" lvl="0" marL="0" rtl="0" algn="l">
              <a:spcBef>
                <a:spcPts val="1300"/>
              </a:spcBef>
              <a:spcAft>
                <a:spcPts val="0"/>
              </a:spcAft>
              <a:buNone/>
            </a:pPr>
            <a:r>
              <a:t/>
            </a:r>
            <a:endParaRPr>
              <a:latin typeface="Roboto Mono"/>
              <a:ea typeface="Roboto Mono"/>
              <a:cs typeface="Roboto Mono"/>
              <a:sym typeface="Roboto Mono"/>
            </a:endParaRPr>
          </a:p>
          <a:p>
            <a:pPr indent="0" lvl="0" marL="0" rtl="0" algn="l">
              <a:spcBef>
                <a:spcPts val="1300"/>
              </a:spcBef>
              <a:spcAft>
                <a:spcPts val="1300"/>
              </a:spcAft>
              <a:buNone/>
            </a:pPr>
            <a:r>
              <a:t/>
            </a:r>
            <a:endParaRPr>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699325" y="558800"/>
            <a:ext cx="7540800" cy="940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vi" sz="1800">
                <a:solidFill>
                  <a:srgbClr val="000000"/>
                </a:solidFill>
                <a:latin typeface="Roboto Mono"/>
                <a:ea typeface="Roboto Mono"/>
                <a:cs typeface="Roboto Mono"/>
                <a:sym typeface="Roboto Mono"/>
              </a:rPr>
              <a:t>Feature Vector </a:t>
            </a:r>
            <a:br>
              <a:rPr lang="vi" sz="1800">
                <a:solidFill>
                  <a:srgbClr val="000000"/>
                </a:solidFill>
                <a:latin typeface="Roboto Mono"/>
                <a:ea typeface="Roboto Mono"/>
                <a:cs typeface="Roboto Mono"/>
                <a:sym typeface="Roboto Mono"/>
              </a:rPr>
            </a:br>
            <a:endParaRPr sz="1800">
              <a:solidFill>
                <a:srgbClr val="000000"/>
              </a:solidFill>
              <a:latin typeface="Roboto Mono"/>
              <a:ea typeface="Roboto Mono"/>
              <a:cs typeface="Roboto Mono"/>
              <a:sym typeface="Roboto Mono"/>
            </a:endParaRPr>
          </a:p>
          <a:p>
            <a:pPr indent="0" lvl="0" marL="0" rtl="0" algn="l">
              <a:lnSpc>
                <a:spcPct val="115000"/>
              </a:lnSpc>
              <a:spcBef>
                <a:spcPts val="13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300"/>
              </a:spcBef>
              <a:spcAft>
                <a:spcPts val="1300"/>
              </a:spcAft>
              <a:buNone/>
            </a:pPr>
            <a:r>
              <a:t/>
            </a:r>
            <a:endParaRPr sz="1200">
              <a:solidFill>
                <a:srgbClr val="000000"/>
              </a:solidFill>
              <a:latin typeface="Arial"/>
              <a:ea typeface="Arial"/>
              <a:cs typeface="Arial"/>
              <a:sym typeface="Arial"/>
            </a:endParaRPr>
          </a:p>
        </p:txBody>
      </p:sp>
      <p:sp>
        <p:nvSpPr>
          <p:cNvPr id="142" name="Google Shape;142;p21"/>
          <p:cNvSpPr txBox="1"/>
          <p:nvPr>
            <p:ph idx="1" type="body"/>
          </p:nvPr>
        </p:nvSpPr>
        <p:spPr>
          <a:xfrm>
            <a:off x="518950" y="1182975"/>
            <a:ext cx="5545200" cy="26022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b="1" lang="vi" sz="1800">
                <a:solidFill>
                  <a:srgbClr val="000000"/>
                </a:solidFill>
                <a:latin typeface="Roboto Mono"/>
                <a:ea typeface="Roboto Mono"/>
                <a:cs typeface="Roboto Mono"/>
                <a:sym typeface="Roboto Mono"/>
              </a:rPr>
              <a:t>Kỹ thuật Bag of Words (BoW) TF-IDF</a:t>
            </a:r>
            <a:endParaRPr>
              <a:latin typeface="Roboto Mono"/>
              <a:ea typeface="Roboto Mono"/>
              <a:cs typeface="Roboto Mono"/>
              <a:sym typeface="Roboto Mono"/>
            </a:endParaRPr>
          </a:p>
          <a:p>
            <a:pPr indent="0" lvl="0" marL="0" rtl="0" algn="l">
              <a:spcBef>
                <a:spcPts val="1300"/>
              </a:spcBef>
              <a:spcAft>
                <a:spcPts val="0"/>
              </a:spcAft>
              <a:buNone/>
            </a:pPr>
            <a:r>
              <a:rPr lang="vi" sz="1800">
                <a:latin typeface="Roboto Mono"/>
                <a:ea typeface="Roboto Mono"/>
                <a:cs typeface="Roboto Mono"/>
                <a:sym typeface="Roboto Mono"/>
              </a:rPr>
              <a:t>Ví dụ ta có 2 câu :</a:t>
            </a:r>
            <a:endParaRPr sz="1800">
              <a:latin typeface="Roboto Mono"/>
              <a:ea typeface="Roboto Mono"/>
              <a:cs typeface="Roboto Mono"/>
              <a:sym typeface="Roboto Mono"/>
            </a:endParaRPr>
          </a:p>
          <a:p>
            <a:pPr indent="0" lvl="0" marL="0" rtl="0" algn="l">
              <a:spcBef>
                <a:spcPts val="1600"/>
              </a:spcBef>
              <a:spcAft>
                <a:spcPts val="0"/>
              </a:spcAft>
              <a:buNone/>
            </a:pPr>
            <a:r>
              <a:rPr lang="vi" sz="1800">
                <a:latin typeface="Roboto Mono"/>
                <a:ea typeface="Roboto Mono"/>
                <a:cs typeface="Roboto Mono"/>
                <a:sym typeface="Roboto Mono"/>
              </a:rPr>
              <a:t>“The quick brown fox jumps over the lazy dog and”</a:t>
            </a:r>
            <a:endParaRPr sz="1800">
              <a:latin typeface="Roboto Mono"/>
              <a:ea typeface="Roboto Mono"/>
              <a:cs typeface="Roboto Mono"/>
              <a:sym typeface="Roboto Mono"/>
            </a:endParaRPr>
          </a:p>
          <a:p>
            <a:pPr indent="0" lvl="0" marL="0" rtl="0" algn="l">
              <a:spcBef>
                <a:spcPts val="1300"/>
              </a:spcBef>
              <a:spcAft>
                <a:spcPts val="0"/>
              </a:spcAft>
              <a:buNone/>
            </a:pPr>
            <a:r>
              <a:rPr lang="vi" sz="1800">
                <a:latin typeface="Roboto Mono"/>
                <a:ea typeface="Roboto Mono"/>
                <a:cs typeface="Roboto Mono"/>
                <a:sym typeface="Roboto Mono"/>
              </a:rPr>
              <a:t>“Never jump over the lazy dog quickly”</a:t>
            </a:r>
            <a:endParaRPr sz="1800">
              <a:latin typeface="Roboto Mono"/>
              <a:ea typeface="Roboto Mono"/>
              <a:cs typeface="Roboto Mono"/>
              <a:sym typeface="Roboto Mono"/>
            </a:endParaRPr>
          </a:p>
          <a:p>
            <a:pPr indent="0" lvl="0" marL="0" rtl="0" algn="l">
              <a:spcBef>
                <a:spcPts val="1300"/>
              </a:spcBef>
              <a:spcAft>
                <a:spcPts val="1300"/>
              </a:spcAft>
              <a:buNone/>
            </a:pPr>
            <a:r>
              <a:rPr lang="vi" sz="1800">
                <a:solidFill>
                  <a:srgbClr val="000000"/>
                </a:solidFill>
                <a:latin typeface="Roboto Mono"/>
                <a:ea typeface="Roboto Mono"/>
                <a:cs typeface="Roboto Mono"/>
                <a:sym typeface="Roboto Mono"/>
              </a:rPr>
              <a:t>Tập hợp toàn bộ các từ trong văn bản, hay còn gọi là từ điển.</a:t>
            </a:r>
            <a:endParaRPr>
              <a:latin typeface="Roboto Mono"/>
              <a:ea typeface="Roboto Mono"/>
              <a:cs typeface="Roboto Mono"/>
              <a:sym typeface="Roboto Mono"/>
            </a:endParaRPr>
          </a:p>
        </p:txBody>
      </p:sp>
      <p:sp>
        <p:nvSpPr>
          <p:cNvPr id="143" name="Google Shape;143;p21"/>
          <p:cNvSpPr txBox="1"/>
          <p:nvPr>
            <p:ph idx="1" type="body"/>
          </p:nvPr>
        </p:nvSpPr>
        <p:spPr>
          <a:xfrm>
            <a:off x="6414825" y="923750"/>
            <a:ext cx="4319100" cy="4097100"/>
          </a:xfrm>
          <a:prstGeom prst="rect">
            <a:avLst/>
          </a:prstGeom>
        </p:spPr>
        <p:txBody>
          <a:bodyPr anchorCtr="0" anchor="t" bIns="91425" lIns="91425" spcFirstLastPara="1" rIns="91425" wrap="square" tIns="91425">
            <a:noAutofit/>
          </a:bodyPr>
          <a:lstStyle/>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a:t>
            </a:r>
            <a:r>
              <a:rPr lang="vi" sz="1400">
                <a:solidFill>
                  <a:srgbClr val="000000"/>
                </a:solidFill>
                <a:latin typeface="Roboto Mono"/>
                <a:ea typeface="Roboto Mono"/>
                <a:cs typeface="Roboto Mono"/>
                <a:sym typeface="Roboto Mono"/>
              </a:rPr>
              <a:t>‘and’: 0,</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'brown': 1,</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'dog': 2,</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'fox': 3,</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'jump': 4,</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'jumps': 5,</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'lazy': 6,</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'never': 7,</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'over': 8,</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'quick': 9,</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'quickly': 10,</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    'the': 11,</a:t>
            </a:r>
            <a:endParaRPr sz="1400">
              <a:solidFill>
                <a:srgbClr val="000000"/>
              </a:solidFill>
              <a:latin typeface="Roboto Mono"/>
              <a:ea typeface="Roboto Mono"/>
              <a:cs typeface="Roboto Mono"/>
              <a:sym typeface="Roboto Mono"/>
            </a:endParaRPr>
          </a:p>
          <a:p>
            <a:pPr indent="0" lvl="0" marL="0" rtl="0" algn="l">
              <a:lnSpc>
                <a:spcPct val="50000"/>
              </a:lnSpc>
              <a:spcBef>
                <a:spcPts val="1300"/>
              </a:spcBef>
              <a:spcAft>
                <a:spcPts val="0"/>
              </a:spcAft>
              <a:buNone/>
            </a:pPr>
            <a:r>
              <a:rPr lang="vi"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100000"/>
              </a:lnSpc>
              <a:spcBef>
                <a:spcPts val="1300"/>
              </a:spcBef>
              <a:spcAft>
                <a:spcPts val="0"/>
              </a:spcAft>
              <a:buNone/>
            </a:pPr>
            <a:r>
              <a:t/>
            </a:r>
            <a:endParaRPr sz="1400">
              <a:solidFill>
                <a:srgbClr val="000000"/>
              </a:solidFill>
              <a:latin typeface="Roboto Mono"/>
              <a:ea typeface="Roboto Mono"/>
              <a:cs typeface="Roboto Mono"/>
              <a:sym typeface="Roboto Mono"/>
            </a:endParaRPr>
          </a:p>
          <a:p>
            <a:pPr indent="0" lvl="0" marL="0" rtl="0" algn="l">
              <a:lnSpc>
                <a:spcPct val="100000"/>
              </a:lnSpc>
              <a:spcBef>
                <a:spcPts val="1300"/>
              </a:spcBef>
              <a:spcAft>
                <a:spcPts val="0"/>
              </a:spcAft>
              <a:buNone/>
            </a:pPr>
            <a:r>
              <a:t/>
            </a:r>
            <a:endParaRPr sz="1400">
              <a:solidFill>
                <a:srgbClr val="000000"/>
              </a:solidFill>
              <a:latin typeface="Roboto Mono"/>
              <a:ea typeface="Roboto Mono"/>
              <a:cs typeface="Roboto Mono"/>
              <a:sym typeface="Roboto Mono"/>
            </a:endParaRPr>
          </a:p>
          <a:p>
            <a:pPr indent="0" lvl="0" marL="0" rtl="0" algn="l">
              <a:spcBef>
                <a:spcPts val="1300"/>
              </a:spcBef>
              <a:spcAft>
                <a:spcPts val="0"/>
              </a:spcAft>
              <a:buNone/>
            </a:pPr>
            <a:r>
              <a:t/>
            </a:r>
            <a:endParaRPr>
              <a:latin typeface="Roboto Mono"/>
              <a:ea typeface="Roboto Mono"/>
              <a:cs typeface="Roboto Mono"/>
              <a:sym typeface="Roboto Mono"/>
            </a:endParaRPr>
          </a:p>
          <a:p>
            <a:pPr indent="0" lvl="0" marL="0" rtl="0" algn="l">
              <a:spcBef>
                <a:spcPts val="1300"/>
              </a:spcBef>
              <a:spcAft>
                <a:spcPts val="1600"/>
              </a:spcAft>
              <a:buNone/>
            </a:pPr>
            <a:r>
              <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