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48" r:id="rId1"/>
  </p:sldMasterIdLst>
  <p:notesMasterIdLst>
    <p:notesMasterId r:id="rId4"/>
  </p:notesMasterIdLst>
  <p:handoutMasterIdLst>
    <p:handoutMasterId r:id="rId5"/>
  </p:handoutMasterIdLst>
  <p:sldIdLst>
    <p:sldId id="352" r:id="rId2"/>
    <p:sldId id="353" r:id="rId3"/>
  </p:sldIdLst>
  <p:sldSz cx="18288000" cy="10287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41">
          <p15:clr>
            <a:srgbClr val="A4A3A4"/>
          </p15:clr>
        </p15:guide>
        <p15:guide id="4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mputer" initials="C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11E"/>
    <a:srgbClr val="D5A017"/>
    <a:srgbClr val="6B7CA5"/>
    <a:srgbClr val="F4811E"/>
    <a:srgbClr val="F36077"/>
    <a:srgbClr val="614A7B"/>
    <a:srgbClr val="9ABB5A"/>
    <a:srgbClr val="622523"/>
    <a:srgbClr val="4AACC6"/>
    <a:srgbClr val="E98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86163" autoAdjust="0"/>
  </p:normalViewPr>
  <p:slideViewPr>
    <p:cSldViewPr snapToGrid="0" snapToObjects="1">
      <p:cViewPr varScale="1">
        <p:scale>
          <a:sx n="67" d="100"/>
          <a:sy n="67" d="100"/>
        </p:scale>
        <p:origin x="822" y="78"/>
      </p:cViewPr>
      <p:guideLst>
        <p:guide orient="horz" pos="1620"/>
        <p:guide pos="2880"/>
        <p:guide orient="horz" pos="3241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172" y="-10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68DB0-C220-184B-97FA-632477F151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4DF4B-CABE-B84A-A254-26BA8918DD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A62A17D-E2B4-1F42-AC67-26D161EBFAA0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6C11F-FC83-094C-AEC5-A49BCB34D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VNPT – MEDIA THÀNH VIÊN CỦA VNPT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BC965-0B70-3144-81F2-77776D2365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7C23531-77F2-6E43-9610-A0DD7817F282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09EAB-6DC3-3641-9B8B-8C588E90F3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E049E-2A5B-F745-B8A3-14886A24A3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AFB640-4C72-3E4A-AC20-C9A4F6631798}" type="datetimeFigureOut">
              <a:rPr lang="en-US"/>
              <a:pPr>
                <a:defRPr/>
              </a:pPr>
              <a:t>12/4/2023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A1A48F-8D12-FC4F-90B8-F0863E9326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7DE475B-A4AD-1143-90E5-7D158E1D6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06AC9-3F84-EF46-885F-C3BCD38AF2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VNPT – MEDIA THÀNH VIÊN CỦA VNPT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7D09E-765A-4848-BEF7-7D2388EC2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A428807-8200-5D48-BB1B-DCEAC1543D97}" type="slidenum">
              <a:rPr lang="en-US" altLang="en-VN"/>
              <a:pPr/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08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092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271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455" algn="l" defTabSz="91418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006BC624-4281-5545-9B37-648CAF950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698A31FB-D196-D34C-9EC2-277F83DCC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C5B1F79-D8EF-C845-A8D2-3C75CCB0A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4AEACF-D270-CC41-A68C-9BE28141878C}" type="slidenum">
              <a:rPr lang="en-US" altLang="en-US" sz="1200"/>
              <a:pPr/>
              <a:t>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4687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006BC624-4281-5545-9B37-648CAF950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698A31FB-D196-D34C-9EC2-277F83DCC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en-US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7C5B1F79-D8EF-C845-A8D2-3C75CCB0A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04AEACF-D270-CC41-A68C-9BE28141878C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393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28AC-4442-441F-BAEF-456A4CD0BA3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CC97A-41E6-4A7A-A8FF-9176BF1BD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3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07EB0-56A8-B841-B347-E80DAF59A2EF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35869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321A4-2665-D147-A7A4-A25A4C4FEA2A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41081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 hidden="1">
            <a:extLst>
              <a:ext uri="{FF2B5EF4-FFF2-40B4-BE49-F238E27FC236}">
                <a16:creationId xmlns:a16="http://schemas.microsoft.com/office/drawing/2014/main" id="{CD873FFE-637E-2E43-AE34-FC246F7B99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3175" y="3175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4" imgW="38100" imgH="38100" progId="TCLayout.ActiveDocument.1">
                  <p:embed/>
                </p:oleObj>
              </mc:Choice>
              <mc:Fallback>
                <p:oleObj name="think-cell Slide" r:id="rId4" imgW="38100" imgH="38100" progId="TCLayout.ActiveDocument.1">
                  <p:embed/>
                  <p:pic>
                    <p:nvPicPr>
                      <p:cNvPr id="5" name="Object 6" hidden="1">
                        <a:extLst>
                          <a:ext uri="{FF2B5EF4-FFF2-40B4-BE49-F238E27FC236}">
                            <a16:creationId xmlns:a16="http://schemas.microsoft.com/office/drawing/2014/main" id="{CD873FFE-637E-2E43-AE34-FC246F7B99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3175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4DEB81F-D135-6F4C-85FE-FC067FDE0F41}"/>
              </a:ext>
            </a:extLst>
          </p:cNvPr>
          <p:cNvSpPr/>
          <p:nvPr userDrawn="1"/>
        </p:nvSpPr>
        <p:spPr>
          <a:xfrm>
            <a:off x="0" y="10186988"/>
            <a:ext cx="18288000" cy="100012"/>
          </a:xfrm>
          <a:prstGeom prst="rect">
            <a:avLst/>
          </a:prstGeom>
          <a:gradFill>
            <a:gsLst>
              <a:gs pos="0">
                <a:schemeClr val="accent3"/>
              </a:gs>
              <a:gs pos="5100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20662-5631-D142-B95A-6C4D601FC31E}"/>
              </a:ext>
            </a:extLst>
          </p:cNvPr>
          <p:cNvSpPr/>
          <p:nvPr userDrawn="1"/>
        </p:nvSpPr>
        <p:spPr>
          <a:xfrm>
            <a:off x="17197388" y="9577388"/>
            <a:ext cx="587375" cy="709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E3F979-C333-EA4F-A2BE-FFB3635733A1}"/>
              </a:ext>
            </a:extLst>
          </p:cNvPr>
          <p:cNvSpPr/>
          <p:nvPr userDrawn="1"/>
        </p:nvSpPr>
        <p:spPr>
          <a:xfrm>
            <a:off x="503238" y="479425"/>
            <a:ext cx="1189037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451D46-D08D-924E-981E-5FAAA6CC4B45}"/>
              </a:ext>
            </a:extLst>
          </p:cNvPr>
          <p:cNvSpPr/>
          <p:nvPr userDrawn="1"/>
        </p:nvSpPr>
        <p:spPr>
          <a:xfrm>
            <a:off x="1692275" y="479425"/>
            <a:ext cx="323850" cy="1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CD9053-6E4C-8C46-BD0A-6C0082D68B17}"/>
              </a:ext>
            </a:extLst>
          </p:cNvPr>
          <p:cNvSpPr/>
          <p:nvPr userDrawn="1"/>
        </p:nvSpPr>
        <p:spPr>
          <a:xfrm>
            <a:off x="2341563" y="479425"/>
            <a:ext cx="323850" cy="12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A7E54-747C-5C44-959B-6137A4B57040}"/>
              </a:ext>
            </a:extLst>
          </p:cNvPr>
          <p:cNvSpPr/>
          <p:nvPr userDrawn="1"/>
        </p:nvSpPr>
        <p:spPr>
          <a:xfrm>
            <a:off x="2016125" y="479425"/>
            <a:ext cx="325438" cy="12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8" tIns="68564" rIns="137128" bIns="68564"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39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11" y="765579"/>
            <a:ext cx="17282980" cy="830868"/>
          </a:xfrm>
        </p:spPr>
        <p:txBody>
          <a:bodyPr lIns="0" tIns="0" rIns="0" bIns="0" anchor="t">
            <a:spAutoFit/>
          </a:bodyPr>
          <a:lstStyle>
            <a:lvl1pPr>
              <a:defRPr sz="5399" b="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11" y="2424170"/>
            <a:ext cx="17282980" cy="6841276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  <a:lvl2pPr>
              <a:defRPr sz="2100">
                <a:latin typeface="+mn-lt"/>
              </a:defRPr>
            </a:lvl2pPr>
            <a:lvl3pPr>
              <a:defRPr sz="2100">
                <a:latin typeface="+mn-lt"/>
              </a:defRPr>
            </a:lvl3pPr>
            <a:lvl4pPr>
              <a:defRPr sz="2100">
                <a:latin typeface="+mn-lt"/>
              </a:defRPr>
            </a:lvl4pPr>
            <a:lvl5pPr>
              <a:defRPr sz="21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511" y="1502556"/>
            <a:ext cx="17282980" cy="476140"/>
          </a:xfrm>
        </p:spPr>
        <p:txBody>
          <a:bodyPr lIns="0" tIns="0" rIns="0" bIns="0">
            <a:noAutofit/>
          </a:bodyPr>
          <a:lstStyle>
            <a:lvl1pPr marL="0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999" b="0" kern="1200" dirty="0" smtClean="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  <a:lvl2pPr marL="685594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2pPr>
            <a:lvl3pPr marL="1371189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3pPr>
            <a:lvl4pPr marL="2056783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 smtClean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4pPr>
            <a:lvl5pPr marL="2742377" indent="0" algn="l" defTabSz="137118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199" b="0" kern="1200" dirty="0">
                <a:solidFill>
                  <a:schemeClr val="accent4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02B0A-3F15-0644-85C1-DD8E13DB266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03238" y="9678988"/>
            <a:ext cx="4114800" cy="547687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5D3A4839-066D-634B-A069-918B41A4B1CA}" type="datetime1">
              <a:rPr lang="en-US"/>
              <a:pPr>
                <a:defRPr/>
              </a:pPr>
              <a:t>12/4/2023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38E284-7584-1C41-948C-8E012D9495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57900" y="9678988"/>
            <a:ext cx="6172200" cy="547687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EDF0677-D836-794F-A3D3-8945447434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7197388" y="9678988"/>
            <a:ext cx="587375" cy="547687"/>
          </a:xfrm>
        </p:spPr>
        <p:txBody>
          <a:bodyPr/>
          <a:lstStyle>
            <a:lvl1pPr algn="ctr">
              <a:defRPr sz="1500">
                <a:solidFill>
                  <a:srgbClr val="8064A2"/>
                </a:solidFill>
              </a:defRPr>
            </a:lvl1pPr>
          </a:lstStyle>
          <a:p>
            <a:fld id="{A1330A50-1257-DE47-9FBF-4A440C5A115B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77574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78707" y="567929"/>
            <a:ext cx="8065293" cy="8065293"/>
          </a:xfrm>
          <a:custGeom>
            <a:avLst/>
            <a:gdLst>
              <a:gd name="connsiteX0" fmla="*/ 2478881 w 4957762"/>
              <a:gd name="connsiteY0" fmla="*/ 0 h 4957762"/>
              <a:gd name="connsiteX1" fmla="*/ 4957762 w 4957762"/>
              <a:gd name="connsiteY1" fmla="*/ 2478881 h 4957762"/>
              <a:gd name="connsiteX2" fmla="*/ 2478881 w 4957762"/>
              <a:gd name="connsiteY2" fmla="*/ 4957762 h 4957762"/>
              <a:gd name="connsiteX3" fmla="*/ 0 w 4957762"/>
              <a:gd name="connsiteY3" fmla="*/ 2478881 h 4957762"/>
              <a:gd name="connsiteX4" fmla="*/ 2478881 w 4957762"/>
              <a:gd name="connsiteY4" fmla="*/ 0 h 495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762" h="4957762">
                <a:moveTo>
                  <a:pt x="2478881" y="0"/>
                </a:moveTo>
                <a:cubicBezTo>
                  <a:pt x="3847929" y="0"/>
                  <a:pt x="4957762" y="1109833"/>
                  <a:pt x="4957762" y="2478881"/>
                </a:cubicBezTo>
                <a:cubicBezTo>
                  <a:pt x="4957762" y="3847929"/>
                  <a:pt x="3847929" y="4957762"/>
                  <a:pt x="2478881" y="4957762"/>
                </a:cubicBezTo>
                <a:cubicBezTo>
                  <a:pt x="1109833" y="4957762"/>
                  <a:pt x="0" y="3847929"/>
                  <a:pt x="0" y="2478881"/>
                </a:cubicBezTo>
                <a:cubicBezTo>
                  <a:pt x="0" y="1109833"/>
                  <a:pt x="1109833" y="0"/>
                  <a:pt x="2478881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130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78707" y="567929"/>
            <a:ext cx="8065293" cy="8065293"/>
          </a:xfrm>
          <a:custGeom>
            <a:avLst/>
            <a:gdLst>
              <a:gd name="connsiteX0" fmla="*/ 2478881 w 4957762"/>
              <a:gd name="connsiteY0" fmla="*/ 0 h 4957762"/>
              <a:gd name="connsiteX1" fmla="*/ 4957762 w 4957762"/>
              <a:gd name="connsiteY1" fmla="*/ 2478881 h 4957762"/>
              <a:gd name="connsiteX2" fmla="*/ 2478881 w 4957762"/>
              <a:gd name="connsiteY2" fmla="*/ 4957762 h 4957762"/>
              <a:gd name="connsiteX3" fmla="*/ 0 w 4957762"/>
              <a:gd name="connsiteY3" fmla="*/ 2478881 h 4957762"/>
              <a:gd name="connsiteX4" fmla="*/ 2478881 w 4957762"/>
              <a:gd name="connsiteY4" fmla="*/ 0 h 495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7762" h="4957762">
                <a:moveTo>
                  <a:pt x="2478881" y="0"/>
                </a:moveTo>
                <a:cubicBezTo>
                  <a:pt x="3847929" y="0"/>
                  <a:pt x="4957762" y="1109833"/>
                  <a:pt x="4957762" y="2478881"/>
                </a:cubicBezTo>
                <a:cubicBezTo>
                  <a:pt x="4957762" y="3847929"/>
                  <a:pt x="3847929" y="4957762"/>
                  <a:pt x="2478881" y="4957762"/>
                </a:cubicBezTo>
                <a:cubicBezTo>
                  <a:pt x="1109833" y="4957762"/>
                  <a:pt x="0" y="3847929"/>
                  <a:pt x="0" y="2478881"/>
                </a:cubicBezTo>
                <a:cubicBezTo>
                  <a:pt x="0" y="1109833"/>
                  <a:pt x="1109833" y="0"/>
                  <a:pt x="2478881" y="0"/>
                </a:cubicBez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9209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FCBA02C-0BCE-B747-B21A-AA74571762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259300" y="466725"/>
            <a:ext cx="514350" cy="547688"/>
          </a:xfrm>
          <a:solidFill>
            <a:schemeClr val="accent1"/>
          </a:solidFill>
        </p:spPr>
        <p:txBody>
          <a:bodyPr/>
          <a:lstStyle>
            <a:lvl1pPr>
              <a:defRPr sz="1500">
                <a:solidFill>
                  <a:schemeClr val="bg1"/>
                </a:solidFill>
              </a:defRPr>
            </a:lvl1pPr>
          </a:lstStyle>
          <a:p>
            <a:fld id="{B8E0565A-11E2-4F42-B072-ED56BF13E034}" type="slidenum">
              <a:rPr lang="en-US" altLang="en-VN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44449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328AC-4442-441F-BAEF-456A4CD0BA3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FFA5D4-CE82-684E-A9E3-345D31D06D77}"/>
              </a:ext>
            </a:extLst>
          </p:cNvPr>
          <p:cNvSpPr/>
          <p:nvPr userDrawn="1"/>
        </p:nvSpPr>
        <p:spPr>
          <a:xfrm>
            <a:off x="17433925" y="9566275"/>
            <a:ext cx="482600" cy="48418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Picture 2" descr="H:\THUHA\SLIDE\SLIDE-VNPT-MEDIA-NTS\DESIGN\LOGO\thanhvien-01.png">
            <a:extLst>
              <a:ext uri="{FF2B5EF4-FFF2-40B4-BE49-F238E27FC236}">
                <a16:creationId xmlns:a16="http://schemas.microsoft.com/office/drawing/2014/main" id="{B14AF6BA-5D54-1645-A7B2-648F5D9B17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113" y="9686925"/>
            <a:ext cx="237013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615C3-B007-FC41-B70D-ED675F55360F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400226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A0C1D-4098-6D46-A95F-EE2F0349225E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736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40AB-413A-9E41-883A-4EF5613020A8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03361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E632-74AD-EE42-A76B-3DB8C8CE677C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85723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091F-5148-7749-8CC6-5490B088D3AA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977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D39D-1213-2C4C-8E4E-D1E2108299C0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76734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1736A-7AC9-FB49-A9AF-B8AEB76DFB22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74904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VNPT - MEDIA THÀNH VIÊN CỦA VNPT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39765-D900-3E43-9EBB-7FEE8D739B24}" type="slidenum">
              <a:rPr lang="en-US" altLang="en-VN" smtClean="0"/>
              <a:pPr/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66308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44" r:id="rId12"/>
    <p:sldLayoutId id="2147483745" r:id="rId13"/>
    <p:sldLayoutId id="2147483746" r:id="rId14"/>
    <p:sldLayoutId id="2147483747" r:id="rId15"/>
  </p:sldLayoutIdLst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113">
            <a:extLst>
              <a:ext uri="{FF2B5EF4-FFF2-40B4-BE49-F238E27FC236}">
                <a16:creationId xmlns:a16="http://schemas.microsoft.com/office/drawing/2014/main" id="{9DEC3D38-BF15-DA48-AC18-658A11A2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0" y="-2782888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A9B2E-8F16-0643-8738-3086CC7FCBF8}"/>
              </a:ext>
            </a:extLst>
          </p:cNvPr>
          <p:cNvSpPr txBox="1"/>
          <p:nvPr/>
        </p:nvSpPr>
        <p:spPr>
          <a:xfrm>
            <a:off x="1281514" y="47493"/>
            <a:ext cx="15785782" cy="759381"/>
          </a:xfrm>
          <a:prstGeom prst="rect">
            <a:avLst/>
          </a:prstGeom>
        </p:spPr>
        <p:txBody>
          <a:bodyPr vert="horz" lIns="129878" tIns="64938" rIns="129878" bIns="64938" rtlCol="0" anchor="ctr">
            <a:normAutofit fontScale="2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17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4200" b="1" dirty="0">
              <a:solidFill>
                <a:srgbClr val="007A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任意多边形: 形状 22">
            <a:extLst>
              <a:ext uri="{FF2B5EF4-FFF2-40B4-BE49-F238E27FC236}">
                <a16:creationId xmlns:a16="http://schemas.microsoft.com/office/drawing/2014/main" id="{DDE0FF3E-7589-F04C-AF32-76C0D84E7299}"/>
              </a:ext>
            </a:extLst>
          </p:cNvPr>
          <p:cNvSpPr/>
          <p:nvPr/>
        </p:nvSpPr>
        <p:spPr>
          <a:xfrm>
            <a:off x="0" y="10959"/>
            <a:ext cx="1400782" cy="759381"/>
          </a:xfrm>
          <a:custGeom>
            <a:avLst/>
            <a:gdLst>
              <a:gd name="connsiteX0" fmla="*/ 0 w 1072397"/>
              <a:gd name="connsiteY0" fmla="*/ 0 h 581359"/>
              <a:gd name="connsiteX1" fmla="*/ 162311 w 1072397"/>
              <a:gd name="connsiteY1" fmla="*/ 0 h 581359"/>
              <a:gd name="connsiteX2" fmla="*/ 225584 w 1072397"/>
              <a:gd name="connsiteY2" fmla="*/ 0 h 581359"/>
              <a:gd name="connsiteX3" fmla="*/ 248061 w 1072397"/>
              <a:gd name="connsiteY3" fmla="*/ 0 h 581359"/>
              <a:gd name="connsiteX4" fmla="*/ 986647 w 1072397"/>
              <a:gd name="connsiteY4" fmla="*/ 0 h 581359"/>
              <a:gd name="connsiteX5" fmla="*/ 1072397 w 1072397"/>
              <a:gd name="connsiteY5" fmla="*/ 0 h 581359"/>
              <a:gd name="connsiteX6" fmla="*/ 661927 w 1072397"/>
              <a:gd name="connsiteY6" fmla="*/ 581359 h 581359"/>
              <a:gd name="connsiteX7" fmla="*/ 255632 w 1072397"/>
              <a:gd name="connsiteY7" fmla="*/ 581359 h 581359"/>
              <a:gd name="connsiteX8" fmla="*/ 225584 w 1072397"/>
              <a:gd name="connsiteY8" fmla="*/ 581359 h 581359"/>
              <a:gd name="connsiteX9" fmla="*/ 0 w 1072397"/>
              <a:gd name="connsiteY9" fmla="*/ 581359 h 58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397" h="581359">
                <a:moveTo>
                  <a:pt x="0" y="0"/>
                </a:moveTo>
                <a:lnTo>
                  <a:pt x="162311" y="0"/>
                </a:lnTo>
                <a:lnTo>
                  <a:pt x="225584" y="0"/>
                </a:lnTo>
                <a:lnTo>
                  <a:pt x="248061" y="0"/>
                </a:lnTo>
                <a:lnTo>
                  <a:pt x="986647" y="0"/>
                </a:lnTo>
                <a:lnTo>
                  <a:pt x="1072397" y="0"/>
                </a:lnTo>
                <a:lnTo>
                  <a:pt x="661927" y="581359"/>
                </a:lnTo>
                <a:lnTo>
                  <a:pt x="255632" y="581359"/>
                </a:lnTo>
                <a:lnTo>
                  <a:pt x="225584" y="581359"/>
                </a:lnTo>
                <a:lnTo>
                  <a:pt x="0" y="581359"/>
                </a:lnTo>
                <a:close/>
              </a:path>
            </a:pathLst>
          </a:custGeom>
          <a:solidFill>
            <a:srgbClr val="005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5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3EC6A-01B4-354F-8745-4A401CCD5D25}"/>
              </a:ext>
            </a:extLst>
          </p:cNvPr>
          <p:cNvSpPr/>
          <p:nvPr/>
        </p:nvSpPr>
        <p:spPr>
          <a:xfrm>
            <a:off x="8353429" y="-2790"/>
            <a:ext cx="1581150" cy="45720"/>
          </a:xfrm>
          <a:prstGeom prst="rect">
            <a:avLst/>
          </a:prstGeom>
          <a:gradFill flip="none" rotWithShape="1">
            <a:gsLst>
              <a:gs pos="0">
                <a:srgbClr val="0166B4"/>
              </a:gs>
              <a:gs pos="100000">
                <a:srgbClr val="1CD4E4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/>
          </a:p>
        </p:txBody>
      </p:sp>
      <p:sp>
        <p:nvSpPr>
          <p:cNvPr id="154" name="Slide Number Placeholder 4">
            <a:extLst>
              <a:ext uri="{FF2B5EF4-FFF2-40B4-BE49-F238E27FC236}">
                <a16:creationId xmlns:a16="http://schemas.microsoft.com/office/drawing/2014/main" id="{7F6F7D68-79BE-0742-B20B-F7985930185C}"/>
              </a:ext>
            </a:extLst>
          </p:cNvPr>
          <p:cNvSpPr txBox="1">
            <a:spLocks/>
          </p:cNvSpPr>
          <p:nvPr/>
        </p:nvSpPr>
        <p:spPr>
          <a:xfrm>
            <a:off x="17440491" y="9659177"/>
            <a:ext cx="481750" cy="31530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12813" indent="-4556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827213" indent="-9128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741613" indent="-13700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3656013" indent="-18272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1EEA229-0096-49BD-81C1-58B039421B74}" type="slidenum">
              <a:rPr lang="en-US" sz="1400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ctr" defTabSz="914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0</a:t>
            </a:fld>
            <a:endParaRPr lang="en-US" sz="1400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52926" y="837512"/>
            <a:ext cx="1591437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vi-VN" altLang="en-US" sz="2400" b="1" u="sng" dirty="0">
                <a:latin typeface="Roboto"/>
              </a:rPr>
              <a:t>Xây dựng bộ dữ liệu sự kiện và cảnh quay đề xuất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en-US" sz="2400" dirty="0">
                <a:latin typeface="Roboto"/>
              </a:rPr>
              <a:t>Crawl video từ các kênh youtube nổi tiếng có nhiều lượt view</a:t>
            </a: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vi-VN" altLang="en-US" sz="2400" dirty="0">
                <a:latin typeface="Roboto"/>
              </a:rPr>
              <a:t>Chia nhỏ video thành các clip cảnh quay và gắn nhãn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vi-VN" altLang="en-US" sz="2400" dirty="0">
                <a:latin typeface="Roboto"/>
              </a:rPr>
              <a:t>Danh sách các cảnh quay đề xuất như </a:t>
            </a:r>
            <a:r>
              <a:rPr lang="vi-VN" altLang="en-US" sz="2400" dirty="0" smtClean="0">
                <a:latin typeface="Roboto"/>
              </a:rPr>
              <a:t>sau</a:t>
            </a:r>
            <a:r>
              <a:rPr lang="en-US" altLang="en-US" sz="2400" dirty="0" smtClean="0">
                <a:latin typeface="Roboto"/>
              </a:rPr>
              <a:t>:</a:t>
            </a:r>
            <a:endParaRPr lang="vi-VN" altLang="en-US" sz="2400" dirty="0">
              <a:latin typeface="Roboto"/>
            </a:endParaRPr>
          </a:p>
        </p:txBody>
      </p:sp>
      <p:cxnSp>
        <p:nvCxnSpPr>
          <p:cNvPr id="10" name="Google Shape;638;p33">
            <a:extLst>
              <a:ext uri="{FF2B5EF4-FFF2-40B4-BE49-F238E27FC236}">
                <a16:creationId xmlns:a16="http://schemas.microsoft.com/office/drawing/2014/main" id="{8E534444-40BF-BB7C-CC0C-31408BE13AED}"/>
              </a:ext>
            </a:extLst>
          </p:cNvPr>
          <p:cNvCxnSpPr>
            <a:cxnSpLocks/>
          </p:cNvCxnSpPr>
          <p:nvPr/>
        </p:nvCxnSpPr>
        <p:spPr>
          <a:xfrm>
            <a:off x="1519518" y="746148"/>
            <a:ext cx="5952916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91756"/>
              </p:ext>
            </p:extLst>
          </p:nvPr>
        </p:nvGraphicFramePr>
        <p:xfrm>
          <a:off x="1108993" y="2845318"/>
          <a:ext cx="16070021" cy="629635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07829">
                  <a:extLst>
                    <a:ext uri="{9D8B030D-6E8A-4147-A177-3AD203B41FA5}">
                      <a16:colId xmlns:a16="http://schemas.microsoft.com/office/drawing/2014/main" val="1360059270"/>
                    </a:ext>
                  </a:extLst>
                </a:gridCol>
                <a:gridCol w="4269952">
                  <a:extLst>
                    <a:ext uri="{9D8B030D-6E8A-4147-A177-3AD203B41FA5}">
                      <a16:colId xmlns:a16="http://schemas.microsoft.com/office/drawing/2014/main" val="2231829198"/>
                    </a:ext>
                  </a:extLst>
                </a:gridCol>
                <a:gridCol w="10992240">
                  <a:extLst>
                    <a:ext uri="{9D8B030D-6E8A-4147-A177-3AD203B41FA5}">
                      <a16:colId xmlns:a16="http://schemas.microsoft.com/office/drawing/2014/main" val="3462831124"/>
                    </a:ext>
                  </a:extLst>
                </a:gridCol>
              </a:tblGrid>
              <a:tr h="440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>
                          <a:effectLst/>
                        </a:rPr>
                        <a:t>STT</a:t>
                      </a:r>
                      <a:endParaRPr lang="en-US" sz="2400" b="1" i="0" u="none" strike="noStrike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</a:rPr>
                        <a:t>Cảnh quay đề xuất</a:t>
                      </a:r>
                      <a:endParaRPr lang="en-US" sz="2400" b="1" i="0" u="none" strike="noStrike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 err="1">
                          <a:effectLst/>
                        </a:rPr>
                        <a:t>Tổ</a:t>
                      </a:r>
                      <a:r>
                        <a:rPr lang="en-US" sz="2400" b="1" u="none" strike="noStrike" dirty="0">
                          <a:effectLst/>
                        </a:rPr>
                        <a:t> </a:t>
                      </a:r>
                      <a:r>
                        <a:rPr lang="en-US" sz="2400" b="1" u="none" strike="noStrike" dirty="0" err="1">
                          <a:effectLst/>
                        </a:rPr>
                        <a:t>hợp</a:t>
                      </a:r>
                      <a:r>
                        <a:rPr lang="en-US" sz="2400" b="1" u="none" strike="noStrike" dirty="0">
                          <a:effectLst/>
                        </a:rPr>
                        <a:t> </a:t>
                      </a:r>
                      <a:r>
                        <a:rPr lang="en-US" sz="2400" b="1" u="none" strike="noStrike" dirty="0" err="1">
                          <a:effectLst/>
                        </a:rPr>
                        <a:t>các</a:t>
                      </a:r>
                      <a:r>
                        <a:rPr lang="en-US" sz="2400" b="1" u="none" strike="noStrike" dirty="0">
                          <a:effectLst/>
                        </a:rPr>
                        <a:t> </a:t>
                      </a:r>
                      <a:r>
                        <a:rPr lang="en-US" sz="2400" b="1" u="none" strike="noStrike" dirty="0" err="1">
                          <a:effectLst/>
                        </a:rPr>
                        <a:t>sự</a:t>
                      </a:r>
                      <a:r>
                        <a:rPr lang="en-US" sz="2400" b="1" u="none" strike="noStrike" dirty="0">
                          <a:effectLst/>
                        </a:rPr>
                        <a:t> </a:t>
                      </a:r>
                      <a:r>
                        <a:rPr lang="en-US" sz="2400" b="1" u="none" strike="noStrike" dirty="0" err="1">
                          <a:effectLst/>
                        </a:rPr>
                        <a:t>kiện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2251907"/>
                  </a:ext>
                </a:extLst>
              </a:tr>
              <a:tr h="494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Giới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thiệu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đội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hình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992249"/>
                  </a:ext>
                </a:extLst>
              </a:tr>
              <a:tr h="1949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Tấn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công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ghi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Chuyền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góc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Ném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biên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trực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tiếp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thắng</a:t>
                      </a:r>
                      <a:r>
                        <a:rPr lang="en-US" sz="2400" u="none" strike="noStrike" dirty="0">
                          <a:effectLst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</a:rPr>
                        <a:t> -&gt; Penalty -&gt;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thắng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6782148"/>
                  </a:ext>
                </a:extLst>
              </a:tr>
              <a:tr h="4950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Tấn công ghi bàn không hợp lệ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Tấn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công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ghi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Việt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vị</a:t>
                      </a:r>
                      <a:r>
                        <a:rPr lang="en-US" sz="2400" u="none" strike="noStrike" dirty="0">
                          <a:effectLst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Không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công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nhận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bàn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thắng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6773874"/>
                  </a:ext>
                </a:extLst>
              </a:tr>
              <a:tr h="17914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Tấn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công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nguy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hiểm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Chuyền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góc</a:t>
                      </a:r>
                      <a:r>
                        <a:rPr lang="en-US" sz="2400" u="none" strike="noStrike" dirty="0">
                          <a:effectLst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</a:rPr>
                        <a:t>ném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biên</a:t>
                      </a:r>
                      <a:r>
                        <a:rPr lang="en-US" sz="2400" u="none" strike="noStrike" dirty="0">
                          <a:effectLst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</a:rPr>
                        <a:t>Bị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thủ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môn</a:t>
                      </a:r>
                      <a:r>
                        <a:rPr lang="en-US" sz="2400" u="none" strike="noStrike" dirty="0">
                          <a:effectLst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</a:rPr>
                        <a:t>hậu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vệ</a:t>
                      </a:r>
                      <a:r>
                        <a:rPr lang="en-US" sz="2400" u="none" strike="noStrike" dirty="0">
                          <a:effectLst/>
                        </a:rPr>
                        <a:t>) </a:t>
                      </a:r>
                      <a:r>
                        <a:rPr lang="en-US" sz="2400" u="none" strike="noStrike" dirty="0" err="1">
                          <a:effectLst/>
                        </a:rPr>
                        <a:t>cản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phá</a:t>
                      </a:r>
                      <a:r>
                        <a:rPr lang="en-US" sz="2400" u="none" strike="noStrike" dirty="0">
                          <a:effectLst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Chuyền</a:t>
                      </a:r>
                      <a:r>
                        <a:rPr lang="en-US" sz="2400" u="none" strike="noStrike" dirty="0">
                          <a:effectLst/>
                        </a:rPr>
                        <a:t>(</a:t>
                      </a:r>
                      <a:r>
                        <a:rPr lang="en-US" sz="2400" u="none" strike="noStrike" dirty="0" err="1">
                          <a:effectLst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góc</a:t>
                      </a:r>
                      <a:r>
                        <a:rPr lang="en-US" sz="2400" u="none" strike="noStrike" dirty="0">
                          <a:effectLst/>
                        </a:rPr>
                        <a:t>, </a:t>
                      </a:r>
                      <a:r>
                        <a:rPr lang="en-US" sz="2400" u="none" strike="noStrike" dirty="0" err="1">
                          <a:effectLst/>
                        </a:rPr>
                        <a:t>ném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biên</a:t>
                      </a:r>
                      <a:r>
                        <a:rPr lang="en-US" sz="2400" u="none" strike="noStrike" dirty="0">
                          <a:effectLst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</a:rPr>
                        <a:t>Sút</a:t>
                      </a:r>
                      <a:r>
                        <a:rPr lang="en-US" sz="2400" u="none" strike="noStrike" dirty="0">
                          <a:effectLst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</a:rPr>
                        <a:t>đánh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đầu</a:t>
                      </a:r>
                      <a:r>
                        <a:rPr lang="en-US" sz="2400" u="none" strike="noStrike" dirty="0">
                          <a:effectLst/>
                        </a:rPr>
                        <a:t>) -&gt; </a:t>
                      </a:r>
                      <a:r>
                        <a:rPr lang="en-US" sz="2400" u="none" strike="noStrike" dirty="0" err="1">
                          <a:effectLst/>
                        </a:rPr>
                        <a:t>Bóng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chệch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khung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thành</a:t>
                      </a:r>
                      <a:r>
                        <a:rPr lang="en-US" sz="2400" u="none" strike="noStrike" dirty="0">
                          <a:effectLst/>
                        </a:rPr>
                        <a:t/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Phạt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trực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tiếp</a:t>
                      </a:r>
                      <a:r>
                        <a:rPr lang="en-US" sz="2400" u="none" strike="noStrike" dirty="0">
                          <a:effectLst/>
                        </a:rPr>
                        <a:t> -&gt; </a:t>
                      </a:r>
                      <a:r>
                        <a:rPr lang="en-US" sz="2400" u="none" strike="noStrike" dirty="0" err="1">
                          <a:effectLst/>
                        </a:rPr>
                        <a:t>Bị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thủ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môn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cản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phá</a:t>
                      </a:r>
                      <a:r>
                        <a:rPr lang="en-US" sz="2400" u="none" strike="noStrike" dirty="0">
                          <a:effectLst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</a:rPr>
                        <a:t>Bóng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chệch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khung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thành</a:t>
                      </a:r>
                      <a:r>
                        <a:rPr lang="en-US" sz="2400" u="none" strike="noStrike" dirty="0">
                          <a:effectLst/>
                        </a:rPr>
                        <a:t>)</a:t>
                      </a:r>
                      <a:br>
                        <a:rPr lang="en-US" sz="2400" u="none" strike="noStrike" dirty="0">
                          <a:effectLst/>
                        </a:rPr>
                      </a:br>
                      <a:r>
                        <a:rPr lang="en-US" sz="2400" u="none" strike="noStrike" dirty="0">
                          <a:effectLst/>
                        </a:rPr>
                        <a:t>- </a:t>
                      </a:r>
                      <a:r>
                        <a:rPr lang="en-US" sz="2400" u="none" strike="noStrike" dirty="0" err="1">
                          <a:effectLst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</a:rPr>
                        <a:t> -&gt; Penalty -&gt; </a:t>
                      </a:r>
                      <a:r>
                        <a:rPr lang="en-US" sz="2400" u="none" strike="noStrike" dirty="0" err="1">
                          <a:effectLst/>
                        </a:rPr>
                        <a:t>Bị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thủ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môn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cản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phá</a:t>
                      </a:r>
                      <a:r>
                        <a:rPr lang="en-US" sz="2400" u="none" strike="noStrike" dirty="0">
                          <a:effectLst/>
                        </a:rPr>
                        <a:t> (</a:t>
                      </a:r>
                      <a:r>
                        <a:rPr lang="en-US" sz="2400" u="none" strike="noStrike" dirty="0" err="1">
                          <a:effectLst/>
                        </a:rPr>
                        <a:t>Bóng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chệch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khung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thành</a:t>
                      </a:r>
                      <a:r>
                        <a:rPr lang="en-US" sz="2400" u="none" strike="noStrike" dirty="0">
                          <a:effectLst/>
                        </a:rPr>
                        <a:t>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4284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Phạm lỗi thẻ đỏ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Phạm lỗi - Trọng tài rút thẻ đỏ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6679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Phạm lỗi thẻ vàng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Phạm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lỗi</a:t>
                      </a:r>
                      <a:r>
                        <a:rPr lang="en-US" sz="2400" u="none" strike="noStrike" dirty="0">
                          <a:effectLst/>
                        </a:rPr>
                        <a:t> - </a:t>
                      </a:r>
                      <a:r>
                        <a:rPr lang="en-US" sz="2400" u="none" strike="noStrike" dirty="0" err="1">
                          <a:effectLst/>
                        </a:rPr>
                        <a:t>Trọng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tài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rút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thẻ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vàng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113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</a:rPr>
                        <a:t>Biểu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diễn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kỹ</a:t>
                      </a:r>
                      <a:r>
                        <a:rPr lang="en-US" sz="2400" u="none" strike="noStrike" dirty="0">
                          <a:effectLst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</a:rPr>
                        <a:t>năng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64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53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113">
            <a:extLst>
              <a:ext uri="{FF2B5EF4-FFF2-40B4-BE49-F238E27FC236}">
                <a16:creationId xmlns:a16="http://schemas.microsoft.com/office/drawing/2014/main" id="{9DEC3D38-BF15-DA48-AC18-658A11A26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0" y="-2782888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FA9B2E-8F16-0643-8738-3086CC7FCBF8}"/>
              </a:ext>
            </a:extLst>
          </p:cNvPr>
          <p:cNvSpPr txBox="1"/>
          <p:nvPr/>
        </p:nvSpPr>
        <p:spPr>
          <a:xfrm>
            <a:off x="1281514" y="47493"/>
            <a:ext cx="15785782" cy="759381"/>
          </a:xfrm>
          <a:prstGeom prst="rect">
            <a:avLst/>
          </a:prstGeom>
        </p:spPr>
        <p:txBody>
          <a:bodyPr vert="horz" lIns="129878" tIns="64938" rIns="129878" bIns="64938" rtlCol="0" anchor="ctr">
            <a:normAutofit fontScale="2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04.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7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17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sz="4200" b="1" dirty="0">
              <a:solidFill>
                <a:srgbClr val="007A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任意多边形: 形状 22">
            <a:extLst>
              <a:ext uri="{FF2B5EF4-FFF2-40B4-BE49-F238E27FC236}">
                <a16:creationId xmlns:a16="http://schemas.microsoft.com/office/drawing/2014/main" id="{DDE0FF3E-7589-F04C-AF32-76C0D84E7299}"/>
              </a:ext>
            </a:extLst>
          </p:cNvPr>
          <p:cNvSpPr/>
          <p:nvPr/>
        </p:nvSpPr>
        <p:spPr>
          <a:xfrm>
            <a:off x="0" y="10959"/>
            <a:ext cx="1400782" cy="759381"/>
          </a:xfrm>
          <a:custGeom>
            <a:avLst/>
            <a:gdLst>
              <a:gd name="connsiteX0" fmla="*/ 0 w 1072397"/>
              <a:gd name="connsiteY0" fmla="*/ 0 h 581359"/>
              <a:gd name="connsiteX1" fmla="*/ 162311 w 1072397"/>
              <a:gd name="connsiteY1" fmla="*/ 0 h 581359"/>
              <a:gd name="connsiteX2" fmla="*/ 225584 w 1072397"/>
              <a:gd name="connsiteY2" fmla="*/ 0 h 581359"/>
              <a:gd name="connsiteX3" fmla="*/ 248061 w 1072397"/>
              <a:gd name="connsiteY3" fmla="*/ 0 h 581359"/>
              <a:gd name="connsiteX4" fmla="*/ 986647 w 1072397"/>
              <a:gd name="connsiteY4" fmla="*/ 0 h 581359"/>
              <a:gd name="connsiteX5" fmla="*/ 1072397 w 1072397"/>
              <a:gd name="connsiteY5" fmla="*/ 0 h 581359"/>
              <a:gd name="connsiteX6" fmla="*/ 661927 w 1072397"/>
              <a:gd name="connsiteY6" fmla="*/ 581359 h 581359"/>
              <a:gd name="connsiteX7" fmla="*/ 255632 w 1072397"/>
              <a:gd name="connsiteY7" fmla="*/ 581359 h 581359"/>
              <a:gd name="connsiteX8" fmla="*/ 225584 w 1072397"/>
              <a:gd name="connsiteY8" fmla="*/ 581359 h 581359"/>
              <a:gd name="connsiteX9" fmla="*/ 0 w 1072397"/>
              <a:gd name="connsiteY9" fmla="*/ 581359 h 58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2397" h="581359">
                <a:moveTo>
                  <a:pt x="0" y="0"/>
                </a:moveTo>
                <a:lnTo>
                  <a:pt x="162311" y="0"/>
                </a:lnTo>
                <a:lnTo>
                  <a:pt x="225584" y="0"/>
                </a:lnTo>
                <a:lnTo>
                  <a:pt x="248061" y="0"/>
                </a:lnTo>
                <a:lnTo>
                  <a:pt x="986647" y="0"/>
                </a:lnTo>
                <a:lnTo>
                  <a:pt x="1072397" y="0"/>
                </a:lnTo>
                <a:lnTo>
                  <a:pt x="661927" y="581359"/>
                </a:lnTo>
                <a:lnTo>
                  <a:pt x="255632" y="581359"/>
                </a:lnTo>
                <a:lnTo>
                  <a:pt x="225584" y="581359"/>
                </a:lnTo>
                <a:lnTo>
                  <a:pt x="0" y="581359"/>
                </a:lnTo>
                <a:close/>
              </a:path>
            </a:pathLst>
          </a:custGeom>
          <a:solidFill>
            <a:srgbClr val="005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5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3EC6A-01B4-354F-8745-4A401CCD5D25}"/>
              </a:ext>
            </a:extLst>
          </p:cNvPr>
          <p:cNvSpPr/>
          <p:nvPr/>
        </p:nvSpPr>
        <p:spPr>
          <a:xfrm>
            <a:off x="8353429" y="-2790"/>
            <a:ext cx="1581150" cy="45720"/>
          </a:xfrm>
          <a:prstGeom prst="rect">
            <a:avLst/>
          </a:prstGeom>
          <a:gradFill flip="none" rotWithShape="1">
            <a:gsLst>
              <a:gs pos="0">
                <a:srgbClr val="0166B4"/>
              </a:gs>
              <a:gs pos="100000">
                <a:srgbClr val="1CD4E4"/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/>
          </a:p>
        </p:txBody>
      </p:sp>
      <p:sp>
        <p:nvSpPr>
          <p:cNvPr id="154" name="Slide Number Placeholder 4">
            <a:extLst>
              <a:ext uri="{FF2B5EF4-FFF2-40B4-BE49-F238E27FC236}">
                <a16:creationId xmlns:a16="http://schemas.microsoft.com/office/drawing/2014/main" id="{7F6F7D68-79BE-0742-B20B-F7985930185C}"/>
              </a:ext>
            </a:extLst>
          </p:cNvPr>
          <p:cNvSpPr txBox="1">
            <a:spLocks/>
          </p:cNvSpPr>
          <p:nvPr/>
        </p:nvSpPr>
        <p:spPr>
          <a:xfrm>
            <a:off x="17440491" y="9659177"/>
            <a:ext cx="481750" cy="31530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12813" indent="-4556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827213" indent="-9128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2741613" indent="-13700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3656013" indent="-1827213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defTabSz="91418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B1EEA229-0096-49BD-81C1-58B039421B74}" type="slidenum">
              <a:rPr lang="en-US" sz="1400" smtClean="0">
                <a:solidFill>
                  <a:prstClr val="black">
                    <a:tint val="75000"/>
                  </a:prstClr>
                </a:solidFill>
                <a:latin typeface="Arial" pitchFamily="34" charset="0"/>
                <a:cs typeface="Arial" pitchFamily="34" charset="0"/>
              </a:rPr>
              <a:pPr algn="ctr" defTabSz="91418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sz="1400" dirty="0">
              <a:solidFill>
                <a:prstClr val="black">
                  <a:tint val="7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oogle Shape;638;p33">
            <a:extLst>
              <a:ext uri="{FF2B5EF4-FFF2-40B4-BE49-F238E27FC236}">
                <a16:creationId xmlns:a16="http://schemas.microsoft.com/office/drawing/2014/main" id="{8E534444-40BF-BB7C-CC0C-31408BE13AED}"/>
              </a:ext>
            </a:extLst>
          </p:cNvPr>
          <p:cNvCxnSpPr>
            <a:cxnSpLocks/>
          </p:cNvCxnSpPr>
          <p:nvPr/>
        </p:nvCxnSpPr>
        <p:spPr>
          <a:xfrm>
            <a:off x="1519518" y="746148"/>
            <a:ext cx="5952916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432" y="1898875"/>
            <a:ext cx="4507059" cy="2360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1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51494</TotalTime>
  <Words>278</Words>
  <Application>Microsoft Office PowerPoint</Application>
  <PresentationFormat>Custom</PresentationFormat>
  <Paragraphs>34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等线</vt:lpstr>
      <vt:lpstr>Roboto</vt:lpstr>
      <vt:lpstr>Wingdings</vt:lpstr>
      <vt:lpstr>Office Theme</vt:lpstr>
      <vt:lpstr>think-cell Slide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DUNGHT</dc:creator>
  <cp:lastModifiedBy>Tuan Nguyen Ngoc (EDA - AI.DS)</cp:lastModifiedBy>
  <cp:revision>2429</cp:revision>
  <dcterms:created xsi:type="dcterms:W3CDTF">2018-07-16T16:53:28Z</dcterms:created>
  <dcterms:modified xsi:type="dcterms:W3CDTF">2023-12-04T11:15:56Z</dcterms:modified>
</cp:coreProperties>
</file>