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8" r:id="rId1"/>
  </p:sldMasterIdLst>
  <p:notesMasterIdLst>
    <p:notesMasterId r:id="rId17"/>
  </p:notesMasterIdLst>
  <p:handoutMasterIdLst>
    <p:handoutMasterId r:id="rId18"/>
  </p:handoutMasterIdLst>
  <p:sldIdLst>
    <p:sldId id="333" r:id="rId2"/>
    <p:sldId id="334" r:id="rId3"/>
    <p:sldId id="335" r:id="rId4"/>
    <p:sldId id="336" r:id="rId5"/>
    <p:sldId id="338" r:id="rId6"/>
    <p:sldId id="339" r:id="rId7"/>
    <p:sldId id="355" r:id="rId8"/>
    <p:sldId id="356" r:id="rId9"/>
    <p:sldId id="360" r:id="rId10"/>
    <p:sldId id="357" r:id="rId11"/>
    <p:sldId id="358" r:id="rId12"/>
    <p:sldId id="359" r:id="rId13"/>
    <p:sldId id="343" r:id="rId14"/>
    <p:sldId id="348" r:id="rId15"/>
    <p:sldId id="344" r:id="rId16"/>
  </p:sldIdLst>
  <p:sldSz cx="18288000" cy="10287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3241">
          <p15:clr>
            <a:srgbClr val="A4A3A4"/>
          </p15:clr>
        </p15:guide>
        <p15:guide id="4" pos="57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mputer" initials="C"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B5A"/>
    <a:srgbClr val="F5811E"/>
    <a:srgbClr val="D5A017"/>
    <a:srgbClr val="6B7CA5"/>
    <a:srgbClr val="F4811E"/>
    <a:srgbClr val="F36077"/>
    <a:srgbClr val="614A7B"/>
    <a:srgbClr val="622523"/>
    <a:srgbClr val="4AACC6"/>
    <a:srgbClr val="E98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2362" autoAdjust="0"/>
  </p:normalViewPr>
  <p:slideViewPr>
    <p:cSldViewPr snapToGrid="0" snapToObjects="1">
      <p:cViewPr varScale="1">
        <p:scale>
          <a:sx n="71" d="100"/>
          <a:sy n="71" d="100"/>
        </p:scale>
        <p:origin x="582" y="318"/>
      </p:cViewPr>
      <p:guideLst>
        <p:guide orient="horz" pos="1620"/>
        <p:guide pos="2880"/>
        <p:guide orient="horz" pos="3241"/>
        <p:guide pos="576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23" d="100"/>
          <a:sy n="123" d="100"/>
        </p:scale>
        <p:origin x="-217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668DB0-C220-184B-97FA-632477F1513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E94DF4B-CABE-B84A-A254-26BA8918DDAC}"/>
              </a:ext>
            </a:extLst>
          </p:cNvPr>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A62A17D-E2B4-1F42-AC67-26D161EBFAA0}" type="datetimeFigureOut">
              <a:rPr lang="en-US"/>
              <a:pPr>
                <a:defRPr/>
              </a:pPr>
              <a:t>8/29/2023</a:t>
            </a:fld>
            <a:endParaRPr lang="en-US"/>
          </a:p>
        </p:txBody>
      </p:sp>
      <p:sp>
        <p:nvSpPr>
          <p:cNvPr id="4" name="Footer Placeholder 3">
            <a:extLst>
              <a:ext uri="{FF2B5EF4-FFF2-40B4-BE49-F238E27FC236}">
                <a16:creationId xmlns:a16="http://schemas.microsoft.com/office/drawing/2014/main" id="{4C56C11F-FC83-094C-AEC5-A49BCB34D260}"/>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5" name="Slide Number Placeholder 4">
            <a:extLst>
              <a:ext uri="{FF2B5EF4-FFF2-40B4-BE49-F238E27FC236}">
                <a16:creationId xmlns:a16="http://schemas.microsoft.com/office/drawing/2014/main" id="{CC3BC965-0B70-3144-81F2-77776D23659A}"/>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7C23531-77F2-6E43-9610-A0DD7817F282}" type="slidenum">
              <a:rPr lang="en-US" altLang="en-VN"/>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09EAB-6DC3-3641-9B8B-8C588E90F338}"/>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defTabSz="914180"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6FE049E-2A5B-F745-B8A3-14886A24A3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defTabSz="914180" eaLnBrk="1" fontAlgn="auto" hangingPunct="1">
              <a:spcBef>
                <a:spcPts val="0"/>
              </a:spcBef>
              <a:spcAft>
                <a:spcPts val="0"/>
              </a:spcAft>
              <a:defRPr sz="1200">
                <a:latin typeface="+mn-lt"/>
              </a:defRPr>
            </a:lvl1pPr>
          </a:lstStyle>
          <a:p>
            <a:pPr>
              <a:defRPr/>
            </a:pPr>
            <a:fld id="{F4AFB640-4C72-3E4A-AC20-C9A4F6631798}" type="datetimeFigureOut">
              <a:rPr lang="en-US"/>
              <a:pPr>
                <a:defRPr/>
              </a:pPr>
              <a:t>8/29/2023</a:t>
            </a:fld>
            <a:endParaRPr lang="en-US"/>
          </a:p>
        </p:txBody>
      </p:sp>
      <p:sp>
        <p:nvSpPr>
          <p:cNvPr id="4" name="Slide Image Placeholder 3">
            <a:extLst>
              <a:ext uri="{FF2B5EF4-FFF2-40B4-BE49-F238E27FC236}">
                <a16:creationId xmlns:a16="http://schemas.microsoft.com/office/drawing/2014/main" id="{A0A1A48F-8D12-FC4F-90B8-F0863E9326D4}"/>
              </a:ext>
            </a:extLst>
          </p:cNvPr>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7DE475B-A4AD-1143-90E5-7D158E1D62F8}"/>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B06AC9-3F84-EF46-885F-C3BCD38AF223}"/>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defTabSz="914180" eaLnBrk="1" fontAlgn="auto" hangingPunct="1">
              <a:spcBef>
                <a:spcPts val="0"/>
              </a:spcBef>
              <a:spcAft>
                <a:spcPts val="0"/>
              </a:spcAft>
              <a:defRPr sz="1200">
                <a:latin typeface="+mn-lt"/>
              </a:defRPr>
            </a:lvl1pPr>
          </a:lstStyle>
          <a:p>
            <a:pPr>
              <a:defRPr/>
            </a:pPr>
            <a:r>
              <a:rPr lang="en-US"/>
              <a:t>VNPT – MEDIA THÀNH VIÊN CỦA VNPT</a:t>
            </a:r>
          </a:p>
        </p:txBody>
      </p:sp>
      <p:sp>
        <p:nvSpPr>
          <p:cNvPr id="7" name="Slide Number Placeholder 6">
            <a:extLst>
              <a:ext uri="{FF2B5EF4-FFF2-40B4-BE49-F238E27FC236}">
                <a16:creationId xmlns:a16="http://schemas.microsoft.com/office/drawing/2014/main" id="{0C47D09E-765A-4848-BEF7-7D2388EC2EDF}"/>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A428807-8200-5D48-BB1B-DCEAC1543D97}" type="slidenum">
              <a:rPr lang="en-US" altLang="en-VN"/>
              <a:pPr/>
              <a:t>‹#›</a:t>
            </a:fld>
            <a:endParaRPr lang="en-US" altLang="en-VN"/>
          </a:p>
        </p:txBody>
      </p:sp>
    </p:spTree>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2400" kern="1200">
        <a:solidFill>
          <a:schemeClr val="tx1"/>
        </a:solidFill>
        <a:latin typeface="+mn-lt"/>
        <a:ea typeface="+mn-ea"/>
        <a:cs typeface="+mn-cs"/>
      </a:defRPr>
    </a:lvl1pPr>
    <a:lvl2pPr marL="912813" algn="l" defTabSz="912813" rtl="0" eaLnBrk="0" fontAlgn="base" hangingPunct="0">
      <a:spcBef>
        <a:spcPct val="30000"/>
      </a:spcBef>
      <a:spcAft>
        <a:spcPct val="0"/>
      </a:spcAft>
      <a:defRPr sz="2400" kern="1200">
        <a:solidFill>
          <a:schemeClr val="tx1"/>
        </a:solidFill>
        <a:latin typeface="+mn-lt"/>
        <a:ea typeface="+mn-ea"/>
        <a:cs typeface="+mn-cs"/>
      </a:defRPr>
    </a:lvl2pPr>
    <a:lvl3pPr marL="1827213" algn="l" defTabSz="912813" rtl="0" eaLnBrk="0" fontAlgn="base" hangingPunct="0">
      <a:spcBef>
        <a:spcPct val="30000"/>
      </a:spcBef>
      <a:spcAft>
        <a:spcPct val="0"/>
      </a:spcAft>
      <a:defRPr sz="2400" kern="1200">
        <a:solidFill>
          <a:schemeClr val="tx1"/>
        </a:solidFill>
        <a:latin typeface="+mn-lt"/>
        <a:ea typeface="+mn-ea"/>
        <a:cs typeface="+mn-cs"/>
      </a:defRPr>
    </a:lvl3pPr>
    <a:lvl4pPr marL="2741613" algn="l" defTabSz="912813" rtl="0" eaLnBrk="0" fontAlgn="base" hangingPunct="0">
      <a:spcBef>
        <a:spcPct val="30000"/>
      </a:spcBef>
      <a:spcAft>
        <a:spcPct val="0"/>
      </a:spcAft>
      <a:defRPr sz="2400" kern="1200">
        <a:solidFill>
          <a:schemeClr val="tx1"/>
        </a:solidFill>
        <a:latin typeface="+mn-lt"/>
        <a:ea typeface="+mn-ea"/>
        <a:cs typeface="+mn-cs"/>
      </a:defRPr>
    </a:lvl4pPr>
    <a:lvl5pPr marL="3656013" algn="l" defTabSz="912813" rtl="0" eaLnBrk="0" fontAlgn="base" hangingPunct="0">
      <a:spcBef>
        <a:spcPct val="30000"/>
      </a:spcBef>
      <a:spcAft>
        <a:spcPct val="0"/>
      </a:spcAft>
      <a:defRPr sz="2400" kern="1200">
        <a:solidFill>
          <a:schemeClr val="tx1"/>
        </a:solidFill>
        <a:latin typeface="+mn-lt"/>
        <a:ea typeface="+mn-ea"/>
        <a:cs typeface="+mn-cs"/>
      </a:defRPr>
    </a:lvl5pPr>
    <a:lvl6pPr marL="4570908" algn="l" defTabSz="914180" rtl="0" eaLnBrk="1" latinLnBrk="0" hangingPunct="1">
      <a:defRPr sz="2400" kern="1200">
        <a:solidFill>
          <a:schemeClr val="tx1"/>
        </a:solidFill>
        <a:latin typeface="+mn-lt"/>
        <a:ea typeface="+mn-ea"/>
        <a:cs typeface="+mn-cs"/>
      </a:defRPr>
    </a:lvl6pPr>
    <a:lvl7pPr marL="5485092" algn="l" defTabSz="914180" rtl="0" eaLnBrk="1" latinLnBrk="0" hangingPunct="1">
      <a:defRPr sz="2400" kern="1200">
        <a:solidFill>
          <a:schemeClr val="tx1"/>
        </a:solidFill>
        <a:latin typeface="+mn-lt"/>
        <a:ea typeface="+mn-ea"/>
        <a:cs typeface="+mn-cs"/>
      </a:defRPr>
    </a:lvl7pPr>
    <a:lvl8pPr marL="6399271" algn="l" defTabSz="914180" rtl="0" eaLnBrk="1" latinLnBrk="0" hangingPunct="1">
      <a:defRPr sz="2400" kern="1200">
        <a:solidFill>
          <a:schemeClr val="tx1"/>
        </a:solidFill>
        <a:latin typeface="+mn-lt"/>
        <a:ea typeface="+mn-ea"/>
        <a:cs typeface="+mn-cs"/>
      </a:defRPr>
    </a:lvl8pPr>
    <a:lvl9pPr marL="7313455" algn="l" defTabSz="91418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2</a:t>
            </a:fld>
            <a:endParaRPr lang="en-US" altLang="en-US" sz="1200"/>
          </a:p>
        </p:txBody>
      </p:sp>
    </p:spTree>
    <p:extLst>
      <p:ext uri="{BB962C8B-B14F-4D97-AF65-F5344CB8AC3E}">
        <p14:creationId xmlns:p14="http://schemas.microsoft.com/office/powerpoint/2010/main" val="8528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11</a:t>
            </a:fld>
            <a:endParaRPr lang="en-US" altLang="en-US" sz="1200"/>
          </a:p>
        </p:txBody>
      </p:sp>
    </p:spTree>
    <p:extLst>
      <p:ext uri="{BB962C8B-B14F-4D97-AF65-F5344CB8AC3E}">
        <p14:creationId xmlns:p14="http://schemas.microsoft.com/office/powerpoint/2010/main" val="1303010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12</a:t>
            </a:fld>
            <a:endParaRPr lang="en-US" altLang="en-US" sz="1200"/>
          </a:p>
        </p:txBody>
      </p:sp>
    </p:spTree>
    <p:extLst>
      <p:ext uri="{BB962C8B-B14F-4D97-AF65-F5344CB8AC3E}">
        <p14:creationId xmlns:p14="http://schemas.microsoft.com/office/powerpoint/2010/main" val="133861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13</a:t>
            </a:fld>
            <a:endParaRPr lang="en-US" altLang="en-US" sz="1200"/>
          </a:p>
        </p:txBody>
      </p:sp>
    </p:spTree>
    <p:extLst>
      <p:ext uri="{BB962C8B-B14F-4D97-AF65-F5344CB8AC3E}">
        <p14:creationId xmlns:p14="http://schemas.microsoft.com/office/powerpoint/2010/main" val="176292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428807-8200-5D48-BB1B-DCEAC1543D97}" type="slidenum">
              <a:rPr lang="en-US" altLang="en-VN" smtClean="0"/>
              <a:pPr/>
              <a:t>14</a:t>
            </a:fld>
            <a:endParaRPr lang="en-US" altLang="en-VN"/>
          </a:p>
        </p:txBody>
      </p:sp>
    </p:spTree>
    <p:extLst>
      <p:ext uri="{BB962C8B-B14F-4D97-AF65-F5344CB8AC3E}">
        <p14:creationId xmlns:p14="http://schemas.microsoft.com/office/powerpoint/2010/main" val="377787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3</a:t>
            </a:fld>
            <a:endParaRPr lang="en-US" altLang="en-US" sz="1200"/>
          </a:p>
        </p:txBody>
      </p:sp>
    </p:spTree>
    <p:extLst>
      <p:ext uri="{BB962C8B-B14F-4D97-AF65-F5344CB8AC3E}">
        <p14:creationId xmlns:p14="http://schemas.microsoft.com/office/powerpoint/2010/main" val="413401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4</a:t>
            </a:fld>
            <a:endParaRPr lang="en-US" altLang="en-US" sz="1200"/>
          </a:p>
        </p:txBody>
      </p:sp>
    </p:spTree>
    <p:extLst>
      <p:ext uri="{BB962C8B-B14F-4D97-AF65-F5344CB8AC3E}">
        <p14:creationId xmlns:p14="http://schemas.microsoft.com/office/powerpoint/2010/main" val="385923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FontTx/>
              <a:buChar char="-"/>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5</a:t>
            </a:fld>
            <a:endParaRPr lang="en-US" altLang="en-US" sz="1200"/>
          </a:p>
        </p:txBody>
      </p:sp>
    </p:spTree>
    <p:extLst>
      <p:ext uri="{BB962C8B-B14F-4D97-AF65-F5344CB8AC3E}">
        <p14:creationId xmlns:p14="http://schemas.microsoft.com/office/powerpoint/2010/main" val="409882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FontTx/>
              <a:buChar char="-"/>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6</a:t>
            </a:fld>
            <a:endParaRPr lang="en-US" altLang="en-US" sz="1200"/>
          </a:p>
        </p:txBody>
      </p:sp>
    </p:spTree>
    <p:extLst>
      <p:ext uri="{BB962C8B-B14F-4D97-AF65-F5344CB8AC3E}">
        <p14:creationId xmlns:p14="http://schemas.microsoft.com/office/powerpoint/2010/main" val="2268517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7</a:t>
            </a:fld>
            <a:endParaRPr lang="en-US" altLang="en-US" sz="1200"/>
          </a:p>
        </p:txBody>
      </p:sp>
    </p:spTree>
    <p:extLst>
      <p:ext uri="{BB962C8B-B14F-4D97-AF65-F5344CB8AC3E}">
        <p14:creationId xmlns:p14="http://schemas.microsoft.com/office/powerpoint/2010/main" val="86768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8</a:t>
            </a:fld>
            <a:endParaRPr lang="en-US" altLang="en-US" sz="1200"/>
          </a:p>
        </p:txBody>
      </p:sp>
    </p:spTree>
    <p:extLst>
      <p:ext uri="{BB962C8B-B14F-4D97-AF65-F5344CB8AC3E}">
        <p14:creationId xmlns:p14="http://schemas.microsoft.com/office/powerpoint/2010/main" val="55618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9</a:t>
            </a:fld>
            <a:endParaRPr lang="en-US" altLang="en-US" sz="1200"/>
          </a:p>
        </p:txBody>
      </p:sp>
    </p:spTree>
    <p:extLst>
      <p:ext uri="{BB962C8B-B14F-4D97-AF65-F5344CB8AC3E}">
        <p14:creationId xmlns:p14="http://schemas.microsoft.com/office/powerpoint/2010/main" val="188745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006BC624-4281-5545-9B37-648CAF950D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698A31FB-D196-D34C-9EC2-277F83DCC2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7C5B1F79-D8EF-C845-A8D2-3C75CCB0A3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fld id="{804AEACF-D270-CC41-A68C-9BE28141878C}" type="slidenum">
              <a:rPr lang="en-US" altLang="en-US" sz="1200"/>
              <a:pPr/>
              <a:t>10</a:t>
            </a:fld>
            <a:endParaRPr lang="en-US" altLang="en-US" sz="1200"/>
          </a:p>
        </p:txBody>
      </p:sp>
    </p:spTree>
    <p:extLst>
      <p:ext uri="{BB962C8B-B14F-4D97-AF65-F5344CB8AC3E}">
        <p14:creationId xmlns:p14="http://schemas.microsoft.com/office/powerpoint/2010/main" val="3273333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747328AC-4442-441F-BAEF-456A4CD0BA3A}"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CC97A-41E6-4A7A-A8FF-9176BF1BD71D}" type="slidenum">
              <a:rPr lang="en-US" smtClean="0"/>
              <a:t>‹#›</a:t>
            </a:fld>
            <a:endParaRPr lang="en-US"/>
          </a:p>
        </p:txBody>
      </p:sp>
    </p:spTree>
    <p:extLst>
      <p:ext uri="{BB962C8B-B14F-4D97-AF65-F5344CB8AC3E}">
        <p14:creationId xmlns:p14="http://schemas.microsoft.com/office/powerpoint/2010/main" val="125163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4BF07EB0-56A8-B841-B347-E80DAF59A2EF}" type="slidenum">
              <a:rPr lang="en-US" altLang="en-VN" smtClean="0"/>
              <a:pPr/>
              <a:t>‹#›</a:t>
            </a:fld>
            <a:endParaRPr lang="en-US" altLang="en-VN"/>
          </a:p>
        </p:txBody>
      </p:sp>
    </p:spTree>
    <p:extLst>
      <p:ext uri="{BB962C8B-B14F-4D97-AF65-F5344CB8AC3E}">
        <p14:creationId xmlns:p14="http://schemas.microsoft.com/office/powerpoint/2010/main" val="135869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2D0321A4-2665-D147-A7A4-A25A4C4FEA2A}" type="slidenum">
              <a:rPr lang="en-US" altLang="en-VN" smtClean="0"/>
              <a:pPr/>
              <a:t>‹#›</a:t>
            </a:fld>
            <a:endParaRPr lang="en-US" altLang="en-VN"/>
          </a:p>
        </p:txBody>
      </p:sp>
    </p:spTree>
    <p:extLst>
      <p:ext uri="{BB962C8B-B14F-4D97-AF65-F5344CB8AC3E}">
        <p14:creationId xmlns:p14="http://schemas.microsoft.com/office/powerpoint/2010/main" val="1410812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5" name="Object 6" hidden="1">
            <a:extLst>
              <a:ext uri="{FF2B5EF4-FFF2-40B4-BE49-F238E27FC236}">
                <a16:creationId xmlns:a16="http://schemas.microsoft.com/office/drawing/2014/main" id="{CD873FFE-637E-2E43-AE34-FC246F7B99DF}"/>
              </a:ext>
            </a:extLst>
          </p:cNvPr>
          <p:cNvGraphicFramePr>
            <a:graphicFrameLocks noChangeAspect="1"/>
          </p:cNvGraphicFramePr>
          <p:nvPr userDrawn="1">
            <p:custDataLst>
              <p:tags r:id="rId2"/>
            </p:custDataLst>
          </p:nvPr>
        </p:nvGraphicFramePr>
        <p:xfrm>
          <a:off x="3175" y="3175"/>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4" imgW="38100" imgH="38100" progId="TCLayout.ActiveDocument.1">
                  <p:embed/>
                </p:oleObj>
              </mc:Choice>
              <mc:Fallback>
                <p:oleObj name="think-cell Slide" r:id="rId4" imgW="38100" imgH="38100" progId="TCLayout.ActiveDocument.1">
                  <p:embed/>
                  <p:pic>
                    <p:nvPicPr>
                      <p:cNvPr id="5" name="Object 6" hidden="1">
                        <a:extLst>
                          <a:ext uri="{FF2B5EF4-FFF2-40B4-BE49-F238E27FC236}">
                            <a16:creationId xmlns:a16="http://schemas.microsoft.com/office/drawing/2014/main" id="{CD873FFE-637E-2E43-AE34-FC246F7B9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3175"/>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04DEB81F-D135-6F4C-85FE-FC067FDE0F41}"/>
              </a:ext>
            </a:extLst>
          </p:cNvPr>
          <p:cNvSpPr/>
          <p:nvPr userDrawn="1"/>
        </p:nvSpPr>
        <p:spPr>
          <a:xfrm>
            <a:off x="0" y="10186988"/>
            <a:ext cx="18288000" cy="100012"/>
          </a:xfrm>
          <a:prstGeom prst="rect">
            <a:avLst/>
          </a:prstGeom>
          <a:gradFill>
            <a:gsLst>
              <a:gs pos="0">
                <a:schemeClr val="accent3"/>
              </a:gs>
              <a:gs pos="51000">
                <a:schemeClr val="accent4"/>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7" name="Rectangle 6">
            <a:extLst>
              <a:ext uri="{FF2B5EF4-FFF2-40B4-BE49-F238E27FC236}">
                <a16:creationId xmlns:a16="http://schemas.microsoft.com/office/drawing/2014/main" id="{2C620662-5631-D142-B95A-6C4D601FC31E}"/>
              </a:ext>
            </a:extLst>
          </p:cNvPr>
          <p:cNvSpPr/>
          <p:nvPr userDrawn="1"/>
        </p:nvSpPr>
        <p:spPr>
          <a:xfrm>
            <a:off x="17197388" y="9577388"/>
            <a:ext cx="587375" cy="709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sz="5399"/>
          </a:p>
        </p:txBody>
      </p:sp>
      <p:sp>
        <p:nvSpPr>
          <p:cNvPr id="8" name="Rectangle 7">
            <a:extLst>
              <a:ext uri="{FF2B5EF4-FFF2-40B4-BE49-F238E27FC236}">
                <a16:creationId xmlns:a16="http://schemas.microsoft.com/office/drawing/2014/main" id="{60E3F979-C333-EA4F-A2BE-FFB3635733A1}"/>
              </a:ext>
            </a:extLst>
          </p:cNvPr>
          <p:cNvSpPr/>
          <p:nvPr userDrawn="1"/>
        </p:nvSpPr>
        <p:spPr>
          <a:xfrm>
            <a:off x="503238" y="479425"/>
            <a:ext cx="1189037" cy="12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0" name="Rectangle 9">
            <a:extLst>
              <a:ext uri="{FF2B5EF4-FFF2-40B4-BE49-F238E27FC236}">
                <a16:creationId xmlns:a16="http://schemas.microsoft.com/office/drawing/2014/main" id="{E3451D46-D08D-924E-981E-5FAAA6CC4B45}"/>
              </a:ext>
            </a:extLst>
          </p:cNvPr>
          <p:cNvSpPr/>
          <p:nvPr userDrawn="1"/>
        </p:nvSpPr>
        <p:spPr>
          <a:xfrm>
            <a:off x="1692275" y="479425"/>
            <a:ext cx="323850" cy="12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1" name="Rectangle 10">
            <a:extLst>
              <a:ext uri="{FF2B5EF4-FFF2-40B4-BE49-F238E27FC236}">
                <a16:creationId xmlns:a16="http://schemas.microsoft.com/office/drawing/2014/main" id="{7CCD9053-6E4C-8C46-BD0A-6C0082D68B17}"/>
              </a:ext>
            </a:extLst>
          </p:cNvPr>
          <p:cNvSpPr/>
          <p:nvPr userDrawn="1"/>
        </p:nvSpPr>
        <p:spPr>
          <a:xfrm>
            <a:off x="2341563" y="479425"/>
            <a:ext cx="323850" cy="12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12" name="Rectangle 11">
            <a:extLst>
              <a:ext uri="{FF2B5EF4-FFF2-40B4-BE49-F238E27FC236}">
                <a16:creationId xmlns:a16="http://schemas.microsoft.com/office/drawing/2014/main" id="{B74A7E54-747C-5C44-959B-6137A4B57040}"/>
              </a:ext>
            </a:extLst>
          </p:cNvPr>
          <p:cNvSpPr/>
          <p:nvPr userDrawn="1"/>
        </p:nvSpPr>
        <p:spPr>
          <a:xfrm>
            <a:off x="2016125" y="479425"/>
            <a:ext cx="325438" cy="12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128" tIns="68564" rIns="137128" bIns="68564" anchor="ctr"/>
          <a:lstStyle/>
          <a:p>
            <a:pPr algn="ctr" defTabSz="914180" eaLnBrk="1" fontAlgn="auto" hangingPunct="1">
              <a:spcBef>
                <a:spcPts val="0"/>
              </a:spcBef>
              <a:spcAft>
                <a:spcPts val="0"/>
              </a:spcAft>
              <a:defRPr/>
            </a:pPr>
            <a:endParaRPr lang="en-US" sz="5399"/>
          </a:p>
        </p:txBody>
      </p:sp>
      <p:sp>
        <p:nvSpPr>
          <p:cNvPr id="2" name="Title 1"/>
          <p:cNvSpPr>
            <a:spLocks noGrp="1"/>
          </p:cNvSpPr>
          <p:nvPr>
            <p:ph type="title"/>
          </p:nvPr>
        </p:nvSpPr>
        <p:spPr>
          <a:xfrm>
            <a:off x="502511" y="765579"/>
            <a:ext cx="17282980" cy="830868"/>
          </a:xfrm>
        </p:spPr>
        <p:txBody>
          <a:bodyPr lIns="0" tIns="0" rIns="0" bIns="0" anchor="t">
            <a:spAutoFit/>
          </a:bodyPr>
          <a:lstStyle>
            <a:lvl1pPr>
              <a:defRPr sz="5399" b="0">
                <a:solidFill>
                  <a:schemeClr val="accent4"/>
                </a:solidFill>
                <a:latin typeface="+mn-lt"/>
              </a:defRPr>
            </a:lvl1pPr>
          </a:lstStyle>
          <a:p>
            <a:r>
              <a:rPr lang="en-US" dirty="0"/>
              <a:t>Click to edit Master title style</a:t>
            </a:r>
          </a:p>
        </p:txBody>
      </p:sp>
      <p:sp>
        <p:nvSpPr>
          <p:cNvPr id="3" name="Content Placeholder 2"/>
          <p:cNvSpPr>
            <a:spLocks noGrp="1"/>
          </p:cNvSpPr>
          <p:nvPr>
            <p:ph idx="1"/>
          </p:nvPr>
        </p:nvSpPr>
        <p:spPr>
          <a:xfrm>
            <a:off x="502511" y="2424170"/>
            <a:ext cx="17282980" cy="6841276"/>
          </a:xfrm>
        </p:spPr>
        <p:txBody>
          <a:bodyPr>
            <a:normAutofit/>
          </a:bodyPr>
          <a:lstStyle>
            <a:lvl1pPr>
              <a:defRPr sz="2100">
                <a:latin typeface="+mn-lt"/>
              </a:defRPr>
            </a:lvl1pPr>
            <a:lvl2pPr>
              <a:defRPr sz="2100">
                <a:latin typeface="+mn-lt"/>
              </a:defRPr>
            </a:lvl2pPr>
            <a:lvl3pPr>
              <a:defRPr sz="2100">
                <a:latin typeface="+mn-lt"/>
              </a:defRPr>
            </a:lvl3pPr>
            <a:lvl4pPr>
              <a:defRPr sz="2100">
                <a:latin typeface="+mn-lt"/>
              </a:defRPr>
            </a:lvl4pPr>
            <a:lvl5pPr>
              <a:defRPr sz="21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502511" y="1502556"/>
            <a:ext cx="17282980" cy="476140"/>
          </a:xfrm>
        </p:spPr>
        <p:txBody>
          <a:bodyPr lIns="0" tIns="0" rIns="0" bIns="0">
            <a:noAutofit/>
          </a:bodyPr>
          <a:lstStyle>
            <a:lvl1pPr marL="0" indent="0" algn="l" defTabSz="1371189" rtl="0" eaLnBrk="1" latinLnBrk="0" hangingPunct="1">
              <a:lnSpc>
                <a:spcPct val="90000"/>
              </a:lnSpc>
              <a:spcBef>
                <a:spcPct val="0"/>
              </a:spcBef>
              <a:buNone/>
              <a:defRPr lang="en-US" sz="2999" b="0" kern="1200" dirty="0" smtClean="0">
                <a:solidFill>
                  <a:schemeClr val="accent5"/>
                </a:solidFill>
                <a:latin typeface="+mn-lt"/>
                <a:ea typeface="+mj-ea"/>
                <a:cs typeface="+mj-cs"/>
              </a:defRPr>
            </a:lvl1pPr>
            <a:lvl2pPr marL="685594"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2pPr>
            <a:lvl3pPr marL="1371189"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3pPr>
            <a:lvl4pPr marL="2056783" indent="0" algn="l" defTabSz="1371189" rtl="0" eaLnBrk="1" latinLnBrk="0" hangingPunct="1">
              <a:lnSpc>
                <a:spcPct val="90000"/>
              </a:lnSpc>
              <a:spcBef>
                <a:spcPct val="0"/>
              </a:spcBef>
              <a:buNone/>
              <a:defRPr lang="en-US" sz="4199" b="0" kern="1200" dirty="0" smtClean="0">
                <a:solidFill>
                  <a:schemeClr val="accent4"/>
                </a:solidFill>
                <a:latin typeface="+mn-lt"/>
                <a:ea typeface="+mj-ea"/>
                <a:cs typeface="+mj-cs"/>
              </a:defRPr>
            </a:lvl4pPr>
            <a:lvl5pPr marL="2742377" indent="0" algn="l" defTabSz="1371189" rtl="0" eaLnBrk="1" latinLnBrk="0" hangingPunct="1">
              <a:lnSpc>
                <a:spcPct val="90000"/>
              </a:lnSpc>
              <a:spcBef>
                <a:spcPct val="0"/>
              </a:spcBef>
              <a:buNone/>
              <a:defRPr lang="en-US" sz="4199" b="0" kern="1200" dirty="0">
                <a:solidFill>
                  <a:schemeClr val="accent4"/>
                </a:solidFill>
                <a:latin typeface="+mn-lt"/>
                <a:ea typeface="+mj-ea"/>
                <a:cs typeface="+mj-cs"/>
              </a:defRPr>
            </a:lvl5pPr>
          </a:lstStyle>
          <a:p>
            <a:pPr lvl="0"/>
            <a:r>
              <a:rPr lang="en-US" dirty="0"/>
              <a:t>Click to edit Master text styles</a:t>
            </a:r>
          </a:p>
        </p:txBody>
      </p:sp>
      <p:sp>
        <p:nvSpPr>
          <p:cNvPr id="13" name="Date Placeholder 3">
            <a:extLst>
              <a:ext uri="{FF2B5EF4-FFF2-40B4-BE49-F238E27FC236}">
                <a16:creationId xmlns:a16="http://schemas.microsoft.com/office/drawing/2014/main" id="{74C02B0A-3F15-0644-85C1-DD8E13DB2667}"/>
              </a:ext>
            </a:extLst>
          </p:cNvPr>
          <p:cNvSpPr>
            <a:spLocks noGrp="1"/>
          </p:cNvSpPr>
          <p:nvPr>
            <p:ph type="dt" sz="half" idx="14"/>
          </p:nvPr>
        </p:nvSpPr>
        <p:spPr>
          <a:xfrm>
            <a:off x="503238" y="9678988"/>
            <a:ext cx="4114800" cy="547687"/>
          </a:xfrm>
        </p:spPr>
        <p:txBody>
          <a:bodyPr/>
          <a:lstStyle>
            <a:lvl1pPr>
              <a:defRPr sz="1500"/>
            </a:lvl1pPr>
          </a:lstStyle>
          <a:p>
            <a:pPr>
              <a:defRPr/>
            </a:pPr>
            <a:fld id="{5D3A4839-066D-634B-A069-918B41A4B1CA}" type="datetime1">
              <a:rPr lang="en-US"/>
              <a:pPr>
                <a:defRPr/>
              </a:pPr>
              <a:t>8/29/2023</a:t>
            </a:fld>
            <a:endParaRPr lang="en-US" dirty="0"/>
          </a:p>
        </p:txBody>
      </p:sp>
      <p:sp>
        <p:nvSpPr>
          <p:cNvPr id="14" name="Footer Placeholder 4">
            <a:extLst>
              <a:ext uri="{FF2B5EF4-FFF2-40B4-BE49-F238E27FC236}">
                <a16:creationId xmlns:a16="http://schemas.microsoft.com/office/drawing/2014/main" id="{B538E284-7584-1C41-948C-8E012D94951B}"/>
              </a:ext>
            </a:extLst>
          </p:cNvPr>
          <p:cNvSpPr>
            <a:spLocks noGrp="1"/>
          </p:cNvSpPr>
          <p:nvPr>
            <p:ph type="ftr" sz="quarter" idx="15"/>
          </p:nvPr>
        </p:nvSpPr>
        <p:spPr>
          <a:xfrm>
            <a:off x="6057900" y="9678988"/>
            <a:ext cx="6172200" cy="547687"/>
          </a:xfrm>
        </p:spPr>
        <p:txBody>
          <a:bodyPr/>
          <a:lstStyle>
            <a:lvl1pPr>
              <a:defRPr sz="1500"/>
            </a:lvl1pPr>
          </a:lstStyle>
          <a:p>
            <a:pPr>
              <a:defRPr/>
            </a:pPr>
            <a:endParaRPr lang="en-US"/>
          </a:p>
        </p:txBody>
      </p:sp>
      <p:sp>
        <p:nvSpPr>
          <p:cNvPr id="15" name="Slide Number Placeholder 5">
            <a:extLst>
              <a:ext uri="{FF2B5EF4-FFF2-40B4-BE49-F238E27FC236}">
                <a16:creationId xmlns:a16="http://schemas.microsoft.com/office/drawing/2014/main" id="{9EDF0677-D836-794F-A3D3-8945447434B7}"/>
              </a:ext>
            </a:extLst>
          </p:cNvPr>
          <p:cNvSpPr>
            <a:spLocks noGrp="1"/>
          </p:cNvSpPr>
          <p:nvPr>
            <p:ph type="sldNum" sz="quarter" idx="16"/>
          </p:nvPr>
        </p:nvSpPr>
        <p:spPr>
          <a:xfrm>
            <a:off x="17197388" y="9678988"/>
            <a:ext cx="587375" cy="547687"/>
          </a:xfrm>
        </p:spPr>
        <p:txBody>
          <a:bodyPr/>
          <a:lstStyle>
            <a:lvl1pPr algn="ctr">
              <a:defRPr sz="1500">
                <a:solidFill>
                  <a:srgbClr val="8064A2"/>
                </a:solidFill>
              </a:defRPr>
            </a:lvl1pPr>
          </a:lstStyle>
          <a:p>
            <a:fld id="{A1330A50-1257-DE47-9FBF-4A440C5A115B}" type="slidenum">
              <a:rPr lang="en-US" altLang="en-VN"/>
              <a:pPr/>
              <a:t>‹#›</a:t>
            </a:fld>
            <a:endParaRPr lang="en-US" altLang="en-VN"/>
          </a:p>
        </p:txBody>
      </p:sp>
    </p:spTree>
    <p:extLst>
      <p:ext uri="{BB962C8B-B14F-4D97-AF65-F5344CB8AC3E}">
        <p14:creationId xmlns:p14="http://schemas.microsoft.com/office/powerpoint/2010/main" val="677574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9130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078707" y="567929"/>
            <a:ext cx="8065293" cy="8065293"/>
          </a:xfrm>
          <a:custGeom>
            <a:avLst/>
            <a:gdLst>
              <a:gd name="connsiteX0" fmla="*/ 2478881 w 4957762"/>
              <a:gd name="connsiteY0" fmla="*/ 0 h 4957762"/>
              <a:gd name="connsiteX1" fmla="*/ 4957762 w 4957762"/>
              <a:gd name="connsiteY1" fmla="*/ 2478881 h 4957762"/>
              <a:gd name="connsiteX2" fmla="*/ 2478881 w 4957762"/>
              <a:gd name="connsiteY2" fmla="*/ 4957762 h 4957762"/>
              <a:gd name="connsiteX3" fmla="*/ 0 w 4957762"/>
              <a:gd name="connsiteY3" fmla="*/ 2478881 h 4957762"/>
              <a:gd name="connsiteX4" fmla="*/ 2478881 w 4957762"/>
              <a:gd name="connsiteY4" fmla="*/ 0 h 4957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7762" h="4957762">
                <a:moveTo>
                  <a:pt x="2478881" y="0"/>
                </a:moveTo>
                <a:cubicBezTo>
                  <a:pt x="3847929" y="0"/>
                  <a:pt x="4957762" y="1109833"/>
                  <a:pt x="4957762" y="2478881"/>
                </a:cubicBezTo>
                <a:cubicBezTo>
                  <a:pt x="4957762" y="3847929"/>
                  <a:pt x="3847929" y="4957762"/>
                  <a:pt x="2478881" y="4957762"/>
                </a:cubicBezTo>
                <a:cubicBezTo>
                  <a:pt x="1109833" y="4957762"/>
                  <a:pt x="0" y="3847929"/>
                  <a:pt x="0" y="2478881"/>
                </a:cubicBezTo>
                <a:cubicBezTo>
                  <a:pt x="0" y="1109833"/>
                  <a:pt x="1109833" y="0"/>
                  <a:pt x="2478881" y="0"/>
                </a:cubicBez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99209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FCBA02C-0BCE-B747-B21A-AA7457176230}"/>
              </a:ext>
            </a:extLst>
          </p:cNvPr>
          <p:cNvSpPr>
            <a:spLocks noGrp="1"/>
          </p:cNvSpPr>
          <p:nvPr>
            <p:ph type="sldNum" sz="quarter" idx="10"/>
          </p:nvPr>
        </p:nvSpPr>
        <p:spPr>
          <a:xfrm>
            <a:off x="17259300" y="466725"/>
            <a:ext cx="514350" cy="547688"/>
          </a:xfrm>
          <a:solidFill>
            <a:schemeClr val="accent1"/>
          </a:solidFill>
        </p:spPr>
        <p:txBody>
          <a:bodyPr/>
          <a:lstStyle>
            <a:lvl1pPr>
              <a:defRPr sz="1500">
                <a:solidFill>
                  <a:schemeClr val="bg1"/>
                </a:solidFill>
              </a:defRPr>
            </a:lvl1pPr>
          </a:lstStyle>
          <a:p>
            <a:fld id="{B8E0565A-11E2-4F42-B072-ED56BF13E034}" type="slidenum">
              <a:rPr lang="en-US" altLang="en-VN"/>
              <a:pPr/>
              <a:t>‹#›</a:t>
            </a:fld>
            <a:endParaRPr lang="en-US" altLang="en-VN"/>
          </a:p>
        </p:txBody>
      </p:sp>
    </p:spTree>
    <p:extLst>
      <p:ext uri="{BB962C8B-B14F-4D97-AF65-F5344CB8AC3E}">
        <p14:creationId xmlns:p14="http://schemas.microsoft.com/office/powerpoint/2010/main" val="344449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085260" y="1081063"/>
            <a:ext cx="4117488" cy="544230"/>
          </a:xfrm>
        </p:spPr>
        <p:txBody>
          <a:bodyPr lIns="0" tIns="0" rIns="0" bIns="0"/>
          <a:lstStyle>
            <a:lvl1pPr>
              <a:defRPr sz="3537" b="1" i="0">
                <a:solidFill>
                  <a:srgbClr val="00AEEF"/>
                </a:solidFill>
                <a:latin typeface="Arial"/>
                <a:cs typeface="Arial"/>
              </a:defRPr>
            </a:lvl1pPr>
          </a:lstStyle>
          <a:p>
            <a:endParaRPr/>
          </a:p>
        </p:txBody>
      </p:sp>
      <p:sp>
        <p:nvSpPr>
          <p:cNvPr id="3" name="Holder 3"/>
          <p:cNvSpPr>
            <a:spLocks noGrp="1"/>
          </p:cNvSpPr>
          <p:nvPr>
            <p:ph sz="half" idx="2"/>
          </p:nvPr>
        </p:nvSpPr>
        <p:spPr>
          <a:xfrm>
            <a:off x="914404" y="2366017"/>
            <a:ext cx="7955280" cy="98488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4" y="2366017"/>
            <a:ext cx="7955280" cy="98488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60" b="1" i="0">
                <a:solidFill>
                  <a:srgbClr val="00AEEF"/>
                </a:solidFill>
                <a:latin typeface="Arial"/>
                <a:cs typeface="Arial"/>
              </a:defRPr>
            </a:lvl1pPr>
          </a:lstStyle>
          <a:p>
            <a:pPr marL="17275">
              <a:spcBef>
                <a:spcPts val="224"/>
              </a:spcBef>
            </a:pPr>
            <a:r>
              <a:rPr lang="en-US" spc="-68"/>
              <a:t>PRODUCTS </a:t>
            </a:r>
            <a:r>
              <a:rPr lang="en-US" spc="20"/>
              <a:t>&amp;</a:t>
            </a:r>
            <a:r>
              <a:rPr lang="en-US" spc="-28"/>
              <a:t> </a:t>
            </a:r>
            <a:r>
              <a:rPr lang="en-US" spc="-116"/>
              <a:t>SERVICES</a:t>
            </a:r>
            <a:endParaRPr lang="en-US" spc="-116"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2727E8-3E11-47CB-9BBC-F918F958B4DF}" type="datetime1">
              <a:rPr lang="en-US" smtClean="0"/>
              <a:t>8/29/2023</a:t>
            </a:fld>
            <a:endParaRPr lang="en-US"/>
          </a:p>
        </p:txBody>
      </p:sp>
      <p:sp>
        <p:nvSpPr>
          <p:cNvPr id="8" name="Google Shape;156;p15">
            <a:extLst>
              <a:ext uri="{FF2B5EF4-FFF2-40B4-BE49-F238E27FC236}">
                <a16:creationId xmlns:a16="http://schemas.microsoft.com/office/drawing/2014/main" id="{4A12DB0D-0923-42B9-8845-95E61D43A358}"/>
              </a:ext>
            </a:extLst>
          </p:cNvPr>
          <p:cNvSpPr/>
          <p:nvPr userDrawn="1"/>
        </p:nvSpPr>
        <p:spPr>
          <a:xfrm rot="10800000" flipH="1">
            <a:off x="15084535" y="7635252"/>
            <a:ext cx="4614826" cy="265173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9" name="Google Shape;157;p15">
            <a:extLst>
              <a:ext uri="{FF2B5EF4-FFF2-40B4-BE49-F238E27FC236}">
                <a16:creationId xmlns:a16="http://schemas.microsoft.com/office/drawing/2014/main" id="{9EC1D4EC-B037-45C8-8859-AC11E0F69E32}"/>
              </a:ext>
            </a:extLst>
          </p:cNvPr>
          <p:cNvSpPr/>
          <p:nvPr userDrawn="1"/>
        </p:nvSpPr>
        <p:spPr>
          <a:xfrm rot="10800000">
            <a:off x="15527166" y="8825428"/>
            <a:ext cx="4172616" cy="1461555"/>
          </a:xfrm>
          <a:custGeom>
            <a:avLst/>
            <a:gdLst/>
            <a:ahLst/>
            <a:cxnLst/>
            <a:rect l="l" t="t" r="r" b="b"/>
            <a:pathLst>
              <a:path w="99597" h="36908" extrusionOk="0">
                <a:moveTo>
                  <a:pt x="0" y="0"/>
                </a:moveTo>
                <a:lnTo>
                  <a:pt x="0" y="36907"/>
                </a:lnTo>
                <a:lnTo>
                  <a:pt x="99596" y="11"/>
                </a:lnTo>
                <a:lnTo>
                  <a:pt x="0" y="0"/>
                </a:lnTo>
                <a:close/>
              </a:path>
            </a:pathLst>
          </a:custGeom>
          <a:solidFill>
            <a:srgbClr val="005B9E"/>
          </a:solidFill>
          <a:ln>
            <a:noFill/>
          </a:ln>
        </p:spPr>
        <p:txBody>
          <a:bodyPr spcFirstLastPara="1" wrap="square" lIns="145427" tIns="145427" rIns="145427" bIns="145427" anchor="ctr" anchorCtr="0">
            <a:noAutofit/>
          </a:bodyPr>
          <a:lstStyle/>
          <a:p>
            <a:pPr marL="0" marR="0" lvl="0" indent="0" algn="l" rtl="0">
              <a:lnSpc>
                <a:spcPct val="100000"/>
              </a:lnSpc>
              <a:spcBef>
                <a:spcPts val="0"/>
              </a:spcBef>
              <a:spcAft>
                <a:spcPts val="0"/>
              </a:spcAft>
              <a:buNone/>
            </a:pPr>
            <a:endParaRPr sz="1432"/>
          </a:p>
        </p:txBody>
      </p:sp>
      <p:sp>
        <p:nvSpPr>
          <p:cNvPr id="10" name="Google Shape;158;p15">
            <a:extLst>
              <a:ext uri="{FF2B5EF4-FFF2-40B4-BE49-F238E27FC236}">
                <a16:creationId xmlns:a16="http://schemas.microsoft.com/office/drawing/2014/main" id="{EEDC5467-025F-4E84-85AD-7B2008749D66}"/>
              </a:ext>
            </a:extLst>
          </p:cNvPr>
          <p:cNvSpPr/>
          <p:nvPr userDrawn="1"/>
        </p:nvSpPr>
        <p:spPr>
          <a:xfrm rot="10800000">
            <a:off x="15527166" y="9158858"/>
            <a:ext cx="4172616" cy="1128124"/>
          </a:xfrm>
          <a:custGeom>
            <a:avLst/>
            <a:gdLst/>
            <a:ahLst/>
            <a:cxnLst/>
            <a:rect l="l" t="t" r="r" b="b"/>
            <a:pathLst>
              <a:path w="99597" h="28488" extrusionOk="0">
                <a:moveTo>
                  <a:pt x="0" y="1"/>
                </a:moveTo>
                <a:lnTo>
                  <a:pt x="0" y="28488"/>
                </a:lnTo>
                <a:lnTo>
                  <a:pt x="99596" y="1"/>
                </a:lnTo>
                <a:close/>
              </a:path>
            </a:pathLst>
          </a:custGeom>
          <a:solidFill>
            <a:srgbClr val="0083CA"/>
          </a:solidFill>
          <a:ln>
            <a:noFill/>
          </a:ln>
        </p:spPr>
        <p:txBody>
          <a:bodyPr spcFirstLastPara="1" wrap="square" lIns="145427" tIns="145427" rIns="145427" bIns="145427" anchor="ctr" anchorCtr="0">
            <a:noAutofit/>
          </a:bodyPr>
          <a:lstStyle/>
          <a:p>
            <a:pPr marL="0" lvl="0" indent="0" algn="l" rtl="0">
              <a:spcBef>
                <a:spcPts val="0"/>
              </a:spcBef>
              <a:spcAft>
                <a:spcPts val="0"/>
              </a:spcAft>
              <a:buNone/>
            </a:pPr>
            <a:endParaRPr sz="1432"/>
          </a:p>
        </p:txBody>
      </p:sp>
      <p:sp>
        <p:nvSpPr>
          <p:cNvPr id="11" name="Google Shape;162;p15">
            <a:extLst>
              <a:ext uri="{FF2B5EF4-FFF2-40B4-BE49-F238E27FC236}">
                <a16:creationId xmlns:a16="http://schemas.microsoft.com/office/drawing/2014/main" id="{E149D33A-3B33-409F-966F-7373A85437F6}"/>
              </a:ext>
            </a:extLst>
          </p:cNvPr>
          <p:cNvSpPr txBox="1">
            <a:spLocks/>
          </p:cNvSpPr>
          <p:nvPr userDrawn="1"/>
        </p:nvSpPr>
        <p:spPr>
          <a:xfrm>
            <a:off x="17483403" y="9499799"/>
            <a:ext cx="1043514" cy="787201"/>
          </a:xfrm>
          <a:prstGeom prst="rect">
            <a:avLst/>
          </a:prstGeom>
        </p:spPr>
        <p:txBody>
          <a:bodyPr spcFirstLastPara="1" wrap="square" lIns="248713" tIns="248713" rIns="248713" bIns="248713" anchor="t" anchorCtr="0">
            <a:noAutofit/>
          </a:bodyPr>
          <a:lstStyle>
            <a:defPPr>
              <a:defRPr lang="en-US"/>
            </a:defPPr>
            <a:lvl1pPr marL="0" lvl="0" algn="l" defTabSz="914400" rtl="0" eaLnBrk="1" latinLnBrk="0" hangingPunct="1">
              <a:buNone/>
              <a:defRPr sz="1200" b="1" i="0" kern="1200">
                <a:solidFill>
                  <a:srgbClr val="F3F3F3"/>
                </a:solidFill>
                <a:latin typeface="Cabin"/>
                <a:ea typeface="Cabin"/>
                <a:cs typeface="Cabin"/>
                <a:sym typeface="Cabin"/>
              </a:defRPr>
            </a:lvl1pPr>
            <a:lvl2pPr marL="457200" lvl="1" algn="l" defTabSz="914400" rtl="0" eaLnBrk="1" latinLnBrk="0" hangingPunct="1">
              <a:buNone/>
              <a:defRPr sz="936" kern="1200">
                <a:solidFill>
                  <a:srgbClr val="F3F3F3"/>
                </a:solidFill>
                <a:latin typeface="Cabin"/>
                <a:ea typeface="Cabin"/>
                <a:cs typeface="Cabin"/>
                <a:sym typeface="Cabin"/>
              </a:defRPr>
            </a:lvl2pPr>
            <a:lvl3pPr marL="914400" lvl="2" algn="l" defTabSz="914400" rtl="0" eaLnBrk="1" latinLnBrk="0" hangingPunct="1">
              <a:buNone/>
              <a:defRPr sz="936" kern="1200">
                <a:solidFill>
                  <a:srgbClr val="F3F3F3"/>
                </a:solidFill>
                <a:latin typeface="Cabin"/>
                <a:ea typeface="Cabin"/>
                <a:cs typeface="Cabin"/>
                <a:sym typeface="Cabin"/>
              </a:defRPr>
            </a:lvl3pPr>
            <a:lvl4pPr marL="1371600" lvl="3" algn="l" defTabSz="914400" rtl="0" eaLnBrk="1" latinLnBrk="0" hangingPunct="1">
              <a:buNone/>
              <a:defRPr sz="936" kern="1200">
                <a:solidFill>
                  <a:srgbClr val="F3F3F3"/>
                </a:solidFill>
                <a:latin typeface="Cabin"/>
                <a:ea typeface="Cabin"/>
                <a:cs typeface="Cabin"/>
                <a:sym typeface="Cabin"/>
              </a:defRPr>
            </a:lvl4pPr>
            <a:lvl5pPr marL="1828800" lvl="4" algn="l" defTabSz="914400" rtl="0" eaLnBrk="1" latinLnBrk="0" hangingPunct="1">
              <a:buNone/>
              <a:defRPr sz="936" kern="1200">
                <a:solidFill>
                  <a:srgbClr val="F3F3F3"/>
                </a:solidFill>
                <a:latin typeface="Cabin"/>
                <a:ea typeface="Cabin"/>
                <a:cs typeface="Cabin"/>
                <a:sym typeface="Cabin"/>
              </a:defRPr>
            </a:lvl5pPr>
            <a:lvl6pPr marL="2286000" lvl="5" algn="l" defTabSz="914400" rtl="0" eaLnBrk="1" latinLnBrk="0" hangingPunct="1">
              <a:buNone/>
              <a:defRPr sz="936" kern="1200">
                <a:solidFill>
                  <a:srgbClr val="F3F3F3"/>
                </a:solidFill>
                <a:latin typeface="Cabin"/>
                <a:ea typeface="Cabin"/>
                <a:cs typeface="Cabin"/>
                <a:sym typeface="Cabin"/>
              </a:defRPr>
            </a:lvl6pPr>
            <a:lvl7pPr marL="2743200" lvl="6" algn="l" defTabSz="914400" rtl="0" eaLnBrk="1" latinLnBrk="0" hangingPunct="1">
              <a:buNone/>
              <a:defRPr sz="936" kern="1200">
                <a:solidFill>
                  <a:srgbClr val="F3F3F3"/>
                </a:solidFill>
                <a:latin typeface="Cabin"/>
                <a:ea typeface="Cabin"/>
                <a:cs typeface="Cabin"/>
                <a:sym typeface="Cabin"/>
              </a:defRPr>
            </a:lvl7pPr>
            <a:lvl8pPr marL="3200400" lvl="7" algn="l" defTabSz="914400" rtl="0" eaLnBrk="1" latinLnBrk="0" hangingPunct="1">
              <a:buNone/>
              <a:defRPr sz="936" kern="1200">
                <a:solidFill>
                  <a:srgbClr val="F3F3F3"/>
                </a:solidFill>
                <a:latin typeface="Cabin"/>
                <a:ea typeface="Cabin"/>
                <a:cs typeface="Cabin"/>
                <a:sym typeface="Cabin"/>
              </a:defRPr>
            </a:lvl8pPr>
            <a:lvl9pPr marL="3657600" lvl="8" algn="l" defTabSz="914400" rtl="0" eaLnBrk="1" latinLnBrk="0" hangingPunct="1">
              <a:buNone/>
              <a:defRPr sz="936" kern="1200">
                <a:solidFill>
                  <a:srgbClr val="F3F3F3"/>
                </a:solidFill>
                <a:latin typeface="Cabin"/>
                <a:ea typeface="Cabin"/>
                <a:cs typeface="Cabin"/>
                <a:sym typeface="Cabin"/>
              </a:defRPr>
            </a:lvl9pPr>
          </a:lstStyle>
          <a:p>
            <a:fld id="{00000000-1234-1234-1234-123412341234}" type="slidenum">
              <a:rPr lang="uk-UA" sz="1632" smtClean="0"/>
              <a:pPr/>
              <a:t>‹#›</a:t>
            </a:fld>
            <a:endParaRPr lang="uk-UA" sz="1632" dirty="0"/>
          </a:p>
        </p:txBody>
      </p:sp>
    </p:spTree>
    <p:extLst>
      <p:ext uri="{BB962C8B-B14F-4D97-AF65-F5344CB8AC3E}">
        <p14:creationId xmlns:p14="http://schemas.microsoft.com/office/powerpoint/2010/main" val="137430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328AC-4442-441F-BAEF-456A4CD0BA3A}"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endParaRPr lang="en-US"/>
          </a:p>
        </p:txBody>
      </p:sp>
      <p:sp>
        <p:nvSpPr>
          <p:cNvPr id="7" name="Oval 6">
            <a:extLst>
              <a:ext uri="{FF2B5EF4-FFF2-40B4-BE49-F238E27FC236}">
                <a16:creationId xmlns:a16="http://schemas.microsoft.com/office/drawing/2014/main" id="{EBFFA5D4-CE82-684E-A9E3-345D31D06D77}"/>
              </a:ext>
            </a:extLst>
          </p:cNvPr>
          <p:cNvSpPr/>
          <p:nvPr userDrawn="1"/>
        </p:nvSpPr>
        <p:spPr>
          <a:xfrm>
            <a:off x="17433925" y="9566275"/>
            <a:ext cx="482600" cy="484188"/>
          </a:xfrm>
          <a:prstGeom prst="ellipse">
            <a:avLst/>
          </a:prstGeom>
          <a:no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914180" eaLnBrk="1" fontAlgn="auto" hangingPunct="1">
              <a:spcBef>
                <a:spcPts val="0"/>
              </a:spcBef>
              <a:spcAft>
                <a:spcPts val="0"/>
              </a:spcAft>
              <a:defRPr/>
            </a:pPr>
            <a:endParaRPr lang="en-US"/>
          </a:p>
        </p:txBody>
      </p:sp>
      <p:pic>
        <p:nvPicPr>
          <p:cNvPr id="8" name="Picture 2" descr="H:\THUHA\SLIDE\SLIDE-VNPT-MEDIA-NTS\DESIGN\LOGO\thanhvien-01.png">
            <a:extLst>
              <a:ext uri="{FF2B5EF4-FFF2-40B4-BE49-F238E27FC236}">
                <a16:creationId xmlns:a16="http://schemas.microsoft.com/office/drawing/2014/main" id="{B14AF6BA-5D54-1645-A7B2-648F5D9B17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870113" y="9686925"/>
            <a:ext cx="23701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35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VNPT - MEDIA THÀNH VIÊN CỦA VNPT</a:t>
            </a:r>
          </a:p>
        </p:txBody>
      </p:sp>
      <p:sp>
        <p:nvSpPr>
          <p:cNvPr id="6" name="Slide Number Placeholder 5"/>
          <p:cNvSpPr>
            <a:spLocks noGrp="1"/>
          </p:cNvSpPr>
          <p:nvPr>
            <p:ph type="sldNum" sz="quarter" idx="12"/>
          </p:nvPr>
        </p:nvSpPr>
        <p:spPr/>
        <p:txBody>
          <a:bodyPr/>
          <a:lstStyle/>
          <a:p>
            <a:fld id="{035615C3-B007-FC41-B70D-ED675F55360F}" type="slidenum">
              <a:rPr lang="en-US" altLang="en-VN" smtClean="0"/>
              <a:pPr/>
              <a:t>‹#›</a:t>
            </a:fld>
            <a:endParaRPr lang="en-US" altLang="en-VN"/>
          </a:p>
        </p:txBody>
      </p:sp>
    </p:spTree>
    <p:extLst>
      <p:ext uri="{BB962C8B-B14F-4D97-AF65-F5344CB8AC3E}">
        <p14:creationId xmlns:p14="http://schemas.microsoft.com/office/powerpoint/2010/main" val="400226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60CA0C1D-4098-6D46-A95F-EE2F0349225E}" type="slidenum">
              <a:rPr lang="en-US" altLang="en-VN" smtClean="0"/>
              <a:pPr/>
              <a:t>‹#›</a:t>
            </a:fld>
            <a:endParaRPr lang="en-US" altLang="en-VN"/>
          </a:p>
        </p:txBody>
      </p:sp>
    </p:spTree>
    <p:extLst>
      <p:ext uri="{BB962C8B-B14F-4D97-AF65-F5344CB8AC3E}">
        <p14:creationId xmlns:p14="http://schemas.microsoft.com/office/powerpoint/2010/main" val="17367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VNPT - MEDIA THÀNH VIÊN CỦA VNPT</a:t>
            </a:r>
          </a:p>
        </p:txBody>
      </p:sp>
      <p:sp>
        <p:nvSpPr>
          <p:cNvPr id="9" name="Slide Number Placeholder 8"/>
          <p:cNvSpPr>
            <a:spLocks noGrp="1"/>
          </p:cNvSpPr>
          <p:nvPr>
            <p:ph type="sldNum" sz="quarter" idx="12"/>
          </p:nvPr>
        </p:nvSpPr>
        <p:spPr/>
        <p:txBody>
          <a:bodyPr/>
          <a:lstStyle/>
          <a:p>
            <a:fld id="{5E8840AB-413A-9E41-883A-4EF5613020A8}" type="slidenum">
              <a:rPr lang="en-US" altLang="en-VN" smtClean="0"/>
              <a:pPr/>
              <a:t>‹#›</a:t>
            </a:fld>
            <a:endParaRPr lang="en-US" altLang="en-VN"/>
          </a:p>
        </p:txBody>
      </p:sp>
    </p:spTree>
    <p:extLst>
      <p:ext uri="{BB962C8B-B14F-4D97-AF65-F5344CB8AC3E}">
        <p14:creationId xmlns:p14="http://schemas.microsoft.com/office/powerpoint/2010/main" val="203361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VNPT - MEDIA THÀNH VIÊN CỦA VNPT</a:t>
            </a:r>
          </a:p>
        </p:txBody>
      </p:sp>
      <p:sp>
        <p:nvSpPr>
          <p:cNvPr id="5" name="Slide Number Placeholder 4"/>
          <p:cNvSpPr>
            <a:spLocks noGrp="1"/>
          </p:cNvSpPr>
          <p:nvPr>
            <p:ph type="sldNum" sz="quarter" idx="12"/>
          </p:nvPr>
        </p:nvSpPr>
        <p:spPr/>
        <p:txBody>
          <a:bodyPr/>
          <a:lstStyle/>
          <a:p>
            <a:fld id="{D8BAE632-74AD-EE42-A76B-3DB8C8CE677C}" type="slidenum">
              <a:rPr lang="en-US" altLang="en-VN" smtClean="0"/>
              <a:pPr/>
              <a:t>‹#›</a:t>
            </a:fld>
            <a:endParaRPr lang="en-US" altLang="en-VN"/>
          </a:p>
        </p:txBody>
      </p:sp>
    </p:spTree>
    <p:extLst>
      <p:ext uri="{BB962C8B-B14F-4D97-AF65-F5344CB8AC3E}">
        <p14:creationId xmlns:p14="http://schemas.microsoft.com/office/powerpoint/2010/main" val="285723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VNPT - MEDIA THÀNH VIÊN CỦA VNPT</a:t>
            </a:r>
          </a:p>
        </p:txBody>
      </p:sp>
      <p:sp>
        <p:nvSpPr>
          <p:cNvPr id="4" name="Slide Number Placeholder 3"/>
          <p:cNvSpPr>
            <a:spLocks noGrp="1"/>
          </p:cNvSpPr>
          <p:nvPr>
            <p:ph type="sldNum" sz="quarter" idx="12"/>
          </p:nvPr>
        </p:nvSpPr>
        <p:spPr/>
        <p:txBody>
          <a:bodyPr/>
          <a:lstStyle/>
          <a:p>
            <a:fld id="{CE8A091F-5148-7749-8CC6-5490B088D3AA}" type="slidenum">
              <a:rPr lang="en-US" altLang="en-VN" smtClean="0"/>
              <a:pPr/>
              <a:t>‹#›</a:t>
            </a:fld>
            <a:endParaRPr lang="en-US" altLang="en-VN"/>
          </a:p>
        </p:txBody>
      </p:sp>
    </p:spTree>
    <p:extLst>
      <p:ext uri="{BB962C8B-B14F-4D97-AF65-F5344CB8AC3E}">
        <p14:creationId xmlns:p14="http://schemas.microsoft.com/office/powerpoint/2010/main" val="309774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CF6D39D-1213-2C4C-8E4E-D1E2108299C0}" type="slidenum">
              <a:rPr lang="en-US" altLang="en-VN" smtClean="0"/>
              <a:pPr/>
              <a:t>‹#›</a:t>
            </a:fld>
            <a:endParaRPr lang="en-US" altLang="en-VN"/>
          </a:p>
        </p:txBody>
      </p:sp>
    </p:spTree>
    <p:extLst>
      <p:ext uri="{BB962C8B-B14F-4D97-AF65-F5344CB8AC3E}">
        <p14:creationId xmlns:p14="http://schemas.microsoft.com/office/powerpoint/2010/main" val="276734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VNPT - MEDIA THÀNH VIÊN CỦA VNPT</a:t>
            </a:r>
          </a:p>
        </p:txBody>
      </p:sp>
      <p:sp>
        <p:nvSpPr>
          <p:cNvPr id="7" name="Slide Number Placeholder 6"/>
          <p:cNvSpPr>
            <a:spLocks noGrp="1"/>
          </p:cNvSpPr>
          <p:nvPr>
            <p:ph type="sldNum" sz="quarter" idx="12"/>
          </p:nvPr>
        </p:nvSpPr>
        <p:spPr/>
        <p:txBody>
          <a:bodyPr/>
          <a:lstStyle/>
          <a:p>
            <a:fld id="{3D71736A-7AC9-FB49-A9AF-B8AEB76DFB22}" type="slidenum">
              <a:rPr lang="en-US" altLang="en-VN" smtClean="0"/>
              <a:pPr/>
              <a:t>‹#›</a:t>
            </a:fld>
            <a:endParaRPr lang="en-US" altLang="en-VN"/>
          </a:p>
        </p:txBody>
      </p:sp>
    </p:spTree>
    <p:extLst>
      <p:ext uri="{BB962C8B-B14F-4D97-AF65-F5344CB8AC3E}">
        <p14:creationId xmlns:p14="http://schemas.microsoft.com/office/powerpoint/2010/main" val="374904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pPr>
              <a:defRPr/>
            </a:pPr>
            <a:r>
              <a:rPr lang="en-US"/>
              <a:t>VNPT - MEDIA THÀNH VIÊN CỦA VNPT</a:t>
            </a:r>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09139765-D900-3E43-9EBB-7FEE8D739B24}" type="slidenum">
              <a:rPr lang="en-US" altLang="en-VN" smtClean="0"/>
              <a:pPr/>
              <a:t>‹#›</a:t>
            </a:fld>
            <a:endParaRPr lang="en-US" altLang="en-VN"/>
          </a:p>
        </p:txBody>
      </p:sp>
    </p:spTree>
    <p:extLst>
      <p:ext uri="{BB962C8B-B14F-4D97-AF65-F5344CB8AC3E}">
        <p14:creationId xmlns:p14="http://schemas.microsoft.com/office/powerpoint/2010/main" val="266308082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44" r:id="rId12"/>
    <p:sldLayoutId id="2147483745" r:id="rId13"/>
    <p:sldLayoutId id="2147483746" r:id="rId14"/>
    <p:sldLayoutId id="2147483747" r:id="rId15"/>
    <p:sldLayoutId id="2147483760" r:id="rId16"/>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4000" r="-4000"/>
          </a:stretch>
        </a:blipFill>
        <a:effectLst/>
      </p:bgPr>
    </p:bg>
    <p:spTree>
      <p:nvGrpSpPr>
        <p:cNvPr id="1" name=""/>
        <p:cNvGrpSpPr/>
        <p:nvPr/>
      </p:nvGrpSpPr>
      <p:grpSpPr>
        <a:xfrm>
          <a:off x="0" y="0"/>
          <a:ext cx="0" cy="0"/>
          <a:chOff x="0" y="0"/>
          <a:chExt cx="0" cy="0"/>
        </a:xfrm>
      </p:grpSpPr>
      <p:pic>
        <p:nvPicPr>
          <p:cNvPr id="5"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0699" y="16510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0699" y="9846858"/>
            <a:ext cx="3084513" cy="315912"/>
          </a:xfrm>
          <a:prstGeom prst="rect">
            <a:avLst/>
          </a:prstGeom>
          <a:noFill/>
          <a:ln>
            <a:noFill/>
          </a:ln>
          <a:effectLst>
            <a:glow rad="127000">
              <a:schemeClr val="bg1"/>
            </a:glow>
          </a:effectLst>
        </p:spPr>
      </p:pic>
      <p:sp>
        <p:nvSpPr>
          <p:cNvPr id="8" name="TextBox 2">
            <a:extLst>
              <a:ext uri="{FF2B5EF4-FFF2-40B4-BE49-F238E27FC236}">
                <a16:creationId xmlns:a16="http://schemas.microsoft.com/office/drawing/2014/main" id="{EFBACC21-A9C9-DA41-A2BA-5B3D460E9A73}"/>
              </a:ext>
            </a:extLst>
          </p:cNvPr>
          <p:cNvSpPr txBox="1">
            <a:spLocks noChangeArrowheads="1"/>
          </p:cNvSpPr>
          <p:nvPr/>
        </p:nvSpPr>
        <p:spPr bwMode="auto">
          <a:xfrm>
            <a:off x="1405496" y="3528017"/>
            <a:ext cx="1547700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algn="ctr" eaLnBrk="1" hangingPunct="1"/>
            <a:r>
              <a:rPr lang="en-US" altLang="en-US" sz="4500" b="1">
                <a:solidFill>
                  <a:srgbClr val="FF0000"/>
                </a:solidFill>
                <a:latin typeface="Arial" panose="020B0604020202020204" pitchFamily="34" charset="0"/>
                <a:cs typeface="Arial" panose="020B0604020202020204" pitchFamily="34" charset="0"/>
              </a:rPr>
              <a:t>Nghiên cứu công nghệ trí tuệ nhân tạo xây dựng công cụ video summarization, ứng dụng phát triển nội dung mới cho dịch vụ truyền hình MyTV</a:t>
            </a:r>
            <a:endParaRPr lang="en-US" altLang="en-US" sz="4500" b="1" dirty="0">
              <a:solidFill>
                <a:srgbClr val="FF0000"/>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13DB49C-4163-B146-9759-64151E279672}"/>
              </a:ext>
            </a:extLst>
          </p:cNvPr>
          <p:cNvSpPr/>
          <p:nvPr/>
        </p:nvSpPr>
        <p:spPr>
          <a:xfrm>
            <a:off x="7616313" y="6120631"/>
            <a:ext cx="3055371" cy="369332"/>
          </a:xfrm>
          <a:prstGeom prst="rect">
            <a:avLst/>
          </a:prstGeom>
        </p:spPr>
        <p:txBody>
          <a:bodyPr wrap="square">
            <a:spAutoFit/>
          </a:bodyPr>
          <a:lstStyle/>
          <a:p>
            <a:pPr defTabSz="914180" eaLnBrk="1" fontAlgn="auto" hangingPunct="1">
              <a:spcBef>
                <a:spcPts val="0"/>
              </a:spcBef>
              <a:spcAft>
                <a:spcPts val="0"/>
              </a:spcAft>
              <a:defRPr/>
            </a:pPr>
            <a:fld id="{91B9CB83-02E2-ED44-9F60-88CB9C2C5AC7}" type="datetime2">
              <a:rPr lang="en-GB" sz="1800" i="1" kern="0">
                <a:solidFill>
                  <a:srgbClr val="C00000"/>
                </a:solidFill>
                <a:latin typeface="Century Gothic (Headings)"/>
              </a:rPr>
              <a:pPr defTabSz="914180" eaLnBrk="1" fontAlgn="auto" hangingPunct="1">
                <a:spcBef>
                  <a:spcPts val="0"/>
                </a:spcBef>
                <a:spcAft>
                  <a:spcPts val="0"/>
                </a:spcAft>
                <a:defRPr/>
              </a:pPr>
              <a:t>Tuesday, 29 August 2023</a:t>
            </a:fld>
            <a:endParaRPr lang="en-US" sz="1800" dirty="0">
              <a:solidFill>
                <a:srgbClr val="C00000"/>
              </a:solidFill>
              <a:latin typeface="+mn-lt"/>
            </a:endParaRPr>
          </a:p>
        </p:txBody>
      </p:sp>
      <p:sp>
        <p:nvSpPr>
          <p:cNvPr id="10" name="Rectangle 9">
            <a:extLst>
              <a:ext uri="{FF2B5EF4-FFF2-40B4-BE49-F238E27FC236}">
                <a16:creationId xmlns:a16="http://schemas.microsoft.com/office/drawing/2014/main" id="{4B25A0F6-4A9A-C248-9595-E5F59D98CA5B}"/>
              </a:ext>
            </a:extLst>
          </p:cNvPr>
          <p:cNvSpPr/>
          <p:nvPr/>
        </p:nvSpPr>
        <p:spPr>
          <a:xfrm>
            <a:off x="8179633" y="2418228"/>
            <a:ext cx="1928734" cy="861774"/>
          </a:xfrm>
          <a:prstGeom prst="rect">
            <a:avLst/>
          </a:prstGeom>
        </p:spPr>
        <p:txBody>
          <a:bodyPr wrap="none">
            <a:spAutoFit/>
          </a:bodyPr>
          <a:lstStyle/>
          <a:p>
            <a:pPr algn="ctr" eaLnBrk="1" hangingPunct="1"/>
            <a:r>
              <a:rPr lang="en-US" altLang="en-US" sz="5000" b="1" dirty="0" err="1">
                <a:solidFill>
                  <a:srgbClr val="FF0000"/>
                </a:solidFill>
                <a:latin typeface="Arial" panose="020B0604020202020204" pitchFamily="34" charset="0"/>
                <a:cs typeface="Arial" panose="020B0604020202020204" pitchFamily="34" charset="0"/>
              </a:rPr>
              <a:t>Đề</a:t>
            </a:r>
            <a:r>
              <a:rPr lang="en-US" altLang="en-US" sz="5000" b="1" dirty="0">
                <a:solidFill>
                  <a:srgbClr val="FF0000"/>
                </a:solidFill>
                <a:latin typeface="Arial" panose="020B0604020202020204" pitchFamily="34" charset="0"/>
                <a:cs typeface="Arial" panose="020B0604020202020204" pitchFamily="34" charset="0"/>
              </a:rPr>
              <a:t> </a:t>
            </a:r>
            <a:r>
              <a:rPr lang="en-US" altLang="en-US" sz="5000" b="1" dirty="0" err="1">
                <a:solidFill>
                  <a:srgbClr val="FF0000"/>
                </a:solidFill>
                <a:latin typeface="Arial" panose="020B0604020202020204" pitchFamily="34" charset="0"/>
                <a:cs typeface="Arial" panose="020B0604020202020204" pitchFamily="34" charset="0"/>
              </a:rPr>
              <a:t>tài</a:t>
            </a:r>
            <a:endParaRPr lang="en-US" altLang="en-US" sz="5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06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3595683"/>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04. </a:t>
            </a:r>
            <a:r>
              <a:rPr lang="vi-VN" sz="17600" b="1">
                <a:solidFill>
                  <a:schemeClr val="accent6">
                    <a:lumMod val="75000"/>
                  </a:schemeClr>
                </a:solidFill>
                <a:latin typeface="Arial" panose="020B0604020202020204" pitchFamily="34" charset="0"/>
                <a:cs typeface="Arial" panose="020B0604020202020204" pitchFamily="34" charset="0"/>
              </a:rPr>
              <a:t>Định hướng nghiên cứu</a:t>
            </a:r>
            <a:r>
              <a:rPr lang="en-US" sz="17600" b="1">
                <a:solidFill>
                  <a:schemeClr val="accent6">
                    <a:lumMod val="75000"/>
                  </a:schemeClr>
                </a:solidFill>
                <a:latin typeface="Arial" panose="020B0604020202020204" pitchFamily="34" charset="0"/>
                <a:cs typeface="Arial" panose="020B0604020202020204" pitchFamily="34" charset="0"/>
              </a:rPr>
              <a:t> &amp; Nguồn </a:t>
            </a:r>
            <a:r>
              <a:rPr lang="en-US" sz="17600" b="1" dirty="0" err="1">
                <a:solidFill>
                  <a:schemeClr val="accent6">
                    <a:lumMod val="75000"/>
                  </a:schemeClr>
                </a:solidFill>
                <a:latin typeface="Arial" panose="020B0604020202020204" pitchFamily="34" charset="0"/>
                <a:cs typeface="Arial" panose="020B0604020202020204" pitchFamily="34" charset="0"/>
              </a:rPr>
              <a:t>kinh</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phí</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9</a:t>
            </a:fld>
            <a:endParaRPr lang="en-US" sz="1400" dirty="0">
              <a:solidFill>
                <a:prstClr val="black">
                  <a:tint val="75000"/>
                </a:prstClr>
              </a:solidFill>
              <a:latin typeface="Arial" pitchFamily="34" charset="0"/>
              <a:cs typeface="Arial" pitchFamily="34" charset="0"/>
            </a:endParaRPr>
          </a:p>
        </p:txBody>
      </p:sp>
      <p:sp>
        <p:nvSpPr>
          <p:cNvPr id="14" name="Google Shape;529;p31"/>
          <p:cNvSpPr/>
          <p:nvPr/>
        </p:nvSpPr>
        <p:spPr>
          <a:xfrm>
            <a:off x="14691006" y="33983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6" name="Google Shape;531;p31"/>
          <p:cNvSpPr/>
          <p:nvPr/>
        </p:nvSpPr>
        <p:spPr>
          <a:xfrm>
            <a:off x="14665306" y="2273241"/>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17" name="Google Shape;532;p31"/>
          <p:cNvSpPr txBox="1"/>
          <p:nvPr/>
        </p:nvSpPr>
        <p:spPr>
          <a:xfrm>
            <a:off x="3356700" y="858955"/>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a:ea typeface="Roboto"/>
                <a:cs typeface="Roboto"/>
                <a:sym typeface="Roboto"/>
              </a:rPr>
              <a:t>Công việc</a:t>
            </a:r>
            <a:endParaRPr sz="3200" b="1" dirty="0">
              <a:solidFill>
                <a:srgbClr val="CC0000"/>
              </a:solidFill>
              <a:latin typeface="Roboto"/>
              <a:ea typeface="Roboto"/>
              <a:cs typeface="Roboto"/>
              <a:sym typeface="Roboto"/>
            </a:endParaRPr>
          </a:p>
        </p:txBody>
      </p:sp>
      <p:sp>
        <p:nvSpPr>
          <p:cNvPr id="18" name="Google Shape;533;p31"/>
          <p:cNvSpPr txBox="1"/>
          <p:nvPr/>
        </p:nvSpPr>
        <p:spPr>
          <a:xfrm>
            <a:off x="8912418" y="858956"/>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a:ea typeface="Roboto"/>
                <a:cs typeface="Roboto"/>
                <a:sym typeface="Roboto"/>
              </a:rPr>
              <a:t>Kết quả cần đạt</a:t>
            </a:r>
            <a:endParaRPr sz="3200" b="1" dirty="0">
              <a:solidFill>
                <a:schemeClr val="accent1"/>
              </a:solidFill>
              <a:latin typeface="Roboto"/>
              <a:ea typeface="Roboto"/>
              <a:cs typeface="Roboto"/>
              <a:sym typeface="Roboto"/>
            </a:endParaRPr>
          </a:p>
        </p:txBody>
      </p:sp>
      <p:sp>
        <p:nvSpPr>
          <p:cNvPr id="19" name="Google Shape;534;p31"/>
          <p:cNvSpPr txBox="1"/>
          <p:nvPr/>
        </p:nvSpPr>
        <p:spPr>
          <a:xfrm>
            <a:off x="13893400" y="858956"/>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a:ea typeface="Roboto"/>
                <a:cs typeface="Roboto"/>
                <a:sym typeface="Roboto"/>
              </a:rPr>
              <a:t>Dự kiến kinh phí</a:t>
            </a:r>
            <a:endParaRPr sz="3200" b="1" dirty="0">
              <a:solidFill>
                <a:srgbClr val="FF9900"/>
              </a:solidFill>
              <a:latin typeface="Roboto"/>
              <a:ea typeface="Roboto"/>
              <a:cs typeface="Roboto"/>
              <a:sym typeface="Roboto"/>
            </a:endParaRPr>
          </a:p>
          <a:p>
            <a:pPr algn="ctr">
              <a:spcBef>
                <a:spcPts val="0"/>
              </a:spcBef>
              <a:spcAft>
                <a:spcPts val="0"/>
              </a:spcAft>
            </a:pPr>
            <a:r>
              <a:rPr lang="vi" sz="3200" b="1" dirty="0">
                <a:solidFill>
                  <a:srgbClr val="FF9900"/>
                </a:solidFill>
                <a:latin typeface="Roboto"/>
                <a:ea typeface="Roboto"/>
                <a:cs typeface="Roboto"/>
                <a:sym typeface="Roboto"/>
              </a:rPr>
              <a:t>(triệu đồng)</a:t>
            </a:r>
            <a:endParaRPr sz="3200" b="1" dirty="0">
              <a:solidFill>
                <a:srgbClr val="FF9900"/>
              </a:solidFill>
              <a:latin typeface="Roboto"/>
              <a:ea typeface="Roboto"/>
              <a:cs typeface="Roboto"/>
              <a:sym typeface="Roboto"/>
            </a:endParaRPr>
          </a:p>
        </p:txBody>
      </p:sp>
      <p:grpSp>
        <p:nvGrpSpPr>
          <p:cNvPr id="38" name="Google Shape;551;p31"/>
          <p:cNvGrpSpPr/>
          <p:nvPr/>
        </p:nvGrpSpPr>
        <p:grpSpPr>
          <a:xfrm>
            <a:off x="13949751" y="2225707"/>
            <a:ext cx="627950" cy="646200"/>
            <a:chOff x="656" y="6773"/>
            <a:chExt cx="380" cy="366"/>
          </a:xfrm>
        </p:grpSpPr>
        <p:sp>
          <p:nvSpPr>
            <p:cNvPr id="39" name="Google Shape;552;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0" name="Google Shape;553;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41" name="Google Shape;554;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t"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cxnSp>
        <p:nvCxnSpPr>
          <p:cNvPr id="47" name="Google Shape;363;p28"/>
          <p:cNvCxnSpPr>
            <a:cxnSpLocks/>
            <a:endCxn id="50" idx="4"/>
          </p:cNvCxnSpPr>
          <p:nvPr/>
        </p:nvCxnSpPr>
        <p:spPr>
          <a:xfrm flipV="1">
            <a:off x="2891524" y="2852823"/>
            <a:ext cx="0" cy="6654034"/>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48" name="Google Shape;365;p28"/>
          <p:cNvGrpSpPr/>
          <p:nvPr/>
        </p:nvGrpSpPr>
        <p:grpSpPr>
          <a:xfrm>
            <a:off x="2639524" y="2348823"/>
            <a:ext cx="504000" cy="504000"/>
            <a:chOff x="791890" y="1347614"/>
            <a:chExt cx="252000" cy="252000"/>
          </a:xfrm>
        </p:grpSpPr>
        <p:sp>
          <p:nvSpPr>
            <p:cNvPr id="49" name="Google Shape;366;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0" name="Google Shape;364;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1" name="Google Shape;367;p28"/>
          <p:cNvSpPr txBox="1"/>
          <p:nvPr/>
        </p:nvSpPr>
        <p:spPr>
          <a:xfrm>
            <a:off x="1084366" y="2293121"/>
            <a:ext cx="1465800" cy="646200"/>
          </a:xfrm>
          <a:prstGeom prst="rect">
            <a:avLst/>
          </a:prstGeom>
          <a:noFill/>
          <a:ln>
            <a:noFill/>
          </a:ln>
        </p:spPr>
        <p:txBody>
          <a:bodyPr spcFirstLastPara="1" wrap="square" lIns="181250" tIns="90650" rIns="181250" bIns="90650" anchor="t" anchorCtr="0">
            <a:noAutofit/>
          </a:bodyPr>
          <a:lstStyle/>
          <a:p>
            <a:pPr algn="ctr">
              <a:spcBef>
                <a:spcPts val="0"/>
              </a:spcBef>
              <a:spcAft>
                <a:spcPts val="0"/>
              </a:spcAft>
            </a:pPr>
            <a:r>
              <a:rPr lang="vi" sz="3000" b="1" dirty="0">
                <a:solidFill>
                  <a:srgbClr val="CC0000"/>
                </a:solidFill>
                <a:latin typeface="Oswald"/>
                <a:ea typeface="Oswald"/>
                <a:cs typeface="Oswald"/>
                <a:sym typeface="Oswald"/>
              </a:rPr>
              <a:t>1</a:t>
            </a:r>
            <a:endParaRPr sz="1000" dirty="0">
              <a:solidFill>
                <a:srgbClr val="CC0000"/>
              </a:solidFill>
            </a:endParaRPr>
          </a:p>
        </p:txBody>
      </p:sp>
      <p:sp>
        <p:nvSpPr>
          <p:cNvPr id="68" name="Google Shape;384;p28"/>
          <p:cNvSpPr/>
          <p:nvPr/>
        </p:nvSpPr>
        <p:spPr>
          <a:xfrm>
            <a:off x="3396456" y="2246481"/>
            <a:ext cx="5137944"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600" dirty="0">
                <a:solidFill>
                  <a:srgbClr val="666666"/>
                </a:solidFill>
                <a:latin typeface="Roboto"/>
                <a:ea typeface="Roboto"/>
                <a:cs typeface="Roboto"/>
                <a:sym typeface="Roboto"/>
              </a:rPr>
              <a:t>Xây dựng thuyết minh nhiệm vụ KH&amp;CN</a:t>
            </a:r>
            <a:endParaRPr sz="2600" dirty="0">
              <a:solidFill>
                <a:srgbClr val="666666"/>
              </a:solidFill>
              <a:latin typeface="Roboto"/>
              <a:ea typeface="Roboto"/>
              <a:cs typeface="Roboto"/>
              <a:sym typeface="Roboto"/>
            </a:endParaRPr>
          </a:p>
        </p:txBody>
      </p:sp>
      <p:grpSp>
        <p:nvGrpSpPr>
          <p:cNvPr id="2" name="Group 1"/>
          <p:cNvGrpSpPr/>
          <p:nvPr/>
        </p:nvGrpSpPr>
        <p:grpSpPr>
          <a:xfrm>
            <a:off x="1084366" y="3301066"/>
            <a:ext cx="16837875" cy="1227454"/>
            <a:chOff x="1084366" y="4142889"/>
            <a:chExt cx="16837875" cy="1227454"/>
          </a:xfrm>
        </p:grpSpPr>
        <p:grpSp>
          <p:nvGrpSpPr>
            <p:cNvPr id="32" name="Google Shape;547;p31"/>
            <p:cNvGrpSpPr/>
            <p:nvPr/>
          </p:nvGrpSpPr>
          <p:grpSpPr>
            <a:xfrm>
              <a:off x="13949751" y="4433516"/>
              <a:ext cx="627950" cy="646200"/>
              <a:chOff x="656" y="6773"/>
              <a:chExt cx="380" cy="366"/>
            </a:xfrm>
          </p:grpSpPr>
          <p:sp>
            <p:nvSpPr>
              <p:cNvPr id="33"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4"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35"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52" name="Google Shape;368;p28"/>
            <p:cNvGrpSpPr/>
            <p:nvPr/>
          </p:nvGrpSpPr>
          <p:grpSpPr>
            <a:xfrm>
              <a:off x="2639524" y="4504616"/>
              <a:ext cx="504000" cy="504000"/>
              <a:chOff x="791890" y="1347614"/>
              <a:chExt cx="252000" cy="252000"/>
            </a:xfrm>
          </p:grpSpPr>
          <p:sp>
            <p:nvSpPr>
              <p:cNvPr id="5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5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55"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vi" sz="3000" b="1">
                  <a:solidFill>
                    <a:srgbClr val="CC0000"/>
                  </a:solidFill>
                  <a:latin typeface="Oswald"/>
                  <a:ea typeface="Oswald"/>
                  <a:cs typeface="Oswald"/>
                  <a:sym typeface="Oswald"/>
                </a:rPr>
                <a:t>2</a:t>
              </a:r>
              <a:endParaRPr sz="1000">
                <a:solidFill>
                  <a:srgbClr val="CC0000"/>
                </a:solidFill>
              </a:endParaRPr>
            </a:p>
          </p:txBody>
        </p:sp>
        <p:sp>
          <p:nvSpPr>
            <p:cNvPr id="69"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Khảo sát thị trường xem highlights thể thao và tiềm năng đối</a:t>
              </a:r>
              <a:endParaRPr lang="en-US" sz="2600" dirty="0">
                <a:solidFill>
                  <a:srgbClr val="666666"/>
                </a:solidFill>
                <a:latin typeface="Roboto"/>
                <a:ea typeface="Roboto"/>
                <a:cs typeface="Roboto"/>
                <a:sym typeface="Roboto"/>
              </a:endParaRPr>
            </a:p>
          </p:txBody>
        </p:sp>
        <p:sp>
          <p:nvSpPr>
            <p:cNvPr id="7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a:solidFill>
                    <a:srgbClr val="666666"/>
                  </a:solidFill>
                  <a:latin typeface="Roboto"/>
                  <a:ea typeface="Roboto"/>
                  <a:cs typeface="Roboto"/>
                  <a:sym typeface="Roboto"/>
                </a:rPr>
                <a:t>20</a:t>
              </a:r>
              <a:endParaRPr lang="en-US" b="1" dirty="0">
                <a:solidFill>
                  <a:srgbClr val="666666"/>
                </a:solidFill>
                <a:latin typeface="Roboto"/>
                <a:ea typeface="Roboto"/>
                <a:cs typeface="Roboto"/>
                <a:sym typeface="Roboto"/>
              </a:endParaRPr>
            </a:p>
          </p:txBody>
        </p:sp>
      </p:grpSp>
      <p:sp>
        <p:nvSpPr>
          <p:cNvPr id="76" name="Google Shape;603;p32"/>
          <p:cNvSpPr/>
          <p:nvPr/>
        </p:nvSpPr>
        <p:spPr>
          <a:xfrm>
            <a:off x="14985891" y="2321616"/>
            <a:ext cx="3088749" cy="322200"/>
          </a:xfrm>
          <a:prstGeom prst="rect">
            <a:avLst/>
          </a:prstGeom>
          <a:noFill/>
          <a:ln>
            <a:noFill/>
          </a:ln>
        </p:spPr>
        <p:txBody>
          <a:bodyPr spcFirstLastPara="1" wrap="square" lIns="90625" tIns="45325" rIns="90625" bIns="45325" anchor="t"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nvGrpSpPr>
          <p:cNvPr id="79" name="Group 78"/>
          <p:cNvGrpSpPr/>
          <p:nvPr/>
        </p:nvGrpSpPr>
        <p:grpSpPr>
          <a:xfrm>
            <a:off x="1084366" y="4742682"/>
            <a:ext cx="16837875" cy="1227454"/>
            <a:chOff x="1084366" y="4142889"/>
            <a:chExt cx="16837875" cy="1227454"/>
          </a:xfrm>
        </p:grpSpPr>
        <p:grpSp>
          <p:nvGrpSpPr>
            <p:cNvPr id="81" name="Google Shape;547;p31"/>
            <p:cNvGrpSpPr/>
            <p:nvPr/>
          </p:nvGrpSpPr>
          <p:grpSpPr>
            <a:xfrm>
              <a:off x="13949751" y="4433516"/>
              <a:ext cx="627950" cy="646200"/>
              <a:chOff x="656" y="6773"/>
              <a:chExt cx="380" cy="366"/>
            </a:xfrm>
          </p:grpSpPr>
          <p:sp>
            <p:nvSpPr>
              <p:cNvPr id="8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9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3" name="Google Shape;368;p28"/>
            <p:cNvGrpSpPr/>
            <p:nvPr/>
          </p:nvGrpSpPr>
          <p:grpSpPr>
            <a:xfrm>
              <a:off x="2639524" y="4504616"/>
              <a:ext cx="504000" cy="504000"/>
              <a:chOff x="791890" y="1347614"/>
              <a:chExt cx="252000" cy="252000"/>
            </a:xfrm>
          </p:grpSpPr>
          <p:sp>
            <p:nvSpPr>
              <p:cNvPr id="8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8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8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3</a:t>
              </a:r>
              <a:endParaRPr sz="1000">
                <a:solidFill>
                  <a:srgbClr val="CC0000"/>
                </a:solidFill>
              </a:endParaRPr>
            </a:p>
          </p:txBody>
        </p:sp>
        <p:sp>
          <p:nvSpPr>
            <p:cNvPr id="8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xu hướng công nghệ, và ứng dụng của video summarization</a:t>
              </a:r>
              <a:endParaRPr lang="en-US" sz="2600" dirty="0">
                <a:solidFill>
                  <a:srgbClr val="666666"/>
                </a:solidFill>
                <a:latin typeface="Roboto"/>
                <a:ea typeface="Roboto"/>
                <a:cs typeface="Roboto"/>
                <a:sym typeface="Roboto"/>
              </a:endParaRPr>
            </a:p>
          </p:txBody>
        </p:sp>
        <p:sp>
          <p:nvSpPr>
            <p:cNvPr id="8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50</a:t>
              </a:r>
            </a:p>
          </p:txBody>
        </p:sp>
      </p:grpSp>
      <p:grpSp>
        <p:nvGrpSpPr>
          <p:cNvPr id="92" name="Group 91"/>
          <p:cNvGrpSpPr/>
          <p:nvPr/>
        </p:nvGrpSpPr>
        <p:grpSpPr>
          <a:xfrm>
            <a:off x="1084366" y="6333155"/>
            <a:ext cx="16837875" cy="1227454"/>
            <a:chOff x="1084366" y="4142889"/>
            <a:chExt cx="16837875" cy="1227454"/>
          </a:xfrm>
        </p:grpSpPr>
        <p:grpSp>
          <p:nvGrpSpPr>
            <p:cNvPr id="94" name="Google Shape;547;p31"/>
            <p:cNvGrpSpPr/>
            <p:nvPr/>
          </p:nvGrpSpPr>
          <p:grpSpPr>
            <a:xfrm>
              <a:off x="13949751" y="4433516"/>
              <a:ext cx="627950" cy="646200"/>
              <a:chOff x="656" y="6773"/>
              <a:chExt cx="380" cy="366"/>
            </a:xfrm>
          </p:grpSpPr>
          <p:sp>
            <p:nvSpPr>
              <p:cNvPr id="10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0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96" name="Google Shape;368;p28"/>
            <p:cNvGrpSpPr/>
            <p:nvPr/>
          </p:nvGrpSpPr>
          <p:grpSpPr>
            <a:xfrm>
              <a:off x="2639524" y="4504616"/>
              <a:ext cx="504000" cy="504000"/>
              <a:chOff x="791890" y="1347614"/>
              <a:chExt cx="252000" cy="252000"/>
            </a:xfrm>
          </p:grpSpPr>
          <p:sp>
            <p:nvSpPr>
              <p:cNvPr id="10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0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9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4</a:t>
              </a:r>
              <a:endParaRPr sz="1000">
                <a:solidFill>
                  <a:srgbClr val="CC0000"/>
                </a:solidFill>
              </a:endParaRPr>
            </a:p>
          </p:txBody>
        </p:sp>
        <p:sp>
          <p:nvSpPr>
            <p:cNvPr id="9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phân tích âm thanh phát hiện cảnh nổi bật từ video</a:t>
              </a:r>
              <a:endParaRPr lang="en-US" sz="2600" dirty="0">
                <a:solidFill>
                  <a:srgbClr val="666666"/>
                </a:solidFill>
                <a:latin typeface="Roboto"/>
                <a:ea typeface="Roboto"/>
                <a:cs typeface="Roboto"/>
                <a:sym typeface="Roboto"/>
              </a:endParaRPr>
            </a:p>
          </p:txBody>
        </p:sp>
        <p:sp>
          <p:nvSpPr>
            <p:cNvPr id="9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140</a:t>
              </a:r>
            </a:p>
          </p:txBody>
        </p:sp>
      </p:grpSp>
      <p:grpSp>
        <p:nvGrpSpPr>
          <p:cNvPr id="3" name="Group 2">
            <a:extLst>
              <a:ext uri="{FF2B5EF4-FFF2-40B4-BE49-F238E27FC236}">
                <a16:creationId xmlns:a16="http://schemas.microsoft.com/office/drawing/2014/main" id="{2611DAE9-B2E1-B91D-C5F0-96053DC3C011}"/>
              </a:ext>
            </a:extLst>
          </p:cNvPr>
          <p:cNvGrpSpPr/>
          <p:nvPr/>
        </p:nvGrpSpPr>
        <p:grpSpPr>
          <a:xfrm>
            <a:off x="1084366" y="8056380"/>
            <a:ext cx="16837875" cy="1227454"/>
            <a:chOff x="1084366" y="4142889"/>
            <a:chExt cx="16837875" cy="1227454"/>
          </a:xfrm>
        </p:grpSpPr>
        <p:grpSp>
          <p:nvGrpSpPr>
            <p:cNvPr id="5" name="Google Shape;547;p31">
              <a:extLst>
                <a:ext uri="{FF2B5EF4-FFF2-40B4-BE49-F238E27FC236}">
                  <a16:creationId xmlns:a16="http://schemas.microsoft.com/office/drawing/2014/main" id="{21AD288F-A40C-5B29-9D33-BD81D570BF2C}"/>
                </a:ext>
              </a:extLst>
            </p:cNvPr>
            <p:cNvGrpSpPr/>
            <p:nvPr/>
          </p:nvGrpSpPr>
          <p:grpSpPr>
            <a:xfrm>
              <a:off x="13949751" y="4433516"/>
              <a:ext cx="627950" cy="646200"/>
              <a:chOff x="656" y="6773"/>
              <a:chExt cx="380" cy="366"/>
            </a:xfrm>
          </p:grpSpPr>
          <p:sp>
            <p:nvSpPr>
              <p:cNvPr id="22" name="Google Shape;548;p31">
                <a:extLst>
                  <a:ext uri="{FF2B5EF4-FFF2-40B4-BE49-F238E27FC236}">
                    <a16:creationId xmlns:a16="http://schemas.microsoft.com/office/drawing/2014/main" id="{0D5D110E-9340-5704-E394-1F0CB570C45B}"/>
                  </a:ext>
                </a:extLst>
              </p:cNvPr>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3" name="Google Shape;549;p31">
                <a:extLst>
                  <a:ext uri="{FF2B5EF4-FFF2-40B4-BE49-F238E27FC236}">
                    <a16:creationId xmlns:a16="http://schemas.microsoft.com/office/drawing/2014/main" id="{44B05CFB-1D96-085F-D5EE-5AE9CC1930E9}"/>
                  </a:ext>
                </a:extLst>
              </p:cNvPr>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4" name="Google Shape;550;p31">
                <a:extLst>
                  <a:ext uri="{FF2B5EF4-FFF2-40B4-BE49-F238E27FC236}">
                    <a16:creationId xmlns:a16="http://schemas.microsoft.com/office/drawing/2014/main" id="{C8E12013-AA6C-EC51-8613-0408E2D38B3A}"/>
                  </a:ext>
                </a:extLst>
              </p:cNvPr>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8" name="Google Shape;368;p28">
              <a:extLst>
                <a:ext uri="{FF2B5EF4-FFF2-40B4-BE49-F238E27FC236}">
                  <a16:creationId xmlns:a16="http://schemas.microsoft.com/office/drawing/2014/main" id="{46096C41-54A2-CFCC-9820-556F1CEB3F12}"/>
                </a:ext>
              </a:extLst>
            </p:cNvPr>
            <p:cNvGrpSpPr/>
            <p:nvPr/>
          </p:nvGrpSpPr>
          <p:grpSpPr>
            <a:xfrm>
              <a:off x="2639524" y="4504616"/>
              <a:ext cx="504000" cy="504000"/>
              <a:chOff x="791890" y="1347614"/>
              <a:chExt cx="252000" cy="252000"/>
            </a:xfrm>
          </p:grpSpPr>
          <p:sp>
            <p:nvSpPr>
              <p:cNvPr id="20" name="Google Shape;369;p28">
                <a:extLst>
                  <a:ext uri="{FF2B5EF4-FFF2-40B4-BE49-F238E27FC236}">
                    <a16:creationId xmlns:a16="http://schemas.microsoft.com/office/drawing/2014/main" id="{2D601365-ABFD-ABE6-93F3-5FB0D4E41D7D}"/>
                  </a:ext>
                </a:extLst>
              </p:cNvPr>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1" name="Google Shape;370;p28">
                <a:extLst>
                  <a:ext uri="{FF2B5EF4-FFF2-40B4-BE49-F238E27FC236}">
                    <a16:creationId xmlns:a16="http://schemas.microsoft.com/office/drawing/2014/main" id="{B85C7751-B398-2793-71FD-119A7B4B0E83}"/>
                  </a:ext>
                </a:extLst>
              </p:cNvPr>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0" name="Google Shape;371;p28">
              <a:extLst>
                <a:ext uri="{FF2B5EF4-FFF2-40B4-BE49-F238E27FC236}">
                  <a16:creationId xmlns:a16="http://schemas.microsoft.com/office/drawing/2014/main" id="{FE62863A-BDA7-1F70-7A3A-F2025AD9E468}"/>
                </a:ext>
              </a:extLst>
            </p:cNvPr>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5</a:t>
              </a:r>
              <a:endParaRPr sz="1000">
                <a:solidFill>
                  <a:srgbClr val="CC0000"/>
                </a:solidFill>
              </a:endParaRPr>
            </a:p>
          </p:txBody>
        </p:sp>
        <p:sp>
          <p:nvSpPr>
            <p:cNvPr id="11" name="Google Shape;385;p28">
              <a:extLst>
                <a:ext uri="{FF2B5EF4-FFF2-40B4-BE49-F238E27FC236}">
                  <a16:creationId xmlns:a16="http://schemas.microsoft.com/office/drawing/2014/main" id="{F6AADB59-E1B5-875B-1A86-C69D1014DEB5}"/>
                </a:ext>
              </a:extLst>
            </p:cNvPr>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ứng dụng trí tuệ nhân tạo trong thị giác máy tính, phân tích cảnh quay phát hiện cảnh nổi bật từ video</a:t>
              </a:r>
              <a:endParaRPr lang="en-US" sz="2600" dirty="0">
                <a:solidFill>
                  <a:srgbClr val="666666"/>
                </a:solidFill>
                <a:latin typeface="Roboto"/>
                <a:ea typeface="Roboto"/>
                <a:cs typeface="Roboto"/>
                <a:sym typeface="Roboto"/>
              </a:endParaRPr>
            </a:p>
          </p:txBody>
        </p:sp>
        <p:sp>
          <p:nvSpPr>
            <p:cNvPr id="12" name="Google Shape;603;p32">
              <a:extLst>
                <a:ext uri="{FF2B5EF4-FFF2-40B4-BE49-F238E27FC236}">
                  <a16:creationId xmlns:a16="http://schemas.microsoft.com/office/drawing/2014/main" id="{4762B5BB-0018-7313-F36C-1983727068B1}"/>
                </a:ext>
              </a:extLst>
            </p:cNvPr>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160</a:t>
              </a:r>
            </a:p>
          </p:txBody>
        </p:sp>
      </p:grpSp>
      <p:cxnSp>
        <p:nvCxnSpPr>
          <p:cNvPr id="15" name="Google Shape;638;p33">
            <a:extLst>
              <a:ext uri="{FF2B5EF4-FFF2-40B4-BE49-F238E27FC236}">
                <a16:creationId xmlns:a16="http://schemas.microsoft.com/office/drawing/2014/main" id="{3B8255F8-CBB2-45A4-88D6-9C577CF2B03B}"/>
              </a:ext>
            </a:extLst>
          </p:cNvPr>
          <p:cNvCxnSpPr>
            <a:cxnSpLocks/>
          </p:cNvCxnSpPr>
          <p:nvPr/>
        </p:nvCxnSpPr>
        <p:spPr>
          <a:xfrm>
            <a:off x="1862900" y="755288"/>
            <a:ext cx="11126959" cy="0"/>
          </a:xfrm>
          <a:prstGeom prst="straightConnector1">
            <a:avLst/>
          </a:prstGeom>
          <a:noFill/>
          <a:ln w="38100" cap="flat" cmpd="sng">
            <a:solidFill>
              <a:srgbClr val="6AA84F"/>
            </a:solidFill>
            <a:prstDash val="solid"/>
            <a:round/>
            <a:headEnd type="none" w="med" len="med"/>
            <a:tailEnd type="none" w="med" len="med"/>
          </a:ln>
        </p:spPr>
      </p:cxnSp>
      <p:grpSp>
        <p:nvGrpSpPr>
          <p:cNvPr id="27" name="Group 26">
            <a:extLst>
              <a:ext uri="{FF2B5EF4-FFF2-40B4-BE49-F238E27FC236}">
                <a16:creationId xmlns:a16="http://schemas.microsoft.com/office/drawing/2014/main" id="{164DD4F5-2561-56F4-1E6A-62E868CB9D0F}"/>
              </a:ext>
            </a:extLst>
          </p:cNvPr>
          <p:cNvGrpSpPr/>
          <p:nvPr/>
        </p:nvGrpSpPr>
        <p:grpSpPr>
          <a:xfrm>
            <a:off x="9026892" y="2226655"/>
            <a:ext cx="4835278" cy="644400"/>
            <a:chOff x="9026892" y="2226655"/>
            <a:chExt cx="4835278" cy="644400"/>
          </a:xfrm>
        </p:grpSpPr>
        <p:sp>
          <p:nvSpPr>
            <p:cNvPr id="13" name="Google Shape;528;p31"/>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thuyết minh</a:t>
              </a:r>
              <a:endParaRPr sz="2400" dirty="0">
                <a:solidFill>
                  <a:srgbClr val="666666"/>
                </a:solidFill>
                <a:latin typeface="Roboto"/>
                <a:ea typeface="Roboto"/>
                <a:cs typeface="Roboto"/>
                <a:sym typeface="Roboto"/>
              </a:endParaRPr>
            </a:p>
          </p:txBody>
        </p:sp>
        <p:sp>
          <p:nvSpPr>
            <p:cNvPr id="26" name="Google Shape;404;p28">
              <a:extLst>
                <a:ext uri="{FF2B5EF4-FFF2-40B4-BE49-F238E27FC236}">
                  <a16:creationId xmlns:a16="http://schemas.microsoft.com/office/drawing/2014/main" id="{926169F5-D4BE-86EC-680F-FA77F8616CF2}"/>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9" name="Group 28">
            <a:extLst>
              <a:ext uri="{FF2B5EF4-FFF2-40B4-BE49-F238E27FC236}">
                <a16:creationId xmlns:a16="http://schemas.microsoft.com/office/drawing/2014/main" id="{32116CD7-7D28-3DFE-12FB-9551D28FC519}"/>
              </a:ext>
            </a:extLst>
          </p:cNvPr>
          <p:cNvGrpSpPr/>
          <p:nvPr/>
        </p:nvGrpSpPr>
        <p:grpSpPr>
          <a:xfrm>
            <a:off x="9026892" y="3418701"/>
            <a:ext cx="4835278" cy="644400"/>
            <a:chOff x="9026892" y="2226655"/>
            <a:chExt cx="4835278" cy="644400"/>
          </a:xfrm>
        </p:grpSpPr>
        <p:sp>
          <p:nvSpPr>
            <p:cNvPr id="30" name="Google Shape;528;p31">
              <a:extLst>
                <a:ext uri="{FF2B5EF4-FFF2-40B4-BE49-F238E27FC236}">
                  <a16:creationId xmlns:a16="http://schemas.microsoft.com/office/drawing/2014/main" id="{DEC91680-A174-83F5-7E59-73665A12C10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31" name="Google Shape;404;p28">
              <a:extLst>
                <a:ext uri="{FF2B5EF4-FFF2-40B4-BE49-F238E27FC236}">
                  <a16:creationId xmlns:a16="http://schemas.microsoft.com/office/drawing/2014/main" id="{C4695A7F-39CE-21E2-1437-268A927E6FB0}"/>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44" name="Group 43">
            <a:extLst>
              <a:ext uri="{FF2B5EF4-FFF2-40B4-BE49-F238E27FC236}">
                <a16:creationId xmlns:a16="http://schemas.microsoft.com/office/drawing/2014/main" id="{237E9049-7EEC-2A2B-F0BD-A349DDD4DA54}"/>
              </a:ext>
            </a:extLst>
          </p:cNvPr>
          <p:cNvGrpSpPr/>
          <p:nvPr/>
        </p:nvGrpSpPr>
        <p:grpSpPr>
          <a:xfrm>
            <a:off x="9026892" y="5045493"/>
            <a:ext cx="4835278" cy="644400"/>
            <a:chOff x="9026892" y="2226655"/>
            <a:chExt cx="4835278" cy="644400"/>
          </a:xfrm>
        </p:grpSpPr>
        <p:sp>
          <p:nvSpPr>
            <p:cNvPr id="45" name="Google Shape;528;p31">
              <a:extLst>
                <a:ext uri="{FF2B5EF4-FFF2-40B4-BE49-F238E27FC236}">
                  <a16:creationId xmlns:a16="http://schemas.microsoft.com/office/drawing/2014/main" id="{D5D4419D-2692-77B6-2782-9D83BBF87AA0}"/>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2</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46" name="Google Shape;404;p28">
              <a:extLst>
                <a:ext uri="{FF2B5EF4-FFF2-40B4-BE49-F238E27FC236}">
                  <a16:creationId xmlns:a16="http://schemas.microsoft.com/office/drawing/2014/main" id="{C10B3EF9-11E5-929E-078C-DC4641649C6C}"/>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6" name="Group 55">
            <a:extLst>
              <a:ext uri="{FF2B5EF4-FFF2-40B4-BE49-F238E27FC236}">
                <a16:creationId xmlns:a16="http://schemas.microsoft.com/office/drawing/2014/main" id="{D85D87B6-76F0-399A-1F57-3811799AB98B}"/>
              </a:ext>
            </a:extLst>
          </p:cNvPr>
          <p:cNvGrpSpPr/>
          <p:nvPr/>
        </p:nvGrpSpPr>
        <p:grpSpPr>
          <a:xfrm>
            <a:off x="9026892" y="6389170"/>
            <a:ext cx="4835278" cy="644400"/>
            <a:chOff x="9026892" y="2226655"/>
            <a:chExt cx="4835278" cy="644400"/>
          </a:xfrm>
        </p:grpSpPr>
        <p:sp>
          <p:nvSpPr>
            <p:cNvPr id="57" name="Google Shape;528;p31">
              <a:extLst>
                <a:ext uri="{FF2B5EF4-FFF2-40B4-BE49-F238E27FC236}">
                  <a16:creationId xmlns:a16="http://schemas.microsoft.com/office/drawing/2014/main" id="{701ACCB1-1506-7642-AF5F-CB41AABEBD44}"/>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58" name="Google Shape;404;p28">
              <a:extLst>
                <a:ext uri="{FF2B5EF4-FFF2-40B4-BE49-F238E27FC236}">
                  <a16:creationId xmlns:a16="http://schemas.microsoft.com/office/drawing/2014/main" id="{BB805D92-02DF-94E2-54BA-9DF680EB541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59" name="Group 58">
            <a:extLst>
              <a:ext uri="{FF2B5EF4-FFF2-40B4-BE49-F238E27FC236}">
                <a16:creationId xmlns:a16="http://schemas.microsoft.com/office/drawing/2014/main" id="{07978AF5-9B00-2641-B980-467C35AE5625}"/>
              </a:ext>
            </a:extLst>
          </p:cNvPr>
          <p:cNvGrpSpPr/>
          <p:nvPr/>
        </p:nvGrpSpPr>
        <p:grpSpPr>
          <a:xfrm>
            <a:off x="9026892" y="8364078"/>
            <a:ext cx="4835278" cy="644400"/>
            <a:chOff x="9026892" y="2226655"/>
            <a:chExt cx="4835278" cy="644400"/>
          </a:xfrm>
        </p:grpSpPr>
        <p:sp>
          <p:nvSpPr>
            <p:cNvPr id="60" name="Google Shape;528;p31">
              <a:extLst>
                <a:ext uri="{FF2B5EF4-FFF2-40B4-BE49-F238E27FC236}">
                  <a16:creationId xmlns:a16="http://schemas.microsoft.com/office/drawing/2014/main" id="{ECE4E6F5-98C0-CE60-2A5C-85E04DF31A18}"/>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61" name="Google Shape;404;p28">
              <a:extLst>
                <a:ext uri="{FF2B5EF4-FFF2-40B4-BE49-F238E27FC236}">
                  <a16:creationId xmlns:a16="http://schemas.microsoft.com/office/drawing/2014/main" id="{BFC6437D-25D9-0A89-43E0-715A83B4FC2D}"/>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935244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10</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sp>
        <p:nvSpPr>
          <p:cNvPr id="83" name="Google Shape;604;p32"/>
          <p:cNvSpPr txBox="1"/>
          <p:nvPr/>
        </p:nvSpPr>
        <p:spPr>
          <a:xfrm>
            <a:off x="3356700" y="879530"/>
            <a:ext cx="50382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CC0000"/>
                </a:solidFill>
                <a:latin typeface="Roboto" panose="020B0604020202020204" charset="0"/>
                <a:ea typeface="Roboto" panose="020B0604020202020204" charset="0"/>
                <a:cs typeface="Roboto"/>
                <a:sym typeface="Roboto"/>
              </a:rPr>
              <a:t>Công việc</a:t>
            </a:r>
            <a:endParaRPr sz="3200" b="1" dirty="0">
              <a:solidFill>
                <a:srgbClr val="CC0000"/>
              </a:solidFill>
              <a:latin typeface="Roboto" panose="020B0604020202020204" charset="0"/>
              <a:ea typeface="Roboto" panose="020B0604020202020204" charset="0"/>
              <a:cs typeface="Roboto"/>
              <a:sym typeface="Roboto"/>
            </a:endParaRPr>
          </a:p>
        </p:txBody>
      </p:sp>
      <p:sp>
        <p:nvSpPr>
          <p:cNvPr id="84" name="Google Shape;605;p32"/>
          <p:cNvSpPr txBox="1"/>
          <p:nvPr/>
        </p:nvSpPr>
        <p:spPr>
          <a:xfrm>
            <a:off x="8761366" y="879531"/>
            <a:ext cx="4869000" cy="861714"/>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en-US" sz="3200" b="1">
                <a:solidFill>
                  <a:schemeClr val="accent1"/>
                </a:solidFill>
                <a:latin typeface="Roboto" panose="020B0604020202020204" charset="0"/>
                <a:ea typeface="Roboto" panose="020B0604020202020204" charset="0"/>
                <a:cs typeface="Roboto"/>
                <a:sym typeface="Roboto"/>
              </a:rPr>
              <a:t>Kết quả cần đạt</a:t>
            </a:r>
            <a:endParaRPr sz="3200" b="1" dirty="0">
              <a:solidFill>
                <a:schemeClr val="accent1"/>
              </a:solidFill>
              <a:latin typeface="Roboto" panose="020B0604020202020204" charset="0"/>
              <a:ea typeface="Roboto" panose="020B0604020202020204" charset="0"/>
              <a:cs typeface="Roboto"/>
              <a:sym typeface="Roboto"/>
            </a:endParaRPr>
          </a:p>
        </p:txBody>
      </p:sp>
      <p:sp>
        <p:nvSpPr>
          <p:cNvPr id="85" name="Google Shape;606;p32"/>
          <p:cNvSpPr txBox="1"/>
          <p:nvPr/>
        </p:nvSpPr>
        <p:spPr>
          <a:xfrm>
            <a:off x="13893400" y="879531"/>
            <a:ext cx="4202400" cy="1354156"/>
          </a:xfrm>
          <a:prstGeom prst="rect">
            <a:avLst/>
          </a:prstGeom>
          <a:noFill/>
          <a:ln>
            <a:noFill/>
          </a:ln>
        </p:spPr>
        <p:txBody>
          <a:bodyPr spcFirstLastPara="1" wrap="square" lIns="182850" tIns="182850" rIns="182850" bIns="182850" anchor="t" anchorCtr="0">
            <a:spAutoFit/>
          </a:bodyPr>
          <a:lstStyle/>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Dự kiến kinh phí</a:t>
            </a:r>
            <a:endParaRPr sz="3200" b="1" dirty="0">
              <a:solidFill>
                <a:srgbClr val="FF9900"/>
              </a:solidFill>
              <a:latin typeface="Roboto" panose="020B0604020202020204" charset="0"/>
              <a:ea typeface="Roboto" panose="020B0604020202020204" charset="0"/>
              <a:cs typeface="Roboto"/>
              <a:sym typeface="Roboto"/>
            </a:endParaRPr>
          </a:p>
          <a:p>
            <a:pPr algn="ctr">
              <a:spcBef>
                <a:spcPts val="0"/>
              </a:spcBef>
              <a:spcAft>
                <a:spcPts val="0"/>
              </a:spcAft>
            </a:pPr>
            <a:r>
              <a:rPr lang="vi" sz="3200" b="1" dirty="0">
                <a:solidFill>
                  <a:srgbClr val="FF9900"/>
                </a:solidFill>
                <a:latin typeface="Roboto" panose="020B0604020202020204" charset="0"/>
                <a:ea typeface="Roboto" panose="020B0604020202020204" charset="0"/>
                <a:cs typeface="Roboto"/>
                <a:sym typeface="Roboto"/>
              </a:rPr>
              <a:t>(triệu đồng)</a:t>
            </a:r>
            <a:endParaRPr sz="3200" b="1" dirty="0">
              <a:solidFill>
                <a:srgbClr val="FF9900"/>
              </a:solidFill>
              <a:latin typeface="Roboto" panose="020B0604020202020204" charset="0"/>
              <a:ea typeface="Roboto" panose="020B0604020202020204" charset="0"/>
              <a:cs typeface="Roboto"/>
              <a:sym typeface="Roboto"/>
            </a:endParaRPr>
          </a:p>
        </p:txBody>
      </p:sp>
      <p:cxnSp>
        <p:nvCxnSpPr>
          <p:cNvPr id="111" name="Google Shape;420;p29"/>
          <p:cNvCxnSpPr>
            <a:stCxn id="206" idx="4"/>
          </p:cNvCxnSpPr>
          <p:nvPr/>
        </p:nvCxnSpPr>
        <p:spPr>
          <a:xfrm flipH="1" flipV="1">
            <a:off x="2957784" y="2557671"/>
            <a:ext cx="16524" cy="6031698"/>
          </a:xfrm>
          <a:prstGeom prst="straightConnector1">
            <a:avLst/>
          </a:prstGeom>
          <a:solidFill>
            <a:srgbClr val="E6D2B9"/>
          </a:solidFill>
          <a:ln w="38100" cap="flat" cmpd="sng">
            <a:solidFill>
              <a:srgbClr val="93C47D"/>
            </a:solidFill>
            <a:prstDash val="solid"/>
            <a:round/>
            <a:headEnd type="none" w="sm" len="sm"/>
            <a:tailEnd type="none" w="sm" len="sm"/>
          </a:ln>
        </p:spPr>
      </p:cxnSp>
      <p:grpSp>
        <p:nvGrpSpPr>
          <p:cNvPr id="87" name="Group 86"/>
          <p:cNvGrpSpPr/>
          <p:nvPr/>
        </p:nvGrpSpPr>
        <p:grpSpPr>
          <a:xfrm>
            <a:off x="1139562" y="2402482"/>
            <a:ext cx="16837875" cy="1227454"/>
            <a:chOff x="1084366" y="4142889"/>
            <a:chExt cx="16837875" cy="1227454"/>
          </a:xfrm>
        </p:grpSpPr>
        <p:grpSp>
          <p:nvGrpSpPr>
            <p:cNvPr id="89" name="Google Shape;547;p31"/>
            <p:cNvGrpSpPr/>
            <p:nvPr/>
          </p:nvGrpSpPr>
          <p:grpSpPr>
            <a:xfrm>
              <a:off x="13949751" y="4433516"/>
              <a:ext cx="627950" cy="646200"/>
              <a:chOff x="656" y="6773"/>
              <a:chExt cx="380" cy="366"/>
            </a:xfrm>
          </p:grpSpPr>
          <p:sp>
            <p:nvSpPr>
              <p:cNvPr id="156"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7"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58"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28" name="Google Shape;368;p28"/>
            <p:cNvGrpSpPr/>
            <p:nvPr/>
          </p:nvGrpSpPr>
          <p:grpSpPr>
            <a:xfrm>
              <a:off x="2639524" y="4504616"/>
              <a:ext cx="504000" cy="504000"/>
              <a:chOff x="791890" y="1347614"/>
              <a:chExt cx="252000" cy="252000"/>
            </a:xfrm>
          </p:grpSpPr>
          <p:sp>
            <p:nvSpPr>
              <p:cNvPr id="13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53"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29"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6</a:t>
              </a:r>
              <a:endParaRPr sz="1000">
                <a:solidFill>
                  <a:srgbClr val="CC0000"/>
                </a:solidFill>
              </a:endParaRPr>
            </a:p>
          </p:txBody>
        </p:sp>
        <p:sp>
          <p:nvSpPr>
            <p:cNvPr id="130"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vi-VN" sz="2600">
                  <a:solidFill>
                    <a:srgbClr val="666666"/>
                  </a:solidFill>
                  <a:latin typeface="Roboto"/>
                  <a:ea typeface="Roboto"/>
                  <a:cs typeface="Roboto"/>
                  <a:sym typeface="Roboto"/>
                </a:rPr>
                <a:t>Nghiên cứu lựa chọn công nghệ cho mô hình tự động tạo video highlights bóng đá</a:t>
              </a:r>
              <a:endParaRPr lang="en-US" sz="2600" dirty="0">
                <a:solidFill>
                  <a:srgbClr val="666666"/>
                </a:solidFill>
                <a:latin typeface="Roboto"/>
                <a:ea typeface="Roboto"/>
                <a:cs typeface="Roboto"/>
                <a:sym typeface="Roboto"/>
              </a:endParaRPr>
            </a:p>
          </p:txBody>
        </p:sp>
        <p:sp>
          <p:nvSpPr>
            <p:cNvPr id="131"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59" name="Group 158"/>
          <p:cNvGrpSpPr/>
          <p:nvPr/>
        </p:nvGrpSpPr>
        <p:grpSpPr>
          <a:xfrm>
            <a:off x="1141760" y="3866223"/>
            <a:ext cx="16837875" cy="1227454"/>
            <a:chOff x="1084366" y="4142889"/>
            <a:chExt cx="16837875" cy="1227454"/>
          </a:xfrm>
        </p:grpSpPr>
        <p:grpSp>
          <p:nvGrpSpPr>
            <p:cNvPr id="161" name="Google Shape;547;p31"/>
            <p:cNvGrpSpPr/>
            <p:nvPr/>
          </p:nvGrpSpPr>
          <p:grpSpPr>
            <a:xfrm>
              <a:off x="13949751" y="4433516"/>
              <a:ext cx="627950" cy="646200"/>
              <a:chOff x="656" y="6773"/>
              <a:chExt cx="380" cy="366"/>
            </a:xfrm>
          </p:grpSpPr>
          <p:sp>
            <p:nvSpPr>
              <p:cNvPr id="169"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0"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71"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63" name="Google Shape;368;p28"/>
            <p:cNvGrpSpPr/>
            <p:nvPr/>
          </p:nvGrpSpPr>
          <p:grpSpPr>
            <a:xfrm>
              <a:off x="2639524" y="4504616"/>
              <a:ext cx="504000" cy="504000"/>
              <a:chOff x="791890" y="1347614"/>
              <a:chExt cx="252000" cy="252000"/>
            </a:xfrm>
          </p:grpSpPr>
          <p:sp>
            <p:nvSpPr>
              <p:cNvPr id="167"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68"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64"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7</a:t>
              </a:r>
              <a:endParaRPr sz="1000">
                <a:solidFill>
                  <a:srgbClr val="CC0000"/>
                </a:solidFill>
              </a:endParaRPr>
            </a:p>
          </p:txBody>
        </p:sp>
        <p:sp>
          <p:nvSpPr>
            <p:cNvPr id="165"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Thiết kế hệ thống Generation Football Highlights</a:t>
              </a:r>
              <a:endParaRPr lang="en-US" sz="2600" dirty="0">
                <a:solidFill>
                  <a:srgbClr val="666666"/>
                </a:solidFill>
                <a:latin typeface="Roboto"/>
                <a:ea typeface="Roboto"/>
                <a:cs typeface="Roboto"/>
                <a:sym typeface="Roboto"/>
              </a:endParaRPr>
            </a:p>
          </p:txBody>
        </p:sp>
        <p:sp>
          <p:nvSpPr>
            <p:cNvPr id="166"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200</a:t>
              </a:r>
            </a:p>
          </p:txBody>
        </p:sp>
      </p:grpSp>
      <p:grpSp>
        <p:nvGrpSpPr>
          <p:cNvPr id="172" name="Group 171"/>
          <p:cNvGrpSpPr/>
          <p:nvPr/>
        </p:nvGrpSpPr>
        <p:grpSpPr>
          <a:xfrm>
            <a:off x="1141760" y="5153772"/>
            <a:ext cx="16837875" cy="1227454"/>
            <a:chOff x="1084366" y="4142889"/>
            <a:chExt cx="16837875" cy="1227454"/>
          </a:xfrm>
        </p:grpSpPr>
        <p:grpSp>
          <p:nvGrpSpPr>
            <p:cNvPr id="174" name="Google Shape;547;p31"/>
            <p:cNvGrpSpPr/>
            <p:nvPr/>
          </p:nvGrpSpPr>
          <p:grpSpPr>
            <a:xfrm>
              <a:off x="13949751" y="4433516"/>
              <a:ext cx="627950" cy="646200"/>
              <a:chOff x="656" y="6773"/>
              <a:chExt cx="380" cy="366"/>
            </a:xfrm>
          </p:grpSpPr>
          <p:sp>
            <p:nvSpPr>
              <p:cNvPr id="182"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3"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84"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76" name="Google Shape;368;p28"/>
            <p:cNvGrpSpPr/>
            <p:nvPr/>
          </p:nvGrpSpPr>
          <p:grpSpPr>
            <a:xfrm>
              <a:off x="2639524" y="4504616"/>
              <a:ext cx="504000" cy="504000"/>
              <a:chOff x="791890" y="1347614"/>
              <a:chExt cx="252000" cy="252000"/>
            </a:xfrm>
          </p:grpSpPr>
          <p:sp>
            <p:nvSpPr>
              <p:cNvPr id="180"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81"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77"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8</a:t>
              </a:r>
              <a:endParaRPr sz="1000">
                <a:solidFill>
                  <a:srgbClr val="CC0000"/>
                </a:solidFill>
              </a:endParaRPr>
            </a:p>
          </p:txBody>
        </p:sp>
        <p:sp>
          <p:nvSpPr>
            <p:cNvPr id="178"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Thử nghiệm hệ thống</a:t>
              </a:r>
              <a:endParaRPr lang="en-US" sz="2600" dirty="0">
                <a:solidFill>
                  <a:srgbClr val="666666"/>
                </a:solidFill>
                <a:latin typeface="Roboto"/>
                <a:ea typeface="Roboto"/>
                <a:cs typeface="Roboto"/>
                <a:sym typeface="Roboto"/>
              </a:endParaRPr>
            </a:p>
          </p:txBody>
        </p:sp>
        <p:sp>
          <p:nvSpPr>
            <p:cNvPr id="179"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100</a:t>
              </a:r>
            </a:p>
          </p:txBody>
        </p:sp>
      </p:grpSp>
      <p:grpSp>
        <p:nvGrpSpPr>
          <p:cNvPr id="185" name="Group 184"/>
          <p:cNvGrpSpPr/>
          <p:nvPr/>
        </p:nvGrpSpPr>
        <p:grpSpPr>
          <a:xfrm>
            <a:off x="1139562" y="6358462"/>
            <a:ext cx="16837875" cy="1227454"/>
            <a:chOff x="1084366" y="4142889"/>
            <a:chExt cx="16837875" cy="1227454"/>
          </a:xfrm>
        </p:grpSpPr>
        <p:grpSp>
          <p:nvGrpSpPr>
            <p:cNvPr id="187" name="Google Shape;547;p31"/>
            <p:cNvGrpSpPr/>
            <p:nvPr/>
          </p:nvGrpSpPr>
          <p:grpSpPr>
            <a:xfrm>
              <a:off x="13949751" y="4433516"/>
              <a:ext cx="627950" cy="646200"/>
              <a:chOff x="656" y="6773"/>
              <a:chExt cx="380" cy="366"/>
            </a:xfrm>
          </p:grpSpPr>
          <p:sp>
            <p:nvSpPr>
              <p:cNvPr id="195"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6"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197"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189" name="Google Shape;368;p28"/>
            <p:cNvGrpSpPr/>
            <p:nvPr/>
          </p:nvGrpSpPr>
          <p:grpSpPr>
            <a:xfrm>
              <a:off x="2639524" y="4504616"/>
              <a:ext cx="504000" cy="504000"/>
              <a:chOff x="791890" y="1347614"/>
              <a:chExt cx="252000" cy="252000"/>
            </a:xfrm>
          </p:grpSpPr>
          <p:sp>
            <p:nvSpPr>
              <p:cNvPr id="193"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194"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190"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9</a:t>
              </a:r>
              <a:endParaRPr sz="1000">
                <a:solidFill>
                  <a:srgbClr val="CC0000"/>
                </a:solidFill>
              </a:endParaRPr>
            </a:p>
          </p:txBody>
        </p:sp>
        <p:sp>
          <p:nvSpPr>
            <p:cNvPr id="191"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a:ea typeface="Roboto"/>
                  <a:cs typeface="Roboto"/>
                  <a:sym typeface="Roboto"/>
                </a:rPr>
                <a:t>Xây dựng tài liệu sản phẩm cho hệ thống</a:t>
              </a:r>
              <a:endParaRPr lang="en-US" sz="2600" dirty="0">
                <a:solidFill>
                  <a:srgbClr val="666666"/>
                </a:solidFill>
                <a:latin typeface="Roboto"/>
                <a:ea typeface="Roboto"/>
                <a:cs typeface="Roboto"/>
                <a:sym typeface="Roboto"/>
              </a:endParaRPr>
            </a:p>
          </p:txBody>
        </p:sp>
        <p:sp>
          <p:nvSpPr>
            <p:cNvPr id="192"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40</a:t>
              </a:r>
            </a:p>
          </p:txBody>
        </p:sp>
      </p:grpSp>
      <p:grpSp>
        <p:nvGrpSpPr>
          <p:cNvPr id="198" name="Group 197"/>
          <p:cNvGrpSpPr/>
          <p:nvPr/>
        </p:nvGrpSpPr>
        <p:grpSpPr>
          <a:xfrm>
            <a:off x="1167160" y="7813642"/>
            <a:ext cx="16837875" cy="1227454"/>
            <a:chOff x="1084366" y="4142889"/>
            <a:chExt cx="16837875" cy="1227454"/>
          </a:xfrm>
        </p:grpSpPr>
        <p:grpSp>
          <p:nvGrpSpPr>
            <p:cNvPr id="200" name="Google Shape;547;p31"/>
            <p:cNvGrpSpPr/>
            <p:nvPr/>
          </p:nvGrpSpPr>
          <p:grpSpPr>
            <a:xfrm>
              <a:off x="13949751" y="4433516"/>
              <a:ext cx="627950" cy="646200"/>
              <a:chOff x="656" y="6773"/>
              <a:chExt cx="380" cy="366"/>
            </a:xfrm>
          </p:grpSpPr>
          <p:sp>
            <p:nvSpPr>
              <p:cNvPr id="208" name="Google Shape;548;p31"/>
              <p:cNvSpPr/>
              <p:nvPr/>
            </p:nvSpPr>
            <p:spPr>
              <a:xfrm>
                <a:off x="686" y="7040"/>
                <a:ext cx="111" cy="64"/>
              </a:xfrm>
              <a:custGeom>
                <a:avLst/>
                <a:gdLst/>
                <a:ahLst/>
                <a:cxnLst/>
                <a:rect l="l" t="t" r="r" b="b"/>
                <a:pathLst>
                  <a:path w="1009" h="586" extrusionOk="0">
                    <a:moveTo>
                      <a:pt x="33" y="0"/>
                    </a:moveTo>
                    <a:lnTo>
                      <a:pt x="44" y="4"/>
                    </a:lnTo>
                    <a:lnTo>
                      <a:pt x="53" y="11"/>
                    </a:lnTo>
                    <a:lnTo>
                      <a:pt x="58" y="21"/>
                    </a:lnTo>
                    <a:lnTo>
                      <a:pt x="72" y="57"/>
                    </a:lnTo>
                    <a:lnTo>
                      <a:pt x="92" y="93"/>
                    </a:lnTo>
                    <a:lnTo>
                      <a:pt x="118" y="129"/>
                    </a:lnTo>
                    <a:lnTo>
                      <a:pt x="150" y="164"/>
                    </a:lnTo>
                    <a:lnTo>
                      <a:pt x="184" y="200"/>
                    </a:lnTo>
                    <a:lnTo>
                      <a:pt x="223" y="234"/>
                    </a:lnTo>
                    <a:lnTo>
                      <a:pt x="263" y="268"/>
                    </a:lnTo>
                    <a:lnTo>
                      <a:pt x="306" y="299"/>
                    </a:lnTo>
                    <a:lnTo>
                      <a:pt x="348" y="328"/>
                    </a:lnTo>
                    <a:lnTo>
                      <a:pt x="391" y="356"/>
                    </a:lnTo>
                    <a:lnTo>
                      <a:pt x="432" y="380"/>
                    </a:lnTo>
                    <a:lnTo>
                      <a:pt x="490" y="410"/>
                    </a:lnTo>
                    <a:lnTo>
                      <a:pt x="551" y="436"/>
                    </a:lnTo>
                    <a:lnTo>
                      <a:pt x="613" y="458"/>
                    </a:lnTo>
                    <a:lnTo>
                      <a:pt x="674" y="477"/>
                    </a:lnTo>
                    <a:lnTo>
                      <a:pt x="733" y="491"/>
                    </a:lnTo>
                    <a:lnTo>
                      <a:pt x="791" y="503"/>
                    </a:lnTo>
                    <a:lnTo>
                      <a:pt x="845" y="512"/>
                    </a:lnTo>
                    <a:lnTo>
                      <a:pt x="896" y="518"/>
                    </a:lnTo>
                    <a:lnTo>
                      <a:pt x="942" y="524"/>
                    </a:lnTo>
                    <a:lnTo>
                      <a:pt x="981" y="527"/>
                    </a:lnTo>
                    <a:lnTo>
                      <a:pt x="993" y="530"/>
                    </a:lnTo>
                    <a:lnTo>
                      <a:pt x="1001" y="537"/>
                    </a:lnTo>
                    <a:lnTo>
                      <a:pt x="1008" y="547"/>
                    </a:lnTo>
                    <a:lnTo>
                      <a:pt x="1009" y="559"/>
                    </a:lnTo>
                    <a:lnTo>
                      <a:pt x="1006" y="570"/>
                    </a:lnTo>
                    <a:lnTo>
                      <a:pt x="999" y="578"/>
                    </a:lnTo>
                    <a:lnTo>
                      <a:pt x="990" y="584"/>
                    </a:lnTo>
                    <a:lnTo>
                      <a:pt x="979" y="586"/>
                    </a:lnTo>
                    <a:lnTo>
                      <a:pt x="977" y="586"/>
                    </a:lnTo>
                    <a:lnTo>
                      <a:pt x="940" y="583"/>
                    </a:lnTo>
                    <a:lnTo>
                      <a:pt x="897" y="579"/>
                    </a:lnTo>
                    <a:lnTo>
                      <a:pt x="849" y="573"/>
                    </a:lnTo>
                    <a:lnTo>
                      <a:pt x="799" y="564"/>
                    </a:lnTo>
                    <a:lnTo>
                      <a:pt x="746" y="555"/>
                    </a:lnTo>
                    <a:lnTo>
                      <a:pt x="690" y="541"/>
                    </a:lnTo>
                    <a:lnTo>
                      <a:pt x="633" y="526"/>
                    </a:lnTo>
                    <a:lnTo>
                      <a:pt x="574" y="508"/>
                    </a:lnTo>
                    <a:lnTo>
                      <a:pt x="516" y="486"/>
                    </a:lnTo>
                    <a:lnTo>
                      <a:pt x="459" y="460"/>
                    </a:lnTo>
                    <a:lnTo>
                      <a:pt x="402" y="431"/>
                    </a:lnTo>
                    <a:lnTo>
                      <a:pt x="356" y="404"/>
                    </a:lnTo>
                    <a:lnTo>
                      <a:pt x="310" y="374"/>
                    </a:lnTo>
                    <a:lnTo>
                      <a:pt x="264" y="342"/>
                    </a:lnTo>
                    <a:lnTo>
                      <a:pt x="219" y="309"/>
                    </a:lnTo>
                    <a:lnTo>
                      <a:pt x="176" y="272"/>
                    </a:lnTo>
                    <a:lnTo>
                      <a:pt x="135" y="235"/>
                    </a:lnTo>
                    <a:lnTo>
                      <a:pt x="99" y="197"/>
                    </a:lnTo>
                    <a:lnTo>
                      <a:pt x="66" y="157"/>
                    </a:lnTo>
                    <a:lnTo>
                      <a:pt x="38" y="117"/>
                    </a:lnTo>
                    <a:lnTo>
                      <a:pt x="16" y="78"/>
                    </a:lnTo>
                    <a:lnTo>
                      <a:pt x="1" y="38"/>
                    </a:lnTo>
                    <a:lnTo>
                      <a:pt x="0" y="27"/>
                    </a:lnTo>
                    <a:lnTo>
                      <a:pt x="3" y="15"/>
                    </a:lnTo>
                    <a:lnTo>
                      <a:pt x="11" y="7"/>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09" name="Google Shape;549;p31"/>
              <p:cNvSpPr/>
              <p:nvPr/>
            </p:nvSpPr>
            <p:spPr>
              <a:xfrm>
                <a:off x="656" y="6773"/>
                <a:ext cx="380" cy="366"/>
              </a:xfrm>
              <a:custGeom>
                <a:avLst/>
                <a:gdLst/>
                <a:ahLst/>
                <a:cxnLst/>
                <a:rect l="l" t="t" r="r" b="b"/>
                <a:pathLst>
                  <a:path w="3452" h="3323" extrusionOk="0">
                    <a:moveTo>
                      <a:pt x="224" y="2163"/>
                    </a:moveTo>
                    <a:lnTo>
                      <a:pt x="192" y="2207"/>
                    </a:lnTo>
                    <a:lnTo>
                      <a:pt x="165" y="2252"/>
                    </a:lnTo>
                    <a:lnTo>
                      <a:pt x="146" y="2297"/>
                    </a:lnTo>
                    <a:lnTo>
                      <a:pt x="131" y="2342"/>
                    </a:lnTo>
                    <a:lnTo>
                      <a:pt x="121" y="2388"/>
                    </a:lnTo>
                    <a:lnTo>
                      <a:pt x="119" y="2433"/>
                    </a:lnTo>
                    <a:lnTo>
                      <a:pt x="123" y="2482"/>
                    </a:lnTo>
                    <a:lnTo>
                      <a:pt x="132" y="2531"/>
                    </a:lnTo>
                    <a:lnTo>
                      <a:pt x="149" y="2579"/>
                    </a:lnTo>
                    <a:lnTo>
                      <a:pt x="172" y="2627"/>
                    </a:lnTo>
                    <a:lnTo>
                      <a:pt x="201" y="2674"/>
                    </a:lnTo>
                    <a:lnTo>
                      <a:pt x="237" y="2720"/>
                    </a:lnTo>
                    <a:lnTo>
                      <a:pt x="279" y="2764"/>
                    </a:lnTo>
                    <a:lnTo>
                      <a:pt x="326" y="2808"/>
                    </a:lnTo>
                    <a:lnTo>
                      <a:pt x="379" y="2850"/>
                    </a:lnTo>
                    <a:lnTo>
                      <a:pt x="438" y="2890"/>
                    </a:lnTo>
                    <a:lnTo>
                      <a:pt x="503" y="2930"/>
                    </a:lnTo>
                    <a:lnTo>
                      <a:pt x="574" y="2966"/>
                    </a:lnTo>
                    <a:lnTo>
                      <a:pt x="652" y="3004"/>
                    </a:lnTo>
                    <a:lnTo>
                      <a:pt x="735" y="3038"/>
                    </a:lnTo>
                    <a:lnTo>
                      <a:pt x="822" y="3069"/>
                    </a:lnTo>
                    <a:lnTo>
                      <a:pt x="912" y="3097"/>
                    </a:lnTo>
                    <a:lnTo>
                      <a:pt x="1005" y="3121"/>
                    </a:lnTo>
                    <a:lnTo>
                      <a:pt x="1102" y="3143"/>
                    </a:lnTo>
                    <a:lnTo>
                      <a:pt x="1200" y="3162"/>
                    </a:lnTo>
                    <a:lnTo>
                      <a:pt x="1302" y="3176"/>
                    </a:lnTo>
                    <a:lnTo>
                      <a:pt x="1404" y="3189"/>
                    </a:lnTo>
                    <a:lnTo>
                      <a:pt x="1510" y="3197"/>
                    </a:lnTo>
                    <a:lnTo>
                      <a:pt x="1617" y="3203"/>
                    </a:lnTo>
                    <a:lnTo>
                      <a:pt x="1726" y="3205"/>
                    </a:lnTo>
                    <a:lnTo>
                      <a:pt x="1834" y="3203"/>
                    </a:lnTo>
                    <a:lnTo>
                      <a:pt x="1941" y="3197"/>
                    </a:lnTo>
                    <a:lnTo>
                      <a:pt x="2046" y="3189"/>
                    </a:lnTo>
                    <a:lnTo>
                      <a:pt x="2150" y="3176"/>
                    </a:lnTo>
                    <a:lnTo>
                      <a:pt x="2252" y="3162"/>
                    </a:lnTo>
                    <a:lnTo>
                      <a:pt x="2350" y="3143"/>
                    </a:lnTo>
                    <a:lnTo>
                      <a:pt x="2446" y="3121"/>
                    </a:lnTo>
                    <a:lnTo>
                      <a:pt x="2540" y="3097"/>
                    </a:lnTo>
                    <a:lnTo>
                      <a:pt x="2629" y="3069"/>
                    </a:lnTo>
                    <a:lnTo>
                      <a:pt x="2716" y="3038"/>
                    </a:lnTo>
                    <a:lnTo>
                      <a:pt x="2798" y="3004"/>
                    </a:lnTo>
                    <a:lnTo>
                      <a:pt x="2877" y="2966"/>
                    </a:lnTo>
                    <a:lnTo>
                      <a:pt x="2948" y="2930"/>
                    </a:lnTo>
                    <a:lnTo>
                      <a:pt x="3013" y="2890"/>
                    </a:lnTo>
                    <a:lnTo>
                      <a:pt x="3072" y="2850"/>
                    </a:lnTo>
                    <a:lnTo>
                      <a:pt x="3125" y="2808"/>
                    </a:lnTo>
                    <a:lnTo>
                      <a:pt x="3172" y="2764"/>
                    </a:lnTo>
                    <a:lnTo>
                      <a:pt x="3214" y="2720"/>
                    </a:lnTo>
                    <a:lnTo>
                      <a:pt x="3250" y="2674"/>
                    </a:lnTo>
                    <a:lnTo>
                      <a:pt x="3279" y="2627"/>
                    </a:lnTo>
                    <a:lnTo>
                      <a:pt x="3302" y="2579"/>
                    </a:lnTo>
                    <a:lnTo>
                      <a:pt x="3319" y="2531"/>
                    </a:lnTo>
                    <a:lnTo>
                      <a:pt x="3328" y="2482"/>
                    </a:lnTo>
                    <a:lnTo>
                      <a:pt x="3331" y="2433"/>
                    </a:lnTo>
                    <a:lnTo>
                      <a:pt x="3329" y="2388"/>
                    </a:lnTo>
                    <a:lnTo>
                      <a:pt x="3320" y="2342"/>
                    </a:lnTo>
                    <a:lnTo>
                      <a:pt x="3305" y="2297"/>
                    </a:lnTo>
                    <a:lnTo>
                      <a:pt x="3284" y="2252"/>
                    </a:lnTo>
                    <a:lnTo>
                      <a:pt x="3257" y="2207"/>
                    </a:lnTo>
                    <a:lnTo>
                      <a:pt x="3225" y="2163"/>
                    </a:lnTo>
                    <a:lnTo>
                      <a:pt x="3175" y="2206"/>
                    </a:lnTo>
                    <a:lnTo>
                      <a:pt x="3121" y="2247"/>
                    </a:lnTo>
                    <a:lnTo>
                      <a:pt x="3061" y="2287"/>
                    </a:lnTo>
                    <a:lnTo>
                      <a:pt x="2997" y="2324"/>
                    </a:lnTo>
                    <a:lnTo>
                      <a:pt x="2928" y="2361"/>
                    </a:lnTo>
                    <a:lnTo>
                      <a:pt x="2845" y="2399"/>
                    </a:lnTo>
                    <a:lnTo>
                      <a:pt x="2759" y="2435"/>
                    </a:lnTo>
                    <a:lnTo>
                      <a:pt x="2668" y="2467"/>
                    </a:lnTo>
                    <a:lnTo>
                      <a:pt x="2574" y="2496"/>
                    </a:lnTo>
                    <a:lnTo>
                      <a:pt x="2477" y="2523"/>
                    </a:lnTo>
                    <a:lnTo>
                      <a:pt x="2376" y="2546"/>
                    </a:lnTo>
                    <a:lnTo>
                      <a:pt x="2273" y="2564"/>
                    </a:lnTo>
                    <a:lnTo>
                      <a:pt x="2167" y="2581"/>
                    </a:lnTo>
                    <a:lnTo>
                      <a:pt x="2059" y="2594"/>
                    </a:lnTo>
                    <a:lnTo>
                      <a:pt x="1949" y="2602"/>
                    </a:lnTo>
                    <a:lnTo>
                      <a:pt x="1837" y="2608"/>
                    </a:lnTo>
                    <a:lnTo>
                      <a:pt x="1724" y="2609"/>
                    </a:lnTo>
                    <a:lnTo>
                      <a:pt x="1612" y="2608"/>
                    </a:lnTo>
                    <a:lnTo>
                      <a:pt x="1500" y="2603"/>
                    </a:lnTo>
                    <a:lnTo>
                      <a:pt x="1390" y="2594"/>
                    </a:lnTo>
                    <a:lnTo>
                      <a:pt x="1282" y="2581"/>
                    </a:lnTo>
                    <a:lnTo>
                      <a:pt x="1176" y="2565"/>
                    </a:lnTo>
                    <a:lnTo>
                      <a:pt x="1073" y="2546"/>
                    </a:lnTo>
                    <a:lnTo>
                      <a:pt x="972" y="2523"/>
                    </a:lnTo>
                    <a:lnTo>
                      <a:pt x="874" y="2496"/>
                    </a:lnTo>
                    <a:lnTo>
                      <a:pt x="780" y="2467"/>
                    </a:lnTo>
                    <a:lnTo>
                      <a:pt x="690" y="2435"/>
                    </a:lnTo>
                    <a:lnTo>
                      <a:pt x="603" y="2399"/>
                    </a:lnTo>
                    <a:lnTo>
                      <a:pt x="520" y="2361"/>
                    </a:lnTo>
                    <a:lnTo>
                      <a:pt x="451" y="2324"/>
                    </a:lnTo>
                    <a:lnTo>
                      <a:pt x="387" y="2287"/>
                    </a:lnTo>
                    <a:lnTo>
                      <a:pt x="329" y="2247"/>
                    </a:lnTo>
                    <a:lnTo>
                      <a:pt x="273" y="2206"/>
                    </a:lnTo>
                    <a:lnTo>
                      <a:pt x="224" y="2163"/>
                    </a:lnTo>
                    <a:close/>
                    <a:moveTo>
                      <a:pt x="3166" y="1384"/>
                    </a:moveTo>
                    <a:lnTo>
                      <a:pt x="3114" y="1423"/>
                    </a:lnTo>
                    <a:lnTo>
                      <a:pt x="3056" y="1460"/>
                    </a:lnTo>
                    <a:lnTo>
                      <a:pt x="2995" y="1497"/>
                    </a:lnTo>
                    <a:lnTo>
                      <a:pt x="2929" y="1531"/>
                    </a:lnTo>
                    <a:lnTo>
                      <a:pt x="2846" y="1570"/>
                    </a:lnTo>
                    <a:lnTo>
                      <a:pt x="2760" y="1605"/>
                    </a:lnTo>
                    <a:lnTo>
                      <a:pt x="2669" y="1638"/>
                    </a:lnTo>
                    <a:lnTo>
                      <a:pt x="2575" y="1667"/>
                    </a:lnTo>
                    <a:lnTo>
                      <a:pt x="2478" y="1693"/>
                    </a:lnTo>
                    <a:lnTo>
                      <a:pt x="2377" y="1715"/>
                    </a:lnTo>
                    <a:lnTo>
                      <a:pt x="2274" y="1735"/>
                    </a:lnTo>
                    <a:lnTo>
                      <a:pt x="2168" y="1752"/>
                    </a:lnTo>
                    <a:lnTo>
                      <a:pt x="2060" y="1764"/>
                    </a:lnTo>
                    <a:lnTo>
                      <a:pt x="1950" y="1773"/>
                    </a:lnTo>
                    <a:lnTo>
                      <a:pt x="1838" y="1779"/>
                    </a:lnTo>
                    <a:lnTo>
                      <a:pt x="1726" y="1780"/>
                    </a:lnTo>
                    <a:lnTo>
                      <a:pt x="1613" y="1779"/>
                    </a:lnTo>
                    <a:lnTo>
                      <a:pt x="1501" y="1773"/>
                    </a:lnTo>
                    <a:lnTo>
                      <a:pt x="1392" y="1764"/>
                    </a:lnTo>
                    <a:lnTo>
                      <a:pt x="1283" y="1752"/>
                    </a:lnTo>
                    <a:lnTo>
                      <a:pt x="1177" y="1735"/>
                    </a:lnTo>
                    <a:lnTo>
                      <a:pt x="1075" y="1716"/>
                    </a:lnTo>
                    <a:lnTo>
                      <a:pt x="974" y="1693"/>
                    </a:lnTo>
                    <a:lnTo>
                      <a:pt x="876" y="1667"/>
                    </a:lnTo>
                    <a:lnTo>
                      <a:pt x="781" y="1638"/>
                    </a:lnTo>
                    <a:lnTo>
                      <a:pt x="691" y="1605"/>
                    </a:lnTo>
                    <a:lnTo>
                      <a:pt x="604" y="1570"/>
                    </a:lnTo>
                    <a:lnTo>
                      <a:pt x="522" y="1531"/>
                    </a:lnTo>
                    <a:lnTo>
                      <a:pt x="457" y="1497"/>
                    </a:lnTo>
                    <a:lnTo>
                      <a:pt x="395" y="1460"/>
                    </a:lnTo>
                    <a:lnTo>
                      <a:pt x="338" y="1424"/>
                    </a:lnTo>
                    <a:lnTo>
                      <a:pt x="286" y="1385"/>
                    </a:lnTo>
                    <a:lnTo>
                      <a:pt x="284" y="1387"/>
                    </a:lnTo>
                    <a:lnTo>
                      <a:pt x="282" y="1389"/>
                    </a:lnTo>
                    <a:lnTo>
                      <a:pt x="240" y="1434"/>
                    </a:lnTo>
                    <a:lnTo>
                      <a:pt x="203" y="1481"/>
                    </a:lnTo>
                    <a:lnTo>
                      <a:pt x="174" y="1528"/>
                    </a:lnTo>
                    <a:lnTo>
                      <a:pt x="150" y="1576"/>
                    </a:lnTo>
                    <a:lnTo>
                      <a:pt x="133" y="1624"/>
                    </a:lnTo>
                    <a:lnTo>
                      <a:pt x="123" y="1672"/>
                    </a:lnTo>
                    <a:lnTo>
                      <a:pt x="119" y="1720"/>
                    </a:lnTo>
                    <a:lnTo>
                      <a:pt x="123" y="1770"/>
                    </a:lnTo>
                    <a:lnTo>
                      <a:pt x="132" y="1820"/>
                    </a:lnTo>
                    <a:lnTo>
                      <a:pt x="149" y="1868"/>
                    </a:lnTo>
                    <a:lnTo>
                      <a:pt x="172" y="1915"/>
                    </a:lnTo>
                    <a:lnTo>
                      <a:pt x="201" y="1962"/>
                    </a:lnTo>
                    <a:lnTo>
                      <a:pt x="237" y="2008"/>
                    </a:lnTo>
                    <a:lnTo>
                      <a:pt x="279" y="2053"/>
                    </a:lnTo>
                    <a:lnTo>
                      <a:pt x="326" y="2095"/>
                    </a:lnTo>
                    <a:lnTo>
                      <a:pt x="379" y="2138"/>
                    </a:lnTo>
                    <a:lnTo>
                      <a:pt x="438" y="2179"/>
                    </a:lnTo>
                    <a:lnTo>
                      <a:pt x="503" y="2218"/>
                    </a:lnTo>
                    <a:lnTo>
                      <a:pt x="574" y="2255"/>
                    </a:lnTo>
                    <a:lnTo>
                      <a:pt x="652" y="2292"/>
                    </a:lnTo>
                    <a:lnTo>
                      <a:pt x="735" y="2325"/>
                    </a:lnTo>
                    <a:lnTo>
                      <a:pt x="822" y="2356"/>
                    </a:lnTo>
                    <a:lnTo>
                      <a:pt x="912" y="2385"/>
                    </a:lnTo>
                    <a:lnTo>
                      <a:pt x="1005" y="2410"/>
                    </a:lnTo>
                    <a:lnTo>
                      <a:pt x="1102" y="2431"/>
                    </a:lnTo>
                    <a:lnTo>
                      <a:pt x="1200" y="2449"/>
                    </a:lnTo>
                    <a:lnTo>
                      <a:pt x="1302" y="2465"/>
                    </a:lnTo>
                    <a:lnTo>
                      <a:pt x="1404" y="2477"/>
                    </a:lnTo>
                    <a:lnTo>
                      <a:pt x="1510" y="2485"/>
                    </a:lnTo>
                    <a:lnTo>
                      <a:pt x="1617" y="2490"/>
                    </a:lnTo>
                    <a:lnTo>
                      <a:pt x="1726" y="2492"/>
                    </a:lnTo>
                    <a:lnTo>
                      <a:pt x="1834" y="2490"/>
                    </a:lnTo>
                    <a:lnTo>
                      <a:pt x="1941" y="2485"/>
                    </a:lnTo>
                    <a:lnTo>
                      <a:pt x="2046" y="2477"/>
                    </a:lnTo>
                    <a:lnTo>
                      <a:pt x="2150" y="2465"/>
                    </a:lnTo>
                    <a:lnTo>
                      <a:pt x="2252" y="2449"/>
                    </a:lnTo>
                    <a:lnTo>
                      <a:pt x="2350" y="2431"/>
                    </a:lnTo>
                    <a:lnTo>
                      <a:pt x="2446" y="2410"/>
                    </a:lnTo>
                    <a:lnTo>
                      <a:pt x="2540" y="2385"/>
                    </a:lnTo>
                    <a:lnTo>
                      <a:pt x="2629" y="2356"/>
                    </a:lnTo>
                    <a:lnTo>
                      <a:pt x="2716" y="2325"/>
                    </a:lnTo>
                    <a:lnTo>
                      <a:pt x="2798" y="2292"/>
                    </a:lnTo>
                    <a:lnTo>
                      <a:pt x="2877" y="2255"/>
                    </a:lnTo>
                    <a:lnTo>
                      <a:pt x="2948" y="2218"/>
                    </a:lnTo>
                    <a:lnTo>
                      <a:pt x="3013" y="2179"/>
                    </a:lnTo>
                    <a:lnTo>
                      <a:pt x="3072" y="2138"/>
                    </a:lnTo>
                    <a:lnTo>
                      <a:pt x="3125" y="2095"/>
                    </a:lnTo>
                    <a:lnTo>
                      <a:pt x="3172" y="2053"/>
                    </a:lnTo>
                    <a:lnTo>
                      <a:pt x="3214" y="2008"/>
                    </a:lnTo>
                    <a:lnTo>
                      <a:pt x="3250" y="1962"/>
                    </a:lnTo>
                    <a:lnTo>
                      <a:pt x="3279" y="1915"/>
                    </a:lnTo>
                    <a:lnTo>
                      <a:pt x="3302" y="1868"/>
                    </a:lnTo>
                    <a:lnTo>
                      <a:pt x="3319" y="1820"/>
                    </a:lnTo>
                    <a:lnTo>
                      <a:pt x="3328" y="1770"/>
                    </a:lnTo>
                    <a:lnTo>
                      <a:pt x="3331" y="1720"/>
                    </a:lnTo>
                    <a:lnTo>
                      <a:pt x="3328" y="1672"/>
                    </a:lnTo>
                    <a:lnTo>
                      <a:pt x="3318" y="1624"/>
                    </a:lnTo>
                    <a:lnTo>
                      <a:pt x="3301" y="1575"/>
                    </a:lnTo>
                    <a:lnTo>
                      <a:pt x="3278" y="1528"/>
                    </a:lnTo>
                    <a:lnTo>
                      <a:pt x="3249" y="1480"/>
                    </a:lnTo>
                    <a:lnTo>
                      <a:pt x="3212" y="1434"/>
                    </a:lnTo>
                    <a:lnTo>
                      <a:pt x="3170" y="1388"/>
                    </a:lnTo>
                    <a:lnTo>
                      <a:pt x="3168" y="1386"/>
                    </a:lnTo>
                    <a:lnTo>
                      <a:pt x="3166" y="1384"/>
                    </a:lnTo>
                    <a:close/>
                    <a:moveTo>
                      <a:pt x="1726" y="119"/>
                    </a:moveTo>
                    <a:lnTo>
                      <a:pt x="1617" y="120"/>
                    </a:lnTo>
                    <a:lnTo>
                      <a:pt x="1510" y="125"/>
                    </a:lnTo>
                    <a:lnTo>
                      <a:pt x="1404" y="134"/>
                    </a:lnTo>
                    <a:lnTo>
                      <a:pt x="1302" y="146"/>
                    </a:lnTo>
                    <a:lnTo>
                      <a:pt x="1200" y="162"/>
                    </a:lnTo>
                    <a:lnTo>
                      <a:pt x="1102" y="180"/>
                    </a:lnTo>
                    <a:lnTo>
                      <a:pt x="1005" y="202"/>
                    </a:lnTo>
                    <a:lnTo>
                      <a:pt x="912" y="227"/>
                    </a:lnTo>
                    <a:lnTo>
                      <a:pt x="822" y="254"/>
                    </a:lnTo>
                    <a:lnTo>
                      <a:pt x="735" y="285"/>
                    </a:lnTo>
                    <a:lnTo>
                      <a:pt x="652" y="320"/>
                    </a:lnTo>
                    <a:lnTo>
                      <a:pt x="574" y="356"/>
                    </a:lnTo>
                    <a:lnTo>
                      <a:pt x="503" y="394"/>
                    </a:lnTo>
                    <a:lnTo>
                      <a:pt x="438" y="432"/>
                    </a:lnTo>
                    <a:lnTo>
                      <a:pt x="379" y="473"/>
                    </a:lnTo>
                    <a:lnTo>
                      <a:pt x="326" y="515"/>
                    </a:lnTo>
                    <a:lnTo>
                      <a:pt x="279" y="559"/>
                    </a:lnTo>
                    <a:lnTo>
                      <a:pt x="237" y="604"/>
                    </a:lnTo>
                    <a:lnTo>
                      <a:pt x="201" y="650"/>
                    </a:lnTo>
                    <a:lnTo>
                      <a:pt x="172" y="696"/>
                    </a:lnTo>
                    <a:lnTo>
                      <a:pt x="149" y="744"/>
                    </a:lnTo>
                    <a:lnTo>
                      <a:pt x="132" y="792"/>
                    </a:lnTo>
                    <a:lnTo>
                      <a:pt x="123" y="841"/>
                    </a:lnTo>
                    <a:lnTo>
                      <a:pt x="119" y="890"/>
                    </a:lnTo>
                    <a:lnTo>
                      <a:pt x="123" y="939"/>
                    </a:lnTo>
                    <a:lnTo>
                      <a:pt x="132" y="988"/>
                    </a:lnTo>
                    <a:lnTo>
                      <a:pt x="149" y="1036"/>
                    </a:lnTo>
                    <a:lnTo>
                      <a:pt x="172" y="1084"/>
                    </a:lnTo>
                    <a:lnTo>
                      <a:pt x="201" y="1131"/>
                    </a:lnTo>
                    <a:lnTo>
                      <a:pt x="237" y="1177"/>
                    </a:lnTo>
                    <a:lnTo>
                      <a:pt x="279" y="1221"/>
                    </a:lnTo>
                    <a:lnTo>
                      <a:pt x="326" y="1265"/>
                    </a:lnTo>
                    <a:lnTo>
                      <a:pt x="379" y="1307"/>
                    </a:lnTo>
                    <a:lnTo>
                      <a:pt x="438" y="1347"/>
                    </a:lnTo>
                    <a:lnTo>
                      <a:pt x="503" y="1387"/>
                    </a:lnTo>
                    <a:lnTo>
                      <a:pt x="574" y="1424"/>
                    </a:lnTo>
                    <a:lnTo>
                      <a:pt x="652" y="1461"/>
                    </a:lnTo>
                    <a:lnTo>
                      <a:pt x="735" y="1495"/>
                    </a:lnTo>
                    <a:lnTo>
                      <a:pt x="822" y="1526"/>
                    </a:lnTo>
                    <a:lnTo>
                      <a:pt x="912" y="1553"/>
                    </a:lnTo>
                    <a:lnTo>
                      <a:pt x="1005" y="1578"/>
                    </a:lnTo>
                    <a:lnTo>
                      <a:pt x="1102" y="1600"/>
                    </a:lnTo>
                    <a:lnTo>
                      <a:pt x="1200" y="1619"/>
                    </a:lnTo>
                    <a:lnTo>
                      <a:pt x="1302" y="1634"/>
                    </a:lnTo>
                    <a:lnTo>
                      <a:pt x="1404" y="1646"/>
                    </a:lnTo>
                    <a:lnTo>
                      <a:pt x="1510" y="1655"/>
                    </a:lnTo>
                    <a:lnTo>
                      <a:pt x="1617" y="1660"/>
                    </a:lnTo>
                    <a:lnTo>
                      <a:pt x="1726" y="1662"/>
                    </a:lnTo>
                    <a:lnTo>
                      <a:pt x="1834" y="1660"/>
                    </a:lnTo>
                    <a:lnTo>
                      <a:pt x="1941" y="1655"/>
                    </a:lnTo>
                    <a:lnTo>
                      <a:pt x="2046" y="1646"/>
                    </a:lnTo>
                    <a:lnTo>
                      <a:pt x="2150" y="1634"/>
                    </a:lnTo>
                    <a:lnTo>
                      <a:pt x="2252" y="1619"/>
                    </a:lnTo>
                    <a:lnTo>
                      <a:pt x="2350" y="1600"/>
                    </a:lnTo>
                    <a:lnTo>
                      <a:pt x="2446" y="1578"/>
                    </a:lnTo>
                    <a:lnTo>
                      <a:pt x="2540" y="1553"/>
                    </a:lnTo>
                    <a:lnTo>
                      <a:pt x="2629" y="1526"/>
                    </a:lnTo>
                    <a:lnTo>
                      <a:pt x="2716" y="1495"/>
                    </a:lnTo>
                    <a:lnTo>
                      <a:pt x="2798" y="1461"/>
                    </a:lnTo>
                    <a:lnTo>
                      <a:pt x="2877" y="1424"/>
                    </a:lnTo>
                    <a:lnTo>
                      <a:pt x="2948" y="1387"/>
                    </a:lnTo>
                    <a:lnTo>
                      <a:pt x="3013" y="1347"/>
                    </a:lnTo>
                    <a:lnTo>
                      <a:pt x="3072" y="1307"/>
                    </a:lnTo>
                    <a:lnTo>
                      <a:pt x="3125" y="1265"/>
                    </a:lnTo>
                    <a:lnTo>
                      <a:pt x="3172" y="1221"/>
                    </a:lnTo>
                    <a:lnTo>
                      <a:pt x="3214" y="1177"/>
                    </a:lnTo>
                    <a:lnTo>
                      <a:pt x="3250" y="1131"/>
                    </a:lnTo>
                    <a:lnTo>
                      <a:pt x="3279" y="1084"/>
                    </a:lnTo>
                    <a:lnTo>
                      <a:pt x="3302" y="1036"/>
                    </a:lnTo>
                    <a:lnTo>
                      <a:pt x="3319" y="988"/>
                    </a:lnTo>
                    <a:lnTo>
                      <a:pt x="3328" y="939"/>
                    </a:lnTo>
                    <a:lnTo>
                      <a:pt x="3331" y="890"/>
                    </a:lnTo>
                    <a:lnTo>
                      <a:pt x="3328" y="841"/>
                    </a:lnTo>
                    <a:lnTo>
                      <a:pt x="3319" y="792"/>
                    </a:lnTo>
                    <a:lnTo>
                      <a:pt x="3302" y="744"/>
                    </a:lnTo>
                    <a:lnTo>
                      <a:pt x="3279" y="696"/>
                    </a:lnTo>
                    <a:lnTo>
                      <a:pt x="3250" y="650"/>
                    </a:lnTo>
                    <a:lnTo>
                      <a:pt x="3214" y="604"/>
                    </a:lnTo>
                    <a:lnTo>
                      <a:pt x="3172" y="559"/>
                    </a:lnTo>
                    <a:lnTo>
                      <a:pt x="3125" y="515"/>
                    </a:lnTo>
                    <a:lnTo>
                      <a:pt x="3072" y="473"/>
                    </a:lnTo>
                    <a:lnTo>
                      <a:pt x="3013" y="432"/>
                    </a:lnTo>
                    <a:lnTo>
                      <a:pt x="2948" y="394"/>
                    </a:lnTo>
                    <a:lnTo>
                      <a:pt x="2877" y="356"/>
                    </a:lnTo>
                    <a:lnTo>
                      <a:pt x="2798" y="320"/>
                    </a:lnTo>
                    <a:lnTo>
                      <a:pt x="2716" y="285"/>
                    </a:lnTo>
                    <a:lnTo>
                      <a:pt x="2629" y="254"/>
                    </a:lnTo>
                    <a:lnTo>
                      <a:pt x="2539" y="227"/>
                    </a:lnTo>
                    <a:lnTo>
                      <a:pt x="2445" y="202"/>
                    </a:lnTo>
                    <a:lnTo>
                      <a:pt x="2349" y="180"/>
                    </a:lnTo>
                    <a:lnTo>
                      <a:pt x="2251" y="162"/>
                    </a:lnTo>
                    <a:lnTo>
                      <a:pt x="2149" y="146"/>
                    </a:lnTo>
                    <a:lnTo>
                      <a:pt x="2046" y="134"/>
                    </a:lnTo>
                    <a:lnTo>
                      <a:pt x="1941" y="125"/>
                    </a:lnTo>
                    <a:lnTo>
                      <a:pt x="1834" y="120"/>
                    </a:lnTo>
                    <a:lnTo>
                      <a:pt x="1726" y="119"/>
                    </a:lnTo>
                    <a:close/>
                    <a:moveTo>
                      <a:pt x="1725" y="0"/>
                    </a:moveTo>
                    <a:lnTo>
                      <a:pt x="1726" y="0"/>
                    </a:lnTo>
                    <a:lnTo>
                      <a:pt x="1838" y="2"/>
                    </a:lnTo>
                    <a:lnTo>
                      <a:pt x="1950" y="7"/>
                    </a:lnTo>
                    <a:lnTo>
                      <a:pt x="2060" y="17"/>
                    </a:lnTo>
                    <a:lnTo>
                      <a:pt x="2168" y="29"/>
                    </a:lnTo>
                    <a:lnTo>
                      <a:pt x="2274" y="45"/>
                    </a:lnTo>
                    <a:lnTo>
                      <a:pt x="2377" y="65"/>
                    </a:lnTo>
                    <a:lnTo>
                      <a:pt x="2478" y="88"/>
                    </a:lnTo>
                    <a:lnTo>
                      <a:pt x="2575" y="114"/>
                    </a:lnTo>
                    <a:lnTo>
                      <a:pt x="2669" y="143"/>
                    </a:lnTo>
                    <a:lnTo>
                      <a:pt x="2760" y="175"/>
                    </a:lnTo>
                    <a:lnTo>
                      <a:pt x="2846" y="211"/>
                    </a:lnTo>
                    <a:lnTo>
                      <a:pt x="2929" y="250"/>
                    </a:lnTo>
                    <a:lnTo>
                      <a:pt x="3005" y="289"/>
                    </a:lnTo>
                    <a:lnTo>
                      <a:pt x="3074" y="330"/>
                    </a:lnTo>
                    <a:lnTo>
                      <a:pt x="3138" y="374"/>
                    </a:lnTo>
                    <a:lnTo>
                      <a:pt x="3196" y="420"/>
                    </a:lnTo>
                    <a:lnTo>
                      <a:pt x="3249" y="467"/>
                    </a:lnTo>
                    <a:lnTo>
                      <a:pt x="3296" y="515"/>
                    </a:lnTo>
                    <a:lnTo>
                      <a:pt x="3336" y="565"/>
                    </a:lnTo>
                    <a:lnTo>
                      <a:pt x="3371" y="617"/>
                    </a:lnTo>
                    <a:lnTo>
                      <a:pt x="3399" y="670"/>
                    </a:lnTo>
                    <a:lnTo>
                      <a:pt x="3421" y="724"/>
                    </a:lnTo>
                    <a:lnTo>
                      <a:pt x="3438" y="778"/>
                    </a:lnTo>
                    <a:lnTo>
                      <a:pt x="3448" y="834"/>
                    </a:lnTo>
                    <a:lnTo>
                      <a:pt x="3451" y="890"/>
                    </a:lnTo>
                    <a:lnTo>
                      <a:pt x="3448" y="945"/>
                    </a:lnTo>
                    <a:lnTo>
                      <a:pt x="3438" y="1000"/>
                    </a:lnTo>
                    <a:lnTo>
                      <a:pt x="3422" y="1054"/>
                    </a:lnTo>
                    <a:lnTo>
                      <a:pt x="3400" y="1106"/>
                    </a:lnTo>
                    <a:lnTo>
                      <a:pt x="3373" y="1158"/>
                    </a:lnTo>
                    <a:lnTo>
                      <a:pt x="3340" y="1209"/>
                    </a:lnTo>
                    <a:lnTo>
                      <a:pt x="3301" y="1258"/>
                    </a:lnTo>
                    <a:lnTo>
                      <a:pt x="3256" y="1306"/>
                    </a:lnTo>
                    <a:lnTo>
                      <a:pt x="3301" y="1354"/>
                    </a:lnTo>
                    <a:lnTo>
                      <a:pt x="3340" y="1404"/>
                    </a:lnTo>
                    <a:lnTo>
                      <a:pt x="3373" y="1454"/>
                    </a:lnTo>
                    <a:lnTo>
                      <a:pt x="3402" y="1506"/>
                    </a:lnTo>
                    <a:lnTo>
                      <a:pt x="3422" y="1560"/>
                    </a:lnTo>
                    <a:lnTo>
                      <a:pt x="3438" y="1613"/>
                    </a:lnTo>
                    <a:lnTo>
                      <a:pt x="3449" y="1667"/>
                    </a:lnTo>
                    <a:lnTo>
                      <a:pt x="3452" y="1720"/>
                    </a:lnTo>
                    <a:lnTo>
                      <a:pt x="3449" y="1775"/>
                    </a:lnTo>
                    <a:lnTo>
                      <a:pt x="3440" y="1827"/>
                    </a:lnTo>
                    <a:lnTo>
                      <a:pt x="3426" y="1879"/>
                    </a:lnTo>
                    <a:lnTo>
                      <a:pt x="3405" y="1930"/>
                    </a:lnTo>
                    <a:lnTo>
                      <a:pt x="3379" y="1981"/>
                    </a:lnTo>
                    <a:lnTo>
                      <a:pt x="3347" y="2031"/>
                    </a:lnTo>
                    <a:lnTo>
                      <a:pt x="3310" y="2078"/>
                    </a:lnTo>
                    <a:lnTo>
                      <a:pt x="3313" y="2082"/>
                    </a:lnTo>
                    <a:lnTo>
                      <a:pt x="3317" y="2085"/>
                    </a:lnTo>
                    <a:lnTo>
                      <a:pt x="3358" y="2141"/>
                    </a:lnTo>
                    <a:lnTo>
                      <a:pt x="3391" y="2198"/>
                    </a:lnTo>
                    <a:lnTo>
                      <a:pt x="3417" y="2255"/>
                    </a:lnTo>
                    <a:lnTo>
                      <a:pt x="3436" y="2314"/>
                    </a:lnTo>
                    <a:lnTo>
                      <a:pt x="3447" y="2373"/>
                    </a:lnTo>
                    <a:lnTo>
                      <a:pt x="3451" y="2433"/>
                    </a:lnTo>
                    <a:lnTo>
                      <a:pt x="3448" y="2489"/>
                    </a:lnTo>
                    <a:lnTo>
                      <a:pt x="3438" y="2545"/>
                    </a:lnTo>
                    <a:lnTo>
                      <a:pt x="3421" y="2600"/>
                    </a:lnTo>
                    <a:lnTo>
                      <a:pt x="3399" y="2653"/>
                    </a:lnTo>
                    <a:lnTo>
                      <a:pt x="3370" y="2706"/>
                    </a:lnTo>
                    <a:lnTo>
                      <a:pt x="3336" y="2758"/>
                    </a:lnTo>
                    <a:lnTo>
                      <a:pt x="3295" y="2808"/>
                    </a:lnTo>
                    <a:lnTo>
                      <a:pt x="3249" y="2856"/>
                    </a:lnTo>
                    <a:lnTo>
                      <a:pt x="3195" y="2904"/>
                    </a:lnTo>
                    <a:lnTo>
                      <a:pt x="3138" y="2949"/>
                    </a:lnTo>
                    <a:lnTo>
                      <a:pt x="3074" y="2993"/>
                    </a:lnTo>
                    <a:lnTo>
                      <a:pt x="3005" y="3034"/>
                    </a:lnTo>
                    <a:lnTo>
                      <a:pt x="2929" y="3074"/>
                    </a:lnTo>
                    <a:lnTo>
                      <a:pt x="2846" y="3113"/>
                    </a:lnTo>
                    <a:lnTo>
                      <a:pt x="2760" y="3148"/>
                    </a:lnTo>
                    <a:lnTo>
                      <a:pt x="2669" y="3181"/>
                    </a:lnTo>
                    <a:lnTo>
                      <a:pt x="2575" y="3210"/>
                    </a:lnTo>
                    <a:lnTo>
                      <a:pt x="2478" y="3236"/>
                    </a:lnTo>
                    <a:lnTo>
                      <a:pt x="2377" y="3259"/>
                    </a:lnTo>
                    <a:lnTo>
                      <a:pt x="2274" y="3278"/>
                    </a:lnTo>
                    <a:lnTo>
                      <a:pt x="2168" y="3294"/>
                    </a:lnTo>
                    <a:lnTo>
                      <a:pt x="2060" y="3307"/>
                    </a:lnTo>
                    <a:lnTo>
                      <a:pt x="1950" y="3315"/>
                    </a:lnTo>
                    <a:lnTo>
                      <a:pt x="1838" y="3322"/>
                    </a:lnTo>
                    <a:lnTo>
                      <a:pt x="1726" y="3323"/>
                    </a:lnTo>
                    <a:lnTo>
                      <a:pt x="1613" y="3322"/>
                    </a:lnTo>
                    <a:lnTo>
                      <a:pt x="1501" y="3315"/>
                    </a:lnTo>
                    <a:lnTo>
                      <a:pt x="1392" y="3307"/>
                    </a:lnTo>
                    <a:lnTo>
                      <a:pt x="1283" y="3294"/>
                    </a:lnTo>
                    <a:lnTo>
                      <a:pt x="1177" y="3279"/>
                    </a:lnTo>
                    <a:lnTo>
                      <a:pt x="1075" y="3259"/>
                    </a:lnTo>
                    <a:lnTo>
                      <a:pt x="974" y="3236"/>
                    </a:lnTo>
                    <a:lnTo>
                      <a:pt x="876" y="3210"/>
                    </a:lnTo>
                    <a:lnTo>
                      <a:pt x="781" y="3181"/>
                    </a:lnTo>
                    <a:lnTo>
                      <a:pt x="691" y="3148"/>
                    </a:lnTo>
                    <a:lnTo>
                      <a:pt x="604" y="3113"/>
                    </a:lnTo>
                    <a:lnTo>
                      <a:pt x="522" y="3074"/>
                    </a:lnTo>
                    <a:lnTo>
                      <a:pt x="446" y="3034"/>
                    </a:lnTo>
                    <a:lnTo>
                      <a:pt x="377" y="2993"/>
                    </a:lnTo>
                    <a:lnTo>
                      <a:pt x="313" y="2949"/>
                    </a:lnTo>
                    <a:lnTo>
                      <a:pt x="254" y="2904"/>
                    </a:lnTo>
                    <a:lnTo>
                      <a:pt x="202" y="2856"/>
                    </a:lnTo>
                    <a:lnTo>
                      <a:pt x="155" y="2808"/>
                    </a:lnTo>
                    <a:lnTo>
                      <a:pt x="115" y="2758"/>
                    </a:lnTo>
                    <a:lnTo>
                      <a:pt x="80" y="2706"/>
                    </a:lnTo>
                    <a:lnTo>
                      <a:pt x="51" y="2653"/>
                    </a:lnTo>
                    <a:lnTo>
                      <a:pt x="29" y="2600"/>
                    </a:lnTo>
                    <a:lnTo>
                      <a:pt x="13" y="2545"/>
                    </a:lnTo>
                    <a:lnTo>
                      <a:pt x="3" y="2489"/>
                    </a:lnTo>
                    <a:lnTo>
                      <a:pt x="0" y="2433"/>
                    </a:lnTo>
                    <a:lnTo>
                      <a:pt x="3" y="2382"/>
                    </a:lnTo>
                    <a:lnTo>
                      <a:pt x="12" y="2330"/>
                    </a:lnTo>
                    <a:lnTo>
                      <a:pt x="25" y="2280"/>
                    </a:lnTo>
                    <a:lnTo>
                      <a:pt x="45" y="2230"/>
                    </a:lnTo>
                    <a:lnTo>
                      <a:pt x="70" y="2181"/>
                    </a:lnTo>
                    <a:lnTo>
                      <a:pt x="101" y="2133"/>
                    </a:lnTo>
                    <a:lnTo>
                      <a:pt x="136" y="2085"/>
                    </a:lnTo>
                    <a:lnTo>
                      <a:pt x="137" y="2083"/>
                    </a:lnTo>
                    <a:lnTo>
                      <a:pt x="139" y="2082"/>
                    </a:lnTo>
                    <a:lnTo>
                      <a:pt x="141" y="2080"/>
                    </a:lnTo>
                    <a:lnTo>
                      <a:pt x="105" y="2031"/>
                    </a:lnTo>
                    <a:lnTo>
                      <a:pt x="73" y="1981"/>
                    </a:lnTo>
                    <a:lnTo>
                      <a:pt x="47" y="1931"/>
                    </a:lnTo>
                    <a:lnTo>
                      <a:pt x="26" y="1879"/>
                    </a:lnTo>
                    <a:lnTo>
                      <a:pt x="12" y="1827"/>
                    </a:lnTo>
                    <a:lnTo>
                      <a:pt x="3" y="1775"/>
                    </a:lnTo>
                    <a:lnTo>
                      <a:pt x="0" y="1720"/>
                    </a:lnTo>
                    <a:lnTo>
                      <a:pt x="3" y="1667"/>
                    </a:lnTo>
                    <a:lnTo>
                      <a:pt x="14" y="1613"/>
                    </a:lnTo>
                    <a:lnTo>
                      <a:pt x="29" y="1560"/>
                    </a:lnTo>
                    <a:lnTo>
                      <a:pt x="51" y="1506"/>
                    </a:lnTo>
                    <a:lnTo>
                      <a:pt x="79" y="1455"/>
                    </a:lnTo>
                    <a:lnTo>
                      <a:pt x="112" y="1404"/>
                    </a:lnTo>
                    <a:lnTo>
                      <a:pt x="152" y="1355"/>
                    </a:lnTo>
                    <a:lnTo>
                      <a:pt x="196" y="1307"/>
                    </a:lnTo>
                    <a:lnTo>
                      <a:pt x="151" y="1259"/>
                    </a:lnTo>
                    <a:lnTo>
                      <a:pt x="111" y="1210"/>
                    </a:lnTo>
                    <a:lnTo>
                      <a:pt x="77" y="1158"/>
                    </a:lnTo>
                    <a:lnTo>
                      <a:pt x="50" y="1107"/>
                    </a:lnTo>
                    <a:lnTo>
                      <a:pt x="28" y="1054"/>
                    </a:lnTo>
                    <a:lnTo>
                      <a:pt x="13" y="1000"/>
                    </a:lnTo>
                    <a:lnTo>
                      <a:pt x="3" y="945"/>
                    </a:lnTo>
                    <a:lnTo>
                      <a:pt x="0" y="890"/>
                    </a:lnTo>
                    <a:lnTo>
                      <a:pt x="3" y="834"/>
                    </a:lnTo>
                    <a:lnTo>
                      <a:pt x="13" y="778"/>
                    </a:lnTo>
                    <a:lnTo>
                      <a:pt x="29" y="724"/>
                    </a:lnTo>
                    <a:lnTo>
                      <a:pt x="51" y="670"/>
                    </a:lnTo>
                    <a:lnTo>
                      <a:pt x="80" y="617"/>
                    </a:lnTo>
                    <a:lnTo>
                      <a:pt x="115" y="565"/>
                    </a:lnTo>
                    <a:lnTo>
                      <a:pt x="155" y="515"/>
                    </a:lnTo>
                    <a:lnTo>
                      <a:pt x="202" y="467"/>
                    </a:lnTo>
                    <a:lnTo>
                      <a:pt x="254" y="420"/>
                    </a:lnTo>
                    <a:lnTo>
                      <a:pt x="313" y="374"/>
                    </a:lnTo>
                    <a:lnTo>
                      <a:pt x="377" y="330"/>
                    </a:lnTo>
                    <a:lnTo>
                      <a:pt x="446" y="289"/>
                    </a:lnTo>
                    <a:lnTo>
                      <a:pt x="522" y="250"/>
                    </a:lnTo>
                    <a:lnTo>
                      <a:pt x="604" y="211"/>
                    </a:lnTo>
                    <a:lnTo>
                      <a:pt x="691" y="175"/>
                    </a:lnTo>
                    <a:lnTo>
                      <a:pt x="781" y="143"/>
                    </a:lnTo>
                    <a:lnTo>
                      <a:pt x="876" y="114"/>
                    </a:lnTo>
                    <a:lnTo>
                      <a:pt x="973" y="88"/>
                    </a:lnTo>
                    <a:lnTo>
                      <a:pt x="1073" y="65"/>
                    </a:lnTo>
                    <a:lnTo>
                      <a:pt x="1177" y="45"/>
                    </a:lnTo>
                    <a:lnTo>
                      <a:pt x="1283" y="29"/>
                    </a:lnTo>
                    <a:lnTo>
                      <a:pt x="1391" y="17"/>
                    </a:lnTo>
                    <a:lnTo>
                      <a:pt x="1501" y="7"/>
                    </a:lnTo>
                    <a:lnTo>
                      <a:pt x="1613" y="2"/>
                    </a:lnTo>
                    <a:lnTo>
                      <a:pt x="1725"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sp>
            <p:nvSpPr>
              <p:cNvPr id="210" name="Google Shape;550;p31"/>
              <p:cNvSpPr/>
              <p:nvPr/>
            </p:nvSpPr>
            <p:spPr>
              <a:xfrm>
                <a:off x="686" y="6961"/>
                <a:ext cx="111" cy="64"/>
              </a:xfrm>
              <a:custGeom>
                <a:avLst/>
                <a:gdLst/>
                <a:ahLst/>
                <a:cxnLst/>
                <a:rect l="l" t="t" r="r" b="b"/>
                <a:pathLst>
                  <a:path w="1009" h="586" extrusionOk="0">
                    <a:moveTo>
                      <a:pt x="33" y="0"/>
                    </a:moveTo>
                    <a:lnTo>
                      <a:pt x="44" y="3"/>
                    </a:lnTo>
                    <a:lnTo>
                      <a:pt x="53" y="10"/>
                    </a:lnTo>
                    <a:lnTo>
                      <a:pt x="58" y="21"/>
                    </a:lnTo>
                    <a:lnTo>
                      <a:pt x="72" y="56"/>
                    </a:lnTo>
                    <a:lnTo>
                      <a:pt x="92" y="93"/>
                    </a:lnTo>
                    <a:lnTo>
                      <a:pt x="118" y="129"/>
                    </a:lnTo>
                    <a:lnTo>
                      <a:pt x="150" y="165"/>
                    </a:lnTo>
                    <a:lnTo>
                      <a:pt x="184" y="200"/>
                    </a:lnTo>
                    <a:lnTo>
                      <a:pt x="223" y="234"/>
                    </a:lnTo>
                    <a:lnTo>
                      <a:pt x="263" y="267"/>
                    </a:lnTo>
                    <a:lnTo>
                      <a:pt x="306" y="299"/>
                    </a:lnTo>
                    <a:lnTo>
                      <a:pt x="348" y="328"/>
                    </a:lnTo>
                    <a:lnTo>
                      <a:pt x="391" y="355"/>
                    </a:lnTo>
                    <a:lnTo>
                      <a:pt x="432" y="379"/>
                    </a:lnTo>
                    <a:lnTo>
                      <a:pt x="490" y="411"/>
                    </a:lnTo>
                    <a:lnTo>
                      <a:pt x="551" y="436"/>
                    </a:lnTo>
                    <a:lnTo>
                      <a:pt x="613" y="458"/>
                    </a:lnTo>
                    <a:lnTo>
                      <a:pt x="674" y="476"/>
                    </a:lnTo>
                    <a:lnTo>
                      <a:pt x="733" y="491"/>
                    </a:lnTo>
                    <a:lnTo>
                      <a:pt x="791" y="502"/>
                    </a:lnTo>
                    <a:lnTo>
                      <a:pt x="845" y="512"/>
                    </a:lnTo>
                    <a:lnTo>
                      <a:pt x="896" y="519"/>
                    </a:lnTo>
                    <a:lnTo>
                      <a:pt x="942" y="523"/>
                    </a:lnTo>
                    <a:lnTo>
                      <a:pt x="981" y="526"/>
                    </a:lnTo>
                    <a:lnTo>
                      <a:pt x="993" y="530"/>
                    </a:lnTo>
                    <a:lnTo>
                      <a:pt x="1001" y="537"/>
                    </a:lnTo>
                    <a:lnTo>
                      <a:pt x="1008" y="547"/>
                    </a:lnTo>
                    <a:lnTo>
                      <a:pt x="1009" y="559"/>
                    </a:lnTo>
                    <a:lnTo>
                      <a:pt x="1006" y="569"/>
                    </a:lnTo>
                    <a:lnTo>
                      <a:pt x="999" y="579"/>
                    </a:lnTo>
                    <a:lnTo>
                      <a:pt x="990" y="584"/>
                    </a:lnTo>
                    <a:lnTo>
                      <a:pt x="979" y="586"/>
                    </a:lnTo>
                    <a:lnTo>
                      <a:pt x="977" y="586"/>
                    </a:lnTo>
                    <a:lnTo>
                      <a:pt x="940" y="583"/>
                    </a:lnTo>
                    <a:lnTo>
                      <a:pt x="897" y="579"/>
                    </a:lnTo>
                    <a:lnTo>
                      <a:pt x="849" y="572"/>
                    </a:lnTo>
                    <a:lnTo>
                      <a:pt x="799" y="565"/>
                    </a:lnTo>
                    <a:lnTo>
                      <a:pt x="746" y="555"/>
                    </a:lnTo>
                    <a:lnTo>
                      <a:pt x="690" y="542"/>
                    </a:lnTo>
                    <a:lnTo>
                      <a:pt x="633" y="526"/>
                    </a:lnTo>
                    <a:lnTo>
                      <a:pt x="574" y="508"/>
                    </a:lnTo>
                    <a:lnTo>
                      <a:pt x="516" y="486"/>
                    </a:lnTo>
                    <a:lnTo>
                      <a:pt x="459" y="460"/>
                    </a:lnTo>
                    <a:lnTo>
                      <a:pt x="402" y="430"/>
                    </a:lnTo>
                    <a:lnTo>
                      <a:pt x="356" y="403"/>
                    </a:lnTo>
                    <a:lnTo>
                      <a:pt x="310" y="374"/>
                    </a:lnTo>
                    <a:lnTo>
                      <a:pt x="264" y="342"/>
                    </a:lnTo>
                    <a:lnTo>
                      <a:pt x="219" y="308"/>
                    </a:lnTo>
                    <a:lnTo>
                      <a:pt x="176" y="273"/>
                    </a:lnTo>
                    <a:lnTo>
                      <a:pt x="136" y="235"/>
                    </a:lnTo>
                    <a:lnTo>
                      <a:pt x="99" y="196"/>
                    </a:lnTo>
                    <a:lnTo>
                      <a:pt x="66" y="158"/>
                    </a:lnTo>
                    <a:lnTo>
                      <a:pt x="38" y="118"/>
                    </a:lnTo>
                    <a:lnTo>
                      <a:pt x="16" y="77"/>
                    </a:lnTo>
                    <a:lnTo>
                      <a:pt x="1" y="38"/>
                    </a:lnTo>
                    <a:lnTo>
                      <a:pt x="0" y="26"/>
                    </a:lnTo>
                    <a:lnTo>
                      <a:pt x="3" y="16"/>
                    </a:lnTo>
                    <a:lnTo>
                      <a:pt x="11" y="6"/>
                    </a:lnTo>
                    <a:lnTo>
                      <a:pt x="21" y="1"/>
                    </a:lnTo>
                    <a:lnTo>
                      <a:pt x="33" y="0"/>
                    </a:lnTo>
                    <a:close/>
                  </a:path>
                </a:pathLst>
              </a:custGeom>
              <a:solidFill>
                <a:srgbClr val="FF9900"/>
              </a:solidFill>
              <a:ln>
                <a:noFill/>
              </a:ln>
            </p:spPr>
            <p:txBody>
              <a:bodyPr spcFirstLastPara="1" wrap="square" lIns="182850" tIns="91400" rIns="182850" bIns="91400" anchor="ctr" anchorCtr="0">
                <a:noAutofit/>
              </a:bodyPr>
              <a:lstStyle/>
              <a:p>
                <a:pPr>
                  <a:spcBef>
                    <a:spcPts val="0"/>
                  </a:spcBef>
                  <a:spcAft>
                    <a:spcPts val="0"/>
                  </a:spcAft>
                </a:pPr>
                <a:endParaRPr sz="9600">
                  <a:solidFill>
                    <a:srgbClr val="000000"/>
                  </a:solidFill>
                  <a:latin typeface="Arial"/>
                  <a:ea typeface="Arial"/>
                  <a:cs typeface="Arial"/>
                  <a:sym typeface="Arial"/>
                </a:endParaRPr>
              </a:p>
            </p:txBody>
          </p:sp>
        </p:grpSp>
        <p:grpSp>
          <p:nvGrpSpPr>
            <p:cNvPr id="202" name="Google Shape;368;p28"/>
            <p:cNvGrpSpPr/>
            <p:nvPr/>
          </p:nvGrpSpPr>
          <p:grpSpPr>
            <a:xfrm>
              <a:off x="2639524" y="4504616"/>
              <a:ext cx="504000" cy="504000"/>
              <a:chOff x="791890" y="1347614"/>
              <a:chExt cx="252000" cy="252000"/>
            </a:xfrm>
          </p:grpSpPr>
          <p:sp>
            <p:nvSpPr>
              <p:cNvPr id="206" name="Google Shape;369;p28"/>
              <p:cNvSpPr/>
              <p:nvPr/>
            </p:nvSpPr>
            <p:spPr>
              <a:xfrm>
                <a:off x="836885" y="1392614"/>
                <a:ext cx="162000" cy="162000"/>
              </a:xfrm>
              <a:prstGeom prst="ellipse">
                <a:avLst/>
              </a:prstGeom>
              <a:solidFill>
                <a:srgbClr val="595959"/>
              </a:solidFill>
              <a:ln w="9525" cap="flat" cmpd="sng">
                <a:solidFill>
                  <a:srgbClr val="93C47D"/>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sp>
            <p:nvSpPr>
              <p:cNvPr id="207" name="Google Shape;370;p28"/>
              <p:cNvSpPr/>
              <p:nvPr/>
            </p:nvSpPr>
            <p:spPr>
              <a:xfrm>
                <a:off x="791890" y="1347614"/>
                <a:ext cx="252000" cy="252000"/>
              </a:xfrm>
              <a:prstGeom prst="ellipse">
                <a:avLst/>
              </a:prstGeom>
              <a:noFill/>
              <a:ln w="28575" cap="flat" cmpd="sng">
                <a:solidFill>
                  <a:srgbClr val="93C47D">
                    <a:alpha val="49800"/>
                  </a:srgbClr>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a:solidFill>
                    <a:srgbClr val="7F7F7F"/>
                  </a:solidFill>
                  <a:latin typeface="Quattrocento Sans"/>
                  <a:ea typeface="Quattrocento Sans"/>
                  <a:cs typeface="Quattrocento Sans"/>
                  <a:sym typeface="Quattrocento Sans"/>
                </a:endParaRPr>
              </a:p>
            </p:txBody>
          </p:sp>
        </p:grpSp>
        <p:sp>
          <p:nvSpPr>
            <p:cNvPr id="203" name="Google Shape;371;p28"/>
            <p:cNvSpPr txBox="1"/>
            <p:nvPr/>
          </p:nvSpPr>
          <p:spPr>
            <a:xfrm>
              <a:off x="1084366" y="4433516"/>
              <a:ext cx="1465800" cy="646200"/>
            </a:xfrm>
            <a:prstGeom prst="rect">
              <a:avLst/>
            </a:prstGeom>
            <a:noFill/>
            <a:ln>
              <a:noFill/>
            </a:ln>
          </p:spPr>
          <p:txBody>
            <a:bodyPr spcFirstLastPara="1" wrap="square" lIns="181250" tIns="90650" rIns="181250" bIns="90650" anchor="ctr" anchorCtr="0">
              <a:noAutofit/>
            </a:bodyPr>
            <a:lstStyle/>
            <a:p>
              <a:pPr algn="ctr">
                <a:spcBef>
                  <a:spcPts val="0"/>
                </a:spcBef>
                <a:spcAft>
                  <a:spcPts val="0"/>
                </a:spcAft>
              </a:pPr>
              <a:r>
                <a:rPr lang="en-US" sz="3000" b="1">
                  <a:solidFill>
                    <a:srgbClr val="CC0000"/>
                  </a:solidFill>
                  <a:latin typeface="Oswald"/>
                  <a:sym typeface="Oswald"/>
                </a:rPr>
                <a:t>10</a:t>
              </a:r>
              <a:endParaRPr sz="1000">
                <a:solidFill>
                  <a:srgbClr val="CC0000"/>
                </a:solidFill>
              </a:endParaRPr>
            </a:p>
          </p:txBody>
        </p:sp>
        <p:sp>
          <p:nvSpPr>
            <p:cNvPr id="204" name="Google Shape;385;p28"/>
            <p:cNvSpPr/>
            <p:nvPr/>
          </p:nvSpPr>
          <p:spPr>
            <a:xfrm>
              <a:off x="3396456" y="4142889"/>
              <a:ext cx="5282116" cy="1227454"/>
            </a:xfrm>
            <a:prstGeom prst="rect">
              <a:avLst/>
            </a:prstGeom>
            <a:noFill/>
            <a:ln>
              <a:noFill/>
            </a:ln>
          </p:spPr>
          <p:txBody>
            <a:bodyPr spcFirstLastPara="1" wrap="square" lIns="181250" tIns="90650" rIns="181250" bIns="90650" anchor="ctr" anchorCtr="0">
              <a:noAutofit/>
            </a:bodyPr>
            <a:lstStyle/>
            <a:p>
              <a:pPr>
                <a:spcBef>
                  <a:spcPts val="0"/>
                </a:spcBef>
                <a:spcAft>
                  <a:spcPts val="0"/>
                </a:spcAft>
              </a:pPr>
              <a:r>
                <a:rPr lang="en-US" sz="2600">
                  <a:solidFill>
                    <a:srgbClr val="666666"/>
                  </a:solidFill>
                  <a:latin typeface="Roboto" panose="020B0604020202020204" charset="0"/>
                  <a:ea typeface="Roboto" panose="020B0604020202020204" charset="0"/>
                  <a:cs typeface="Roboto"/>
                  <a:sym typeface="Roboto"/>
                </a:rPr>
                <a:t>Báo cáo kết quả thực hiện </a:t>
              </a:r>
              <a:endParaRPr lang="en-US" sz="2600" b="1" dirty="0">
                <a:solidFill>
                  <a:schemeClr val="dk1"/>
                </a:solidFill>
                <a:latin typeface="Roboto" panose="020B0604020202020204" charset="0"/>
                <a:ea typeface="Roboto" panose="020B0604020202020204" charset="0"/>
                <a:cs typeface="Times New Roman"/>
                <a:sym typeface="Times New Roman"/>
              </a:endParaRPr>
            </a:p>
          </p:txBody>
        </p:sp>
        <p:sp>
          <p:nvSpPr>
            <p:cNvPr id="205" name="Google Shape;603;p32"/>
            <p:cNvSpPr/>
            <p:nvPr/>
          </p:nvSpPr>
          <p:spPr>
            <a:xfrm>
              <a:off x="14985891" y="4595516"/>
              <a:ext cx="2936350" cy="322200"/>
            </a:xfrm>
            <a:prstGeom prst="rect">
              <a:avLst/>
            </a:prstGeom>
            <a:noFill/>
            <a:ln>
              <a:noFill/>
            </a:ln>
          </p:spPr>
          <p:txBody>
            <a:bodyPr spcFirstLastPara="1" wrap="square" lIns="90625" tIns="45325" rIns="90625" bIns="45325" anchor="ctr" anchorCtr="0">
              <a:noAutofit/>
            </a:bodyPr>
            <a:lstStyle/>
            <a:p>
              <a:pPr marL="0" marR="0" lvl="0" indent="0" rtl="0">
                <a:spcBef>
                  <a:spcPts val="0"/>
                </a:spcBef>
                <a:spcAft>
                  <a:spcPts val="0"/>
                </a:spcAft>
                <a:buNone/>
              </a:pPr>
              <a:r>
                <a:rPr lang="en-US" b="1" dirty="0">
                  <a:solidFill>
                    <a:srgbClr val="666666"/>
                  </a:solidFill>
                  <a:latin typeface="Roboto"/>
                  <a:ea typeface="Roboto"/>
                  <a:cs typeface="Roboto"/>
                  <a:sym typeface="Roboto"/>
                </a:rPr>
                <a:t>70</a:t>
              </a:r>
            </a:p>
          </p:txBody>
        </p:sp>
      </p:grpSp>
      <p:cxnSp>
        <p:nvCxnSpPr>
          <p:cNvPr id="2" name="Google Shape;638;p33">
            <a:extLst>
              <a:ext uri="{FF2B5EF4-FFF2-40B4-BE49-F238E27FC236}">
                <a16:creationId xmlns:a16="http://schemas.microsoft.com/office/drawing/2014/main" id="{B68749DC-849C-1645-8D0C-0BBE1FEE8506}"/>
              </a:ext>
            </a:extLst>
          </p:cNvPr>
          <p:cNvCxnSpPr>
            <a:cxnSpLocks/>
          </p:cNvCxnSpPr>
          <p:nvPr/>
        </p:nvCxnSpPr>
        <p:spPr>
          <a:xfrm>
            <a:off x="1862900" y="755288"/>
            <a:ext cx="11167300" cy="0"/>
          </a:xfrm>
          <a:prstGeom prst="straightConnector1">
            <a:avLst/>
          </a:prstGeom>
          <a:noFill/>
          <a:ln w="38100" cap="flat" cmpd="sng">
            <a:solidFill>
              <a:srgbClr val="6AA84F"/>
            </a:solidFill>
            <a:prstDash val="solid"/>
            <a:round/>
            <a:headEnd type="none" w="med" len="med"/>
            <a:tailEnd type="none" w="med" len="med"/>
          </a:ln>
        </p:spPr>
      </p:cxnSp>
      <p:grpSp>
        <p:nvGrpSpPr>
          <p:cNvPr id="4" name="Group 3">
            <a:extLst>
              <a:ext uri="{FF2B5EF4-FFF2-40B4-BE49-F238E27FC236}">
                <a16:creationId xmlns:a16="http://schemas.microsoft.com/office/drawing/2014/main" id="{617DD5BD-69EF-AF5D-F0CE-A6C683A59D93}"/>
              </a:ext>
            </a:extLst>
          </p:cNvPr>
          <p:cNvGrpSpPr/>
          <p:nvPr/>
        </p:nvGrpSpPr>
        <p:grpSpPr>
          <a:xfrm>
            <a:off x="9174405" y="2692375"/>
            <a:ext cx="4835278" cy="644400"/>
            <a:chOff x="9026892" y="2226655"/>
            <a:chExt cx="4835278" cy="644400"/>
          </a:xfrm>
        </p:grpSpPr>
        <p:sp>
          <p:nvSpPr>
            <p:cNvPr id="5" name="Google Shape;528;p31">
              <a:extLst>
                <a:ext uri="{FF2B5EF4-FFF2-40B4-BE49-F238E27FC236}">
                  <a16:creationId xmlns:a16="http://schemas.microsoft.com/office/drawing/2014/main" id="{4564E314-CBA4-4860-9B62-EBBC6DA8CBCC}"/>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1</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7" name="Google Shape;404;p28">
              <a:extLst>
                <a:ext uri="{FF2B5EF4-FFF2-40B4-BE49-F238E27FC236}">
                  <a16:creationId xmlns:a16="http://schemas.microsoft.com/office/drawing/2014/main" id="{BC931684-8FF0-32E9-ECB9-A6375A8FC87A}"/>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0" name="Group 9">
            <a:extLst>
              <a:ext uri="{FF2B5EF4-FFF2-40B4-BE49-F238E27FC236}">
                <a16:creationId xmlns:a16="http://schemas.microsoft.com/office/drawing/2014/main" id="{3E3AF5E5-98F4-C234-6542-F110500F9BD7}"/>
              </a:ext>
            </a:extLst>
          </p:cNvPr>
          <p:cNvGrpSpPr/>
          <p:nvPr/>
        </p:nvGrpSpPr>
        <p:grpSpPr>
          <a:xfrm>
            <a:off x="9144000" y="4097830"/>
            <a:ext cx="5306914" cy="886243"/>
            <a:chOff x="7668690" y="3881812"/>
            <a:chExt cx="5306914" cy="886243"/>
          </a:xfrm>
        </p:grpSpPr>
        <p:sp>
          <p:nvSpPr>
            <p:cNvPr id="8" name="Google Shape;393;p28">
              <a:extLst>
                <a:ext uri="{FF2B5EF4-FFF2-40B4-BE49-F238E27FC236}">
                  <a16:creationId xmlns:a16="http://schemas.microsoft.com/office/drawing/2014/main" id="{40AF761A-E1EE-F203-F05A-A5C31E8484C4}"/>
                </a:ext>
              </a:extLst>
            </p:cNvPr>
            <p:cNvSpPr/>
            <p:nvPr/>
          </p:nvSpPr>
          <p:spPr>
            <a:xfrm>
              <a:off x="8163508" y="3881812"/>
              <a:ext cx="4812096" cy="886243"/>
            </a:xfrm>
            <a:prstGeom prst="rect">
              <a:avLst/>
            </a:prstGeom>
            <a:noFill/>
            <a:ln>
              <a:noFill/>
            </a:ln>
          </p:spPr>
          <p:txBody>
            <a:bodyPr spcFirstLastPara="1" wrap="square" lIns="90625" tIns="45325" rIns="90625" bIns="45325" anchor="ctr" anchorCtr="0">
              <a:noAutofit/>
            </a:bodyPr>
            <a:lstStyle/>
            <a:p>
              <a:pPr lvl="0"/>
              <a:r>
                <a:rPr lang="vi" sz="2600">
                  <a:solidFill>
                    <a:srgbClr val="666666"/>
                  </a:solidFill>
                  <a:latin typeface="Roboto"/>
                  <a:ea typeface="Roboto"/>
                  <a:cs typeface="Roboto"/>
                  <a:sym typeface="Roboto"/>
                </a:rPr>
                <a:t>0</a:t>
              </a:r>
              <a:r>
                <a:rPr lang="en-US" sz="2600">
                  <a:solidFill>
                    <a:srgbClr val="666666"/>
                  </a:solidFill>
                  <a:latin typeface="Roboto"/>
                  <a:ea typeface="Roboto"/>
                  <a:cs typeface="Roboto"/>
                  <a:sym typeface="Roboto"/>
                </a:rPr>
                <a:t>3</a:t>
              </a:r>
              <a:r>
                <a:rPr lang="vi" sz="2600">
                  <a:solidFill>
                    <a:srgbClr val="666666"/>
                  </a:solidFill>
                  <a:latin typeface="Roboto"/>
                  <a:ea typeface="Roboto"/>
                  <a:cs typeface="Roboto"/>
                  <a:sym typeface="Roboto"/>
                </a:rPr>
                <a:t> </a:t>
              </a:r>
              <a:r>
                <a:rPr lang="en-US" sz="2600">
                  <a:solidFill>
                    <a:srgbClr val="666666"/>
                  </a:solidFill>
                  <a:latin typeface="Roboto"/>
                  <a:ea typeface="Roboto"/>
                  <a:cs typeface="Roboto"/>
                  <a:sym typeface="Roboto"/>
                </a:rPr>
                <a:t>Module phần mềm</a:t>
              </a:r>
              <a:endParaRPr lang="en-US" sz="2600" dirty="0">
                <a:solidFill>
                  <a:srgbClr val="666666"/>
                </a:solidFill>
                <a:latin typeface="Roboto"/>
                <a:ea typeface="Roboto"/>
                <a:cs typeface="Roboto"/>
                <a:sym typeface="Roboto"/>
              </a:endParaRPr>
            </a:p>
          </p:txBody>
        </p:sp>
        <p:sp>
          <p:nvSpPr>
            <p:cNvPr id="9" name="Google Shape;400;p28">
              <a:extLst>
                <a:ext uri="{FF2B5EF4-FFF2-40B4-BE49-F238E27FC236}">
                  <a16:creationId xmlns:a16="http://schemas.microsoft.com/office/drawing/2014/main" id="{C17FBCE4-0028-3EFA-7584-D9141C387CBA}"/>
                </a:ext>
              </a:extLst>
            </p:cNvPr>
            <p:cNvSpPr/>
            <p:nvPr/>
          </p:nvSpPr>
          <p:spPr>
            <a:xfrm>
              <a:off x="7668690" y="4167476"/>
              <a:ext cx="376975" cy="352095"/>
            </a:xfrm>
            <a:custGeom>
              <a:avLst/>
              <a:gdLst/>
              <a:ahLst/>
              <a:cxnLst/>
              <a:rect l="l" t="t" r="r" b="b"/>
              <a:pathLst>
                <a:path w="477537" h="395827" extrusionOk="0">
                  <a:moveTo>
                    <a:pt x="120176" y="332574"/>
                  </a:moveTo>
                  <a:lnTo>
                    <a:pt x="120176" y="346963"/>
                  </a:lnTo>
                  <a:lnTo>
                    <a:pt x="200820" y="346963"/>
                  </a:lnTo>
                  <a:lnTo>
                    <a:pt x="200820" y="332574"/>
                  </a:lnTo>
                  <a:close/>
                  <a:moveTo>
                    <a:pt x="69138" y="32409"/>
                  </a:moveTo>
                  <a:cubicBezTo>
                    <a:pt x="49294" y="32409"/>
                    <a:pt x="33208" y="48495"/>
                    <a:pt x="33208" y="68339"/>
                  </a:cubicBezTo>
                  <a:lnTo>
                    <a:pt x="33208" y="212056"/>
                  </a:lnTo>
                  <a:cubicBezTo>
                    <a:pt x="33208" y="231900"/>
                    <a:pt x="49294" y="247986"/>
                    <a:pt x="69138" y="247986"/>
                  </a:cubicBezTo>
                  <a:lnTo>
                    <a:pt x="406821" y="247986"/>
                  </a:lnTo>
                  <a:cubicBezTo>
                    <a:pt x="426665" y="247986"/>
                    <a:pt x="442751" y="231900"/>
                    <a:pt x="442751" y="212056"/>
                  </a:cubicBezTo>
                  <a:lnTo>
                    <a:pt x="442751" y="68339"/>
                  </a:lnTo>
                  <a:cubicBezTo>
                    <a:pt x="442751" y="48495"/>
                    <a:pt x="426665" y="32409"/>
                    <a:pt x="406821" y="32409"/>
                  </a:cubicBezTo>
                  <a:close/>
                  <a:moveTo>
                    <a:pt x="46734" y="0"/>
                  </a:moveTo>
                  <a:lnTo>
                    <a:pt x="430804" y="0"/>
                  </a:lnTo>
                  <a:cubicBezTo>
                    <a:pt x="456614" y="0"/>
                    <a:pt x="477537" y="20924"/>
                    <a:pt x="477537" y="46734"/>
                  </a:cubicBezTo>
                  <a:lnTo>
                    <a:pt x="477537" y="233662"/>
                  </a:lnTo>
                  <a:cubicBezTo>
                    <a:pt x="477537" y="259472"/>
                    <a:pt x="456614" y="280396"/>
                    <a:pt x="430804" y="280396"/>
                  </a:cubicBezTo>
                  <a:lnTo>
                    <a:pt x="287788" y="280396"/>
                  </a:lnTo>
                  <a:lnTo>
                    <a:pt x="287788" y="311224"/>
                  </a:lnTo>
                  <a:lnTo>
                    <a:pt x="354593" y="311224"/>
                  </a:lnTo>
                  <a:cubicBezTo>
                    <a:pt x="377955" y="311224"/>
                    <a:pt x="396894" y="330163"/>
                    <a:pt x="396894" y="353525"/>
                  </a:cubicBezTo>
                  <a:cubicBezTo>
                    <a:pt x="396894" y="376888"/>
                    <a:pt x="377955" y="395827"/>
                    <a:pt x="354592" y="395827"/>
                  </a:cubicBezTo>
                  <a:lnTo>
                    <a:pt x="129271" y="395827"/>
                  </a:lnTo>
                  <a:cubicBezTo>
                    <a:pt x="111749" y="395827"/>
                    <a:pt x="96715" y="385174"/>
                    <a:pt x="90294" y="369991"/>
                  </a:cubicBezTo>
                  <a:lnTo>
                    <a:pt x="86969" y="353525"/>
                  </a:lnTo>
                  <a:lnTo>
                    <a:pt x="90294" y="337060"/>
                  </a:lnTo>
                  <a:cubicBezTo>
                    <a:pt x="96715" y="321877"/>
                    <a:pt x="111749" y="311224"/>
                    <a:pt x="129271" y="311224"/>
                  </a:cubicBezTo>
                  <a:lnTo>
                    <a:pt x="196075" y="311224"/>
                  </a:lnTo>
                  <a:lnTo>
                    <a:pt x="196075" y="280396"/>
                  </a:lnTo>
                  <a:lnTo>
                    <a:pt x="46734" y="280396"/>
                  </a:lnTo>
                  <a:cubicBezTo>
                    <a:pt x="20924" y="280396"/>
                    <a:pt x="0" y="259472"/>
                    <a:pt x="0" y="233662"/>
                  </a:cubicBezTo>
                  <a:lnTo>
                    <a:pt x="0" y="46734"/>
                  </a:lnTo>
                  <a:cubicBezTo>
                    <a:pt x="0" y="20924"/>
                    <a:pt x="20924" y="0"/>
                    <a:pt x="46734"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1" name="Group 10">
            <a:extLst>
              <a:ext uri="{FF2B5EF4-FFF2-40B4-BE49-F238E27FC236}">
                <a16:creationId xmlns:a16="http://schemas.microsoft.com/office/drawing/2014/main" id="{CD5C2626-C4E2-A828-5FC5-A170A177BA5A}"/>
              </a:ext>
            </a:extLst>
          </p:cNvPr>
          <p:cNvGrpSpPr/>
          <p:nvPr/>
        </p:nvGrpSpPr>
        <p:grpSpPr>
          <a:xfrm>
            <a:off x="9169669" y="5509614"/>
            <a:ext cx="4835278" cy="644400"/>
            <a:chOff x="9026892" y="2226655"/>
            <a:chExt cx="4835278" cy="644400"/>
          </a:xfrm>
        </p:grpSpPr>
        <p:sp>
          <p:nvSpPr>
            <p:cNvPr id="12" name="Google Shape;528;p31">
              <a:extLst>
                <a:ext uri="{FF2B5EF4-FFF2-40B4-BE49-F238E27FC236}">
                  <a16:creationId xmlns:a16="http://schemas.microsoft.com/office/drawing/2014/main" id="{E443257A-D641-451A-253D-9A901B6E6EF3}"/>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7</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Báo cáo tổng hợp</a:t>
              </a:r>
              <a:endParaRPr sz="2400" dirty="0">
                <a:solidFill>
                  <a:srgbClr val="666666"/>
                </a:solidFill>
                <a:latin typeface="Roboto"/>
                <a:ea typeface="Roboto"/>
                <a:cs typeface="Roboto"/>
                <a:sym typeface="Roboto"/>
              </a:endParaRPr>
            </a:p>
          </p:txBody>
        </p:sp>
        <p:sp>
          <p:nvSpPr>
            <p:cNvPr id="13" name="Google Shape;404;p28">
              <a:extLst>
                <a:ext uri="{FF2B5EF4-FFF2-40B4-BE49-F238E27FC236}">
                  <a16:creationId xmlns:a16="http://schemas.microsoft.com/office/drawing/2014/main" id="{33775096-CB95-ECC5-C395-90AAAAECC9A1}"/>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14" name="Group 13">
            <a:extLst>
              <a:ext uri="{FF2B5EF4-FFF2-40B4-BE49-F238E27FC236}">
                <a16:creationId xmlns:a16="http://schemas.microsoft.com/office/drawing/2014/main" id="{219BE2F7-7F36-9188-D5A6-9F81EB9DE55E}"/>
              </a:ext>
            </a:extLst>
          </p:cNvPr>
          <p:cNvGrpSpPr/>
          <p:nvPr/>
        </p:nvGrpSpPr>
        <p:grpSpPr>
          <a:xfrm>
            <a:off x="9169669" y="6488889"/>
            <a:ext cx="4835278" cy="644400"/>
            <a:chOff x="9026892" y="2226655"/>
            <a:chExt cx="4835278" cy="644400"/>
          </a:xfrm>
        </p:grpSpPr>
        <p:sp>
          <p:nvSpPr>
            <p:cNvPr id="15" name="Google Shape;528;p31">
              <a:extLst>
                <a:ext uri="{FF2B5EF4-FFF2-40B4-BE49-F238E27FC236}">
                  <a16:creationId xmlns:a16="http://schemas.microsoft.com/office/drawing/2014/main" id="{E8A53C98-7533-5864-CCA2-FF5E263C9B55}"/>
                </a:ext>
              </a:extLst>
            </p:cNvPr>
            <p:cNvSpPr/>
            <p:nvPr/>
          </p:nvSpPr>
          <p:spPr>
            <a:xfrm>
              <a:off x="9659770" y="2226655"/>
              <a:ext cx="42024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r>
                <a:rPr lang="vi" sz="2400">
                  <a:solidFill>
                    <a:srgbClr val="666666"/>
                  </a:solidFill>
                  <a:latin typeface="Roboto"/>
                  <a:ea typeface="Roboto"/>
                  <a:cs typeface="Roboto"/>
                  <a:sym typeface="Roboto"/>
                </a:rPr>
                <a:t>0</a:t>
              </a:r>
              <a:r>
                <a:rPr lang="en-US" sz="2400">
                  <a:solidFill>
                    <a:srgbClr val="666666"/>
                  </a:solidFill>
                  <a:latin typeface="Roboto"/>
                  <a:ea typeface="Roboto"/>
                  <a:cs typeface="Roboto"/>
                  <a:sym typeface="Roboto"/>
                </a:rPr>
                <a:t>3</a:t>
              </a:r>
              <a:r>
                <a:rPr lang="vi" sz="2400">
                  <a:solidFill>
                    <a:srgbClr val="666666"/>
                  </a:solidFill>
                  <a:latin typeface="Roboto"/>
                  <a:ea typeface="Roboto"/>
                  <a:cs typeface="Roboto"/>
                  <a:sym typeface="Roboto"/>
                </a:rPr>
                <a:t> </a:t>
              </a:r>
              <a:r>
                <a:rPr lang="en-US" sz="2400">
                  <a:solidFill>
                    <a:srgbClr val="666666"/>
                  </a:solidFill>
                  <a:latin typeface="Roboto"/>
                  <a:ea typeface="Roboto"/>
                  <a:cs typeface="Roboto"/>
                  <a:sym typeface="Roboto"/>
                </a:rPr>
                <a:t>Bộ tài liệu</a:t>
              </a:r>
              <a:endParaRPr sz="2400" dirty="0">
                <a:solidFill>
                  <a:srgbClr val="666666"/>
                </a:solidFill>
                <a:latin typeface="Roboto"/>
                <a:ea typeface="Roboto"/>
                <a:cs typeface="Roboto"/>
                <a:sym typeface="Roboto"/>
              </a:endParaRPr>
            </a:p>
          </p:txBody>
        </p:sp>
        <p:sp>
          <p:nvSpPr>
            <p:cNvPr id="17" name="Google Shape;404;p28">
              <a:extLst>
                <a:ext uri="{FF2B5EF4-FFF2-40B4-BE49-F238E27FC236}">
                  <a16:creationId xmlns:a16="http://schemas.microsoft.com/office/drawing/2014/main" id="{E01F1A6E-09FB-A8F6-A200-7E6B19A8B199}"/>
                </a:ext>
              </a:extLst>
            </p:cNvPr>
            <p:cNvSpPr/>
            <p:nvPr/>
          </p:nvSpPr>
          <p:spPr>
            <a:xfrm>
              <a:off x="9026892" y="2358569"/>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grpSp>
        <p:nvGrpSpPr>
          <p:cNvPr id="20" name="Group 19">
            <a:extLst>
              <a:ext uri="{FF2B5EF4-FFF2-40B4-BE49-F238E27FC236}">
                <a16:creationId xmlns:a16="http://schemas.microsoft.com/office/drawing/2014/main" id="{E2351732-C1C8-6FD2-4571-8D5EAFFA2DFD}"/>
              </a:ext>
            </a:extLst>
          </p:cNvPr>
          <p:cNvGrpSpPr/>
          <p:nvPr/>
        </p:nvGrpSpPr>
        <p:grpSpPr>
          <a:xfrm>
            <a:off x="9144000" y="7993075"/>
            <a:ext cx="3980329" cy="886243"/>
            <a:chOff x="7581654" y="7814563"/>
            <a:chExt cx="3980329" cy="886243"/>
          </a:xfrm>
        </p:grpSpPr>
        <p:sp>
          <p:nvSpPr>
            <p:cNvPr id="18" name="Google Shape;393;p28">
              <a:extLst>
                <a:ext uri="{FF2B5EF4-FFF2-40B4-BE49-F238E27FC236}">
                  <a16:creationId xmlns:a16="http://schemas.microsoft.com/office/drawing/2014/main" id="{F0DD4169-0F35-3FF6-1505-CB6A9983D545}"/>
                </a:ext>
              </a:extLst>
            </p:cNvPr>
            <p:cNvSpPr/>
            <p:nvPr/>
          </p:nvSpPr>
          <p:spPr>
            <a:xfrm>
              <a:off x="8115883" y="7814563"/>
              <a:ext cx="3446100" cy="886243"/>
            </a:xfrm>
            <a:prstGeom prst="rect">
              <a:avLst/>
            </a:prstGeom>
            <a:noFill/>
            <a:ln>
              <a:noFill/>
            </a:ln>
          </p:spPr>
          <p:txBody>
            <a:bodyPr spcFirstLastPara="1" wrap="square" lIns="90625" tIns="45325" rIns="90625" bIns="45325" anchor="ctr" anchorCtr="0">
              <a:noAutofit/>
            </a:bodyPr>
            <a:lstStyle/>
            <a:p>
              <a:pPr lvl="0">
                <a:spcBef>
                  <a:spcPts val="0"/>
                </a:spcBef>
                <a:spcAft>
                  <a:spcPts val="0"/>
                </a:spcAft>
                <a:buClr>
                  <a:schemeClr val="dk1"/>
                </a:buClr>
              </a:pPr>
              <a:r>
                <a:rPr lang="en-US" sz="2400">
                  <a:solidFill>
                    <a:srgbClr val="666666"/>
                  </a:solidFill>
                  <a:latin typeface="Roboto"/>
                  <a:ea typeface="Roboto"/>
                  <a:cs typeface="Roboto"/>
                  <a:sym typeface="Roboto"/>
                </a:rPr>
                <a:t>01 Báo cáo tổng hợp, 01 Báo cáo tóm tắt</a:t>
              </a:r>
              <a:endParaRPr lang="en-US" sz="2400" dirty="0">
                <a:solidFill>
                  <a:srgbClr val="666666"/>
                </a:solidFill>
                <a:latin typeface="Roboto"/>
                <a:ea typeface="Roboto"/>
                <a:cs typeface="Roboto"/>
                <a:sym typeface="Roboto"/>
              </a:endParaRPr>
            </a:p>
          </p:txBody>
        </p:sp>
        <p:sp>
          <p:nvSpPr>
            <p:cNvPr id="19" name="Google Shape;404;p28">
              <a:extLst>
                <a:ext uri="{FF2B5EF4-FFF2-40B4-BE49-F238E27FC236}">
                  <a16:creationId xmlns:a16="http://schemas.microsoft.com/office/drawing/2014/main" id="{69BA9C5B-6D8E-CE1F-3172-F3FB06C260AA}"/>
                </a:ext>
              </a:extLst>
            </p:cNvPr>
            <p:cNvSpPr/>
            <p:nvPr/>
          </p:nvSpPr>
          <p:spPr>
            <a:xfrm>
              <a:off x="7581654" y="8067447"/>
              <a:ext cx="376975" cy="380475"/>
            </a:xfrm>
            <a:custGeom>
              <a:avLst/>
              <a:gdLst/>
              <a:ahLst/>
              <a:cxnLst/>
              <a:rect l="l" t="t" r="r" b="b"/>
              <a:pathLst>
                <a:path w="3079191" h="2981367" extrusionOk="0">
                  <a:moveTo>
                    <a:pt x="3022796" y="2688618"/>
                  </a:moveTo>
                  <a:lnTo>
                    <a:pt x="3066647" y="2759061"/>
                  </a:lnTo>
                  <a:cubicBezTo>
                    <a:pt x="3090865" y="2797966"/>
                    <a:pt x="3078959" y="2849138"/>
                    <a:pt x="3040055" y="2873357"/>
                  </a:cubicBezTo>
                  <a:lnTo>
                    <a:pt x="2886697" y="2968823"/>
                  </a:lnTo>
                  <a:cubicBezTo>
                    <a:pt x="2847792" y="2993041"/>
                    <a:pt x="2796620" y="2981135"/>
                    <a:pt x="2772401" y="2942230"/>
                  </a:cubicBezTo>
                  <a:cubicBezTo>
                    <a:pt x="2757784" y="2918749"/>
                    <a:pt x="2743168" y="2895268"/>
                    <a:pt x="2728551" y="2871787"/>
                  </a:cubicBezTo>
                  <a:close/>
                  <a:moveTo>
                    <a:pt x="2756797" y="2236341"/>
                  </a:moveTo>
                  <a:lnTo>
                    <a:pt x="2994773" y="2633448"/>
                  </a:lnTo>
                  <a:lnTo>
                    <a:pt x="2699388" y="2810465"/>
                  </a:lnTo>
                  <a:lnTo>
                    <a:pt x="2461412" y="2413358"/>
                  </a:lnTo>
                  <a:close/>
                  <a:moveTo>
                    <a:pt x="655358" y="1811459"/>
                  </a:moveTo>
                  <a:lnTo>
                    <a:pt x="1383226" y="1816221"/>
                  </a:lnTo>
                  <a:cubicBezTo>
                    <a:pt x="1396191" y="1948247"/>
                    <a:pt x="1424766" y="1978676"/>
                    <a:pt x="1461808" y="2048790"/>
                  </a:cubicBezTo>
                  <a:lnTo>
                    <a:pt x="655358" y="2046409"/>
                  </a:lnTo>
                  <a:cubicBezTo>
                    <a:pt x="590478" y="2046409"/>
                    <a:pt x="537883" y="1993814"/>
                    <a:pt x="537883" y="1928934"/>
                  </a:cubicBezTo>
                  <a:cubicBezTo>
                    <a:pt x="537883" y="1864054"/>
                    <a:pt x="590478" y="1811459"/>
                    <a:pt x="655358" y="1811459"/>
                  </a:cubicBezTo>
                  <a:close/>
                  <a:moveTo>
                    <a:pt x="655358" y="1328859"/>
                  </a:moveTo>
                  <a:lnTo>
                    <a:pt x="1430851" y="1331240"/>
                  </a:lnTo>
                  <a:cubicBezTo>
                    <a:pt x="1379522" y="1448979"/>
                    <a:pt x="1389048" y="1427020"/>
                    <a:pt x="1373702" y="1563809"/>
                  </a:cubicBezTo>
                  <a:lnTo>
                    <a:pt x="655358" y="1563809"/>
                  </a:lnTo>
                  <a:cubicBezTo>
                    <a:pt x="590478" y="1563809"/>
                    <a:pt x="537883" y="1511214"/>
                    <a:pt x="537883" y="1446334"/>
                  </a:cubicBezTo>
                  <a:cubicBezTo>
                    <a:pt x="537883" y="1381454"/>
                    <a:pt x="590478" y="1328859"/>
                    <a:pt x="655358" y="1328859"/>
                  </a:cubicBezTo>
                  <a:close/>
                  <a:moveTo>
                    <a:pt x="2223519" y="1057444"/>
                  </a:moveTo>
                  <a:cubicBezTo>
                    <a:pt x="1896198" y="1057444"/>
                    <a:pt x="1630852" y="1324106"/>
                    <a:pt x="1630852" y="1653050"/>
                  </a:cubicBezTo>
                  <a:cubicBezTo>
                    <a:pt x="1630852" y="1981994"/>
                    <a:pt x="1896198" y="2248656"/>
                    <a:pt x="2223519" y="2248656"/>
                  </a:cubicBezTo>
                  <a:cubicBezTo>
                    <a:pt x="2550840" y="2248656"/>
                    <a:pt x="2816186" y="1981994"/>
                    <a:pt x="2816186" y="1653050"/>
                  </a:cubicBezTo>
                  <a:cubicBezTo>
                    <a:pt x="2816186" y="1324106"/>
                    <a:pt x="2550840" y="1057444"/>
                    <a:pt x="2223519" y="1057444"/>
                  </a:cubicBezTo>
                  <a:close/>
                  <a:moveTo>
                    <a:pt x="2221979" y="940700"/>
                  </a:moveTo>
                  <a:cubicBezTo>
                    <a:pt x="2613063" y="940700"/>
                    <a:pt x="2930100" y="1257681"/>
                    <a:pt x="2930100" y="1648696"/>
                  </a:cubicBezTo>
                  <a:cubicBezTo>
                    <a:pt x="2930100" y="2039711"/>
                    <a:pt x="2613063" y="2356692"/>
                    <a:pt x="2221979" y="2356692"/>
                  </a:cubicBezTo>
                  <a:cubicBezTo>
                    <a:pt x="1830895" y="2356692"/>
                    <a:pt x="1513858" y="2039711"/>
                    <a:pt x="1513858" y="1648696"/>
                  </a:cubicBezTo>
                  <a:cubicBezTo>
                    <a:pt x="1513858" y="1257681"/>
                    <a:pt x="1830895" y="940700"/>
                    <a:pt x="2221979" y="940700"/>
                  </a:cubicBezTo>
                  <a:close/>
                  <a:moveTo>
                    <a:pt x="655356" y="846259"/>
                  </a:moveTo>
                  <a:lnTo>
                    <a:pt x="1903925" y="851022"/>
                  </a:lnTo>
                  <a:cubicBezTo>
                    <a:pt x="1837779" y="894942"/>
                    <a:pt x="1682998" y="946802"/>
                    <a:pt x="1577693" y="1088353"/>
                  </a:cubicBezTo>
                  <a:lnTo>
                    <a:pt x="655356" y="1081209"/>
                  </a:lnTo>
                  <a:cubicBezTo>
                    <a:pt x="590476" y="1081209"/>
                    <a:pt x="537881" y="1028614"/>
                    <a:pt x="537881" y="963734"/>
                  </a:cubicBezTo>
                  <a:cubicBezTo>
                    <a:pt x="537881" y="898854"/>
                    <a:pt x="590476" y="846259"/>
                    <a:pt x="655356" y="846259"/>
                  </a:cubicBezTo>
                  <a:close/>
                  <a:moveTo>
                    <a:pt x="504608" y="0"/>
                  </a:moveTo>
                  <a:lnTo>
                    <a:pt x="2391766" y="0"/>
                  </a:lnTo>
                  <a:cubicBezTo>
                    <a:pt x="2670453" y="0"/>
                    <a:pt x="2896374" y="225921"/>
                    <a:pt x="2896374" y="504608"/>
                  </a:cubicBezTo>
                  <a:lnTo>
                    <a:pt x="2896374" y="1114060"/>
                  </a:lnTo>
                  <a:lnTo>
                    <a:pt x="2866365" y="1081286"/>
                  </a:lnTo>
                  <a:cubicBezTo>
                    <a:pt x="2841389" y="1055895"/>
                    <a:pt x="2814690" y="1030552"/>
                    <a:pt x="2786461" y="1005594"/>
                  </a:cubicBezTo>
                  <a:cubicBezTo>
                    <a:pt x="2744118" y="968157"/>
                    <a:pt x="2701339" y="934243"/>
                    <a:pt x="2659326" y="904354"/>
                  </a:cubicBezTo>
                  <a:lnTo>
                    <a:pt x="2652580" y="900111"/>
                  </a:lnTo>
                  <a:lnTo>
                    <a:pt x="2652580" y="484142"/>
                  </a:lnTo>
                  <a:cubicBezTo>
                    <a:pt x="2652580" y="352291"/>
                    <a:pt x="2545694" y="245405"/>
                    <a:pt x="2413843" y="245405"/>
                  </a:cubicBezTo>
                  <a:lnTo>
                    <a:pt x="477795" y="245405"/>
                  </a:lnTo>
                  <a:cubicBezTo>
                    <a:pt x="345944" y="245405"/>
                    <a:pt x="239058" y="352291"/>
                    <a:pt x="239058" y="484142"/>
                  </a:cubicBezTo>
                  <a:lnTo>
                    <a:pt x="239058" y="2406999"/>
                  </a:lnTo>
                  <a:cubicBezTo>
                    <a:pt x="239058" y="2538850"/>
                    <a:pt x="345944" y="2645736"/>
                    <a:pt x="477795" y="2645736"/>
                  </a:cubicBezTo>
                  <a:lnTo>
                    <a:pt x="2413843" y="2645736"/>
                  </a:lnTo>
                  <a:lnTo>
                    <a:pt x="2431488" y="2643957"/>
                  </a:lnTo>
                  <a:lnTo>
                    <a:pt x="2552384" y="2856253"/>
                  </a:lnTo>
                  <a:lnTo>
                    <a:pt x="2493462" y="2874543"/>
                  </a:lnTo>
                  <a:cubicBezTo>
                    <a:pt x="2460614" y="2881265"/>
                    <a:pt x="2426602" y="2884795"/>
                    <a:pt x="2391766" y="2884795"/>
                  </a:cubicBezTo>
                  <a:lnTo>
                    <a:pt x="504608" y="2884795"/>
                  </a:lnTo>
                  <a:cubicBezTo>
                    <a:pt x="225921" y="2884795"/>
                    <a:pt x="0" y="2658874"/>
                    <a:pt x="0" y="2380187"/>
                  </a:cubicBezTo>
                  <a:lnTo>
                    <a:pt x="0" y="504608"/>
                  </a:lnTo>
                  <a:cubicBezTo>
                    <a:pt x="0" y="225921"/>
                    <a:pt x="225921" y="0"/>
                    <a:pt x="504608" y="0"/>
                  </a:cubicBezTo>
                  <a:close/>
                </a:path>
              </a:pathLst>
            </a:custGeom>
            <a:solidFill>
              <a:schemeClr val="accent1"/>
            </a:solidFill>
            <a:ln>
              <a:noFill/>
            </a:ln>
          </p:spPr>
          <p:txBody>
            <a:bodyPr spcFirstLastPara="1" wrap="square" lIns="67975" tIns="34000" rIns="67975" bIns="34000" anchor="ctr" anchorCtr="0">
              <a:noAutofit/>
            </a:bodyPr>
            <a:lstStyle/>
            <a:p>
              <a:pPr marL="0" marR="0" lvl="0" indent="0" algn="ctr" rtl="0">
                <a:spcBef>
                  <a:spcPts val="0"/>
                </a:spcBef>
                <a:spcAft>
                  <a:spcPts val="0"/>
                </a:spcAft>
                <a:buNone/>
              </a:pPr>
              <a:endParaRPr sz="700">
                <a:solidFill>
                  <a:srgbClr val="616161"/>
                </a:solidFill>
                <a:latin typeface="PT Sans"/>
                <a:ea typeface="PT Sans"/>
                <a:cs typeface="PT Sans"/>
                <a:sym typeface="PT Sans"/>
              </a:endParaRPr>
            </a:p>
          </p:txBody>
        </p:sp>
      </p:grpSp>
    </p:spTree>
    <p:extLst>
      <p:ext uri="{BB962C8B-B14F-4D97-AF65-F5344CB8AC3E}">
        <p14:creationId xmlns:p14="http://schemas.microsoft.com/office/powerpoint/2010/main" val="17324462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120000"/>
              </a:lnSpc>
            </a:pPr>
            <a:r>
              <a:rPr lang="vi-VN" sz="17600" b="1">
                <a:solidFill>
                  <a:schemeClr val="accent6">
                    <a:lumMod val="75000"/>
                  </a:schemeClr>
                </a:solidFill>
                <a:latin typeface="Arial" panose="020B0604020202020204" pitchFamily="34" charset="0"/>
                <a:cs typeface="Arial" panose="020B0604020202020204" pitchFamily="34" charset="0"/>
              </a:rPr>
              <a:t>0</a:t>
            </a:r>
            <a:r>
              <a:rPr lang="en-US" sz="17600" b="1">
                <a:solidFill>
                  <a:schemeClr val="accent6">
                    <a:lumMod val="75000"/>
                  </a:schemeClr>
                </a:solidFill>
                <a:latin typeface="Arial" panose="020B0604020202020204" pitchFamily="34" charset="0"/>
                <a:cs typeface="Arial" panose="020B0604020202020204" pitchFamily="34" charset="0"/>
              </a:rPr>
              <a:t>4</a:t>
            </a:r>
            <a:r>
              <a:rPr lang="vi-VN" sz="17600" b="1">
                <a:solidFill>
                  <a:schemeClr val="accent6">
                    <a:lumMod val="75000"/>
                  </a:schemeClr>
                </a:solidFill>
                <a:latin typeface="Arial" panose="020B0604020202020204" pitchFamily="34" charset="0"/>
                <a:cs typeface="Arial" panose="020B0604020202020204" pitchFamily="34" charset="0"/>
              </a:rPr>
              <a:t>. Định hướng nghiên cứu &amp; Nguồn kinh phí</a:t>
            </a: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11</a:t>
            </a:fld>
            <a:endParaRPr lang="en-US" sz="1400" dirty="0">
              <a:solidFill>
                <a:prstClr val="black">
                  <a:tint val="75000"/>
                </a:prstClr>
              </a:solidFill>
              <a:latin typeface="Arial" pitchFamily="34" charset="0"/>
              <a:cs typeface="Arial" pitchFamily="34" charset="0"/>
            </a:endParaRPr>
          </a:p>
        </p:txBody>
      </p:sp>
      <p:sp>
        <p:nvSpPr>
          <p:cNvPr id="16" name="Google Shape;531;p31"/>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7200" b="1" dirty="0">
              <a:solidFill>
                <a:srgbClr val="666666"/>
              </a:solidFill>
              <a:latin typeface="Roboto"/>
              <a:ea typeface="Roboto"/>
              <a:cs typeface="Roboto"/>
              <a:sym typeface="Roboto"/>
            </a:endParaRPr>
          </a:p>
        </p:txBody>
      </p:sp>
      <p:sp>
        <p:nvSpPr>
          <p:cNvPr id="82" name="Google Shape;603;p32"/>
          <p:cNvSpPr/>
          <p:nvPr/>
        </p:nvSpPr>
        <p:spPr>
          <a:xfrm>
            <a:off x="14665306" y="2895536"/>
            <a:ext cx="3456600" cy="644400"/>
          </a:xfrm>
          <a:prstGeom prst="rect">
            <a:avLst/>
          </a:prstGeom>
          <a:noFill/>
          <a:ln>
            <a:noFill/>
          </a:ln>
        </p:spPr>
        <p:txBody>
          <a:bodyPr spcFirstLastPara="1" wrap="square" lIns="181250" tIns="90650" rIns="181250" bIns="90650" anchor="t" anchorCtr="0">
            <a:noAutofit/>
          </a:bodyPr>
          <a:lstStyle/>
          <a:p>
            <a:pPr>
              <a:spcBef>
                <a:spcPts val="0"/>
              </a:spcBef>
              <a:spcAft>
                <a:spcPts val="0"/>
              </a:spcAft>
            </a:pPr>
            <a:endParaRPr sz="3200" b="1" dirty="0">
              <a:solidFill>
                <a:srgbClr val="666666"/>
              </a:solidFill>
              <a:latin typeface="Roboto" panose="020B0604020202020204" charset="0"/>
              <a:ea typeface="Roboto" panose="020B0604020202020204" charset="0"/>
              <a:cs typeface="Roboto"/>
              <a:sym typeface="Roboto"/>
            </a:endParaRPr>
          </a:p>
        </p:txBody>
      </p:sp>
      <p:graphicFrame>
        <p:nvGraphicFramePr>
          <p:cNvPr id="3" name="Table 2">
            <a:extLst>
              <a:ext uri="{FF2B5EF4-FFF2-40B4-BE49-F238E27FC236}">
                <a16:creationId xmlns:a16="http://schemas.microsoft.com/office/drawing/2014/main" id="{EEEAC1A9-7ABA-E13F-5F29-0D20A5EFAA50}"/>
              </a:ext>
            </a:extLst>
          </p:cNvPr>
          <p:cNvGraphicFramePr>
            <a:graphicFrameLocks noGrp="1"/>
          </p:cNvGraphicFramePr>
          <p:nvPr>
            <p:extLst>
              <p:ext uri="{D42A27DB-BD31-4B8C-83A1-F6EECF244321}">
                <p14:modId xmlns:p14="http://schemas.microsoft.com/office/powerpoint/2010/main" val="607881293"/>
              </p:ext>
            </p:extLst>
          </p:nvPr>
        </p:nvGraphicFramePr>
        <p:xfrm>
          <a:off x="3334000" y="1786385"/>
          <a:ext cx="11620000" cy="3507102"/>
        </p:xfrm>
        <a:graphic>
          <a:graphicData uri="http://schemas.openxmlformats.org/drawingml/2006/table">
            <a:tbl>
              <a:tblPr>
                <a:tableStyleId>{69CF1AB2-1976-4502-BF36-3FF5EA218861}</a:tableStyleId>
              </a:tblPr>
              <a:tblGrid>
                <a:gridCol w="1561258">
                  <a:extLst>
                    <a:ext uri="{9D8B030D-6E8A-4147-A177-3AD203B41FA5}">
                      <a16:colId xmlns:a16="http://schemas.microsoft.com/office/drawing/2014/main" val="779327432"/>
                    </a:ext>
                  </a:extLst>
                </a:gridCol>
                <a:gridCol w="6289396">
                  <a:extLst>
                    <a:ext uri="{9D8B030D-6E8A-4147-A177-3AD203B41FA5}">
                      <a16:colId xmlns:a16="http://schemas.microsoft.com/office/drawing/2014/main" val="1768674814"/>
                    </a:ext>
                  </a:extLst>
                </a:gridCol>
                <a:gridCol w="3769346">
                  <a:extLst>
                    <a:ext uri="{9D8B030D-6E8A-4147-A177-3AD203B41FA5}">
                      <a16:colId xmlns:a16="http://schemas.microsoft.com/office/drawing/2014/main" val="1236816623"/>
                    </a:ext>
                  </a:extLst>
                </a:gridCol>
              </a:tblGrid>
              <a:tr h="482528">
                <a:tc>
                  <a:txBody>
                    <a:bodyPr/>
                    <a:lstStyle/>
                    <a:p>
                      <a:pPr algn="ctr" fontAlgn="ctr"/>
                      <a:r>
                        <a:rPr lang="en-US" sz="2400" b="1" u="none" strike="noStrike">
                          <a:solidFill>
                            <a:schemeClr val="bg1"/>
                          </a:solidFill>
                          <a:effectLst/>
                          <a:latin typeface="Arial" panose="020B0604020202020204" pitchFamily="34" charset="0"/>
                          <a:cs typeface="Arial" panose="020B0604020202020204" pitchFamily="34" charset="0"/>
                        </a:rPr>
                        <a:t>TT</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CÁC KHOẢN MỤC</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l" fontAlgn="ctr"/>
                      <a:r>
                        <a:rPr lang="en-US" sz="2400" b="1" u="none" strike="noStrike">
                          <a:solidFill>
                            <a:schemeClr val="bg1"/>
                          </a:solidFill>
                          <a:effectLst/>
                          <a:latin typeface="Arial" panose="020B0604020202020204" pitchFamily="34" charset="0"/>
                          <a:cs typeface="Arial" panose="020B0604020202020204" pitchFamily="34" charset="0"/>
                        </a:rPr>
                        <a:t>Dự toán kinh phí (VNĐ)</a:t>
                      </a:r>
                      <a:endParaRPr lang="en-US" sz="2400" b="1" i="0" u="none" strike="noStrike">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654156176"/>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1</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fontAlgn="ctr"/>
                      <a:r>
                        <a:rPr lang="en-US" sz="2400" u="none" strike="noStrike">
                          <a:effectLst/>
                          <a:latin typeface="Arial" panose="020B0604020202020204" pitchFamily="34" charset="0"/>
                          <a:cs typeface="Arial" panose="020B0604020202020204" pitchFamily="34" charset="0"/>
                        </a:rPr>
                        <a:t>CÔNG LAO ĐỘNG TRỰC TIẾP</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sz="2400" u="none" strike="noStrike" dirty="0">
                          <a:effectLst/>
                          <a:latin typeface="Arial" panose="020B0604020202020204" pitchFamily="34" charset="0"/>
                          <a:cs typeface="Arial" panose="020B0604020202020204" pitchFamily="34" charset="0"/>
                        </a:rPr>
                        <a:t>860,000,000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338585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2</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THUÊ CHUYÊN GIA </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27312582"/>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3</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NGUYÊN VẬT LIỆU, NĂNG LƯỢNG</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6005740"/>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4</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THIẾT BỊ, MÁY MÓC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3502267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5</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XÂY DỰNG, SỬA CHỮA NHỎ</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a:effectLst/>
                          <a:latin typeface="Arial" panose="020B0604020202020204" pitchFamily="34" charset="0"/>
                          <a:cs typeface="Arial" panose="020B0604020202020204" pitchFamily="34" charset="0"/>
                        </a:rPr>
                        <a:t>0</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80479945"/>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6</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u="none" strike="noStrike">
                          <a:effectLst/>
                          <a:latin typeface="Arial" panose="020B0604020202020204" pitchFamily="34" charset="0"/>
                          <a:cs typeface="Arial" panose="020B0604020202020204" pitchFamily="34" charset="0"/>
                        </a:rPr>
                        <a:t>CHI PHÍ KHÁC</a:t>
                      </a:r>
                      <a:endParaRPr lang="en-US" sz="2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r" fontAlgn="ctr"/>
                      <a:r>
                        <a:rPr lang="en-US" sz="2400" u="none" strike="noStrike" dirty="0">
                          <a:effectLst/>
                          <a:latin typeface="Arial" panose="020B0604020202020204" pitchFamily="34" charset="0"/>
                          <a:cs typeface="Arial" panose="020B0604020202020204" pitchFamily="34" charset="0"/>
                        </a:rPr>
                        <a:t>50,000,000</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347801863"/>
                  </a:ext>
                </a:extLst>
              </a:tr>
              <a:tr h="432082">
                <a:tc>
                  <a:txBody>
                    <a:bodyPr/>
                    <a:lstStyle/>
                    <a:p>
                      <a:pPr algn="ctr" fontAlgn="ctr"/>
                      <a:r>
                        <a:rPr lang="en-US" sz="2400" u="none" strike="noStrike">
                          <a:effectLst/>
                          <a:latin typeface="Arial" panose="020B0604020202020204" pitchFamily="34" charset="0"/>
                          <a:cs typeface="Arial" panose="020B0604020202020204" pitchFamily="34" charset="0"/>
                        </a:rPr>
                        <a:t> </a:t>
                      </a:r>
                      <a:endParaRPr lang="en-US" sz="2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2400" b="0" i="1" u="none" strike="noStrike" dirty="0">
                          <a:solidFill>
                            <a:srgbClr val="FF0000"/>
                          </a:solidFill>
                          <a:effectLst/>
                          <a:latin typeface="Arial" panose="020B0604020202020204" pitchFamily="34" charset="0"/>
                          <a:cs typeface="Arial" panose="020B0604020202020204" pitchFamily="34" charset="0"/>
                        </a:rPr>
                        <a:t>TỔNG CỘNG</a:t>
                      </a:r>
                    </a:p>
                  </a:txBody>
                  <a:tcPr marL="9525" marR="9525" marT="9525" marB="0" anchor="ctr"/>
                </a:tc>
                <a:tc>
                  <a:txBody>
                    <a:bodyPr/>
                    <a:lstStyle/>
                    <a:p>
                      <a:pPr algn="r" fontAlgn="ctr"/>
                      <a:r>
                        <a:rPr lang="en-US" sz="2400" b="0" i="1" u="none" strike="noStrike" dirty="0">
                          <a:solidFill>
                            <a:srgbClr val="FF0000"/>
                          </a:solidFill>
                          <a:effectLst/>
                          <a:latin typeface="Arial" panose="020B0604020202020204" pitchFamily="34" charset="0"/>
                          <a:cs typeface="Arial" panose="020B0604020202020204" pitchFamily="34" charset="0"/>
                        </a:rPr>
                        <a:t>910,000,000</a:t>
                      </a:r>
                    </a:p>
                  </a:txBody>
                  <a:tcPr marL="9525" marR="9525" marT="9525" marB="0" anchor="ctr"/>
                </a:tc>
                <a:extLst>
                  <a:ext uri="{0D108BD9-81ED-4DB2-BD59-A6C34878D82A}">
                    <a16:rowId xmlns:a16="http://schemas.microsoft.com/office/drawing/2014/main" val="2105932046"/>
                  </a:ext>
                </a:extLst>
              </a:tr>
            </a:tbl>
          </a:graphicData>
        </a:graphic>
      </p:graphicFrame>
      <p:cxnSp>
        <p:nvCxnSpPr>
          <p:cNvPr id="4" name="Google Shape;638;p33">
            <a:extLst>
              <a:ext uri="{FF2B5EF4-FFF2-40B4-BE49-F238E27FC236}">
                <a16:creationId xmlns:a16="http://schemas.microsoft.com/office/drawing/2014/main" id="{7918B5A6-AF82-41CE-4315-2F9853953A53}"/>
              </a:ext>
            </a:extLst>
          </p:cNvPr>
          <p:cNvCxnSpPr>
            <a:cxnSpLocks/>
          </p:cNvCxnSpPr>
          <p:nvPr/>
        </p:nvCxnSpPr>
        <p:spPr>
          <a:xfrm>
            <a:off x="1506071" y="755288"/>
            <a:ext cx="11990951"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8390271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05.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thực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hiện</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4707399" y="11703900"/>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12</a:t>
            </a:fld>
            <a:endParaRPr lang="en-US" sz="1400" dirty="0">
              <a:solidFill>
                <a:prstClr val="black">
                  <a:tint val="75000"/>
                </a:prstClr>
              </a:solidFill>
              <a:latin typeface="Arial" pitchFamily="34" charset="0"/>
              <a:cs typeface="Arial" pitchFamily="34" charset="0"/>
            </a:endParaRPr>
          </a:p>
        </p:txBody>
      </p:sp>
      <p:sp>
        <p:nvSpPr>
          <p:cNvPr id="25" name="Google Shape;480;p30"/>
          <p:cNvSpPr/>
          <p:nvPr/>
        </p:nvSpPr>
        <p:spPr>
          <a:xfrm>
            <a:off x="7758162"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accent1"/>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26" name="Google Shape;481;p30"/>
          <p:cNvSpPr/>
          <p:nvPr/>
        </p:nvSpPr>
        <p:spPr>
          <a:xfrm>
            <a:off x="8420958" y="960831"/>
            <a:ext cx="4281000" cy="434568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chemeClr val="accent1"/>
                </a:solidFill>
                <a:latin typeface="Verdana" panose="020B0604030504040204" pitchFamily="34" charset="0"/>
                <a:ea typeface="Verdana" panose="020B0604030504040204" pitchFamily="34" charset="0"/>
                <a:cs typeface="Oswald"/>
                <a:sym typeface="Oswald"/>
              </a:rPr>
              <a:t>Hệ </a:t>
            </a:r>
            <a:r>
              <a:rPr lang="vi" sz="3200">
                <a:solidFill>
                  <a:schemeClr val="accent1"/>
                </a:solidFill>
                <a:latin typeface="Verdana" panose="020B0604030504040204" pitchFamily="34" charset="0"/>
                <a:ea typeface="Verdana" panose="020B0604030504040204" pitchFamily="34" charset="0"/>
                <a:cs typeface="Oswald"/>
                <a:sym typeface="Oswald"/>
              </a:rPr>
              <a:t>thống </a:t>
            </a:r>
            <a:r>
              <a:rPr lang="en-US" sz="3200">
                <a:solidFill>
                  <a:schemeClr val="accent1"/>
                </a:solidFill>
                <a:latin typeface="Verdana" panose="020B0604030504040204" pitchFamily="34" charset="0"/>
                <a:ea typeface="Verdana" panose="020B0604030504040204" pitchFamily="34" charset="0"/>
                <a:cs typeface="Oswald"/>
                <a:sym typeface="Oswald"/>
              </a:rPr>
              <a:t>xử lý lõi</a:t>
            </a:r>
            <a:endParaRPr sz="3200" dirty="0">
              <a:solidFill>
                <a:schemeClr val="accent1"/>
              </a:solidFill>
              <a:latin typeface="Verdana" panose="020B0604030504040204" pitchFamily="34" charset="0"/>
              <a:ea typeface="Verdana" panose="020B0604030504040204" pitchFamily="34" charset="0"/>
              <a:cs typeface="Oswald"/>
              <a:sym typeface="Oswald"/>
            </a:endParaRPr>
          </a:p>
          <a:p>
            <a:pPr>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các hàm xử lý lõi cho việc tự động tạo video highlights bóng đá</a:t>
            </a:r>
          </a:p>
          <a:p>
            <a:pPr algn="just">
              <a:lnSpc>
                <a:spcPct val="115000"/>
              </a:lnSpc>
              <a:spcBef>
                <a:spcPts val="2000"/>
              </a:spcBef>
              <a:spcAft>
                <a:spcPts val="0"/>
              </a:spcAft>
            </a:pPr>
            <a:r>
              <a:rPr lang="en-US" sz="2600">
                <a:solidFill>
                  <a:srgbClr val="666666"/>
                </a:solidFill>
                <a:latin typeface="Verdana" panose="020B0604030504040204" pitchFamily="34" charset="0"/>
                <a:ea typeface="Verdana" panose="020B0604030504040204" pitchFamily="34" charset="0"/>
                <a:cs typeface="Oswald"/>
                <a:sym typeface="Oswald"/>
              </a:rPr>
              <a:t>Cung cấp bộ mã nguồn để dựng 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27" name="Google Shape;482;p30"/>
          <p:cNvSpPr/>
          <p:nvPr/>
        </p:nvSpPr>
        <p:spPr>
          <a:xfrm>
            <a:off x="13364754" y="5306518"/>
            <a:ext cx="3973800" cy="2754774"/>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dirty="0">
                <a:solidFill>
                  <a:srgbClr val="E06666"/>
                </a:solidFill>
                <a:latin typeface="Verdana" panose="020B0604030504040204" pitchFamily="34" charset="0"/>
                <a:ea typeface="Verdana" panose="020B0604030504040204" pitchFamily="34" charset="0"/>
                <a:cs typeface="Oswald"/>
                <a:sym typeface="Oswald"/>
              </a:rPr>
              <a:t>Tài </a:t>
            </a:r>
            <a:r>
              <a:rPr lang="en-US" sz="3200" dirty="0" err="1">
                <a:solidFill>
                  <a:srgbClr val="E06666"/>
                </a:solidFill>
                <a:latin typeface="Verdana" panose="020B0604030504040204" pitchFamily="34" charset="0"/>
                <a:ea typeface="Verdana" panose="020B0604030504040204" pitchFamily="34" charset="0"/>
                <a:cs typeface="Oswald"/>
                <a:sym typeface="Oswald"/>
              </a:rPr>
              <a:t>liệu</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vận</a:t>
            </a:r>
            <a:r>
              <a:rPr lang="en-US" sz="3200" dirty="0">
                <a:solidFill>
                  <a:srgbClr val="E06666"/>
                </a:solidFill>
                <a:latin typeface="Verdana" panose="020B0604030504040204" pitchFamily="34" charset="0"/>
                <a:ea typeface="Verdana" panose="020B0604030504040204" pitchFamily="34" charset="0"/>
                <a:cs typeface="Oswald"/>
                <a:sym typeface="Oswald"/>
              </a:rPr>
              <a:t> </a:t>
            </a:r>
            <a:r>
              <a:rPr lang="en-US" sz="3200" dirty="0" err="1">
                <a:solidFill>
                  <a:srgbClr val="E06666"/>
                </a:solidFill>
                <a:latin typeface="Verdana" panose="020B0604030504040204" pitchFamily="34" charset="0"/>
                <a:ea typeface="Verdana" panose="020B0604030504040204" pitchFamily="34" charset="0"/>
                <a:cs typeface="Oswald"/>
                <a:sym typeface="Oswald"/>
              </a:rPr>
              <a:t>hành</a:t>
            </a:r>
            <a:r>
              <a:rPr lang="vi" sz="3200" dirty="0">
                <a:solidFill>
                  <a:srgbClr val="E06666"/>
                </a:solidFill>
                <a:latin typeface="Verdana" panose="020B0604030504040204" pitchFamily="34" charset="0"/>
                <a:ea typeface="Verdana" panose="020B0604030504040204" pitchFamily="34" charset="0"/>
                <a:cs typeface="Oswald"/>
                <a:sym typeface="Oswald"/>
              </a:rPr>
              <a:t> </a:t>
            </a:r>
            <a:br>
              <a:rPr lang="vi-VN" sz="3200" dirty="0">
                <a:solidFill>
                  <a:srgbClr val="E06666"/>
                </a:solidFill>
                <a:latin typeface="Verdana" panose="020B0604030504040204" pitchFamily="34" charset="0"/>
                <a:ea typeface="Verdana" panose="020B0604030504040204" pitchFamily="34" charset="0"/>
                <a:cs typeface="Oswald"/>
                <a:sym typeface="Oswald"/>
              </a:rPr>
            </a:br>
            <a:r>
              <a:rPr lang="en-US" sz="2600" dirty="0">
                <a:solidFill>
                  <a:srgbClr val="666666"/>
                </a:solidFill>
                <a:latin typeface="Verdana" panose="020B0604030504040204" pitchFamily="34" charset="0"/>
                <a:ea typeface="Verdana" panose="020B0604030504040204" pitchFamily="34" charset="0"/>
                <a:cs typeface="Oswald"/>
                <a:sym typeface="Oswald"/>
              </a:rPr>
              <a:t>T</a:t>
            </a:r>
            <a:r>
              <a:rPr lang="vi-VN" sz="2600" dirty="0">
                <a:solidFill>
                  <a:srgbClr val="666666"/>
                </a:solidFill>
                <a:latin typeface="Verdana" panose="020B0604030504040204" pitchFamily="34" charset="0"/>
                <a:ea typeface="Verdana" panose="020B0604030504040204" pitchFamily="34" charset="0"/>
                <a:cs typeface="Oswald"/>
                <a:sym typeface="Oswald"/>
              </a:rPr>
              <a:t>ài liệu hướng dẫn cài đặt và vận hành sử dụng, kết nối tích hợp</a:t>
            </a:r>
          </a:p>
          <a:p>
            <a:pPr algn="just">
              <a:lnSpc>
                <a:spcPct val="115000"/>
              </a:lnSpc>
              <a:spcBef>
                <a:spcPts val="0"/>
              </a:spcBef>
              <a:spcAft>
                <a:spcPts val="0"/>
              </a:spcAft>
            </a:pPr>
            <a:endParaRPr sz="3200" dirty="0">
              <a:solidFill>
                <a:schemeClr val="lt2"/>
              </a:solidFill>
              <a:latin typeface="Verdana" panose="020B0604030504040204" pitchFamily="34" charset="0"/>
              <a:ea typeface="Verdana" panose="020B0604030504040204" pitchFamily="34" charset="0"/>
              <a:cs typeface="Oswald"/>
              <a:sym typeface="Oswald"/>
            </a:endParaRPr>
          </a:p>
        </p:txBody>
      </p:sp>
      <p:sp>
        <p:nvSpPr>
          <p:cNvPr id="29" name="Google Shape;484;p30"/>
          <p:cNvSpPr/>
          <p:nvPr/>
        </p:nvSpPr>
        <p:spPr>
          <a:xfrm>
            <a:off x="8420958" y="5460475"/>
            <a:ext cx="4114800" cy="2075047"/>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vi" sz="3200" dirty="0">
                <a:solidFill>
                  <a:srgbClr val="434343"/>
                </a:solidFill>
                <a:latin typeface="Verdana" panose="020B0604030504040204" pitchFamily="34" charset="0"/>
                <a:ea typeface="Verdana" panose="020B0604030504040204" pitchFamily="34" charset="0"/>
                <a:cs typeface="Oswald"/>
                <a:sym typeface="Oswald"/>
              </a:rPr>
              <a:t>Tài liệu </a:t>
            </a:r>
            <a:r>
              <a:rPr lang="vi" sz="3200">
                <a:solidFill>
                  <a:srgbClr val="434343"/>
                </a:solidFill>
                <a:latin typeface="Verdana" panose="020B0604030504040204" pitchFamily="34" charset="0"/>
                <a:ea typeface="Verdana" panose="020B0604030504040204" pitchFamily="34" charset="0"/>
                <a:cs typeface="Oswald"/>
                <a:sym typeface="Oswald"/>
              </a:rPr>
              <a:t>thiết kế</a:t>
            </a:r>
            <a:endParaRPr lang="en-US" sz="320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endParaRPr sz="2600" dirty="0">
              <a:solidFill>
                <a:srgbClr val="434343"/>
              </a:solidFill>
              <a:latin typeface="Verdana" panose="020B0604030504040204" pitchFamily="34" charset="0"/>
              <a:ea typeface="Verdana" panose="020B0604030504040204" pitchFamily="34" charset="0"/>
              <a:cs typeface="Oswald"/>
              <a:sym typeface="Oswald"/>
            </a:endParaRPr>
          </a:p>
          <a:p>
            <a:pPr algn="just">
              <a:lnSpc>
                <a:spcPct val="115000"/>
              </a:lnSpc>
              <a:spcBef>
                <a:spcPts val="0"/>
              </a:spcBef>
              <a:spcAft>
                <a:spcPts val="0"/>
              </a:spcAft>
            </a:pPr>
            <a:r>
              <a:rPr lang="vi" sz="2600" dirty="0">
                <a:solidFill>
                  <a:srgbClr val="666666"/>
                </a:solidFill>
                <a:latin typeface="Verdana" panose="020B0604030504040204" pitchFamily="34" charset="0"/>
                <a:ea typeface="Verdana" panose="020B0604030504040204" pitchFamily="34" charset="0"/>
                <a:cs typeface="Oswald"/>
                <a:sym typeface="Oswald"/>
              </a:rPr>
              <a:t>Tài liệu thiết kế </a:t>
            </a:r>
            <a:r>
              <a:rPr lang="vi" sz="2600">
                <a:solidFill>
                  <a:srgbClr val="666666"/>
                </a:solidFill>
                <a:latin typeface="Verdana" panose="020B0604030504040204" pitchFamily="34" charset="0"/>
                <a:ea typeface="Verdana" panose="020B0604030504040204" pitchFamily="34" charset="0"/>
                <a:cs typeface="Oswald"/>
                <a:sym typeface="Oswald"/>
              </a:rPr>
              <a:t>hệ thống</a:t>
            </a:r>
            <a:endParaRPr sz="2600" dirty="0">
              <a:solidFill>
                <a:srgbClr val="666666"/>
              </a:solidFill>
              <a:latin typeface="Verdana" panose="020B0604030504040204" pitchFamily="34" charset="0"/>
              <a:ea typeface="Verdana" panose="020B0604030504040204" pitchFamily="34" charset="0"/>
              <a:cs typeface="Oswald"/>
              <a:sym typeface="Oswald"/>
            </a:endParaRPr>
          </a:p>
        </p:txBody>
      </p:sp>
      <p:sp>
        <p:nvSpPr>
          <p:cNvPr id="30" name="Google Shape;485;p30"/>
          <p:cNvSpPr/>
          <p:nvPr/>
        </p:nvSpPr>
        <p:spPr>
          <a:xfrm>
            <a:off x="12934598" y="538671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E06666"/>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1" name="Google Shape;486;p30"/>
          <p:cNvSpPr/>
          <p:nvPr/>
        </p:nvSpPr>
        <p:spPr>
          <a:xfrm>
            <a:off x="7776642" y="5536282"/>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434343"/>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2" name="Google Shape;487;p30"/>
          <p:cNvSpPr/>
          <p:nvPr/>
        </p:nvSpPr>
        <p:spPr>
          <a:xfrm>
            <a:off x="12926704" y="960844"/>
            <a:ext cx="430156" cy="661926"/>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rgbClr val="13A89C"/>
          </a:solidFill>
          <a:ln>
            <a:noFill/>
          </a:ln>
        </p:spPr>
        <p:txBody>
          <a:bodyPr spcFirstLastPara="1" wrap="square" lIns="34200" tIns="17100" rIns="34200" bIns="17100" anchor="ctr" anchorCtr="0">
            <a:noAutofit/>
          </a:bodyPr>
          <a:lstStyle/>
          <a:p>
            <a:pPr algn="ctr">
              <a:spcBef>
                <a:spcPts val="0"/>
              </a:spcBef>
              <a:spcAft>
                <a:spcPts val="0"/>
              </a:spcAft>
            </a:pPr>
            <a:endParaRPr sz="600" b="1">
              <a:solidFill>
                <a:schemeClr val="lt1"/>
              </a:solidFill>
              <a:latin typeface="Trebuchet MS"/>
              <a:ea typeface="Trebuchet MS"/>
              <a:cs typeface="Trebuchet MS"/>
              <a:sym typeface="Trebuchet MS"/>
            </a:endParaRPr>
          </a:p>
        </p:txBody>
      </p:sp>
      <p:sp>
        <p:nvSpPr>
          <p:cNvPr id="33" name="Google Shape;481;p30">
            <a:extLst>
              <a:ext uri="{FF2B5EF4-FFF2-40B4-BE49-F238E27FC236}">
                <a16:creationId xmlns:a16="http://schemas.microsoft.com/office/drawing/2014/main" id="{72366353-3CB9-604C-8DB2-3738477F6ECE}"/>
              </a:ext>
            </a:extLst>
          </p:cNvPr>
          <p:cNvSpPr/>
          <p:nvPr/>
        </p:nvSpPr>
        <p:spPr>
          <a:xfrm>
            <a:off x="13356860" y="942347"/>
            <a:ext cx="4281000" cy="3974428"/>
          </a:xfrm>
          <a:prstGeom prst="rect">
            <a:avLst/>
          </a:prstGeom>
          <a:noFill/>
          <a:ln>
            <a:noFill/>
          </a:ln>
        </p:spPr>
        <p:txBody>
          <a:bodyPr spcFirstLastPara="1" wrap="square" lIns="181250" tIns="90650" rIns="181250" bIns="90650" anchor="t" anchorCtr="0">
            <a:noAutofit/>
          </a:bodyPr>
          <a:lstStyle/>
          <a:p>
            <a:pPr algn="just">
              <a:lnSpc>
                <a:spcPct val="115000"/>
              </a:lnSpc>
              <a:spcBef>
                <a:spcPts val="0"/>
              </a:spcBef>
              <a:spcAft>
                <a:spcPts val="0"/>
              </a:spcAft>
            </a:pPr>
            <a:r>
              <a:rPr lang="en-US" sz="3200">
                <a:solidFill>
                  <a:srgbClr val="13A89C"/>
                </a:solidFill>
                <a:latin typeface="Verdana" panose="020B0604030504040204" pitchFamily="34" charset="0"/>
                <a:ea typeface="Verdana" panose="020B0604030504040204" pitchFamily="34" charset="0"/>
                <a:cs typeface="Oswald"/>
                <a:sym typeface="Oswald"/>
              </a:rPr>
              <a:t>Hệ thống giao diện tích hợp </a:t>
            </a:r>
          </a:p>
          <a:p>
            <a:pPr algn="just">
              <a:lnSpc>
                <a:spcPct val="115000"/>
              </a:lnSpc>
              <a:spcBef>
                <a:spcPts val="0"/>
              </a:spcBef>
              <a:spcAft>
                <a:spcPts val="0"/>
              </a:spcAft>
            </a:pPr>
            <a:r>
              <a:rPr lang="vi-VN" sz="2600">
                <a:solidFill>
                  <a:srgbClr val="666666"/>
                </a:solidFill>
                <a:latin typeface="Verdana" panose="020B0604030504040204" pitchFamily="34" charset="0"/>
                <a:ea typeface="Verdana" panose="020B0604030504040204" pitchFamily="34" charset="0"/>
                <a:cs typeface="Oswald"/>
                <a:sym typeface="Oswald"/>
              </a:rPr>
              <a:t>Cung cấp </a:t>
            </a:r>
            <a:r>
              <a:rPr lang="en-US" sz="2600">
                <a:solidFill>
                  <a:srgbClr val="666666"/>
                </a:solidFill>
                <a:latin typeface="Verdana" panose="020B0604030504040204" pitchFamily="34" charset="0"/>
                <a:ea typeface="Verdana" panose="020B0604030504040204" pitchFamily="34" charset="0"/>
                <a:cs typeface="Oswald"/>
                <a:sym typeface="Oswald"/>
              </a:rPr>
              <a:t>API </a:t>
            </a:r>
            <a:r>
              <a:rPr lang="vi-VN" sz="2600">
                <a:solidFill>
                  <a:srgbClr val="666666"/>
                </a:solidFill>
                <a:latin typeface="Verdana" panose="020B0604030504040204" pitchFamily="34" charset="0"/>
                <a:ea typeface="Verdana" panose="020B0604030504040204" pitchFamily="34" charset="0"/>
                <a:cs typeface="Oswald"/>
                <a:sym typeface="Oswald"/>
              </a:rPr>
              <a:t>dễ dàng tích hợp</a:t>
            </a:r>
            <a:endParaRPr lang="en-US" sz="2600">
              <a:solidFill>
                <a:srgbClr val="666666"/>
              </a:solidFill>
              <a:latin typeface="Verdana" panose="020B0604030504040204" pitchFamily="34" charset="0"/>
              <a:ea typeface="Verdana" panose="020B0604030504040204" pitchFamily="34" charset="0"/>
              <a:cs typeface="Oswald"/>
              <a:sym typeface="Oswald"/>
            </a:endParaRPr>
          </a:p>
        </p:txBody>
      </p:sp>
      <p:sp>
        <p:nvSpPr>
          <p:cNvPr id="34" name="Slide Number Placeholder 4">
            <a:extLst>
              <a:ext uri="{FF2B5EF4-FFF2-40B4-BE49-F238E27FC236}">
                <a16:creationId xmlns:a16="http://schemas.microsoft.com/office/drawing/2014/main" id="{8A2FBAB6-1233-B04B-99A4-228B5F0B4F8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12</a:t>
            </a:fld>
            <a:endParaRPr lang="en-US" sz="1400" dirty="0">
              <a:solidFill>
                <a:prstClr val="black">
                  <a:tint val="75000"/>
                </a:prstClr>
              </a:solidFill>
              <a:latin typeface="Arial" pitchFamily="34" charset="0"/>
              <a:cs typeface="Arial"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2" y="2113476"/>
            <a:ext cx="6736335" cy="50522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cxnSp>
        <p:nvCxnSpPr>
          <p:cNvPr id="2" name="Google Shape;638;p33">
            <a:extLst>
              <a:ext uri="{FF2B5EF4-FFF2-40B4-BE49-F238E27FC236}">
                <a16:creationId xmlns:a16="http://schemas.microsoft.com/office/drawing/2014/main" id="{FA7B7424-E30F-BBFD-05CB-1143C9EC0F4E}"/>
              </a:ext>
            </a:extLst>
          </p:cNvPr>
          <p:cNvCxnSpPr>
            <a:cxnSpLocks/>
          </p:cNvCxnSpPr>
          <p:nvPr/>
        </p:nvCxnSpPr>
        <p:spPr>
          <a:xfrm>
            <a:off x="1546412" y="755288"/>
            <a:ext cx="5472953"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03418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a:solidFill>
                  <a:schemeClr val="accent6">
                    <a:lumMod val="75000"/>
                  </a:schemeClr>
                </a:solidFill>
                <a:latin typeface="Arial" panose="020B0604020202020204" pitchFamily="34" charset="0"/>
                <a:cs typeface="Arial" panose="020B0604020202020204" pitchFamily="34" charset="0"/>
              </a:rPr>
              <a:t>06. </a:t>
            </a:r>
            <a:r>
              <a:rPr lang="en-US" sz="17600" b="1" dirty="0" err="1">
                <a:solidFill>
                  <a:schemeClr val="accent6">
                    <a:lumMod val="75000"/>
                  </a:schemeClr>
                </a:solidFill>
                <a:latin typeface="Arial" panose="020B0604020202020204" pitchFamily="34" charset="0"/>
                <a:cs typeface="Arial" panose="020B0604020202020204" pitchFamily="34" charset="0"/>
              </a:rPr>
              <a:t>Ứng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dụng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kết</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quả</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chuyển</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giao</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13</a:t>
            </a:fld>
            <a:endParaRPr lang="en-US" sz="1400" dirty="0">
              <a:solidFill>
                <a:prstClr val="black">
                  <a:tint val="75000"/>
                </a:prstClr>
              </a:solidFill>
              <a:latin typeface="Arial" pitchFamily="34" charset="0"/>
              <a:cs typeface="Arial" pitchFamily="34" charset="0"/>
            </a:endParaRPr>
          </a:p>
        </p:txBody>
      </p:sp>
      <p:cxnSp>
        <p:nvCxnSpPr>
          <p:cNvPr id="7" name="Google Shape;638;p33"/>
          <p:cNvCxnSpPr/>
          <p:nvPr/>
        </p:nvCxnSpPr>
        <p:spPr>
          <a:xfrm>
            <a:off x="1862900" y="755288"/>
            <a:ext cx="8608200" cy="0"/>
          </a:xfrm>
          <a:prstGeom prst="straightConnector1">
            <a:avLst/>
          </a:prstGeom>
          <a:noFill/>
          <a:ln w="38100" cap="flat" cmpd="sng">
            <a:solidFill>
              <a:srgbClr val="6AA84F"/>
            </a:solidFill>
            <a:prstDash val="solid"/>
            <a:round/>
            <a:headEnd type="none" w="med" len="med"/>
            <a:tailEnd type="none" w="med" len="med"/>
          </a:ln>
        </p:spPr>
      </p:cxnSp>
      <p:sp>
        <p:nvSpPr>
          <p:cNvPr id="28" name="Google Shape;660;p33"/>
          <p:cNvSpPr/>
          <p:nvPr/>
        </p:nvSpPr>
        <p:spPr>
          <a:xfrm>
            <a:off x="7944975" y="8874549"/>
            <a:ext cx="596814" cy="918378"/>
          </a:xfrm>
          <a:custGeom>
            <a:avLst/>
            <a:gdLst/>
            <a:ahLst/>
            <a:cxnLst/>
            <a:rect l="l" t="t" r="r" b="b"/>
            <a:pathLst>
              <a:path w="450426" h="693116" extrusionOk="0">
                <a:moveTo>
                  <a:pt x="130202" y="640170"/>
                </a:moveTo>
                <a:lnTo>
                  <a:pt x="322091" y="641201"/>
                </a:lnTo>
                <a:lnTo>
                  <a:pt x="280423" y="676269"/>
                </a:lnTo>
                <a:lnTo>
                  <a:pt x="280423" y="688761"/>
                </a:lnTo>
                <a:cubicBezTo>
                  <a:pt x="280423" y="691166"/>
                  <a:pt x="278350" y="693116"/>
                  <a:pt x="275793" y="693116"/>
                </a:cubicBezTo>
                <a:lnTo>
                  <a:pt x="175402" y="693116"/>
                </a:lnTo>
                <a:cubicBezTo>
                  <a:pt x="172845" y="693116"/>
                  <a:pt x="170772" y="691166"/>
                  <a:pt x="170772" y="688761"/>
                </a:cubicBezTo>
                <a:lnTo>
                  <a:pt x="170772" y="674315"/>
                </a:lnTo>
                <a:close/>
                <a:moveTo>
                  <a:pt x="131179" y="615417"/>
                </a:moveTo>
                <a:lnTo>
                  <a:pt x="318639" y="615417"/>
                </a:lnTo>
                <a:cubicBezTo>
                  <a:pt x="320165" y="615417"/>
                  <a:pt x="321402" y="616580"/>
                  <a:pt x="321402" y="618015"/>
                </a:cubicBezTo>
                <a:lnTo>
                  <a:pt x="321402" y="628411"/>
                </a:lnTo>
                <a:cubicBezTo>
                  <a:pt x="321402" y="629846"/>
                  <a:pt x="320165" y="631010"/>
                  <a:pt x="318639" y="631010"/>
                </a:cubicBezTo>
                <a:lnTo>
                  <a:pt x="131179" y="631010"/>
                </a:lnTo>
                <a:cubicBezTo>
                  <a:pt x="129653" y="631010"/>
                  <a:pt x="128416" y="629846"/>
                  <a:pt x="128416" y="628411"/>
                </a:cubicBezTo>
                <a:lnTo>
                  <a:pt x="128416" y="618015"/>
                </a:lnTo>
                <a:cubicBezTo>
                  <a:pt x="128416" y="616580"/>
                  <a:pt x="129653" y="615417"/>
                  <a:pt x="131179" y="615417"/>
                </a:cubicBezTo>
                <a:close/>
                <a:moveTo>
                  <a:pt x="131179" y="590663"/>
                </a:moveTo>
                <a:lnTo>
                  <a:pt x="318639" y="590663"/>
                </a:lnTo>
                <a:cubicBezTo>
                  <a:pt x="320165" y="590663"/>
                  <a:pt x="321402" y="591826"/>
                  <a:pt x="321402" y="593261"/>
                </a:cubicBezTo>
                <a:lnTo>
                  <a:pt x="321402" y="603657"/>
                </a:lnTo>
                <a:cubicBezTo>
                  <a:pt x="321402" y="605092"/>
                  <a:pt x="320165" y="606256"/>
                  <a:pt x="318639" y="606256"/>
                </a:cubicBezTo>
                <a:lnTo>
                  <a:pt x="131179" y="606256"/>
                </a:lnTo>
                <a:cubicBezTo>
                  <a:pt x="129653" y="606256"/>
                  <a:pt x="128416" y="605092"/>
                  <a:pt x="128416" y="603657"/>
                </a:cubicBezTo>
                <a:lnTo>
                  <a:pt x="128416" y="593261"/>
                </a:lnTo>
                <a:cubicBezTo>
                  <a:pt x="128416" y="591826"/>
                  <a:pt x="129653" y="590663"/>
                  <a:pt x="131179" y="590663"/>
                </a:cubicBezTo>
                <a:close/>
                <a:moveTo>
                  <a:pt x="131179" y="564877"/>
                </a:moveTo>
                <a:lnTo>
                  <a:pt x="318639" y="564877"/>
                </a:lnTo>
                <a:cubicBezTo>
                  <a:pt x="320165" y="564877"/>
                  <a:pt x="321402" y="566040"/>
                  <a:pt x="321402" y="567476"/>
                </a:cubicBezTo>
                <a:lnTo>
                  <a:pt x="321402" y="577871"/>
                </a:lnTo>
                <a:cubicBezTo>
                  <a:pt x="321402" y="579307"/>
                  <a:pt x="320165" y="580470"/>
                  <a:pt x="318639" y="580470"/>
                </a:cubicBezTo>
                <a:lnTo>
                  <a:pt x="131179" y="580470"/>
                </a:lnTo>
                <a:cubicBezTo>
                  <a:pt x="129653" y="580470"/>
                  <a:pt x="128416" y="579307"/>
                  <a:pt x="128416" y="577871"/>
                </a:cubicBezTo>
                <a:lnTo>
                  <a:pt x="128416" y="567476"/>
                </a:lnTo>
                <a:cubicBezTo>
                  <a:pt x="128416" y="566040"/>
                  <a:pt x="129653" y="564877"/>
                  <a:pt x="131179" y="564877"/>
                </a:cubicBezTo>
                <a:close/>
                <a:moveTo>
                  <a:pt x="131179" y="538445"/>
                </a:moveTo>
                <a:lnTo>
                  <a:pt x="318639" y="538445"/>
                </a:lnTo>
                <a:cubicBezTo>
                  <a:pt x="320165" y="538445"/>
                  <a:pt x="321402" y="539608"/>
                  <a:pt x="321402" y="541044"/>
                </a:cubicBezTo>
                <a:lnTo>
                  <a:pt x="321402" y="551439"/>
                </a:lnTo>
                <a:cubicBezTo>
                  <a:pt x="321402" y="552874"/>
                  <a:pt x="320165" y="554038"/>
                  <a:pt x="318639" y="554038"/>
                </a:cubicBezTo>
                <a:lnTo>
                  <a:pt x="131179" y="554038"/>
                </a:lnTo>
                <a:cubicBezTo>
                  <a:pt x="129653" y="554038"/>
                  <a:pt x="128416" y="552874"/>
                  <a:pt x="128416" y="551439"/>
                </a:cubicBezTo>
                <a:lnTo>
                  <a:pt x="128416" y="541044"/>
                </a:lnTo>
                <a:cubicBezTo>
                  <a:pt x="128416" y="539608"/>
                  <a:pt x="129653" y="538445"/>
                  <a:pt x="131179" y="538445"/>
                </a:cubicBezTo>
                <a:close/>
                <a:moveTo>
                  <a:pt x="310009" y="525367"/>
                </a:moveTo>
                <a:lnTo>
                  <a:pt x="317810" y="525494"/>
                </a:lnTo>
                <a:cubicBezTo>
                  <a:pt x="320795" y="525629"/>
                  <a:pt x="311549" y="525739"/>
                  <a:pt x="310009" y="525367"/>
                </a:cubicBezTo>
                <a:close/>
                <a:moveTo>
                  <a:pt x="228887" y="0"/>
                </a:moveTo>
                <a:cubicBezTo>
                  <a:pt x="247650" y="573"/>
                  <a:pt x="264828" y="802"/>
                  <a:pt x="282982" y="4814"/>
                </a:cubicBezTo>
                <a:cubicBezTo>
                  <a:pt x="301135" y="8825"/>
                  <a:pt x="322700" y="16618"/>
                  <a:pt x="337807" y="24067"/>
                </a:cubicBezTo>
                <a:cubicBezTo>
                  <a:pt x="352915" y="31516"/>
                  <a:pt x="361687" y="39309"/>
                  <a:pt x="373626" y="49509"/>
                </a:cubicBezTo>
                <a:cubicBezTo>
                  <a:pt x="385566" y="59708"/>
                  <a:pt x="399455" y="72200"/>
                  <a:pt x="409446" y="85264"/>
                </a:cubicBezTo>
                <a:cubicBezTo>
                  <a:pt x="419436" y="98329"/>
                  <a:pt x="427477" y="114717"/>
                  <a:pt x="433569" y="127897"/>
                </a:cubicBezTo>
                <a:cubicBezTo>
                  <a:pt x="439661" y="141076"/>
                  <a:pt x="443194" y="151619"/>
                  <a:pt x="445996" y="164340"/>
                </a:cubicBezTo>
                <a:cubicBezTo>
                  <a:pt x="448798" y="177061"/>
                  <a:pt x="450748" y="189094"/>
                  <a:pt x="450382" y="204222"/>
                </a:cubicBezTo>
                <a:cubicBezTo>
                  <a:pt x="450017" y="219349"/>
                  <a:pt x="447580" y="238488"/>
                  <a:pt x="443803" y="255105"/>
                </a:cubicBezTo>
                <a:cubicBezTo>
                  <a:pt x="440026" y="271723"/>
                  <a:pt x="433447" y="290288"/>
                  <a:pt x="427721" y="303926"/>
                </a:cubicBezTo>
                <a:cubicBezTo>
                  <a:pt x="421995" y="317564"/>
                  <a:pt x="415416" y="326044"/>
                  <a:pt x="409446" y="336931"/>
                </a:cubicBezTo>
                <a:cubicBezTo>
                  <a:pt x="403476" y="347819"/>
                  <a:pt x="397384" y="359508"/>
                  <a:pt x="391902" y="369249"/>
                </a:cubicBezTo>
                <a:cubicBezTo>
                  <a:pt x="386419" y="378991"/>
                  <a:pt x="381180" y="387013"/>
                  <a:pt x="376551" y="395379"/>
                </a:cubicBezTo>
                <a:cubicBezTo>
                  <a:pt x="371921" y="403745"/>
                  <a:pt x="367900" y="411996"/>
                  <a:pt x="364123" y="419445"/>
                </a:cubicBezTo>
                <a:cubicBezTo>
                  <a:pt x="360347" y="426894"/>
                  <a:pt x="355961" y="434114"/>
                  <a:pt x="353889" y="440074"/>
                </a:cubicBezTo>
                <a:cubicBezTo>
                  <a:pt x="351818" y="446033"/>
                  <a:pt x="352915" y="446721"/>
                  <a:pt x="351696" y="455201"/>
                </a:cubicBezTo>
                <a:cubicBezTo>
                  <a:pt x="350478" y="463682"/>
                  <a:pt x="350478" y="479955"/>
                  <a:pt x="346579" y="490957"/>
                </a:cubicBezTo>
                <a:cubicBezTo>
                  <a:pt x="342681" y="501959"/>
                  <a:pt x="334396" y="515482"/>
                  <a:pt x="328304" y="521212"/>
                </a:cubicBezTo>
                <a:cubicBezTo>
                  <a:pt x="322212" y="526942"/>
                  <a:pt x="313928" y="524650"/>
                  <a:pt x="310029" y="525338"/>
                </a:cubicBezTo>
                <a:cubicBezTo>
                  <a:pt x="310020" y="525339"/>
                  <a:pt x="310012" y="525341"/>
                  <a:pt x="310009" y="525367"/>
                </a:cubicBezTo>
                <a:cubicBezTo>
                  <a:pt x="308545" y="525355"/>
                  <a:pt x="306855" y="525346"/>
                  <a:pt x="304912" y="525338"/>
                </a:cubicBezTo>
                <a:cubicBezTo>
                  <a:pt x="304835" y="525339"/>
                  <a:pt x="164672" y="526484"/>
                  <a:pt x="134588" y="524650"/>
                </a:cubicBezTo>
                <a:lnTo>
                  <a:pt x="124353" y="514336"/>
                </a:lnTo>
                <a:cubicBezTo>
                  <a:pt x="119846" y="510096"/>
                  <a:pt x="113754" y="504480"/>
                  <a:pt x="109002" y="498521"/>
                </a:cubicBezTo>
                <a:cubicBezTo>
                  <a:pt x="104251" y="492562"/>
                  <a:pt x="97915" y="486029"/>
                  <a:pt x="95844" y="478580"/>
                </a:cubicBezTo>
                <a:cubicBezTo>
                  <a:pt x="93773" y="471131"/>
                  <a:pt x="96941" y="461734"/>
                  <a:pt x="96575" y="453826"/>
                </a:cubicBezTo>
                <a:cubicBezTo>
                  <a:pt x="96210" y="445918"/>
                  <a:pt x="95601" y="437552"/>
                  <a:pt x="93651" y="431135"/>
                </a:cubicBezTo>
                <a:cubicBezTo>
                  <a:pt x="91702" y="424717"/>
                  <a:pt x="89143" y="423227"/>
                  <a:pt x="84879" y="415320"/>
                </a:cubicBezTo>
                <a:cubicBezTo>
                  <a:pt x="80615" y="407412"/>
                  <a:pt x="74280" y="394577"/>
                  <a:pt x="68066" y="383689"/>
                </a:cubicBezTo>
                <a:cubicBezTo>
                  <a:pt x="61852" y="372802"/>
                  <a:pt x="54786" y="361915"/>
                  <a:pt x="47598" y="349996"/>
                </a:cubicBezTo>
                <a:cubicBezTo>
                  <a:pt x="40410" y="338077"/>
                  <a:pt x="31272" y="325127"/>
                  <a:pt x="24937" y="312177"/>
                </a:cubicBezTo>
                <a:cubicBezTo>
                  <a:pt x="18601" y="299227"/>
                  <a:pt x="13606" y="285360"/>
                  <a:pt x="9586" y="272296"/>
                </a:cubicBezTo>
                <a:cubicBezTo>
                  <a:pt x="5565" y="259231"/>
                  <a:pt x="2154" y="248917"/>
                  <a:pt x="813" y="233789"/>
                </a:cubicBezTo>
                <a:cubicBezTo>
                  <a:pt x="-527" y="218662"/>
                  <a:pt x="-161" y="197804"/>
                  <a:pt x="1544" y="181531"/>
                </a:cubicBezTo>
                <a:cubicBezTo>
                  <a:pt x="3250" y="165257"/>
                  <a:pt x="5078" y="151390"/>
                  <a:pt x="11048" y="136148"/>
                </a:cubicBezTo>
                <a:cubicBezTo>
                  <a:pt x="17017" y="120906"/>
                  <a:pt x="28226" y="103257"/>
                  <a:pt x="37364" y="90078"/>
                </a:cubicBezTo>
                <a:cubicBezTo>
                  <a:pt x="46501" y="76899"/>
                  <a:pt x="56004" y="66584"/>
                  <a:pt x="65873" y="57072"/>
                </a:cubicBezTo>
                <a:cubicBezTo>
                  <a:pt x="75742" y="47560"/>
                  <a:pt x="86219" y="39882"/>
                  <a:pt x="96575" y="33006"/>
                </a:cubicBezTo>
                <a:cubicBezTo>
                  <a:pt x="106931" y="26130"/>
                  <a:pt x="115703" y="21087"/>
                  <a:pt x="128009" y="15815"/>
                </a:cubicBezTo>
                <a:cubicBezTo>
                  <a:pt x="140314" y="10544"/>
                  <a:pt x="153594" y="4011"/>
                  <a:pt x="170407" y="1375"/>
                </a:cubicBezTo>
                <a:close/>
              </a:path>
            </a:pathLst>
          </a:custGeom>
          <a:solidFill>
            <a:schemeClr val="lt1"/>
          </a:solidFill>
          <a:ln>
            <a:noFill/>
          </a:ln>
        </p:spPr>
        <p:txBody>
          <a:bodyPr spcFirstLastPara="1" wrap="square" lIns="51300" tIns="25650" rIns="51300" bIns="25650" anchor="ctr" anchorCtr="0">
            <a:noAutofit/>
          </a:bodyPr>
          <a:lstStyle/>
          <a:p>
            <a:pPr algn="ctr">
              <a:spcBef>
                <a:spcPts val="0"/>
              </a:spcBef>
              <a:spcAft>
                <a:spcPts val="0"/>
              </a:spcAft>
            </a:pPr>
            <a:endParaRPr>
              <a:solidFill>
                <a:schemeClr val="lt1"/>
              </a:solidFill>
              <a:latin typeface="Quattrocento Sans"/>
              <a:ea typeface="Quattrocento Sans"/>
              <a:cs typeface="Quattrocento Sans"/>
              <a:sym typeface="Quattrocento Sans"/>
            </a:endParaRPr>
          </a:p>
        </p:txBody>
      </p:sp>
      <p:sp>
        <p:nvSpPr>
          <p:cNvPr id="2" name="Google Shape;202;p22">
            <a:extLst>
              <a:ext uri="{FF2B5EF4-FFF2-40B4-BE49-F238E27FC236}">
                <a16:creationId xmlns:a16="http://schemas.microsoft.com/office/drawing/2014/main" id="{1419A9BF-386F-92C1-555A-D90530C0C2E7}"/>
              </a:ext>
            </a:extLst>
          </p:cNvPr>
          <p:cNvSpPr txBox="1"/>
          <p:nvPr/>
        </p:nvSpPr>
        <p:spPr>
          <a:xfrm>
            <a:off x="1056162" y="1424407"/>
            <a:ext cx="16236486" cy="6832609"/>
          </a:xfrm>
          <a:prstGeom prst="rect">
            <a:avLst/>
          </a:prstGeom>
          <a:noFill/>
          <a:ln>
            <a:noFill/>
          </a:ln>
        </p:spPr>
        <p:txBody>
          <a:bodyPr spcFirstLastPara="1" wrap="square" lIns="91425" tIns="91425" rIns="91425" bIns="91425" anchor="t" anchorCtr="0">
            <a:spAutoFit/>
          </a:bodyPr>
          <a:lstStyle/>
          <a:p>
            <a:pPr marL="571500" lvl="0" indent="-571500" algn="just">
              <a:lnSpc>
                <a:spcPct val="150000"/>
              </a:lnSpc>
              <a:buClr>
                <a:srgbClr val="434343"/>
              </a:buClr>
              <a:buSzPct val="100000"/>
              <a:buFont typeface="Wingdings" panose="05000000000000000000" pitchFamily="2" charset="2"/>
              <a:buChar char="q"/>
            </a:pPr>
            <a:r>
              <a:rPr lang="vi-VN" sz="3600">
                <a:latin typeface="Roboto"/>
                <a:ea typeface="Roboto"/>
                <a:cs typeface="Roboto"/>
                <a:sym typeface="Roboto"/>
              </a:rPr>
              <a:t>Việc nghiên cứu thành công công nghệ video summarization giúp thay thế hoàn toàn con người trong việc tạo ra các bản tóm tắt cảnh nổi bật của video</a:t>
            </a:r>
          </a:p>
          <a:p>
            <a:pPr marL="571500" lvl="0" indent="-571500" algn="just">
              <a:lnSpc>
                <a:spcPct val="150000"/>
              </a:lnSpc>
              <a:buClr>
                <a:srgbClr val="434343"/>
              </a:buClr>
              <a:buSzPct val="100000"/>
              <a:buFont typeface="Wingdings" panose="05000000000000000000" pitchFamily="2" charset="2"/>
              <a:buChar char="q"/>
            </a:pPr>
            <a:r>
              <a:rPr lang="vi-VN" sz="3600">
                <a:latin typeface="Roboto"/>
                <a:ea typeface="Roboto"/>
                <a:cs typeface="Roboto"/>
                <a:sym typeface="Roboto"/>
              </a:rPr>
              <a:t>Đáp ứng được tốc độ xử lý nhanh, với khối lượng video lớn, chi phí thấp so với sức lao động của con người</a:t>
            </a:r>
          </a:p>
          <a:p>
            <a:pPr marL="571500" lvl="0" indent="-571500" algn="just">
              <a:lnSpc>
                <a:spcPct val="150000"/>
              </a:lnSpc>
              <a:buClr>
                <a:srgbClr val="434343"/>
              </a:buClr>
              <a:buSzPct val="100000"/>
              <a:buFont typeface="Wingdings" panose="05000000000000000000" pitchFamily="2" charset="2"/>
              <a:buChar char="q"/>
            </a:pPr>
            <a:r>
              <a:rPr lang="vi-VN" sz="3600">
                <a:latin typeface="Roboto"/>
                <a:ea typeface="Roboto"/>
                <a:cs typeface="Roboto"/>
                <a:sym typeface="Roboto"/>
              </a:rPr>
              <a:t>Tương lai có thể ứng dụng vào MyTV, giúp MyTV có thể dễ dàng phát triển các dịch vụ: highlight bóng đá, review phim...với </a:t>
            </a:r>
            <a:r>
              <a:rPr lang="en-US" sz="3600">
                <a:latin typeface="Roboto"/>
                <a:ea typeface="Roboto"/>
                <a:cs typeface="Roboto"/>
                <a:sym typeface="Roboto"/>
              </a:rPr>
              <a:t>nhiều </a:t>
            </a:r>
            <a:r>
              <a:rPr lang="vi-VN" sz="3600">
                <a:latin typeface="Roboto"/>
                <a:ea typeface="Roboto"/>
                <a:cs typeface="Roboto"/>
                <a:sym typeface="Roboto"/>
              </a:rPr>
              <a:t>nội dung</a:t>
            </a:r>
            <a:r>
              <a:rPr lang="en-US" sz="3600">
                <a:latin typeface="Roboto"/>
                <a:ea typeface="Roboto"/>
                <a:cs typeface="Roboto"/>
                <a:sym typeface="Roboto"/>
              </a:rPr>
              <a:t> </a:t>
            </a:r>
            <a:r>
              <a:rPr lang="vi-VN" sz="3600">
                <a:latin typeface="Roboto"/>
                <a:ea typeface="Roboto"/>
                <a:cs typeface="Roboto"/>
                <a:sym typeface="Roboto"/>
              </a:rPr>
              <a:t>đa dạng</a:t>
            </a:r>
            <a:r>
              <a:rPr lang="en-US" sz="3600">
                <a:latin typeface="Roboto"/>
                <a:ea typeface="Roboto"/>
                <a:cs typeface="Roboto"/>
                <a:sym typeface="Roboto"/>
              </a:rPr>
              <a:t> và hấp dẫn</a:t>
            </a:r>
            <a:r>
              <a:rPr lang="vi-VN" sz="3600">
                <a:latin typeface="Roboto"/>
                <a:ea typeface="Roboto"/>
                <a:cs typeface="Roboto"/>
                <a:sym typeface="Roboto"/>
              </a:rPr>
              <a:t> sẵn sàng cạnh tranh với các nền tảng khác</a:t>
            </a:r>
            <a:endParaRPr sz="3600" dirty="0">
              <a:latin typeface="Roboto"/>
              <a:ea typeface="Roboto"/>
              <a:cs typeface="Roboto"/>
              <a:sym typeface="Roboto"/>
            </a:endParaRPr>
          </a:p>
        </p:txBody>
      </p:sp>
    </p:spTree>
    <p:extLst>
      <p:ext uri="{BB962C8B-B14F-4D97-AF65-F5344CB8AC3E}">
        <p14:creationId xmlns:p14="http://schemas.microsoft.com/office/powerpoint/2010/main" val="139151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WordArt 5"/>
          <p:cNvSpPr>
            <a:spLocks noChangeArrowheads="1" noChangeShapeType="1" noTextEdit="1"/>
          </p:cNvSpPr>
          <p:nvPr/>
        </p:nvSpPr>
        <p:spPr bwMode="invGray">
          <a:xfrm>
            <a:off x="7285221" y="3537679"/>
            <a:ext cx="9578714" cy="1394086"/>
          </a:xfrm>
          <a:prstGeom prst="rect">
            <a:avLst/>
          </a:prstGeom>
          <a:effectLst>
            <a:reflection blurRad="6350" stA="50000" endA="300" endPos="38500" dist="50800" dir="5400000" sy="-100000" algn="bl" rotWithShape="0"/>
          </a:effectLst>
          <a:scene3d>
            <a:camera prst="perspectiveHeroicExtremeRightFacing"/>
            <a:lightRig rig="threePt" dir="t"/>
          </a:scene3d>
          <a:sp3d>
            <a:bevelT prst="angle"/>
          </a:sp3d>
        </p:spPr>
        <p:txBody>
          <a:bodyPr wrap="none" fromWordArt="1">
            <a:prstTxWarp prst="textDeflate">
              <a:avLst>
                <a:gd name="adj" fmla="val 0"/>
              </a:avLst>
            </a:prstTxWarp>
          </a:bodyPr>
          <a:lstStyle/>
          <a:p>
            <a:pPr algn="ctr"/>
            <a:r>
              <a:rPr lang="en-US" sz="115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cs typeface="Arial" panose="020B0604020202020204" pitchFamily="34" charset="0"/>
              </a:rPr>
              <a:t>Thank You !</a:t>
            </a:r>
          </a:p>
        </p:txBody>
      </p:sp>
      <p:pic>
        <p:nvPicPr>
          <p:cNvPr id="10" name="Picture 7" descr="H:\THUHA\SLIDE\SLIDE-VNPT-MEDIA-NTS\DESIGN\LOGO\logo-vnpt-media-01.png">
            <a:extLst>
              <a:ext uri="{FF2B5EF4-FFF2-40B4-BE49-F238E27FC236}">
                <a16:creationId xmlns:a16="http://schemas.microsoft.com/office/drawing/2014/main" id="{55EB7870-DD11-0D4B-8FB0-63FD0FBA8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0836" y="29980"/>
            <a:ext cx="3087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 descr="H:\THUHA\SLIDE\SLIDE-VNPT-MEDIA-NTS\DESIGN\LOGO\thanhvien-01.png">
            <a:extLst>
              <a:ext uri="{FF2B5EF4-FFF2-40B4-BE49-F238E27FC236}">
                <a16:creationId xmlns:a16="http://schemas.microsoft.com/office/drawing/2014/main" id="{BE929CE2-4ABF-2B45-86D5-D61CFD47D5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410" y="9846858"/>
            <a:ext cx="3084513" cy="315912"/>
          </a:xfrm>
          <a:prstGeom prst="rect">
            <a:avLst/>
          </a:prstGeom>
          <a:noFill/>
          <a:ln>
            <a:noFill/>
          </a:ln>
          <a:effectLst>
            <a:glow rad="127000">
              <a:schemeClr val="bg1"/>
            </a:glow>
          </a:effectLst>
        </p:spPr>
      </p:pic>
    </p:spTree>
    <p:extLst>
      <p:ext uri="{BB962C8B-B14F-4D97-AF65-F5344CB8AC3E}">
        <p14:creationId xmlns:p14="http://schemas.microsoft.com/office/powerpoint/2010/main" val="2296500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a:extLst>
              <a:ext uri="{FF2B5EF4-FFF2-40B4-BE49-F238E27FC236}">
                <a16:creationId xmlns:a16="http://schemas.microsoft.com/office/drawing/2014/main" id="{C15A980D-B298-4688-BB35-579659A64D9E}"/>
              </a:ext>
            </a:extLst>
          </p:cNvPr>
          <p:cNvSpPr/>
          <p:nvPr/>
        </p:nvSpPr>
        <p:spPr>
          <a:xfrm>
            <a:off x="63823" y="459733"/>
            <a:ext cx="9441408" cy="10283544"/>
          </a:xfrm>
          <a:custGeom>
            <a:avLst/>
            <a:gdLst/>
            <a:ahLst/>
            <a:cxnLst/>
            <a:rect l="l" t="t" r="r" b="b"/>
            <a:pathLst>
              <a:path w="6941184" h="7560309">
                <a:moveTo>
                  <a:pt x="6940854" y="0"/>
                </a:moveTo>
                <a:lnTo>
                  <a:pt x="0" y="3346"/>
                </a:lnTo>
                <a:lnTo>
                  <a:pt x="0" y="7560056"/>
                </a:lnTo>
                <a:lnTo>
                  <a:pt x="3698286" y="7560056"/>
                </a:lnTo>
                <a:lnTo>
                  <a:pt x="6940854" y="7"/>
                </a:lnTo>
                <a:close/>
              </a:path>
            </a:pathLst>
          </a:custGeom>
          <a:solidFill>
            <a:srgbClr val="00AEEF">
              <a:alpha val="9999"/>
            </a:srgbClr>
          </a:solidFill>
        </p:spPr>
        <p:txBody>
          <a:bodyPr wrap="square" lIns="0" tIns="0" rIns="0" bIns="0" rtlCol="0"/>
          <a:lstStyle/>
          <a:p>
            <a:endParaRPr sz="2449" dirty="0"/>
          </a:p>
        </p:txBody>
      </p:sp>
      <p:sp>
        <p:nvSpPr>
          <p:cNvPr id="2" name="object 2"/>
          <p:cNvSpPr/>
          <p:nvPr/>
        </p:nvSpPr>
        <p:spPr>
          <a:xfrm>
            <a:off x="5645" y="0"/>
            <a:ext cx="18282355" cy="10292685"/>
          </a:xfrm>
          <a:custGeom>
            <a:avLst/>
            <a:gdLst/>
            <a:ahLst/>
            <a:cxnLst/>
            <a:rect l="l" t="t" r="r" b="b"/>
            <a:pathLst>
              <a:path w="10692130" h="7547609">
                <a:moveTo>
                  <a:pt x="10692015" y="0"/>
                </a:moveTo>
                <a:lnTo>
                  <a:pt x="0" y="0"/>
                </a:lnTo>
                <a:lnTo>
                  <a:pt x="0" y="7547356"/>
                </a:lnTo>
                <a:lnTo>
                  <a:pt x="10692015" y="7547356"/>
                </a:lnTo>
                <a:lnTo>
                  <a:pt x="10692015" y="0"/>
                </a:lnTo>
                <a:close/>
              </a:path>
            </a:pathLst>
          </a:custGeom>
          <a:solidFill>
            <a:srgbClr val="0061AF"/>
          </a:solidFill>
        </p:spPr>
        <p:txBody>
          <a:bodyPr wrap="square" lIns="0" tIns="0" rIns="0" bIns="0" rtlCol="0"/>
          <a:lstStyle/>
          <a:p>
            <a:pPr defTabSz="1243759" fontAlgn="auto">
              <a:spcBef>
                <a:spcPts val="0"/>
              </a:spcBef>
              <a:spcAft>
                <a:spcPts val="0"/>
              </a:spcAft>
            </a:pPr>
            <a:endParaRPr sz="2449" dirty="0">
              <a:solidFill>
                <a:prstClr val="black"/>
              </a:solidFill>
              <a:latin typeface="Calibri"/>
            </a:endParaRPr>
          </a:p>
        </p:txBody>
      </p:sp>
      <p:sp>
        <p:nvSpPr>
          <p:cNvPr id="3" name="object 3"/>
          <p:cNvSpPr/>
          <p:nvPr/>
        </p:nvSpPr>
        <p:spPr>
          <a:xfrm>
            <a:off x="6068291" y="260802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4" name="object 4"/>
          <p:cNvSpPr txBox="1">
            <a:spLocks noGrp="1"/>
          </p:cNvSpPr>
          <p:nvPr>
            <p:ph type="title"/>
          </p:nvPr>
        </p:nvSpPr>
        <p:spPr>
          <a:xfrm>
            <a:off x="6323772" y="2493952"/>
            <a:ext cx="836952" cy="854596"/>
          </a:xfrm>
          <a:prstGeom prst="rect">
            <a:avLst/>
          </a:prstGeom>
        </p:spPr>
        <p:txBody>
          <a:bodyPr vert="horz" wrap="square" lIns="0" tIns="17275" rIns="0" bIns="0" numCol="1" rtlCol="0" anchor="ctr" anchorCtr="0" compatLnSpc="1">
            <a:prstTxWarp prst="textNoShape">
              <a:avLst/>
            </a:prstTxWarp>
            <a:spAutoFit/>
          </a:bodyPr>
          <a:lstStyle/>
          <a:p>
            <a:pPr marL="17275">
              <a:spcBef>
                <a:spcPts val="136"/>
              </a:spcBef>
            </a:pPr>
            <a:r>
              <a:rPr sz="5440" b="0" spc="-380" dirty="0">
                <a:solidFill>
                  <a:srgbClr val="0061AF"/>
                </a:solidFill>
                <a:latin typeface="Arial Unicode MS"/>
                <a:cs typeface="Arial Unicode MS"/>
              </a:rPr>
              <a:t>0</a:t>
            </a:r>
            <a:r>
              <a:rPr sz="5440" b="0" spc="-816" dirty="0">
                <a:solidFill>
                  <a:srgbClr val="0061AF"/>
                </a:solidFill>
                <a:latin typeface="Arial Unicode MS"/>
                <a:cs typeface="Arial Unicode MS"/>
              </a:rPr>
              <a:t>1</a:t>
            </a:r>
            <a:r>
              <a:rPr sz="5440" b="0" spc="-68" dirty="0">
                <a:solidFill>
                  <a:srgbClr val="0061AF"/>
                </a:solidFill>
                <a:latin typeface="Arial Unicode MS"/>
                <a:cs typeface="Arial Unicode MS"/>
              </a:rPr>
              <a:t>.</a:t>
            </a:r>
            <a:endParaRPr sz="5440" dirty="0">
              <a:latin typeface="Arial Unicode MS"/>
              <a:cs typeface="Arial Unicode MS"/>
            </a:endParaRPr>
          </a:p>
        </p:txBody>
      </p:sp>
      <p:sp>
        <p:nvSpPr>
          <p:cNvPr id="5" name="object 5"/>
          <p:cNvSpPr/>
          <p:nvPr/>
        </p:nvSpPr>
        <p:spPr>
          <a:xfrm>
            <a:off x="5748087" y="3518793"/>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6" name="object 6"/>
          <p:cNvSpPr txBox="1"/>
          <p:nvPr/>
        </p:nvSpPr>
        <p:spPr>
          <a:xfrm>
            <a:off x="5933622" y="3436986"/>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sz="5440" spc="-130" dirty="0">
                <a:solidFill>
                  <a:srgbClr val="0061AF"/>
                </a:solidFill>
                <a:latin typeface="Arial Unicode MS"/>
                <a:cs typeface="Arial Unicode MS"/>
              </a:rPr>
              <a:t>2.</a:t>
            </a:r>
            <a:endParaRPr sz="5440" dirty="0">
              <a:solidFill>
                <a:prstClr val="black"/>
              </a:solidFill>
              <a:latin typeface="Arial Unicode MS"/>
              <a:cs typeface="Arial Unicode MS"/>
            </a:endParaRPr>
          </a:p>
        </p:txBody>
      </p:sp>
      <p:sp>
        <p:nvSpPr>
          <p:cNvPr id="7" name="object 7"/>
          <p:cNvSpPr txBox="1"/>
          <p:nvPr/>
        </p:nvSpPr>
        <p:spPr>
          <a:xfrm>
            <a:off x="7408263" y="2670069"/>
            <a:ext cx="7574713"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THÔNG TIN CHUNG VỀ ĐỀ TÀI</a:t>
            </a:r>
            <a:endParaRPr sz="3265" i="1" spc="40" dirty="0">
              <a:solidFill>
                <a:srgbClr val="FFFF00"/>
              </a:solidFill>
              <a:latin typeface="Arial"/>
              <a:cs typeface="Arial"/>
            </a:endParaRPr>
          </a:p>
        </p:txBody>
      </p:sp>
      <p:grpSp>
        <p:nvGrpSpPr>
          <p:cNvPr id="9" name="object 9"/>
          <p:cNvGrpSpPr/>
          <p:nvPr/>
        </p:nvGrpSpPr>
        <p:grpSpPr>
          <a:xfrm>
            <a:off x="1872471" y="5"/>
            <a:ext cx="4862789" cy="10283544"/>
            <a:chOff x="779" y="0"/>
            <a:chExt cx="3575050" cy="7560309"/>
          </a:xfrm>
        </p:grpSpPr>
        <p:sp>
          <p:nvSpPr>
            <p:cNvPr id="10" name="object 10"/>
            <p:cNvSpPr/>
            <p:nvPr/>
          </p:nvSpPr>
          <p:spPr>
            <a:xfrm>
              <a:off x="779" y="0"/>
              <a:ext cx="3575050" cy="7560309"/>
            </a:xfrm>
            <a:custGeom>
              <a:avLst/>
              <a:gdLst/>
              <a:ahLst/>
              <a:cxnLst/>
              <a:rect l="l" t="t" r="r" b="b"/>
              <a:pathLst>
                <a:path w="3575050" h="7560309">
                  <a:moveTo>
                    <a:pt x="3574821" y="0"/>
                  </a:moveTo>
                  <a:lnTo>
                    <a:pt x="3099308" y="6096"/>
                  </a:lnTo>
                  <a:lnTo>
                    <a:pt x="0" y="7560068"/>
                  </a:lnTo>
                  <a:lnTo>
                    <a:pt x="420433" y="7560068"/>
                  </a:lnTo>
                  <a:lnTo>
                    <a:pt x="3574821"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1" name="object 11"/>
            <p:cNvSpPr/>
            <p:nvPr/>
          </p:nvSpPr>
          <p:spPr>
            <a:xfrm>
              <a:off x="1449212" y="1101331"/>
              <a:ext cx="1384935" cy="2569845"/>
            </a:xfrm>
            <a:custGeom>
              <a:avLst/>
              <a:gdLst/>
              <a:ahLst/>
              <a:cxnLst/>
              <a:rect l="l" t="t" r="r" b="b"/>
              <a:pathLst>
                <a:path w="1384935" h="2569845">
                  <a:moveTo>
                    <a:pt x="1384617" y="0"/>
                  </a:moveTo>
                  <a:lnTo>
                    <a:pt x="1069606" y="0"/>
                  </a:lnTo>
                  <a:lnTo>
                    <a:pt x="0" y="2569616"/>
                  </a:lnTo>
                  <a:lnTo>
                    <a:pt x="292227" y="2569616"/>
                  </a:lnTo>
                  <a:lnTo>
                    <a:pt x="1384617" y="0"/>
                  </a:lnTo>
                  <a:close/>
                </a:path>
              </a:pathLst>
            </a:custGeom>
            <a:solidFill>
              <a:srgbClr val="FFFFF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grpSp>
      <p:pic>
        <p:nvPicPr>
          <p:cNvPr id="12" name="Picture 11" descr="A picture containing clipart&#10;&#10;Description generated with high confidence">
            <a:extLst>
              <a:ext uri="{FF2B5EF4-FFF2-40B4-BE49-F238E27FC236}">
                <a16:creationId xmlns:a16="http://schemas.microsoft.com/office/drawing/2014/main" id="{CF03A2F1-5C08-44F1-B532-A7DB78B72CC8}"/>
              </a:ext>
            </a:extLst>
          </p:cNvPr>
          <p:cNvPicPr>
            <a:picLocks noChangeAspect="1"/>
          </p:cNvPicPr>
          <p:nvPr/>
        </p:nvPicPr>
        <p:blipFill>
          <a:blip r:embed="rId2" cstate="print">
            <a:duotone>
              <a:prstClr val="black"/>
              <a:schemeClr val="bg1">
                <a:lumMod val="65000"/>
                <a:tint val="45000"/>
                <a:satMod val="400000"/>
              </a:schemeClr>
            </a:duotone>
            <a:extLst>
              <a:ext uri="{28A0092B-C50C-407E-A947-70E740481C1C}">
                <a14:useLocalDpi xmlns:a14="http://schemas.microsoft.com/office/drawing/2010/main" val="0"/>
              </a:ext>
            </a:extLst>
          </a:blip>
          <a:stretch>
            <a:fillRect/>
          </a:stretch>
        </p:blipFill>
        <p:spPr>
          <a:xfrm>
            <a:off x="14371796" y="9808484"/>
            <a:ext cx="3565060" cy="215753"/>
          </a:xfrm>
          <a:prstGeom prst="rect">
            <a:avLst/>
          </a:prstGeom>
        </p:spPr>
      </p:pic>
      <p:sp>
        <p:nvSpPr>
          <p:cNvPr id="13" name="object 9">
            <a:extLst>
              <a:ext uri="{FF2B5EF4-FFF2-40B4-BE49-F238E27FC236}">
                <a16:creationId xmlns:a16="http://schemas.microsoft.com/office/drawing/2014/main" id="{2D345108-08E3-46C6-89D8-5B4FA4BFB0B0}"/>
              </a:ext>
            </a:extLst>
          </p:cNvPr>
          <p:cNvSpPr txBox="1"/>
          <p:nvPr/>
        </p:nvSpPr>
        <p:spPr>
          <a:xfrm>
            <a:off x="6365842" y="1362632"/>
            <a:ext cx="8188141" cy="823365"/>
          </a:xfrm>
          <a:prstGeom prst="rect">
            <a:avLst/>
          </a:prstGeom>
        </p:spPr>
        <p:txBody>
          <a:bodyPr vert="horz" wrap="square" lIns="0" tIns="152017" rIns="0" bIns="0" rtlCol="0">
            <a:spAutoFit/>
          </a:bodyPr>
          <a:lstStyle/>
          <a:p>
            <a:pPr marL="17275" defTabSz="1243759" fontAlgn="auto">
              <a:spcBef>
                <a:spcPts val="1198"/>
              </a:spcBef>
              <a:spcAft>
                <a:spcPts val="0"/>
              </a:spcAft>
            </a:pPr>
            <a:r>
              <a:rPr lang="en-US" sz="4353" b="1" spc="-28" dirty="0">
                <a:solidFill>
                  <a:srgbClr val="FFFFFF"/>
                </a:solidFill>
                <a:latin typeface="Arial"/>
                <a:cs typeface="Arial"/>
              </a:rPr>
              <a:t>NỘI DUNG</a:t>
            </a:r>
            <a:endParaRPr lang="en-US" sz="4353" spc="-28" dirty="0">
              <a:solidFill>
                <a:srgbClr val="FFFFFF"/>
              </a:solidFill>
              <a:latin typeface="Arial"/>
              <a:cs typeface="Arial"/>
            </a:endParaRPr>
          </a:p>
        </p:txBody>
      </p:sp>
      <p:sp>
        <p:nvSpPr>
          <p:cNvPr id="15" name="object 5">
            <a:extLst>
              <a:ext uri="{FF2B5EF4-FFF2-40B4-BE49-F238E27FC236}">
                <a16:creationId xmlns:a16="http://schemas.microsoft.com/office/drawing/2014/main" id="{001C7111-AA38-4ACA-9F67-A63329BF03E1}"/>
              </a:ext>
            </a:extLst>
          </p:cNvPr>
          <p:cNvSpPr/>
          <p:nvPr/>
        </p:nvSpPr>
        <p:spPr>
          <a:xfrm>
            <a:off x="4126656" y="75674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16" name="object 6">
            <a:extLst>
              <a:ext uri="{FF2B5EF4-FFF2-40B4-BE49-F238E27FC236}">
                <a16:creationId xmlns:a16="http://schemas.microsoft.com/office/drawing/2014/main" id="{503B6D9F-66A9-48B6-A295-4255479B460D}"/>
              </a:ext>
            </a:extLst>
          </p:cNvPr>
          <p:cNvSpPr txBox="1"/>
          <p:nvPr/>
        </p:nvSpPr>
        <p:spPr>
          <a:xfrm>
            <a:off x="4293637" y="7430779"/>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6</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2" name="object 6">
            <a:extLst>
              <a:ext uri="{FF2B5EF4-FFF2-40B4-BE49-F238E27FC236}">
                <a16:creationId xmlns:a16="http://schemas.microsoft.com/office/drawing/2014/main" id="{3BFF37E5-005B-48AC-8994-D3637342FFD2}"/>
              </a:ext>
            </a:extLst>
          </p:cNvPr>
          <p:cNvSpPr txBox="1"/>
          <p:nvPr/>
        </p:nvSpPr>
        <p:spPr>
          <a:xfrm>
            <a:off x="3339146" y="858591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4" name="object 5">
            <a:extLst>
              <a:ext uri="{FF2B5EF4-FFF2-40B4-BE49-F238E27FC236}">
                <a16:creationId xmlns:a16="http://schemas.microsoft.com/office/drawing/2014/main" id="{3049FEA5-4017-4F41-AC14-0485930899AC}"/>
              </a:ext>
            </a:extLst>
          </p:cNvPr>
          <p:cNvSpPr/>
          <p:nvPr/>
        </p:nvSpPr>
        <p:spPr>
          <a:xfrm>
            <a:off x="5303667" y="4428278"/>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5" name="object 6">
            <a:extLst>
              <a:ext uri="{FF2B5EF4-FFF2-40B4-BE49-F238E27FC236}">
                <a16:creationId xmlns:a16="http://schemas.microsoft.com/office/drawing/2014/main" id="{23298819-2A5D-1D49-972C-D8376667C605}"/>
              </a:ext>
            </a:extLst>
          </p:cNvPr>
          <p:cNvSpPr txBox="1"/>
          <p:nvPr/>
        </p:nvSpPr>
        <p:spPr>
          <a:xfrm>
            <a:off x="5489202" y="4346471"/>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3</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6" name="object 5">
            <a:extLst>
              <a:ext uri="{FF2B5EF4-FFF2-40B4-BE49-F238E27FC236}">
                <a16:creationId xmlns:a16="http://schemas.microsoft.com/office/drawing/2014/main" id="{F0A2D0D3-81FC-D34A-A7EB-887CD74B204C}"/>
              </a:ext>
            </a:extLst>
          </p:cNvPr>
          <p:cNvSpPr/>
          <p:nvPr/>
        </p:nvSpPr>
        <p:spPr>
          <a:xfrm>
            <a:off x="4913263" y="5357641"/>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7" name="object 6">
            <a:extLst>
              <a:ext uri="{FF2B5EF4-FFF2-40B4-BE49-F238E27FC236}">
                <a16:creationId xmlns:a16="http://schemas.microsoft.com/office/drawing/2014/main" id="{71545337-6BA6-4C45-B5F7-1B177F242241}"/>
              </a:ext>
            </a:extLst>
          </p:cNvPr>
          <p:cNvSpPr txBox="1"/>
          <p:nvPr/>
        </p:nvSpPr>
        <p:spPr>
          <a:xfrm>
            <a:off x="5098798" y="5275834"/>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5440" spc="-130" dirty="0">
                <a:solidFill>
                  <a:srgbClr val="0061AF"/>
                </a:solidFill>
                <a:latin typeface="Arial Unicode MS"/>
                <a:cs typeface="Arial Unicode MS"/>
              </a:rPr>
              <a:t>04</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28" name="object 5">
            <a:extLst>
              <a:ext uri="{FF2B5EF4-FFF2-40B4-BE49-F238E27FC236}">
                <a16:creationId xmlns:a16="http://schemas.microsoft.com/office/drawing/2014/main" id="{43461A10-489A-AE44-9314-F8667285E875}"/>
              </a:ext>
            </a:extLst>
          </p:cNvPr>
          <p:cNvSpPr/>
          <p:nvPr/>
        </p:nvSpPr>
        <p:spPr>
          <a:xfrm>
            <a:off x="4439124" y="6392374"/>
            <a:ext cx="1197990" cy="690983"/>
          </a:xfrm>
          <a:custGeom>
            <a:avLst/>
            <a:gdLst/>
            <a:ahLst/>
            <a:cxnLst/>
            <a:rect l="l" t="t" r="r" b="b"/>
            <a:pathLst>
              <a:path w="880745" h="508000">
                <a:moveTo>
                  <a:pt x="880529" y="0"/>
                </a:moveTo>
                <a:lnTo>
                  <a:pt x="0" y="0"/>
                </a:lnTo>
                <a:lnTo>
                  <a:pt x="0" y="508000"/>
                </a:lnTo>
                <a:lnTo>
                  <a:pt x="880529" y="508000"/>
                </a:lnTo>
                <a:lnTo>
                  <a:pt x="880529" y="0"/>
                </a:lnTo>
                <a:close/>
              </a:path>
            </a:pathLst>
          </a:custGeom>
          <a:solidFill>
            <a:srgbClr val="00AEEF"/>
          </a:solidFill>
        </p:spPr>
        <p:txBody>
          <a:bodyPr wrap="square" lIns="0" tIns="0" rIns="0" bIns="0" rtlCol="0"/>
          <a:lstStyle/>
          <a:p>
            <a:pPr defTabSz="1243759" fontAlgn="auto">
              <a:spcBef>
                <a:spcPts val="0"/>
              </a:spcBef>
              <a:spcAft>
                <a:spcPts val="0"/>
              </a:spcAft>
            </a:pPr>
            <a:endParaRPr sz="2449">
              <a:solidFill>
                <a:prstClr val="black"/>
              </a:solidFill>
              <a:latin typeface="Calibri"/>
            </a:endParaRPr>
          </a:p>
        </p:txBody>
      </p:sp>
      <p:sp>
        <p:nvSpPr>
          <p:cNvPr id="29" name="object 6">
            <a:extLst>
              <a:ext uri="{FF2B5EF4-FFF2-40B4-BE49-F238E27FC236}">
                <a16:creationId xmlns:a16="http://schemas.microsoft.com/office/drawing/2014/main" id="{FF3D8DC8-79F6-9E4F-84BB-009DB8F162BD}"/>
              </a:ext>
            </a:extLst>
          </p:cNvPr>
          <p:cNvSpPr txBox="1"/>
          <p:nvPr/>
        </p:nvSpPr>
        <p:spPr>
          <a:xfrm>
            <a:off x="4624659" y="6310567"/>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dirty="0">
                <a:solidFill>
                  <a:srgbClr val="0061AF"/>
                </a:solidFill>
                <a:latin typeface="Arial Unicode MS"/>
                <a:cs typeface="Arial Unicode MS"/>
              </a:rPr>
              <a:t>0</a:t>
            </a:r>
            <a:r>
              <a:rPr lang="en-US" sz="5440" spc="-130" dirty="0">
                <a:solidFill>
                  <a:srgbClr val="0061AF"/>
                </a:solidFill>
                <a:latin typeface="Arial Unicode MS"/>
                <a:cs typeface="Arial Unicode MS"/>
              </a:rPr>
              <a:t>5</a:t>
            </a:r>
            <a:r>
              <a:rPr sz="5440" spc="-130" dirty="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3" name="object 6">
            <a:extLst>
              <a:ext uri="{FF2B5EF4-FFF2-40B4-BE49-F238E27FC236}">
                <a16:creationId xmlns:a16="http://schemas.microsoft.com/office/drawing/2014/main" id="{58E72500-19EF-A541-A2F7-2C5BCAF2A01F}"/>
              </a:ext>
            </a:extLst>
          </p:cNvPr>
          <p:cNvSpPr txBox="1"/>
          <p:nvPr/>
        </p:nvSpPr>
        <p:spPr>
          <a:xfrm>
            <a:off x="3901680" y="8500533"/>
            <a:ext cx="944055" cy="854596"/>
          </a:xfrm>
          <a:prstGeom prst="rect">
            <a:avLst/>
          </a:prstGeom>
        </p:spPr>
        <p:txBody>
          <a:bodyPr vert="horz" wrap="square" lIns="0" tIns="17275" rIns="0" bIns="0" rtlCol="0">
            <a:spAutoFit/>
          </a:bodyPr>
          <a:lstStyle/>
          <a:p>
            <a:pPr marL="17275" defTabSz="1243759" fontAlgn="auto">
              <a:spcBef>
                <a:spcPts val="136"/>
              </a:spcBef>
              <a:spcAft>
                <a:spcPts val="0"/>
              </a:spcAft>
            </a:pPr>
            <a:r>
              <a:rPr sz="5440" spc="-164">
                <a:solidFill>
                  <a:srgbClr val="0061AF"/>
                </a:solidFill>
                <a:latin typeface="Arial Unicode MS"/>
                <a:cs typeface="Arial Unicode MS"/>
              </a:rPr>
              <a:t>0</a:t>
            </a:r>
            <a:r>
              <a:rPr sz="5440" spc="-130">
                <a:solidFill>
                  <a:srgbClr val="0061AF"/>
                </a:solidFill>
                <a:latin typeface="Arial Unicode MS"/>
                <a:cs typeface="Arial Unicode MS"/>
              </a:rPr>
              <a:t>.</a:t>
            </a:r>
            <a:endParaRPr sz="5440" dirty="0">
              <a:solidFill>
                <a:prstClr val="black"/>
              </a:solidFill>
              <a:latin typeface="Arial Unicode MS"/>
              <a:cs typeface="Arial Unicode MS"/>
            </a:endParaRPr>
          </a:p>
        </p:txBody>
      </p:sp>
      <p:sp>
        <p:nvSpPr>
          <p:cNvPr id="34" name="object 7">
            <a:extLst>
              <a:ext uri="{FF2B5EF4-FFF2-40B4-BE49-F238E27FC236}">
                <a16:creationId xmlns:a16="http://schemas.microsoft.com/office/drawing/2014/main" id="{AE729C7F-1470-C145-BCC3-9DA3D80FC985}"/>
              </a:ext>
            </a:extLst>
          </p:cNvPr>
          <p:cNvSpPr txBox="1"/>
          <p:nvPr/>
        </p:nvSpPr>
        <p:spPr>
          <a:xfrm>
            <a:off x="7127868" y="3622952"/>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KHẢO SÁT THỰC TẾ</a:t>
            </a:r>
            <a:endParaRPr sz="3265" i="1" spc="40" dirty="0">
              <a:solidFill>
                <a:srgbClr val="FFFF00"/>
              </a:solidFill>
              <a:latin typeface="Arial"/>
              <a:cs typeface="Arial"/>
            </a:endParaRPr>
          </a:p>
        </p:txBody>
      </p:sp>
      <p:sp>
        <p:nvSpPr>
          <p:cNvPr id="35" name="object 7">
            <a:extLst>
              <a:ext uri="{FF2B5EF4-FFF2-40B4-BE49-F238E27FC236}">
                <a16:creationId xmlns:a16="http://schemas.microsoft.com/office/drawing/2014/main" id="{2A38B297-2A36-A642-8E65-3511BA3610BD}"/>
              </a:ext>
            </a:extLst>
          </p:cNvPr>
          <p:cNvSpPr txBox="1"/>
          <p:nvPr/>
        </p:nvSpPr>
        <p:spPr>
          <a:xfrm>
            <a:off x="6667286" y="4491365"/>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dirty="0">
                <a:solidFill>
                  <a:srgbClr val="FFFFFF"/>
                </a:solidFill>
                <a:latin typeface="Arial"/>
                <a:cs typeface="Arial"/>
              </a:rPr>
              <a:t>MỤC TIÊU</a:t>
            </a:r>
            <a:endParaRPr sz="3265" i="1" spc="40" dirty="0">
              <a:solidFill>
                <a:srgbClr val="FFFF00"/>
              </a:solidFill>
              <a:latin typeface="Arial"/>
              <a:cs typeface="Arial"/>
            </a:endParaRPr>
          </a:p>
        </p:txBody>
      </p:sp>
      <p:sp>
        <p:nvSpPr>
          <p:cNvPr id="36" name="object 7">
            <a:extLst>
              <a:ext uri="{FF2B5EF4-FFF2-40B4-BE49-F238E27FC236}">
                <a16:creationId xmlns:a16="http://schemas.microsoft.com/office/drawing/2014/main" id="{AD3430C9-BD0B-384F-A1B4-3B8D1817BC69}"/>
              </a:ext>
            </a:extLst>
          </p:cNvPr>
          <p:cNvSpPr txBox="1"/>
          <p:nvPr/>
        </p:nvSpPr>
        <p:spPr>
          <a:xfrm>
            <a:off x="6311626" y="5444936"/>
            <a:ext cx="10187917"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vi-VN" sz="3265" b="1" spc="40">
                <a:solidFill>
                  <a:srgbClr val="FFFFFF"/>
                </a:solidFill>
                <a:latin typeface="Arial"/>
                <a:cs typeface="Arial"/>
              </a:rPr>
              <a:t>ĐỊNH HƯỚNG NGHIÊN CỨU &amp; NGUỒN KINH PHÍ</a:t>
            </a:r>
            <a:endParaRPr lang="en-US" sz="3265" i="1" spc="40" dirty="0">
              <a:solidFill>
                <a:srgbClr val="FFFF00"/>
              </a:solidFill>
              <a:latin typeface="Arial"/>
              <a:cs typeface="Arial"/>
            </a:endParaRPr>
          </a:p>
        </p:txBody>
      </p:sp>
      <p:sp>
        <p:nvSpPr>
          <p:cNvPr id="37" name="object 7">
            <a:extLst>
              <a:ext uri="{FF2B5EF4-FFF2-40B4-BE49-F238E27FC236}">
                <a16:creationId xmlns:a16="http://schemas.microsoft.com/office/drawing/2014/main" id="{A9E56BAE-381F-C74C-96BA-D4E3B6A4D693}"/>
              </a:ext>
            </a:extLst>
          </p:cNvPr>
          <p:cNvSpPr txBox="1"/>
          <p:nvPr/>
        </p:nvSpPr>
        <p:spPr>
          <a:xfrm>
            <a:off x="5828490" y="6461949"/>
            <a:ext cx="6103299"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KẾT QUẢ THỰC HIỆN</a:t>
            </a:r>
            <a:endParaRPr sz="3265" i="1" spc="40" dirty="0">
              <a:solidFill>
                <a:srgbClr val="FFFF00"/>
              </a:solidFill>
              <a:latin typeface="Arial"/>
              <a:cs typeface="Arial"/>
            </a:endParaRPr>
          </a:p>
        </p:txBody>
      </p:sp>
      <p:sp>
        <p:nvSpPr>
          <p:cNvPr id="38" name="object 7">
            <a:extLst>
              <a:ext uri="{FF2B5EF4-FFF2-40B4-BE49-F238E27FC236}">
                <a16:creationId xmlns:a16="http://schemas.microsoft.com/office/drawing/2014/main" id="{56D9A92F-6520-F24F-825A-5E56A2C6B494}"/>
              </a:ext>
            </a:extLst>
          </p:cNvPr>
          <p:cNvSpPr txBox="1"/>
          <p:nvPr/>
        </p:nvSpPr>
        <p:spPr>
          <a:xfrm>
            <a:off x="5489202" y="7633338"/>
            <a:ext cx="9342906" cy="519889"/>
          </a:xfrm>
          <a:prstGeom prst="rect">
            <a:avLst/>
          </a:prstGeom>
        </p:spPr>
        <p:txBody>
          <a:bodyPr vert="horz" wrap="square" lIns="0" tIns="17275" rIns="0" bIns="0" rtlCol="0">
            <a:spAutoFit/>
          </a:bodyPr>
          <a:lstStyle/>
          <a:p>
            <a:pPr marL="17275" defTabSz="1243759" fontAlgn="auto">
              <a:spcBef>
                <a:spcPts val="136"/>
              </a:spcBef>
              <a:spcAft>
                <a:spcPts val="0"/>
              </a:spcAft>
            </a:pPr>
            <a:r>
              <a:rPr lang="en-US" sz="3265" b="1" spc="40">
                <a:solidFill>
                  <a:srgbClr val="FFFFFF"/>
                </a:solidFill>
                <a:latin typeface="Arial"/>
                <a:cs typeface="Arial"/>
              </a:rPr>
              <a:t>ỨNG DỤNG KẾT QUẢ, CHUYỂN GIAO</a:t>
            </a:r>
            <a:endParaRPr sz="3265" i="1" spc="40" dirty="0">
              <a:solidFill>
                <a:srgbClr val="FFFF00"/>
              </a:solidFill>
              <a:latin typeface="Arial"/>
              <a:cs typeface="Arial"/>
            </a:endParaRPr>
          </a:p>
        </p:txBody>
      </p:sp>
    </p:spTree>
    <p:extLst>
      <p:ext uri="{BB962C8B-B14F-4D97-AF65-F5344CB8AC3E}">
        <p14:creationId xmlns:p14="http://schemas.microsoft.com/office/powerpoint/2010/main" val="20171151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2</a:t>
            </a:fld>
            <a:endParaRPr lang="en-US" sz="1400" dirty="0">
              <a:solidFill>
                <a:prstClr val="black">
                  <a:tint val="75000"/>
                </a:prstClr>
              </a:solidFill>
              <a:latin typeface="Arial" pitchFamily="34" charset="0"/>
              <a:cs typeface="Arial" pitchFamily="34" charset="0"/>
            </a:endParaRPr>
          </a:p>
        </p:txBody>
      </p:sp>
      <p:sp>
        <p:nvSpPr>
          <p:cNvPr id="15" name="Google Shape;149;p19"/>
          <p:cNvSpPr txBox="1"/>
          <p:nvPr/>
        </p:nvSpPr>
        <p:spPr>
          <a:xfrm>
            <a:off x="1281512" y="1380457"/>
            <a:ext cx="295665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Tên đề tài</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6" name="Google Shape;150;p19"/>
          <p:cNvSpPr/>
          <p:nvPr/>
        </p:nvSpPr>
        <p:spPr>
          <a:xfrm>
            <a:off x="1281514" y="2176776"/>
            <a:ext cx="15785782" cy="1410305"/>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lvl="0"/>
            <a:r>
              <a:rPr lang="en-US" sz="3200">
                <a:solidFill>
                  <a:srgbClr val="666666"/>
                </a:solidFill>
                <a:latin typeface="Roboto" panose="020B0604020202020204" charset="0"/>
                <a:ea typeface="Roboto" panose="020B0604020202020204" charset="0"/>
                <a:cs typeface="Arial" panose="020B0604020202020204" pitchFamily="34" charset="0"/>
                <a:sym typeface="Roboto"/>
              </a:rPr>
              <a:t>Nghiên cứu công nghệ trí tuệ nhân tạo xây dựng công cụ video summarization, ứng dụng phát triển nội dung mới cho dịch vụ truyền hình MyTV.</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7" name="Google Shape;151;p19"/>
          <p:cNvSpPr txBox="1"/>
          <p:nvPr/>
        </p:nvSpPr>
        <p:spPr>
          <a:xfrm>
            <a:off x="1281512" y="3834203"/>
            <a:ext cx="7071916"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Thời gian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18" name="Google Shape;152;p19"/>
          <p:cNvSpPr/>
          <p:nvPr/>
        </p:nvSpPr>
        <p:spPr>
          <a:xfrm>
            <a:off x="1281512" y="4762953"/>
            <a:ext cx="7071917"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0"/>
              </a:spcAft>
              <a:buNone/>
            </a:pP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12</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tháng</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a:p>
            <a:pPr marL="0" marR="0" lvl="0" indent="0" algn="l" rtl="0">
              <a:lnSpc>
                <a:spcPct val="100000"/>
              </a:lnSpc>
              <a:spcBef>
                <a:spcPts val="300"/>
              </a:spcBef>
              <a:spcAft>
                <a:spcPts val="0"/>
              </a:spcAft>
              <a:buNone/>
            </a:pP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(Từ tháng </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10</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3</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 đến tháng </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10</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/202</a:t>
            </a:r>
            <a:r>
              <a:rPr lang="en-US" sz="2800" dirty="0">
                <a:solidFill>
                  <a:srgbClr val="666666"/>
                </a:solidFill>
                <a:latin typeface="Roboto" panose="020B0604020202020204" charset="0"/>
                <a:ea typeface="Roboto" panose="020B0604020202020204" charset="0"/>
                <a:cs typeface="Arial" panose="020B0604020202020204" pitchFamily="34" charset="0"/>
                <a:sym typeface="Roboto"/>
              </a:rPr>
              <a:t>4</a:t>
            </a:r>
            <a:r>
              <a:rPr lang="vi" sz="2800" dirty="0">
                <a:solidFill>
                  <a:srgbClr val="666666"/>
                </a:solidFill>
                <a:latin typeface="Roboto" panose="020B0604020202020204" charset="0"/>
                <a:ea typeface="Roboto" panose="020B0604020202020204" charset="0"/>
                <a:cs typeface="Arial" panose="020B0604020202020204" pitchFamily="34" charset="0"/>
                <a:sym typeface="Roboto"/>
              </a:rPr>
              <a:t>)</a:t>
            </a:r>
            <a:endParaRPr sz="28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19" name="Google Shape;153;p19"/>
          <p:cNvSpPr txBox="1"/>
          <p:nvPr/>
        </p:nvSpPr>
        <p:spPr>
          <a:xfrm>
            <a:off x="9934578" y="3878219"/>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Cấp quản lý</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0" name="Google Shape;154;p19"/>
          <p:cNvSpPr/>
          <p:nvPr/>
        </p:nvSpPr>
        <p:spPr>
          <a:xfrm>
            <a:off x="9935954" y="4762953"/>
            <a:ext cx="7131341" cy="1294996"/>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sp>
        <p:nvSpPr>
          <p:cNvPr id="21" name="Google Shape;155;p19"/>
          <p:cNvSpPr txBox="1"/>
          <p:nvPr/>
        </p:nvSpPr>
        <p:spPr>
          <a:xfrm>
            <a:off x="1281512" y="6361381"/>
            <a:ext cx="1509433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panose="020B0604020202020204" charset="0"/>
                <a:ea typeface="Roboto" panose="020B0604020202020204" charset="0"/>
                <a:cs typeface="Arial" panose="020B0604020202020204" pitchFamily="34" charset="0"/>
                <a:sym typeface="Roboto"/>
              </a:rPr>
              <a:t>Tổng kinh phí thực hiện</a:t>
            </a:r>
            <a:endParaRPr sz="3200" b="1" dirty="0">
              <a:solidFill>
                <a:srgbClr val="38761D"/>
              </a:solidFill>
              <a:latin typeface="Roboto" panose="020B0604020202020204" charset="0"/>
              <a:ea typeface="Roboto" panose="020B0604020202020204" charset="0"/>
              <a:cs typeface="Arial" panose="020B0604020202020204" pitchFamily="34" charset="0"/>
              <a:sym typeface="Roboto"/>
            </a:endParaRPr>
          </a:p>
        </p:txBody>
      </p:sp>
      <p:sp>
        <p:nvSpPr>
          <p:cNvPr id="22" name="Google Shape;156;p19"/>
          <p:cNvSpPr/>
          <p:nvPr/>
        </p:nvSpPr>
        <p:spPr>
          <a:xfrm>
            <a:off x="1281514" y="7431307"/>
            <a:ext cx="15785782" cy="1211753"/>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solidFill>
                  <a:srgbClr val="666666"/>
                </a:solidFill>
                <a:latin typeface="Roboto" panose="020B0604020202020204" charset="0"/>
                <a:ea typeface="Roboto" panose="020B0604020202020204" charset="0"/>
                <a:cs typeface="Arial" panose="020B0604020202020204" pitchFamily="34" charset="0"/>
                <a:sym typeface="Roboto"/>
              </a:rPr>
              <a:t>910 </a:t>
            </a:r>
            <a:r>
              <a:rPr lang="vi" sz="3200" dirty="0">
                <a:solidFill>
                  <a:srgbClr val="666666"/>
                </a:solidFill>
                <a:latin typeface="Roboto" panose="020B0604020202020204" charset="0"/>
                <a:ea typeface="Roboto" panose="020B0604020202020204" charset="0"/>
                <a:cs typeface="Arial" panose="020B0604020202020204" pitchFamily="34" charset="0"/>
                <a:sym typeface="Roboto"/>
              </a:rPr>
              <a:t>triệu đồng từ Quỹ phát triển KH&amp;CN của Tổng công ty</a:t>
            </a:r>
            <a:endParaRPr sz="3200" dirty="0">
              <a:solidFill>
                <a:srgbClr val="666666"/>
              </a:solidFill>
              <a:latin typeface="Roboto" panose="020B0604020202020204" charset="0"/>
              <a:ea typeface="Roboto" panose="020B0604020202020204" charset="0"/>
              <a:cs typeface="Arial" panose="020B0604020202020204" pitchFamily="34" charset="0"/>
              <a:sym typeface="Roboto"/>
            </a:endParaRPr>
          </a:p>
        </p:txBody>
      </p:sp>
      <p:cxnSp>
        <p:nvCxnSpPr>
          <p:cNvPr id="2" name="Google Shape;638;p33">
            <a:extLst>
              <a:ext uri="{FF2B5EF4-FFF2-40B4-BE49-F238E27FC236}">
                <a16:creationId xmlns:a16="http://schemas.microsoft.com/office/drawing/2014/main" id="{43A7787F-1CEC-4AC7-7389-E28C2BB1AB79}"/>
              </a:ext>
            </a:extLst>
          </p:cNvPr>
          <p:cNvCxnSpPr>
            <a:cxnSpLocks/>
          </p:cNvCxnSpPr>
          <p:nvPr/>
        </p:nvCxnSpPr>
        <p:spPr>
          <a:xfrm>
            <a:off x="1519518" y="755288"/>
            <a:ext cx="7463117"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109543048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01. </a:t>
            </a:r>
            <a:r>
              <a:rPr lang="en-US" sz="17600" b="1" dirty="0" err="1">
                <a:solidFill>
                  <a:schemeClr val="accent6">
                    <a:lumMod val="75000"/>
                  </a:schemeClr>
                </a:solidFill>
                <a:latin typeface="Arial" panose="020B0604020202020204" pitchFamily="34" charset="0"/>
                <a:cs typeface="Arial" panose="020B0604020202020204" pitchFamily="34" charset="0"/>
              </a:rPr>
              <a:t>Thông</a:t>
            </a:r>
            <a:r>
              <a:rPr lang="en-US" sz="17600" b="1" dirty="0">
                <a:solidFill>
                  <a:schemeClr val="accent6">
                    <a:lumMod val="75000"/>
                  </a:schemeClr>
                </a:solidFill>
                <a:latin typeface="Arial" panose="020B0604020202020204" pitchFamily="34" charset="0"/>
                <a:cs typeface="Arial" panose="020B0604020202020204" pitchFamily="34" charset="0"/>
              </a:rPr>
              <a:t> tin </a:t>
            </a:r>
            <a:r>
              <a:rPr lang="en-US" sz="17600" b="1" dirty="0" err="1">
                <a:solidFill>
                  <a:schemeClr val="accent6">
                    <a:lumMod val="75000"/>
                  </a:schemeClr>
                </a:solidFill>
                <a:latin typeface="Arial" panose="020B0604020202020204" pitchFamily="34" charset="0"/>
                <a:cs typeface="Arial" panose="020B0604020202020204" pitchFamily="34" charset="0"/>
              </a:rPr>
              <a:t>chung</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về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3</a:t>
            </a:fld>
            <a:endParaRPr lang="en-US" sz="1400" dirty="0">
              <a:solidFill>
                <a:prstClr val="black">
                  <a:tint val="75000"/>
                </a:prstClr>
              </a:solidFill>
              <a:latin typeface="Arial" pitchFamily="34" charset="0"/>
              <a:cs typeface="Arial" pitchFamily="34" charset="0"/>
            </a:endParaRPr>
          </a:p>
        </p:txBody>
      </p:sp>
      <p:sp>
        <p:nvSpPr>
          <p:cNvPr id="30" name="Google Shape;167;p20"/>
          <p:cNvSpPr/>
          <p:nvPr/>
        </p:nvSpPr>
        <p:spPr>
          <a:xfrm>
            <a:off x="1281514" y="2905994"/>
            <a:ext cx="15785782" cy="933393"/>
          </a:xfrm>
          <a:prstGeom prst="flowChartAlternateProcess">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a:solidFill>
                  <a:srgbClr val="666666"/>
                </a:solidFill>
                <a:latin typeface="Roboto"/>
                <a:ea typeface="Roboto"/>
                <a:cs typeface="Roboto"/>
                <a:sym typeface="Roboto"/>
              </a:rPr>
              <a:t>Đề tài nghiên cứu ứng dụng.</a:t>
            </a:r>
            <a:endParaRPr sz="3200" dirty="0">
              <a:solidFill>
                <a:srgbClr val="666666"/>
              </a:solidFill>
              <a:latin typeface="Roboto"/>
              <a:ea typeface="Roboto"/>
              <a:cs typeface="Roboto"/>
              <a:sym typeface="Roboto"/>
            </a:endParaRPr>
          </a:p>
        </p:txBody>
      </p:sp>
      <p:sp>
        <p:nvSpPr>
          <p:cNvPr id="31" name="Google Shape;168;p20"/>
          <p:cNvSpPr txBox="1"/>
          <p:nvPr/>
        </p:nvSpPr>
        <p:spPr>
          <a:xfrm>
            <a:off x="1281514" y="4352873"/>
            <a:ext cx="7071914"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Thuộc chương trình</a:t>
            </a:r>
            <a:endParaRPr sz="3200" b="1" dirty="0">
              <a:solidFill>
                <a:srgbClr val="38761D"/>
              </a:solidFill>
              <a:latin typeface="Roboto"/>
              <a:ea typeface="Roboto"/>
              <a:cs typeface="Roboto"/>
              <a:sym typeface="Roboto"/>
            </a:endParaRPr>
          </a:p>
        </p:txBody>
      </p:sp>
      <p:sp>
        <p:nvSpPr>
          <p:cNvPr id="32" name="Google Shape;169;p20"/>
          <p:cNvSpPr/>
          <p:nvPr/>
        </p:nvSpPr>
        <p:spPr>
          <a:xfrm>
            <a:off x="1281514" y="5330715"/>
            <a:ext cx="7071914"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Khác</a:t>
            </a:r>
            <a:endParaRPr sz="3200" dirty="0">
              <a:solidFill>
                <a:srgbClr val="666666"/>
              </a:solidFill>
              <a:latin typeface="Roboto"/>
              <a:ea typeface="Roboto"/>
              <a:cs typeface="Roboto"/>
              <a:sym typeface="Roboto"/>
            </a:endParaRPr>
          </a:p>
        </p:txBody>
      </p:sp>
      <p:sp>
        <p:nvSpPr>
          <p:cNvPr id="33" name="Google Shape;170;p20"/>
          <p:cNvSpPr txBox="1"/>
          <p:nvPr/>
        </p:nvSpPr>
        <p:spPr>
          <a:xfrm>
            <a:off x="9934578" y="4352873"/>
            <a:ext cx="7132717"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Lĩnh vực khoa học</a:t>
            </a:r>
            <a:endParaRPr sz="3200" b="1" dirty="0">
              <a:solidFill>
                <a:srgbClr val="38761D"/>
              </a:solidFill>
              <a:latin typeface="Roboto"/>
              <a:ea typeface="Roboto"/>
              <a:cs typeface="Roboto"/>
              <a:sym typeface="Roboto"/>
            </a:endParaRPr>
          </a:p>
        </p:txBody>
      </p:sp>
      <p:sp>
        <p:nvSpPr>
          <p:cNvPr id="34" name="Google Shape;171;p20"/>
          <p:cNvSpPr/>
          <p:nvPr/>
        </p:nvSpPr>
        <p:spPr>
          <a:xfrm>
            <a:off x="9934578" y="5330715"/>
            <a:ext cx="7132717"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300"/>
              </a:spcBef>
              <a:spcAft>
                <a:spcPts val="300"/>
              </a:spcAft>
              <a:buNone/>
            </a:pPr>
            <a:r>
              <a:rPr lang="vi" sz="3200" dirty="0">
                <a:solidFill>
                  <a:srgbClr val="666666"/>
                </a:solidFill>
                <a:latin typeface="Roboto"/>
                <a:ea typeface="Roboto"/>
                <a:cs typeface="Roboto"/>
                <a:sym typeface="Roboto"/>
              </a:rPr>
              <a:t>Kỹ thuật và công nghệ</a:t>
            </a:r>
            <a:endParaRPr sz="3200" dirty="0">
              <a:solidFill>
                <a:srgbClr val="666666"/>
              </a:solidFill>
              <a:latin typeface="Roboto"/>
              <a:ea typeface="Roboto"/>
              <a:cs typeface="Roboto"/>
              <a:sym typeface="Roboto"/>
            </a:endParaRPr>
          </a:p>
        </p:txBody>
      </p:sp>
      <p:sp>
        <p:nvSpPr>
          <p:cNvPr id="35" name="Google Shape;172;p20"/>
          <p:cNvSpPr txBox="1"/>
          <p:nvPr/>
        </p:nvSpPr>
        <p:spPr>
          <a:xfrm>
            <a:off x="1281513" y="6836267"/>
            <a:ext cx="707191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3200" b="1" dirty="0">
                <a:solidFill>
                  <a:srgbClr val="38761D"/>
                </a:solidFill>
                <a:latin typeface="Roboto"/>
                <a:ea typeface="Roboto"/>
                <a:cs typeface="Roboto"/>
                <a:sym typeface="Roboto"/>
              </a:rPr>
              <a:t>Chủ nhiệm đề tài</a:t>
            </a:r>
            <a:endParaRPr sz="3200" b="1" dirty="0">
              <a:solidFill>
                <a:srgbClr val="38761D"/>
              </a:solidFill>
              <a:latin typeface="Roboto"/>
              <a:ea typeface="Roboto"/>
              <a:cs typeface="Roboto"/>
              <a:sym typeface="Roboto"/>
            </a:endParaRPr>
          </a:p>
        </p:txBody>
      </p:sp>
      <p:sp>
        <p:nvSpPr>
          <p:cNvPr id="38" name="Google Shape;173;p20"/>
          <p:cNvSpPr/>
          <p:nvPr/>
        </p:nvSpPr>
        <p:spPr>
          <a:xfrm>
            <a:off x="1281513" y="7880410"/>
            <a:ext cx="15785781" cy="778500"/>
          </a:xfrm>
          <a:prstGeom prst="flowChartAlternateProcess">
            <a:avLst/>
          </a:prstGeom>
          <a:solidFill>
            <a:srgbClr val="FFFFFF"/>
          </a:solid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err="1">
                <a:solidFill>
                  <a:srgbClr val="434343"/>
                </a:solidFill>
                <a:latin typeface="Roboto"/>
                <a:ea typeface="Roboto"/>
                <a:cs typeface="Roboto"/>
                <a:sym typeface="Roboto"/>
              </a:rPr>
              <a:t>Lưu</a:t>
            </a:r>
            <a:r>
              <a:rPr lang="en-US" sz="3200" b="1" dirty="0">
                <a:solidFill>
                  <a:srgbClr val="434343"/>
                </a:solidFill>
                <a:latin typeface="Roboto"/>
                <a:ea typeface="Roboto"/>
                <a:cs typeface="Roboto"/>
                <a:sym typeface="Roboto"/>
              </a:rPr>
              <a:t> </a:t>
            </a:r>
            <a:r>
              <a:rPr lang="en-US" sz="3200" b="1" dirty="0" err="1">
                <a:solidFill>
                  <a:srgbClr val="434343"/>
                </a:solidFill>
                <a:latin typeface="Roboto"/>
                <a:ea typeface="Roboto"/>
                <a:cs typeface="Roboto"/>
                <a:sym typeface="Roboto"/>
              </a:rPr>
              <a:t>Tuấn</a:t>
            </a:r>
            <a:r>
              <a:rPr lang="en-US" sz="3200" b="1" dirty="0">
                <a:solidFill>
                  <a:srgbClr val="434343"/>
                </a:solidFill>
                <a:latin typeface="Roboto"/>
                <a:ea typeface="Roboto"/>
                <a:cs typeface="Roboto"/>
                <a:sym typeface="Roboto"/>
              </a:rPr>
              <a:t> Kha </a:t>
            </a:r>
            <a:r>
              <a:rPr lang="vi" sz="3200" dirty="0">
                <a:solidFill>
                  <a:srgbClr val="666666"/>
                </a:solidFill>
                <a:latin typeface="Roboto"/>
                <a:ea typeface="Roboto"/>
                <a:cs typeface="Roboto"/>
                <a:sym typeface="Roboto"/>
              </a:rPr>
              <a:t>trình độ </a:t>
            </a:r>
            <a:r>
              <a:rPr lang="en-US" sz="3200" dirty="0" err="1">
                <a:solidFill>
                  <a:srgbClr val="666666"/>
                </a:solidFill>
                <a:latin typeface="Roboto"/>
                <a:ea typeface="Roboto"/>
                <a:cs typeface="Roboto"/>
                <a:sym typeface="Roboto"/>
              </a:rPr>
              <a:t>Kỹ</a:t>
            </a:r>
            <a:r>
              <a:rPr lang="en-US" sz="3200" dirty="0">
                <a:solidFill>
                  <a:srgbClr val="666666"/>
                </a:solidFill>
                <a:latin typeface="Roboto"/>
                <a:ea typeface="Roboto"/>
                <a:cs typeface="Roboto"/>
                <a:sym typeface="Roboto"/>
              </a:rPr>
              <a:t> </a:t>
            </a:r>
            <a:r>
              <a:rPr lang="en-US" sz="3200" dirty="0" err="1">
                <a:solidFill>
                  <a:srgbClr val="666666"/>
                </a:solidFill>
                <a:latin typeface="Roboto"/>
                <a:ea typeface="Roboto"/>
                <a:cs typeface="Roboto"/>
                <a:sym typeface="Roboto"/>
              </a:rPr>
              <a:t>sư</a:t>
            </a:r>
            <a:r>
              <a:rPr lang="vi" sz="3200" dirty="0">
                <a:solidFill>
                  <a:srgbClr val="666666"/>
                </a:solidFill>
                <a:latin typeface="Roboto"/>
                <a:ea typeface="Roboto"/>
                <a:cs typeface="Roboto"/>
                <a:sym typeface="Roboto"/>
              </a:rPr>
              <a:t>, Công tác tại Công ty VNPT </a:t>
            </a:r>
            <a:r>
              <a:rPr lang="en-US" sz="3200" dirty="0">
                <a:solidFill>
                  <a:srgbClr val="666666"/>
                </a:solidFill>
                <a:latin typeface="Roboto"/>
                <a:ea typeface="Roboto"/>
                <a:cs typeface="Roboto"/>
                <a:sym typeface="Roboto"/>
              </a:rPr>
              <a:t>Media Software</a:t>
            </a:r>
            <a:endParaRPr sz="3200" dirty="0">
              <a:solidFill>
                <a:srgbClr val="666666"/>
              </a:solidFill>
              <a:latin typeface="Roboto"/>
              <a:ea typeface="Roboto"/>
              <a:cs typeface="Roboto"/>
              <a:sym typeface="Roboto"/>
            </a:endParaRPr>
          </a:p>
        </p:txBody>
      </p:sp>
      <p:sp>
        <p:nvSpPr>
          <p:cNvPr id="39" name="Google Shape;166;p20"/>
          <p:cNvSpPr txBox="1"/>
          <p:nvPr/>
        </p:nvSpPr>
        <p:spPr>
          <a:xfrm>
            <a:off x="1281514" y="1829952"/>
            <a:ext cx="15785782"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38761D"/>
                </a:solidFill>
                <a:latin typeface="Roboto"/>
                <a:ea typeface="Roboto"/>
                <a:cs typeface="Roboto"/>
                <a:sym typeface="Roboto"/>
              </a:rPr>
              <a:t>Hình thức thực hiện nhiệm vụ KH&amp;CN</a:t>
            </a:r>
            <a:endParaRPr sz="3200" b="1" dirty="0">
              <a:solidFill>
                <a:srgbClr val="38761D"/>
              </a:solidFill>
              <a:latin typeface="Roboto"/>
              <a:ea typeface="Roboto"/>
              <a:cs typeface="Roboto"/>
              <a:sym typeface="Roboto"/>
            </a:endParaRPr>
          </a:p>
        </p:txBody>
      </p:sp>
      <p:cxnSp>
        <p:nvCxnSpPr>
          <p:cNvPr id="2" name="Google Shape;638;p33">
            <a:extLst>
              <a:ext uri="{FF2B5EF4-FFF2-40B4-BE49-F238E27FC236}">
                <a16:creationId xmlns:a16="http://schemas.microsoft.com/office/drawing/2014/main" id="{5163ACCD-79F3-D805-0374-54FAF50827DB}"/>
              </a:ext>
            </a:extLst>
          </p:cNvPr>
          <p:cNvCxnSpPr>
            <a:cxnSpLocks/>
          </p:cNvCxnSpPr>
          <p:nvPr/>
        </p:nvCxnSpPr>
        <p:spPr>
          <a:xfrm>
            <a:off x="1519518" y="755288"/>
            <a:ext cx="7476564"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87784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a:t>
            </a:r>
            <a:r>
              <a:rPr lang="en-US" sz="17600" b="1">
                <a:solidFill>
                  <a:schemeClr val="accent6">
                    <a:lumMod val="75000"/>
                  </a:schemeClr>
                </a:solidFill>
                <a:latin typeface="Arial" panose="020B0604020202020204" pitchFamily="34" charset="0"/>
                <a:cs typeface="Arial" panose="020B0604020202020204" pitchFamily="34" charset="0"/>
              </a:rPr>
              <a:t>. Khảo sát thực tế</a:t>
            </a:r>
            <a:endParaRPr lang="en-US" sz="17600" b="1" dirty="0" err="1">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4</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81514" y="1239072"/>
            <a:ext cx="15917916" cy="5919569"/>
          </a:xfrm>
          <a:prstGeom prst="rect">
            <a:avLst/>
          </a:prstGeom>
        </p:spPr>
        <p:txBody>
          <a:bodyPr wrap="square">
            <a:spAutoFit/>
          </a:bodyPr>
          <a:lstStyle/>
          <a:p>
            <a:pPr lvl="0" algn="just">
              <a:lnSpc>
                <a:spcPct val="150000"/>
              </a:lnSpc>
              <a:buClr>
                <a:schemeClr val="dk2"/>
              </a:buClr>
              <a:buSzPts val="1400"/>
            </a:pPr>
            <a:r>
              <a:rPr lang="vi-VN" sz="3200">
                <a:solidFill>
                  <a:srgbClr val="FF0000"/>
                </a:solidFill>
                <a:latin typeface="Roboto"/>
                <a:ea typeface="Roboto"/>
                <a:cs typeface="Roboto"/>
                <a:sym typeface="Roboto"/>
              </a:rPr>
              <a:t>Thị trường xem highlights thể thao và tiềm năng</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Trong thời buổi hiện nay với sự đa dạng của các giải đấu, số lượng trận đấu lớn và nằm ở nhiều khung giờ khác nhau thì việc xem các trận đấu thể thao trực tiếp không phải là một nhiệm vụ dễ dàng đối với nhiều người</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Nó đòi hỏi sự tập trung và cũng tiêu tốn thời gian đáng kể, điều mà không phải lúc nào mọi người cũng có được</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Do đó, xem những khoảnh khắc hay nhất của trận đấu dường như là cách tốt nhất để người hâm mộ theo dõi môn thể thao yêu thích của họ.</a:t>
            </a:r>
            <a:endParaRPr lang="vi-VN" sz="3200" dirty="0">
              <a:latin typeface="Roboto"/>
              <a:ea typeface="Roboto"/>
              <a:cs typeface="Roboto"/>
              <a:sym typeface="Roboto"/>
            </a:endParaRPr>
          </a:p>
        </p:txBody>
      </p:sp>
      <p:cxnSp>
        <p:nvCxnSpPr>
          <p:cNvPr id="2" name="Google Shape;638;p33">
            <a:extLst>
              <a:ext uri="{FF2B5EF4-FFF2-40B4-BE49-F238E27FC236}">
                <a16:creationId xmlns:a16="http://schemas.microsoft.com/office/drawing/2014/main" id="{8E534444-40BF-BB7C-CC0C-31408BE13AED}"/>
              </a:ext>
            </a:extLst>
          </p:cNvPr>
          <p:cNvCxnSpPr>
            <a:cxnSpLocks/>
          </p:cNvCxnSpPr>
          <p:nvPr/>
        </p:nvCxnSpPr>
        <p:spPr>
          <a:xfrm>
            <a:off x="1519518" y="755288"/>
            <a:ext cx="5136776"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26002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a:t>
            </a:r>
            <a:r>
              <a:rPr lang="en-US" sz="17600" b="1">
                <a:solidFill>
                  <a:schemeClr val="accent6">
                    <a:lumMod val="75000"/>
                  </a:schemeClr>
                </a:solidFill>
                <a:latin typeface="Arial" panose="020B0604020202020204" pitchFamily="34" charset="0"/>
                <a:cs typeface="Arial" panose="020B0604020202020204" pitchFamily="34" charset="0"/>
              </a:rPr>
              <a:t>. Khảo sát thực tế</a:t>
            </a:r>
            <a:endParaRPr lang="en-US" sz="17600" b="1" dirty="0" err="1">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5</a:t>
            </a:fld>
            <a:endParaRPr lang="en-US" sz="1400" dirty="0">
              <a:solidFill>
                <a:prstClr val="black">
                  <a:tint val="75000"/>
                </a:prstClr>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7978D126-BC1D-F12B-61B5-22DB97ACA568}"/>
              </a:ext>
            </a:extLst>
          </p:cNvPr>
          <p:cNvSpPr/>
          <p:nvPr/>
        </p:nvSpPr>
        <p:spPr>
          <a:xfrm>
            <a:off x="1281514" y="1215401"/>
            <a:ext cx="15917916" cy="748923"/>
          </a:xfrm>
          <a:prstGeom prst="rect">
            <a:avLst/>
          </a:prstGeom>
        </p:spPr>
        <p:txBody>
          <a:bodyPr wrap="square">
            <a:spAutoFit/>
          </a:bodyPr>
          <a:lstStyle/>
          <a:p>
            <a:pPr lvl="0" algn="just">
              <a:lnSpc>
                <a:spcPct val="150000"/>
              </a:lnSpc>
              <a:buClr>
                <a:schemeClr val="dk2"/>
              </a:buClr>
              <a:buSzPts val="1400"/>
            </a:pPr>
            <a:r>
              <a:rPr lang="vi-VN" sz="3200">
                <a:solidFill>
                  <a:srgbClr val="FF0000"/>
                </a:solidFill>
                <a:latin typeface="Roboto"/>
                <a:ea typeface="Roboto"/>
                <a:cs typeface="Roboto"/>
                <a:sym typeface="Roboto"/>
              </a:rPr>
              <a:t>Khảo sát tỉ lệ xem highlights trên trang </a:t>
            </a:r>
            <a:r>
              <a:rPr lang="vi-VN" sz="3200" i="1" u="sng">
                <a:solidFill>
                  <a:srgbClr val="00B0F0"/>
                </a:solidFill>
                <a:latin typeface="Roboto"/>
                <a:ea typeface="Roboto"/>
                <a:cs typeface="Roboto"/>
                <a:sym typeface="Roboto"/>
              </a:rPr>
              <a:t>https://www.thehighlightsapp.com/</a:t>
            </a:r>
          </a:p>
        </p:txBody>
      </p:sp>
      <p:sp>
        <p:nvSpPr>
          <p:cNvPr id="11" name="Rectangle 10">
            <a:extLst>
              <a:ext uri="{FF2B5EF4-FFF2-40B4-BE49-F238E27FC236}">
                <a16:creationId xmlns:a16="http://schemas.microsoft.com/office/drawing/2014/main" id="{1A5090EF-54C9-43D8-E7F8-C5D8EAA4570B}"/>
              </a:ext>
            </a:extLst>
          </p:cNvPr>
          <p:cNvSpPr/>
          <p:nvPr/>
        </p:nvSpPr>
        <p:spPr>
          <a:xfrm>
            <a:off x="1400782" y="3140093"/>
            <a:ext cx="8715675" cy="4442242"/>
          </a:xfrm>
          <a:prstGeom prst="rect">
            <a:avLst/>
          </a:prstGeom>
        </p:spPr>
        <p:txBody>
          <a:bodyPr wrap="square">
            <a:spAutoFit/>
          </a:bodyPr>
          <a:lstStyle/>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48,6% người xem năm video bóng đá trở lên mỗi tuần</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22,9% xem ít nhất ba hoặc bốn video</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20% chỉ xem một hoặc hai video  </a:t>
            </a:r>
          </a:p>
          <a:p>
            <a:pPr marL="457200" lvl="0" indent="-457200" algn="just">
              <a:lnSpc>
                <a:spcPct val="150000"/>
              </a:lnSpc>
              <a:buClr>
                <a:schemeClr val="dk2"/>
              </a:buClr>
              <a:buSzPts val="1400"/>
              <a:buFont typeface="Wingdings" panose="05000000000000000000" pitchFamily="2" charset="2"/>
              <a:buChar char="q"/>
            </a:pPr>
            <a:r>
              <a:rPr lang="vi-VN" sz="3200">
                <a:latin typeface="Roboto"/>
                <a:ea typeface="Roboto"/>
                <a:cs typeface="Roboto"/>
                <a:sym typeface="Roboto"/>
              </a:rPr>
              <a:t>8,6% không xem video nào</a:t>
            </a:r>
          </a:p>
          <a:p>
            <a:pPr lvl="0" algn="just">
              <a:lnSpc>
                <a:spcPct val="150000"/>
              </a:lnSpc>
              <a:buClr>
                <a:schemeClr val="dk2"/>
              </a:buClr>
              <a:buSzPts val="1400"/>
            </a:pPr>
            <a:endParaRPr lang="vi-VN" sz="3200" dirty="0">
              <a:latin typeface="Roboto"/>
              <a:ea typeface="Roboto"/>
              <a:cs typeface="Roboto"/>
              <a:sym typeface="Roboto"/>
            </a:endParaRPr>
          </a:p>
        </p:txBody>
      </p:sp>
      <p:pic>
        <p:nvPicPr>
          <p:cNvPr id="13" name="Picture 12">
            <a:extLst>
              <a:ext uri="{FF2B5EF4-FFF2-40B4-BE49-F238E27FC236}">
                <a16:creationId xmlns:a16="http://schemas.microsoft.com/office/drawing/2014/main" id="{4D76196E-E3B6-F200-0BCE-D5FAB0D3FD6F}"/>
              </a:ext>
            </a:extLst>
          </p:cNvPr>
          <p:cNvPicPr>
            <a:picLocks noChangeAspect="1"/>
          </p:cNvPicPr>
          <p:nvPr/>
        </p:nvPicPr>
        <p:blipFill>
          <a:blip r:embed="rId3"/>
          <a:stretch>
            <a:fillRect/>
          </a:stretch>
        </p:blipFill>
        <p:spPr>
          <a:xfrm>
            <a:off x="11115068" y="3194277"/>
            <a:ext cx="5772150" cy="4333875"/>
          </a:xfrm>
          <a:prstGeom prst="rect">
            <a:avLst/>
          </a:prstGeom>
        </p:spPr>
      </p:pic>
      <p:cxnSp>
        <p:nvCxnSpPr>
          <p:cNvPr id="2" name="Google Shape;638;p33">
            <a:extLst>
              <a:ext uri="{FF2B5EF4-FFF2-40B4-BE49-F238E27FC236}">
                <a16:creationId xmlns:a16="http://schemas.microsoft.com/office/drawing/2014/main" id="{E9FD099E-B2D1-7FBF-9EF1-720DF44E93B2}"/>
              </a:ext>
            </a:extLst>
          </p:cNvPr>
          <p:cNvCxnSpPr>
            <a:cxnSpLocks/>
          </p:cNvCxnSpPr>
          <p:nvPr/>
        </p:nvCxnSpPr>
        <p:spPr>
          <a:xfrm>
            <a:off x="1519518" y="755288"/>
            <a:ext cx="5190564"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596535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a:t>
            </a:r>
            <a:r>
              <a:rPr lang="en-US" sz="17600" b="1">
                <a:solidFill>
                  <a:schemeClr val="accent6">
                    <a:lumMod val="75000"/>
                  </a:schemeClr>
                </a:solidFill>
                <a:latin typeface="Arial" panose="020B0604020202020204" pitchFamily="34" charset="0"/>
                <a:cs typeface="Arial" panose="020B0604020202020204" pitchFamily="34" charset="0"/>
              </a:rPr>
              <a:t>. Khảo sát thực tế</a:t>
            </a:r>
            <a:endParaRPr lang="en-US" sz="17600" b="1" dirty="0" err="1">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6</a:t>
            </a:fld>
            <a:endParaRPr lang="en-US" sz="1400" dirty="0">
              <a:solidFill>
                <a:prstClr val="black">
                  <a:tint val="75000"/>
                </a:prstClr>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7978D126-BC1D-F12B-61B5-22DB97ACA568}"/>
              </a:ext>
            </a:extLst>
          </p:cNvPr>
          <p:cNvSpPr/>
          <p:nvPr/>
        </p:nvSpPr>
        <p:spPr>
          <a:xfrm>
            <a:off x="1418651" y="699349"/>
            <a:ext cx="10860439" cy="666849"/>
          </a:xfrm>
          <a:prstGeom prst="rect">
            <a:avLst/>
          </a:prstGeom>
        </p:spPr>
        <p:txBody>
          <a:bodyPr wrap="square">
            <a:spAutoFit/>
          </a:bodyPr>
          <a:lstStyle/>
          <a:p>
            <a:pPr lvl="0" algn="just">
              <a:lnSpc>
                <a:spcPct val="150000"/>
              </a:lnSpc>
              <a:buClr>
                <a:schemeClr val="dk2"/>
              </a:buClr>
              <a:buSzPts val="1400"/>
            </a:pPr>
            <a:r>
              <a:rPr lang="vi-VN" sz="2800">
                <a:solidFill>
                  <a:srgbClr val="FF0000"/>
                </a:solidFill>
                <a:latin typeface="Roboto"/>
                <a:ea typeface="Roboto"/>
                <a:cs typeface="Roboto"/>
                <a:sym typeface="Roboto"/>
              </a:rPr>
              <a:t>Khảo </a:t>
            </a:r>
            <a:r>
              <a:rPr lang="en-US" sz="2800">
                <a:solidFill>
                  <a:srgbClr val="FF0000"/>
                </a:solidFill>
                <a:latin typeface="Roboto"/>
                <a:ea typeface="Roboto"/>
                <a:cs typeface="Roboto"/>
                <a:sym typeface="Roboto"/>
              </a:rPr>
              <a:t>sát </a:t>
            </a:r>
            <a:r>
              <a:rPr lang="vi-VN" sz="2800">
                <a:solidFill>
                  <a:srgbClr val="FF0000"/>
                </a:solidFill>
                <a:latin typeface="Roboto"/>
                <a:ea typeface="Roboto"/>
                <a:cs typeface="Roboto"/>
                <a:sym typeface="Roboto"/>
              </a:rPr>
              <a:t>view highlights bóng đá của các kênh</a:t>
            </a:r>
            <a:r>
              <a:rPr lang="en-US" sz="2800">
                <a:solidFill>
                  <a:srgbClr val="FF0000"/>
                </a:solidFill>
                <a:latin typeface="Roboto"/>
                <a:ea typeface="Roboto"/>
                <a:cs typeface="Roboto"/>
                <a:sym typeface="Roboto"/>
              </a:rPr>
              <a:t> youtube</a:t>
            </a:r>
            <a:r>
              <a:rPr lang="vi-VN" sz="2800">
                <a:solidFill>
                  <a:srgbClr val="FF0000"/>
                </a:solidFill>
                <a:latin typeface="Roboto"/>
                <a:ea typeface="Roboto"/>
                <a:cs typeface="Roboto"/>
                <a:sym typeface="Roboto"/>
              </a:rPr>
              <a:t> nổi tiếng</a:t>
            </a:r>
            <a:endParaRPr lang="vi-VN" sz="2800" i="1" u="sng">
              <a:solidFill>
                <a:srgbClr val="00B0F0"/>
              </a:solidFill>
              <a:latin typeface="Roboto"/>
              <a:ea typeface="Roboto"/>
              <a:cs typeface="Roboto"/>
              <a:sym typeface="Roboto"/>
            </a:endParaRPr>
          </a:p>
        </p:txBody>
      </p:sp>
      <p:pic>
        <p:nvPicPr>
          <p:cNvPr id="2" name="Picture 1">
            <a:extLst>
              <a:ext uri="{FF2B5EF4-FFF2-40B4-BE49-F238E27FC236}">
                <a16:creationId xmlns:a16="http://schemas.microsoft.com/office/drawing/2014/main" id="{1DBABD6C-95E6-A6DB-7ED8-7AE00753D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398" y="1377440"/>
            <a:ext cx="15449706" cy="797951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Google Shape;638;p33">
            <a:extLst>
              <a:ext uri="{FF2B5EF4-FFF2-40B4-BE49-F238E27FC236}">
                <a16:creationId xmlns:a16="http://schemas.microsoft.com/office/drawing/2014/main" id="{648DB376-5C58-4330-2D61-ABA8BF9E07BD}"/>
              </a:ext>
            </a:extLst>
          </p:cNvPr>
          <p:cNvCxnSpPr>
            <a:cxnSpLocks/>
          </p:cNvCxnSpPr>
          <p:nvPr/>
        </p:nvCxnSpPr>
        <p:spPr>
          <a:xfrm>
            <a:off x="1519518" y="755288"/>
            <a:ext cx="5204011"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2541428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b">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02</a:t>
            </a:r>
            <a:r>
              <a:rPr lang="en-US" sz="17600" b="1">
                <a:solidFill>
                  <a:schemeClr val="accent6">
                    <a:lumMod val="75000"/>
                  </a:schemeClr>
                </a:solidFill>
                <a:latin typeface="Arial" panose="020B0604020202020204" pitchFamily="34" charset="0"/>
                <a:cs typeface="Arial" panose="020B0604020202020204" pitchFamily="34" charset="0"/>
              </a:rPr>
              <a:t>. Khảo sát thực tế</a:t>
            </a:r>
            <a:endParaRPr lang="en-US" sz="17600" b="1" dirty="0" err="1">
              <a:solidFill>
                <a:schemeClr val="accent6">
                  <a:lumMod val="75000"/>
                </a:schemeClr>
              </a:solidFill>
              <a:latin typeface="Arial" panose="020B0604020202020204" pitchFamily="34" charset="0"/>
              <a:cs typeface="Arial" panose="020B0604020202020204"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7</a:t>
            </a:fld>
            <a:endParaRPr lang="en-US" sz="1400" dirty="0">
              <a:solidFill>
                <a:prstClr val="black">
                  <a:tint val="75000"/>
                </a:prstClr>
              </a:solidFill>
              <a:latin typeface="Arial" pitchFamily="34" charset="0"/>
              <a:cs typeface="Arial" pitchFamily="34" charset="0"/>
            </a:endParaRPr>
          </a:p>
        </p:txBody>
      </p:sp>
      <p:sp>
        <p:nvSpPr>
          <p:cNvPr id="9" name="Rectangle 8"/>
          <p:cNvSpPr/>
          <p:nvPr/>
        </p:nvSpPr>
        <p:spPr>
          <a:xfrm>
            <a:off x="1271257" y="1051963"/>
            <a:ext cx="15917916" cy="8468985"/>
          </a:xfrm>
          <a:prstGeom prst="rect">
            <a:avLst/>
          </a:prstGeom>
        </p:spPr>
        <p:txBody>
          <a:bodyPr wrap="square">
            <a:spAutoFit/>
          </a:bodyPr>
          <a:lstStyle/>
          <a:p>
            <a:pPr lvl="0" algn="just">
              <a:lnSpc>
                <a:spcPct val="150000"/>
              </a:lnSpc>
              <a:buClr>
                <a:schemeClr val="dk2"/>
              </a:buClr>
              <a:buSzPts val="1400"/>
            </a:pPr>
            <a:r>
              <a:rPr lang="vi-VN" sz="3000" u="sng">
                <a:solidFill>
                  <a:schemeClr val="accent5"/>
                </a:solidFill>
                <a:latin typeface="Roboto"/>
                <a:ea typeface="Roboto"/>
                <a:cs typeface="Roboto"/>
                <a:sym typeface="Roboto"/>
              </a:rPr>
              <a:t>Đặc điểm của loại hình video highlights bóng đá</a:t>
            </a:r>
          </a:p>
          <a:p>
            <a:pPr marL="457200" lvl="0" indent="-457200" algn="just">
              <a:lnSpc>
                <a:spcPct val="150000"/>
              </a:lnSpc>
              <a:buClr>
                <a:schemeClr val="dk2"/>
              </a:buClr>
              <a:buSzPts val="1400"/>
              <a:buFont typeface="Wingdings" panose="05000000000000000000" pitchFamily="2" charset="2"/>
              <a:buChar char="ü"/>
            </a:pPr>
            <a:r>
              <a:rPr lang="vi-VN" sz="2800">
                <a:latin typeface="Roboto"/>
                <a:ea typeface="Roboto"/>
                <a:cs typeface="Roboto"/>
                <a:sym typeface="Roboto"/>
              </a:rPr>
              <a:t>Đa số người xem thường muốn xem lại highlights trận đấu sớm nhất có thể, sau khi họ đã bỏ lỡ trận đấu trực tiếp vì lý do thời gian, công việc...</a:t>
            </a:r>
          </a:p>
          <a:p>
            <a:pPr marL="457200" lvl="0" indent="-457200" algn="just">
              <a:lnSpc>
                <a:spcPct val="150000"/>
              </a:lnSpc>
              <a:buClr>
                <a:schemeClr val="dk2"/>
              </a:buClr>
              <a:buSzPts val="1400"/>
              <a:buFont typeface="Wingdings" panose="05000000000000000000" pitchFamily="2" charset="2"/>
              <a:buChar char="ü"/>
            </a:pPr>
            <a:r>
              <a:rPr lang="vi-VN" sz="2800">
                <a:latin typeface="Roboto"/>
                <a:ea typeface="Roboto"/>
                <a:cs typeface="Roboto"/>
                <a:sym typeface="Roboto"/>
              </a:rPr>
              <a:t>Vòng đời của video highlights bóng đá thường khá ngắn, lượng view tập chung vào vài ngày đầu kể từ khi trận đấu trực tiếp kết thúc</a:t>
            </a:r>
          </a:p>
          <a:p>
            <a:pPr lvl="0" algn="just">
              <a:lnSpc>
                <a:spcPct val="150000"/>
              </a:lnSpc>
              <a:buClr>
                <a:schemeClr val="dk2"/>
              </a:buClr>
              <a:buSzPts val="1400"/>
            </a:pPr>
            <a:r>
              <a:rPr lang="en-US" sz="2800">
                <a:latin typeface="Roboto"/>
                <a:ea typeface="Roboto"/>
                <a:cs typeface="Roboto"/>
                <a:sym typeface="Roboto"/>
              </a:rPr>
              <a:t>              </a:t>
            </a:r>
            <a:r>
              <a:rPr lang="vi-VN" sz="2800" i="1">
                <a:solidFill>
                  <a:srgbClr val="FF0000"/>
                </a:solidFill>
                <a:latin typeface="Roboto"/>
                <a:ea typeface="Roboto"/>
                <a:cs typeface="Roboto"/>
                <a:sym typeface="Roboto"/>
              </a:rPr>
              <a:t>Vì vậy việc sản xuất video highlights phải nhanh chóng, nếu không khách hàng sẽ chuyển hướng tìm kiếm ở những n</a:t>
            </a:r>
            <a:r>
              <a:rPr lang="en-US" sz="2800" i="1">
                <a:solidFill>
                  <a:srgbClr val="FF0000"/>
                </a:solidFill>
                <a:latin typeface="Roboto"/>
                <a:ea typeface="Roboto"/>
                <a:cs typeface="Roboto"/>
                <a:sym typeface="Roboto"/>
              </a:rPr>
              <a:t>ề</a:t>
            </a:r>
            <a:r>
              <a:rPr lang="vi-VN" sz="2800" i="1">
                <a:solidFill>
                  <a:srgbClr val="FF0000"/>
                </a:solidFill>
                <a:latin typeface="Roboto"/>
                <a:ea typeface="Roboto"/>
                <a:cs typeface="Roboto"/>
                <a:sym typeface="Roboto"/>
              </a:rPr>
              <a:t>n tảng khác</a:t>
            </a:r>
            <a:endParaRPr lang="en-US" sz="2800" i="1">
              <a:solidFill>
                <a:srgbClr val="FF0000"/>
              </a:solidFill>
              <a:latin typeface="Roboto"/>
              <a:ea typeface="Roboto"/>
              <a:cs typeface="Roboto"/>
              <a:sym typeface="Roboto"/>
            </a:endParaRPr>
          </a:p>
          <a:p>
            <a:pPr marL="457200" lvl="0" indent="-457200" algn="just">
              <a:lnSpc>
                <a:spcPct val="150000"/>
              </a:lnSpc>
              <a:buClr>
                <a:schemeClr val="dk2"/>
              </a:buClr>
              <a:buSzPts val="1400"/>
              <a:buFont typeface="Wingdings" panose="05000000000000000000" pitchFamily="2" charset="2"/>
              <a:buChar char="ü"/>
            </a:pPr>
            <a:r>
              <a:rPr lang="vi-VN" sz="2800">
                <a:latin typeface="Roboto"/>
                <a:ea typeface="Roboto"/>
                <a:cs typeface="Roboto"/>
                <a:sym typeface="Roboto"/>
              </a:rPr>
              <a:t>Với độ dài của các video và sự đa dạng của các giải đấu bóng đá , nếu sản xuất thủ công các biên tập viên phải mất hàng giờ để tạo được một video cho 1 trận đấu</a:t>
            </a:r>
          </a:p>
          <a:p>
            <a:pPr marL="457200" lvl="0" indent="-457200" algn="just">
              <a:lnSpc>
                <a:spcPct val="150000"/>
              </a:lnSpc>
              <a:buClr>
                <a:schemeClr val="dk2"/>
              </a:buClr>
              <a:buSzPts val="1400"/>
              <a:buFont typeface="Wingdings" panose="05000000000000000000" pitchFamily="2" charset="2"/>
              <a:buChar char="ü"/>
            </a:pPr>
            <a:r>
              <a:rPr lang="vi-VN" sz="2800">
                <a:latin typeface="Roboto"/>
                <a:ea typeface="Roboto"/>
                <a:cs typeface="Roboto"/>
                <a:sym typeface="Roboto"/>
              </a:rPr>
              <a:t>Đa số các giải đấu hấp dẫn UEFA, Premier League... đều diễn ra vào buổi tối, biên tập viên phải làm việc ca đêm mới có thể sản xuất nội dung đáp ứng kịp thời cho nhu cầu khách hàng</a:t>
            </a:r>
            <a:r>
              <a:rPr lang="en-US" sz="2800">
                <a:latin typeface="Roboto"/>
                <a:ea typeface="Roboto"/>
                <a:cs typeface="Roboto"/>
                <a:sym typeface="Roboto"/>
              </a:rPr>
              <a:t> </a:t>
            </a:r>
          </a:p>
          <a:p>
            <a:pPr lvl="0" algn="just">
              <a:lnSpc>
                <a:spcPct val="150000"/>
              </a:lnSpc>
              <a:buClr>
                <a:schemeClr val="dk2"/>
              </a:buClr>
              <a:buSzPts val="1400"/>
            </a:pPr>
            <a:r>
              <a:rPr lang="en-US" sz="2800">
                <a:latin typeface="Roboto"/>
                <a:ea typeface="Roboto"/>
                <a:cs typeface="Roboto"/>
                <a:sym typeface="Roboto"/>
              </a:rPr>
              <a:t>               </a:t>
            </a:r>
            <a:r>
              <a:rPr lang="vi-VN" sz="2800" i="1">
                <a:solidFill>
                  <a:srgbClr val="FF0000"/>
                </a:solidFill>
                <a:latin typeface="Roboto"/>
                <a:ea typeface="Roboto"/>
                <a:cs typeface="Roboto"/>
                <a:sym typeface="Roboto"/>
              </a:rPr>
              <a:t>Cần công cụ AI (Trí tuệ nhân tạo) phân tích cảnh quay trận đấu và tự động </a:t>
            </a:r>
            <a:r>
              <a:rPr lang="en-US" sz="2800" i="1">
                <a:solidFill>
                  <a:srgbClr val="FF0000"/>
                </a:solidFill>
                <a:latin typeface="Roboto"/>
                <a:ea typeface="Roboto"/>
                <a:cs typeface="Roboto"/>
                <a:sym typeface="Roboto"/>
              </a:rPr>
              <a:t>tạo </a:t>
            </a:r>
            <a:r>
              <a:rPr lang="vi-VN" sz="2800" i="1">
                <a:solidFill>
                  <a:srgbClr val="FF0000"/>
                </a:solidFill>
                <a:latin typeface="Roboto"/>
                <a:ea typeface="Roboto"/>
                <a:cs typeface="Roboto"/>
                <a:sym typeface="Roboto"/>
              </a:rPr>
              <a:t>video highlights</a:t>
            </a:r>
            <a:endParaRPr lang="vi-VN" sz="2800" i="1" dirty="0">
              <a:solidFill>
                <a:srgbClr val="FF0000"/>
              </a:solidFill>
              <a:latin typeface="Roboto"/>
              <a:ea typeface="Roboto"/>
              <a:cs typeface="Roboto"/>
              <a:sym typeface="Roboto"/>
            </a:endParaRPr>
          </a:p>
        </p:txBody>
      </p:sp>
      <p:sp>
        <p:nvSpPr>
          <p:cNvPr id="2" name="Arrow: Right 1">
            <a:extLst>
              <a:ext uri="{FF2B5EF4-FFF2-40B4-BE49-F238E27FC236}">
                <a16:creationId xmlns:a16="http://schemas.microsoft.com/office/drawing/2014/main" id="{CC01CBFF-D703-6041-0FD1-F9C34573B1CC}"/>
              </a:ext>
            </a:extLst>
          </p:cNvPr>
          <p:cNvSpPr/>
          <p:nvPr/>
        </p:nvSpPr>
        <p:spPr>
          <a:xfrm>
            <a:off x="1900268" y="460102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6E33815E-1F88-02E6-BDD6-CBFD4604C303}"/>
              </a:ext>
            </a:extLst>
          </p:cNvPr>
          <p:cNvSpPr/>
          <p:nvPr/>
        </p:nvSpPr>
        <p:spPr>
          <a:xfrm>
            <a:off x="1900268" y="8396839"/>
            <a:ext cx="552646" cy="246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Google Shape;638;p33">
            <a:extLst>
              <a:ext uri="{FF2B5EF4-FFF2-40B4-BE49-F238E27FC236}">
                <a16:creationId xmlns:a16="http://schemas.microsoft.com/office/drawing/2014/main" id="{84D0D462-B00F-E77C-3D66-3F2C368D98A6}"/>
              </a:ext>
            </a:extLst>
          </p:cNvPr>
          <p:cNvCxnSpPr>
            <a:cxnSpLocks/>
          </p:cNvCxnSpPr>
          <p:nvPr/>
        </p:nvCxnSpPr>
        <p:spPr>
          <a:xfrm>
            <a:off x="1519518" y="755288"/>
            <a:ext cx="5150223" cy="0"/>
          </a:xfrm>
          <a:prstGeom prst="straightConnector1">
            <a:avLst/>
          </a:prstGeom>
          <a:noFill/>
          <a:ln w="38100" cap="flat" cmpd="sng">
            <a:solidFill>
              <a:srgbClr val="6AA84F"/>
            </a:solidFill>
            <a:prstDash val="solid"/>
            <a:round/>
            <a:headEnd type="none" w="med" len="med"/>
            <a:tailEnd type="none" w="med" len="med"/>
          </a:ln>
        </p:spPr>
      </p:cxnSp>
    </p:spTree>
    <p:extLst>
      <p:ext uri="{BB962C8B-B14F-4D97-AF65-F5344CB8AC3E}">
        <p14:creationId xmlns:p14="http://schemas.microsoft.com/office/powerpoint/2010/main" val="3401554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113">
            <a:extLst>
              <a:ext uri="{FF2B5EF4-FFF2-40B4-BE49-F238E27FC236}">
                <a16:creationId xmlns:a16="http://schemas.microsoft.com/office/drawing/2014/main" id="{9DEC3D38-BF15-DA48-AC18-658A11A26DAA}"/>
              </a:ext>
            </a:extLst>
          </p:cNvPr>
          <p:cNvSpPr txBox="1">
            <a:spLocks noChangeArrowheads="1"/>
          </p:cNvSpPr>
          <p:nvPr/>
        </p:nvSpPr>
        <p:spPr bwMode="auto">
          <a:xfrm>
            <a:off x="18129250" y="-2782888"/>
            <a:ext cx="18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sz="3600">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sz="3600">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sz="3600">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sz="3600">
                <a:solidFill>
                  <a:schemeClr val="tx1"/>
                </a:solidFill>
                <a:latin typeface="Calibri" panose="020F0502020204030204" pitchFamily="34" charset="0"/>
              </a:defRPr>
            </a:lvl9pPr>
          </a:lstStyle>
          <a:p>
            <a:pPr eaLnBrk="1" hangingPunct="1"/>
            <a:endParaRPr lang="en-US" altLang="en-US"/>
          </a:p>
        </p:txBody>
      </p:sp>
      <p:sp>
        <p:nvSpPr>
          <p:cNvPr id="36" name="TextBox 35">
            <a:extLst>
              <a:ext uri="{FF2B5EF4-FFF2-40B4-BE49-F238E27FC236}">
                <a16:creationId xmlns:a16="http://schemas.microsoft.com/office/drawing/2014/main" id="{94FA9B2E-8F16-0643-8738-3086CC7FCBF8}"/>
              </a:ext>
            </a:extLst>
          </p:cNvPr>
          <p:cNvSpPr txBox="1"/>
          <p:nvPr/>
        </p:nvSpPr>
        <p:spPr>
          <a:xfrm>
            <a:off x="1281514" y="47493"/>
            <a:ext cx="15785782" cy="759381"/>
          </a:xfrm>
          <a:prstGeom prst="rect">
            <a:avLst/>
          </a:prstGeom>
        </p:spPr>
        <p:txBody>
          <a:bodyPr vert="horz" lIns="129878" tIns="64938" rIns="129878" bIns="64938" rtlCol="0" anchor="ctr">
            <a:normAutofit fontScale="25000" lnSpcReduction="20000"/>
          </a:bodyPr>
          <a:lstStyle/>
          <a:p>
            <a:pPr>
              <a:lnSpc>
                <a:spcPct val="200000"/>
              </a:lnSpc>
            </a:pPr>
            <a:r>
              <a:rPr lang="en-US" sz="17600" b="1" dirty="0">
                <a:solidFill>
                  <a:schemeClr val="accent6">
                    <a:lumMod val="75000"/>
                  </a:schemeClr>
                </a:solidFill>
                <a:latin typeface="Arial" panose="020B0604020202020204" pitchFamily="34" charset="0"/>
                <a:cs typeface="Arial" panose="020B0604020202020204" pitchFamily="34" charset="0"/>
              </a:rPr>
              <a:t>03. </a:t>
            </a:r>
            <a:r>
              <a:rPr lang="en-US" sz="17600" b="1" dirty="0" err="1">
                <a:solidFill>
                  <a:schemeClr val="accent6">
                    <a:lumMod val="75000"/>
                  </a:schemeClr>
                </a:solidFill>
                <a:latin typeface="Arial" panose="020B0604020202020204" pitchFamily="34" charset="0"/>
                <a:cs typeface="Arial" panose="020B0604020202020204" pitchFamily="34" charset="0"/>
              </a:rPr>
              <a:t>Mục</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tiêu</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đề</a:t>
            </a:r>
            <a:r>
              <a:rPr lang="en-US" sz="17600" b="1" dirty="0">
                <a:solidFill>
                  <a:schemeClr val="accent6">
                    <a:lumMod val="75000"/>
                  </a:schemeClr>
                </a:solidFill>
                <a:latin typeface="Arial" panose="020B0604020202020204" pitchFamily="34" charset="0"/>
                <a:cs typeface="Arial" panose="020B0604020202020204" pitchFamily="34" charset="0"/>
              </a:rPr>
              <a:t> </a:t>
            </a:r>
            <a:r>
              <a:rPr lang="en-US" sz="17600" b="1" dirty="0" err="1">
                <a:solidFill>
                  <a:schemeClr val="accent6">
                    <a:lumMod val="75000"/>
                  </a:schemeClr>
                </a:solidFill>
                <a:latin typeface="Arial" panose="020B0604020202020204" pitchFamily="34" charset="0"/>
                <a:cs typeface="Arial" panose="020B0604020202020204" pitchFamily="34" charset="0"/>
              </a:rPr>
              <a:t>tài</a:t>
            </a:r>
            <a:endParaRPr lang="en-US" sz="17600" b="1" dirty="0">
              <a:solidFill>
                <a:schemeClr val="accent6">
                  <a:lumMod val="75000"/>
                </a:schemeClr>
              </a:solidFill>
              <a:latin typeface="Arial" panose="020B0604020202020204" pitchFamily="34" charset="0"/>
              <a:cs typeface="Arial" panose="020B0604020202020204" pitchFamily="34" charset="0"/>
            </a:endParaRPr>
          </a:p>
          <a:p>
            <a:pPr>
              <a:lnSpc>
                <a:spcPct val="200000"/>
              </a:lnSpc>
            </a:pPr>
            <a:endParaRPr lang="en-US" sz="4200" b="1" dirty="0">
              <a:solidFill>
                <a:srgbClr val="007AFF"/>
              </a:solidFill>
              <a:latin typeface="Arial" pitchFamily="34" charset="0"/>
              <a:cs typeface="Arial" pitchFamily="34" charset="0"/>
            </a:endParaRPr>
          </a:p>
        </p:txBody>
      </p:sp>
      <p:sp>
        <p:nvSpPr>
          <p:cNvPr id="37" name="任意多边形: 形状 22">
            <a:extLst>
              <a:ext uri="{FF2B5EF4-FFF2-40B4-BE49-F238E27FC236}">
                <a16:creationId xmlns:a16="http://schemas.microsoft.com/office/drawing/2014/main" id="{DDE0FF3E-7589-F04C-AF32-76C0D84E7299}"/>
              </a:ext>
            </a:extLst>
          </p:cNvPr>
          <p:cNvSpPr/>
          <p:nvPr/>
        </p:nvSpPr>
        <p:spPr>
          <a:xfrm>
            <a:off x="0" y="10959"/>
            <a:ext cx="1400782" cy="759381"/>
          </a:xfrm>
          <a:custGeom>
            <a:avLst/>
            <a:gdLst>
              <a:gd name="connsiteX0" fmla="*/ 0 w 1072397"/>
              <a:gd name="connsiteY0" fmla="*/ 0 h 581359"/>
              <a:gd name="connsiteX1" fmla="*/ 162311 w 1072397"/>
              <a:gd name="connsiteY1" fmla="*/ 0 h 581359"/>
              <a:gd name="connsiteX2" fmla="*/ 225584 w 1072397"/>
              <a:gd name="connsiteY2" fmla="*/ 0 h 581359"/>
              <a:gd name="connsiteX3" fmla="*/ 248061 w 1072397"/>
              <a:gd name="connsiteY3" fmla="*/ 0 h 581359"/>
              <a:gd name="connsiteX4" fmla="*/ 986647 w 1072397"/>
              <a:gd name="connsiteY4" fmla="*/ 0 h 581359"/>
              <a:gd name="connsiteX5" fmla="*/ 1072397 w 1072397"/>
              <a:gd name="connsiteY5" fmla="*/ 0 h 581359"/>
              <a:gd name="connsiteX6" fmla="*/ 661927 w 1072397"/>
              <a:gd name="connsiteY6" fmla="*/ 581359 h 581359"/>
              <a:gd name="connsiteX7" fmla="*/ 255632 w 1072397"/>
              <a:gd name="connsiteY7" fmla="*/ 581359 h 581359"/>
              <a:gd name="connsiteX8" fmla="*/ 225584 w 1072397"/>
              <a:gd name="connsiteY8" fmla="*/ 581359 h 581359"/>
              <a:gd name="connsiteX9" fmla="*/ 0 w 1072397"/>
              <a:gd name="connsiteY9" fmla="*/ 581359 h 58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2397" h="581359">
                <a:moveTo>
                  <a:pt x="0" y="0"/>
                </a:moveTo>
                <a:lnTo>
                  <a:pt x="162311" y="0"/>
                </a:lnTo>
                <a:lnTo>
                  <a:pt x="225584" y="0"/>
                </a:lnTo>
                <a:lnTo>
                  <a:pt x="248061" y="0"/>
                </a:lnTo>
                <a:lnTo>
                  <a:pt x="986647" y="0"/>
                </a:lnTo>
                <a:lnTo>
                  <a:pt x="1072397" y="0"/>
                </a:lnTo>
                <a:lnTo>
                  <a:pt x="661927" y="581359"/>
                </a:lnTo>
                <a:lnTo>
                  <a:pt x="255632" y="581359"/>
                </a:lnTo>
                <a:lnTo>
                  <a:pt x="225584" y="581359"/>
                </a:lnTo>
                <a:lnTo>
                  <a:pt x="0" y="581359"/>
                </a:lnTo>
                <a:close/>
              </a:path>
            </a:pathLst>
          </a:cu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5400"/>
          </a:p>
        </p:txBody>
      </p:sp>
      <p:sp>
        <p:nvSpPr>
          <p:cNvPr id="6" name="Rectangle 5">
            <a:extLst>
              <a:ext uri="{FF2B5EF4-FFF2-40B4-BE49-F238E27FC236}">
                <a16:creationId xmlns:a16="http://schemas.microsoft.com/office/drawing/2014/main" id="{2653EC6A-01B4-354F-8745-4A401CCD5D25}"/>
              </a:ext>
            </a:extLst>
          </p:cNvPr>
          <p:cNvSpPr/>
          <p:nvPr/>
        </p:nvSpPr>
        <p:spPr>
          <a:xfrm>
            <a:off x="8353429" y="-2790"/>
            <a:ext cx="1581150" cy="45720"/>
          </a:xfrm>
          <a:prstGeom prst="rect">
            <a:avLst/>
          </a:prstGeom>
          <a:gradFill flip="none" rotWithShape="1">
            <a:gsLst>
              <a:gs pos="0">
                <a:srgbClr val="0166B4"/>
              </a:gs>
              <a:gs pos="100000">
                <a:srgbClr val="1CD4E4"/>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18" tIns="45710" rIns="91418" bIns="45710" spcCol="0" rtlCol="0" anchor="ctr"/>
          <a:lstStyle/>
          <a:p>
            <a:pPr algn="ctr"/>
            <a:endParaRPr lang="en-US"/>
          </a:p>
        </p:txBody>
      </p:sp>
      <p:sp>
        <p:nvSpPr>
          <p:cNvPr id="154" name="Slide Number Placeholder 4">
            <a:extLst>
              <a:ext uri="{FF2B5EF4-FFF2-40B4-BE49-F238E27FC236}">
                <a16:creationId xmlns:a16="http://schemas.microsoft.com/office/drawing/2014/main" id="{7F6F7D68-79BE-0742-B20B-F7985930185C}"/>
              </a:ext>
            </a:extLst>
          </p:cNvPr>
          <p:cNvSpPr txBox="1">
            <a:spLocks/>
          </p:cNvSpPr>
          <p:nvPr/>
        </p:nvSpPr>
        <p:spPr>
          <a:xfrm>
            <a:off x="17440491" y="9659177"/>
            <a:ext cx="481750" cy="315309"/>
          </a:xfrm>
          <a:prstGeom prst="rect">
            <a:avLst/>
          </a:prstGeom>
        </p:spPr>
        <p:txBody>
          <a:bodyPr/>
          <a:lstStyle>
            <a:defPPr>
              <a:defRPr lang="en-US"/>
            </a:defPPr>
            <a:lvl1pPr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2813" indent="-4556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7213" indent="-9128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1613" indent="-13700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6013" indent="-1827213" algn="l" defTabSz="912813"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a:lstStyle>
          <a:p>
            <a:pPr algn="ctr" defTabSz="914180" eaLnBrk="1" fontAlgn="auto" hangingPunct="1">
              <a:spcBef>
                <a:spcPts val="0"/>
              </a:spcBef>
              <a:spcAft>
                <a:spcPts val="0"/>
              </a:spcAft>
              <a:defRPr/>
            </a:pPr>
            <a:fld id="{B1EEA229-0096-49BD-81C1-58B039421B74}" type="slidenum">
              <a:rPr lang="en-US" sz="1400" smtClean="0">
                <a:solidFill>
                  <a:prstClr val="black">
                    <a:tint val="75000"/>
                  </a:prstClr>
                </a:solidFill>
                <a:latin typeface="Arial" pitchFamily="34" charset="0"/>
                <a:cs typeface="Arial" pitchFamily="34" charset="0"/>
              </a:rPr>
              <a:pPr algn="ctr" defTabSz="914180" eaLnBrk="1" fontAlgn="auto" hangingPunct="1">
                <a:spcBef>
                  <a:spcPts val="0"/>
                </a:spcBef>
                <a:spcAft>
                  <a:spcPts val="0"/>
                </a:spcAft>
                <a:defRPr/>
              </a:pPr>
              <a:t>8</a:t>
            </a:fld>
            <a:endParaRPr lang="en-US" sz="1400" dirty="0">
              <a:solidFill>
                <a:prstClr val="black">
                  <a:tint val="75000"/>
                </a:prstClr>
              </a:solidFill>
              <a:latin typeface="Arial" pitchFamily="34" charset="0"/>
              <a:cs typeface="Arial" pitchFamily="34" charset="0"/>
            </a:endParaRPr>
          </a:p>
        </p:txBody>
      </p:sp>
      <p:cxnSp>
        <p:nvCxnSpPr>
          <p:cNvPr id="2" name="Google Shape;638;p33">
            <a:extLst>
              <a:ext uri="{FF2B5EF4-FFF2-40B4-BE49-F238E27FC236}">
                <a16:creationId xmlns:a16="http://schemas.microsoft.com/office/drawing/2014/main" id="{DF14CCA2-7A34-E572-F5CC-339DFA3B9E73}"/>
              </a:ext>
            </a:extLst>
          </p:cNvPr>
          <p:cNvCxnSpPr>
            <a:cxnSpLocks/>
          </p:cNvCxnSpPr>
          <p:nvPr/>
        </p:nvCxnSpPr>
        <p:spPr>
          <a:xfrm>
            <a:off x="1519518" y="755288"/>
            <a:ext cx="4625788" cy="0"/>
          </a:xfrm>
          <a:prstGeom prst="straightConnector1">
            <a:avLst/>
          </a:prstGeom>
          <a:noFill/>
          <a:ln w="38100" cap="flat" cmpd="sng">
            <a:solidFill>
              <a:srgbClr val="6AA84F"/>
            </a:solidFill>
            <a:prstDash val="solid"/>
            <a:round/>
            <a:headEnd type="none" w="med" len="med"/>
            <a:tailEnd type="none" w="med" len="med"/>
          </a:ln>
        </p:spPr>
      </p:cxnSp>
      <p:grpSp>
        <p:nvGrpSpPr>
          <p:cNvPr id="3" name="Group 2">
            <a:extLst>
              <a:ext uri="{FF2B5EF4-FFF2-40B4-BE49-F238E27FC236}">
                <a16:creationId xmlns:a16="http://schemas.microsoft.com/office/drawing/2014/main" id="{31F97266-834A-EB98-24F4-D04209659B24}"/>
              </a:ext>
            </a:extLst>
          </p:cNvPr>
          <p:cNvGrpSpPr/>
          <p:nvPr/>
        </p:nvGrpSpPr>
        <p:grpSpPr>
          <a:xfrm>
            <a:off x="5992847" y="1663413"/>
            <a:ext cx="11389659" cy="1241151"/>
            <a:chOff x="838200" y="1499118"/>
            <a:chExt cx="10515600" cy="1212980"/>
          </a:xfrm>
        </p:grpSpPr>
        <p:sp>
          <p:nvSpPr>
            <p:cNvPr id="4" name="Rectangle: Rounded Corners 3">
              <a:extLst>
                <a:ext uri="{FF2B5EF4-FFF2-40B4-BE49-F238E27FC236}">
                  <a16:creationId xmlns:a16="http://schemas.microsoft.com/office/drawing/2014/main" id="{298B5F99-E8DE-9209-38D4-EBF81AF43C78}"/>
                </a:ext>
              </a:extLst>
            </p:cNvPr>
            <p:cNvSpPr/>
            <p:nvPr/>
          </p:nvSpPr>
          <p:spPr>
            <a:xfrm>
              <a:off x="838200" y="1499118"/>
              <a:ext cx="10515600" cy="12129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899A56-C791-AF39-FD2D-1744B7B7A81D}"/>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FFF24F-956F-73F1-DB73-FF6FF3E1B728}"/>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7AD51A-6127-EAB2-ED00-AA76579C8BBE}"/>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2">
                      <a:lumMod val="10000"/>
                    </a:schemeClr>
                  </a:solidFill>
                </a:rPr>
                <a:t>01</a:t>
              </a:r>
            </a:p>
          </p:txBody>
        </p:sp>
        <p:sp>
          <p:nvSpPr>
            <p:cNvPr id="10" name="Rectangle 9">
              <a:extLst>
                <a:ext uri="{FF2B5EF4-FFF2-40B4-BE49-F238E27FC236}">
                  <a16:creationId xmlns:a16="http://schemas.microsoft.com/office/drawing/2014/main" id="{CF7AD204-E617-6B93-FE79-DAE2B76C8B37}"/>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Nghiên cứu công nghệ trí tuệ nhân tạo (AI) trong xử lý video, âm thanh</a:t>
              </a:r>
            </a:p>
          </p:txBody>
        </p:sp>
      </p:grpSp>
      <p:pic>
        <p:nvPicPr>
          <p:cNvPr id="12" name="Picture 2" descr="11 Popular AI Video Generators | Built In">
            <a:extLst>
              <a:ext uri="{FF2B5EF4-FFF2-40B4-BE49-F238E27FC236}">
                <a16:creationId xmlns:a16="http://schemas.microsoft.com/office/drawing/2014/main" id="{FF5CE891-6C0E-D44E-59C5-626F0AE91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611" y="1132571"/>
            <a:ext cx="3980989" cy="2302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1A4B391E-0509-8CB7-3CE7-3B37AB975752}"/>
              </a:ext>
            </a:extLst>
          </p:cNvPr>
          <p:cNvGrpSpPr/>
          <p:nvPr/>
        </p:nvGrpSpPr>
        <p:grpSpPr>
          <a:xfrm>
            <a:off x="6306669" y="4395178"/>
            <a:ext cx="11075837" cy="1241151"/>
            <a:chOff x="838200" y="1499118"/>
            <a:chExt cx="10515600" cy="1212980"/>
          </a:xfrm>
        </p:grpSpPr>
        <p:sp>
          <p:nvSpPr>
            <p:cNvPr id="14" name="Rectangle: Rounded Corners 13">
              <a:extLst>
                <a:ext uri="{FF2B5EF4-FFF2-40B4-BE49-F238E27FC236}">
                  <a16:creationId xmlns:a16="http://schemas.microsoft.com/office/drawing/2014/main" id="{FECE6E42-C159-C7F4-726E-4DDE020F39CA}"/>
                </a:ext>
              </a:extLst>
            </p:cNvPr>
            <p:cNvSpPr/>
            <p:nvPr/>
          </p:nvSpPr>
          <p:spPr>
            <a:xfrm>
              <a:off x="838200" y="1499118"/>
              <a:ext cx="10515600" cy="12129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6B6C2C-494D-A71E-D63A-3B03083B2DA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9E8B6-602F-B243-7B20-09486B71BF87}"/>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47586A-FD16-CE33-42EE-EF15B39D9B2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02</a:t>
              </a:r>
              <a:endParaRPr lang="en-US" sz="4800" b="1" dirty="0">
                <a:solidFill>
                  <a:schemeClr val="bg2">
                    <a:lumMod val="10000"/>
                  </a:schemeClr>
                </a:solidFill>
              </a:endParaRPr>
            </a:p>
          </p:txBody>
        </p:sp>
        <p:sp>
          <p:nvSpPr>
            <p:cNvPr id="19" name="Rectangle 18">
              <a:extLst>
                <a:ext uri="{FF2B5EF4-FFF2-40B4-BE49-F238E27FC236}">
                  <a16:creationId xmlns:a16="http://schemas.microsoft.com/office/drawing/2014/main" id="{717081EF-19B0-55E7-2CE9-55E133D567CA}"/>
                </a:ext>
              </a:extLst>
            </p:cNvPr>
            <p:cNvSpPr/>
            <p:nvPr/>
          </p:nvSpPr>
          <p:spPr>
            <a:xfrm>
              <a:off x="2249729" y="1579224"/>
              <a:ext cx="8884436" cy="1052768"/>
            </a:xfrm>
            <a:prstGeom prst="rect">
              <a:avLst/>
            </a:prstGeom>
          </p:spPr>
          <p:txBody>
            <a:bodyPr wrap="square" anchor="ctr">
              <a:spAutoFit/>
            </a:bodyPr>
            <a:lstStyle/>
            <a:p>
              <a:pPr algn="just"/>
              <a:r>
                <a:rPr lang="en-US" sz="3200" noProof="1">
                  <a:solidFill>
                    <a:schemeClr val="bg2">
                      <a:lumMod val="10000"/>
                    </a:schemeClr>
                  </a:solidFill>
                </a:rPr>
                <a:t>Ứng dụng xây dựng công cụ tự động tạo video highlights bóng đá</a:t>
              </a:r>
            </a:p>
          </p:txBody>
        </p:sp>
      </p:grpSp>
      <p:grpSp>
        <p:nvGrpSpPr>
          <p:cNvPr id="20" name="Group 19">
            <a:extLst>
              <a:ext uri="{FF2B5EF4-FFF2-40B4-BE49-F238E27FC236}">
                <a16:creationId xmlns:a16="http://schemas.microsoft.com/office/drawing/2014/main" id="{B9D1309A-553C-5C79-BEBD-3F10A01D0D01}"/>
              </a:ext>
            </a:extLst>
          </p:cNvPr>
          <p:cNvGrpSpPr/>
          <p:nvPr/>
        </p:nvGrpSpPr>
        <p:grpSpPr>
          <a:xfrm>
            <a:off x="6921788" y="7126942"/>
            <a:ext cx="10460718" cy="1241151"/>
            <a:chOff x="838200" y="1499118"/>
            <a:chExt cx="10515600" cy="1212980"/>
          </a:xfrm>
        </p:grpSpPr>
        <p:sp>
          <p:nvSpPr>
            <p:cNvPr id="21" name="Rectangle: Rounded Corners 20">
              <a:extLst>
                <a:ext uri="{FF2B5EF4-FFF2-40B4-BE49-F238E27FC236}">
                  <a16:creationId xmlns:a16="http://schemas.microsoft.com/office/drawing/2014/main" id="{AA40EC4E-03CF-80B6-7ED3-5C7AEE8D9A76}"/>
                </a:ext>
              </a:extLst>
            </p:cNvPr>
            <p:cNvSpPr/>
            <p:nvPr/>
          </p:nvSpPr>
          <p:spPr>
            <a:xfrm>
              <a:off x="838200" y="1499118"/>
              <a:ext cx="10515600" cy="1212980"/>
            </a:xfrm>
            <a:prstGeom prst="roundRect">
              <a:avLst/>
            </a:prstGeom>
            <a:solidFill>
              <a:srgbClr val="9AB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C5DB8E1-9090-9860-15E4-8E16CDFEBBE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EFBD1E-EEE5-DA5D-3047-A0634FA29589}"/>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F8F4AB-BB90-4ED5-1CB8-3C6ED64F23E7}"/>
                </a:ext>
              </a:extLst>
            </p:cNvPr>
            <p:cNvSpPr/>
            <p:nvPr/>
          </p:nvSpPr>
          <p:spPr>
            <a:xfrm>
              <a:off x="980240"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2">
                      <a:lumMod val="10000"/>
                    </a:schemeClr>
                  </a:solidFill>
                </a:rPr>
                <a:t>03</a:t>
              </a:r>
              <a:endParaRPr lang="en-US" sz="4800" b="1" dirty="0">
                <a:solidFill>
                  <a:schemeClr val="bg2">
                    <a:lumMod val="10000"/>
                  </a:schemeClr>
                </a:solidFill>
              </a:endParaRPr>
            </a:p>
          </p:txBody>
        </p:sp>
        <p:sp>
          <p:nvSpPr>
            <p:cNvPr id="25" name="Rectangle 24">
              <a:extLst>
                <a:ext uri="{FF2B5EF4-FFF2-40B4-BE49-F238E27FC236}">
                  <a16:creationId xmlns:a16="http://schemas.microsoft.com/office/drawing/2014/main" id="{8AC045D3-5B96-6A60-B977-4E52161AAFF2}"/>
                </a:ext>
              </a:extLst>
            </p:cNvPr>
            <p:cNvSpPr/>
            <p:nvPr/>
          </p:nvSpPr>
          <p:spPr>
            <a:xfrm>
              <a:off x="2249729" y="1579224"/>
              <a:ext cx="8884436" cy="1052768"/>
            </a:xfrm>
            <a:prstGeom prst="rect">
              <a:avLst/>
            </a:prstGeom>
          </p:spPr>
          <p:txBody>
            <a:bodyPr wrap="square" anchor="ctr">
              <a:spAutoFit/>
            </a:bodyPr>
            <a:lstStyle/>
            <a:p>
              <a:pPr algn="just"/>
              <a:r>
                <a:rPr lang="vi-VN" sz="3200" noProof="1">
                  <a:solidFill>
                    <a:schemeClr val="bg2">
                      <a:lumMod val="10000"/>
                    </a:schemeClr>
                  </a:solidFill>
                </a:rPr>
                <a:t>Nghiên cứu phương án phát triển dịch vụ highlights bóng đá cho nền tảng MyTV</a:t>
              </a:r>
              <a:endParaRPr lang="en-US" sz="3200" noProof="1">
                <a:solidFill>
                  <a:schemeClr val="bg2">
                    <a:lumMod val="10000"/>
                  </a:schemeClr>
                </a:solidFill>
              </a:endParaRPr>
            </a:p>
          </p:txBody>
        </p:sp>
      </p:grpSp>
      <p:pic>
        <p:nvPicPr>
          <p:cNvPr id="26" name="Picture 2" descr="Artificial Intelligence in Sports: Generating Match Highlights With AI">
            <a:extLst>
              <a:ext uri="{FF2B5EF4-FFF2-40B4-BE49-F238E27FC236}">
                <a16:creationId xmlns:a16="http://schemas.microsoft.com/office/drawing/2014/main" id="{58C0753A-D117-7B0B-9566-09665746E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611" y="3792195"/>
            <a:ext cx="4386895" cy="23028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4D19B32D-EA24-430F-4FDE-D88F11EA28D4}"/>
              </a:ext>
            </a:extLst>
          </p:cNvPr>
          <p:cNvPicPr>
            <a:picLocks noChangeAspect="1"/>
          </p:cNvPicPr>
          <p:nvPr/>
        </p:nvPicPr>
        <p:blipFill>
          <a:blip r:embed="rId5"/>
          <a:stretch>
            <a:fillRect/>
          </a:stretch>
        </p:blipFill>
        <p:spPr>
          <a:xfrm>
            <a:off x="1021611" y="6512128"/>
            <a:ext cx="5366121" cy="2702692"/>
          </a:xfrm>
          <a:prstGeom prst="rect">
            <a:avLst/>
          </a:prstGeom>
        </p:spPr>
      </p:pic>
    </p:spTree>
    <p:extLst>
      <p:ext uri="{BB962C8B-B14F-4D97-AF65-F5344CB8AC3E}">
        <p14:creationId xmlns:p14="http://schemas.microsoft.com/office/powerpoint/2010/main" val="235642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54320</TotalTime>
  <Words>1223</Words>
  <Application>Microsoft Office PowerPoint</Application>
  <PresentationFormat>Custom</PresentationFormat>
  <Paragraphs>181</Paragraphs>
  <Slides>15</Slides>
  <Notes>13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30" baseType="lpstr">
      <vt:lpstr>Arial</vt:lpstr>
      <vt:lpstr>Arial Unicode MS</vt:lpstr>
      <vt:lpstr>Cabin</vt:lpstr>
      <vt:lpstr>Calibri</vt:lpstr>
      <vt:lpstr>Calibri Light</vt:lpstr>
      <vt:lpstr>Century Gothic (Headings)</vt:lpstr>
      <vt:lpstr>Oswald</vt:lpstr>
      <vt:lpstr>PT Sans</vt:lpstr>
      <vt:lpstr>Quattrocento Sans</vt:lpstr>
      <vt:lpstr>Roboto</vt:lpstr>
      <vt:lpstr>Trebuchet MS</vt:lpstr>
      <vt:lpstr>Verdana</vt:lpstr>
      <vt:lpstr>Wingdings</vt:lpstr>
      <vt:lpstr>Office Theme</vt:lpstr>
      <vt:lpstr>think-cell Slide</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DUNGHT</dc:creator>
  <cp:lastModifiedBy>Nguyen Ngoc Tuan</cp:lastModifiedBy>
  <cp:revision>2444</cp:revision>
  <dcterms:created xsi:type="dcterms:W3CDTF">2018-07-16T16:53:28Z</dcterms:created>
  <dcterms:modified xsi:type="dcterms:W3CDTF">2023-08-29T14:25:48Z</dcterms:modified>
</cp:coreProperties>
</file>