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Rafale"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10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ire Nur Sağlam" userId="2aad6d64911a75d5" providerId="LiveId" clId="{52036B0E-33EF-419D-A6FC-AE1036E0F06D}"/>
    <pc:docChg chg="modSld">
      <pc:chgData name="Nadire Nur Sağlam" userId="2aad6d64911a75d5" providerId="LiveId" clId="{52036B0E-33EF-419D-A6FC-AE1036E0F06D}" dt="2024-06-05T08:07:28.210" v="0" actId="1076"/>
      <pc:docMkLst>
        <pc:docMk/>
      </pc:docMkLst>
      <pc:sldChg chg="modSp mod">
        <pc:chgData name="Nadire Nur Sağlam" userId="2aad6d64911a75d5" providerId="LiveId" clId="{52036B0E-33EF-419D-A6FC-AE1036E0F06D}" dt="2024-06-05T08:07:28.210" v="0" actId="1076"/>
        <pc:sldMkLst>
          <pc:docMk/>
          <pc:sldMk cId="0" sldId="256"/>
        </pc:sldMkLst>
        <pc:spChg chg="mod">
          <ac:chgData name="Nadire Nur Sağlam" userId="2aad6d64911a75d5" providerId="LiveId" clId="{52036B0E-33EF-419D-A6FC-AE1036E0F06D}" dt="2024-06-05T08:07:28.210" v="0" actId="1076"/>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1ED"/>
        </a:solidFill>
        <a:effectLst/>
      </p:bgPr>
    </p:bg>
    <p:spTree>
      <p:nvGrpSpPr>
        <p:cNvPr id="1" name=""/>
        <p:cNvGrpSpPr/>
        <p:nvPr/>
      </p:nvGrpSpPr>
      <p:grpSpPr>
        <a:xfrm>
          <a:off x="0" y="0"/>
          <a:ext cx="0" cy="0"/>
          <a:chOff x="0" y="0"/>
          <a:chExt cx="0" cy="0"/>
        </a:xfrm>
      </p:grpSpPr>
      <p:sp>
        <p:nvSpPr>
          <p:cNvPr id="2" name="AutoShape 2"/>
          <p:cNvSpPr/>
          <p:nvPr/>
        </p:nvSpPr>
        <p:spPr>
          <a:xfrm>
            <a:off x="0" y="9263062"/>
            <a:ext cx="18288000" cy="0"/>
          </a:xfrm>
          <a:prstGeom prst="line">
            <a:avLst/>
          </a:prstGeom>
          <a:ln w="9525" cap="flat">
            <a:solidFill>
              <a:srgbClr val="42341E"/>
            </a:solidFill>
            <a:prstDash val="solid"/>
            <a:headEnd type="none" w="sm" len="sm"/>
            <a:tailEnd type="none" w="sm" len="sm"/>
          </a:ln>
        </p:spPr>
        <p:txBody>
          <a:bodyPr/>
          <a:lstStyle/>
          <a:p>
            <a:endParaRPr lang="tr-TR"/>
          </a:p>
        </p:txBody>
      </p:sp>
      <p:sp>
        <p:nvSpPr>
          <p:cNvPr id="3" name="AutoShape 3"/>
          <p:cNvSpPr/>
          <p:nvPr/>
        </p:nvSpPr>
        <p:spPr>
          <a:xfrm>
            <a:off x="0" y="1023937"/>
            <a:ext cx="18288000" cy="0"/>
          </a:xfrm>
          <a:prstGeom prst="line">
            <a:avLst/>
          </a:prstGeom>
          <a:ln w="9525" cap="flat">
            <a:solidFill>
              <a:srgbClr val="42341E"/>
            </a:solidFill>
            <a:prstDash val="solid"/>
            <a:headEnd type="none" w="sm" len="sm"/>
            <a:tailEnd type="none" w="sm" len="sm"/>
          </a:ln>
        </p:spPr>
        <p:txBody>
          <a:bodyPr/>
          <a:lstStyle/>
          <a:p>
            <a:endParaRPr lang="tr-TR"/>
          </a:p>
        </p:txBody>
      </p:sp>
      <p:sp>
        <p:nvSpPr>
          <p:cNvPr id="4" name="TextBox 4"/>
          <p:cNvSpPr txBox="1"/>
          <p:nvPr/>
        </p:nvSpPr>
        <p:spPr>
          <a:xfrm>
            <a:off x="2166365" y="2365698"/>
            <a:ext cx="13955270" cy="4216210"/>
          </a:xfrm>
          <a:prstGeom prst="rect">
            <a:avLst/>
          </a:prstGeom>
        </p:spPr>
        <p:txBody>
          <a:bodyPr lIns="0" tIns="0" rIns="0" bIns="0" rtlCol="0" anchor="t">
            <a:spAutoFit/>
          </a:bodyPr>
          <a:lstStyle/>
          <a:p>
            <a:pPr algn="ctr">
              <a:lnSpc>
                <a:spcPts val="11200"/>
              </a:lnSpc>
            </a:pPr>
            <a:r>
              <a:rPr lang="en-US" sz="8000">
                <a:solidFill>
                  <a:srgbClr val="42341E"/>
                </a:solidFill>
                <a:latin typeface="Rafale"/>
              </a:rPr>
              <a:t>El Hareketleri </a:t>
            </a:r>
          </a:p>
          <a:p>
            <a:pPr algn="ctr">
              <a:lnSpc>
                <a:spcPts val="11200"/>
              </a:lnSpc>
            </a:pPr>
            <a:r>
              <a:rPr lang="en-US" sz="8000">
                <a:solidFill>
                  <a:srgbClr val="42341E"/>
                </a:solidFill>
                <a:latin typeface="Rafale"/>
              </a:rPr>
              <a:t>ile </a:t>
            </a:r>
          </a:p>
          <a:p>
            <a:pPr algn="ctr">
              <a:lnSpc>
                <a:spcPts val="11200"/>
              </a:lnSpc>
            </a:pPr>
            <a:r>
              <a:rPr lang="en-US" sz="8000">
                <a:solidFill>
                  <a:srgbClr val="42341E"/>
                </a:solidFill>
                <a:latin typeface="Rafale"/>
              </a:rPr>
              <a:t>Parmak Sayma </a:t>
            </a:r>
          </a:p>
        </p:txBody>
      </p:sp>
      <p:sp>
        <p:nvSpPr>
          <p:cNvPr id="5" name="TextBox 5"/>
          <p:cNvSpPr txBox="1"/>
          <p:nvPr/>
        </p:nvSpPr>
        <p:spPr>
          <a:xfrm>
            <a:off x="1028700" y="8585919"/>
            <a:ext cx="8115300" cy="672381"/>
          </a:xfrm>
          <a:prstGeom prst="rect">
            <a:avLst/>
          </a:prstGeom>
        </p:spPr>
        <p:txBody>
          <a:bodyPr lIns="0" tIns="0" rIns="0" bIns="0" rtlCol="0" anchor="t">
            <a:spAutoFit/>
          </a:bodyPr>
          <a:lstStyle/>
          <a:p>
            <a:pPr algn="r">
              <a:lnSpc>
                <a:spcPts val="5459"/>
              </a:lnSpc>
            </a:pPr>
            <a:r>
              <a:rPr lang="en-US" sz="3899">
                <a:solidFill>
                  <a:srgbClr val="42341E"/>
                </a:solidFill>
                <a:latin typeface="Rafale"/>
              </a:rPr>
              <a:t>21100011042 / NADIRE NUR SAĞLAM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1ED"/>
        </a:solidFill>
        <a:effectLst/>
      </p:bgPr>
    </p:bg>
    <p:spTree>
      <p:nvGrpSpPr>
        <p:cNvPr id="1" name=""/>
        <p:cNvGrpSpPr/>
        <p:nvPr/>
      </p:nvGrpSpPr>
      <p:grpSpPr>
        <a:xfrm>
          <a:off x="0" y="0"/>
          <a:ext cx="0" cy="0"/>
          <a:chOff x="0" y="0"/>
          <a:chExt cx="0" cy="0"/>
        </a:xfrm>
      </p:grpSpPr>
      <p:sp>
        <p:nvSpPr>
          <p:cNvPr id="2" name="AutoShape 2"/>
          <p:cNvSpPr/>
          <p:nvPr/>
        </p:nvSpPr>
        <p:spPr>
          <a:xfrm>
            <a:off x="0" y="1843974"/>
            <a:ext cx="18288000" cy="0"/>
          </a:xfrm>
          <a:prstGeom prst="line">
            <a:avLst/>
          </a:prstGeom>
          <a:ln w="9525" cap="flat">
            <a:solidFill>
              <a:srgbClr val="42341E"/>
            </a:solidFill>
            <a:prstDash val="solid"/>
            <a:headEnd type="none" w="sm" len="sm"/>
            <a:tailEnd type="none" w="sm" len="sm"/>
          </a:ln>
        </p:spPr>
        <p:txBody>
          <a:bodyPr/>
          <a:lstStyle/>
          <a:p>
            <a:endParaRPr lang="tr-TR"/>
          </a:p>
        </p:txBody>
      </p:sp>
      <p:sp>
        <p:nvSpPr>
          <p:cNvPr id="3" name="TextBox 3"/>
          <p:cNvSpPr txBox="1"/>
          <p:nvPr/>
        </p:nvSpPr>
        <p:spPr>
          <a:xfrm>
            <a:off x="1028700" y="2988797"/>
            <a:ext cx="9180283" cy="5048480"/>
          </a:xfrm>
          <a:prstGeom prst="rect">
            <a:avLst/>
          </a:prstGeom>
        </p:spPr>
        <p:txBody>
          <a:bodyPr lIns="0" tIns="0" rIns="0" bIns="0" rtlCol="0" anchor="t">
            <a:spAutoFit/>
          </a:bodyPr>
          <a:lstStyle/>
          <a:p>
            <a:pPr marL="886120" lvl="1" indent="-443060" algn="just">
              <a:lnSpc>
                <a:spcPts val="5746"/>
              </a:lnSpc>
              <a:buFont typeface="Arial"/>
              <a:buChar char="•"/>
            </a:pPr>
            <a:r>
              <a:rPr lang="en-US" sz="4104">
                <a:solidFill>
                  <a:srgbClr val="42341E"/>
                </a:solidFill>
                <a:latin typeface="Rafale"/>
              </a:rPr>
              <a:t>El hareketlerinin ve parmak pozisyonlarının gerçek zamanlı olarak takip edilmesi.</a:t>
            </a:r>
          </a:p>
          <a:p>
            <a:pPr marL="886120" lvl="1" indent="-443060" algn="just">
              <a:lnSpc>
                <a:spcPts val="5746"/>
              </a:lnSpc>
              <a:buFont typeface="Arial"/>
              <a:buChar char="•"/>
            </a:pPr>
            <a:r>
              <a:rPr lang="en-US" sz="4104">
                <a:solidFill>
                  <a:srgbClr val="42341E"/>
                </a:solidFill>
                <a:latin typeface="Rafale"/>
              </a:rPr>
              <a:t>Kamera aracılığıyla ellerin konumunun ve parmakların sayısının belirlenmesi.</a:t>
            </a:r>
          </a:p>
          <a:p>
            <a:pPr algn="just">
              <a:lnSpc>
                <a:spcPts val="5746"/>
              </a:lnSpc>
            </a:pPr>
            <a:endParaRPr lang="en-US" sz="4104">
              <a:solidFill>
                <a:srgbClr val="42341E"/>
              </a:solidFill>
              <a:latin typeface="Rafale"/>
            </a:endParaRPr>
          </a:p>
        </p:txBody>
      </p:sp>
      <p:sp>
        <p:nvSpPr>
          <p:cNvPr id="4" name="TextBox 4"/>
          <p:cNvSpPr txBox="1"/>
          <p:nvPr/>
        </p:nvSpPr>
        <p:spPr>
          <a:xfrm>
            <a:off x="1028700" y="914400"/>
            <a:ext cx="16230600" cy="929574"/>
          </a:xfrm>
          <a:prstGeom prst="rect">
            <a:avLst/>
          </a:prstGeom>
        </p:spPr>
        <p:txBody>
          <a:bodyPr lIns="0" tIns="0" rIns="0" bIns="0" rtlCol="0" anchor="t">
            <a:spAutoFit/>
          </a:bodyPr>
          <a:lstStyle/>
          <a:p>
            <a:pPr algn="l">
              <a:lnSpc>
                <a:spcPts val="7563"/>
              </a:lnSpc>
            </a:pPr>
            <a:r>
              <a:rPr lang="en-US" sz="5402">
                <a:solidFill>
                  <a:srgbClr val="42341E"/>
                </a:solidFill>
                <a:latin typeface="Rafale"/>
              </a:rPr>
              <a:t>PROJENIN IÇERIĞI</a:t>
            </a:r>
          </a:p>
        </p:txBody>
      </p:sp>
      <p:sp>
        <p:nvSpPr>
          <p:cNvPr id="5" name="AutoShape 5"/>
          <p:cNvSpPr/>
          <p:nvPr/>
        </p:nvSpPr>
        <p:spPr>
          <a:xfrm>
            <a:off x="2323721" y="9258300"/>
            <a:ext cx="15964279" cy="0"/>
          </a:xfrm>
          <a:prstGeom prst="line">
            <a:avLst/>
          </a:prstGeom>
          <a:ln w="9525" cap="flat">
            <a:solidFill>
              <a:srgbClr val="42341E"/>
            </a:solidFill>
            <a:prstDash val="solid"/>
            <a:headEnd type="none" w="sm" len="sm"/>
            <a:tailEnd type="none" w="sm" len="sm"/>
          </a:ln>
        </p:spPr>
        <p:txBody>
          <a:bodyPr/>
          <a:lstStyle/>
          <a:p>
            <a:endParaRPr lang="tr-TR"/>
          </a:p>
        </p:txBody>
      </p:sp>
      <p:sp>
        <p:nvSpPr>
          <p:cNvPr id="6" name="TextBox 6"/>
          <p:cNvSpPr txBox="1"/>
          <p:nvPr/>
        </p:nvSpPr>
        <p:spPr>
          <a:xfrm>
            <a:off x="330453" y="8488366"/>
            <a:ext cx="1396494" cy="1377944"/>
          </a:xfrm>
          <a:prstGeom prst="rect">
            <a:avLst/>
          </a:prstGeom>
        </p:spPr>
        <p:txBody>
          <a:bodyPr lIns="0" tIns="0" rIns="0" bIns="0" rtlCol="0" anchor="t">
            <a:spAutoFit/>
          </a:bodyPr>
          <a:lstStyle/>
          <a:p>
            <a:pPr algn="ctr">
              <a:lnSpc>
                <a:spcPts val="11200"/>
              </a:lnSpc>
            </a:pPr>
            <a:r>
              <a:rPr lang="en-US" sz="8000">
                <a:solidFill>
                  <a:srgbClr val="42341E"/>
                </a:solidFill>
                <a:latin typeface="Rafale"/>
              </a:rPr>
              <a:t>01</a:t>
            </a:r>
          </a:p>
        </p:txBody>
      </p:sp>
      <p:sp>
        <p:nvSpPr>
          <p:cNvPr id="7" name="Freeform 7"/>
          <p:cNvSpPr/>
          <p:nvPr/>
        </p:nvSpPr>
        <p:spPr>
          <a:xfrm>
            <a:off x="11622270" y="2323089"/>
            <a:ext cx="5861358" cy="6465622"/>
          </a:xfrm>
          <a:custGeom>
            <a:avLst/>
            <a:gdLst/>
            <a:ahLst/>
            <a:cxnLst/>
            <a:rect l="l" t="t" r="r" b="b"/>
            <a:pathLst>
              <a:path w="5861358" h="6465622">
                <a:moveTo>
                  <a:pt x="0" y="0"/>
                </a:moveTo>
                <a:lnTo>
                  <a:pt x="5861358" y="0"/>
                </a:lnTo>
                <a:lnTo>
                  <a:pt x="5861358" y="6465621"/>
                </a:lnTo>
                <a:lnTo>
                  <a:pt x="0" y="6465621"/>
                </a:lnTo>
                <a:lnTo>
                  <a:pt x="0" y="0"/>
                </a:lnTo>
                <a:close/>
              </a:path>
            </a:pathLst>
          </a:custGeom>
          <a:blipFill>
            <a:blip r:embed="rId2"/>
            <a:stretch>
              <a:fillRect/>
            </a:stretch>
          </a:blipFill>
        </p:spPr>
        <p:txBody>
          <a:bodyPr/>
          <a:lstStyle/>
          <a:p>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1ED"/>
        </a:solidFill>
        <a:effectLst/>
      </p:bgPr>
    </p:bg>
    <p:spTree>
      <p:nvGrpSpPr>
        <p:cNvPr id="1" name=""/>
        <p:cNvGrpSpPr/>
        <p:nvPr/>
      </p:nvGrpSpPr>
      <p:grpSpPr>
        <a:xfrm>
          <a:off x="0" y="0"/>
          <a:ext cx="0" cy="0"/>
          <a:chOff x="0" y="0"/>
          <a:chExt cx="0" cy="0"/>
        </a:xfrm>
      </p:grpSpPr>
      <p:sp>
        <p:nvSpPr>
          <p:cNvPr id="2" name="AutoShape 2"/>
          <p:cNvSpPr/>
          <p:nvPr/>
        </p:nvSpPr>
        <p:spPr>
          <a:xfrm>
            <a:off x="0" y="1843974"/>
            <a:ext cx="18288000" cy="0"/>
          </a:xfrm>
          <a:prstGeom prst="line">
            <a:avLst/>
          </a:prstGeom>
          <a:ln w="9525" cap="flat">
            <a:solidFill>
              <a:srgbClr val="42341E"/>
            </a:solidFill>
            <a:prstDash val="solid"/>
            <a:headEnd type="none" w="sm" len="sm"/>
            <a:tailEnd type="none" w="sm" len="sm"/>
          </a:ln>
        </p:spPr>
        <p:txBody>
          <a:bodyPr/>
          <a:lstStyle/>
          <a:p>
            <a:endParaRPr lang="tr-TR"/>
          </a:p>
        </p:txBody>
      </p:sp>
      <p:sp>
        <p:nvSpPr>
          <p:cNvPr id="3" name="AutoShape 3"/>
          <p:cNvSpPr/>
          <p:nvPr/>
        </p:nvSpPr>
        <p:spPr>
          <a:xfrm>
            <a:off x="2323721" y="9258300"/>
            <a:ext cx="15964279" cy="0"/>
          </a:xfrm>
          <a:prstGeom prst="line">
            <a:avLst/>
          </a:prstGeom>
          <a:ln w="9525" cap="flat">
            <a:solidFill>
              <a:srgbClr val="42341E"/>
            </a:solidFill>
            <a:prstDash val="solid"/>
            <a:headEnd type="none" w="sm" len="sm"/>
            <a:tailEnd type="none" w="sm" len="sm"/>
          </a:ln>
        </p:spPr>
        <p:txBody>
          <a:bodyPr/>
          <a:lstStyle/>
          <a:p>
            <a:endParaRPr lang="tr-TR"/>
          </a:p>
        </p:txBody>
      </p:sp>
      <p:sp>
        <p:nvSpPr>
          <p:cNvPr id="4" name="Freeform 4"/>
          <p:cNvSpPr/>
          <p:nvPr/>
        </p:nvSpPr>
        <p:spPr>
          <a:xfrm>
            <a:off x="1028700" y="3233017"/>
            <a:ext cx="5094620" cy="3820965"/>
          </a:xfrm>
          <a:custGeom>
            <a:avLst/>
            <a:gdLst/>
            <a:ahLst/>
            <a:cxnLst/>
            <a:rect l="l" t="t" r="r" b="b"/>
            <a:pathLst>
              <a:path w="5094620" h="3820965">
                <a:moveTo>
                  <a:pt x="0" y="0"/>
                </a:moveTo>
                <a:lnTo>
                  <a:pt x="5094620" y="0"/>
                </a:lnTo>
                <a:lnTo>
                  <a:pt x="5094620" y="3820966"/>
                </a:lnTo>
                <a:lnTo>
                  <a:pt x="0" y="3820966"/>
                </a:lnTo>
                <a:lnTo>
                  <a:pt x="0" y="0"/>
                </a:lnTo>
                <a:close/>
              </a:path>
            </a:pathLst>
          </a:custGeom>
          <a:blipFill>
            <a:blip r:embed="rId2"/>
            <a:stretch>
              <a:fillRect/>
            </a:stretch>
          </a:blipFill>
        </p:spPr>
        <p:txBody>
          <a:bodyPr/>
          <a:lstStyle/>
          <a:p>
            <a:endParaRPr lang="tr-TR"/>
          </a:p>
        </p:txBody>
      </p:sp>
      <p:sp>
        <p:nvSpPr>
          <p:cNvPr id="5" name="TextBox 5"/>
          <p:cNvSpPr txBox="1"/>
          <p:nvPr/>
        </p:nvSpPr>
        <p:spPr>
          <a:xfrm>
            <a:off x="1028700" y="914400"/>
            <a:ext cx="16230600" cy="929574"/>
          </a:xfrm>
          <a:prstGeom prst="rect">
            <a:avLst/>
          </a:prstGeom>
        </p:spPr>
        <p:txBody>
          <a:bodyPr lIns="0" tIns="0" rIns="0" bIns="0" rtlCol="0" anchor="t">
            <a:spAutoFit/>
          </a:bodyPr>
          <a:lstStyle/>
          <a:p>
            <a:pPr algn="l">
              <a:lnSpc>
                <a:spcPts val="7563"/>
              </a:lnSpc>
            </a:pPr>
            <a:r>
              <a:rPr lang="en-US" sz="5402">
                <a:solidFill>
                  <a:srgbClr val="42341E"/>
                </a:solidFill>
                <a:latin typeface="Rafale"/>
              </a:rPr>
              <a:t>KULLANILAN TEKNOLOJILER</a:t>
            </a:r>
          </a:p>
        </p:txBody>
      </p:sp>
      <p:sp>
        <p:nvSpPr>
          <p:cNvPr id="6" name="TextBox 6"/>
          <p:cNvSpPr txBox="1"/>
          <p:nvPr/>
        </p:nvSpPr>
        <p:spPr>
          <a:xfrm>
            <a:off x="330453" y="8488366"/>
            <a:ext cx="1396494" cy="1377880"/>
          </a:xfrm>
          <a:prstGeom prst="rect">
            <a:avLst/>
          </a:prstGeom>
        </p:spPr>
        <p:txBody>
          <a:bodyPr lIns="0" tIns="0" rIns="0" bIns="0" rtlCol="0" anchor="t">
            <a:spAutoFit/>
          </a:bodyPr>
          <a:lstStyle/>
          <a:p>
            <a:pPr algn="ctr">
              <a:lnSpc>
                <a:spcPts val="11200"/>
              </a:lnSpc>
            </a:pPr>
            <a:r>
              <a:rPr lang="en-US" sz="8000">
                <a:solidFill>
                  <a:srgbClr val="42341E"/>
                </a:solidFill>
                <a:latin typeface="Rafale"/>
              </a:rPr>
              <a:t>02</a:t>
            </a:r>
          </a:p>
        </p:txBody>
      </p:sp>
      <p:sp>
        <p:nvSpPr>
          <p:cNvPr id="7" name="TextBox 7"/>
          <p:cNvSpPr txBox="1"/>
          <p:nvPr/>
        </p:nvSpPr>
        <p:spPr>
          <a:xfrm>
            <a:off x="7586622" y="2305780"/>
            <a:ext cx="9282269" cy="3356866"/>
          </a:xfrm>
          <a:prstGeom prst="rect">
            <a:avLst/>
          </a:prstGeom>
        </p:spPr>
        <p:txBody>
          <a:bodyPr lIns="0" tIns="0" rIns="0" bIns="0" rtlCol="0" anchor="t">
            <a:spAutoFit/>
          </a:bodyPr>
          <a:lstStyle/>
          <a:p>
            <a:pPr algn="just">
              <a:lnSpc>
                <a:spcPts val="4479"/>
              </a:lnSpc>
            </a:pPr>
            <a:r>
              <a:rPr lang="en-US" sz="3199" u="sng">
                <a:solidFill>
                  <a:srgbClr val="42341E"/>
                </a:solidFill>
                <a:latin typeface="Rafale"/>
              </a:rPr>
              <a:t>Python</a:t>
            </a:r>
            <a:r>
              <a:rPr lang="en-US" sz="3199">
                <a:solidFill>
                  <a:srgbClr val="42341E"/>
                </a:solidFill>
                <a:latin typeface="Rafale"/>
              </a:rPr>
              <a:t>: Python programlama dili, nesne yönelimli, yorumlamalı, birimsel ve etkileşimli özelliklere sahip, yüksek seviyeli bir programlama dilidir. Kullanım kolaylığı ve okunabilirliği ile bilinen Python, geniş kütüphane desteği ve çok çeşitli uygulama alanları sayesinde pek çok farklı alanda tercih edilmektedir. </a:t>
            </a:r>
          </a:p>
        </p:txBody>
      </p:sp>
      <p:sp>
        <p:nvSpPr>
          <p:cNvPr id="8" name="TextBox 8"/>
          <p:cNvSpPr txBox="1"/>
          <p:nvPr/>
        </p:nvSpPr>
        <p:spPr>
          <a:xfrm>
            <a:off x="7586622" y="6100796"/>
            <a:ext cx="10293818" cy="606615"/>
          </a:xfrm>
          <a:prstGeom prst="rect">
            <a:avLst/>
          </a:prstGeom>
        </p:spPr>
        <p:txBody>
          <a:bodyPr lIns="0" tIns="0" rIns="0" bIns="0" rtlCol="0" anchor="t">
            <a:spAutoFit/>
          </a:bodyPr>
          <a:lstStyle/>
          <a:p>
            <a:pPr algn="just">
              <a:lnSpc>
                <a:spcPts val="4889"/>
              </a:lnSpc>
            </a:pPr>
            <a:r>
              <a:rPr lang="en-US" sz="3492">
                <a:solidFill>
                  <a:srgbClr val="42341E"/>
                </a:solidFill>
                <a:latin typeface="Rafale"/>
              </a:rPr>
              <a:t>BAZI KULLANIM ALANLARI:</a:t>
            </a:r>
          </a:p>
        </p:txBody>
      </p:sp>
      <p:sp>
        <p:nvSpPr>
          <p:cNvPr id="9" name="TextBox 9"/>
          <p:cNvSpPr txBox="1"/>
          <p:nvPr/>
        </p:nvSpPr>
        <p:spPr>
          <a:xfrm>
            <a:off x="7586622" y="6832997"/>
            <a:ext cx="8475251" cy="2233042"/>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42341E"/>
                </a:solidFill>
                <a:latin typeface="Rafale"/>
              </a:rPr>
              <a:t>Yazılım Geliştirme</a:t>
            </a:r>
          </a:p>
          <a:p>
            <a:pPr marL="690881" lvl="1" indent="-345440" algn="just">
              <a:lnSpc>
                <a:spcPts val="4480"/>
              </a:lnSpc>
              <a:buFont typeface="Arial"/>
              <a:buChar char="•"/>
            </a:pPr>
            <a:r>
              <a:rPr lang="en-US" sz="3200">
                <a:solidFill>
                  <a:srgbClr val="42341E"/>
                </a:solidFill>
                <a:latin typeface="Rafale"/>
              </a:rPr>
              <a:t>Yapay Zeka</a:t>
            </a:r>
          </a:p>
          <a:p>
            <a:pPr marL="690881" lvl="1" indent="-345440" algn="just">
              <a:lnSpc>
                <a:spcPts val="4480"/>
              </a:lnSpc>
              <a:buFont typeface="Arial"/>
              <a:buChar char="•"/>
            </a:pPr>
            <a:r>
              <a:rPr lang="en-US" sz="3200">
                <a:solidFill>
                  <a:srgbClr val="42341E"/>
                </a:solidFill>
                <a:latin typeface="Rafale"/>
              </a:rPr>
              <a:t>Bilgisayarla Görme ve Görüntü İşleme</a:t>
            </a:r>
          </a:p>
          <a:p>
            <a:pPr marL="690881" lvl="1" indent="-345440" algn="just">
              <a:lnSpc>
                <a:spcPts val="4480"/>
              </a:lnSpc>
              <a:buFont typeface="Arial"/>
              <a:buChar char="•"/>
            </a:pPr>
            <a:r>
              <a:rPr lang="en-US" sz="3200">
                <a:solidFill>
                  <a:srgbClr val="42341E"/>
                </a:solidFill>
                <a:latin typeface="Rafale"/>
              </a:rPr>
              <a:t>Web Geliştirme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1ED"/>
        </a:solidFill>
        <a:effectLst/>
      </p:bgPr>
    </p:bg>
    <p:spTree>
      <p:nvGrpSpPr>
        <p:cNvPr id="1" name=""/>
        <p:cNvGrpSpPr/>
        <p:nvPr/>
      </p:nvGrpSpPr>
      <p:grpSpPr>
        <a:xfrm>
          <a:off x="0" y="0"/>
          <a:ext cx="0" cy="0"/>
          <a:chOff x="0" y="0"/>
          <a:chExt cx="0" cy="0"/>
        </a:xfrm>
      </p:grpSpPr>
      <p:sp>
        <p:nvSpPr>
          <p:cNvPr id="2" name="AutoShape 2"/>
          <p:cNvSpPr/>
          <p:nvPr/>
        </p:nvSpPr>
        <p:spPr>
          <a:xfrm>
            <a:off x="0" y="1843974"/>
            <a:ext cx="18288000" cy="0"/>
          </a:xfrm>
          <a:prstGeom prst="line">
            <a:avLst/>
          </a:prstGeom>
          <a:ln w="9525" cap="flat">
            <a:solidFill>
              <a:srgbClr val="42341E"/>
            </a:solidFill>
            <a:prstDash val="solid"/>
            <a:headEnd type="none" w="sm" len="sm"/>
            <a:tailEnd type="none" w="sm" len="sm"/>
          </a:ln>
        </p:spPr>
        <p:txBody>
          <a:bodyPr/>
          <a:lstStyle/>
          <a:p>
            <a:endParaRPr lang="tr-TR"/>
          </a:p>
        </p:txBody>
      </p:sp>
      <p:sp>
        <p:nvSpPr>
          <p:cNvPr id="3" name="TextBox 3"/>
          <p:cNvSpPr txBox="1"/>
          <p:nvPr/>
        </p:nvSpPr>
        <p:spPr>
          <a:xfrm>
            <a:off x="1028700" y="2720305"/>
            <a:ext cx="10684760" cy="2233042"/>
          </a:xfrm>
          <a:prstGeom prst="rect">
            <a:avLst/>
          </a:prstGeom>
        </p:spPr>
        <p:txBody>
          <a:bodyPr lIns="0" tIns="0" rIns="0" bIns="0" rtlCol="0" anchor="t">
            <a:spAutoFit/>
          </a:bodyPr>
          <a:lstStyle/>
          <a:p>
            <a:pPr algn="just">
              <a:lnSpc>
                <a:spcPts val="4479"/>
              </a:lnSpc>
            </a:pPr>
            <a:r>
              <a:rPr lang="en-US" sz="3199" u="sng">
                <a:solidFill>
                  <a:srgbClr val="42341E"/>
                </a:solidFill>
                <a:latin typeface="Rafale"/>
              </a:rPr>
              <a:t>OpenCV</a:t>
            </a:r>
            <a:r>
              <a:rPr lang="en-US" sz="3199">
                <a:solidFill>
                  <a:srgbClr val="42341E"/>
                </a:solidFill>
                <a:latin typeface="Rafale"/>
              </a:rPr>
              <a:t>: OpenCV (Açık Kaynak Bilgisayarlı Görüş) kütüphanesi, bilgisayarlı görüş ve görüntü işleme uygulamaları geliştirmek için kullanılan açık kaynaklı bir kütüphanedir.</a:t>
            </a:r>
          </a:p>
        </p:txBody>
      </p:sp>
      <p:sp>
        <p:nvSpPr>
          <p:cNvPr id="4" name="AutoShape 4"/>
          <p:cNvSpPr/>
          <p:nvPr/>
        </p:nvSpPr>
        <p:spPr>
          <a:xfrm>
            <a:off x="2323721" y="9258300"/>
            <a:ext cx="15964279" cy="0"/>
          </a:xfrm>
          <a:prstGeom prst="line">
            <a:avLst/>
          </a:prstGeom>
          <a:ln w="9525" cap="flat">
            <a:solidFill>
              <a:srgbClr val="42341E"/>
            </a:solidFill>
            <a:prstDash val="solid"/>
            <a:headEnd type="none" w="sm" len="sm"/>
            <a:tailEnd type="none" w="sm" len="sm"/>
          </a:ln>
        </p:spPr>
        <p:txBody>
          <a:bodyPr/>
          <a:lstStyle/>
          <a:p>
            <a:endParaRPr lang="tr-TR"/>
          </a:p>
        </p:txBody>
      </p:sp>
      <p:sp>
        <p:nvSpPr>
          <p:cNvPr id="5" name="Freeform 5"/>
          <p:cNvSpPr/>
          <p:nvPr/>
        </p:nvSpPr>
        <p:spPr>
          <a:xfrm>
            <a:off x="13185467" y="3623871"/>
            <a:ext cx="4073833" cy="3787156"/>
          </a:xfrm>
          <a:custGeom>
            <a:avLst/>
            <a:gdLst/>
            <a:ahLst/>
            <a:cxnLst/>
            <a:rect l="l" t="t" r="r" b="b"/>
            <a:pathLst>
              <a:path w="4073833" h="3787156">
                <a:moveTo>
                  <a:pt x="0" y="0"/>
                </a:moveTo>
                <a:lnTo>
                  <a:pt x="4073833" y="0"/>
                </a:lnTo>
                <a:lnTo>
                  <a:pt x="4073833" y="3787156"/>
                </a:lnTo>
                <a:lnTo>
                  <a:pt x="0" y="3787156"/>
                </a:lnTo>
                <a:lnTo>
                  <a:pt x="0" y="0"/>
                </a:lnTo>
                <a:close/>
              </a:path>
            </a:pathLst>
          </a:custGeom>
          <a:blipFill>
            <a:blip r:embed="rId2"/>
            <a:stretch>
              <a:fillRect/>
            </a:stretch>
          </a:blipFill>
        </p:spPr>
        <p:txBody>
          <a:bodyPr/>
          <a:lstStyle/>
          <a:p>
            <a:endParaRPr lang="tr-TR"/>
          </a:p>
        </p:txBody>
      </p:sp>
      <p:sp>
        <p:nvSpPr>
          <p:cNvPr id="6" name="TextBox 6"/>
          <p:cNvSpPr txBox="1"/>
          <p:nvPr/>
        </p:nvSpPr>
        <p:spPr>
          <a:xfrm>
            <a:off x="1028700" y="914400"/>
            <a:ext cx="16230600" cy="929574"/>
          </a:xfrm>
          <a:prstGeom prst="rect">
            <a:avLst/>
          </a:prstGeom>
        </p:spPr>
        <p:txBody>
          <a:bodyPr lIns="0" tIns="0" rIns="0" bIns="0" rtlCol="0" anchor="t">
            <a:spAutoFit/>
          </a:bodyPr>
          <a:lstStyle/>
          <a:p>
            <a:pPr algn="l">
              <a:lnSpc>
                <a:spcPts val="7563"/>
              </a:lnSpc>
            </a:pPr>
            <a:r>
              <a:rPr lang="en-US" sz="5402">
                <a:solidFill>
                  <a:srgbClr val="42341E"/>
                </a:solidFill>
                <a:latin typeface="Rafale"/>
              </a:rPr>
              <a:t>KULLANILAN TEKNOLOJILER</a:t>
            </a:r>
          </a:p>
        </p:txBody>
      </p:sp>
      <p:sp>
        <p:nvSpPr>
          <p:cNvPr id="7" name="TextBox 7"/>
          <p:cNvSpPr txBox="1"/>
          <p:nvPr/>
        </p:nvSpPr>
        <p:spPr>
          <a:xfrm>
            <a:off x="330453" y="8488366"/>
            <a:ext cx="1396494" cy="1377880"/>
          </a:xfrm>
          <a:prstGeom prst="rect">
            <a:avLst/>
          </a:prstGeom>
        </p:spPr>
        <p:txBody>
          <a:bodyPr lIns="0" tIns="0" rIns="0" bIns="0" rtlCol="0" anchor="t">
            <a:spAutoFit/>
          </a:bodyPr>
          <a:lstStyle/>
          <a:p>
            <a:pPr algn="ctr">
              <a:lnSpc>
                <a:spcPts val="11200"/>
              </a:lnSpc>
            </a:pPr>
            <a:r>
              <a:rPr lang="en-US" sz="8000">
                <a:solidFill>
                  <a:srgbClr val="42341E"/>
                </a:solidFill>
                <a:latin typeface="Rafale"/>
              </a:rPr>
              <a:t>03</a:t>
            </a:r>
          </a:p>
        </p:txBody>
      </p:sp>
      <p:sp>
        <p:nvSpPr>
          <p:cNvPr id="8" name="TextBox 8"/>
          <p:cNvSpPr txBox="1"/>
          <p:nvPr/>
        </p:nvSpPr>
        <p:spPr>
          <a:xfrm>
            <a:off x="1028700" y="5176042"/>
            <a:ext cx="10293818" cy="606615"/>
          </a:xfrm>
          <a:prstGeom prst="rect">
            <a:avLst/>
          </a:prstGeom>
        </p:spPr>
        <p:txBody>
          <a:bodyPr lIns="0" tIns="0" rIns="0" bIns="0" rtlCol="0" anchor="t">
            <a:spAutoFit/>
          </a:bodyPr>
          <a:lstStyle/>
          <a:p>
            <a:pPr algn="just">
              <a:lnSpc>
                <a:spcPts val="4889"/>
              </a:lnSpc>
            </a:pPr>
            <a:r>
              <a:rPr lang="en-US" sz="3492">
                <a:solidFill>
                  <a:srgbClr val="42341E"/>
                </a:solidFill>
                <a:latin typeface="Rafale"/>
              </a:rPr>
              <a:t>BAZI KULLANIM ALANLARI:</a:t>
            </a:r>
          </a:p>
        </p:txBody>
      </p:sp>
      <p:sp>
        <p:nvSpPr>
          <p:cNvPr id="9" name="TextBox 9"/>
          <p:cNvSpPr txBox="1"/>
          <p:nvPr/>
        </p:nvSpPr>
        <p:spPr>
          <a:xfrm>
            <a:off x="1028700" y="6066615"/>
            <a:ext cx="8475251" cy="2233042"/>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42341E"/>
                </a:solidFill>
                <a:latin typeface="Rafale"/>
              </a:rPr>
              <a:t>Nesne Tanıma ve Takip</a:t>
            </a:r>
          </a:p>
          <a:p>
            <a:pPr marL="690881" lvl="1" indent="-345440" algn="just">
              <a:lnSpc>
                <a:spcPts val="4480"/>
              </a:lnSpc>
              <a:buFont typeface="Arial"/>
              <a:buChar char="•"/>
            </a:pPr>
            <a:r>
              <a:rPr lang="en-US" sz="3200">
                <a:solidFill>
                  <a:srgbClr val="42341E"/>
                </a:solidFill>
                <a:latin typeface="Rafale"/>
              </a:rPr>
              <a:t>Yüz Tanıma ve Yüz İşleme</a:t>
            </a:r>
          </a:p>
          <a:p>
            <a:pPr marL="690881" lvl="1" indent="-345440" algn="just">
              <a:lnSpc>
                <a:spcPts val="4480"/>
              </a:lnSpc>
              <a:buFont typeface="Arial"/>
              <a:buChar char="•"/>
            </a:pPr>
            <a:r>
              <a:rPr lang="en-US" sz="3200">
                <a:solidFill>
                  <a:srgbClr val="42341E"/>
                </a:solidFill>
                <a:latin typeface="Rafale"/>
              </a:rPr>
              <a:t>Görüntü İşleme ve Düzenleme</a:t>
            </a:r>
          </a:p>
          <a:p>
            <a:pPr marL="690881" lvl="1" indent="-345440" algn="just">
              <a:lnSpc>
                <a:spcPts val="4480"/>
              </a:lnSpc>
              <a:buFont typeface="Arial"/>
              <a:buChar char="•"/>
            </a:pPr>
            <a:r>
              <a:rPr lang="en-US" sz="3200">
                <a:solidFill>
                  <a:srgbClr val="42341E"/>
                </a:solidFill>
                <a:latin typeface="Rafale"/>
              </a:rPr>
              <a:t>Hareket Algılama ve İzleme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1ED"/>
        </a:solidFill>
        <a:effectLst/>
      </p:bgPr>
    </p:bg>
    <p:spTree>
      <p:nvGrpSpPr>
        <p:cNvPr id="1" name=""/>
        <p:cNvGrpSpPr/>
        <p:nvPr/>
      </p:nvGrpSpPr>
      <p:grpSpPr>
        <a:xfrm>
          <a:off x="0" y="0"/>
          <a:ext cx="0" cy="0"/>
          <a:chOff x="0" y="0"/>
          <a:chExt cx="0" cy="0"/>
        </a:xfrm>
      </p:grpSpPr>
      <p:sp>
        <p:nvSpPr>
          <p:cNvPr id="2" name="AutoShape 2"/>
          <p:cNvSpPr/>
          <p:nvPr/>
        </p:nvSpPr>
        <p:spPr>
          <a:xfrm>
            <a:off x="0" y="1843974"/>
            <a:ext cx="18288000" cy="0"/>
          </a:xfrm>
          <a:prstGeom prst="line">
            <a:avLst/>
          </a:prstGeom>
          <a:ln w="9525" cap="flat">
            <a:solidFill>
              <a:srgbClr val="42341E"/>
            </a:solidFill>
            <a:prstDash val="solid"/>
            <a:headEnd type="none" w="sm" len="sm"/>
            <a:tailEnd type="none" w="sm" len="sm"/>
          </a:ln>
        </p:spPr>
        <p:txBody>
          <a:bodyPr/>
          <a:lstStyle/>
          <a:p>
            <a:endParaRPr lang="tr-TR"/>
          </a:p>
        </p:txBody>
      </p:sp>
      <p:sp>
        <p:nvSpPr>
          <p:cNvPr id="3" name="AutoShape 3"/>
          <p:cNvSpPr/>
          <p:nvPr/>
        </p:nvSpPr>
        <p:spPr>
          <a:xfrm>
            <a:off x="2323721" y="9258300"/>
            <a:ext cx="15964279" cy="0"/>
          </a:xfrm>
          <a:prstGeom prst="line">
            <a:avLst/>
          </a:prstGeom>
          <a:ln w="9525" cap="flat">
            <a:solidFill>
              <a:srgbClr val="42341E"/>
            </a:solidFill>
            <a:prstDash val="solid"/>
            <a:headEnd type="none" w="sm" len="sm"/>
            <a:tailEnd type="none" w="sm" len="sm"/>
          </a:ln>
        </p:spPr>
        <p:txBody>
          <a:bodyPr/>
          <a:lstStyle/>
          <a:p>
            <a:endParaRPr lang="tr-TR"/>
          </a:p>
        </p:txBody>
      </p:sp>
      <p:sp>
        <p:nvSpPr>
          <p:cNvPr id="4" name="Freeform 4"/>
          <p:cNvSpPr/>
          <p:nvPr/>
        </p:nvSpPr>
        <p:spPr>
          <a:xfrm>
            <a:off x="1028700" y="4847661"/>
            <a:ext cx="5212197" cy="1416478"/>
          </a:xfrm>
          <a:custGeom>
            <a:avLst/>
            <a:gdLst/>
            <a:ahLst/>
            <a:cxnLst/>
            <a:rect l="l" t="t" r="r" b="b"/>
            <a:pathLst>
              <a:path w="5212197" h="1416478">
                <a:moveTo>
                  <a:pt x="0" y="0"/>
                </a:moveTo>
                <a:lnTo>
                  <a:pt x="5212197" y="0"/>
                </a:lnTo>
                <a:lnTo>
                  <a:pt x="5212197" y="1416478"/>
                </a:lnTo>
                <a:lnTo>
                  <a:pt x="0" y="1416478"/>
                </a:lnTo>
                <a:lnTo>
                  <a:pt x="0" y="0"/>
                </a:lnTo>
                <a:close/>
              </a:path>
            </a:pathLst>
          </a:custGeom>
          <a:blipFill>
            <a:blip r:embed="rId2"/>
            <a:stretch>
              <a:fillRect/>
            </a:stretch>
          </a:blipFill>
        </p:spPr>
        <p:txBody>
          <a:bodyPr/>
          <a:lstStyle/>
          <a:p>
            <a:endParaRPr lang="tr-TR"/>
          </a:p>
        </p:txBody>
      </p:sp>
      <p:sp>
        <p:nvSpPr>
          <p:cNvPr id="5" name="TextBox 5"/>
          <p:cNvSpPr txBox="1"/>
          <p:nvPr/>
        </p:nvSpPr>
        <p:spPr>
          <a:xfrm>
            <a:off x="1028700" y="914400"/>
            <a:ext cx="16230600" cy="929574"/>
          </a:xfrm>
          <a:prstGeom prst="rect">
            <a:avLst/>
          </a:prstGeom>
        </p:spPr>
        <p:txBody>
          <a:bodyPr lIns="0" tIns="0" rIns="0" bIns="0" rtlCol="0" anchor="t">
            <a:spAutoFit/>
          </a:bodyPr>
          <a:lstStyle/>
          <a:p>
            <a:pPr algn="l">
              <a:lnSpc>
                <a:spcPts val="7563"/>
              </a:lnSpc>
            </a:pPr>
            <a:r>
              <a:rPr lang="en-US" sz="5402">
                <a:solidFill>
                  <a:srgbClr val="42341E"/>
                </a:solidFill>
                <a:latin typeface="Rafale"/>
              </a:rPr>
              <a:t>KULLANILAN TEKNOLOJILER</a:t>
            </a:r>
          </a:p>
        </p:txBody>
      </p:sp>
      <p:sp>
        <p:nvSpPr>
          <p:cNvPr id="6" name="TextBox 6"/>
          <p:cNvSpPr txBox="1"/>
          <p:nvPr/>
        </p:nvSpPr>
        <p:spPr>
          <a:xfrm>
            <a:off x="330453" y="8488366"/>
            <a:ext cx="1396494" cy="1377880"/>
          </a:xfrm>
          <a:prstGeom prst="rect">
            <a:avLst/>
          </a:prstGeom>
        </p:spPr>
        <p:txBody>
          <a:bodyPr lIns="0" tIns="0" rIns="0" bIns="0" rtlCol="0" anchor="t">
            <a:spAutoFit/>
          </a:bodyPr>
          <a:lstStyle/>
          <a:p>
            <a:pPr algn="ctr">
              <a:lnSpc>
                <a:spcPts val="11200"/>
              </a:lnSpc>
            </a:pPr>
            <a:r>
              <a:rPr lang="en-US" sz="8000">
                <a:solidFill>
                  <a:srgbClr val="42341E"/>
                </a:solidFill>
                <a:latin typeface="Rafale"/>
              </a:rPr>
              <a:t>04</a:t>
            </a:r>
          </a:p>
        </p:txBody>
      </p:sp>
      <p:sp>
        <p:nvSpPr>
          <p:cNvPr id="7" name="TextBox 7"/>
          <p:cNvSpPr txBox="1"/>
          <p:nvPr/>
        </p:nvSpPr>
        <p:spPr>
          <a:xfrm>
            <a:off x="6965482" y="2353278"/>
            <a:ext cx="10293818" cy="2233042"/>
          </a:xfrm>
          <a:prstGeom prst="rect">
            <a:avLst/>
          </a:prstGeom>
        </p:spPr>
        <p:txBody>
          <a:bodyPr lIns="0" tIns="0" rIns="0" bIns="0" rtlCol="0" anchor="t">
            <a:spAutoFit/>
          </a:bodyPr>
          <a:lstStyle/>
          <a:p>
            <a:pPr algn="just">
              <a:lnSpc>
                <a:spcPts val="4479"/>
              </a:lnSpc>
            </a:pPr>
            <a:endParaRPr/>
          </a:p>
          <a:p>
            <a:pPr algn="just">
              <a:lnSpc>
                <a:spcPts val="4479"/>
              </a:lnSpc>
            </a:pPr>
            <a:r>
              <a:rPr lang="en-US" sz="3199" u="sng">
                <a:solidFill>
                  <a:srgbClr val="42341E"/>
                </a:solidFill>
                <a:latin typeface="Rafale"/>
              </a:rPr>
              <a:t>Mediapipe</a:t>
            </a:r>
            <a:r>
              <a:rPr lang="en-US" sz="3199">
                <a:solidFill>
                  <a:srgbClr val="42341E"/>
                </a:solidFill>
                <a:latin typeface="Rafale"/>
              </a:rPr>
              <a:t>: Mediapipe, Google tarafından geliştirilen ve el tespiti ile landmark belirleme işlemleri için kullanılan güçlü bir kütüphanedir. </a:t>
            </a:r>
          </a:p>
        </p:txBody>
      </p:sp>
      <p:sp>
        <p:nvSpPr>
          <p:cNvPr id="8" name="TextBox 8"/>
          <p:cNvSpPr txBox="1"/>
          <p:nvPr/>
        </p:nvSpPr>
        <p:spPr>
          <a:xfrm>
            <a:off x="6965482" y="5245124"/>
            <a:ext cx="10293818" cy="606615"/>
          </a:xfrm>
          <a:prstGeom prst="rect">
            <a:avLst/>
          </a:prstGeom>
        </p:spPr>
        <p:txBody>
          <a:bodyPr lIns="0" tIns="0" rIns="0" bIns="0" rtlCol="0" anchor="t">
            <a:spAutoFit/>
          </a:bodyPr>
          <a:lstStyle/>
          <a:p>
            <a:pPr algn="just">
              <a:lnSpc>
                <a:spcPts val="4889"/>
              </a:lnSpc>
            </a:pPr>
            <a:r>
              <a:rPr lang="en-US" sz="3492">
                <a:solidFill>
                  <a:srgbClr val="42341E"/>
                </a:solidFill>
                <a:latin typeface="Rafale"/>
              </a:rPr>
              <a:t>BAZI KULLANIM ALANLARI:</a:t>
            </a:r>
          </a:p>
        </p:txBody>
      </p:sp>
      <p:sp>
        <p:nvSpPr>
          <p:cNvPr id="9" name="TextBox 9"/>
          <p:cNvSpPr txBox="1"/>
          <p:nvPr/>
        </p:nvSpPr>
        <p:spPr>
          <a:xfrm>
            <a:off x="6965482" y="6068407"/>
            <a:ext cx="8475251" cy="2233042"/>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42341E"/>
                </a:solidFill>
                <a:latin typeface="Rafale"/>
              </a:rPr>
              <a:t> Görüntü ve Video İşleme</a:t>
            </a:r>
          </a:p>
          <a:p>
            <a:pPr marL="690881" lvl="1" indent="-345440" algn="just">
              <a:lnSpc>
                <a:spcPts val="4480"/>
              </a:lnSpc>
              <a:buFont typeface="Arial"/>
              <a:buChar char="•"/>
            </a:pPr>
            <a:r>
              <a:rPr lang="en-US" sz="3200">
                <a:solidFill>
                  <a:srgbClr val="42341E"/>
                </a:solidFill>
                <a:latin typeface="Rafale"/>
              </a:rPr>
              <a:t> Artırılmış Gerçeklik (AR)</a:t>
            </a:r>
          </a:p>
          <a:p>
            <a:pPr marL="690881" lvl="1" indent="-345440" algn="just">
              <a:lnSpc>
                <a:spcPts val="4480"/>
              </a:lnSpc>
              <a:buFont typeface="Arial"/>
              <a:buChar char="•"/>
            </a:pPr>
            <a:r>
              <a:rPr lang="en-US" sz="3200">
                <a:solidFill>
                  <a:srgbClr val="42341E"/>
                </a:solidFill>
                <a:latin typeface="Rafale"/>
              </a:rPr>
              <a:t> El ve Vücut Hareketleri</a:t>
            </a:r>
          </a:p>
          <a:p>
            <a:pPr marL="690881" lvl="1" indent="-345440" algn="just">
              <a:lnSpc>
                <a:spcPts val="4480"/>
              </a:lnSpc>
              <a:buFont typeface="Arial"/>
              <a:buChar char="•"/>
            </a:pPr>
            <a:r>
              <a:rPr lang="en-US" sz="3200">
                <a:solidFill>
                  <a:srgbClr val="42341E"/>
                </a:solidFill>
                <a:latin typeface="Rafale"/>
              </a:rPr>
              <a:t> Ses ve Konuşma İşleme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1ED"/>
        </a:solidFill>
        <a:effectLst/>
      </p:bgPr>
    </p:bg>
    <p:spTree>
      <p:nvGrpSpPr>
        <p:cNvPr id="1" name=""/>
        <p:cNvGrpSpPr/>
        <p:nvPr/>
      </p:nvGrpSpPr>
      <p:grpSpPr>
        <a:xfrm>
          <a:off x="0" y="0"/>
          <a:ext cx="0" cy="0"/>
          <a:chOff x="0" y="0"/>
          <a:chExt cx="0" cy="0"/>
        </a:xfrm>
      </p:grpSpPr>
      <p:sp>
        <p:nvSpPr>
          <p:cNvPr id="2" name="TextBox 2"/>
          <p:cNvSpPr txBox="1"/>
          <p:nvPr/>
        </p:nvSpPr>
        <p:spPr>
          <a:xfrm>
            <a:off x="1028700" y="928633"/>
            <a:ext cx="12994948" cy="929629"/>
          </a:xfrm>
          <a:prstGeom prst="rect">
            <a:avLst/>
          </a:prstGeom>
        </p:spPr>
        <p:txBody>
          <a:bodyPr lIns="0" tIns="0" rIns="0" bIns="0" rtlCol="0" anchor="t">
            <a:spAutoFit/>
          </a:bodyPr>
          <a:lstStyle/>
          <a:p>
            <a:pPr algn="r">
              <a:lnSpc>
                <a:spcPts val="7560"/>
              </a:lnSpc>
            </a:pPr>
            <a:r>
              <a:rPr lang="en-US" sz="5400">
                <a:solidFill>
                  <a:srgbClr val="000000"/>
                </a:solidFill>
                <a:latin typeface="Rafale"/>
              </a:rPr>
              <a:t>MEDIAPIPE KÜTÜPHANESI NASIL ÇALIŞIR?</a:t>
            </a:r>
          </a:p>
        </p:txBody>
      </p:sp>
      <p:sp>
        <p:nvSpPr>
          <p:cNvPr id="3" name="AutoShape 3"/>
          <p:cNvSpPr/>
          <p:nvPr/>
        </p:nvSpPr>
        <p:spPr>
          <a:xfrm>
            <a:off x="2323721" y="9248775"/>
            <a:ext cx="15964279" cy="0"/>
          </a:xfrm>
          <a:prstGeom prst="line">
            <a:avLst/>
          </a:prstGeom>
          <a:ln w="9525" cap="flat">
            <a:solidFill>
              <a:srgbClr val="42341E"/>
            </a:solidFill>
            <a:prstDash val="solid"/>
            <a:headEnd type="none" w="sm" len="sm"/>
            <a:tailEnd type="none" w="sm" len="sm"/>
          </a:ln>
        </p:spPr>
        <p:txBody>
          <a:bodyPr/>
          <a:lstStyle/>
          <a:p>
            <a:endParaRPr lang="tr-TR"/>
          </a:p>
        </p:txBody>
      </p:sp>
      <p:sp>
        <p:nvSpPr>
          <p:cNvPr id="4" name="AutoShape 4"/>
          <p:cNvSpPr/>
          <p:nvPr/>
        </p:nvSpPr>
        <p:spPr>
          <a:xfrm>
            <a:off x="0" y="1853499"/>
            <a:ext cx="18288000" cy="0"/>
          </a:xfrm>
          <a:prstGeom prst="line">
            <a:avLst/>
          </a:prstGeom>
          <a:ln w="9525" cap="flat">
            <a:solidFill>
              <a:srgbClr val="42341E"/>
            </a:solidFill>
            <a:prstDash val="solid"/>
            <a:headEnd type="none" w="sm" len="sm"/>
            <a:tailEnd type="none" w="sm" len="sm"/>
          </a:ln>
        </p:spPr>
        <p:txBody>
          <a:bodyPr/>
          <a:lstStyle/>
          <a:p>
            <a:endParaRPr lang="tr-TR"/>
          </a:p>
        </p:txBody>
      </p:sp>
      <p:sp>
        <p:nvSpPr>
          <p:cNvPr id="5" name="Freeform 5"/>
          <p:cNvSpPr/>
          <p:nvPr/>
        </p:nvSpPr>
        <p:spPr>
          <a:xfrm>
            <a:off x="5611064" y="3476766"/>
            <a:ext cx="11648236" cy="4158268"/>
          </a:xfrm>
          <a:custGeom>
            <a:avLst/>
            <a:gdLst/>
            <a:ahLst/>
            <a:cxnLst/>
            <a:rect l="l" t="t" r="r" b="b"/>
            <a:pathLst>
              <a:path w="11648236" h="4158268">
                <a:moveTo>
                  <a:pt x="0" y="0"/>
                </a:moveTo>
                <a:lnTo>
                  <a:pt x="11648236" y="0"/>
                </a:lnTo>
                <a:lnTo>
                  <a:pt x="11648236" y="4158267"/>
                </a:lnTo>
                <a:lnTo>
                  <a:pt x="0" y="4158267"/>
                </a:lnTo>
                <a:lnTo>
                  <a:pt x="0" y="0"/>
                </a:lnTo>
                <a:close/>
              </a:path>
            </a:pathLst>
          </a:custGeom>
          <a:blipFill>
            <a:blip r:embed="rId2"/>
            <a:stretch>
              <a:fillRect/>
            </a:stretch>
          </a:blipFill>
        </p:spPr>
        <p:txBody>
          <a:bodyPr/>
          <a:lstStyle/>
          <a:p>
            <a:endParaRPr lang="tr-TR"/>
          </a:p>
        </p:txBody>
      </p:sp>
      <p:sp>
        <p:nvSpPr>
          <p:cNvPr id="6" name="TextBox 6"/>
          <p:cNvSpPr txBox="1"/>
          <p:nvPr/>
        </p:nvSpPr>
        <p:spPr>
          <a:xfrm>
            <a:off x="482853" y="8488366"/>
            <a:ext cx="1396494" cy="1377880"/>
          </a:xfrm>
          <a:prstGeom prst="rect">
            <a:avLst/>
          </a:prstGeom>
        </p:spPr>
        <p:txBody>
          <a:bodyPr lIns="0" tIns="0" rIns="0" bIns="0" rtlCol="0" anchor="t">
            <a:spAutoFit/>
          </a:bodyPr>
          <a:lstStyle/>
          <a:p>
            <a:pPr algn="ctr">
              <a:lnSpc>
                <a:spcPts val="11200"/>
              </a:lnSpc>
            </a:pPr>
            <a:r>
              <a:rPr lang="en-US" sz="8000">
                <a:solidFill>
                  <a:srgbClr val="42341E"/>
                </a:solidFill>
                <a:latin typeface="Rafale"/>
              </a:rPr>
              <a:t>05</a:t>
            </a:r>
          </a:p>
        </p:txBody>
      </p:sp>
      <p:sp>
        <p:nvSpPr>
          <p:cNvPr id="7" name="TextBox 7"/>
          <p:cNvSpPr txBox="1"/>
          <p:nvPr/>
        </p:nvSpPr>
        <p:spPr>
          <a:xfrm>
            <a:off x="1028700" y="2071408"/>
            <a:ext cx="3943289" cy="1671020"/>
          </a:xfrm>
          <a:prstGeom prst="rect">
            <a:avLst/>
          </a:prstGeom>
        </p:spPr>
        <p:txBody>
          <a:bodyPr lIns="0" tIns="0" rIns="0" bIns="0" rtlCol="0" anchor="t">
            <a:spAutoFit/>
          </a:bodyPr>
          <a:lstStyle/>
          <a:p>
            <a:pPr marL="691815" lvl="1" indent="-345907" algn="just">
              <a:lnSpc>
                <a:spcPts val="4486"/>
              </a:lnSpc>
              <a:buFont typeface="Arial"/>
              <a:buChar char="•"/>
            </a:pPr>
            <a:r>
              <a:rPr lang="en-US" sz="3204">
                <a:solidFill>
                  <a:srgbClr val="42341E"/>
                </a:solidFill>
                <a:latin typeface="Rafale"/>
              </a:rPr>
              <a:t>Her bir kırmızı noktaya ‘landmark’ denir.</a:t>
            </a:r>
          </a:p>
        </p:txBody>
      </p:sp>
      <p:sp>
        <p:nvSpPr>
          <p:cNvPr id="8" name="TextBox 8"/>
          <p:cNvSpPr txBox="1"/>
          <p:nvPr/>
        </p:nvSpPr>
        <p:spPr>
          <a:xfrm>
            <a:off x="1028700" y="3951979"/>
            <a:ext cx="3943289" cy="4480579"/>
          </a:xfrm>
          <a:prstGeom prst="rect">
            <a:avLst/>
          </a:prstGeom>
        </p:spPr>
        <p:txBody>
          <a:bodyPr lIns="0" tIns="0" rIns="0" bIns="0" rtlCol="0" anchor="t">
            <a:spAutoFit/>
          </a:bodyPr>
          <a:lstStyle/>
          <a:p>
            <a:pPr marL="691815" lvl="1" indent="-345907" algn="just">
              <a:lnSpc>
                <a:spcPts val="4486"/>
              </a:lnSpc>
              <a:buFont typeface="Arial"/>
              <a:buChar char="•"/>
            </a:pPr>
            <a:r>
              <a:rPr lang="en-US" sz="3204">
                <a:solidFill>
                  <a:srgbClr val="42341E"/>
                </a:solidFill>
                <a:latin typeface="Rafale"/>
              </a:rPr>
              <a:t>Bu projede, kritik öneme sahip olan noktalar parmak uçlarıdır ve bunlar sırasıyla 4, 8, 12, 16 ve 20 numaralı landmark noktalarıdır.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1ED"/>
        </a:solidFill>
        <a:effectLst/>
      </p:bgPr>
    </p:bg>
    <p:spTree>
      <p:nvGrpSpPr>
        <p:cNvPr id="1" name=""/>
        <p:cNvGrpSpPr/>
        <p:nvPr/>
      </p:nvGrpSpPr>
      <p:grpSpPr>
        <a:xfrm>
          <a:off x="0" y="0"/>
          <a:ext cx="0" cy="0"/>
          <a:chOff x="0" y="0"/>
          <a:chExt cx="0" cy="0"/>
        </a:xfrm>
      </p:grpSpPr>
      <p:sp>
        <p:nvSpPr>
          <p:cNvPr id="2" name="TextBox 2"/>
          <p:cNvSpPr txBox="1"/>
          <p:nvPr/>
        </p:nvSpPr>
        <p:spPr>
          <a:xfrm>
            <a:off x="1028700" y="928633"/>
            <a:ext cx="12994948" cy="929629"/>
          </a:xfrm>
          <a:prstGeom prst="rect">
            <a:avLst/>
          </a:prstGeom>
        </p:spPr>
        <p:txBody>
          <a:bodyPr lIns="0" tIns="0" rIns="0" bIns="0" rtlCol="0" anchor="t">
            <a:spAutoFit/>
          </a:bodyPr>
          <a:lstStyle/>
          <a:p>
            <a:pPr algn="r">
              <a:lnSpc>
                <a:spcPts val="7560"/>
              </a:lnSpc>
            </a:pPr>
            <a:r>
              <a:rPr lang="en-US" sz="5400">
                <a:solidFill>
                  <a:srgbClr val="000000"/>
                </a:solidFill>
                <a:latin typeface="Rafale"/>
              </a:rPr>
              <a:t>MEDIAPIPE KÜTÜPHANESI NASIL ÇALIŞIR?</a:t>
            </a:r>
          </a:p>
        </p:txBody>
      </p:sp>
      <p:sp>
        <p:nvSpPr>
          <p:cNvPr id="3" name="AutoShape 3"/>
          <p:cNvSpPr/>
          <p:nvPr/>
        </p:nvSpPr>
        <p:spPr>
          <a:xfrm>
            <a:off x="2323721" y="9248775"/>
            <a:ext cx="15964279" cy="0"/>
          </a:xfrm>
          <a:prstGeom prst="line">
            <a:avLst/>
          </a:prstGeom>
          <a:ln w="9525" cap="flat">
            <a:solidFill>
              <a:srgbClr val="42341E"/>
            </a:solidFill>
            <a:prstDash val="solid"/>
            <a:headEnd type="none" w="sm" len="sm"/>
            <a:tailEnd type="none" w="sm" len="sm"/>
          </a:ln>
        </p:spPr>
        <p:txBody>
          <a:bodyPr/>
          <a:lstStyle/>
          <a:p>
            <a:endParaRPr lang="tr-TR"/>
          </a:p>
        </p:txBody>
      </p:sp>
      <p:sp>
        <p:nvSpPr>
          <p:cNvPr id="4" name="AutoShape 4"/>
          <p:cNvSpPr/>
          <p:nvPr/>
        </p:nvSpPr>
        <p:spPr>
          <a:xfrm>
            <a:off x="0" y="1853499"/>
            <a:ext cx="18288000" cy="0"/>
          </a:xfrm>
          <a:prstGeom prst="line">
            <a:avLst/>
          </a:prstGeom>
          <a:ln w="9525" cap="flat">
            <a:solidFill>
              <a:srgbClr val="42341E"/>
            </a:solidFill>
            <a:prstDash val="solid"/>
            <a:headEnd type="none" w="sm" len="sm"/>
            <a:tailEnd type="none" w="sm" len="sm"/>
          </a:ln>
        </p:spPr>
        <p:txBody>
          <a:bodyPr/>
          <a:lstStyle/>
          <a:p>
            <a:endParaRPr lang="tr-TR"/>
          </a:p>
        </p:txBody>
      </p:sp>
      <p:sp>
        <p:nvSpPr>
          <p:cNvPr id="5" name="Freeform 5"/>
          <p:cNvSpPr/>
          <p:nvPr/>
        </p:nvSpPr>
        <p:spPr>
          <a:xfrm>
            <a:off x="1028700" y="2896260"/>
            <a:ext cx="5760542" cy="5009833"/>
          </a:xfrm>
          <a:custGeom>
            <a:avLst/>
            <a:gdLst/>
            <a:ahLst/>
            <a:cxnLst/>
            <a:rect l="l" t="t" r="r" b="b"/>
            <a:pathLst>
              <a:path w="5760542" h="5009833">
                <a:moveTo>
                  <a:pt x="0" y="0"/>
                </a:moveTo>
                <a:lnTo>
                  <a:pt x="5760542" y="0"/>
                </a:lnTo>
                <a:lnTo>
                  <a:pt x="5760542" y="5009833"/>
                </a:lnTo>
                <a:lnTo>
                  <a:pt x="0" y="5009833"/>
                </a:lnTo>
                <a:lnTo>
                  <a:pt x="0" y="0"/>
                </a:lnTo>
                <a:close/>
              </a:path>
            </a:pathLst>
          </a:custGeom>
          <a:blipFill>
            <a:blip r:embed="rId2"/>
            <a:stretch>
              <a:fillRect/>
            </a:stretch>
          </a:blipFill>
        </p:spPr>
        <p:txBody>
          <a:bodyPr/>
          <a:lstStyle/>
          <a:p>
            <a:endParaRPr lang="tr-TR"/>
          </a:p>
        </p:txBody>
      </p:sp>
      <p:sp>
        <p:nvSpPr>
          <p:cNvPr id="6" name="TextBox 6"/>
          <p:cNvSpPr txBox="1"/>
          <p:nvPr/>
        </p:nvSpPr>
        <p:spPr>
          <a:xfrm>
            <a:off x="482853" y="8488366"/>
            <a:ext cx="1396494" cy="1377880"/>
          </a:xfrm>
          <a:prstGeom prst="rect">
            <a:avLst/>
          </a:prstGeom>
        </p:spPr>
        <p:txBody>
          <a:bodyPr lIns="0" tIns="0" rIns="0" bIns="0" rtlCol="0" anchor="t">
            <a:spAutoFit/>
          </a:bodyPr>
          <a:lstStyle/>
          <a:p>
            <a:pPr algn="ctr">
              <a:lnSpc>
                <a:spcPts val="11200"/>
              </a:lnSpc>
            </a:pPr>
            <a:r>
              <a:rPr lang="en-US" sz="8000">
                <a:solidFill>
                  <a:srgbClr val="42341E"/>
                </a:solidFill>
                <a:latin typeface="Rafale"/>
              </a:rPr>
              <a:t>06</a:t>
            </a:r>
          </a:p>
        </p:txBody>
      </p:sp>
      <p:sp>
        <p:nvSpPr>
          <p:cNvPr id="7" name="TextBox 7"/>
          <p:cNvSpPr txBox="1"/>
          <p:nvPr/>
        </p:nvSpPr>
        <p:spPr>
          <a:xfrm>
            <a:off x="7694454" y="2587848"/>
            <a:ext cx="9564846" cy="2897184"/>
          </a:xfrm>
          <a:prstGeom prst="rect">
            <a:avLst/>
          </a:prstGeom>
        </p:spPr>
        <p:txBody>
          <a:bodyPr lIns="0" tIns="0" rIns="0" bIns="0" rtlCol="0" anchor="t">
            <a:spAutoFit/>
          </a:bodyPr>
          <a:lstStyle/>
          <a:p>
            <a:pPr marL="713404" lvl="1" indent="-356702" algn="just">
              <a:lnSpc>
                <a:spcPts val="4626"/>
              </a:lnSpc>
              <a:buFont typeface="Arial"/>
              <a:buChar char="•"/>
            </a:pPr>
            <a:r>
              <a:rPr lang="en-US" sz="3304" u="sng">
                <a:solidFill>
                  <a:srgbClr val="42341E"/>
                </a:solidFill>
                <a:latin typeface="Rafale"/>
              </a:rPr>
              <a:t>Diğer parmaklar için</a:t>
            </a:r>
            <a:r>
              <a:rPr lang="en-US" sz="3304">
                <a:solidFill>
                  <a:srgbClr val="42341E"/>
                </a:solidFill>
                <a:latin typeface="Rafale"/>
              </a:rPr>
              <a:t>, baş parmak ayrı değerlendirilerek işlem yapılır. Bir parmağın ucu, aynı parmağın iki segment aşağısında bulunan landmark’dan daha düşük bir konumdaysa, bu parmak kapalı olarak kabul edilir.</a:t>
            </a:r>
          </a:p>
        </p:txBody>
      </p:sp>
      <p:sp>
        <p:nvSpPr>
          <p:cNvPr id="8" name="TextBox 8"/>
          <p:cNvSpPr txBox="1"/>
          <p:nvPr/>
        </p:nvSpPr>
        <p:spPr>
          <a:xfrm>
            <a:off x="7694454" y="6208933"/>
            <a:ext cx="9564846" cy="2897184"/>
          </a:xfrm>
          <a:prstGeom prst="rect">
            <a:avLst/>
          </a:prstGeom>
        </p:spPr>
        <p:txBody>
          <a:bodyPr lIns="0" tIns="0" rIns="0" bIns="0" rtlCol="0" anchor="t">
            <a:spAutoFit/>
          </a:bodyPr>
          <a:lstStyle/>
          <a:p>
            <a:pPr marL="713404" lvl="1" indent="-356702" algn="just">
              <a:lnSpc>
                <a:spcPts val="4626"/>
              </a:lnSpc>
              <a:buFont typeface="Arial"/>
              <a:buChar char="•"/>
            </a:pPr>
            <a:r>
              <a:rPr lang="en-US" sz="3304" u="sng">
                <a:solidFill>
                  <a:srgbClr val="42341E"/>
                </a:solidFill>
                <a:latin typeface="Rafale"/>
              </a:rPr>
              <a:t>Baş parmak için</a:t>
            </a:r>
            <a:r>
              <a:rPr lang="en-US" sz="3304">
                <a:solidFill>
                  <a:srgbClr val="42341E"/>
                </a:solidFill>
                <a:latin typeface="Rafale"/>
              </a:rPr>
              <a:t>, eğer baş parmağın ucu (4 numaralı landmark), sağ el için 3 numaralı landmark’ın sağında veya sol el için 3 numaralı landmark’ın solunda ise, baş parmak kapalı olarak değerlendirilir.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1ED"/>
        </a:solidFill>
        <a:effectLst/>
      </p:bgPr>
    </p:bg>
    <p:spTree>
      <p:nvGrpSpPr>
        <p:cNvPr id="1" name=""/>
        <p:cNvGrpSpPr/>
        <p:nvPr/>
      </p:nvGrpSpPr>
      <p:grpSpPr>
        <a:xfrm>
          <a:off x="0" y="0"/>
          <a:ext cx="0" cy="0"/>
          <a:chOff x="0" y="0"/>
          <a:chExt cx="0" cy="0"/>
        </a:xfrm>
      </p:grpSpPr>
      <p:sp>
        <p:nvSpPr>
          <p:cNvPr id="2" name="AutoShape 2"/>
          <p:cNvSpPr/>
          <p:nvPr/>
        </p:nvSpPr>
        <p:spPr>
          <a:xfrm>
            <a:off x="6515100" y="6270949"/>
            <a:ext cx="11772900" cy="0"/>
          </a:xfrm>
          <a:prstGeom prst="line">
            <a:avLst/>
          </a:prstGeom>
          <a:ln w="9525" cap="flat">
            <a:solidFill>
              <a:srgbClr val="42341E"/>
            </a:solidFill>
            <a:prstDash val="solid"/>
            <a:headEnd type="none" w="sm" len="sm"/>
            <a:tailEnd type="none" w="sm" len="sm"/>
          </a:ln>
        </p:spPr>
        <p:txBody>
          <a:bodyPr/>
          <a:lstStyle/>
          <a:p>
            <a:endParaRPr lang="tr-TR"/>
          </a:p>
        </p:txBody>
      </p:sp>
      <p:sp>
        <p:nvSpPr>
          <p:cNvPr id="3" name="AutoShape 3"/>
          <p:cNvSpPr/>
          <p:nvPr/>
        </p:nvSpPr>
        <p:spPr>
          <a:xfrm>
            <a:off x="2323721" y="9258300"/>
            <a:ext cx="15964279" cy="0"/>
          </a:xfrm>
          <a:prstGeom prst="line">
            <a:avLst/>
          </a:prstGeom>
          <a:ln w="9525" cap="flat">
            <a:solidFill>
              <a:srgbClr val="42341E"/>
            </a:solidFill>
            <a:prstDash val="solid"/>
            <a:headEnd type="none" w="sm" len="sm"/>
            <a:tailEnd type="none" w="sm" len="sm"/>
          </a:ln>
        </p:spPr>
        <p:txBody>
          <a:bodyPr/>
          <a:lstStyle/>
          <a:p>
            <a:endParaRPr lang="tr-TR"/>
          </a:p>
        </p:txBody>
      </p:sp>
      <p:sp>
        <p:nvSpPr>
          <p:cNvPr id="4" name="Freeform 4"/>
          <p:cNvSpPr/>
          <p:nvPr/>
        </p:nvSpPr>
        <p:spPr>
          <a:xfrm>
            <a:off x="1430691" y="3133810"/>
            <a:ext cx="4186854" cy="4019380"/>
          </a:xfrm>
          <a:custGeom>
            <a:avLst/>
            <a:gdLst/>
            <a:ahLst/>
            <a:cxnLst/>
            <a:rect l="l" t="t" r="r" b="b"/>
            <a:pathLst>
              <a:path w="4186854" h="4019380">
                <a:moveTo>
                  <a:pt x="0" y="0"/>
                </a:moveTo>
                <a:lnTo>
                  <a:pt x="4186854" y="0"/>
                </a:lnTo>
                <a:lnTo>
                  <a:pt x="4186854" y="4019380"/>
                </a:lnTo>
                <a:lnTo>
                  <a:pt x="0" y="4019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TextBox 5"/>
          <p:cNvSpPr txBox="1"/>
          <p:nvPr/>
        </p:nvSpPr>
        <p:spPr>
          <a:xfrm>
            <a:off x="6515100" y="5029200"/>
            <a:ext cx="9367599" cy="929629"/>
          </a:xfrm>
          <a:prstGeom prst="rect">
            <a:avLst/>
          </a:prstGeom>
        </p:spPr>
        <p:txBody>
          <a:bodyPr lIns="0" tIns="0" rIns="0" bIns="0" rtlCol="0" anchor="t">
            <a:spAutoFit/>
          </a:bodyPr>
          <a:lstStyle/>
          <a:p>
            <a:pPr algn="l">
              <a:lnSpc>
                <a:spcPts val="7560"/>
              </a:lnSpc>
            </a:pPr>
            <a:r>
              <a:rPr lang="en-US" sz="5400">
                <a:solidFill>
                  <a:srgbClr val="42341E"/>
                </a:solidFill>
                <a:latin typeface="Rafale"/>
              </a:rPr>
              <a:t>TEŞEKKÜRLER</a:t>
            </a:r>
          </a:p>
        </p:txBody>
      </p:sp>
      <p:sp>
        <p:nvSpPr>
          <p:cNvPr id="6" name="TextBox 6"/>
          <p:cNvSpPr txBox="1"/>
          <p:nvPr/>
        </p:nvSpPr>
        <p:spPr>
          <a:xfrm>
            <a:off x="482853" y="8469316"/>
            <a:ext cx="1396494" cy="1377880"/>
          </a:xfrm>
          <a:prstGeom prst="rect">
            <a:avLst/>
          </a:prstGeom>
        </p:spPr>
        <p:txBody>
          <a:bodyPr lIns="0" tIns="0" rIns="0" bIns="0" rtlCol="0" anchor="t">
            <a:spAutoFit/>
          </a:bodyPr>
          <a:lstStyle/>
          <a:p>
            <a:pPr algn="ctr">
              <a:lnSpc>
                <a:spcPts val="11200"/>
              </a:lnSpc>
            </a:pPr>
            <a:r>
              <a:rPr lang="en-US" sz="8000">
                <a:solidFill>
                  <a:srgbClr val="42341E"/>
                </a:solidFill>
                <a:latin typeface="Rafale"/>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314</Words>
  <Application>Microsoft Office PowerPoint</Application>
  <PresentationFormat>Özel</PresentationFormat>
  <Paragraphs>43</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Rafale</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Temalı Pastel Renkli Portfolyo Sunumu</dc:title>
  <cp:lastModifiedBy>Nadire Nur Sağlam</cp:lastModifiedBy>
  <cp:revision>1</cp:revision>
  <dcterms:created xsi:type="dcterms:W3CDTF">2006-08-16T00:00:00Z</dcterms:created>
  <dcterms:modified xsi:type="dcterms:W3CDTF">2024-06-05T08:07:39Z</dcterms:modified>
  <dc:identifier>DAGHM-S6N34</dc:identifier>
</cp:coreProperties>
</file>