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sldIdLst>
    <p:sldId id="258" r:id="rId2"/>
    <p:sldId id="262" r:id="rId3"/>
    <p:sldId id="273" r:id="rId4"/>
    <p:sldId id="269" r:id="rId5"/>
    <p:sldId id="260" r:id="rId6"/>
    <p:sldId id="261" r:id="rId7"/>
    <p:sldId id="263" r:id="rId8"/>
    <p:sldId id="275" r:id="rId9"/>
    <p:sldId id="264" r:id="rId10"/>
    <p:sldId id="276" r:id="rId11"/>
    <p:sldId id="265" r:id="rId12"/>
    <p:sldId id="266" r:id="rId13"/>
    <p:sldId id="267" r:id="rId14"/>
    <p:sldId id="274" r:id="rId15"/>
    <p:sldId id="271" r:id="rId16"/>
    <p:sldId id="268" r:id="rId17"/>
    <p:sldId id="270" r:id="rId18"/>
    <p:sldId id="272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3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1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3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0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5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8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8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5" r:id="rId6"/>
    <p:sldLayoutId id="2147483710" r:id="rId7"/>
    <p:sldLayoutId id="2147483711" r:id="rId8"/>
    <p:sldLayoutId id="2147483712" r:id="rId9"/>
    <p:sldLayoutId id="2147483714" r:id="rId10"/>
    <p:sldLayoutId id="214748371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83B3-7658-B642-B1A7-F1DEFA893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Solar Power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EA82A-4AC5-6A4A-847E-1059DEE22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Controls on Power Generation and Predicting Future Power Generation</a:t>
            </a:r>
          </a:p>
        </p:txBody>
      </p:sp>
    </p:spTree>
    <p:extLst>
      <p:ext uri="{BB962C8B-B14F-4D97-AF65-F5344CB8AC3E}">
        <p14:creationId xmlns:p14="http://schemas.microsoft.com/office/powerpoint/2010/main" val="103421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E49F-922E-A24A-9282-16A70164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and Testing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193C-591B-F54E-B7B2-810C8E88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Extreme values/change in values</a:t>
            </a:r>
          </a:p>
          <a:p>
            <a:r>
              <a:rPr lang="en-US" sz="2000" dirty="0"/>
              <a:t>Missing Daily Yield values</a:t>
            </a:r>
          </a:p>
          <a:p>
            <a:r>
              <a:rPr lang="en-US" sz="2000" dirty="0"/>
              <a:t>Length of training set/cross-validation</a:t>
            </a:r>
          </a:p>
          <a:p>
            <a:r>
              <a:rPr lang="en-US" sz="2000" dirty="0"/>
              <a:t>Testing different models (SARIMAX and Prophet)</a:t>
            </a:r>
          </a:p>
          <a:p>
            <a:r>
              <a:rPr lang="en-US" sz="2000" dirty="0"/>
              <a:t>Error values and model selection</a:t>
            </a:r>
          </a:p>
        </p:txBody>
      </p:sp>
      <p:pic>
        <p:nvPicPr>
          <p:cNvPr id="4" name="Picture 3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0B163945-7C81-6B46-9949-60315FE5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469" y="843565"/>
            <a:ext cx="3759206" cy="56493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660A20DC-1F54-D741-97B9-FFAE48629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3" b="76536"/>
          <a:stretch/>
        </p:blipFill>
        <p:spPr>
          <a:xfrm>
            <a:off x="647062" y="4589904"/>
            <a:ext cx="6894939" cy="125073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A00822-4185-D34A-94D1-AFB38482B9E1}"/>
              </a:ext>
            </a:extLst>
          </p:cNvPr>
          <p:cNvSpPr/>
          <p:nvPr/>
        </p:nvSpPr>
        <p:spPr>
          <a:xfrm>
            <a:off x="7998372" y="1478183"/>
            <a:ext cx="3951890" cy="6869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2471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2A0-719F-9245-9BCC-9D7B7BC6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and Testing – ARIMA Model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D9FD-FC51-154B-A66E-8074C3E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850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Auto-ARIMA model selection</a:t>
            </a:r>
          </a:p>
          <a:p>
            <a:r>
              <a:rPr lang="en-US" sz="2000" dirty="0"/>
              <a:t>Time-intensive, but clear information about iteration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A0BB560-A539-EB43-AE1A-DEDFBAB8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868" y="1690688"/>
            <a:ext cx="6077607" cy="41964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414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2A0-719F-9245-9BCC-9D7B7BC6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and Testing – Full Data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D9FD-FC51-154B-A66E-8074C3E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SARIMAX(0, 1, 0)x(1, 1, 0, 96)</a:t>
            </a:r>
          </a:p>
          <a:p>
            <a:r>
              <a:rPr lang="en-US" sz="2000" dirty="0"/>
              <a:t>R2 = 0.928394 , MAE = 10648.491978, RMSE = 17024.627626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D4C5BB4-B466-0B48-BBAA-ADCAD940C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02" y="2641246"/>
            <a:ext cx="9161396" cy="3621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6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2A0-719F-9245-9BCC-9D7B7BC6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and Testing – Full Data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D9FD-FC51-154B-A66E-8074C3E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9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SARIMAX(4, 1, 0)x(0, 1, 1, 96)</a:t>
            </a:r>
          </a:p>
          <a:p>
            <a:r>
              <a:rPr lang="en-US" sz="2000" dirty="0"/>
              <a:t>R2 = 0.986854 , MAE = 5473.729280, RMSE = 6801.701425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BCCE1-5012-B24A-8FF7-73EF23BB1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34" y="2606003"/>
            <a:ext cx="7651532" cy="3874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976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23AF-AD0A-7F47-B427-1C0EAE08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Training and Testing – Prophet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4513-C00E-894A-8964-8A4CA301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894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Open-source model from Facebook</a:t>
            </a:r>
          </a:p>
          <a:p>
            <a:r>
              <a:rPr lang="en-US" sz="2400" dirty="0"/>
              <a:t>Pros: fast, versatility for seasonality</a:t>
            </a:r>
          </a:p>
          <a:p>
            <a:r>
              <a:rPr lang="en-US" sz="2400" dirty="0"/>
              <a:t>Cons: “Black Box”, not intuitive or interpretive</a:t>
            </a:r>
          </a:p>
        </p:txBody>
      </p:sp>
      <p:pic>
        <p:nvPicPr>
          <p:cNvPr id="6" name="Content Placeholder 4" descr="A blue scree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319FDD3E-BEDC-2C45-905B-AFD97D471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0"/>
          <a:stretch/>
        </p:blipFill>
        <p:spPr>
          <a:xfrm>
            <a:off x="5181600" y="3899923"/>
            <a:ext cx="1828800" cy="613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34AFA-276F-7D48-8B73-17FB7A13F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30" y="4547832"/>
            <a:ext cx="7018940" cy="7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4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2A0-719F-9245-9BCC-9D7B7BC6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and testing – Prophet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D9FD-FC51-154B-A66E-8074C3E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90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R2 = 0.889538 , MAE = 15177.635454, RMSE = 22184.559460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03B9F9BE-20F4-6A4F-9E04-6A31829F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92" y="2222419"/>
            <a:ext cx="8954816" cy="4260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075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2A0-719F-9245-9BCC-9D7B7BC6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D9FD-FC51-154B-A66E-8074C3E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612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Prophet model runs quickest, easiest</a:t>
            </a:r>
          </a:p>
          <a:p>
            <a:pPr lvl="1"/>
            <a:r>
              <a:rPr lang="en-US" sz="1600" dirty="0"/>
              <a:t>“Black Box” style model process</a:t>
            </a:r>
          </a:p>
          <a:p>
            <a:r>
              <a:rPr lang="en-US" sz="2000" dirty="0"/>
              <a:t>SARIMAX generalizes better, easier to understand model</a:t>
            </a:r>
          </a:p>
          <a:p>
            <a:pPr lvl="1"/>
            <a:r>
              <a:rPr lang="en-US" sz="1600" dirty="0"/>
              <a:t>‘End of Series’ train/test has lowest error metrics</a:t>
            </a:r>
          </a:p>
          <a:p>
            <a:pPr lvl="1"/>
            <a:r>
              <a:rPr lang="en-US" sz="1600" dirty="0"/>
              <a:t>Full Series performs better than Prophet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94B86D-6AEC-3547-88A3-74BFB153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5" y="4516510"/>
            <a:ext cx="4049110" cy="2153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957CA1B-0D75-F24A-8A4D-D6902957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942" y="2021167"/>
            <a:ext cx="5366129" cy="2121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381ED03-1184-4D40-AA9D-052BF22BC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504" y="148736"/>
            <a:ext cx="3535002" cy="1789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E784AA8B-16B4-E448-BFCE-32D92C7AD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942" y="4220653"/>
            <a:ext cx="5366129" cy="2552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738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2A0-719F-9245-9BCC-9D7B7BC6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4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Prediction 3 Days of Daily 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D9FD-FC51-154B-A66E-8074C3E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78" y="1343817"/>
            <a:ext cx="4656077" cy="4833145"/>
          </a:xfrm>
        </p:spPr>
        <p:txBody>
          <a:bodyPr>
            <a:normAutofit/>
          </a:bodyPr>
          <a:lstStyle/>
          <a:p>
            <a:r>
              <a:rPr lang="en-US" sz="2400" dirty="0"/>
              <a:t>Different predictions for each model</a:t>
            </a:r>
          </a:p>
          <a:p>
            <a:r>
              <a:rPr lang="en-US" sz="2400" dirty="0"/>
              <a:t>Full-Series SARIMAX is only model with no negative values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8E8FD5B-4AEF-8945-A1D0-68EE53BA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268" y="4242712"/>
            <a:ext cx="7157543" cy="2241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F9E3C6D7-642F-3B43-BA19-9CFD187E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955" y="1125211"/>
            <a:ext cx="6264167" cy="2980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444D8B1-3FA8-7341-AC9A-3D58C9114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33" y="4387058"/>
            <a:ext cx="4154213" cy="2096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15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2A0-719F-9245-9BCC-9D7B7BC6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Solar Plant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D9FD-FC51-154B-A66E-8074C3E0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plant has similar converted power percentage</a:t>
            </a:r>
          </a:p>
          <a:p>
            <a:r>
              <a:rPr lang="en-US" sz="2400" dirty="0"/>
              <a:t>Plant 2 has sub-optimally performing equipment</a:t>
            </a:r>
          </a:p>
          <a:p>
            <a:r>
              <a:rPr lang="en-US" sz="2400" dirty="0"/>
              <a:t>Ideal irradiation range for converted power optimization</a:t>
            </a:r>
          </a:p>
          <a:p>
            <a:r>
              <a:rPr lang="en-US" sz="2400" dirty="0"/>
              <a:t>Both SARIMAX and Prophet models have pros/cons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SARIMAX full-series is ideal model for predicting future power generation</a:t>
            </a:r>
          </a:p>
        </p:txBody>
      </p:sp>
    </p:spTree>
    <p:extLst>
      <p:ext uri="{BB962C8B-B14F-4D97-AF65-F5344CB8AC3E}">
        <p14:creationId xmlns:p14="http://schemas.microsoft.com/office/powerpoint/2010/main" val="300570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4EB7-7905-C545-BEF8-1EC1A191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778E-8158-B14B-A2AD-19A7E40F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More rigorous cross-validation in Auto-ARIMA</a:t>
            </a:r>
          </a:p>
          <a:p>
            <a:r>
              <a:rPr lang="en-US" sz="2400" dirty="0"/>
              <a:t>Compare cumulative forecast yield with similar windows in dataset</a:t>
            </a:r>
          </a:p>
        </p:txBody>
      </p:sp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CD8EECF-2C87-0440-872A-2D03DEF4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29" y="3016473"/>
            <a:ext cx="6495742" cy="35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2A0-719F-9245-9BCC-9D7B7BC6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Solar Power Generation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C9AFB05-B0FD-F44F-8BDF-AD93A972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96" y="1534508"/>
            <a:ext cx="8889208" cy="50909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467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45D0-ADD4-A744-9B8F-A784E4A6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262F-B7F3-2C4A-A199-82749BA0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controls on power generation</a:t>
            </a:r>
          </a:p>
          <a:p>
            <a:r>
              <a:rPr lang="en-US" dirty="0"/>
              <a:t>Identify sub-optimal equipment</a:t>
            </a:r>
          </a:p>
          <a:p>
            <a:r>
              <a:rPr lang="en-US" dirty="0"/>
              <a:t>Create a model to predict daily yield</a:t>
            </a:r>
          </a:p>
          <a:p>
            <a:r>
              <a:rPr lang="en-US" dirty="0"/>
              <a:t>Predict daily yield for 3 days</a:t>
            </a:r>
          </a:p>
        </p:txBody>
      </p:sp>
    </p:spTree>
    <p:extLst>
      <p:ext uri="{BB962C8B-B14F-4D97-AF65-F5344CB8AC3E}">
        <p14:creationId xmlns:p14="http://schemas.microsoft.com/office/powerpoint/2010/main" val="9594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5665-AB37-9A41-92B3-EBBC8540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31DA-DB8C-324B-9718-5B48CC9B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Power Generation Data</a:t>
            </a:r>
          </a:p>
          <a:p>
            <a:r>
              <a:rPr lang="en-US" sz="2000" dirty="0"/>
              <a:t>Weather Sensor Data</a:t>
            </a:r>
          </a:p>
          <a:p>
            <a:r>
              <a:rPr lang="en-US" sz="2000" dirty="0"/>
              <a:t>Details</a:t>
            </a:r>
          </a:p>
          <a:p>
            <a:pPr lvl="1"/>
            <a:r>
              <a:rPr lang="en-US" sz="1600" dirty="0"/>
              <a:t>15-minute increments</a:t>
            </a:r>
          </a:p>
          <a:p>
            <a:pPr lvl="1"/>
            <a:r>
              <a:rPr lang="en-US" sz="1600" dirty="0"/>
              <a:t>Per solar module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A80AA8B-84D8-634C-B907-865F1137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357" y="919259"/>
            <a:ext cx="6401247" cy="2808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4BEB53F-E5F6-7546-86BF-C9A791198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57" y="4215335"/>
            <a:ext cx="6401247" cy="2498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35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2A0-719F-9245-9BCC-9D7B7BC6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DC &amp; AC Power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D9FD-FC51-154B-A66E-8074C3E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825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Power generation window</a:t>
            </a:r>
          </a:p>
          <a:p>
            <a:r>
              <a:rPr lang="en-US" sz="2400" dirty="0"/>
              <a:t>Plant 2 is generating less DC power, on average</a:t>
            </a:r>
          </a:p>
          <a:p>
            <a:r>
              <a:rPr lang="en-US" sz="2400" dirty="0"/>
              <a:t>Plant 1 is more consistent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B6B71D4-1B14-F64F-A67D-81E6B23D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459" y="1580201"/>
            <a:ext cx="5742696" cy="2027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474D901-A290-914C-9DD0-0092DA89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21" y="3675639"/>
            <a:ext cx="5622573" cy="306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579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2A0-719F-9245-9BCC-9D7B7BC6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Converted Power and Power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D9FD-FC51-154B-A66E-8074C3E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743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Converted power (DC -&gt; AC )</a:t>
            </a:r>
          </a:p>
          <a:p>
            <a:r>
              <a:rPr lang="en-US" sz="2000" dirty="0"/>
              <a:t>Average for both plants is approximately 9.78%</a:t>
            </a:r>
          </a:p>
          <a:p>
            <a:endParaRPr lang="en-US" sz="20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314E8B0-3820-804F-A211-B9BC1EFA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32" y="1394121"/>
            <a:ext cx="7139460" cy="262152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5DB2295-A395-D148-AC6C-5C30B50CE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32" y="4100105"/>
            <a:ext cx="7139460" cy="25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0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2A0-719F-9245-9BCC-9D7B7BC6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Module-Level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D9FD-FC51-154B-A66E-8074C3E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8" y="1825625"/>
            <a:ext cx="399393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Plant 1 more consistent generation by module</a:t>
            </a:r>
          </a:p>
          <a:p>
            <a:pPr lvl="1"/>
            <a:r>
              <a:rPr lang="en-US" sz="1600" dirty="0"/>
              <a:t>Only 2 underperforming modules</a:t>
            </a:r>
          </a:p>
          <a:p>
            <a:r>
              <a:rPr lang="en-US" sz="2000" dirty="0"/>
              <a:t>Many underperforming modules in Plant 2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C7B88D5-6FE6-3240-A56F-F59B5071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366" y="1505294"/>
            <a:ext cx="7612343" cy="2474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DCC3F59-BDCC-7F4D-8325-B642D192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66" y="4200095"/>
            <a:ext cx="7612343" cy="2474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861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7E87-3293-D345-9A4E-916698CA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Weather Sensor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23411-8512-6948-A116-9434F9D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Irradiation</a:t>
            </a:r>
          </a:p>
          <a:p>
            <a:pPr lvl="1"/>
            <a:r>
              <a:rPr lang="en-US" sz="2000" dirty="0"/>
              <a:t>‘Power per unit area received from the sun’</a:t>
            </a:r>
          </a:p>
          <a:p>
            <a:pPr lvl="1"/>
            <a:r>
              <a:rPr lang="en-US" sz="2000" dirty="0"/>
              <a:t>Measured in W/m^2</a:t>
            </a:r>
          </a:p>
          <a:p>
            <a:r>
              <a:rPr lang="en-US" sz="2400" dirty="0"/>
              <a:t>Module Temperature</a:t>
            </a:r>
          </a:p>
          <a:p>
            <a:pPr lvl="1"/>
            <a:r>
              <a:rPr lang="en-US" sz="2000" dirty="0"/>
              <a:t>Temperature of the solar panel module</a:t>
            </a:r>
          </a:p>
          <a:p>
            <a:r>
              <a:rPr lang="en-US" sz="2400" dirty="0"/>
              <a:t>Ambient Temperature</a:t>
            </a:r>
          </a:p>
          <a:p>
            <a:pPr lvl="1"/>
            <a:r>
              <a:rPr lang="en-US" sz="2000" dirty="0"/>
              <a:t>Air temperature</a:t>
            </a:r>
          </a:p>
          <a:p>
            <a:r>
              <a:rPr lang="en-US" sz="2400" dirty="0"/>
              <a:t>Delta Temperature</a:t>
            </a:r>
          </a:p>
          <a:p>
            <a:pPr lvl="1"/>
            <a:r>
              <a:rPr lang="en-US" sz="2000" dirty="0"/>
              <a:t>Abs(Module Temp – Ambient Temp)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2E439E9-E7A4-054C-A94C-57F209AD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490" y="1492910"/>
            <a:ext cx="3509976" cy="49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2A0-719F-9245-9BCC-9D7B7BC6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Weather Sensor Data Controls on Power Generation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E94DEDB-B0A6-B548-BFD1-38BCA77ED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353" y="1644374"/>
            <a:ext cx="6658570" cy="4054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2A924B0-A57C-3A4C-85D9-75CAF008A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18" y="1644374"/>
            <a:ext cx="4014952" cy="2420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CCAE9CF-DD15-5543-A839-943257B5C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18" y="4292806"/>
            <a:ext cx="4014952" cy="2420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267914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{2CF46783-759B-1345-9A8C-BA606289300C}tf10001062</Template>
  <TotalTime>2223</TotalTime>
  <Words>448</Words>
  <Application>Microsoft Macintosh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AvenirNext LT Pro Medium</vt:lpstr>
      <vt:lpstr>Rockwell</vt:lpstr>
      <vt:lpstr>Segoe UI</vt:lpstr>
      <vt:lpstr>ExploreVTI</vt:lpstr>
      <vt:lpstr>Solar Power Generation</vt:lpstr>
      <vt:lpstr>Solar Power Generation</vt:lpstr>
      <vt:lpstr>Objectives</vt:lpstr>
      <vt:lpstr>Datasets</vt:lpstr>
      <vt:lpstr>DC &amp; AC Power Generation</vt:lpstr>
      <vt:lpstr>Converted Power and Power Trends</vt:lpstr>
      <vt:lpstr>Module-Level Generation</vt:lpstr>
      <vt:lpstr>Weather Sensor Terminology</vt:lpstr>
      <vt:lpstr>Weather Sensor Data Controls on Power Generation</vt:lpstr>
      <vt:lpstr>Training and Testing Considerations</vt:lpstr>
      <vt:lpstr>Training and Testing – ARIMA Model Generation</vt:lpstr>
      <vt:lpstr>Training and Testing – Full Data Series</vt:lpstr>
      <vt:lpstr>Training and Testing – Full Data Series</vt:lpstr>
      <vt:lpstr>Training and Testing – Prophet Model</vt:lpstr>
      <vt:lpstr>Training and testing – Prophet Model</vt:lpstr>
      <vt:lpstr>Model Metrics</vt:lpstr>
      <vt:lpstr>Prediction 3 Days of Daily Yield</vt:lpstr>
      <vt:lpstr>Solar Plant 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Generation</dc:title>
  <dc:creator>Nathan Nushart</dc:creator>
  <cp:lastModifiedBy>Nathan Nushart</cp:lastModifiedBy>
  <cp:revision>25</cp:revision>
  <dcterms:created xsi:type="dcterms:W3CDTF">2021-06-09T02:51:38Z</dcterms:created>
  <dcterms:modified xsi:type="dcterms:W3CDTF">2021-06-10T15:55:05Z</dcterms:modified>
</cp:coreProperties>
</file>