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8" r:id="rId3"/>
    <p:sldId id="257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2"/>
    <p:restoredTop sz="94723"/>
  </p:normalViewPr>
  <p:slideViewPr>
    <p:cSldViewPr snapToGrid="0" snapToObjects="1">
      <p:cViewPr varScale="1">
        <p:scale>
          <a:sx n="128" d="100"/>
          <a:sy n="128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1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2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6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8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2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6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6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9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1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7/20/21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12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2F5AA-BAB2-4063-BC26-65F022BB49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6872" r="-1" b="36875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351495-1707-524B-A1C2-E55FDAC42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1841" y="726641"/>
            <a:ext cx="5998193" cy="3187427"/>
          </a:xfrm>
        </p:spPr>
        <p:txBody>
          <a:bodyPr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Diamond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E6124-C9F3-564B-887B-7FC5EF6BE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4025" y="4069781"/>
            <a:ext cx="5993576" cy="2043305"/>
          </a:xfrm>
        </p:spPr>
        <p:txBody>
          <a:bodyPr>
            <a:normAutofit/>
          </a:bodyPr>
          <a:lstStyle/>
          <a:p>
            <a:pPr algn="r"/>
            <a:r>
              <a:rPr lang="en-US" sz="2200" dirty="0">
                <a:solidFill>
                  <a:srgbClr val="FFFFFF"/>
                </a:solidFill>
              </a:rPr>
              <a:t>Understanding Controls on Diamond Price and Diamond Price Prediction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109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0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42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37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11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Value Driver Tree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3A7EF8BA-1A3D-0F46-B936-95E559AE2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764" y="0"/>
            <a:ext cx="5176153" cy="2604052"/>
          </a:xfrm>
          <a:prstGeom prst="rect">
            <a:avLst/>
          </a:prstGeom>
        </p:spPr>
      </p:pic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FE31BEF8-9F6D-FB46-8754-DDF77A789F01}"/>
              </a:ext>
            </a:extLst>
          </p:cNvPr>
          <p:cNvSpPr/>
          <p:nvPr/>
        </p:nvSpPr>
        <p:spPr>
          <a:xfrm>
            <a:off x="683421" y="3205369"/>
            <a:ext cx="1214953" cy="4472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Google Shape;35;p1">
            <a:extLst>
              <a:ext uri="{FF2B5EF4-FFF2-40B4-BE49-F238E27FC236}">
                <a16:creationId xmlns:a16="http://schemas.microsoft.com/office/drawing/2014/main" id="{8683D54A-7015-794F-B374-8A6D2D260591}"/>
              </a:ext>
            </a:extLst>
          </p:cNvPr>
          <p:cNvSpPr txBox="1"/>
          <p:nvPr/>
        </p:nvSpPr>
        <p:spPr>
          <a:xfrm>
            <a:off x="888556" y="3255064"/>
            <a:ext cx="804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9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Store Profit</a:t>
            </a:r>
            <a:endParaRPr sz="2400" dirty="0"/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4FD7F021-7E8D-FE47-B51A-68E0B975AD2E}"/>
              </a:ext>
            </a:extLst>
          </p:cNvPr>
          <p:cNvSpPr/>
          <p:nvPr/>
        </p:nvSpPr>
        <p:spPr>
          <a:xfrm>
            <a:off x="2634804" y="4341741"/>
            <a:ext cx="1214953" cy="4472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Google Shape;35;p1">
            <a:extLst>
              <a:ext uri="{FF2B5EF4-FFF2-40B4-BE49-F238E27FC236}">
                <a16:creationId xmlns:a16="http://schemas.microsoft.com/office/drawing/2014/main" id="{1B14AB73-CE14-C541-9104-FC89C805B570}"/>
              </a:ext>
            </a:extLst>
          </p:cNvPr>
          <p:cNvSpPr txBox="1"/>
          <p:nvPr/>
        </p:nvSpPr>
        <p:spPr>
          <a:xfrm>
            <a:off x="2839939" y="4391436"/>
            <a:ext cx="804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900" b="1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Costs</a:t>
            </a:r>
            <a:endParaRPr sz="2400" dirty="0"/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62F3D376-411C-AA49-8E2A-3A04422E695B}"/>
              </a:ext>
            </a:extLst>
          </p:cNvPr>
          <p:cNvSpPr/>
          <p:nvPr/>
        </p:nvSpPr>
        <p:spPr>
          <a:xfrm>
            <a:off x="2638390" y="1946412"/>
            <a:ext cx="1214953" cy="4472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Google Shape;35;p1">
            <a:extLst>
              <a:ext uri="{FF2B5EF4-FFF2-40B4-BE49-F238E27FC236}">
                <a16:creationId xmlns:a16="http://schemas.microsoft.com/office/drawing/2014/main" id="{EB47182A-20C2-194B-80A2-33CD474ED015}"/>
              </a:ext>
            </a:extLst>
          </p:cNvPr>
          <p:cNvSpPr txBox="1"/>
          <p:nvPr/>
        </p:nvSpPr>
        <p:spPr>
          <a:xfrm>
            <a:off x="2843525" y="1996107"/>
            <a:ext cx="804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900" b="1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Revenue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592730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Value Driver Tree</a:t>
            </a:r>
          </a:p>
        </p:txBody>
      </p:sp>
      <p:cxnSp>
        <p:nvCxnSpPr>
          <p:cNvPr id="4" name="Google Shape;24;p1">
            <a:extLst>
              <a:ext uri="{FF2B5EF4-FFF2-40B4-BE49-F238E27FC236}">
                <a16:creationId xmlns:a16="http://schemas.microsoft.com/office/drawing/2014/main" id="{3CF0F54E-5AA7-0341-94BA-EABB8BF50EA7}"/>
              </a:ext>
            </a:extLst>
          </p:cNvPr>
          <p:cNvCxnSpPr/>
          <p:nvPr/>
        </p:nvCxnSpPr>
        <p:spPr>
          <a:xfrm rot="-5400000" flipH="1">
            <a:off x="5555837" y="4918564"/>
            <a:ext cx="806700" cy="133800"/>
          </a:xfrm>
          <a:prstGeom prst="bentConnector2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" name="Google Shape;25;p1">
            <a:extLst>
              <a:ext uri="{FF2B5EF4-FFF2-40B4-BE49-F238E27FC236}">
                <a16:creationId xmlns:a16="http://schemas.microsoft.com/office/drawing/2014/main" id="{6557BCE4-E5A6-A14F-8C7C-0E4EC21EC1A6}"/>
              </a:ext>
            </a:extLst>
          </p:cNvPr>
          <p:cNvCxnSpPr/>
          <p:nvPr/>
        </p:nvCxnSpPr>
        <p:spPr>
          <a:xfrm rot="-5400000" flipH="1">
            <a:off x="5422327" y="2679170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Google Shape;26;p1">
            <a:extLst>
              <a:ext uri="{FF2B5EF4-FFF2-40B4-BE49-F238E27FC236}">
                <a16:creationId xmlns:a16="http://schemas.microsoft.com/office/drawing/2014/main" id="{57276240-5A9A-6B40-832A-3A112BEC89B9}"/>
              </a:ext>
            </a:extLst>
          </p:cNvPr>
          <p:cNvCxnSpPr/>
          <p:nvPr/>
        </p:nvCxnSpPr>
        <p:spPr>
          <a:xfrm rot="-5400000">
            <a:off x="5461442" y="4155012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" name="Google Shape;27;p1">
            <a:extLst>
              <a:ext uri="{FF2B5EF4-FFF2-40B4-BE49-F238E27FC236}">
                <a16:creationId xmlns:a16="http://schemas.microsoft.com/office/drawing/2014/main" id="{E343640E-B24F-094D-8C7C-E355024D13D8}"/>
              </a:ext>
            </a:extLst>
          </p:cNvPr>
          <p:cNvCxnSpPr/>
          <p:nvPr/>
        </p:nvCxnSpPr>
        <p:spPr>
          <a:xfrm rot="-5400000">
            <a:off x="5422327" y="2005970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" name="Google Shape;28;p1">
            <a:extLst>
              <a:ext uri="{FF2B5EF4-FFF2-40B4-BE49-F238E27FC236}">
                <a16:creationId xmlns:a16="http://schemas.microsoft.com/office/drawing/2014/main" id="{1EC8BDBE-1108-A346-A7D7-F7C5D7D4491B}"/>
              </a:ext>
            </a:extLst>
          </p:cNvPr>
          <p:cNvGrpSpPr/>
          <p:nvPr/>
        </p:nvGrpSpPr>
        <p:grpSpPr>
          <a:xfrm>
            <a:off x="1777680" y="3289725"/>
            <a:ext cx="2547935" cy="425774"/>
            <a:chOff x="181335" y="3496200"/>
            <a:chExt cx="2745460" cy="465566"/>
          </a:xfrm>
        </p:grpSpPr>
        <p:grpSp>
          <p:nvGrpSpPr>
            <p:cNvPr id="9" name="Google Shape;29;p1">
              <a:extLst>
                <a:ext uri="{FF2B5EF4-FFF2-40B4-BE49-F238E27FC236}">
                  <a16:creationId xmlns:a16="http://schemas.microsoft.com/office/drawing/2014/main" id="{27BBB8E2-BC44-F44A-A17C-A2987C6F3B9A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5" name="Google Shape;30;p1">
                <a:extLst>
                  <a:ext uri="{FF2B5EF4-FFF2-40B4-BE49-F238E27FC236}">
                    <a16:creationId xmlns:a16="http://schemas.microsoft.com/office/drawing/2014/main" id="{E857C767-2529-3B48-A9A0-0743B99F18DE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dirty="0"/>
              </a:p>
            </p:txBody>
          </p:sp>
          <p:sp>
            <p:nvSpPr>
              <p:cNvPr id="16" name="Google Shape;31;p1">
                <a:extLst>
                  <a:ext uri="{FF2B5EF4-FFF2-40B4-BE49-F238E27FC236}">
                    <a16:creationId xmlns:a16="http://schemas.microsoft.com/office/drawing/2014/main" id="{04A11973-ADF9-134A-8182-63B979409480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10" name="Google Shape;32;p1">
              <a:extLst>
                <a:ext uri="{FF2B5EF4-FFF2-40B4-BE49-F238E27FC236}">
                  <a16:creationId xmlns:a16="http://schemas.microsoft.com/office/drawing/2014/main" id="{C4FE9F78-ED2D-D846-8C22-FC4EB1AE7048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11" name="Google Shape;33;p1">
                <a:extLst>
                  <a:ext uri="{FF2B5EF4-FFF2-40B4-BE49-F238E27FC236}">
                    <a16:creationId xmlns:a16="http://schemas.microsoft.com/office/drawing/2014/main" id="{311E0EB1-00FF-724C-AFA4-936876926FE2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34;p1">
                <a:extLst>
                  <a:ext uri="{FF2B5EF4-FFF2-40B4-BE49-F238E27FC236}">
                    <a16:creationId xmlns:a16="http://schemas.microsoft.com/office/drawing/2014/main" id="{133213EF-5635-B641-AA1B-016075F48EF4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35;p1">
                <a:extLst>
                  <a:ext uri="{FF2B5EF4-FFF2-40B4-BE49-F238E27FC236}">
                    <a16:creationId xmlns:a16="http://schemas.microsoft.com/office/drawing/2014/main" id="{D0376724-F04E-E244-8D55-C84DFD674001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Breakeven Price</a:t>
                </a:r>
                <a:endParaRPr dirty="0"/>
              </a:p>
            </p:txBody>
          </p:sp>
          <p:sp>
            <p:nvSpPr>
              <p:cNvPr id="14" name="Google Shape;36;p1">
                <a:extLst>
                  <a:ext uri="{FF2B5EF4-FFF2-40B4-BE49-F238E27FC236}">
                    <a16:creationId xmlns:a16="http://schemas.microsoft.com/office/drawing/2014/main" id="{30F5FD11-F280-E846-8F6B-F3D43FDB6EED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</a:t>
                </a:r>
                <a:r>
                  <a:rPr lang="en-US" sz="714" b="1" dirty="0">
                    <a:solidFill>
                      <a:srgbClr val="FFFFFF"/>
                    </a:solidFill>
                  </a:rPr>
                  <a:t>50</a:t>
                </a: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  <a:endParaRPr dirty="0"/>
              </a:p>
            </p:txBody>
          </p:sp>
        </p:grpSp>
      </p:grpSp>
      <p:cxnSp>
        <p:nvCxnSpPr>
          <p:cNvPr id="17" name="Google Shape;37;p1">
            <a:extLst>
              <a:ext uri="{FF2B5EF4-FFF2-40B4-BE49-F238E27FC236}">
                <a16:creationId xmlns:a16="http://schemas.microsoft.com/office/drawing/2014/main" id="{3DEB9022-3FFC-5D48-BCCC-90117C2DF323}"/>
              </a:ext>
            </a:extLst>
          </p:cNvPr>
          <p:cNvCxnSpPr>
            <a:stCxn id="11" idx="3"/>
          </p:cNvCxnSpPr>
          <p:nvPr/>
        </p:nvCxnSpPr>
        <p:spPr>
          <a:xfrm>
            <a:off x="2961220" y="3502612"/>
            <a:ext cx="1481400" cy="105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38;p1">
            <a:extLst>
              <a:ext uri="{FF2B5EF4-FFF2-40B4-BE49-F238E27FC236}">
                <a16:creationId xmlns:a16="http://schemas.microsoft.com/office/drawing/2014/main" id="{B109B68A-0EED-814B-82AF-F40B103E592B}"/>
              </a:ext>
            </a:extLst>
          </p:cNvPr>
          <p:cNvCxnSpPr>
            <a:stCxn id="11" idx="3"/>
          </p:cNvCxnSpPr>
          <p:nvPr/>
        </p:nvCxnSpPr>
        <p:spPr>
          <a:xfrm rot="10800000" flipH="1">
            <a:off x="2961220" y="2451712"/>
            <a:ext cx="1515900" cy="10509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40;p1">
            <a:extLst>
              <a:ext uri="{FF2B5EF4-FFF2-40B4-BE49-F238E27FC236}">
                <a16:creationId xmlns:a16="http://schemas.microsoft.com/office/drawing/2014/main" id="{D85B54E8-299D-3A4E-B70B-5BFD7C33914D}"/>
              </a:ext>
            </a:extLst>
          </p:cNvPr>
          <p:cNvSpPr/>
          <p:nvPr/>
        </p:nvSpPr>
        <p:spPr>
          <a:xfrm>
            <a:off x="3634671" y="3420896"/>
            <a:ext cx="155774" cy="155774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42;p1">
            <a:extLst>
              <a:ext uri="{FF2B5EF4-FFF2-40B4-BE49-F238E27FC236}">
                <a16:creationId xmlns:a16="http://schemas.microsoft.com/office/drawing/2014/main" id="{8366F3C7-15D4-9A4A-AD6B-680BE1818095}"/>
              </a:ext>
            </a:extLst>
          </p:cNvPr>
          <p:cNvGrpSpPr/>
          <p:nvPr/>
        </p:nvGrpSpPr>
        <p:grpSpPr>
          <a:xfrm rot="2700000">
            <a:off x="5678361" y="2357941"/>
            <a:ext cx="155774" cy="155774"/>
            <a:chOff x="4283114" y="-597224"/>
            <a:chExt cx="170332" cy="170332"/>
          </a:xfrm>
        </p:grpSpPr>
        <p:sp>
          <p:nvSpPr>
            <p:cNvPr id="21" name="Google Shape;43;p1">
              <a:extLst>
                <a:ext uri="{FF2B5EF4-FFF2-40B4-BE49-F238E27FC236}">
                  <a16:creationId xmlns:a16="http://schemas.microsoft.com/office/drawing/2014/main" id="{2D79565F-8BB6-9A4C-BF58-415350F59310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44;p1">
              <a:extLst>
                <a:ext uri="{FF2B5EF4-FFF2-40B4-BE49-F238E27FC236}">
                  <a16:creationId xmlns:a16="http://schemas.microsoft.com/office/drawing/2014/main" id="{E99E0FEE-A5CE-B04D-A774-82F55D997708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45;p1">
            <a:extLst>
              <a:ext uri="{FF2B5EF4-FFF2-40B4-BE49-F238E27FC236}">
                <a16:creationId xmlns:a16="http://schemas.microsoft.com/office/drawing/2014/main" id="{CD84E570-969D-9542-903C-6B94368DC658}"/>
              </a:ext>
            </a:extLst>
          </p:cNvPr>
          <p:cNvGrpSpPr/>
          <p:nvPr/>
        </p:nvGrpSpPr>
        <p:grpSpPr>
          <a:xfrm>
            <a:off x="5689776" y="4511157"/>
            <a:ext cx="155774" cy="155774"/>
            <a:chOff x="4283114" y="-597224"/>
            <a:chExt cx="170332" cy="170332"/>
          </a:xfrm>
        </p:grpSpPr>
        <p:sp>
          <p:nvSpPr>
            <p:cNvPr id="24" name="Google Shape;46;p1">
              <a:extLst>
                <a:ext uri="{FF2B5EF4-FFF2-40B4-BE49-F238E27FC236}">
                  <a16:creationId xmlns:a16="http://schemas.microsoft.com/office/drawing/2014/main" id="{802A7558-EBBC-A543-8468-B8D77FA1B45E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47;p1">
              <a:extLst>
                <a:ext uri="{FF2B5EF4-FFF2-40B4-BE49-F238E27FC236}">
                  <a16:creationId xmlns:a16="http://schemas.microsoft.com/office/drawing/2014/main" id="{EA4AD572-8A38-A34E-82E9-689408146598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48;p1">
            <a:extLst>
              <a:ext uri="{FF2B5EF4-FFF2-40B4-BE49-F238E27FC236}">
                <a16:creationId xmlns:a16="http://schemas.microsoft.com/office/drawing/2014/main" id="{728C16C1-605B-EB4A-91AA-A5E3C4F64B6E}"/>
              </a:ext>
            </a:extLst>
          </p:cNvPr>
          <p:cNvGrpSpPr/>
          <p:nvPr/>
        </p:nvGrpSpPr>
        <p:grpSpPr>
          <a:xfrm>
            <a:off x="4497487" y="2219290"/>
            <a:ext cx="2547940" cy="425774"/>
            <a:chOff x="181331" y="3496200"/>
            <a:chExt cx="2745464" cy="465566"/>
          </a:xfrm>
        </p:grpSpPr>
        <p:grpSp>
          <p:nvGrpSpPr>
            <p:cNvPr id="27" name="Google Shape;49;p1">
              <a:extLst>
                <a:ext uri="{FF2B5EF4-FFF2-40B4-BE49-F238E27FC236}">
                  <a16:creationId xmlns:a16="http://schemas.microsoft.com/office/drawing/2014/main" id="{60C2BC45-B64D-0D4E-9122-302895D2D3C4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33" name="Google Shape;50;p1">
                <a:extLst>
                  <a:ext uri="{FF2B5EF4-FFF2-40B4-BE49-F238E27FC236}">
                    <a16:creationId xmlns:a16="http://schemas.microsoft.com/office/drawing/2014/main" id="{FF73BBC9-D10A-424F-BE14-F9E3AEBB0213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34" name="Google Shape;51;p1">
                <a:extLst>
                  <a:ext uri="{FF2B5EF4-FFF2-40B4-BE49-F238E27FC236}">
                    <a16:creationId xmlns:a16="http://schemas.microsoft.com/office/drawing/2014/main" id="{CEEC1431-8DD2-C445-9977-2BB2BAD73148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28" name="Google Shape;52;p1">
              <a:extLst>
                <a:ext uri="{FF2B5EF4-FFF2-40B4-BE49-F238E27FC236}">
                  <a16:creationId xmlns:a16="http://schemas.microsoft.com/office/drawing/2014/main" id="{9FD68EDB-33BE-DA4F-B15D-DC01EF384045}"/>
                </a:ext>
              </a:extLst>
            </p:cNvPr>
            <p:cNvGrpSpPr/>
            <p:nvPr/>
          </p:nvGrpSpPr>
          <p:grpSpPr>
            <a:xfrm>
              <a:off x="181331" y="3496200"/>
              <a:ext cx="1341505" cy="465566"/>
              <a:chOff x="4934192" y="1056229"/>
              <a:chExt cx="1190519" cy="444628"/>
            </a:xfrm>
          </p:grpSpPr>
          <p:sp>
            <p:nvSpPr>
              <p:cNvPr id="29" name="Google Shape;53;p1">
                <a:extLst>
                  <a:ext uri="{FF2B5EF4-FFF2-40B4-BE49-F238E27FC236}">
                    <a16:creationId xmlns:a16="http://schemas.microsoft.com/office/drawing/2014/main" id="{2D58AA0C-A3E8-684B-A209-8C125D3C5374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54;p1">
                <a:extLst>
                  <a:ext uri="{FF2B5EF4-FFF2-40B4-BE49-F238E27FC236}">
                    <a16:creationId xmlns:a16="http://schemas.microsoft.com/office/drawing/2014/main" id="{85B4AA2E-346E-C64F-8461-ECF2523EB1D1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55;p1">
                <a:extLst>
                  <a:ext uri="{FF2B5EF4-FFF2-40B4-BE49-F238E27FC236}">
                    <a16:creationId xmlns:a16="http://schemas.microsoft.com/office/drawing/2014/main" id="{AE063B2C-1EC4-974D-92E7-48A43478E422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769475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Revenue from Ore Sold</a:t>
                </a:r>
                <a:endParaRPr dirty="0"/>
              </a:p>
            </p:txBody>
          </p:sp>
          <p:sp>
            <p:nvSpPr>
              <p:cNvPr id="32" name="Google Shape;56;p1">
                <a:extLst>
                  <a:ext uri="{FF2B5EF4-FFF2-40B4-BE49-F238E27FC236}">
                    <a16:creationId xmlns:a16="http://schemas.microsoft.com/office/drawing/2014/main" id="{EF99B18A-9817-E246-BE34-BFEB907DEEE7}"/>
                  </a:ext>
                </a:extLst>
              </p:cNvPr>
              <p:cNvSpPr txBox="1"/>
              <p:nvPr/>
            </p:nvSpPr>
            <p:spPr>
              <a:xfrm>
                <a:off x="5794813" y="1080554"/>
                <a:ext cx="329898" cy="1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($55)</a:t>
                </a:r>
                <a:endParaRPr dirty="0"/>
              </a:p>
            </p:txBody>
          </p:sp>
        </p:grpSp>
      </p:grpSp>
      <p:grpSp>
        <p:nvGrpSpPr>
          <p:cNvPr id="35" name="Google Shape;57;p1">
            <a:extLst>
              <a:ext uri="{FF2B5EF4-FFF2-40B4-BE49-F238E27FC236}">
                <a16:creationId xmlns:a16="http://schemas.microsoft.com/office/drawing/2014/main" id="{1D83DEB1-E50A-7D4B-82C1-B7D91281704C}"/>
              </a:ext>
            </a:extLst>
          </p:cNvPr>
          <p:cNvGrpSpPr/>
          <p:nvPr/>
        </p:nvGrpSpPr>
        <p:grpSpPr>
          <a:xfrm>
            <a:off x="4497485" y="4358684"/>
            <a:ext cx="2547942" cy="425774"/>
            <a:chOff x="181329" y="3496200"/>
            <a:chExt cx="2745466" cy="465566"/>
          </a:xfrm>
        </p:grpSpPr>
        <p:grpSp>
          <p:nvGrpSpPr>
            <p:cNvPr id="36" name="Google Shape;58;p1">
              <a:extLst>
                <a:ext uri="{FF2B5EF4-FFF2-40B4-BE49-F238E27FC236}">
                  <a16:creationId xmlns:a16="http://schemas.microsoft.com/office/drawing/2014/main" id="{4F648BF2-8200-0843-BCE7-CE6A2D2FE4F4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42" name="Google Shape;59;p1">
                <a:extLst>
                  <a:ext uri="{FF2B5EF4-FFF2-40B4-BE49-F238E27FC236}">
                    <a16:creationId xmlns:a16="http://schemas.microsoft.com/office/drawing/2014/main" id="{A758C5C9-E6D9-7945-A29A-9A39556BFF63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43" name="Google Shape;60;p1">
                <a:extLst>
                  <a:ext uri="{FF2B5EF4-FFF2-40B4-BE49-F238E27FC236}">
                    <a16:creationId xmlns:a16="http://schemas.microsoft.com/office/drawing/2014/main" id="{10702A90-0FBB-6949-8B2B-0D12F6D1817B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37" name="Google Shape;61;p1">
              <a:extLst>
                <a:ext uri="{FF2B5EF4-FFF2-40B4-BE49-F238E27FC236}">
                  <a16:creationId xmlns:a16="http://schemas.microsoft.com/office/drawing/2014/main" id="{269B2746-4618-5846-894F-75A467F0B704}"/>
                </a:ext>
              </a:extLst>
            </p:cNvPr>
            <p:cNvGrpSpPr/>
            <p:nvPr/>
          </p:nvGrpSpPr>
          <p:grpSpPr>
            <a:xfrm>
              <a:off x="181329" y="3496200"/>
              <a:ext cx="1361821" cy="465566"/>
              <a:chOff x="4934192" y="1056229"/>
              <a:chExt cx="1208549" cy="444628"/>
            </a:xfrm>
          </p:grpSpPr>
          <p:sp>
            <p:nvSpPr>
              <p:cNvPr id="38" name="Google Shape;62;p1">
                <a:extLst>
                  <a:ext uri="{FF2B5EF4-FFF2-40B4-BE49-F238E27FC236}">
                    <a16:creationId xmlns:a16="http://schemas.microsoft.com/office/drawing/2014/main" id="{C9CF31CA-5BB3-2744-9FFF-4E191B2BD07B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63;p1">
                <a:extLst>
                  <a:ext uri="{FF2B5EF4-FFF2-40B4-BE49-F238E27FC236}">
                    <a16:creationId xmlns:a16="http://schemas.microsoft.com/office/drawing/2014/main" id="{4B97220F-E64C-934B-A77D-2B87A3E50482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64;p1">
                <a:extLst>
                  <a:ext uri="{FF2B5EF4-FFF2-40B4-BE49-F238E27FC236}">
                    <a16:creationId xmlns:a16="http://schemas.microsoft.com/office/drawing/2014/main" id="{D5025373-F47A-E14F-96ED-A8E555CC9C59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1020721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Production Maintenance Costs</a:t>
                </a:r>
                <a:endParaRPr dirty="0"/>
              </a:p>
            </p:txBody>
          </p:sp>
          <p:sp>
            <p:nvSpPr>
              <p:cNvPr id="41" name="Google Shape;65;p1">
                <a:extLst>
                  <a:ext uri="{FF2B5EF4-FFF2-40B4-BE49-F238E27FC236}">
                    <a16:creationId xmlns:a16="http://schemas.microsoft.com/office/drawing/2014/main" id="{90E3186C-2BE4-AE4D-B900-415331C2CB0B}"/>
                  </a:ext>
                </a:extLst>
              </p:cNvPr>
              <p:cNvSpPr txBox="1"/>
              <p:nvPr/>
            </p:nvSpPr>
            <p:spPr>
              <a:xfrm>
                <a:off x="5812843" y="1188843"/>
                <a:ext cx="329898" cy="1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(45M)</a:t>
                </a:r>
                <a:endParaRPr dirty="0"/>
              </a:p>
            </p:txBody>
          </p:sp>
        </p:grpSp>
      </p:grpSp>
      <p:grpSp>
        <p:nvGrpSpPr>
          <p:cNvPr id="44" name="Google Shape;66;p1">
            <a:extLst>
              <a:ext uri="{FF2B5EF4-FFF2-40B4-BE49-F238E27FC236}">
                <a16:creationId xmlns:a16="http://schemas.microsoft.com/office/drawing/2014/main" id="{DCC3DB83-85D0-7847-BD26-F83DAB7BA7EE}"/>
              </a:ext>
            </a:extLst>
          </p:cNvPr>
          <p:cNvGrpSpPr/>
          <p:nvPr/>
        </p:nvGrpSpPr>
        <p:grpSpPr>
          <a:xfrm>
            <a:off x="6035565" y="5206358"/>
            <a:ext cx="2547937" cy="425774"/>
            <a:chOff x="181334" y="3496200"/>
            <a:chExt cx="2745461" cy="465566"/>
          </a:xfrm>
        </p:grpSpPr>
        <p:grpSp>
          <p:nvGrpSpPr>
            <p:cNvPr id="45" name="Google Shape;67;p1">
              <a:extLst>
                <a:ext uri="{FF2B5EF4-FFF2-40B4-BE49-F238E27FC236}">
                  <a16:creationId xmlns:a16="http://schemas.microsoft.com/office/drawing/2014/main" id="{5F4F41EE-29F1-224A-9566-673519883BF4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1" name="Google Shape;68;p1">
                <a:extLst>
                  <a:ext uri="{FF2B5EF4-FFF2-40B4-BE49-F238E27FC236}">
                    <a16:creationId xmlns:a16="http://schemas.microsoft.com/office/drawing/2014/main" id="{EA9941D9-0E68-3646-A5DE-A27962C23A3A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52" name="Google Shape;69;p1">
                <a:extLst>
                  <a:ext uri="{FF2B5EF4-FFF2-40B4-BE49-F238E27FC236}">
                    <a16:creationId xmlns:a16="http://schemas.microsoft.com/office/drawing/2014/main" id="{D52F22FC-1280-1047-8883-11C27219F91C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46" name="Google Shape;70;p1">
              <a:extLst>
                <a:ext uri="{FF2B5EF4-FFF2-40B4-BE49-F238E27FC236}">
                  <a16:creationId xmlns:a16="http://schemas.microsoft.com/office/drawing/2014/main" id="{8914DF70-C48F-264C-9647-FD6A444C7BC9}"/>
                </a:ext>
              </a:extLst>
            </p:cNvPr>
            <p:cNvGrpSpPr/>
            <p:nvPr/>
          </p:nvGrpSpPr>
          <p:grpSpPr>
            <a:xfrm>
              <a:off x="181334" y="3496200"/>
              <a:ext cx="1311031" cy="465566"/>
              <a:chOff x="4934192" y="1056229"/>
              <a:chExt cx="1163474" cy="444628"/>
            </a:xfrm>
          </p:grpSpPr>
          <p:sp>
            <p:nvSpPr>
              <p:cNvPr id="47" name="Google Shape;71;p1">
                <a:extLst>
                  <a:ext uri="{FF2B5EF4-FFF2-40B4-BE49-F238E27FC236}">
                    <a16:creationId xmlns:a16="http://schemas.microsoft.com/office/drawing/2014/main" id="{36F4A0AB-6FDC-BD4F-87DD-236BDBD72E4D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72;p1">
                <a:extLst>
                  <a:ext uri="{FF2B5EF4-FFF2-40B4-BE49-F238E27FC236}">
                    <a16:creationId xmlns:a16="http://schemas.microsoft.com/office/drawing/2014/main" id="{497D7A44-8ADE-124D-B42B-73C518A6BB44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73;p1">
                <a:extLst>
                  <a:ext uri="{FF2B5EF4-FFF2-40B4-BE49-F238E27FC236}">
                    <a16:creationId xmlns:a16="http://schemas.microsoft.com/office/drawing/2014/main" id="{38062CD8-1FF2-6846-9303-477B0E5FB993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769475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OEM Maintenance Recommendation</a:t>
                </a:r>
                <a:endParaRPr dirty="0"/>
              </a:p>
            </p:txBody>
          </p:sp>
          <p:sp>
            <p:nvSpPr>
              <p:cNvPr id="50" name="Google Shape;74;p1">
                <a:extLst>
                  <a:ext uri="{FF2B5EF4-FFF2-40B4-BE49-F238E27FC236}">
                    <a16:creationId xmlns:a16="http://schemas.microsoft.com/office/drawing/2014/main" id="{9AC1A99D-799C-EB4F-B734-F3FC6CECA080}"/>
                  </a:ext>
                </a:extLst>
              </p:cNvPr>
              <p:cNvSpPr txBox="1"/>
              <p:nvPr/>
            </p:nvSpPr>
            <p:spPr>
              <a:xfrm>
                <a:off x="5767768" y="1080554"/>
                <a:ext cx="329898" cy="1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(Fixed)</a:t>
                </a:r>
                <a:endParaRPr dirty="0"/>
              </a:p>
            </p:txBody>
          </p:sp>
        </p:grpSp>
      </p:grpSp>
      <p:grpSp>
        <p:nvGrpSpPr>
          <p:cNvPr id="53" name="Google Shape;75;p1">
            <a:extLst>
              <a:ext uri="{FF2B5EF4-FFF2-40B4-BE49-F238E27FC236}">
                <a16:creationId xmlns:a16="http://schemas.microsoft.com/office/drawing/2014/main" id="{8E3D3AA7-CCB2-D543-800E-939F4ED7F1B1}"/>
              </a:ext>
            </a:extLst>
          </p:cNvPr>
          <p:cNvGrpSpPr/>
          <p:nvPr/>
        </p:nvGrpSpPr>
        <p:grpSpPr>
          <a:xfrm>
            <a:off x="5873642" y="1548620"/>
            <a:ext cx="2547946" cy="425774"/>
            <a:chOff x="181325" y="3496200"/>
            <a:chExt cx="2745470" cy="465566"/>
          </a:xfrm>
        </p:grpSpPr>
        <p:grpSp>
          <p:nvGrpSpPr>
            <p:cNvPr id="54" name="Google Shape;76;p1">
              <a:extLst>
                <a:ext uri="{FF2B5EF4-FFF2-40B4-BE49-F238E27FC236}">
                  <a16:creationId xmlns:a16="http://schemas.microsoft.com/office/drawing/2014/main" id="{8D9B1412-EF57-214F-9C8E-720703DCC171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60" name="Google Shape;77;p1">
                <a:extLst>
                  <a:ext uri="{FF2B5EF4-FFF2-40B4-BE49-F238E27FC236}">
                    <a16:creationId xmlns:a16="http://schemas.microsoft.com/office/drawing/2014/main" id="{98FDEF00-63CE-DD4E-80D6-BF76362267C9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61" name="Google Shape;78;p1">
                <a:extLst>
                  <a:ext uri="{FF2B5EF4-FFF2-40B4-BE49-F238E27FC236}">
                    <a16:creationId xmlns:a16="http://schemas.microsoft.com/office/drawing/2014/main" id="{4235371B-C1F5-9748-91C9-4E3E4EA14875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55" name="Google Shape;79;p1">
              <a:extLst>
                <a:ext uri="{FF2B5EF4-FFF2-40B4-BE49-F238E27FC236}">
                  <a16:creationId xmlns:a16="http://schemas.microsoft.com/office/drawing/2014/main" id="{8B301D1A-6D19-5E46-BE86-0F3E854316FA}"/>
                </a:ext>
              </a:extLst>
            </p:cNvPr>
            <p:cNvGrpSpPr/>
            <p:nvPr/>
          </p:nvGrpSpPr>
          <p:grpSpPr>
            <a:xfrm>
              <a:off x="181325" y="3496200"/>
              <a:ext cx="1402451" cy="465566"/>
              <a:chOff x="4934192" y="1056229"/>
              <a:chExt cx="1244607" cy="444628"/>
            </a:xfrm>
          </p:grpSpPr>
          <p:sp>
            <p:nvSpPr>
              <p:cNvPr id="56" name="Google Shape;80;p1">
                <a:extLst>
                  <a:ext uri="{FF2B5EF4-FFF2-40B4-BE49-F238E27FC236}">
                    <a16:creationId xmlns:a16="http://schemas.microsoft.com/office/drawing/2014/main" id="{2E466D2A-2308-704A-872E-3DFA18734696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81;p1">
                <a:extLst>
                  <a:ext uri="{FF2B5EF4-FFF2-40B4-BE49-F238E27FC236}">
                    <a16:creationId xmlns:a16="http://schemas.microsoft.com/office/drawing/2014/main" id="{BBC0018F-3AFA-F745-A90A-1ECEE48DBDB6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82;p1">
                <a:extLst>
                  <a:ext uri="{FF2B5EF4-FFF2-40B4-BE49-F238E27FC236}">
                    <a16:creationId xmlns:a16="http://schemas.microsoft.com/office/drawing/2014/main" id="{EE4EE2E1-30CF-4E44-A42A-AD6D186786BE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769475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Iron Ore Market Value</a:t>
                </a:r>
                <a:endParaRPr dirty="0"/>
              </a:p>
            </p:txBody>
          </p:sp>
          <p:sp>
            <p:nvSpPr>
              <p:cNvPr id="59" name="Google Shape;83;p1">
                <a:extLst>
                  <a:ext uri="{FF2B5EF4-FFF2-40B4-BE49-F238E27FC236}">
                    <a16:creationId xmlns:a16="http://schemas.microsoft.com/office/drawing/2014/main" id="{78CED23B-9583-A540-921A-2273544C0C12}"/>
                  </a:ext>
                </a:extLst>
              </p:cNvPr>
              <p:cNvSpPr txBox="1"/>
              <p:nvPr/>
            </p:nvSpPr>
            <p:spPr>
              <a:xfrm>
                <a:off x="5651623" y="1169154"/>
                <a:ext cx="527176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(Variable)</a:t>
                </a:r>
                <a:endParaRPr dirty="0"/>
              </a:p>
            </p:txBody>
          </p:sp>
        </p:grpSp>
      </p:grpSp>
      <p:grpSp>
        <p:nvGrpSpPr>
          <p:cNvPr id="62" name="Google Shape;84;p1">
            <a:extLst>
              <a:ext uri="{FF2B5EF4-FFF2-40B4-BE49-F238E27FC236}">
                <a16:creationId xmlns:a16="http://schemas.microsoft.com/office/drawing/2014/main" id="{2C9164FC-2C33-6941-B838-CF4077AB039B}"/>
              </a:ext>
            </a:extLst>
          </p:cNvPr>
          <p:cNvGrpSpPr/>
          <p:nvPr/>
        </p:nvGrpSpPr>
        <p:grpSpPr>
          <a:xfrm>
            <a:off x="5883859" y="2861526"/>
            <a:ext cx="2547935" cy="425774"/>
            <a:chOff x="181336" y="3496200"/>
            <a:chExt cx="2745459" cy="465566"/>
          </a:xfrm>
        </p:grpSpPr>
        <p:grpSp>
          <p:nvGrpSpPr>
            <p:cNvPr id="63" name="Google Shape;85;p1">
              <a:extLst>
                <a:ext uri="{FF2B5EF4-FFF2-40B4-BE49-F238E27FC236}">
                  <a16:creationId xmlns:a16="http://schemas.microsoft.com/office/drawing/2014/main" id="{A8AADD14-A12B-A049-9DF5-76AB9144FBC1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69" name="Google Shape;86;p1">
                <a:extLst>
                  <a:ext uri="{FF2B5EF4-FFF2-40B4-BE49-F238E27FC236}">
                    <a16:creationId xmlns:a16="http://schemas.microsoft.com/office/drawing/2014/main" id="{57BA6BB1-2CF6-F544-992C-EE8581C70167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70" name="Google Shape;87;p1">
                <a:extLst>
                  <a:ext uri="{FF2B5EF4-FFF2-40B4-BE49-F238E27FC236}">
                    <a16:creationId xmlns:a16="http://schemas.microsoft.com/office/drawing/2014/main" id="{549A799F-517F-1545-BE66-4EED66797B65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64" name="Google Shape;88;p1">
              <a:extLst>
                <a:ext uri="{FF2B5EF4-FFF2-40B4-BE49-F238E27FC236}">
                  <a16:creationId xmlns:a16="http://schemas.microsoft.com/office/drawing/2014/main" id="{55A30F13-09D4-0B4D-AC21-FD11980F1F1C}"/>
                </a:ext>
              </a:extLst>
            </p:cNvPr>
            <p:cNvGrpSpPr/>
            <p:nvPr/>
          </p:nvGrpSpPr>
          <p:grpSpPr>
            <a:xfrm>
              <a:off x="181336" y="3496200"/>
              <a:ext cx="1290716" cy="465566"/>
              <a:chOff x="4934192" y="1056229"/>
              <a:chExt cx="1145445" cy="444628"/>
            </a:xfrm>
          </p:grpSpPr>
          <p:sp>
            <p:nvSpPr>
              <p:cNvPr id="65" name="Google Shape;89;p1">
                <a:extLst>
                  <a:ext uri="{FF2B5EF4-FFF2-40B4-BE49-F238E27FC236}">
                    <a16:creationId xmlns:a16="http://schemas.microsoft.com/office/drawing/2014/main" id="{37726FEC-5CE9-7143-9389-255D8DD53D6C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90;p1">
                <a:extLst>
                  <a:ext uri="{FF2B5EF4-FFF2-40B4-BE49-F238E27FC236}">
                    <a16:creationId xmlns:a16="http://schemas.microsoft.com/office/drawing/2014/main" id="{B3DFF351-C5D1-DE4D-AA37-1D32DECD6A52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91;p1">
                <a:extLst>
                  <a:ext uri="{FF2B5EF4-FFF2-40B4-BE49-F238E27FC236}">
                    <a16:creationId xmlns:a16="http://schemas.microsoft.com/office/drawing/2014/main" id="{80E9662C-5623-3B45-B44A-459F70036D34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Ore Produced</a:t>
                </a:r>
                <a:endParaRPr dirty="0"/>
              </a:p>
            </p:txBody>
          </p:sp>
          <p:sp>
            <p:nvSpPr>
              <p:cNvPr id="68" name="Google Shape;92;p1">
                <a:extLst>
                  <a:ext uri="{FF2B5EF4-FFF2-40B4-BE49-F238E27FC236}">
                    <a16:creationId xmlns:a16="http://schemas.microsoft.com/office/drawing/2014/main" id="{75D9F740-3219-F24E-A7D8-0A864E172130}"/>
                  </a:ext>
                </a:extLst>
              </p:cNvPr>
              <p:cNvSpPr txBox="1"/>
              <p:nvPr/>
            </p:nvSpPr>
            <p:spPr>
              <a:xfrm>
                <a:off x="5749739" y="1080554"/>
                <a:ext cx="329898" cy="1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(Fixed)</a:t>
                </a:r>
                <a:endParaRPr dirty="0"/>
              </a:p>
            </p:txBody>
          </p:sp>
        </p:grpSp>
      </p:grpSp>
      <p:grpSp>
        <p:nvGrpSpPr>
          <p:cNvPr id="71" name="Google Shape;93;p1">
            <a:extLst>
              <a:ext uri="{FF2B5EF4-FFF2-40B4-BE49-F238E27FC236}">
                <a16:creationId xmlns:a16="http://schemas.microsoft.com/office/drawing/2014/main" id="{05D8E557-98F5-0241-B8E4-85DDF7FAF077}"/>
              </a:ext>
            </a:extLst>
          </p:cNvPr>
          <p:cNvGrpSpPr/>
          <p:nvPr/>
        </p:nvGrpSpPr>
        <p:grpSpPr>
          <a:xfrm>
            <a:off x="5890724" y="3665523"/>
            <a:ext cx="2547936" cy="425774"/>
            <a:chOff x="181335" y="3496200"/>
            <a:chExt cx="2745460" cy="465566"/>
          </a:xfrm>
        </p:grpSpPr>
        <p:grpSp>
          <p:nvGrpSpPr>
            <p:cNvPr id="72" name="Google Shape;94;p1">
              <a:extLst>
                <a:ext uri="{FF2B5EF4-FFF2-40B4-BE49-F238E27FC236}">
                  <a16:creationId xmlns:a16="http://schemas.microsoft.com/office/drawing/2014/main" id="{1C4107B9-D385-5C44-ACBF-38E4105367B3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77" name="Google Shape;95;p1">
                <a:extLst>
                  <a:ext uri="{FF2B5EF4-FFF2-40B4-BE49-F238E27FC236}">
                    <a16:creationId xmlns:a16="http://schemas.microsoft.com/office/drawing/2014/main" id="{3EC8E861-B7EF-2C4A-B427-B325FF14E4ED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78" name="Google Shape;96;p1">
                <a:extLst>
                  <a:ext uri="{FF2B5EF4-FFF2-40B4-BE49-F238E27FC236}">
                    <a16:creationId xmlns:a16="http://schemas.microsoft.com/office/drawing/2014/main" id="{0D6B3A5C-B53A-E14C-B55B-66DB3E7C7F04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73" name="Google Shape;97;p1">
              <a:extLst>
                <a:ext uri="{FF2B5EF4-FFF2-40B4-BE49-F238E27FC236}">
                  <a16:creationId xmlns:a16="http://schemas.microsoft.com/office/drawing/2014/main" id="{748B6B73-74D7-2743-9E77-6240EABD6F66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74" name="Google Shape;98;p1">
                <a:extLst>
                  <a:ext uri="{FF2B5EF4-FFF2-40B4-BE49-F238E27FC236}">
                    <a16:creationId xmlns:a16="http://schemas.microsoft.com/office/drawing/2014/main" id="{A5401FDA-FB4E-194D-A5CE-11324ACE90F1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99;p1">
                <a:extLst>
                  <a:ext uri="{FF2B5EF4-FFF2-40B4-BE49-F238E27FC236}">
                    <a16:creationId xmlns:a16="http://schemas.microsoft.com/office/drawing/2014/main" id="{EDF2B12D-FC39-6946-B61E-5E9099B4973A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100;p1">
                <a:extLst>
                  <a:ext uri="{FF2B5EF4-FFF2-40B4-BE49-F238E27FC236}">
                    <a16:creationId xmlns:a16="http://schemas.microsoft.com/office/drawing/2014/main" id="{87763D4E-083B-9042-AA04-106510CBBAA9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1007799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Volume-Based Crusher Maintenance</a:t>
                </a:r>
                <a:endParaRPr dirty="0"/>
              </a:p>
            </p:txBody>
          </p:sp>
        </p:grpSp>
      </p:grpSp>
      <p:sp>
        <p:nvSpPr>
          <p:cNvPr id="79" name="Minus 78">
            <a:extLst>
              <a:ext uri="{FF2B5EF4-FFF2-40B4-BE49-F238E27FC236}">
                <a16:creationId xmlns:a16="http://schemas.microsoft.com/office/drawing/2014/main" id="{71AAC964-5B52-C44A-82E7-054B735B6A81}"/>
              </a:ext>
            </a:extLst>
          </p:cNvPr>
          <p:cNvSpPr/>
          <p:nvPr/>
        </p:nvSpPr>
        <p:spPr>
          <a:xfrm>
            <a:off x="3664560" y="3452261"/>
            <a:ext cx="90714" cy="90714"/>
          </a:xfrm>
          <a:prstGeom prst="mathMinus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AD0ABE7-3883-B24F-B545-406B36B68D51}"/>
              </a:ext>
            </a:extLst>
          </p:cNvPr>
          <p:cNvSpPr txBox="1"/>
          <p:nvPr/>
        </p:nvSpPr>
        <p:spPr>
          <a:xfrm>
            <a:off x="4442620" y="2447705"/>
            <a:ext cx="870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$/ton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D49D644-CDE1-AD4A-87A3-34FB9FE2BA58}"/>
              </a:ext>
            </a:extLst>
          </p:cNvPr>
          <p:cNvSpPr txBox="1"/>
          <p:nvPr/>
        </p:nvSpPr>
        <p:spPr>
          <a:xfrm>
            <a:off x="1717113" y="3523349"/>
            <a:ext cx="870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$/ton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63992A-AF32-3543-BB10-061496F37825}"/>
              </a:ext>
            </a:extLst>
          </p:cNvPr>
          <p:cNvSpPr txBox="1"/>
          <p:nvPr/>
        </p:nvSpPr>
        <p:spPr>
          <a:xfrm>
            <a:off x="4454520" y="4592115"/>
            <a:ext cx="870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$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E25BDF-B6E5-C349-B6CE-A9BD32B3DC0C}"/>
              </a:ext>
            </a:extLst>
          </p:cNvPr>
          <p:cNvSpPr txBox="1"/>
          <p:nvPr/>
        </p:nvSpPr>
        <p:spPr>
          <a:xfrm>
            <a:off x="5829812" y="3098882"/>
            <a:ext cx="870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D37A531-2E2C-114E-93FD-94FFE844F1A6}"/>
              </a:ext>
            </a:extLst>
          </p:cNvPr>
          <p:cNvSpPr txBox="1"/>
          <p:nvPr/>
        </p:nvSpPr>
        <p:spPr>
          <a:xfrm>
            <a:off x="5822111" y="1780162"/>
            <a:ext cx="870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$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660B92C-C965-E64F-91DB-4042FE32A478}"/>
              </a:ext>
            </a:extLst>
          </p:cNvPr>
          <p:cNvSpPr txBox="1"/>
          <p:nvPr/>
        </p:nvSpPr>
        <p:spPr>
          <a:xfrm>
            <a:off x="5829812" y="3900718"/>
            <a:ext cx="870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$/80kton</a:t>
            </a:r>
          </a:p>
        </p:txBody>
      </p:sp>
      <p:cxnSp>
        <p:nvCxnSpPr>
          <p:cNvPr id="86" name="Google Shape;25;p1">
            <a:extLst>
              <a:ext uri="{FF2B5EF4-FFF2-40B4-BE49-F238E27FC236}">
                <a16:creationId xmlns:a16="http://schemas.microsoft.com/office/drawing/2014/main" id="{A0D47FFB-1E90-9943-B25B-E7DD260A4402}"/>
              </a:ext>
            </a:extLst>
          </p:cNvPr>
          <p:cNvCxnSpPr/>
          <p:nvPr/>
        </p:nvCxnSpPr>
        <p:spPr>
          <a:xfrm rot="-5400000" flipH="1">
            <a:off x="6951188" y="4114922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" name="Google Shape;27;p1">
            <a:extLst>
              <a:ext uri="{FF2B5EF4-FFF2-40B4-BE49-F238E27FC236}">
                <a16:creationId xmlns:a16="http://schemas.microsoft.com/office/drawing/2014/main" id="{B9F173F8-1D6D-764F-AEA3-CD455FF666C6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7074264" y="3226126"/>
            <a:ext cx="315674" cy="652284"/>
          </a:xfrm>
          <a:prstGeom prst="bentConnector2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43;p1">
            <a:extLst>
              <a:ext uri="{FF2B5EF4-FFF2-40B4-BE49-F238E27FC236}">
                <a16:creationId xmlns:a16="http://schemas.microsoft.com/office/drawing/2014/main" id="{B9AADE88-E05E-BD42-9893-34F43B157992}"/>
              </a:ext>
            </a:extLst>
          </p:cNvPr>
          <p:cNvSpPr/>
          <p:nvPr/>
        </p:nvSpPr>
        <p:spPr>
          <a:xfrm rot="2700000">
            <a:off x="7216649" y="3812547"/>
            <a:ext cx="155774" cy="155774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75;p1">
            <a:extLst>
              <a:ext uri="{FF2B5EF4-FFF2-40B4-BE49-F238E27FC236}">
                <a16:creationId xmlns:a16="http://schemas.microsoft.com/office/drawing/2014/main" id="{B74F0BA6-4814-A845-9D9C-730B5AD7C9A7}"/>
              </a:ext>
            </a:extLst>
          </p:cNvPr>
          <p:cNvGrpSpPr/>
          <p:nvPr/>
        </p:nvGrpSpPr>
        <p:grpSpPr>
          <a:xfrm>
            <a:off x="7393066" y="3003226"/>
            <a:ext cx="2547956" cy="425774"/>
            <a:chOff x="181315" y="3496200"/>
            <a:chExt cx="2745480" cy="465566"/>
          </a:xfrm>
        </p:grpSpPr>
        <p:grpSp>
          <p:nvGrpSpPr>
            <p:cNvPr id="90" name="Google Shape;76;p1">
              <a:extLst>
                <a:ext uri="{FF2B5EF4-FFF2-40B4-BE49-F238E27FC236}">
                  <a16:creationId xmlns:a16="http://schemas.microsoft.com/office/drawing/2014/main" id="{580441A1-4834-B944-8436-4075FCD2280D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96" name="Google Shape;77;p1">
                <a:extLst>
                  <a:ext uri="{FF2B5EF4-FFF2-40B4-BE49-F238E27FC236}">
                    <a16:creationId xmlns:a16="http://schemas.microsoft.com/office/drawing/2014/main" id="{12787BCD-9CFB-4E40-B20C-582550746A14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97" name="Google Shape;78;p1">
                <a:extLst>
                  <a:ext uri="{FF2B5EF4-FFF2-40B4-BE49-F238E27FC236}">
                    <a16:creationId xmlns:a16="http://schemas.microsoft.com/office/drawing/2014/main" id="{3D2D2F15-7495-B446-8EBB-F7091EEDDAE5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91" name="Google Shape;79;p1">
              <a:extLst>
                <a:ext uri="{FF2B5EF4-FFF2-40B4-BE49-F238E27FC236}">
                  <a16:creationId xmlns:a16="http://schemas.microsoft.com/office/drawing/2014/main" id="{BDC47919-749D-864B-B75F-F1F57D0D928C}"/>
                </a:ext>
              </a:extLst>
            </p:cNvPr>
            <p:cNvGrpSpPr/>
            <p:nvPr/>
          </p:nvGrpSpPr>
          <p:grpSpPr>
            <a:xfrm>
              <a:off x="181315" y="3496200"/>
              <a:ext cx="1504027" cy="465566"/>
              <a:chOff x="4934192" y="1056229"/>
              <a:chExt cx="1334753" cy="444628"/>
            </a:xfrm>
          </p:grpSpPr>
          <p:sp>
            <p:nvSpPr>
              <p:cNvPr id="92" name="Google Shape;80;p1">
                <a:extLst>
                  <a:ext uri="{FF2B5EF4-FFF2-40B4-BE49-F238E27FC236}">
                    <a16:creationId xmlns:a16="http://schemas.microsoft.com/office/drawing/2014/main" id="{BE3B285B-FFC5-B44A-A99B-77C8BFA4B8FD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81;p1">
                <a:extLst>
                  <a:ext uri="{FF2B5EF4-FFF2-40B4-BE49-F238E27FC236}">
                    <a16:creationId xmlns:a16="http://schemas.microsoft.com/office/drawing/2014/main" id="{CE36988D-091A-8C47-9BC1-72F7CC0EBAEE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82;p1">
                <a:extLst>
                  <a:ext uri="{FF2B5EF4-FFF2-40B4-BE49-F238E27FC236}">
                    <a16:creationId xmlns:a16="http://schemas.microsoft.com/office/drawing/2014/main" id="{94E6A756-397A-CB42-949F-5256190A4837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769475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Maintenance Event every 80k</a:t>
                </a:r>
                <a:endParaRPr dirty="0"/>
              </a:p>
            </p:txBody>
          </p:sp>
          <p:sp>
            <p:nvSpPr>
              <p:cNvPr id="95" name="Google Shape;83;p1">
                <a:extLst>
                  <a:ext uri="{FF2B5EF4-FFF2-40B4-BE49-F238E27FC236}">
                    <a16:creationId xmlns:a16="http://schemas.microsoft.com/office/drawing/2014/main" id="{F47E1361-4275-D94F-91B8-1B9E0EC1EE04}"/>
                  </a:ext>
                </a:extLst>
              </p:cNvPr>
              <p:cNvSpPr txBox="1"/>
              <p:nvPr/>
            </p:nvSpPr>
            <p:spPr>
              <a:xfrm>
                <a:off x="5741769" y="1080554"/>
                <a:ext cx="527176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(Fixed)</a:t>
                </a:r>
                <a:endParaRPr dirty="0"/>
              </a:p>
            </p:txBody>
          </p:sp>
        </p:grpSp>
      </p:grpSp>
      <p:grpSp>
        <p:nvGrpSpPr>
          <p:cNvPr id="98" name="Google Shape;84;p1">
            <a:extLst>
              <a:ext uri="{FF2B5EF4-FFF2-40B4-BE49-F238E27FC236}">
                <a16:creationId xmlns:a16="http://schemas.microsoft.com/office/drawing/2014/main" id="{7411B398-AADE-9449-8516-988C0FCCB59D}"/>
              </a:ext>
            </a:extLst>
          </p:cNvPr>
          <p:cNvGrpSpPr/>
          <p:nvPr/>
        </p:nvGrpSpPr>
        <p:grpSpPr>
          <a:xfrm>
            <a:off x="7393866" y="4316132"/>
            <a:ext cx="2547935" cy="425774"/>
            <a:chOff x="181336" y="3496200"/>
            <a:chExt cx="2745459" cy="465566"/>
          </a:xfrm>
        </p:grpSpPr>
        <p:grpSp>
          <p:nvGrpSpPr>
            <p:cNvPr id="99" name="Google Shape;85;p1">
              <a:extLst>
                <a:ext uri="{FF2B5EF4-FFF2-40B4-BE49-F238E27FC236}">
                  <a16:creationId xmlns:a16="http://schemas.microsoft.com/office/drawing/2014/main" id="{5626A657-42D1-6546-B3F0-0258B11E718E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05" name="Google Shape;86;p1">
                <a:extLst>
                  <a:ext uri="{FF2B5EF4-FFF2-40B4-BE49-F238E27FC236}">
                    <a16:creationId xmlns:a16="http://schemas.microsoft.com/office/drawing/2014/main" id="{E535F106-3D3C-F045-A558-E49ABC5E76D1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106" name="Google Shape;87;p1">
                <a:extLst>
                  <a:ext uri="{FF2B5EF4-FFF2-40B4-BE49-F238E27FC236}">
                    <a16:creationId xmlns:a16="http://schemas.microsoft.com/office/drawing/2014/main" id="{21842FA5-EAB8-5247-9E9E-3AFB3F7DF38F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100" name="Google Shape;88;p1">
              <a:extLst>
                <a:ext uri="{FF2B5EF4-FFF2-40B4-BE49-F238E27FC236}">
                  <a16:creationId xmlns:a16="http://schemas.microsoft.com/office/drawing/2014/main" id="{0814BC9B-5019-0E47-B319-DE7C98F9829E}"/>
                </a:ext>
              </a:extLst>
            </p:cNvPr>
            <p:cNvGrpSpPr/>
            <p:nvPr/>
          </p:nvGrpSpPr>
          <p:grpSpPr>
            <a:xfrm>
              <a:off x="181336" y="3496200"/>
              <a:ext cx="1290716" cy="465566"/>
              <a:chOff x="4934192" y="1056229"/>
              <a:chExt cx="1145445" cy="444628"/>
            </a:xfrm>
          </p:grpSpPr>
          <p:sp>
            <p:nvSpPr>
              <p:cNvPr id="101" name="Google Shape;89;p1">
                <a:extLst>
                  <a:ext uri="{FF2B5EF4-FFF2-40B4-BE49-F238E27FC236}">
                    <a16:creationId xmlns:a16="http://schemas.microsoft.com/office/drawing/2014/main" id="{49CDB12B-769F-D64E-8072-9AF2949876E2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90;p1">
                <a:extLst>
                  <a:ext uri="{FF2B5EF4-FFF2-40B4-BE49-F238E27FC236}">
                    <a16:creationId xmlns:a16="http://schemas.microsoft.com/office/drawing/2014/main" id="{C410FF7E-9725-A147-B3C9-8DDE91FDA004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91;p1">
                <a:extLst>
                  <a:ext uri="{FF2B5EF4-FFF2-40B4-BE49-F238E27FC236}">
                    <a16:creationId xmlns:a16="http://schemas.microsoft.com/office/drawing/2014/main" id="{457034A3-5D4E-974F-A804-4FED9794A32E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Ore Produced</a:t>
                </a:r>
                <a:endParaRPr dirty="0"/>
              </a:p>
            </p:txBody>
          </p:sp>
          <p:sp>
            <p:nvSpPr>
              <p:cNvPr id="104" name="Google Shape;92;p1">
                <a:extLst>
                  <a:ext uri="{FF2B5EF4-FFF2-40B4-BE49-F238E27FC236}">
                    <a16:creationId xmlns:a16="http://schemas.microsoft.com/office/drawing/2014/main" id="{15A9C32D-56B2-3540-A10C-2D05B2983320}"/>
                  </a:ext>
                </a:extLst>
              </p:cNvPr>
              <p:cNvSpPr txBox="1"/>
              <p:nvPr/>
            </p:nvSpPr>
            <p:spPr>
              <a:xfrm>
                <a:off x="5749739" y="1080554"/>
                <a:ext cx="329898" cy="1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(Fixed)</a:t>
                </a:r>
                <a:endParaRPr dirty="0"/>
              </a:p>
            </p:txBody>
          </p:sp>
        </p:grp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54B9112F-72D3-AB4C-8F74-15A20F5B9634}"/>
              </a:ext>
            </a:extLst>
          </p:cNvPr>
          <p:cNvSpPr txBox="1"/>
          <p:nvPr/>
        </p:nvSpPr>
        <p:spPr>
          <a:xfrm>
            <a:off x="7339819" y="4553488"/>
            <a:ext cx="870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tons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A8CCD95-3F01-4344-B3DA-A35908646CEA}"/>
              </a:ext>
            </a:extLst>
          </p:cNvPr>
          <p:cNvSpPr txBox="1"/>
          <p:nvPr/>
        </p:nvSpPr>
        <p:spPr>
          <a:xfrm>
            <a:off x="7341545" y="3234768"/>
            <a:ext cx="870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$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D7754EF-70D3-CF44-A533-A15D26386C16}"/>
              </a:ext>
            </a:extLst>
          </p:cNvPr>
          <p:cNvSpPr txBox="1"/>
          <p:nvPr/>
        </p:nvSpPr>
        <p:spPr>
          <a:xfrm>
            <a:off x="5991806" y="5438148"/>
            <a:ext cx="870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$</a:t>
            </a:r>
          </a:p>
        </p:txBody>
      </p:sp>
      <p:sp>
        <p:nvSpPr>
          <p:cNvPr id="110" name="Division 109">
            <a:extLst>
              <a:ext uri="{FF2B5EF4-FFF2-40B4-BE49-F238E27FC236}">
                <a16:creationId xmlns:a16="http://schemas.microsoft.com/office/drawing/2014/main" id="{4FDF0C2A-55CC-B448-B1EE-C71FDDF9DAC5}"/>
              </a:ext>
            </a:extLst>
          </p:cNvPr>
          <p:cNvSpPr/>
          <p:nvPr/>
        </p:nvSpPr>
        <p:spPr>
          <a:xfrm>
            <a:off x="7223269" y="3816715"/>
            <a:ext cx="143177" cy="143177"/>
          </a:xfrm>
          <a:prstGeom prst="mathDivid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AC39-0931-324D-87A3-473D0629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Diamond Genesis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B9BAE-C353-784B-B686-43C006159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2834"/>
            <a:ext cx="10515600" cy="4433943"/>
          </a:xfrm>
        </p:spPr>
        <p:txBody>
          <a:bodyPr>
            <a:normAutofit/>
          </a:bodyPr>
          <a:lstStyle/>
          <a:p>
            <a:r>
              <a:rPr lang="en-US" sz="1800" dirty="0"/>
              <a:t>Diamonds created billions of years ago</a:t>
            </a:r>
          </a:p>
          <a:p>
            <a:r>
              <a:rPr lang="en-US" sz="1800" dirty="0"/>
              <a:t>Brought to surface through deep source eruptions</a:t>
            </a:r>
          </a:p>
          <a:p>
            <a:r>
              <a:rPr lang="en-US" sz="1800" dirty="0"/>
              <a:t>Mined in open pits, diamonds come out ‘rough’</a:t>
            </a:r>
          </a:p>
          <a:p>
            <a:r>
              <a:rPr lang="en-US" sz="1800" dirty="0"/>
              <a:t>Diamonds are cut into desired shape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0B3E38B-D7AF-7847-A52F-BB3085E5F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" y="4187738"/>
            <a:ext cx="6028250" cy="25466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picture containing outdoor, sky, nature, shore&#10;&#10;Description automatically generated">
            <a:extLst>
              <a:ext uri="{FF2B5EF4-FFF2-40B4-BE49-F238E27FC236}">
                <a16:creationId xmlns:a16="http://schemas.microsoft.com/office/drawing/2014/main" id="{DAF05501-8384-484D-A434-6405F4A98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113" y="1741107"/>
            <a:ext cx="3139501" cy="23546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Diagram, schematic&#10;&#10;Description automatically generated">
            <a:extLst>
              <a:ext uri="{FF2B5EF4-FFF2-40B4-BE49-F238E27FC236}">
                <a16:creationId xmlns:a16="http://schemas.microsoft.com/office/drawing/2014/main" id="{F96F5976-0D02-C54E-9710-D4AA6A422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639" y="1741108"/>
            <a:ext cx="1948297" cy="2354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picture containing ground, rock, stone&#10;&#10;Description automatically generated">
            <a:extLst>
              <a:ext uri="{FF2B5EF4-FFF2-40B4-BE49-F238E27FC236}">
                <a16:creationId xmlns:a16="http://schemas.microsoft.com/office/drawing/2014/main" id="{492336B5-8F49-6742-BF4F-12D576A60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3113" y="1741107"/>
            <a:ext cx="1220203" cy="8126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 descr="Chart, radar chart&#10;&#10;Description automatically generated">
            <a:extLst>
              <a:ext uri="{FF2B5EF4-FFF2-40B4-BE49-F238E27FC236}">
                <a16:creationId xmlns:a16="http://schemas.microsoft.com/office/drawing/2014/main" id="{41022B60-9E67-0841-9D67-DAF60C3632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2778" y="86946"/>
            <a:ext cx="4217813" cy="1533750"/>
          </a:xfrm>
          <a:prstGeom prst="rect">
            <a:avLst/>
          </a:prstGeom>
        </p:spPr>
      </p:pic>
      <p:pic>
        <p:nvPicPr>
          <p:cNvPr id="19" name="Picture 18" descr="Map&#10;&#10;Description automatically generated">
            <a:extLst>
              <a:ext uri="{FF2B5EF4-FFF2-40B4-BE49-F238E27FC236}">
                <a16:creationId xmlns:a16="http://schemas.microsoft.com/office/drawing/2014/main" id="{251E1394-225C-AF4A-8D2D-A0CFCAE16E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4757" y="4182549"/>
            <a:ext cx="4701442" cy="255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70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34C4-B4FB-BB4E-A549-84CE9C61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73"/>
            <a:ext cx="10515600" cy="1325563"/>
          </a:xfrm>
        </p:spPr>
        <p:txBody>
          <a:bodyPr/>
          <a:lstStyle/>
          <a:p>
            <a:r>
              <a:rPr lang="en-US" dirty="0"/>
              <a:t>The “Four C’s” of Diamond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B2452-ED0A-EA42-8A6C-64112E618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3" y="1150694"/>
            <a:ext cx="1692876" cy="645726"/>
          </a:xfrm>
        </p:spPr>
        <p:txBody>
          <a:bodyPr/>
          <a:lstStyle/>
          <a:p>
            <a:r>
              <a:rPr lang="en-US" dirty="0"/>
              <a:t>Carat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E142D5-F881-014B-BB84-8C7BA83BAE2B}"/>
              </a:ext>
            </a:extLst>
          </p:cNvPr>
          <p:cNvSpPr txBox="1">
            <a:spLocks/>
          </p:cNvSpPr>
          <p:nvPr/>
        </p:nvSpPr>
        <p:spPr>
          <a:xfrm>
            <a:off x="1499613" y="4034449"/>
            <a:ext cx="1692876" cy="64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D1CDE1-B184-3C48-8F4F-55D041269032}"/>
              </a:ext>
            </a:extLst>
          </p:cNvPr>
          <p:cNvSpPr txBox="1">
            <a:spLocks/>
          </p:cNvSpPr>
          <p:nvPr/>
        </p:nvSpPr>
        <p:spPr>
          <a:xfrm>
            <a:off x="7088654" y="1147914"/>
            <a:ext cx="1692876" cy="64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Clarity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AB6BC8-60BB-9D4E-9996-9F94489917A0}"/>
              </a:ext>
            </a:extLst>
          </p:cNvPr>
          <p:cNvSpPr txBox="1">
            <a:spLocks/>
          </p:cNvSpPr>
          <p:nvPr/>
        </p:nvSpPr>
        <p:spPr>
          <a:xfrm>
            <a:off x="7088654" y="4034449"/>
            <a:ext cx="1692876" cy="64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Colour</a:t>
            </a:r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043E7B3-B3AA-2F46-8A8E-B4DAF1E4E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13" y="1606380"/>
            <a:ext cx="3202308" cy="2084836"/>
          </a:xfrm>
          <a:prstGeom prst="rect">
            <a:avLst/>
          </a:prstGeom>
        </p:spPr>
      </p:pic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E3465E8E-C7E0-9145-8E9F-D9E83AC8F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654" y="1606380"/>
            <a:ext cx="3281054" cy="2084836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BC1F9AF-4C3C-2240-9800-5A3BC2271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653" y="4463685"/>
            <a:ext cx="3281053" cy="2110469"/>
          </a:xfrm>
          <a:prstGeom prst="rect">
            <a:avLst/>
          </a:prstGeom>
        </p:spPr>
      </p:pic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A4B16EF6-C29D-6D46-BD60-1730CC00A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9613" y="4514336"/>
            <a:ext cx="3202308" cy="205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4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controls on diamond pricing</a:t>
            </a:r>
          </a:p>
          <a:p>
            <a:r>
              <a:rPr lang="en-US" dirty="0"/>
              <a:t>Identifying any significant outliers in size or symmetry</a:t>
            </a:r>
          </a:p>
          <a:p>
            <a:r>
              <a:rPr lang="en-US" dirty="0"/>
              <a:t>Create a model to predict diamond price</a:t>
            </a:r>
          </a:p>
        </p:txBody>
      </p:sp>
    </p:spTree>
    <p:extLst>
      <p:ext uri="{BB962C8B-B14F-4D97-AF65-F5344CB8AC3E}">
        <p14:creationId xmlns:p14="http://schemas.microsoft.com/office/powerpoint/2010/main" val="319249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816" y="2787697"/>
            <a:ext cx="4650556" cy="1573952"/>
          </a:xfrm>
        </p:spPr>
        <p:txBody>
          <a:bodyPr/>
          <a:lstStyle/>
          <a:p>
            <a:r>
              <a:rPr lang="en-US" dirty="0"/>
              <a:t>Diamond dataset</a:t>
            </a:r>
          </a:p>
          <a:p>
            <a:r>
              <a:rPr lang="en-US" dirty="0"/>
              <a:t>53,940 diamond records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B145F55-D5E5-384E-A693-BDA96FF76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756" y="2636191"/>
            <a:ext cx="6438900" cy="3924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Table&#10;&#10;Description automatically generated with low confidence">
            <a:extLst>
              <a:ext uri="{FF2B5EF4-FFF2-40B4-BE49-F238E27FC236}">
                <a16:creationId xmlns:a16="http://schemas.microsoft.com/office/drawing/2014/main" id="{1009817A-42EF-2A40-9D1C-647FA23B7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16" y="4361795"/>
            <a:ext cx="1780574" cy="21995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410C25C2-D7EC-1B4B-89E6-71C6154C3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246" y="4361649"/>
            <a:ext cx="1666491" cy="21988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F3F6C45-ADE4-E44F-BA95-F4C0C0003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050" y="665348"/>
            <a:ext cx="3088312" cy="17488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910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Training and Testing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0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4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2290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6"/>
      </a:lt2>
      <a:accent1>
        <a:srgbClr val="6BAF84"/>
      </a:accent1>
      <a:accent2>
        <a:srgbClr val="5FB09F"/>
      </a:accent2>
      <a:accent3>
        <a:srgbClr val="5FADC1"/>
      </a:accent3>
      <a:accent4>
        <a:srgbClr val="6E91CB"/>
      </a:accent4>
      <a:accent5>
        <a:srgbClr val="8B88D4"/>
      </a:accent5>
      <a:accent6>
        <a:srgbClr val="986ECB"/>
      </a:accent6>
      <a:hlink>
        <a:srgbClr val="AE6995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203</Words>
  <Application>Microsoft Macintosh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AvenirNext LT Pro Medium</vt:lpstr>
      <vt:lpstr>Posterama</vt:lpstr>
      <vt:lpstr>ExploreVTI</vt:lpstr>
      <vt:lpstr>Diamond Price Prediction</vt:lpstr>
      <vt:lpstr>Diamond Genesis</vt:lpstr>
      <vt:lpstr>The “Four C’s” of Diamond Quality</vt:lpstr>
      <vt:lpstr>Objectives</vt:lpstr>
      <vt:lpstr>Dataset</vt:lpstr>
      <vt:lpstr>Training and Testing Considerations</vt:lpstr>
      <vt:lpstr>Objectives</vt:lpstr>
      <vt:lpstr>Objectives</vt:lpstr>
      <vt:lpstr>Objectives</vt:lpstr>
      <vt:lpstr>Objectives</vt:lpstr>
      <vt:lpstr>Objectives</vt:lpstr>
      <vt:lpstr>Objectives</vt:lpstr>
      <vt:lpstr>Objectives</vt:lpstr>
      <vt:lpstr>Value Driver Tree</vt:lpstr>
      <vt:lpstr>Value Driver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 Price Prediction</dc:title>
  <dc:creator>Nathan Nushart</dc:creator>
  <cp:lastModifiedBy>Nathan Nushart</cp:lastModifiedBy>
  <cp:revision>15</cp:revision>
  <dcterms:created xsi:type="dcterms:W3CDTF">2021-07-06T19:45:32Z</dcterms:created>
  <dcterms:modified xsi:type="dcterms:W3CDTF">2021-07-20T17:23:06Z</dcterms:modified>
</cp:coreProperties>
</file>