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502" r:id="rId2"/>
    <p:sldId id="509" r:id="rId3"/>
    <p:sldId id="511" r:id="rId4"/>
    <p:sldId id="557" r:id="rId5"/>
    <p:sldId id="558" r:id="rId6"/>
    <p:sldId id="512" r:id="rId7"/>
    <p:sldId id="559" r:id="rId8"/>
    <p:sldId id="560" r:id="rId9"/>
    <p:sldId id="561" r:id="rId10"/>
    <p:sldId id="562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63" r:id="rId23"/>
    <p:sldId id="576" r:id="rId24"/>
    <p:sldId id="578" r:id="rId25"/>
    <p:sldId id="579" r:id="rId26"/>
    <p:sldId id="580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4AC5"/>
    <a:srgbClr val="FF3300"/>
    <a:srgbClr val="ADADEB"/>
    <a:srgbClr val="FFCCCC"/>
    <a:srgbClr val="008000"/>
    <a:srgbClr val="00FFCC"/>
    <a:srgbClr val="FF0000"/>
    <a:srgbClr val="006600"/>
    <a:srgbClr val="81196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1654" autoAdjust="0"/>
  </p:normalViewPr>
  <p:slideViewPr>
    <p:cSldViewPr snapToGrid="0">
      <p:cViewPr>
        <p:scale>
          <a:sx n="67" d="100"/>
          <a:sy n="67" d="100"/>
        </p:scale>
        <p:origin x="948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96"/>
    </p:cViewPr>
  </p:sorterViewPr>
  <p:notesViewPr>
    <p:cSldViewPr snapToGrid="0">
      <p:cViewPr varScale="1">
        <p:scale>
          <a:sx n="116" d="100"/>
          <a:sy n="116" d="100"/>
        </p:scale>
        <p:origin x="-204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2ADF57EE-AEB6-4020-B7BD-183C266397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0D27AC59-E257-412B-AF08-4370BAECA7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A797E822-461F-451F-9972-12B24C7824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9685" name="Rectangle 5">
            <a:extLst>
              <a:ext uri="{FF2B5EF4-FFF2-40B4-BE49-F238E27FC236}">
                <a16:creationId xmlns:a16="http://schemas.microsoft.com/office/drawing/2014/main" id="{90180058-2EB2-4E6F-B8A6-C8BACE2B597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884BDE2B-F84E-444C-82EF-CDC93D565B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DA23E91-86C2-4D03-9200-49F2087ADD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036BBCA-6226-452C-8421-D8ECEAB4940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502F5010-4B9C-4BC2-AC1E-62C72772EF4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9AD3ECAE-DCD5-4957-A26D-051B37D1D2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F2B32D36-DDE6-41EF-8FD2-403FAC3416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7E9550DE-7662-4A78-9EF4-907DAE3DF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0731591A-DEE0-4A0A-AF99-07EA28A451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507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163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528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240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130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83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553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408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403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780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23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780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36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895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126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85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987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35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848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92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623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1591A-DEE0-4A0A-AF99-07EA28A4517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64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1C75E806-FF12-4441-A663-D84C15E490C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altLang="en-US" noProof="0" dirty="0"/>
              <a:t>Exploratory Data Analysis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CAAB8B3-F95A-44CF-AC4B-D028CFA1CA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22501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 i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C724D9D-12A3-4763-82C1-FB63D85DA9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EEA0C155-70FC-42AF-BF64-E046AAFB06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9F30414B-FE62-483F-87DA-2BC6E8B00D2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16C85B68-609A-4956-92EF-56A2120AB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286000"/>
            <a:ext cx="7467600" cy="0"/>
          </a:xfrm>
          <a:prstGeom prst="line">
            <a:avLst/>
          </a:prstGeom>
          <a:noFill/>
          <a:ln w="50927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A2ECD6B0-807B-4B2D-A4E1-D0DCEA05B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098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2" name="Text Box 12">
            <a:extLst>
              <a:ext uri="{FF2B5EF4-FFF2-40B4-BE49-F238E27FC236}">
                <a16:creationId xmlns:a16="http://schemas.microsoft.com/office/drawing/2014/main" id="{98361FBC-642E-4369-9B7C-475A37A98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37628"/>
            <a:ext cx="647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ts val="463"/>
              </a:spcBef>
              <a:buSzPct val="99000"/>
            </a:pPr>
            <a:endParaRPr lang="en-GB" altLang="en-US" sz="14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A3666D14-B659-4495-A96A-BF6E49E47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62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en-US" altLang="en-US" sz="1600" dirty="0">
              <a:solidFill>
                <a:schemeClr val="accent2"/>
              </a:solidFill>
            </a:endParaRPr>
          </a:p>
        </p:txBody>
      </p:sp>
      <p:sp>
        <p:nvSpPr>
          <p:cNvPr id="5135" name="Text Box 15">
            <a:extLst>
              <a:ext uri="{FF2B5EF4-FFF2-40B4-BE49-F238E27FC236}">
                <a16:creationId xmlns:a16="http://schemas.microsoft.com/office/drawing/2014/main" id="{C80BEF7B-6080-43EA-B84C-2F3441A2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80638"/>
            <a:ext cx="7248181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en-US" sz="1600" dirty="0">
                <a:solidFill>
                  <a:schemeClr val="accent2"/>
                </a:solidFill>
              </a:rPr>
              <a:t>Adj. Prof. Ian Durbach</a:t>
            </a:r>
          </a:p>
          <a:p>
            <a:pPr algn="ctr">
              <a:spcBef>
                <a:spcPct val="50000"/>
              </a:spcBef>
            </a:pPr>
            <a:r>
              <a:rPr lang="en-US" altLang="en-US" sz="1600" dirty="0">
                <a:solidFill>
                  <a:schemeClr val="accent2"/>
                </a:solidFill>
              </a:rPr>
              <a:t>Dr. </a:t>
            </a:r>
            <a:r>
              <a:rPr lang="tr-TR" altLang="en-US" sz="1600" dirty="0">
                <a:solidFill>
                  <a:schemeClr val="accent2"/>
                </a:solidFill>
              </a:rPr>
              <a:t>Ş</a:t>
            </a:r>
            <a:r>
              <a:rPr lang="en-ZA" altLang="en-US" sz="1600" dirty="0" err="1">
                <a:solidFill>
                  <a:schemeClr val="accent2"/>
                </a:solidFill>
              </a:rPr>
              <a:t>ebnem</a:t>
            </a:r>
            <a:r>
              <a:rPr lang="en-ZA" altLang="en-US" sz="1600" dirty="0">
                <a:solidFill>
                  <a:schemeClr val="accent2"/>
                </a:solidFill>
              </a:rPr>
              <a:t> Er</a:t>
            </a:r>
          </a:p>
          <a:p>
            <a:pPr algn="ctr">
              <a:spcBef>
                <a:spcPct val="50000"/>
              </a:spcBef>
            </a:pPr>
            <a:endParaRPr lang="en-US" altLang="en-US" sz="1600" dirty="0">
              <a:solidFill>
                <a:schemeClr val="accent2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>
                <a:solidFill>
                  <a:schemeClr val="accent2"/>
                </a:solidFill>
              </a:rPr>
              <a:t>University of Cape Town</a:t>
            </a:r>
          </a:p>
          <a:p>
            <a:pPr algn="ctr">
              <a:spcBef>
                <a:spcPct val="50000"/>
              </a:spcBef>
            </a:pPr>
            <a:r>
              <a:rPr lang="en-US" altLang="en-US" sz="1600" dirty="0">
                <a:solidFill>
                  <a:schemeClr val="accent2"/>
                </a:solidFill>
              </a:rPr>
              <a:t>Department of Statistical Sciences</a:t>
            </a:r>
          </a:p>
          <a:p>
            <a:pPr algn="ctr">
              <a:spcBef>
                <a:spcPct val="50000"/>
              </a:spcBef>
            </a:pPr>
            <a:r>
              <a:rPr lang="en-US" altLang="en-US" sz="1600" dirty="0">
                <a:solidFill>
                  <a:schemeClr val="accent2"/>
                </a:solidFill>
              </a:rPr>
              <a:t>Ian.Durbach@uct.ac.za - https://github.com/iandurbach/exploratory-data-analysis</a:t>
            </a:r>
          </a:p>
          <a:p>
            <a:pPr algn="ctr">
              <a:spcBef>
                <a:spcPct val="50000"/>
              </a:spcBef>
            </a:pPr>
            <a:r>
              <a:rPr lang="en-US" altLang="en-US" sz="1600" dirty="0">
                <a:solidFill>
                  <a:schemeClr val="accent2"/>
                </a:solidFill>
              </a:rPr>
              <a:t>Sebnem.Er@uct.ac.za – https://sebnemer.github.io/</a:t>
            </a:r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4065B864-C258-49CC-8A35-85082816E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72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en-US" altLang="en-US" sz="16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D4D2CBF-5DA0-4CD6-9BBF-81A93795CB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841943"/>
            <a:ext cx="1252537" cy="1276282"/>
          </a:xfrm>
          <a:prstGeom prst="rect">
            <a:avLst/>
          </a:prstGeom>
        </p:spPr>
      </p:pic>
      <p:pic>
        <p:nvPicPr>
          <p:cNvPr id="267266" name="Picture 2" descr="Department of Statistical Sciences - University of Cape Town ...">
            <a:extLst>
              <a:ext uri="{FF2B5EF4-FFF2-40B4-BE49-F238E27FC236}">
                <a16:creationId xmlns:a16="http://schemas.microsoft.com/office/drawing/2014/main" id="{500F48D7-F9B2-416A-9B0E-F0AA531CC2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364" y="4857750"/>
            <a:ext cx="1242036" cy="122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9A21-A918-42C1-B521-15B69753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70B4-3566-48DC-A5F1-3AD6762B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229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39C10-A919-4ECB-ACAB-A92473805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AA4DF-AE80-47E2-97ED-6B2F90DD9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421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649C-A14D-4858-939D-643DD468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77787591-221E-4BC6-AC2D-86E8333C5AE2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1888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2C23-396D-4242-9F49-60CF67CB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F2EF8-FE14-40B2-8951-D2C7C841F05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2D6EB-8D72-4F6B-9AD4-A6B86F79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7518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9529-838D-4F48-8F96-3D45BE73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B0A5758-2F5C-4B74-BE0C-D7F6C3C9E83D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445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250C-74F1-4BC8-930F-CCCD1A36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10F7-C16E-4E2B-9266-6EC2060EE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664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1D83-82DB-4221-9668-A7BAD758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E590C-9C8F-44F1-A5A2-A24C3230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81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B1FA-E9EB-44E0-A3BC-16A1039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D331-F878-4FC5-A22A-C7C739037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44867-810A-492F-81BD-FF9DA309C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805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0AC5-969A-4348-B1AD-6B92D1ED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D52C-7ABA-41A4-8DF8-24B02C0D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FA983-BA85-4AF5-B3FB-3821628CF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FC128-5E17-4B44-80ED-70D5BC470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91853-3E93-412A-97CC-6A7A67B88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696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AA2C-7542-45A3-BCC3-F12F57CE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620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83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745C-655B-455B-AEC3-90E42528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BE85-85C2-45F8-A4C0-BCDD030AF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778EB-B873-4B59-94E8-2D82353C5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28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8456-15BD-47C0-8042-2F51B10B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CCFD4-5E95-41D9-9FCD-AF0301466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98971-B8CF-41BE-9A78-EC85575EC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08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1040">
            <a:extLst>
              <a:ext uri="{FF2B5EF4-FFF2-40B4-BE49-F238E27FC236}">
                <a16:creationId xmlns:a16="http://schemas.microsoft.com/office/drawing/2014/main" id="{D70E3104-C0A3-4F3D-8ECC-89A92BA3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26213"/>
            <a:ext cx="304800" cy="331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fld id="{2F88B656-C5FA-4B4C-A2CA-BF7EADAB1E19}" type="slidenum">
              <a:rPr lang="en-US" altLang="en-US" sz="1400" b="1"/>
              <a:pPr algn="ctr">
                <a:spcBef>
                  <a:spcPct val="0"/>
                </a:spcBef>
              </a:pPr>
              <a:t>‹#›</a:t>
            </a:fld>
            <a:endParaRPr lang="en-US" altLang="en-US" sz="1400" b="1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066DA1D5-9B3F-4A50-8789-024816F5E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7BB6D09F-9393-4632-8424-1E7254AE8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BC3A34-0D1F-4919-AE1E-A3C60B1F4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62" y="914400"/>
            <a:ext cx="9010185" cy="1103971"/>
          </a:xfrm>
        </p:spPr>
        <p:txBody>
          <a:bodyPr/>
          <a:lstStyle/>
          <a:p>
            <a:r>
              <a:rPr lang="en-ZA" sz="4000" b="1" dirty="0"/>
              <a:t>STA5092Z – Exploratory Data Analysis</a:t>
            </a:r>
            <a:br>
              <a:rPr lang="en-ZA" sz="2500" b="1" dirty="0"/>
            </a:br>
            <a:br>
              <a:rPr lang="en-ZA" dirty="0"/>
            </a:br>
            <a:r>
              <a:rPr lang="en-Z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Masters in Science – Data Science Specialisation Program 2021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E68183-F247-4D7E-A077-EE2BF19AA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269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onsolas" panose="020B0609020204030204" pitchFamily="49" charset="0"/>
              </a:rPr>
              <a:t>select() </a:t>
            </a:r>
            <a:r>
              <a:rPr lang="en-ZA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In some cases, you might have several variables, too many maybe, and you may only need to focus on a subset of these variables.</a:t>
            </a:r>
          </a:p>
          <a:p>
            <a:pPr algn="l"/>
            <a:r>
              <a:rPr lang="en-ZA" sz="1800" b="0" i="0" u="none" strike="noStrike" baseline="0" dirty="0">
                <a:latin typeface="LMRoman10-Regular"/>
              </a:rPr>
              <a:t>The </a:t>
            </a:r>
            <a:r>
              <a:rPr lang="en-ZA" sz="1800" b="0" i="0" u="none" strike="noStrike" baseline="0" dirty="0">
                <a:latin typeface="LMMono10-Regular"/>
              </a:rPr>
              <a:t>select() </a:t>
            </a:r>
            <a:r>
              <a:rPr lang="en-ZA" sz="1800" b="0" i="0" u="none" strike="noStrike" baseline="0" dirty="0">
                <a:latin typeface="LMRoman10-Regular"/>
              </a:rPr>
              <a:t>function can be used to select columns of a data frame that you want to focus on or similarly omitting columns you don’t need.</a:t>
            </a: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subset &lt;- </a:t>
            </a:r>
            <a:r>
              <a:rPr lang="en-ZA" sz="1800" b="1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(marks, -1)</a:t>
            </a:r>
          </a:p>
          <a:p>
            <a:pPr algn="l"/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subset</a:t>
            </a:r>
            <a:endParaRPr lang="en-ZA" sz="180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endParaRPr lang="en-ZA" sz="1800" dirty="0">
              <a:effectLst/>
              <a:latin typeface="LMRoman10-Regular"/>
            </a:endParaRPr>
          </a:p>
          <a:p>
            <a:pPr algn="l"/>
            <a:endParaRPr lang="en-ZA" dirty="0">
              <a:effectLst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80889F-9449-4F91-8742-AE17360B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90350"/>
              </p:ext>
            </p:extLst>
          </p:nvPr>
        </p:nvGraphicFramePr>
        <p:xfrm>
          <a:off x="2152650" y="3540125"/>
          <a:ext cx="55243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3165496542"/>
                    </a:ext>
                  </a:extLst>
                </a:gridCol>
                <a:gridCol w="1221669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1271554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221669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350A92-60D9-4A81-A9C2-F9900CFA9B37}"/>
              </a:ext>
            </a:extLst>
          </p:cNvPr>
          <p:cNvSpPr/>
          <p:nvPr/>
        </p:nvSpPr>
        <p:spPr bwMode="auto">
          <a:xfrm>
            <a:off x="3757612" y="3429000"/>
            <a:ext cx="3786188" cy="29003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2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5734"/>
            <a:ext cx="7772400" cy="725805"/>
          </a:xfrm>
        </p:spPr>
        <p:txBody>
          <a:bodyPr/>
          <a:lstStyle/>
          <a:p>
            <a:r>
              <a:rPr lang="en-ZA" dirty="0">
                <a:latin typeface="Consolas" panose="020B0609020204030204" pitchFamily="49" charset="0"/>
              </a:rPr>
              <a:t>select() </a:t>
            </a:r>
            <a:r>
              <a:rPr lang="en-ZA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87" y="803275"/>
            <a:ext cx="8229600" cy="5029200"/>
          </a:xfrm>
        </p:spPr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You can also select columns based on specific criteria with:</a:t>
            </a:r>
          </a:p>
          <a:p>
            <a:pPr algn="l"/>
            <a:r>
              <a:rPr lang="en-ZA" sz="1800" b="0" i="0" u="none" strike="noStrike" baseline="0" dirty="0" err="1">
                <a:latin typeface="LMRoman10-Regular"/>
              </a:rPr>
              <a:t>starts_with</a:t>
            </a:r>
            <a:r>
              <a:rPr lang="en-ZA" sz="1800" b="0" i="0" u="none" strike="noStrike" baseline="0" dirty="0">
                <a:latin typeface="LMRoman10-Regular"/>
              </a:rPr>
              <a:t>() = Select columns that start with a character string </a:t>
            </a:r>
          </a:p>
          <a:p>
            <a:pPr algn="l"/>
            <a:r>
              <a:rPr lang="en-ZA" sz="1800" b="0" i="0" u="none" strike="noStrike" baseline="0" dirty="0" err="1">
                <a:latin typeface="LMRoman10-Regular"/>
              </a:rPr>
              <a:t>ends_with</a:t>
            </a:r>
            <a:r>
              <a:rPr lang="en-ZA" sz="1800" b="0" i="0" u="none" strike="noStrike" baseline="0" dirty="0">
                <a:latin typeface="LMRoman10-Regular"/>
              </a:rPr>
              <a:t>() = Select columns that end with a character string </a:t>
            </a:r>
          </a:p>
          <a:p>
            <a:pPr algn="l"/>
            <a:r>
              <a:rPr lang="en-ZA" sz="1800" b="0" i="0" u="none" strike="noStrike" baseline="0" dirty="0">
                <a:latin typeface="LMRoman10-Regular"/>
              </a:rPr>
              <a:t>contains() = Select columns that contain a character string </a:t>
            </a:r>
          </a:p>
          <a:p>
            <a:pPr algn="l"/>
            <a:r>
              <a:rPr lang="en-ZA" sz="1800" b="0" i="0" u="none" strike="noStrike" baseline="0" dirty="0">
                <a:latin typeface="LMRoman10-Regular"/>
              </a:rPr>
              <a:t>matches() = Select columns that match a regular expression </a:t>
            </a:r>
          </a:p>
          <a:p>
            <a:pPr algn="l"/>
            <a:r>
              <a:rPr lang="en-ZA" sz="1800" b="0" i="0" u="none" strike="noStrike" baseline="0" dirty="0" err="1">
                <a:latin typeface="LMRoman10-Regular"/>
              </a:rPr>
              <a:t>one_of</a:t>
            </a:r>
            <a:r>
              <a:rPr lang="en-ZA" sz="1800" b="0" i="0" u="none" strike="noStrike" baseline="0" dirty="0">
                <a:latin typeface="LMRoman10-Regular"/>
              </a:rPr>
              <a:t>() = Select columns names that are from a group of names</a:t>
            </a:r>
            <a:endParaRPr lang="en-ZA" sz="1800" dirty="0">
              <a:latin typeface="LMRoman10-Regular"/>
            </a:endParaRPr>
          </a:p>
          <a:p>
            <a:pPr algn="l"/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subset &lt;- </a:t>
            </a:r>
            <a:r>
              <a:rPr lang="en-ZA" sz="1800" b="1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(marks, </a:t>
            </a:r>
            <a:r>
              <a:rPr lang="en-ZA" sz="1800" b="0" i="0" u="none" strike="noStrike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starts_with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(“n”))</a:t>
            </a:r>
          </a:p>
          <a:p>
            <a:pPr algn="l"/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subset</a:t>
            </a:r>
            <a:endParaRPr lang="en-ZA" sz="180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endParaRPr lang="en-ZA" sz="1800" dirty="0">
              <a:effectLst/>
              <a:latin typeface="LMRoman10-Regular"/>
            </a:endParaRPr>
          </a:p>
          <a:p>
            <a:pPr algn="l"/>
            <a:endParaRPr lang="en-ZA" dirty="0">
              <a:effectLst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80889F-9449-4F91-8742-AE17360B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63880"/>
              </p:ext>
            </p:extLst>
          </p:nvPr>
        </p:nvGraphicFramePr>
        <p:xfrm>
          <a:off x="2581278" y="3540125"/>
          <a:ext cx="50937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669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1271554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221669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350A92-60D9-4A81-A9C2-F9900CFA9B37}"/>
              </a:ext>
            </a:extLst>
          </p:cNvPr>
          <p:cNvSpPr/>
          <p:nvPr/>
        </p:nvSpPr>
        <p:spPr bwMode="auto">
          <a:xfrm>
            <a:off x="2502606" y="3429000"/>
            <a:ext cx="1154994" cy="29003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5734"/>
            <a:ext cx="7772400" cy="725805"/>
          </a:xfrm>
        </p:spPr>
        <p:txBody>
          <a:bodyPr/>
          <a:lstStyle/>
          <a:p>
            <a:r>
              <a:rPr lang="en-ZA" dirty="0">
                <a:latin typeface="Consolas" panose="020B0609020204030204" pitchFamily="49" charset="0"/>
              </a:rPr>
              <a:t>filter() </a:t>
            </a:r>
            <a:r>
              <a:rPr lang="en-ZA" dirty="0"/>
              <a:t>function: select </a:t>
            </a:r>
            <a:r>
              <a:rPr lang="en-ZA" dirty="0">
                <a:highlight>
                  <a:srgbClr val="FFFF00"/>
                </a:highlight>
              </a:rPr>
              <a:t>rows</a:t>
            </a:r>
            <a:r>
              <a:rPr lang="en-ZA" dirty="0"/>
              <a:t> that satisfy your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8699"/>
            <a:ext cx="8229600" cy="5029200"/>
          </a:xfrm>
        </p:spPr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Filter function is used to select rows (observations) that you want to work with</a:t>
            </a:r>
            <a:endParaRPr lang="en-ZA" sz="1800" dirty="0">
              <a:latin typeface="LMRoman10-Regular"/>
            </a:endParaRPr>
          </a:p>
          <a:p>
            <a:pPr algn="l"/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subset &lt;- </a:t>
            </a:r>
            <a:r>
              <a:rPr lang="en-ZA" sz="1800" b="1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filter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(marks, </a:t>
            </a:r>
            <a:r>
              <a:rPr lang="en-ZA" sz="1800" b="0" i="0" u="none" strike="noStrike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rcomputing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 &gt; 50)</a:t>
            </a:r>
          </a:p>
          <a:p>
            <a:pPr algn="l"/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subset</a:t>
            </a:r>
            <a:endParaRPr lang="en-ZA" sz="180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endParaRPr lang="en-ZA" sz="1800" dirty="0">
              <a:effectLst/>
              <a:latin typeface="LMRoman10-Regular"/>
            </a:endParaRPr>
          </a:p>
          <a:p>
            <a:pPr algn="l"/>
            <a:endParaRPr lang="en-ZA" dirty="0">
              <a:effectLst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80889F-9449-4F91-8742-AE17360B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25669"/>
              </p:ext>
            </p:extLst>
          </p:nvPr>
        </p:nvGraphicFramePr>
        <p:xfrm>
          <a:off x="1338263" y="2411412"/>
          <a:ext cx="50937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669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1271554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221669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350A92-60D9-4A81-A9C2-F9900CFA9B37}"/>
              </a:ext>
            </a:extLst>
          </p:cNvPr>
          <p:cNvSpPr/>
          <p:nvPr/>
        </p:nvSpPr>
        <p:spPr bwMode="auto">
          <a:xfrm rot="5400000">
            <a:off x="3273265" y="1608295"/>
            <a:ext cx="1463991" cy="533400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5734"/>
            <a:ext cx="7772400" cy="725805"/>
          </a:xfrm>
        </p:spPr>
        <p:txBody>
          <a:bodyPr/>
          <a:lstStyle/>
          <a:p>
            <a:r>
              <a:rPr lang="en-ZA" dirty="0">
                <a:latin typeface="Consolas" panose="020B0609020204030204" pitchFamily="49" charset="0"/>
              </a:rPr>
              <a:t>filter() </a:t>
            </a:r>
            <a:r>
              <a:rPr lang="en-ZA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87" y="803275"/>
            <a:ext cx="8229600" cy="5029200"/>
          </a:xfrm>
        </p:spPr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We can place an arbitrarily complex logical sequence inside of filter(), say filtering observations where </a:t>
            </a:r>
            <a:r>
              <a:rPr lang="en-ZA" sz="1800" b="0" i="0" u="none" strike="noStrike" baseline="0" dirty="0" err="1">
                <a:latin typeface="LMRoman10-Regular"/>
              </a:rPr>
              <a:t>rcomputing</a:t>
            </a:r>
            <a:r>
              <a:rPr lang="en-ZA" sz="1800" b="0" i="0" u="none" strike="noStrike" baseline="0" dirty="0">
                <a:latin typeface="LMRoman10-Regular"/>
              </a:rPr>
              <a:t> </a:t>
            </a:r>
            <a:r>
              <a:rPr lang="en-ZA" sz="1800" dirty="0">
                <a:latin typeface="LMRoman10-Regular"/>
              </a:rPr>
              <a:t>&gt;50 and </a:t>
            </a:r>
            <a:r>
              <a:rPr lang="en-ZA" sz="1800" dirty="0" err="1">
                <a:latin typeface="LMRoman10-Regular"/>
              </a:rPr>
              <a:t>eda</a:t>
            </a:r>
            <a:r>
              <a:rPr lang="en-ZA" sz="1800" dirty="0">
                <a:latin typeface="LMRoman10-Regular"/>
              </a:rPr>
              <a:t> &gt; 60</a:t>
            </a:r>
            <a:endParaRPr lang="en-ZA" sz="1800" b="0" i="0" u="none" strike="noStrike" baseline="0" dirty="0">
              <a:latin typeface="LMRoman10-Regular"/>
            </a:endParaRPr>
          </a:p>
          <a:p>
            <a:pPr algn="l"/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subset &lt;- </a:t>
            </a:r>
            <a:r>
              <a:rPr lang="en-ZA" sz="1800" b="1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filter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(marks, </a:t>
            </a:r>
            <a:r>
              <a:rPr lang="en-ZA" sz="1800" b="0" i="0" u="none" strike="noStrike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rcomputing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 &gt; 50 &amp; </a:t>
            </a:r>
            <a:r>
              <a:rPr lang="en-ZA" sz="1800" b="0" i="0" u="none" strike="noStrike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eda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 &gt; 60)</a:t>
            </a:r>
          </a:p>
          <a:p>
            <a:pPr algn="l"/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subset</a:t>
            </a:r>
            <a:endParaRPr lang="en-ZA" sz="180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endParaRPr lang="en-ZA" sz="1800" dirty="0">
              <a:effectLst/>
              <a:latin typeface="LMRoman10-Regular"/>
            </a:endParaRPr>
          </a:p>
          <a:p>
            <a:pPr algn="l"/>
            <a:endParaRPr lang="en-ZA" dirty="0">
              <a:effectLst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80889F-9449-4F91-8742-AE17360B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97935"/>
              </p:ext>
            </p:extLst>
          </p:nvPr>
        </p:nvGraphicFramePr>
        <p:xfrm>
          <a:off x="1338263" y="2411412"/>
          <a:ext cx="50937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669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1271554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221669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350A92-60D9-4A81-A9C2-F9900CFA9B37}"/>
              </a:ext>
            </a:extLst>
          </p:cNvPr>
          <p:cNvSpPr/>
          <p:nvPr/>
        </p:nvSpPr>
        <p:spPr bwMode="auto">
          <a:xfrm rot="5400000">
            <a:off x="3273265" y="1608295"/>
            <a:ext cx="1463991" cy="533400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442851-7F30-4AAE-988C-24BDD4EA667D}"/>
              </a:ext>
            </a:extLst>
          </p:cNvPr>
          <p:cNvSpPr/>
          <p:nvPr/>
        </p:nvSpPr>
        <p:spPr bwMode="auto">
          <a:xfrm rot="5400000">
            <a:off x="3111658" y="1001871"/>
            <a:ext cx="1844357" cy="5334001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6130B4-045F-44AB-A119-68A0F75FDF19}"/>
              </a:ext>
            </a:extLst>
          </p:cNvPr>
          <p:cNvSpPr/>
          <p:nvPr/>
        </p:nvSpPr>
        <p:spPr bwMode="auto">
          <a:xfrm>
            <a:off x="1338260" y="3543298"/>
            <a:ext cx="5334001" cy="1028702"/>
          </a:xfrm>
          <a:prstGeom prst="rect">
            <a:avLst/>
          </a:prstGeom>
          <a:solidFill>
            <a:srgbClr val="FFC000">
              <a:alpha val="4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8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5734"/>
            <a:ext cx="7772400" cy="725805"/>
          </a:xfrm>
        </p:spPr>
        <p:txBody>
          <a:bodyPr/>
          <a:lstStyle/>
          <a:p>
            <a:r>
              <a:rPr lang="en-ZA" dirty="0">
                <a:latin typeface="Consolas" panose="020B0609020204030204" pitchFamily="49" charset="0"/>
              </a:rPr>
              <a:t>arrange() </a:t>
            </a:r>
            <a:r>
              <a:rPr lang="en-ZA" dirty="0"/>
              <a:t>function: change the </a:t>
            </a:r>
            <a:r>
              <a:rPr lang="en-ZA" dirty="0">
                <a:highlight>
                  <a:srgbClr val="FFFF00"/>
                </a:highlight>
              </a:rPr>
              <a:t>order of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87" y="803275"/>
            <a:ext cx="8229600" cy="5029200"/>
          </a:xfrm>
        </p:spPr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With arrange we can order/sort all of the data according a variable of our choice.</a:t>
            </a:r>
          </a:p>
          <a:p>
            <a:pPr algn="l"/>
            <a:r>
              <a:rPr lang="en-ZA" sz="1800" dirty="0">
                <a:latin typeface="LMRoman10-Regular"/>
              </a:rPr>
              <a:t>Currently the data is ordered according to name, we can order according to the marks in </a:t>
            </a:r>
            <a:r>
              <a:rPr lang="en-ZA" sz="1800" dirty="0" err="1">
                <a:latin typeface="LMRoman10-Regular"/>
              </a:rPr>
              <a:t>eda</a:t>
            </a:r>
            <a:r>
              <a:rPr lang="en-ZA" sz="1800" dirty="0">
                <a:latin typeface="LMRoman10-Regular"/>
              </a:rPr>
              <a:t>.</a:t>
            </a:r>
          </a:p>
          <a:p>
            <a:pPr algn="l"/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subset &lt;- </a:t>
            </a:r>
            <a:r>
              <a:rPr lang="en-ZA" sz="1800" b="1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arrange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(marks, </a:t>
            </a:r>
            <a:r>
              <a:rPr lang="en-ZA" sz="1800" b="0" i="0" u="none" strike="noStrike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eda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subset</a:t>
            </a:r>
            <a:endParaRPr lang="en-ZA" sz="180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endParaRPr lang="en-ZA" sz="1800" dirty="0">
              <a:effectLst/>
              <a:latin typeface="LMRoman10-Regular"/>
            </a:endParaRPr>
          </a:p>
          <a:p>
            <a:pPr algn="l"/>
            <a:endParaRPr lang="en-ZA" dirty="0">
              <a:effectLst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80889F-9449-4F91-8742-AE17360B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67688"/>
              </p:ext>
            </p:extLst>
          </p:nvPr>
        </p:nvGraphicFramePr>
        <p:xfrm>
          <a:off x="1338263" y="2411412"/>
          <a:ext cx="50937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669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1271554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221669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7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95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85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5734"/>
            <a:ext cx="7772400" cy="725805"/>
          </a:xfrm>
        </p:spPr>
        <p:txBody>
          <a:bodyPr/>
          <a:lstStyle/>
          <a:p>
            <a:r>
              <a:rPr lang="en-ZA" dirty="0">
                <a:latin typeface="Consolas" panose="020B0609020204030204" pitchFamily="49" charset="0"/>
              </a:rPr>
              <a:t>rename() </a:t>
            </a:r>
            <a:r>
              <a:rPr lang="en-ZA" dirty="0"/>
              <a:t>function: </a:t>
            </a:r>
            <a:r>
              <a:rPr lang="en-ZA" dirty="0">
                <a:highlight>
                  <a:srgbClr val="FFFF00"/>
                </a:highlight>
              </a:rPr>
              <a:t>change name </a:t>
            </a:r>
            <a:r>
              <a:rPr lang="en-ZA" dirty="0"/>
              <a:t>of an existing </a:t>
            </a:r>
            <a:r>
              <a:rPr lang="en-ZA" dirty="0">
                <a:highlight>
                  <a:srgbClr val="FFFF00"/>
                </a:highlight>
              </a:rPr>
              <a:t>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4752"/>
            <a:ext cx="8229600" cy="5029200"/>
          </a:xfrm>
        </p:spPr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Renaming variable names can be difficult in R. With rename function this becomes very easy</a:t>
            </a:r>
            <a:r>
              <a:rPr lang="en-ZA" sz="1800" dirty="0">
                <a:latin typeface="LMRoman10-Regular"/>
              </a:rPr>
              <a:t>.</a:t>
            </a:r>
          </a:p>
          <a:p>
            <a:pPr algn="l"/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marks &lt;- </a:t>
            </a:r>
            <a:r>
              <a:rPr lang="en-ZA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rename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(marks, supervised = </a:t>
            </a:r>
            <a:r>
              <a:rPr lang="en-ZA" sz="1800" b="0" i="0" u="none" strike="noStrike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sl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marks</a:t>
            </a:r>
            <a:endParaRPr lang="en-ZA" sz="180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endParaRPr lang="en-ZA" sz="1800" dirty="0">
              <a:effectLst/>
              <a:latin typeface="LMRoman10-Regular"/>
            </a:endParaRPr>
          </a:p>
          <a:p>
            <a:pPr algn="l"/>
            <a:endParaRPr lang="en-ZA" dirty="0">
              <a:effectLst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1FE081-3489-43DD-9FA1-C6A21365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36271"/>
              </p:ext>
            </p:extLst>
          </p:nvPr>
        </p:nvGraphicFramePr>
        <p:xfrm>
          <a:off x="1509713" y="2425700"/>
          <a:ext cx="50937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669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1117035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376188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supervisedl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18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5734"/>
            <a:ext cx="7772400" cy="725805"/>
          </a:xfrm>
        </p:spPr>
        <p:txBody>
          <a:bodyPr/>
          <a:lstStyle/>
          <a:p>
            <a:r>
              <a:rPr lang="en-ZA" dirty="0">
                <a:latin typeface="Consolas" panose="020B0609020204030204" pitchFamily="49" charset="0"/>
              </a:rPr>
              <a:t>mutate() </a:t>
            </a:r>
            <a:r>
              <a:rPr lang="en-ZA" dirty="0"/>
              <a:t>function: </a:t>
            </a:r>
            <a:r>
              <a:rPr lang="en-ZA" dirty="0">
                <a:highlight>
                  <a:srgbClr val="FFFF00"/>
                </a:highlight>
              </a:rPr>
              <a:t>add column(s) </a:t>
            </a:r>
            <a:r>
              <a:rPr lang="en-ZA" dirty="0"/>
              <a:t>keep existing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87" y="803275"/>
            <a:ext cx="8229600" cy="5029200"/>
          </a:xfrm>
        </p:spPr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The mutate() function exists to compute transformations of variables in a data frame. Often, you want to create new variables that are derived from existing variables and mutate() provides a clean interface for doing that.</a:t>
            </a:r>
          </a:p>
          <a:p>
            <a:pPr algn="l"/>
            <a:r>
              <a:rPr lang="en-ZA" sz="1800" b="0" i="0" u="none" strike="noStrike" baseline="0" dirty="0">
                <a:latin typeface="LMRoman10-Regular"/>
              </a:rPr>
              <a:t>Note: mutate() is order aware. So you can chain multiple mutates in a single call.</a:t>
            </a:r>
          </a:p>
          <a:p>
            <a:pPr algn="l"/>
            <a:r>
              <a:rPr lang="en-ZA" sz="1800" b="0" i="0" u="none" strike="noStrike" baseline="0" dirty="0">
                <a:latin typeface="LMRoman10-Regular"/>
              </a:rPr>
              <a:t>For example, you may want to standardize the marks or apply a log transformation, or create a column for years</a:t>
            </a:r>
            <a:r>
              <a:rPr lang="en-ZA" sz="1800" dirty="0">
                <a:latin typeface="LMRoman10-Regular"/>
              </a:rPr>
              <a:t>.</a:t>
            </a:r>
          </a:p>
          <a:p>
            <a:pPr algn="l"/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marks &lt;- </a:t>
            </a:r>
            <a:r>
              <a:rPr lang="en-ZA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mutate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(marks, </a:t>
            </a:r>
            <a:r>
              <a:rPr lang="en-ZA" sz="1800" b="0" i="0" u="none" strike="noStrike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st.eda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 = (</a:t>
            </a:r>
            <a:r>
              <a:rPr lang="en-ZA" sz="1800" b="0" i="0" u="none" strike="noStrike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eda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-mean(</a:t>
            </a:r>
            <a:r>
              <a:rPr lang="en-ZA" sz="1800" b="0" i="0" u="none" strike="noStrike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eda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))/</a:t>
            </a:r>
            <a:r>
              <a:rPr lang="en-ZA" sz="1800" b="0" i="0" u="none" strike="noStrike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sd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ZA" sz="1800" b="0" i="0" u="none" strike="noStrike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eda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marks</a:t>
            </a:r>
            <a:endParaRPr lang="en-ZA" sz="180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endParaRPr lang="en-ZA" sz="1800" dirty="0">
              <a:effectLst/>
              <a:latin typeface="LMRoman10-Regular"/>
            </a:endParaRPr>
          </a:p>
          <a:p>
            <a:pPr algn="l"/>
            <a:endParaRPr lang="en-ZA" dirty="0">
              <a:effectLst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1FE081-3489-43DD-9FA1-C6A21365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955166"/>
              </p:ext>
            </p:extLst>
          </p:nvPr>
        </p:nvGraphicFramePr>
        <p:xfrm>
          <a:off x="1938338" y="3582987"/>
          <a:ext cx="56978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28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894262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  <a:gridCol w="1101731">
                  <a:extLst>
                    <a:ext uri="{9D8B030D-6E8A-4147-A177-3AD203B41FA5}">
                      <a16:colId xmlns:a16="http://schemas.microsoft.com/office/drawing/2014/main" val="3931975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supervisedl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st.eda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24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5734"/>
            <a:ext cx="7772400" cy="725805"/>
          </a:xfrm>
        </p:spPr>
        <p:txBody>
          <a:bodyPr/>
          <a:lstStyle/>
          <a:p>
            <a:r>
              <a:rPr lang="en-ZA" dirty="0">
                <a:latin typeface="Consolas" panose="020B0609020204030204" pitchFamily="49" charset="0"/>
              </a:rPr>
              <a:t>mutate() </a:t>
            </a:r>
            <a:r>
              <a:rPr lang="en-ZA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87" y="803275"/>
            <a:ext cx="8229600" cy="5029200"/>
          </a:xfrm>
        </p:spPr>
        <p:txBody>
          <a:bodyPr/>
          <a:lstStyle/>
          <a:p>
            <a:pPr algn="l"/>
            <a:r>
              <a:rPr lang="en-ZA" sz="1800" b="0" i="1" u="none" strike="noStrike" baseline="0" dirty="0">
                <a:solidFill>
                  <a:srgbClr val="61A1B1"/>
                </a:solidFill>
                <a:latin typeface="LMMono10-Italic"/>
              </a:rPr>
              <a:t>Boolean, logical and conditional operators all work well with mutate() too.</a:t>
            </a:r>
          </a:p>
          <a:p>
            <a:pPr algn="l"/>
            <a:endParaRPr lang="en-ZA" sz="1800" b="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marks &lt;- </a:t>
            </a:r>
            <a:r>
              <a:rPr lang="en-ZA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mutate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(marks, </a:t>
            </a:r>
            <a:r>
              <a:rPr lang="en-ZA" sz="1800" b="0" i="0" u="none" strike="noStrike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pass.rcomp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 = </a:t>
            </a:r>
            <a:r>
              <a:rPr lang="en-ZA" sz="1800" b="0" i="0" u="none" strike="noStrike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ifelse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ZA" sz="1800" b="0" i="0" u="none" strike="noStrike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rcomputing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&lt;50, “fail”, “pass”))</a:t>
            </a:r>
          </a:p>
          <a:p>
            <a:pPr algn="l"/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marks</a:t>
            </a:r>
            <a:endParaRPr lang="en-ZA" sz="180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endParaRPr lang="en-ZA" sz="1800" dirty="0">
              <a:effectLst/>
              <a:latin typeface="LMRoman10-Regular"/>
            </a:endParaRPr>
          </a:p>
          <a:p>
            <a:pPr algn="l"/>
            <a:endParaRPr lang="en-ZA" dirty="0">
              <a:effectLst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1FE081-3489-43DD-9FA1-C6A21365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06260"/>
              </p:ext>
            </p:extLst>
          </p:nvPr>
        </p:nvGraphicFramePr>
        <p:xfrm>
          <a:off x="807789" y="2640013"/>
          <a:ext cx="59476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898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439345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744167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3931975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supervisedl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pass.rcomp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09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5734"/>
            <a:ext cx="7772400" cy="725805"/>
          </a:xfrm>
        </p:spPr>
        <p:txBody>
          <a:bodyPr/>
          <a:lstStyle/>
          <a:p>
            <a:r>
              <a:rPr lang="en-ZA" dirty="0">
                <a:latin typeface="Consolas" panose="020B0609020204030204" pitchFamily="49" charset="0"/>
              </a:rPr>
              <a:t>Pipeline %&gt;% operator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87" y="803275"/>
            <a:ext cx="8229600" cy="5029200"/>
          </a:xfrm>
        </p:spPr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The pipeline operator strings together multiple </a:t>
            </a:r>
            <a:r>
              <a:rPr lang="en-ZA" sz="1800" b="0" i="0" u="none" strike="noStrike" baseline="0" dirty="0" err="1">
                <a:latin typeface="LMRoman10-Regular"/>
              </a:rPr>
              <a:t>dplyr</a:t>
            </a:r>
            <a:r>
              <a:rPr lang="en-ZA" sz="1800" b="0" i="0" u="none" strike="noStrike" baseline="0" dirty="0">
                <a:latin typeface="LMRoman10-Regular"/>
              </a:rPr>
              <a:t> functions in a sequence:</a:t>
            </a:r>
          </a:p>
          <a:p>
            <a:pPr marL="0" indent="0" algn="l">
              <a:buNone/>
            </a:pPr>
            <a:r>
              <a:rPr lang="en-ZA" sz="1800" b="0" i="0" u="none" strike="noStrike" baseline="0" dirty="0">
                <a:latin typeface="LMRoman10-Regular"/>
              </a:rPr>
              <a:t>		third(second(first(x)))</a:t>
            </a:r>
          </a:p>
          <a:p>
            <a:pPr algn="l"/>
            <a:r>
              <a:rPr lang="en-ZA" sz="1800" b="0" i="0" u="none" strike="noStrike" baseline="0" dirty="0">
                <a:latin typeface="LMRoman10-Regular"/>
              </a:rPr>
              <a:t>Instead of creating difficult to read and manage functions, we will use the pipeline:</a:t>
            </a:r>
          </a:p>
          <a:p>
            <a:pPr marL="0" indent="0" algn="l">
              <a:buNone/>
            </a:pPr>
            <a:r>
              <a:rPr lang="en-ZA" sz="1800" b="0" i="0" u="none" strike="noStrike" baseline="0" dirty="0">
                <a:latin typeface="LMRoman10-Regular"/>
              </a:rPr>
              <a:t>	first(x) %&gt;% second %&gt;% third</a:t>
            </a:r>
          </a:p>
          <a:p>
            <a:pPr algn="l"/>
            <a:r>
              <a:rPr lang="en-ZA" sz="1800" b="0" i="0" u="none" strike="noStrike" baseline="0" dirty="0">
                <a:latin typeface="LMRoman10-Regular"/>
              </a:rPr>
              <a:t>Or similarly</a:t>
            </a:r>
          </a:p>
          <a:p>
            <a:pPr algn="l"/>
            <a:r>
              <a:rPr lang="en-ZA" sz="1800" b="0" i="0" u="none" strike="noStrike" baseline="0" dirty="0">
                <a:latin typeface="LMRoman10-Regular"/>
              </a:rPr>
              <a:t>x %&gt;% first %&gt;% second %&gt;% third</a:t>
            </a:r>
            <a:endParaRPr lang="en-ZA" sz="1800" b="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marks &lt;- marks %&gt;%</a:t>
            </a:r>
          </a:p>
          <a:p>
            <a:pPr marL="0" indent="0" algn="l">
              <a:buNone/>
            </a:pPr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		</a:t>
            </a:r>
            <a:r>
              <a:rPr lang="en-ZA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mutate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(year = 2020) %&gt;%</a:t>
            </a:r>
          </a:p>
          <a:p>
            <a:pPr marL="0" indent="0" algn="l">
              <a:buNone/>
            </a:pPr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		filter(</a:t>
            </a:r>
            <a:r>
              <a:rPr lang="en-ZA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eda</a:t>
            </a:r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&gt; 60)</a:t>
            </a:r>
            <a:endParaRPr lang="en-ZA" sz="1800" b="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marks</a:t>
            </a:r>
            <a:endParaRPr lang="en-ZA" sz="180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endParaRPr lang="en-ZA" sz="1800" dirty="0">
              <a:effectLst/>
              <a:latin typeface="LMRoman10-Regular"/>
            </a:endParaRPr>
          </a:p>
          <a:p>
            <a:pPr algn="l"/>
            <a:endParaRPr lang="en-ZA" dirty="0">
              <a:effectLst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1FE081-3489-43DD-9FA1-C6A21365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85477"/>
              </p:ext>
            </p:extLst>
          </p:nvPr>
        </p:nvGraphicFramePr>
        <p:xfrm>
          <a:off x="2150813" y="3874136"/>
          <a:ext cx="59476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898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439345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744167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3931975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supervisedl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trike="sngStrik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trike="sngStrik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trike="sngStrike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trike="sngStrike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trike="sngStrike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9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5734"/>
            <a:ext cx="7772400" cy="725805"/>
          </a:xfrm>
        </p:spPr>
        <p:txBody>
          <a:bodyPr/>
          <a:lstStyle/>
          <a:p>
            <a:r>
              <a:rPr lang="en-ZA" dirty="0" err="1">
                <a:latin typeface="Consolas" panose="020B0609020204030204" pitchFamily="49" charset="0"/>
              </a:rPr>
              <a:t>group_by</a:t>
            </a:r>
            <a:r>
              <a:rPr lang="en-ZA" dirty="0">
                <a:latin typeface="Consolas" panose="020B0609020204030204" pitchFamily="49" charset="0"/>
              </a:rPr>
              <a:t>() </a:t>
            </a:r>
            <a:r>
              <a:rPr lang="en-ZA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87" y="803275"/>
            <a:ext cx="8229600" cy="5029200"/>
          </a:xfrm>
        </p:spPr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The </a:t>
            </a:r>
            <a:r>
              <a:rPr lang="en-ZA" sz="1800" b="0" i="0" u="none" strike="noStrike" baseline="0" dirty="0" err="1">
                <a:latin typeface="LMRoman10-Regular"/>
              </a:rPr>
              <a:t>group_by</a:t>
            </a:r>
            <a:r>
              <a:rPr lang="en-ZA" sz="1800" b="0" i="0" u="none" strike="noStrike" baseline="0" dirty="0">
                <a:latin typeface="LMRoman10-Regular"/>
              </a:rPr>
              <a:t>() function is used to generate summary statistics from the data frame within strata defined by a variable</a:t>
            </a:r>
            <a:endParaRPr lang="en-ZA" sz="1800" b="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means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 &lt;- </a:t>
            </a:r>
            <a:r>
              <a:rPr lang="en-ZA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marks %&gt;%</a:t>
            </a:r>
          </a:p>
          <a:p>
            <a:pPr marL="0" indent="0" algn="l">
              <a:buNone/>
            </a:pPr>
            <a:r>
              <a:rPr lang="en-ZA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		</a:t>
            </a:r>
            <a:r>
              <a:rPr lang="en-ZA" sz="1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group_by</a:t>
            </a:r>
            <a:r>
              <a:rPr lang="en-ZA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ZA" sz="1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pass.rcomp</a:t>
            </a:r>
            <a:r>
              <a:rPr lang="en-ZA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) %&gt;%</a:t>
            </a:r>
          </a:p>
          <a:p>
            <a:pPr marL="0" indent="0" algn="l">
              <a:buNone/>
            </a:pPr>
            <a:r>
              <a:rPr lang="en-ZA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		summarise(mean(supervised, na.rm = T)</a:t>
            </a:r>
          </a:p>
          <a:p>
            <a:pPr algn="l"/>
            <a:endParaRPr lang="en-ZA" sz="1800" dirty="0">
              <a:effectLst/>
              <a:latin typeface="LMRoman10-Regular"/>
            </a:endParaRPr>
          </a:p>
          <a:p>
            <a:pPr algn="l"/>
            <a:endParaRPr lang="en-ZA" dirty="0">
              <a:effectLst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1FE081-3489-43DD-9FA1-C6A21365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62818"/>
              </p:ext>
            </p:extLst>
          </p:nvPr>
        </p:nvGraphicFramePr>
        <p:xfrm>
          <a:off x="422027" y="3458845"/>
          <a:ext cx="630738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76">
                  <a:extLst>
                    <a:ext uri="{9D8B030D-6E8A-4147-A177-3AD203B41FA5}">
                      <a16:colId xmlns:a16="http://schemas.microsoft.com/office/drawing/2014/main" val="3165496542"/>
                    </a:ext>
                  </a:extLst>
                </a:gridCol>
                <a:gridCol w="1020898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439345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744167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3931975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supervisedl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pass.rcomp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91A5D05-3F88-4ABD-AB2E-FB82DF916DCB}"/>
              </a:ext>
            </a:extLst>
          </p:cNvPr>
          <p:cNvSpPr/>
          <p:nvPr/>
        </p:nvSpPr>
        <p:spPr bwMode="auto">
          <a:xfrm>
            <a:off x="3943350" y="3800475"/>
            <a:ext cx="628650" cy="7858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A904D-E075-4B87-88D5-B3B2BFDE2FCF}"/>
              </a:ext>
            </a:extLst>
          </p:cNvPr>
          <p:cNvSpPr/>
          <p:nvPr/>
        </p:nvSpPr>
        <p:spPr bwMode="auto">
          <a:xfrm>
            <a:off x="3943350" y="4687411"/>
            <a:ext cx="628650" cy="1367314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6135F9-988D-4C48-BED7-7197D9DB0AA8}"/>
              </a:ext>
            </a:extLst>
          </p:cNvPr>
          <p:cNvCxnSpPr/>
          <p:nvPr/>
        </p:nvCxnSpPr>
        <p:spPr bwMode="auto">
          <a:xfrm flipH="1">
            <a:off x="4457700" y="3043238"/>
            <a:ext cx="1028700" cy="75723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86EFEB-AEB8-4170-AF3C-01A17B54A82E}"/>
              </a:ext>
            </a:extLst>
          </p:cNvPr>
          <p:cNvSpPr txBox="1"/>
          <p:nvPr/>
        </p:nvSpPr>
        <p:spPr>
          <a:xfrm>
            <a:off x="5486355" y="2760643"/>
            <a:ext cx="16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57.5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348069-4BF3-4A18-90F0-396DE65543EC}"/>
              </a:ext>
            </a:extLst>
          </p:cNvPr>
          <p:cNvCxnSpPr/>
          <p:nvPr/>
        </p:nvCxnSpPr>
        <p:spPr bwMode="auto">
          <a:xfrm flipH="1">
            <a:off x="4514850" y="5371068"/>
            <a:ext cx="2571750" cy="3417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5F72DB-BF8A-4455-9A28-E56F40B5E34D}"/>
              </a:ext>
            </a:extLst>
          </p:cNvPr>
          <p:cNvSpPr txBox="1"/>
          <p:nvPr/>
        </p:nvSpPr>
        <p:spPr>
          <a:xfrm>
            <a:off x="7050335" y="4936708"/>
            <a:ext cx="16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88186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3A8FE0-68F5-497F-BA48-2D3D1285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Lecture 3-4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A186-1A7D-49C6-AA58-EC889260F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4015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5734"/>
            <a:ext cx="7772400" cy="725805"/>
          </a:xfrm>
        </p:spPr>
        <p:txBody>
          <a:bodyPr/>
          <a:lstStyle/>
          <a:p>
            <a:r>
              <a:rPr lang="en-ZA" dirty="0">
                <a:latin typeface="Consolas" panose="020B0609020204030204" pitchFamily="49" charset="0"/>
              </a:rPr>
              <a:t>count() </a:t>
            </a:r>
            <a:r>
              <a:rPr lang="en-ZA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87" y="803275"/>
            <a:ext cx="8229600" cy="5029200"/>
          </a:xfrm>
        </p:spPr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The </a:t>
            </a:r>
            <a:r>
              <a:rPr lang="en-ZA" sz="1800" b="0" i="0" u="none" strike="noStrike" baseline="0" dirty="0" err="1">
                <a:latin typeface="LMRoman10-Regular"/>
              </a:rPr>
              <a:t>group_by</a:t>
            </a:r>
            <a:r>
              <a:rPr lang="en-ZA" sz="1800" b="0" i="0" u="none" strike="noStrike" baseline="0" dirty="0">
                <a:latin typeface="LMRoman10-Regular"/>
              </a:rPr>
              <a:t>() function is used to generate summary statistics from the data frame within strata defined by a variable</a:t>
            </a:r>
            <a:endParaRPr lang="en-ZA" sz="1800" b="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means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 &lt;- </a:t>
            </a:r>
            <a:r>
              <a:rPr lang="en-ZA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marks %&gt;%</a:t>
            </a:r>
          </a:p>
          <a:p>
            <a:pPr marL="0" indent="0" algn="l">
              <a:buNone/>
            </a:pPr>
            <a:r>
              <a:rPr lang="en-ZA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		count(</a:t>
            </a:r>
            <a:r>
              <a:rPr lang="en-ZA" sz="1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pass.rcomp</a:t>
            </a:r>
            <a:r>
              <a:rPr lang="en-ZA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ZA" sz="1800" dirty="0">
              <a:effectLst/>
              <a:latin typeface="LMRoman10-Regular"/>
            </a:endParaRPr>
          </a:p>
          <a:p>
            <a:pPr algn="l"/>
            <a:endParaRPr lang="en-ZA" dirty="0">
              <a:effectLst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1FE081-3489-43DD-9FA1-C6A21365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82969"/>
              </p:ext>
            </p:extLst>
          </p:nvPr>
        </p:nvGraphicFramePr>
        <p:xfrm>
          <a:off x="422027" y="3458845"/>
          <a:ext cx="630738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76">
                  <a:extLst>
                    <a:ext uri="{9D8B030D-6E8A-4147-A177-3AD203B41FA5}">
                      <a16:colId xmlns:a16="http://schemas.microsoft.com/office/drawing/2014/main" val="3165496542"/>
                    </a:ext>
                  </a:extLst>
                </a:gridCol>
                <a:gridCol w="1020898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439345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744167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3931975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supervisedl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pass.rcomp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91A5D05-3F88-4ABD-AB2E-FB82DF916DCB}"/>
              </a:ext>
            </a:extLst>
          </p:cNvPr>
          <p:cNvSpPr/>
          <p:nvPr/>
        </p:nvSpPr>
        <p:spPr bwMode="auto">
          <a:xfrm>
            <a:off x="3943350" y="3800475"/>
            <a:ext cx="628650" cy="7858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A904D-E075-4B87-88D5-B3B2BFDE2FCF}"/>
              </a:ext>
            </a:extLst>
          </p:cNvPr>
          <p:cNvSpPr/>
          <p:nvPr/>
        </p:nvSpPr>
        <p:spPr bwMode="auto">
          <a:xfrm>
            <a:off x="3943350" y="4687411"/>
            <a:ext cx="628650" cy="1367314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6135F9-988D-4C48-BED7-7197D9DB0AA8}"/>
              </a:ext>
            </a:extLst>
          </p:cNvPr>
          <p:cNvCxnSpPr/>
          <p:nvPr/>
        </p:nvCxnSpPr>
        <p:spPr bwMode="auto">
          <a:xfrm flipH="1">
            <a:off x="4457700" y="3043238"/>
            <a:ext cx="1028700" cy="75723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86EFEB-AEB8-4170-AF3C-01A17B54A82E}"/>
              </a:ext>
            </a:extLst>
          </p:cNvPr>
          <p:cNvSpPr txBox="1"/>
          <p:nvPr/>
        </p:nvSpPr>
        <p:spPr>
          <a:xfrm>
            <a:off x="5486355" y="2760643"/>
            <a:ext cx="16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348069-4BF3-4A18-90F0-396DE65543EC}"/>
              </a:ext>
            </a:extLst>
          </p:cNvPr>
          <p:cNvCxnSpPr/>
          <p:nvPr/>
        </p:nvCxnSpPr>
        <p:spPr bwMode="auto">
          <a:xfrm flipH="1">
            <a:off x="4514850" y="5371068"/>
            <a:ext cx="2571750" cy="3417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5F72DB-BF8A-4455-9A28-E56F40B5E34D}"/>
              </a:ext>
            </a:extLst>
          </p:cNvPr>
          <p:cNvSpPr txBox="1"/>
          <p:nvPr/>
        </p:nvSpPr>
        <p:spPr>
          <a:xfrm>
            <a:off x="7050335" y="4936708"/>
            <a:ext cx="16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4874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9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5734"/>
            <a:ext cx="7772400" cy="725805"/>
          </a:xfrm>
        </p:spPr>
        <p:txBody>
          <a:bodyPr/>
          <a:lstStyle/>
          <a:p>
            <a:r>
              <a:rPr lang="en-ZA" dirty="0" err="1">
                <a:latin typeface="Consolas" panose="020B0609020204030204" pitchFamily="49" charset="0"/>
              </a:rPr>
              <a:t>group_by</a:t>
            </a:r>
            <a:r>
              <a:rPr lang="en-ZA" dirty="0">
                <a:latin typeface="Consolas" panose="020B0609020204030204" pitchFamily="49" charset="0"/>
              </a:rPr>
              <a:t>() </a:t>
            </a:r>
            <a:r>
              <a:rPr lang="en-ZA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87" y="803275"/>
            <a:ext cx="8229600" cy="5029200"/>
          </a:xfrm>
        </p:spPr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The </a:t>
            </a:r>
            <a:r>
              <a:rPr lang="en-ZA" sz="1800" b="0" i="0" u="none" strike="noStrike" baseline="0" dirty="0" err="1">
                <a:latin typeface="LMRoman10-Regular"/>
              </a:rPr>
              <a:t>group_by</a:t>
            </a:r>
            <a:r>
              <a:rPr lang="en-ZA" sz="1800" b="0" i="0" u="none" strike="noStrike" baseline="0" dirty="0">
                <a:latin typeface="LMRoman10-Regular"/>
              </a:rPr>
              <a:t>() function is used to generate summary statistics from the data frame within strata defined by a variable</a:t>
            </a:r>
            <a:endParaRPr lang="en-ZA" sz="1800" b="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means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 &lt;- </a:t>
            </a:r>
            <a:r>
              <a:rPr lang="en-ZA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marks %&gt;%</a:t>
            </a:r>
          </a:p>
          <a:p>
            <a:pPr marL="0" indent="0" algn="l">
              <a:buNone/>
            </a:pPr>
            <a:r>
              <a:rPr lang="en-ZA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		distinct(</a:t>
            </a:r>
            <a:r>
              <a:rPr lang="en-ZA" sz="1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pass.rcomp</a:t>
            </a:r>
            <a:r>
              <a:rPr lang="en-ZA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ZA" sz="1800" dirty="0">
              <a:effectLst/>
              <a:latin typeface="LMRoman10-Regular"/>
            </a:endParaRPr>
          </a:p>
          <a:p>
            <a:pPr algn="l"/>
            <a:endParaRPr lang="en-ZA" dirty="0">
              <a:effectLst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1FE081-3489-43DD-9FA1-C6A21365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8095"/>
              </p:ext>
            </p:extLst>
          </p:nvPr>
        </p:nvGraphicFramePr>
        <p:xfrm>
          <a:off x="693493" y="3458845"/>
          <a:ext cx="59476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898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439345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744167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3931975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supervisedl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pass.rcomp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B4A904D-E075-4B87-88D5-B3B2BFDE2FCF}"/>
              </a:ext>
            </a:extLst>
          </p:cNvPr>
          <p:cNvSpPr/>
          <p:nvPr/>
        </p:nvSpPr>
        <p:spPr bwMode="auto">
          <a:xfrm>
            <a:off x="5329237" y="3871913"/>
            <a:ext cx="614363" cy="2178277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5F72DB-BF8A-4455-9A28-E56F40B5E34D}"/>
              </a:ext>
            </a:extLst>
          </p:cNvPr>
          <p:cNvSpPr txBox="1"/>
          <p:nvPr/>
        </p:nvSpPr>
        <p:spPr>
          <a:xfrm>
            <a:off x="7050335" y="4936708"/>
            <a:ext cx="167163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fail</a:t>
            </a:r>
          </a:p>
          <a:p>
            <a:r>
              <a:rPr lang="en-ZA" dirty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1086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64D0-85DD-48C8-823F-3CB38684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0975"/>
            <a:ext cx="7772400" cy="576263"/>
          </a:xfrm>
        </p:spPr>
        <p:txBody>
          <a:bodyPr/>
          <a:lstStyle/>
          <a:p>
            <a:r>
              <a:rPr lang="en-ZA" dirty="0"/>
              <a:t>Family of join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740E-855C-48AE-A6D6-2593D873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29200"/>
          </a:xfrm>
        </p:spPr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Sometimes you may collect data from different environments and may need to merge/combine the datasets according a particular variable.</a:t>
            </a:r>
          </a:p>
          <a:p>
            <a:pPr algn="l"/>
            <a:r>
              <a:rPr lang="en-ZA" sz="1800" b="0" i="0" u="none" strike="noStrike" baseline="0" dirty="0">
                <a:latin typeface="LMRoman10-Regular"/>
              </a:rPr>
              <a:t>One of the main advantages of </a:t>
            </a:r>
            <a:r>
              <a:rPr lang="en-ZA" sz="1800" b="0" i="0" u="none" strike="noStrike" baseline="0" dirty="0" err="1">
                <a:latin typeface="LMRoman10-Regular"/>
              </a:rPr>
              <a:t>dplyr</a:t>
            </a:r>
            <a:r>
              <a:rPr lang="en-ZA" sz="1800" b="0" i="0" u="none" strike="noStrike" baseline="0" dirty="0">
                <a:latin typeface="LMRoman10-Regular"/>
              </a:rPr>
              <a:t> is that you can join data frames easily. There are several functions one can use to merge, or join datasets. But the </a:t>
            </a:r>
            <a:r>
              <a:rPr lang="en-ZA" sz="1800" b="0" i="0" u="none" strike="noStrike" baseline="0" dirty="0" err="1">
                <a:latin typeface="LMRoman10-Regular"/>
              </a:rPr>
              <a:t>dplyr</a:t>
            </a:r>
            <a:r>
              <a:rPr lang="en-ZA" sz="1800" b="0" i="0" u="none" strike="noStrike" baseline="0" dirty="0">
                <a:latin typeface="LMRoman10-Regular"/>
              </a:rPr>
              <a:t> is the easiest and fastest.</a:t>
            </a:r>
          </a:p>
          <a:p>
            <a:pPr algn="l"/>
            <a:r>
              <a:rPr lang="en-ZA" sz="1800" dirty="0">
                <a:latin typeface="LMRoman10-Regular"/>
              </a:rPr>
              <a:t>Let us create 2 different data frames.</a:t>
            </a: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3CAF3A-1BF8-4AA9-87FE-7E5F12B86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35724"/>
              </p:ext>
            </p:extLst>
          </p:nvPr>
        </p:nvGraphicFramePr>
        <p:xfrm>
          <a:off x="271463" y="3054350"/>
          <a:ext cx="411145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376188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supervisedl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507C34-CAE9-4F32-98F4-02BCB52F9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24472"/>
              </p:ext>
            </p:extLst>
          </p:nvPr>
        </p:nvGraphicFramePr>
        <p:xfrm>
          <a:off x="5521007" y="3054350"/>
          <a:ext cx="2735263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dsi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80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58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64D0-85DD-48C8-823F-3CB38684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0975"/>
            <a:ext cx="7772400" cy="576263"/>
          </a:xfrm>
        </p:spPr>
        <p:txBody>
          <a:bodyPr/>
          <a:lstStyle/>
          <a:p>
            <a:r>
              <a:rPr lang="en-ZA" dirty="0" err="1"/>
              <a:t>inner_join</a:t>
            </a:r>
            <a:r>
              <a:rPr lang="en-ZA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740E-855C-48AE-A6D6-2593D873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06" y="843601"/>
            <a:ext cx="8229600" cy="5029200"/>
          </a:xfrm>
        </p:spPr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Joins the two data frames and retains only the observations that are common in both sets.</a:t>
            </a:r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3CAF3A-1BF8-4AA9-87FE-7E5F12B86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739920"/>
              </p:ext>
            </p:extLst>
          </p:nvPr>
        </p:nvGraphicFramePr>
        <p:xfrm>
          <a:off x="300038" y="1611313"/>
          <a:ext cx="411145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376188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supervisedl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507C34-CAE9-4F32-98F4-02BCB52F9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89812"/>
              </p:ext>
            </p:extLst>
          </p:nvPr>
        </p:nvGraphicFramePr>
        <p:xfrm>
          <a:off x="5035232" y="1611313"/>
          <a:ext cx="2735263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dsi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8061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A986F26-85B5-4A94-9AFF-44F6CF46E7FE}"/>
              </a:ext>
            </a:extLst>
          </p:cNvPr>
          <p:cNvSpPr/>
          <p:nvPr/>
        </p:nvSpPr>
        <p:spPr bwMode="auto">
          <a:xfrm>
            <a:off x="100013" y="1985963"/>
            <a:ext cx="8029575" cy="32861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336567-6E86-4F6E-B902-67D0966DC98B}"/>
              </a:ext>
            </a:extLst>
          </p:cNvPr>
          <p:cNvSpPr/>
          <p:nvPr/>
        </p:nvSpPr>
        <p:spPr bwMode="auto">
          <a:xfrm>
            <a:off x="109533" y="2338395"/>
            <a:ext cx="8029575" cy="32861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D9E1A-433C-4932-A53E-1DD728141167}"/>
              </a:ext>
            </a:extLst>
          </p:cNvPr>
          <p:cNvSpPr/>
          <p:nvPr/>
        </p:nvSpPr>
        <p:spPr bwMode="auto">
          <a:xfrm>
            <a:off x="123821" y="2709865"/>
            <a:ext cx="8029575" cy="32861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CAAE16-8435-413F-8314-0C0802634F36}"/>
              </a:ext>
            </a:extLst>
          </p:cNvPr>
          <p:cNvSpPr/>
          <p:nvPr/>
        </p:nvSpPr>
        <p:spPr bwMode="auto">
          <a:xfrm>
            <a:off x="166690" y="3481389"/>
            <a:ext cx="4244800" cy="32861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4A16A-006E-4C76-B717-FCB1DF34D41C}"/>
              </a:ext>
            </a:extLst>
          </p:cNvPr>
          <p:cNvSpPr/>
          <p:nvPr/>
        </p:nvSpPr>
        <p:spPr bwMode="auto">
          <a:xfrm>
            <a:off x="4800602" y="3114678"/>
            <a:ext cx="3352794" cy="3286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31621E-65BF-47BD-8775-396585CF37C9}"/>
              </a:ext>
            </a:extLst>
          </p:cNvPr>
          <p:cNvSpPr/>
          <p:nvPr/>
        </p:nvSpPr>
        <p:spPr bwMode="auto">
          <a:xfrm>
            <a:off x="166690" y="3878582"/>
            <a:ext cx="4244800" cy="328611"/>
          </a:xfrm>
          <a:prstGeom prst="rect">
            <a:avLst/>
          </a:prstGeom>
          <a:noFill/>
          <a:ln w="38100" cap="flat" cmpd="sng" algn="ctr">
            <a:solidFill>
              <a:srgbClr val="DA4AC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58148-8EF4-40B0-8925-7F0B35646642}"/>
              </a:ext>
            </a:extLst>
          </p:cNvPr>
          <p:cNvSpPr/>
          <p:nvPr/>
        </p:nvSpPr>
        <p:spPr bwMode="auto">
          <a:xfrm>
            <a:off x="4800602" y="3505838"/>
            <a:ext cx="3352794" cy="328611"/>
          </a:xfrm>
          <a:prstGeom prst="rect">
            <a:avLst/>
          </a:prstGeom>
          <a:noFill/>
          <a:ln w="38100" cap="flat" cmpd="sng" algn="ctr">
            <a:solidFill>
              <a:srgbClr val="DA4AC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1BA22A-54B8-4834-8AB7-1DAFE5E45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19517"/>
              </p:ext>
            </p:extLst>
          </p:nvPr>
        </p:nvGraphicFramePr>
        <p:xfrm>
          <a:off x="300037" y="4293556"/>
          <a:ext cx="430541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033102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436743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031068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  <a:gridCol w="1031068">
                  <a:extLst>
                    <a:ext uri="{9D8B030D-6E8A-4147-A177-3AD203B41FA5}">
                      <a16:colId xmlns:a16="http://schemas.microsoft.com/office/drawing/2014/main" val="3133844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supervisedl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dsi</a:t>
                      </a:r>
                      <a:endParaRPr lang="en-ZA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7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64D0-85DD-48C8-823F-3CB38684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0975"/>
            <a:ext cx="7772400" cy="576263"/>
          </a:xfrm>
        </p:spPr>
        <p:txBody>
          <a:bodyPr/>
          <a:lstStyle/>
          <a:p>
            <a:r>
              <a:rPr lang="en-ZA" dirty="0" err="1"/>
              <a:t>left_join</a:t>
            </a:r>
            <a:r>
              <a:rPr lang="en-ZA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740E-855C-48AE-A6D6-2593D873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37" y="757238"/>
            <a:ext cx="8229600" cy="5029200"/>
          </a:xfrm>
        </p:spPr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Joins the two data frames, maintains all rows for the first </a:t>
            </a:r>
            <a:r>
              <a:rPr lang="en-ZA" sz="1800" b="0" i="0" u="none" strike="noStrike" baseline="0" dirty="0" err="1">
                <a:latin typeface="LMRoman10-Regular"/>
              </a:rPr>
              <a:t>dataframe</a:t>
            </a:r>
            <a:r>
              <a:rPr lang="en-ZA" sz="1800" b="0" i="0" u="none" strike="noStrike" baseline="0" dirty="0">
                <a:latin typeface="LMRoman10-Regular"/>
              </a:rPr>
              <a:t> and provides NAs for the second </a:t>
            </a:r>
            <a:r>
              <a:rPr lang="en-ZA" sz="1800" b="0" i="0" u="none" strike="noStrike" baseline="0" dirty="0" err="1">
                <a:latin typeface="LMRoman10-Regular"/>
              </a:rPr>
              <a:t>dataframe</a:t>
            </a:r>
            <a:r>
              <a:rPr lang="en-ZA" sz="1800" b="0" i="0" u="none" strike="noStrike" baseline="0" dirty="0">
                <a:latin typeface="LMRoman10-Regular"/>
              </a:rPr>
              <a:t> variables if they don’t exist.</a:t>
            </a:r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3CAF3A-1BF8-4AA9-87FE-7E5F12B86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31495"/>
              </p:ext>
            </p:extLst>
          </p:nvPr>
        </p:nvGraphicFramePr>
        <p:xfrm>
          <a:off x="300037" y="1409545"/>
          <a:ext cx="411145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376188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supervisedl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507C34-CAE9-4F32-98F4-02BCB52F9342}"/>
              </a:ext>
            </a:extLst>
          </p:cNvPr>
          <p:cNvGraphicFramePr>
            <a:graphicFrameLocks noGrp="1"/>
          </p:cNvGraphicFramePr>
          <p:nvPr/>
        </p:nvGraphicFramePr>
        <p:xfrm>
          <a:off x="5035232" y="1611313"/>
          <a:ext cx="2735263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dsi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8061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1BA22A-54B8-4834-8AB7-1DAFE5E45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25844"/>
              </p:ext>
            </p:extLst>
          </p:nvPr>
        </p:nvGraphicFramePr>
        <p:xfrm>
          <a:off x="300037" y="3950654"/>
          <a:ext cx="430541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033102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436743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031068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  <a:gridCol w="1031068">
                  <a:extLst>
                    <a:ext uri="{9D8B030D-6E8A-4147-A177-3AD203B41FA5}">
                      <a16:colId xmlns:a16="http://schemas.microsoft.com/office/drawing/2014/main" val="3133844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supervisedl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dsi</a:t>
                      </a:r>
                      <a:endParaRPr lang="en-ZA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08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47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64D0-85DD-48C8-823F-3CB38684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0975"/>
            <a:ext cx="7772400" cy="576263"/>
          </a:xfrm>
        </p:spPr>
        <p:txBody>
          <a:bodyPr/>
          <a:lstStyle/>
          <a:p>
            <a:r>
              <a:rPr lang="en-ZA" dirty="0" err="1"/>
              <a:t>right_join</a:t>
            </a:r>
            <a:r>
              <a:rPr lang="en-ZA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740E-855C-48AE-A6D6-2593D873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37" y="757238"/>
            <a:ext cx="8229600" cy="5029200"/>
          </a:xfrm>
        </p:spPr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Joins the two data frames, maintains all rows for the second </a:t>
            </a:r>
            <a:r>
              <a:rPr lang="en-ZA" sz="1800" b="0" i="0" u="none" strike="noStrike" baseline="0" dirty="0" err="1">
                <a:latin typeface="LMRoman10-Regular"/>
              </a:rPr>
              <a:t>dataframe</a:t>
            </a:r>
            <a:r>
              <a:rPr lang="en-ZA" sz="1800" b="0" i="0" u="none" strike="noStrike" baseline="0" dirty="0">
                <a:latin typeface="LMRoman10-Regular"/>
              </a:rPr>
              <a:t> and provides NAs for the first </a:t>
            </a:r>
            <a:r>
              <a:rPr lang="en-ZA" sz="1800" b="0" i="0" u="none" strike="noStrike" baseline="0" dirty="0" err="1">
                <a:latin typeface="LMRoman10-Regular"/>
              </a:rPr>
              <a:t>dataframe</a:t>
            </a:r>
            <a:r>
              <a:rPr lang="en-ZA" sz="1800" b="0" i="0" u="none" strike="noStrike" baseline="0" dirty="0">
                <a:latin typeface="LMRoman10-Regular"/>
              </a:rPr>
              <a:t> variables if they don’t exist.</a:t>
            </a:r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3CAF3A-1BF8-4AA9-87FE-7E5F12B86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91890"/>
              </p:ext>
            </p:extLst>
          </p:nvPr>
        </p:nvGraphicFramePr>
        <p:xfrm>
          <a:off x="47592" y="1333501"/>
          <a:ext cx="411145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376188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5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 err="1"/>
                        <a:t>rcomputing</a:t>
                      </a:r>
                      <a:endParaRPr lang="en-Z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 err="1"/>
                        <a:t>eda</a:t>
                      </a:r>
                      <a:endParaRPr lang="en-Z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 err="1"/>
                        <a:t>supervisedl</a:t>
                      </a:r>
                      <a:endParaRPr lang="en-ZA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5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507C34-CAE9-4F32-98F4-02BCB52F9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85128"/>
              </p:ext>
            </p:extLst>
          </p:nvPr>
        </p:nvGraphicFramePr>
        <p:xfrm>
          <a:off x="6306819" y="1333501"/>
          <a:ext cx="2735263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5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 err="1"/>
                        <a:t>rcomputing</a:t>
                      </a:r>
                      <a:endParaRPr lang="en-Z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 err="1"/>
                        <a:t>dsi</a:t>
                      </a:r>
                      <a:endParaRPr lang="en-ZA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5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5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5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5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8061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863A0F-6610-4ACB-AEB9-66AD7602E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56689"/>
              </p:ext>
            </p:extLst>
          </p:nvPr>
        </p:nvGraphicFramePr>
        <p:xfrm>
          <a:off x="1314995" y="3891280"/>
          <a:ext cx="4800601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477703855"/>
                    </a:ext>
                  </a:extLst>
                </a:gridCol>
                <a:gridCol w="1545908">
                  <a:extLst>
                    <a:ext uri="{9D8B030D-6E8A-4147-A177-3AD203B41FA5}">
                      <a16:colId xmlns:a16="http://schemas.microsoft.com/office/drawing/2014/main" val="353128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dsi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supervisedl</a:t>
                      </a:r>
                      <a:endParaRPr lang="en-ZA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280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52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64D0-85DD-48C8-823F-3CB38684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0975"/>
            <a:ext cx="7772400" cy="576263"/>
          </a:xfrm>
        </p:spPr>
        <p:txBody>
          <a:bodyPr/>
          <a:lstStyle/>
          <a:p>
            <a:r>
              <a:rPr lang="en-ZA" dirty="0" err="1"/>
              <a:t>full_join</a:t>
            </a:r>
            <a:r>
              <a:rPr lang="en-ZA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740E-855C-48AE-A6D6-2593D873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37" y="757238"/>
            <a:ext cx="8229600" cy="5029200"/>
          </a:xfrm>
        </p:spPr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Joins the two data frames, maintains all rows for both </a:t>
            </a:r>
            <a:r>
              <a:rPr lang="en-ZA" sz="1800" b="0" i="0" u="none" strike="noStrike" baseline="0" dirty="0" err="1">
                <a:latin typeface="LMRoman10-Regular"/>
              </a:rPr>
              <a:t>dataframes</a:t>
            </a:r>
            <a:r>
              <a:rPr lang="en-ZA" sz="1800" b="0" i="0" u="none" strike="noStrike" baseline="0" dirty="0">
                <a:latin typeface="LMRoman10-Regular"/>
              </a:rPr>
              <a:t> and provides NAs if they don’t exist.</a:t>
            </a:r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endParaRPr lang="en-ZA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3B4218-C236-412A-A2C0-B5046C6F8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30209"/>
              </p:ext>
            </p:extLst>
          </p:nvPr>
        </p:nvGraphicFramePr>
        <p:xfrm>
          <a:off x="484363" y="1707517"/>
          <a:ext cx="445159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033102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031068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  <a:gridCol w="1031068">
                  <a:extLst>
                    <a:ext uri="{9D8B030D-6E8A-4147-A177-3AD203B41FA5}">
                      <a16:colId xmlns:a16="http://schemas.microsoft.com/office/drawing/2014/main" val="3133844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supervisedl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dsi</a:t>
                      </a:r>
                      <a:endParaRPr lang="en-ZA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08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41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29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dplyr</a:t>
            </a:r>
            <a:r>
              <a:rPr lang="en-ZA" dirty="0"/>
              <a:t>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solidFill>
                  <a:schemeClr val="accent6"/>
                </a:solidFill>
                <a:latin typeface="Consolas" panose="020B0609020204030204" pitchFamily="49" charset="0"/>
              </a:rPr>
              <a:t>select()</a:t>
            </a:r>
          </a:p>
          <a:p>
            <a:r>
              <a:rPr lang="en-ZA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filter()</a:t>
            </a:r>
          </a:p>
          <a:p>
            <a:r>
              <a:rPr lang="en-ZA" dirty="0">
                <a:solidFill>
                  <a:schemeClr val="accent6"/>
                </a:solidFill>
                <a:latin typeface="Consolas" panose="020B0609020204030204" pitchFamily="49" charset="0"/>
              </a:rPr>
              <a:t>arrange()</a:t>
            </a:r>
          </a:p>
          <a:p>
            <a:r>
              <a:rPr lang="en-ZA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rename()</a:t>
            </a:r>
          </a:p>
          <a:p>
            <a:r>
              <a:rPr lang="en-ZA" dirty="0">
                <a:solidFill>
                  <a:schemeClr val="accent6"/>
                </a:solidFill>
                <a:latin typeface="Consolas" panose="020B0609020204030204" pitchFamily="49" charset="0"/>
              </a:rPr>
              <a:t>mutate()</a:t>
            </a:r>
          </a:p>
          <a:p>
            <a:r>
              <a:rPr lang="en-ZA" dirty="0">
                <a:effectLst/>
              </a:rPr>
              <a:t>Pipeline operator </a:t>
            </a:r>
            <a:r>
              <a:rPr lang="en-ZA" dirty="0">
                <a:solidFill>
                  <a:schemeClr val="accent6"/>
                </a:solidFill>
                <a:latin typeface="Consolas" panose="020B0609020204030204" pitchFamily="49" charset="0"/>
              </a:rPr>
              <a:t>%&gt;%</a:t>
            </a:r>
          </a:p>
          <a:p>
            <a:r>
              <a:rPr lang="en-ZA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group_by</a:t>
            </a:r>
            <a:r>
              <a:rPr lang="en-ZA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ZA" dirty="0"/>
              <a:t>Family of </a:t>
            </a:r>
            <a:r>
              <a:rPr lang="en-ZA" dirty="0">
                <a:solidFill>
                  <a:schemeClr val="accent6"/>
                </a:solidFill>
                <a:latin typeface="Consolas" panose="020B0609020204030204" pitchFamily="49" charset="0"/>
              </a:rPr>
              <a:t>join</a:t>
            </a:r>
            <a:r>
              <a:rPr lang="en-ZA" dirty="0"/>
              <a:t> operations</a:t>
            </a:r>
            <a:endParaRPr lang="en-ZA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D8B6B-C33A-46EA-82F9-73E59027DA80}"/>
              </a:ext>
            </a:extLst>
          </p:cNvPr>
          <p:cNvSpPr txBox="1"/>
          <p:nvPr/>
        </p:nvSpPr>
        <p:spPr>
          <a:xfrm>
            <a:off x="457199" y="5000537"/>
            <a:ext cx="8229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https://rstudio.com/wp-content/uploads/2015/02/data-wrangling-cheatsheet.pdf</a:t>
            </a:r>
          </a:p>
        </p:txBody>
      </p:sp>
    </p:spTree>
    <p:extLst>
      <p:ext uri="{BB962C8B-B14F-4D97-AF65-F5344CB8AC3E}">
        <p14:creationId xmlns:p14="http://schemas.microsoft.com/office/powerpoint/2010/main" val="178484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EE99-12A8-415B-AF9F-CF2AD887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 hypothetical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5474-F367-4C7E-B2E0-E9B4AEBD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en-ZA" dirty="0"/>
              <a:t>Let us start with a hypothetical example: </a:t>
            </a:r>
            <a:r>
              <a:rPr lang="en-ZA" dirty="0">
                <a:solidFill>
                  <a:schemeClr val="accent6"/>
                </a:solidFill>
                <a:latin typeface="Consolas" panose="020B0609020204030204" pitchFamily="49" charset="0"/>
              </a:rPr>
              <a:t>marks</a:t>
            </a:r>
            <a:r>
              <a:rPr lang="en-ZA" dirty="0"/>
              <a:t> </a:t>
            </a:r>
            <a:r>
              <a:rPr lang="en-ZA" dirty="0" err="1"/>
              <a:t>dataframe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C3F85F-130A-4969-9374-E04F14E9B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08117"/>
              </p:ext>
            </p:extLst>
          </p:nvPr>
        </p:nvGraphicFramePr>
        <p:xfrm>
          <a:off x="1138237" y="1954213"/>
          <a:ext cx="55243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3165496542"/>
                    </a:ext>
                  </a:extLst>
                </a:gridCol>
                <a:gridCol w="1221669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1271554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221669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DB1428E-16B5-4C06-ADFF-74828012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77430"/>
            <a:ext cx="8005763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name = c("A", "B", "C", "D", "E", "F")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rcomputing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c(45,40,90,94,80,65)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c(63,66,75,83,80,59)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c(59,56,91,92,86,67)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marks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data.frame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name,rcomputing,eda,sl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head(marks)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3C76-7021-44C5-8170-7630EC42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65D1-D76B-49F0-A039-B0D63480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1F806-0C77-48EA-8741-E1FD159D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395242"/>
            <a:ext cx="7772400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head(marks)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name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rcomputing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	A 	45 	    63 59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	B 	40 	    66 56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	C 	90 	    75 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	D 	94 	    83 92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	E 	80 	    80 86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 	F 	65 	    59 67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0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onsolas" panose="020B0609020204030204" pitchFamily="49" charset="0"/>
              </a:rPr>
              <a:t>select() </a:t>
            </a:r>
            <a:r>
              <a:rPr lang="en-ZA" dirty="0"/>
              <a:t>function : select </a:t>
            </a:r>
            <a:r>
              <a:rPr lang="en-ZA" dirty="0">
                <a:highlight>
                  <a:srgbClr val="FFFF00"/>
                </a:highlight>
              </a:rPr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In some cases, you might have several variables, too many maybe, and you may only need to focus on a subset of these variables.</a:t>
            </a:r>
          </a:p>
          <a:p>
            <a:pPr algn="l"/>
            <a:r>
              <a:rPr lang="en-ZA" sz="1800" b="0" i="0" u="none" strike="noStrike" baseline="0" dirty="0">
                <a:latin typeface="LMRoman10-Regular"/>
              </a:rPr>
              <a:t>The </a:t>
            </a:r>
            <a:r>
              <a:rPr lang="en-ZA" sz="1800" b="0" i="0" u="none" strike="noStrike" baseline="0" dirty="0">
                <a:latin typeface="LMMono10-Regular"/>
              </a:rPr>
              <a:t>select() </a:t>
            </a:r>
            <a:r>
              <a:rPr lang="en-ZA" sz="1800" b="0" i="0" u="none" strike="noStrike" baseline="0" dirty="0">
                <a:latin typeface="LMRoman10-Regular"/>
              </a:rPr>
              <a:t>function can be used to select columns of a data frame that you want to focus on or similarly omitting columns you don’t need.</a:t>
            </a: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subset &lt;- </a:t>
            </a:r>
            <a:r>
              <a:rPr lang="en-ZA" sz="1800" b="1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(marks, name)</a:t>
            </a:r>
          </a:p>
          <a:p>
            <a:pPr algn="l"/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subset</a:t>
            </a:r>
            <a:endParaRPr lang="en-ZA" sz="180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endParaRPr lang="en-ZA" sz="1800" dirty="0">
              <a:effectLst/>
              <a:latin typeface="LMRoman10-Regular"/>
            </a:endParaRPr>
          </a:p>
          <a:p>
            <a:pPr algn="l"/>
            <a:endParaRPr lang="en-ZA" dirty="0">
              <a:effectLst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80889F-9449-4F91-8742-AE17360B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0666"/>
              </p:ext>
            </p:extLst>
          </p:nvPr>
        </p:nvGraphicFramePr>
        <p:xfrm>
          <a:off x="2152650" y="3540125"/>
          <a:ext cx="55243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3165496542"/>
                    </a:ext>
                  </a:extLst>
                </a:gridCol>
                <a:gridCol w="1221669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1271554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221669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350A92-60D9-4A81-A9C2-F9900CFA9B37}"/>
              </a:ext>
            </a:extLst>
          </p:cNvPr>
          <p:cNvSpPr/>
          <p:nvPr/>
        </p:nvSpPr>
        <p:spPr bwMode="auto">
          <a:xfrm>
            <a:off x="2486025" y="3429000"/>
            <a:ext cx="1271588" cy="29003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onsolas" panose="020B0609020204030204" pitchFamily="49" charset="0"/>
              </a:rPr>
              <a:t>select() </a:t>
            </a:r>
            <a:r>
              <a:rPr lang="en-ZA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In some cases, you might have several variables, too many maybe, and you may only need to focus on a subset of these variables.</a:t>
            </a:r>
          </a:p>
          <a:p>
            <a:pPr algn="l"/>
            <a:r>
              <a:rPr lang="en-ZA" sz="1800" b="0" i="0" u="none" strike="noStrike" baseline="0" dirty="0">
                <a:latin typeface="LMRoman10-Regular"/>
              </a:rPr>
              <a:t>The </a:t>
            </a:r>
            <a:r>
              <a:rPr lang="en-ZA" sz="1800" b="0" i="0" u="none" strike="noStrike" baseline="0" dirty="0">
                <a:latin typeface="LMMono10-Regular"/>
              </a:rPr>
              <a:t>select() </a:t>
            </a:r>
            <a:r>
              <a:rPr lang="en-ZA" sz="1800" b="0" i="0" u="none" strike="noStrike" baseline="0" dirty="0">
                <a:latin typeface="LMRoman10-Regular"/>
              </a:rPr>
              <a:t>function can be used to select columns of a data frame that you want to focus on or similarly omitting columns you don’t need.</a:t>
            </a: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subset &lt;- </a:t>
            </a:r>
            <a:r>
              <a:rPr lang="en-ZA" sz="1800" b="1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(marks, 1)</a:t>
            </a:r>
          </a:p>
          <a:p>
            <a:pPr algn="l"/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subset</a:t>
            </a:r>
            <a:endParaRPr lang="en-ZA" sz="180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endParaRPr lang="en-ZA" sz="1800" dirty="0">
              <a:effectLst/>
              <a:latin typeface="LMRoman10-Regular"/>
            </a:endParaRPr>
          </a:p>
          <a:p>
            <a:pPr algn="l"/>
            <a:endParaRPr lang="en-ZA" dirty="0">
              <a:effectLst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80889F-9449-4F91-8742-AE17360B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74119"/>
              </p:ext>
            </p:extLst>
          </p:nvPr>
        </p:nvGraphicFramePr>
        <p:xfrm>
          <a:off x="2152650" y="3540125"/>
          <a:ext cx="55243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3165496542"/>
                    </a:ext>
                  </a:extLst>
                </a:gridCol>
                <a:gridCol w="1221669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1271554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221669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350A92-60D9-4A81-A9C2-F9900CFA9B37}"/>
              </a:ext>
            </a:extLst>
          </p:cNvPr>
          <p:cNvSpPr/>
          <p:nvPr/>
        </p:nvSpPr>
        <p:spPr bwMode="auto">
          <a:xfrm>
            <a:off x="2486025" y="3429000"/>
            <a:ext cx="1271588" cy="29003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onsolas" panose="020B0609020204030204" pitchFamily="49" charset="0"/>
              </a:rPr>
              <a:t>select() </a:t>
            </a:r>
            <a:r>
              <a:rPr lang="en-ZA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In some cases, you might have several variables, too many maybe, and you may only need to focus on a subset of these variables.</a:t>
            </a:r>
          </a:p>
          <a:p>
            <a:pPr algn="l"/>
            <a:r>
              <a:rPr lang="en-ZA" sz="1800" b="0" i="0" u="none" strike="noStrike" baseline="0" dirty="0">
                <a:latin typeface="LMRoman10-Regular"/>
              </a:rPr>
              <a:t>The </a:t>
            </a:r>
            <a:r>
              <a:rPr lang="en-ZA" sz="1800" b="0" i="0" u="none" strike="noStrike" baseline="0" dirty="0">
                <a:latin typeface="LMMono10-Regular"/>
              </a:rPr>
              <a:t>select() </a:t>
            </a:r>
            <a:r>
              <a:rPr lang="en-ZA" sz="1800" b="0" i="0" u="none" strike="noStrike" baseline="0" dirty="0">
                <a:latin typeface="LMRoman10-Regular"/>
              </a:rPr>
              <a:t>function can be used to select columns of a data frame that you want to focus on or similarly omitting columns you don’t need.</a:t>
            </a: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subset &lt;- </a:t>
            </a:r>
            <a:r>
              <a:rPr lang="en-ZA" sz="1800" b="1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(marks, 1:3)</a:t>
            </a:r>
          </a:p>
          <a:p>
            <a:pPr algn="l"/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subset</a:t>
            </a:r>
            <a:endParaRPr lang="en-ZA" sz="180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endParaRPr lang="en-ZA" sz="1800" dirty="0">
              <a:effectLst/>
              <a:latin typeface="LMRoman10-Regular"/>
            </a:endParaRPr>
          </a:p>
          <a:p>
            <a:pPr algn="l"/>
            <a:endParaRPr lang="en-ZA" dirty="0">
              <a:effectLst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80889F-9449-4F91-8742-AE17360B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47909"/>
              </p:ext>
            </p:extLst>
          </p:nvPr>
        </p:nvGraphicFramePr>
        <p:xfrm>
          <a:off x="2152650" y="3540125"/>
          <a:ext cx="55243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3165496542"/>
                    </a:ext>
                  </a:extLst>
                </a:gridCol>
                <a:gridCol w="1221669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1271554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221669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350A92-60D9-4A81-A9C2-F9900CFA9B37}"/>
              </a:ext>
            </a:extLst>
          </p:cNvPr>
          <p:cNvSpPr/>
          <p:nvPr/>
        </p:nvSpPr>
        <p:spPr bwMode="auto">
          <a:xfrm>
            <a:off x="2486025" y="3429000"/>
            <a:ext cx="3729038" cy="29003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8D7-9653-45A7-A892-E9836725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onsolas" panose="020B0609020204030204" pitchFamily="49" charset="0"/>
              </a:rPr>
              <a:t>select() </a:t>
            </a:r>
            <a:r>
              <a:rPr lang="en-ZA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D7-E198-4BFD-8D69-B7F364C2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ZA" sz="1800" b="0" i="0" u="none" strike="noStrike" baseline="0" dirty="0">
                <a:latin typeface="LMRoman10-Regular"/>
              </a:rPr>
              <a:t>In some cases, you might have several variables, too many maybe, and you may only need to focus on a subset of these variables.</a:t>
            </a:r>
          </a:p>
          <a:p>
            <a:pPr algn="l"/>
            <a:r>
              <a:rPr lang="en-ZA" sz="1800" b="0" i="0" u="none" strike="noStrike" baseline="0" dirty="0">
                <a:latin typeface="LMRoman10-Regular"/>
              </a:rPr>
              <a:t>The </a:t>
            </a:r>
            <a:r>
              <a:rPr lang="en-ZA" sz="1800" b="0" i="0" u="none" strike="noStrike" baseline="0" dirty="0">
                <a:latin typeface="LMMono10-Regular"/>
              </a:rPr>
              <a:t>select() </a:t>
            </a:r>
            <a:r>
              <a:rPr lang="en-ZA" sz="1800" b="0" i="0" u="none" strike="noStrike" baseline="0" dirty="0">
                <a:latin typeface="LMRoman10-Regular"/>
              </a:rPr>
              <a:t>function can be used to select columns of a data frame that you want to focus on or similarly omitting columns you don’t need.</a:t>
            </a:r>
          </a:p>
          <a:p>
            <a:pPr algn="l"/>
            <a:endParaRPr lang="en-ZA" sz="1800" dirty="0">
              <a:latin typeface="LMRoman10-Regular"/>
            </a:endParaRPr>
          </a:p>
          <a:p>
            <a:pPr algn="l"/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subset &lt;- </a:t>
            </a:r>
            <a:r>
              <a:rPr lang="en-ZA" sz="1800" b="1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ZA" sz="1800" b="0" i="0" u="none" strike="noStrike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(marks, c(1,3))</a:t>
            </a:r>
          </a:p>
          <a:p>
            <a:pPr algn="l"/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</a:rPr>
              <a:t>subset</a:t>
            </a:r>
            <a:endParaRPr lang="en-ZA" sz="1800" i="0" u="none" strike="noStrike" baseline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endParaRPr lang="en-ZA" sz="1800" dirty="0">
              <a:effectLst/>
              <a:latin typeface="LMRoman10-Regular"/>
            </a:endParaRPr>
          </a:p>
          <a:p>
            <a:pPr algn="l"/>
            <a:endParaRPr lang="en-ZA" dirty="0">
              <a:effectLst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80889F-9449-4F91-8742-AE17360B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95782"/>
              </p:ext>
            </p:extLst>
          </p:nvPr>
        </p:nvGraphicFramePr>
        <p:xfrm>
          <a:off x="2152650" y="3540125"/>
          <a:ext cx="55243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3165496542"/>
                    </a:ext>
                  </a:extLst>
                </a:gridCol>
                <a:gridCol w="1221669">
                  <a:extLst>
                    <a:ext uri="{9D8B030D-6E8A-4147-A177-3AD203B41FA5}">
                      <a16:colId xmlns:a16="http://schemas.microsoft.com/office/drawing/2014/main" val="3265292225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763502567"/>
                    </a:ext>
                  </a:extLst>
                </a:gridCol>
                <a:gridCol w="1271554">
                  <a:extLst>
                    <a:ext uri="{9D8B030D-6E8A-4147-A177-3AD203B41FA5}">
                      <a16:colId xmlns:a16="http://schemas.microsoft.com/office/drawing/2014/main" val="3234346825"/>
                    </a:ext>
                  </a:extLst>
                </a:gridCol>
                <a:gridCol w="1221669">
                  <a:extLst>
                    <a:ext uri="{9D8B030D-6E8A-4147-A177-3AD203B41FA5}">
                      <a16:colId xmlns:a16="http://schemas.microsoft.com/office/drawing/2014/main" val="204777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rcomputing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eda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sl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955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350A92-60D9-4A81-A9C2-F9900CFA9B37}"/>
              </a:ext>
            </a:extLst>
          </p:cNvPr>
          <p:cNvSpPr/>
          <p:nvPr/>
        </p:nvSpPr>
        <p:spPr bwMode="auto">
          <a:xfrm>
            <a:off x="2486025" y="3429000"/>
            <a:ext cx="1271588" cy="29003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73F06-8F33-4184-AB42-2C3D0EBE50B6}"/>
              </a:ext>
            </a:extLst>
          </p:cNvPr>
          <p:cNvSpPr/>
          <p:nvPr/>
        </p:nvSpPr>
        <p:spPr bwMode="auto">
          <a:xfrm>
            <a:off x="5110174" y="3381370"/>
            <a:ext cx="1271588" cy="29003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6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ml">
  <a:themeElements>
    <a:clrScheme name="m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m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</Template>
  <TotalTime>43258</TotalTime>
  <Words>2266</Words>
  <Application>Microsoft Office PowerPoint</Application>
  <PresentationFormat>On-screen Show (4:3)</PresentationFormat>
  <Paragraphs>1072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Consolas</vt:lpstr>
      <vt:lpstr>LMMono10-Italic</vt:lpstr>
      <vt:lpstr>LMMono10-Regular</vt:lpstr>
      <vt:lpstr>LMRoman10-Regular</vt:lpstr>
      <vt:lpstr>Lucida Console</vt:lpstr>
      <vt:lpstr>Times New Roman</vt:lpstr>
      <vt:lpstr>ml</vt:lpstr>
      <vt:lpstr>STA5092Z – Exploratory Data Analysis  Masters in Science – Data Science Specialisation Program 2021</vt:lpstr>
      <vt:lpstr>Lecture 3-4</vt:lpstr>
      <vt:lpstr>dplyr VERBS</vt:lpstr>
      <vt:lpstr>A hypothetical example</vt:lpstr>
      <vt:lpstr>PowerPoint Presentation</vt:lpstr>
      <vt:lpstr>select() function : select columns</vt:lpstr>
      <vt:lpstr>select() function</vt:lpstr>
      <vt:lpstr>select() function</vt:lpstr>
      <vt:lpstr>select() function</vt:lpstr>
      <vt:lpstr>select() function</vt:lpstr>
      <vt:lpstr>select() function</vt:lpstr>
      <vt:lpstr>filter() function: select rows that satisfy your criteria</vt:lpstr>
      <vt:lpstr>filter() function</vt:lpstr>
      <vt:lpstr>arrange() function: change the order of rows</vt:lpstr>
      <vt:lpstr>rename() function: change name of an existing column</vt:lpstr>
      <vt:lpstr>mutate() function: add column(s) keep existing</vt:lpstr>
      <vt:lpstr>mutate() function</vt:lpstr>
      <vt:lpstr>Pipeline %&gt;% operator</vt:lpstr>
      <vt:lpstr>group_by() function</vt:lpstr>
      <vt:lpstr>count() function</vt:lpstr>
      <vt:lpstr>group_by() function</vt:lpstr>
      <vt:lpstr>Family of join operations</vt:lpstr>
      <vt:lpstr>inner_join() function</vt:lpstr>
      <vt:lpstr>left_join() function</vt:lpstr>
      <vt:lpstr>right_join() function</vt:lpstr>
      <vt:lpstr>full_join() function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sebnem.er@uct.ac.za</dc:creator>
  <cp:lastModifiedBy>Sebnem Er</cp:lastModifiedBy>
  <cp:revision>432</cp:revision>
  <dcterms:created xsi:type="dcterms:W3CDTF">2003-11-03T19:56:21Z</dcterms:created>
  <dcterms:modified xsi:type="dcterms:W3CDTF">2021-03-13T13:20:59Z</dcterms:modified>
</cp:coreProperties>
</file>