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EAEFF7"/>
    <a:srgbClr val="D2DEEF"/>
    <a:srgbClr val="E7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744" y="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96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96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4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3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2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A8E4-6B77-4420-8A49-55A904E1858F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00DE-7DAD-40FF-A2E2-D4DAA9EB6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0424730" y="556703"/>
            <a:ext cx="1775460" cy="6301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556703"/>
            <a:ext cx="2496457" cy="6301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76374"/>
              </p:ext>
            </p:extLst>
          </p:nvPr>
        </p:nvGraphicFramePr>
        <p:xfrm>
          <a:off x="322466" y="163075"/>
          <a:ext cx="10006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87">
                  <a:extLst>
                    <a:ext uri="{9D8B030D-6E8A-4147-A177-3AD203B41FA5}">
                      <a16:colId xmlns:a16="http://schemas.microsoft.com/office/drawing/2014/main" val="1656587129"/>
                    </a:ext>
                  </a:extLst>
                </a:gridCol>
                <a:gridCol w="1667687">
                  <a:extLst>
                    <a:ext uri="{9D8B030D-6E8A-4147-A177-3AD203B41FA5}">
                      <a16:colId xmlns:a16="http://schemas.microsoft.com/office/drawing/2014/main" val="2632484503"/>
                    </a:ext>
                  </a:extLst>
                </a:gridCol>
                <a:gridCol w="1667687">
                  <a:extLst>
                    <a:ext uri="{9D8B030D-6E8A-4147-A177-3AD203B41FA5}">
                      <a16:colId xmlns:a16="http://schemas.microsoft.com/office/drawing/2014/main" val="16911418"/>
                    </a:ext>
                  </a:extLst>
                </a:gridCol>
                <a:gridCol w="1667687">
                  <a:extLst>
                    <a:ext uri="{9D8B030D-6E8A-4147-A177-3AD203B41FA5}">
                      <a16:colId xmlns:a16="http://schemas.microsoft.com/office/drawing/2014/main" val="2613566393"/>
                    </a:ext>
                  </a:extLst>
                </a:gridCol>
                <a:gridCol w="1667687">
                  <a:extLst>
                    <a:ext uri="{9D8B030D-6E8A-4147-A177-3AD203B41FA5}">
                      <a16:colId xmlns:a16="http://schemas.microsoft.com/office/drawing/2014/main" val="3418074943"/>
                    </a:ext>
                  </a:extLst>
                </a:gridCol>
                <a:gridCol w="1667687">
                  <a:extLst>
                    <a:ext uri="{9D8B030D-6E8A-4147-A177-3AD203B41FA5}">
                      <a16:colId xmlns:a16="http://schemas.microsoft.com/office/drawing/2014/main" val="263477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Project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Tasks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Sprint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Role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Status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Settings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880226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49036"/>
              </p:ext>
            </p:extLst>
          </p:nvPr>
        </p:nvGraphicFramePr>
        <p:xfrm>
          <a:off x="2717918" y="2490661"/>
          <a:ext cx="7277580" cy="385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95">
                  <a:extLst>
                    <a:ext uri="{9D8B030D-6E8A-4147-A177-3AD203B41FA5}">
                      <a16:colId xmlns:a16="http://schemas.microsoft.com/office/drawing/2014/main" val="3823899129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3722530639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1533483907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691314618"/>
                    </a:ext>
                  </a:extLst>
                </a:gridCol>
              </a:tblGrid>
              <a:tr h="4815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09618"/>
                  </a:ext>
                </a:extLst>
              </a:tr>
              <a:tr h="4815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65834"/>
                  </a:ext>
                </a:extLst>
              </a:tr>
              <a:tr h="4815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74829"/>
                  </a:ext>
                </a:extLst>
              </a:tr>
              <a:tr h="4815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46899"/>
                  </a:ext>
                </a:extLst>
              </a:tr>
              <a:tr h="4815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87118"/>
                  </a:ext>
                </a:extLst>
              </a:tr>
              <a:tr h="4815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51757"/>
                  </a:ext>
                </a:extLst>
              </a:tr>
              <a:tr h="4815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53185"/>
                  </a:ext>
                </a:extLst>
              </a:tr>
              <a:tr h="4815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229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2466" y="904754"/>
            <a:ext cx="1581854" cy="391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12005" y="913130"/>
            <a:ext cx="16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41719C"/>
                </a:solidFill>
              </a:rPr>
              <a:t>Scrum</a:t>
            </a:r>
            <a:r>
              <a:rPr lang="fr-FR" dirty="0" smtClean="0">
                <a:solidFill>
                  <a:srgbClr val="41719C"/>
                </a:solidFill>
              </a:rPr>
              <a:t> Master :</a:t>
            </a:r>
            <a:endParaRPr lang="fr-FR" dirty="0">
              <a:solidFill>
                <a:srgbClr val="41719C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" y="163075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" y="533915"/>
            <a:ext cx="12200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82203" y="890342"/>
            <a:ext cx="1710813" cy="39651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1921064" y="904754"/>
            <a:ext cx="310652" cy="391297"/>
            <a:chOff x="1563329" y="629265"/>
            <a:chExt cx="363794" cy="471948"/>
          </a:xfrm>
        </p:grpSpPr>
        <p:sp>
          <p:nvSpPr>
            <p:cNvPr id="16" name="Rectangle 15"/>
            <p:cNvSpPr/>
            <p:nvPr/>
          </p:nvSpPr>
          <p:spPr>
            <a:xfrm>
              <a:off x="1563329" y="629265"/>
              <a:ext cx="363794" cy="471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7" name="Triangle isocèle 16"/>
            <p:cNvSpPr/>
            <p:nvPr/>
          </p:nvSpPr>
          <p:spPr>
            <a:xfrm rot="10800000">
              <a:off x="1587909" y="722671"/>
              <a:ext cx="314633" cy="2851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979924" y="899541"/>
            <a:ext cx="1432560" cy="3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PROFILE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22465" y="1996039"/>
            <a:ext cx="1888259" cy="3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CREATE SPRINT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10963406" y="899541"/>
            <a:ext cx="627869" cy="709122"/>
            <a:chOff x="6766560" y="1424940"/>
            <a:chExt cx="647700" cy="731520"/>
          </a:xfrm>
        </p:grpSpPr>
        <p:sp>
          <p:nvSpPr>
            <p:cNvPr id="27" name="Rectangle 26"/>
            <p:cNvSpPr/>
            <p:nvPr/>
          </p:nvSpPr>
          <p:spPr>
            <a:xfrm>
              <a:off x="6766560" y="1424940"/>
              <a:ext cx="647700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835140" y="1584960"/>
              <a:ext cx="510540" cy="5105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922770" y="1672590"/>
              <a:ext cx="335280" cy="3352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7029451" y="1497567"/>
              <a:ext cx="123825" cy="3500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8078"/>
              </p:ext>
            </p:extLst>
          </p:nvPr>
        </p:nvGraphicFramePr>
        <p:xfrm>
          <a:off x="2717918" y="2060178"/>
          <a:ext cx="7277580" cy="44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95">
                  <a:extLst>
                    <a:ext uri="{9D8B030D-6E8A-4147-A177-3AD203B41FA5}">
                      <a16:colId xmlns:a16="http://schemas.microsoft.com/office/drawing/2014/main" val="3241097813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1095334428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1442966306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923487404"/>
                    </a:ext>
                  </a:extLst>
                </a:gridCol>
              </a:tblGrid>
              <a:tr h="4440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BACK LOG</a:t>
                      </a:r>
                      <a:endParaRPr lang="fr-FR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TO</a:t>
                      </a:r>
                      <a:r>
                        <a:rPr lang="fr-FR" baseline="0" dirty="0" smtClean="0"/>
                        <a:t> DO</a:t>
                      </a:r>
                      <a:endParaRPr lang="fr-FR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DOING</a:t>
                      </a:r>
                      <a:endParaRPr lang="fr-FR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DONE</a:t>
                      </a:r>
                      <a:endParaRPr lang="fr-FR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0310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318075" y="2744416"/>
            <a:ext cx="1913641" cy="510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41719C"/>
                </a:solidFill>
              </a:rPr>
              <a:t>LIST OF </a:t>
            </a:r>
          </a:p>
          <a:p>
            <a:pPr algn="ctr"/>
            <a:r>
              <a:rPr lang="fr-FR" sz="1600" dirty="0" smtClean="0">
                <a:solidFill>
                  <a:srgbClr val="41719C"/>
                </a:solidFill>
              </a:rPr>
              <a:t>SPRINTS</a:t>
            </a:r>
            <a:endParaRPr lang="fr-FR" sz="1600" dirty="0">
              <a:solidFill>
                <a:srgbClr val="41719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75" y="3255373"/>
            <a:ext cx="1913641" cy="32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rgbClr val="41719C"/>
                </a:solidFill>
              </a:rPr>
              <a:t>Sprint 1</a:t>
            </a:r>
          </a:p>
          <a:p>
            <a:pPr algn="ctr"/>
            <a:r>
              <a:rPr lang="fr-FR" dirty="0" smtClean="0">
                <a:solidFill>
                  <a:srgbClr val="41719C"/>
                </a:solidFill>
              </a:rPr>
              <a:t>------------------------</a:t>
            </a:r>
          </a:p>
          <a:p>
            <a:pPr algn="ctr"/>
            <a:r>
              <a:rPr lang="fr-FR" dirty="0" smtClean="0">
                <a:solidFill>
                  <a:srgbClr val="41719C"/>
                </a:solidFill>
              </a:rPr>
              <a:t>Sprint 2</a:t>
            </a:r>
          </a:p>
          <a:p>
            <a:pPr algn="ctr"/>
            <a:r>
              <a:rPr lang="fr-FR" dirty="0" smtClean="0">
                <a:solidFill>
                  <a:srgbClr val="41719C"/>
                </a:solidFill>
              </a:rPr>
              <a:t>------------------------</a:t>
            </a:r>
          </a:p>
          <a:p>
            <a:pPr algn="ctr"/>
            <a:r>
              <a:rPr lang="fr-FR" dirty="0" smtClean="0">
                <a:solidFill>
                  <a:srgbClr val="41719C"/>
                </a:solidFill>
              </a:rPr>
              <a:t>Sprint 3</a:t>
            </a:r>
          </a:p>
          <a:p>
            <a:pPr algn="ctr"/>
            <a:r>
              <a:rPr lang="fr-FR" dirty="0" smtClean="0">
                <a:solidFill>
                  <a:srgbClr val="41719C"/>
                </a:solidFill>
              </a:rPr>
              <a:t>------------------------</a:t>
            </a:r>
            <a:endParaRPr lang="fr-FR" dirty="0">
              <a:solidFill>
                <a:srgbClr val="41719C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8075" y="3255373"/>
            <a:ext cx="1913641" cy="32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91453"/>
              </p:ext>
            </p:extLst>
          </p:nvPr>
        </p:nvGraphicFramePr>
        <p:xfrm>
          <a:off x="322465" y="1315879"/>
          <a:ext cx="1598599" cy="191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599">
                  <a:extLst>
                    <a:ext uri="{9D8B030D-6E8A-4147-A177-3AD203B41FA5}">
                      <a16:colId xmlns:a16="http://schemas.microsoft.com/office/drawing/2014/main" val="1127118097"/>
                    </a:ext>
                  </a:extLst>
                </a:gridCol>
              </a:tblGrid>
              <a:tr h="3833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1</a:t>
                      </a:r>
                      <a:endParaRPr lang="fr-F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23645"/>
                  </a:ext>
                </a:extLst>
              </a:tr>
              <a:tr h="383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2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56306"/>
                  </a:ext>
                </a:extLst>
              </a:tr>
              <a:tr h="383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3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61120"/>
                  </a:ext>
                </a:extLst>
              </a:tr>
              <a:tr h="383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4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77010"/>
                  </a:ext>
                </a:extLst>
              </a:tr>
              <a:tr h="383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4109"/>
                  </a:ext>
                </a:extLst>
              </a:tr>
            </a:tbl>
          </a:graphicData>
        </a:graphic>
      </p:graphicFrame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91206"/>
              </p:ext>
            </p:extLst>
          </p:nvPr>
        </p:nvGraphicFramePr>
        <p:xfrm>
          <a:off x="2726699" y="2505466"/>
          <a:ext cx="7277580" cy="399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95">
                  <a:extLst>
                    <a:ext uri="{9D8B030D-6E8A-4147-A177-3AD203B41FA5}">
                      <a16:colId xmlns:a16="http://schemas.microsoft.com/office/drawing/2014/main" val="3823899129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3722530639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1533483907"/>
                    </a:ext>
                  </a:extLst>
                </a:gridCol>
                <a:gridCol w="1819395">
                  <a:extLst>
                    <a:ext uri="{9D8B030D-6E8A-4147-A177-3AD203B41FA5}">
                      <a16:colId xmlns:a16="http://schemas.microsoft.com/office/drawing/2014/main" val="691314618"/>
                    </a:ext>
                  </a:extLst>
                </a:gridCol>
              </a:tblGrid>
              <a:tr h="499144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41719C"/>
                          </a:solidFill>
                        </a:rPr>
                        <a:t>TASK 1</a:t>
                      </a:r>
                      <a:endParaRPr lang="fr-FR" b="0" dirty="0">
                        <a:solidFill>
                          <a:srgbClr val="41719C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41719C"/>
                          </a:solidFill>
                        </a:rPr>
                        <a:t>TASK 3</a:t>
                      </a:r>
                      <a:endParaRPr lang="fr-FR" b="0" dirty="0">
                        <a:solidFill>
                          <a:srgbClr val="41719C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41719C"/>
                          </a:solidFill>
                        </a:rPr>
                        <a:t>TASK 4</a:t>
                      </a:r>
                      <a:endParaRPr lang="fr-FR" b="0" dirty="0">
                        <a:solidFill>
                          <a:srgbClr val="41719C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rgbClr val="41719C"/>
                          </a:solidFill>
                        </a:rPr>
                        <a:t>TASK 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09618"/>
                  </a:ext>
                </a:extLst>
              </a:tr>
              <a:tr h="49914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</a:t>
                      </a:r>
                      <a:r>
                        <a:rPr lang="fr-FR" baseline="0" dirty="0" smtClean="0">
                          <a:solidFill>
                            <a:srgbClr val="41719C"/>
                          </a:solidFill>
                        </a:rPr>
                        <a:t> 2</a:t>
                      </a:r>
                      <a:endParaRPr lang="fr-FR" dirty="0">
                        <a:solidFill>
                          <a:srgbClr val="41719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65834"/>
                  </a:ext>
                </a:extLst>
              </a:tr>
              <a:tr h="49914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3</a:t>
                      </a:r>
                      <a:endParaRPr lang="fr-FR" dirty="0">
                        <a:solidFill>
                          <a:srgbClr val="41719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74829"/>
                  </a:ext>
                </a:extLst>
              </a:tr>
              <a:tr h="49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46899"/>
                  </a:ext>
                </a:extLst>
              </a:tr>
              <a:tr h="49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87118"/>
                  </a:ext>
                </a:extLst>
              </a:tr>
              <a:tr h="49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51757"/>
                  </a:ext>
                </a:extLst>
              </a:tr>
              <a:tr h="49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41719C"/>
                          </a:solidFill>
                        </a:rPr>
                        <a:t>TASK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53185"/>
                  </a:ext>
                </a:extLst>
              </a:tr>
              <a:tr h="4991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2290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0556683" y="2506074"/>
            <a:ext cx="1490145" cy="4011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0556683" y="2061394"/>
            <a:ext cx="1490145" cy="44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Desctiption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10556682" y="2506074"/>
            <a:ext cx="1490145" cy="4011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>
                <a:solidFill>
                  <a:srgbClr val="41719C"/>
                </a:solidFill>
              </a:rPr>
              <a:t>Description and</a:t>
            </a:r>
            <a:r>
              <a:rPr lang="fr-FR" sz="1400" dirty="0">
                <a:solidFill>
                  <a:srgbClr val="41719C"/>
                </a:solidFill>
              </a:rPr>
              <a:t> </a:t>
            </a:r>
            <a:r>
              <a:rPr lang="fr-FR" sz="1400" dirty="0" err="1" smtClean="0">
                <a:solidFill>
                  <a:srgbClr val="41719C"/>
                </a:solidFill>
              </a:rPr>
              <a:t>assigned</a:t>
            </a:r>
            <a:r>
              <a:rPr lang="fr-FR" sz="1400" dirty="0" smtClean="0">
                <a:solidFill>
                  <a:srgbClr val="41719C"/>
                </a:solidFill>
              </a:rPr>
              <a:t> </a:t>
            </a:r>
            <a:r>
              <a:rPr lang="fr-FR" sz="1400" dirty="0" err="1" smtClean="0">
                <a:solidFill>
                  <a:srgbClr val="41719C"/>
                </a:solidFill>
              </a:rPr>
              <a:t>users</a:t>
            </a:r>
            <a:r>
              <a:rPr lang="fr-FR" sz="1400" dirty="0" smtClean="0">
                <a:solidFill>
                  <a:srgbClr val="41719C"/>
                </a:solidFill>
              </a:rPr>
              <a:t> of </a:t>
            </a:r>
            <a:r>
              <a:rPr lang="fr-FR" sz="1400" dirty="0" err="1" smtClean="0">
                <a:solidFill>
                  <a:srgbClr val="41719C"/>
                </a:solidFill>
              </a:rPr>
              <a:t>selected</a:t>
            </a:r>
            <a:r>
              <a:rPr lang="fr-FR" sz="1400" dirty="0" smtClean="0">
                <a:solidFill>
                  <a:srgbClr val="41719C"/>
                </a:solidFill>
              </a:rPr>
              <a:t> </a:t>
            </a:r>
            <a:r>
              <a:rPr lang="fr-FR" sz="1400" dirty="0" err="1" smtClean="0">
                <a:solidFill>
                  <a:srgbClr val="41719C"/>
                </a:solidFill>
              </a:rPr>
              <a:t>task</a:t>
            </a:r>
            <a:endParaRPr lang="fr-FR" sz="1400" dirty="0" smtClean="0">
              <a:solidFill>
                <a:srgbClr val="41719C"/>
              </a:solidFill>
            </a:endParaRPr>
          </a:p>
        </p:txBody>
      </p:sp>
      <p:grpSp>
        <p:nvGrpSpPr>
          <p:cNvPr id="44" name="Groupe 43"/>
          <p:cNvGrpSpPr/>
          <p:nvPr/>
        </p:nvGrpSpPr>
        <p:grpSpPr>
          <a:xfrm rot="10800000">
            <a:off x="10024728" y="2078580"/>
            <a:ext cx="310652" cy="391297"/>
            <a:chOff x="1563329" y="629265"/>
            <a:chExt cx="363794" cy="471948"/>
          </a:xfrm>
        </p:grpSpPr>
        <p:sp>
          <p:nvSpPr>
            <p:cNvPr id="45" name="Rectangle 44"/>
            <p:cNvSpPr/>
            <p:nvPr/>
          </p:nvSpPr>
          <p:spPr>
            <a:xfrm>
              <a:off x="1563329" y="629265"/>
              <a:ext cx="363794" cy="471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6" name="Triangle isocèle 45"/>
            <p:cNvSpPr/>
            <p:nvPr/>
          </p:nvSpPr>
          <p:spPr>
            <a:xfrm rot="10800000">
              <a:off x="1587909" y="722671"/>
              <a:ext cx="314633" cy="2851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10024728" y="6107319"/>
            <a:ext cx="310652" cy="391297"/>
            <a:chOff x="1563329" y="629265"/>
            <a:chExt cx="363794" cy="471948"/>
          </a:xfrm>
        </p:grpSpPr>
        <p:sp>
          <p:nvSpPr>
            <p:cNvPr id="48" name="Rectangle 47"/>
            <p:cNvSpPr/>
            <p:nvPr/>
          </p:nvSpPr>
          <p:spPr>
            <a:xfrm>
              <a:off x="1563329" y="629265"/>
              <a:ext cx="363794" cy="471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9" name="Triangle isocèle 48"/>
            <p:cNvSpPr/>
            <p:nvPr/>
          </p:nvSpPr>
          <p:spPr>
            <a:xfrm rot="10800000">
              <a:off x="1587909" y="722671"/>
              <a:ext cx="314633" cy="2851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0024728" y="2469879"/>
            <a:ext cx="310652" cy="3637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10024728" y="2469878"/>
            <a:ext cx="310652" cy="2622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1220019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 smtClean="0"/>
              <a:t>Loggin</a:t>
            </a:r>
            <a:r>
              <a:rPr lang="fr-FR" sz="4400" dirty="0" smtClean="0"/>
              <a:t> out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8020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1052756" y="1307396"/>
            <a:ext cx="3552825" cy="419100"/>
          </a:xfrm>
          <a:prstGeom prst="round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E7E6E6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052755" y="2031296"/>
            <a:ext cx="3552825" cy="419100"/>
          </a:xfrm>
          <a:prstGeom prst="roundRect">
            <a:avLst/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41719C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052754" y="2745671"/>
            <a:ext cx="3552825" cy="419100"/>
          </a:xfrm>
          <a:prstGeom prst="round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D2DEEF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052754" y="3479096"/>
            <a:ext cx="3552825" cy="419100"/>
          </a:xfrm>
          <a:prstGeom prst="roundRect">
            <a:avLst/>
          </a:prstGeom>
          <a:solidFill>
            <a:srgbClr val="EAEFF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EAEFF7</a:t>
            </a:r>
            <a:endParaRPr lang="fr-FR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052754" y="4183946"/>
            <a:ext cx="3552825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5B9BD5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53724" y="130739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CALIBRI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81943" y="65314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Color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903029" y="653143"/>
            <a:ext cx="6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8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88</Words>
  <Application>Microsoft Office PowerPoint</Application>
  <PresentationFormat>Grand écran</PresentationFormat>
  <Paragraphs>52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CDA312</dc:creator>
  <cp:lastModifiedBy>CDA312</cp:lastModifiedBy>
  <cp:revision>15</cp:revision>
  <dcterms:created xsi:type="dcterms:W3CDTF">2020-02-21T08:36:51Z</dcterms:created>
  <dcterms:modified xsi:type="dcterms:W3CDTF">2020-02-21T11:00:34Z</dcterms:modified>
</cp:coreProperties>
</file>