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9" r:id="rId10"/>
    <p:sldId id="270" r:id="rId11"/>
    <p:sldId id="268" r:id="rId12"/>
    <p:sldId id="275" r:id="rId13"/>
    <p:sldId id="263" r:id="rId14"/>
    <p:sldId id="264" r:id="rId15"/>
    <p:sldId id="274" r:id="rId16"/>
    <p:sldId id="272" r:id="rId17"/>
    <p:sldId id="273" r:id="rId18"/>
    <p:sldId id="261" r:id="rId19"/>
    <p:sldId id="276" r:id="rId20"/>
    <p:sldId id="271" r:id="rId21"/>
    <p:sldId id="262" r:id="rId22"/>
    <p:sldId id="277" r:id="rId23"/>
  </p:sldIdLst>
  <p:sldSz cx="9144000" cy="5143500" type="screen16x9"/>
  <p:notesSz cx="6858000" cy="9144000"/>
  <p:custDataLst>
    <p:tags r:id="rId26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orient="horz" pos="2296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orient="horz" pos="3793">
          <p15:clr>
            <a:srgbClr val="A4A3A4"/>
          </p15:clr>
        </p15:guide>
        <p15:guide id="5" pos="5465">
          <p15:clr>
            <a:srgbClr val="A4A3A4"/>
          </p15:clr>
        </p15:guide>
        <p15:guide id="6" pos="2835">
          <p15:clr>
            <a:srgbClr val="A4A3A4"/>
          </p15:clr>
        </p15:guide>
        <p15:guide id="7" pos="295">
          <p15:clr>
            <a:srgbClr val="A4A3A4"/>
          </p15:clr>
        </p15:guide>
        <p15:guide id="8" pos="2925">
          <p15:clr>
            <a:srgbClr val="A4A3A4"/>
          </p15:clr>
        </p15:guide>
        <p15:guide id="9" pos="1973">
          <p15:clr>
            <a:srgbClr val="A4A3A4"/>
          </p15:clr>
        </p15:guide>
        <p15:guide id="10" pos="2018">
          <p15:clr>
            <a:srgbClr val="A4A3A4"/>
          </p15:clr>
        </p15:guide>
        <p15:guide id="11" pos="3787">
          <p15:clr>
            <a:srgbClr val="A4A3A4"/>
          </p15:clr>
        </p15:guide>
        <p15:guide id="12" pos="3742">
          <p15:clr>
            <a:srgbClr val="A4A3A4"/>
          </p15:clr>
        </p15:guide>
        <p15:guide id="13" orient="horz" pos="1665">
          <p15:clr>
            <a:srgbClr val="A4A3A4"/>
          </p15:clr>
        </p15:guide>
        <p15:guide id="14" orient="horz" pos="1711">
          <p15:clr>
            <a:srgbClr val="A4A3A4"/>
          </p15:clr>
        </p15:guide>
        <p15:guide id="15" orient="horz" pos="531">
          <p15:clr>
            <a:srgbClr val="A4A3A4"/>
          </p15:clr>
        </p15:guide>
        <p15:guide id="16" orient="horz" pos="2845">
          <p15:clr>
            <a:srgbClr val="A4A3A4"/>
          </p15:clr>
        </p15:guide>
        <p15:guide id="17" orient="horz" pos="305">
          <p15:clr>
            <a:srgbClr val="A4A3A4"/>
          </p15:clr>
        </p15:guide>
        <p15:guide id="18" pos="2856">
          <p15:clr>
            <a:srgbClr val="A4A3A4"/>
          </p15:clr>
        </p15:guide>
        <p15:guide id="19" pos="29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19" autoAdjust="0"/>
    <p:restoredTop sz="81987" autoAdjust="0"/>
  </p:normalViewPr>
  <p:slideViewPr>
    <p:cSldViewPr>
      <p:cViewPr varScale="1">
        <p:scale>
          <a:sx n="176" d="100"/>
          <a:sy n="176" d="100"/>
        </p:scale>
        <p:origin x="1860" y="138"/>
      </p:cViewPr>
      <p:guideLst>
        <p:guide orient="horz" pos="2205"/>
        <p:guide orient="horz" pos="2296"/>
        <p:guide orient="horz" pos="709"/>
        <p:guide orient="horz" pos="3793"/>
        <p:guide pos="5465"/>
        <p:guide pos="2835"/>
        <p:guide pos="295"/>
        <p:guide pos="2925"/>
        <p:guide pos="1973"/>
        <p:guide pos="2018"/>
        <p:guide pos="3787"/>
        <p:guide pos="3742"/>
        <p:guide orient="horz" pos="1665"/>
        <p:guide orient="horz" pos="1711"/>
        <p:guide orient="horz" pos="531"/>
        <p:guide orient="horz" pos="2845"/>
        <p:guide orient="horz" pos="305"/>
        <p:guide pos="2856"/>
        <p:guide pos="29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9564D6-3B87-757E-DAC0-D08B2585D6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37207D-A3EB-3D33-DEBD-92C95497319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C0545-82D5-4354-A4A1-1EEFB2154623}" type="datetimeFigureOut">
              <a:rPr lang="en-GB" smtClean="0"/>
              <a:t>10/10/2024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D9D098-6D48-238A-300C-1F4BF64CEE7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33418-EDAE-D309-E93C-2586633ABE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6A080-40D2-401E-A687-DA954D64708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693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4B49E-ACA6-4669-8B1F-4675EEF13B03}" type="datetimeFigureOut">
              <a:rPr lang="en-GB" smtClean="0"/>
              <a:t>10/10/2024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4F13C-EE7B-4C75-A40A-A88E1DA79BF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428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each neuron, there is an activation function (given the input, how to compute the output)</a:t>
            </a:r>
          </a:p>
          <a:p>
            <a:r>
              <a:rPr lang="en-GB" dirty="0"/>
              <a:t>Simplest form is sigmoid function</a:t>
            </a:r>
          </a:p>
          <a:p>
            <a:r>
              <a:rPr lang="en-GB" dirty="0"/>
              <a:t>Another common one is SoftMax, which limits the output to 0-1</a:t>
            </a:r>
          </a:p>
          <a:p>
            <a:endParaRPr lang="en-GB" dirty="0"/>
          </a:p>
          <a:p>
            <a:r>
              <a:rPr lang="en-GB" dirty="0"/>
              <a:t>Two common </a:t>
            </a:r>
            <a:r>
              <a:rPr lang="en-GB" dirty="0" err="1"/>
              <a:t>usecase</a:t>
            </a:r>
            <a:r>
              <a:rPr lang="en-GB" dirty="0"/>
              <a:t> could be regression and classification</a:t>
            </a:r>
          </a:p>
          <a:p>
            <a:r>
              <a:rPr lang="en-GB" dirty="0"/>
              <a:t>Regression:</a:t>
            </a:r>
          </a:p>
          <a:p>
            <a:pPr marL="228600" indent="-228600">
              <a:buAutoNum type="arabicPeriod"/>
            </a:pPr>
            <a:r>
              <a:rPr lang="en-GB" dirty="0"/>
              <a:t>Finding the salary based on years of experience</a:t>
            </a:r>
          </a:p>
          <a:p>
            <a:pPr marL="228600" indent="-228600">
              <a:buAutoNum type="arabicPeriod"/>
            </a:pPr>
            <a:r>
              <a:rPr lang="en-GB" dirty="0"/>
              <a:t>Finding the salary based on years of experience, age, education, country, degree</a:t>
            </a:r>
          </a:p>
          <a:p>
            <a:pPr marL="228600" indent="-228600">
              <a:buAutoNum type="arabicPeriod"/>
            </a:pPr>
            <a:r>
              <a:rPr lang="en-GB" dirty="0"/>
              <a:t>Find out the age expectancy given the number of </a:t>
            </a:r>
            <a:r>
              <a:rPr lang="en-GB" dirty="0" err="1"/>
              <a:t>cigarets</a:t>
            </a:r>
            <a:r>
              <a:rPr lang="en-GB" dirty="0"/>
              <a:t> smoked daily</a:t>
            </a:r>
          </a:p>
          <a:p>
            <a:pPr marL="0" indent="0">
              <a:buNone/>
            </a:pPr>
            <a:r>
              <a:rPr lang="en-GB" dirty="0"/>
              <a:t>Classification:</a:t>
            </a:r>
          </a:p>
          <a:p>
            <a:pPr marL="228600" indent="-228600">
              <a:buAutoNum type="arabicPeriod"/>
            </a:pPr>
            <a:r>
              <a:rPr lang="en-GB" dirty="0"/>
              <a:t>Given an image, determine whether </a:t>
            </a:r>
          </a:p>
          <a:p>
            <a:pPr marL="228600" indent="-228600">
              <a:buAutoNum type="arabicPeriod"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4F13C-EE7B-4C75-A40A-A88E1DA79BFE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0292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are the weights in the above example?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4F13C-EE7B-4C75-A40A-A88E1DA79BFE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6752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Lower layers eventually trained to become line detection</a:t>
            </a:r>
          </a:p>
          <a:p>
            <a:r>
              <a:rPr lang="en-GB" dirty="0"/>
              <a:t>Later layers become feature detection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4F13C-EE7B-4C75-A40A-A88E1DA79BFE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5569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.jpeg"/><Relationship Id="rId5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14.xml"/><Relationship Id="rId7" Type="http://schemas.openxmlformats.org/officeDocument/2006/relationships/image" Target="../media/image2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10" Type="http://schemas.openxmlformats.org/officeDocument/2006/relationships/image" Target="../media/image2.png"/><Relationship Id="rId4" Type="http://schemas.openxmlformats.org/officeDocument/2006/relationships/tags" Target="../tags/tag20.xml"/><Relationship Id="rId9" Type="http://schemas.openxmlformats.org/officeDocument/2006/relationships/image" Target="../media/image1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EUM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51F34B-2851-CF9E-600E-63BBD0CBB05B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0400"/>
            <a:ext cx="9144000" cy="3273552"/>
          </a:xfrm>
          <a:prstGeom prst="rect">
            <a:avLst/>
          </a:prstGeom>
        </p:spPr>
      </p:pic>
      <p:sp>
        <p:nvSpPr>
          <p:cNvPr id="9" name="Rechteck 9"/>
          <p:cNvSpPr/>
          <p:nvPr>
            <p:custDataLst>
              <p:tags r:id="rId2"/>
            </p:custDataLst>
          </p:nvPr>
        </p:nvSpPr>
        <p:spPr bwMode="gray">
          <a:xfrm>
            <a:off x="0" y="4732038"/>
            <a:ext cx="9144000" cy="432000"/>
          </a:xfrm>
          <a:prstGeom prst="rect">
            <a:avLst/>
          </a:prstGeom>
          <a:solidFill>
            <a:srgbClr val="009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noProof="0" dirty="0"/>
              <a:t>    </a:t>
            </a:r>
          </a:p>
        </p:txBody>
      </p:sp>
      <p:pic>
        <p:nvPicPr>
          <p:cNvPr id="11" name="Picture 13" descr="T:\KUNDEN16\BEUMER_Group\1604logo\vorlagen\Logo_BEUMERGROUP_Originalfarbe_RGB.png"/>
          <p:cNvPicPr>
            <a:picLocks noChangeAspect="1" noChangeArrowheads="1"/>
          </p:cNvPicPr>
          <p:nvPr/>
        </p:nvPicPr>
        <p:blipFill>
          <a:blip r:embed="rId5"/>
          <a:srcRect l="5686" r="7196"/>
          <a:stretch>
            <a:fillRect/>
          </a:stretch>
        </p:blipFill>
        <p:spPr bwMode="auto">
          <a:xfrm>
            <a:off x="6870700" y="108000"/>
            <a:ext cx="1806575" cy="467757"/>
          </a:xfrm>
          <a:prstGeom prst="rect">
            <a:avLst/>
          </a:prstGeom>
          <a:noFill/>
        </p:spPr>
      </p:pic>
      <p:grpSp>
        <p:nvGrpSpPr>
          <p:cNvPr id="12" name="Gruppieren 11"/>
          <p:cNvGrpSpPr/>
          <p:nvPr/>
        </p:nvGrpSpPr>
        <p:grpSpPr>
          <a:xfrm>
            <a:off x="466725" y="4731990"/>
            <a:ext cx="944539" cy="432048"/>
            <a:chOff x="466725" y="4731990"/>
            <a:chExt cx="944539" cy="432048"/>
          </a:xfrm>
        </p:grpSpPr>
        <p:sp>
          <p:nvSpPr>
            <p:cNvPr id="14" name="Rektangel 30"/>
            <p:cNvSpPr/>
            <p:nvPr userDrawn="1"/>
          </p:nvSpPr>
          <p:spPr bwMode="gray">
            <a:xfrm>
              <a:off x="466725" y="4731990"/>
              <a:ext cx="944539" cy="43204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/>
            <a:lstStyle/>
            <a:p>
              <a:pPr algn="ctr"/>
              <a:endParaRPr lang="en-GB" sz="1400" noProof="0">
                <a:solidFill>
                  <a:schemeClr val="tx1"/>
                </a:solidFill>
              </a:endParaRPr>
            </a:p>
          </p:txBody>
        </p:sp>
        <p:pic>
          <p:nvPicPr>
            <p:cNvPr id="16" name="Billede 31" descr="made_different_rgb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 bwMode="gray">
            <a:xfrm>
              <a:off x="549424" y="4827414"/>
              <a:ext cx="779140" cy="241200"/>
            </a:xfrm>
            <a:prstGeom prst="rect">
              <a:avLst/>
            </a:prstGeom>
          </p:spPr>
        </p:pic>
      </p:grpSp>
      <p:cxnSp>
        <p:nvCxnSpPr>
          <p:cNvPr id="8" name="Gerade Verbindung 7"/>
          <p:cNvCxnSpPr/>
          <p:nvPr/>
        </p:nvCxnSpPr>
        <p:spPr bwMode="gray">
          <a:xfrm>
            <a:off x="0" y="4731990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83534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EUM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CN" noProof="0"/>
              <a:t>[Title]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457200" y="837862"/>
            <a:ext cx="8218488" cy="3509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altLang="zh-CN" noProof="0"/>
              <a:t>[Text]</a:t>
            </a:r>
          </a:p>
          <a:p>
            <a:pPr lvl="1"/>
            <a:r>
              <a:rPr lang="en-GB" altLang="zh-CN" noProof="0"/>
              <a:t>Zweite Ebene</a:t>
            </a:r>
          </a:p>
          <a:p>
            <a:pPr lvl="2"/>
            <a:r>
              <a:rPr lang="en-GB" altLang="zh-CN" noProof="0"/>
              <a:t>Dritte Ebene</a:t>
            </a:r>
          </a:p>
          <a:p>
            <a:pPr lvl="3"/>
            <a:r>
              <a:rPr lang="en-GB" altLang="zh-CN" noProof="0"/>
              <a:t>Vierte Ebene</a:t>
            </a:r>
          </a:p>
          <a:p>
            <a:pPr lvl="4"/>
            <a:r>
              <a:rPr lang="en-GB" altLang="zh-CN" noProof="0"/>
              <a:t>Fünfte Ebene</a:t>
            </a:r>
            <a:endParaRPr lang="en-GB" noProof="0" dirty="0"/>
          </a:p>
        </p:txBody>
      </p:sp>
      <p:sp>
        <p:nvSpPr>
          <p:cNvPr id="6" name="Textfeld 5"/>
          <p:cNvSpPr txBox="1"/>
          <p:nvPr>
            <p:custDataLst>
              <p:tags r:id="rId3"/>
            </p:custDataLst>
          </p:nvPr>
        </p:nvSpPr>
        <p:spPr>
          <a:xfrm>
            <a:off x="8956800" y="5071661"/>
            <a:ext cx="43200" cy="702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GB" sz="1400"/>
              <a:t>  </a:t>
            </a:r>
            <a:endParaRPr lang="en-GB" sz="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Datumsplatzhalter 3"/>
          <p:cNvSpPr txBox="1">
            <a:spLocks/>
          </p:cNvSpPr>
          <p:nvPr>
            <p:custDataLst>
              <p:tags r:id="rId4"/>
            </p:custDataLst>
          </p:nvPr>
        </p:nvSpPr>
        <p:spPr bwMode="gray">
          <a:xfrm>
            <a:off x="7868636" y="4927689"/>
            <a:ext cx="684483" cy="92333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 sz="600" kern="120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© BEUMER Group /</a:t>
            </a:r>
            <a:endParaRPr lang="en-GB" dirty="0"/>
          </a:p>
        </p:txBody>
      </p:sp>
      <p:sp>
        <p:nvSpPr>
          <p:cNvPr id="11" name="Foliennummernplatzhalter 5"/>
          <p:cNvSpPr txBox="1">
            <a:spLocks/>
          </p:cNvSpPr>
          <p:nvPr>
            <p:custDataLst>
              <p:tags r:id="rId5"/>
            </p:custDataLst>
          </p:nvPr>
        </p:nvSpPr>
        <p:spPr bwMode="gray">
          <a:xfrm>
            <a:off x="8568000" y="4927689"/>
            <a:ext cx="94578" cy="92333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6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723FB-2243-4EA3-AB69-5A6B0254E80D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7" name="Gerade Verbindung 6"/>
          <p:cNvCxnSpPr/>
          <p:nvPr/>
        </p:nvCxnSpPr>
        <p:spPr bwMode="gray">
          <a:xfrm>
            <a:off x="0" y="4731990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5288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EUMER 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9"/>
          <p:cNvSpPr/>
          <p:nvPr>
            <p:custDataLst>
              <p:tags r:id="rId1"/>
            </p:custDataLst>
          </p:nvPr>
        </p:nvSpPr>
        <p:spPr bwMode="gray">
          <a:xfrm>
            <a:off x="0" y="4732038"/>
            <a:ext cx="9144000" cy="432000"/>
          </a:xfrm>
          <a:prstGeom prst="rect">
            <a:avLst/>
          </a:prstGeom>
          <a:solidFill>
            <a:srgbClr val="009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noProof="0" dirty="0"/>
              <a:t>    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57201" y="0"/>
            <a:ext cx="6408000" cy="675000"/>
          </a:xfrm>
        </p:spPr>
        <p:txBody>
          <a:bodyPr/>
          <a:lstStyle>
            <a:lvl1pPr>
              <a:defRPr/>
            </a:lvl1pPr>
          </a:lstStyle>
          <a:p>
            <a:r>
              <a:rPr lang="en-GB" altLang="zh-CN" noProof="0"/>
              <a:t>[Title]</a:t>
            </a:r>
            <a:endParaRPr lang="en-GB" noProof="0" dirty="0"/>
          </a:p>
        </p:txBody>
      </p:sp>
      <p:sp>
        <p:nvSpPr>
          <p:cNvPr id="14" name="Inhaltsplatzhalter 2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457200" y="837862"/>
            <a:ext cx="8218488" cy="3509963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2400"/>
              </a:spcBef>
              <a:buFont typeface="Arial" pitchFamily="34" charset="0"/>
              <a:buChar char="•"/>
              <a:defRPr baseline="0">
                <a:solidFill>
                  <a:schemeClr val="tx1"/>
                </a:solidFill>
              </a:defRPr>
            </a:lvl1pPr>
            <a:lvl2pPr marL="284400" indent="-284400">
              <a:spcBef>
                <a:spcPts val="2400"/>
              </a:spcBef>
              <a:defRPr b="1" baseline="0">
                <a:solidFill>
                  <a:schemeClr val="tx1"/>
                </a:solidFill>
              </a:defRPr>
            </a:lvl2pPr>
            <a:lvl3pPr marL="0" indent="0">
              <a:buFont typeface="Arial" pitchFamily="34" charset="0"/>
              <a:buNone/>
              <a:defRPr baseline="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[Text]</a:t>
            </a:r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</p:txBody>
      </p:sp>
      <p:cxnSp>
        <p:nvCxnSpPr>
          <p:cNvPr id="17" name="Gerade Verbindung 16"/>
          <p:cNvCxnSpPr/>
          <p:nvPr/>
        </p:nvCxnSpPr>
        <p:spPr>
          <a:xfrm>
            <a:off x="0" y="675000"/>
            <a:ext cx="9144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3" descr="T:\KUNDEN16\BEUMER_Group\1604logo\vorlagen\Logo_BEUMERGROUP_Originalfarbe_RGB.png"/>
          <p:cNvPicPr>
            <a:picLocks noChangeAspect="1" noChangeArrowheads="1"/>
          </p:cNvPicPr>
          <p:nvPr/>
        </p:nvPicPr>
        <p:blipFill>
          <a:blip r:embed="rId7"/>
          <a:srcRect l="5686" r="7196"/>
          <a:stretch>
            <a:fillRect/>
          </a:stretch>
        </p:blipFill>
        <p:spPr bwMode="auto">
          <a:xfrm>
            <a:off x="6870700" y="108000"/>
            <a:ext cx="1806575" cy="467757"/>
          </a:xfrm>
          <a:prstGeom prst="rect">
            <a:avLst/>
          </a:prstGeom>
          <a:noFill/>
        </p:spPr>
      </p:pic>
      <p:sp>
        <p:nvSpPr>
          <p:cNvPr id="20" name="Datumsplatzhalter 3"/>
          <p:cNvSpPr txBox="1">
            <a:spLocks/>
          </p:cNvSpPr>
          <p:nvPr>
            <p:custDataLst>
              <p:tags r:id="rId4"/>
            </p:custDataLst>
          </p:nvPr>
        </p:nvSpPr>
        <p:spPr bwMode="gray">
          <a:xfrm>
            <a:off x="7868636" y="4927689"/>
            <a:ext cx="684483" cy="92333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 sz="600" kern="120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© BEUMER Group /</a:t>
            </a:r>
            <a:endParaRPr lang="en-GB" dirty="0"/>
          </a:p>
        </p:txBody>
      </p:sp>
      <p:sp>
        <p:nvSpPr>
          <p:cNvPr id="21" name="Foliennummernplatzhalter 5"/>
          <p:cNvSpPr txBox="1">
            <a:spLocks/>
          </p:cNvSpPr>
          <p:nvPr>
            <p:custDataLst>
              <p:tags r:id="rId5"/>
            </p:custDataLst>
          </p:nvPr>
        </p:nvSpPr>
        <p:spPr bwMode="gray">
          <a:xfrm>
            <a:off x="8568000" y="4927689"/>
            <a:ext cx="94578" cy="92333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6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723FB-2243-4EA3-AB69-5A6B0254E80D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22" name="Gruppieren 21"/>
          <p:cNvGrpSpPr/>
          <p:nvPr/>
        </p:nvGrpSpPr>
        <p:grpSpPr>
          <a:xfrm>
            <a:off x="466725" y="4731990"/>
            <a:ext cx="944539" cy="432048"/>
            <a:chOff x="466725" y="4731990"/>
            <a:chExt cx="944539" cy="432048"/>
          </a:xfrm>
        </p:grpSpPr>
        <p:sp>
          <p:nvSpPr>
            <p:cNvPr id="23" name="Rektangel 30"/>
            <p:cNvSpPr/>
            <p:nvPr userDrawn="1"/>
          </p:nvSpPr>
          <p:spPr bwMode="gray">
            <a:xfrm>
              <a:off x="466725" y="4731990"/>
              <a:ext cx="944539" cy="43204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/>
            <a:lstStyle/>
            <a:p>
              <a:pPr algn="ctr"/>
              <a:endParaRPr lang="en-GB" sz="1400" noProof="0">
                <a:solidFill>
                  <a:schemeClr val="tx1"/>
                </a:solidFill>
              </a:endParaRPr>
            </a:p>
          </p:txBody>
        </p:sp>
        <p:pic>
          <p:nvPicPr>
            <p:cNvPr id="24" name="Billede 31" descr="made_different_rgb.jpg"/>
            <p:cNvPicPr>
              <a:picLocks noChangeAspect="1"/>
            </p:cNvPicPr>
            <p:nvPr userDrawn="1"/>
          </p:nvPicPr>
          <p:blipFill>
            <a:blip r:embed="rId8" cstate="print"/>
            <a:stretch>
              <a:fillRect/>
            </a:stretch>
          </p:blipFill>
          <p:spPr bwMode="gray">
            <a:xfrm>
              <a:off x="549424" y="4827414"/>
              <a:ext cx="779140" cy="241200"/>
            </a:xfrm>
            <a:prstGeom prst="rect">
              <a:avLst/>
            </a:prstGeom>
          </p:spPr>
        </p:pic>
      </p:grpSp>
      <p:cxnSp>
        <p:nvCxnSpPr>
          <p:cNvPr id="12" name="Gerade Verbindung 11"/>
          <p:cNvCxnSpPr/>
          <p:nvPr/>
        </p:nvCxnSpPr>
        <p:spPr bwMode="gray">
          <a:xfrm>
            <a:off x="0" y="4731990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94329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EUMER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9"/>
          <p:cNvSpPr/>
          <p:nvPr>
            <p:custDataLst>
              <p:tags r:id="rId1"/>
            </p:custDataLst>
          </p:nvPr>
        </p:nvSpPr>
        <p:spPr bwMode="gray">
          <a:xfrm>
            <a:off x="0" y="4732038"/>
            <a:ext cx="9144000" cy="432000"/>
          </a:xfrm>
          <a:prstGeom prst="rect">
            <a:avLst/>
          </a:prstGeom>
          <a:solidFill>
            <a:srgbClr val="009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noProof="0" dirty="0"/>
              <a:t>    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57201" y="0"/>
            <a:ext cx="6408000" cy="675000"/>
          </a:xfrm>
        </p:spPr>
        <p:txBody>
          <a:bodyPr/>
          <a:lstStyle>
            <a:lvl1pPr>
              <a:defRPr/>
            </a:lvl1pPr>
          </a:lstStyle>
          <a:p>
            <a:r>
              <a:rPr lang="en-GB" altLang="zh-CN" noProof="0"/>
              <a:t>[Title]</a:t>
            </a:r>
            <a:endParaRPr lang="en-GB" noProof="0" dirty="0"/>
          </a:p>
        </p:txBody>
      </p:sp>
      <p:sp>
        <p:nvSpPr>
          <p:cNvPr id="14" name="Inhaltsplatzhalter 2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457200" y="837862"/>
            <a:ext cx="8218488" cy="3509963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2400"/>
              </a:spcBef>
              <a:buFont typeface="Arial" pitchFamily="34" charset="0"/>
              <a:buChar char="•"/>
              <a:defRPr baseline="0">
                <a:solidFill>
                  <a:schemeClr val="tx1"/>
                </a:solidFill>
              </a:defRPr>
            </a:lvl1pPr>
            <a:lvl2pPr marL="284400" indent="-284400">
              <a:spcBef>
                <a:spcPts val="2400"/>
              </a:spcBef>
              <a:defRPr b="1" baseline="0">
                <a:solidFill>
                  <a:schemeClr val="tx1"/>
                </a:solidFill>
              </a:defRPr>
            </a:lvl2pPr>
            <a:lvl3pPr marL="0" indent="0">
              <a:buFont typeface="Arial" pitchFamily="34" charset="0"/>
              <a:buNone/>
              <a:defRPr baseline="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[Text]</a:t>
            </a:r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</p:txBody>
      </p:sp>
      <p:sp>
        <p:nvSpPr>
          <p:cNvPr id="12" name="Textfeld 11"/>
          <p:cNvSpPr txBox="1"/>
          <p:nvPr>
            <p:custDataLst>
              <p:tags r:id="rId4"/>
            </p:custDataLst>
          </p:nvPr>
        </p:nvSpPr>
        <p:spPr>
          <a:xfrm>
            <a:off x="8956800" y="5071661"/>
            <a:ext cx="43200" cy="702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GB" sz="1400"/>
              <a:t>  </a:t>
            </a:r>
            <a:endParaRPr lang="en-GB" sz="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Gerade Verbindung 17"/>
          <p:cNvCxnSpPr/>
          <p:nvPr/>
        </p:nvCxnSpPr>
        <p:spPr>
          <a:xfrm>
            <a:off x="0" y="675000"/>
            <a:ext cx="9144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>
            <p:custDataLst>
              <p:tags r:id="rId5"/>
            </p:custDataLst>
          </p:nvPr>
        </p:nvSpPr>
        <p:spPr>
          <a:xfrm>
            <a:off x="8956800" y="4926417"/>
            <a:ext cx="43200" cy="21544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GB" sz="1400"/>
              <a:t>  </a:t>
            </a:r>
            <a:endParaRPr lang="en-GB" sz="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Datumsplatzhalter 3"/>
          <p:cNvSpPr txBox="1">
            <a:spLocks/>
          </p:cNvSpPr>
          <p:nvPr>
            <p:custDataLst>
              <p:tags r:id="rId6"/>
            </p:custDataLst>
          </p:nvPr>
        </p:nvSpPr>
        <p:spPr bwMode="gray">
          <a:xfrm>
            <a:off x="7868636" y="4927689"/>
            <a:ext cx="684483" cy="92333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 sz="600" kern="120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© BEUMER Group /</a:t>
            </a:r>
            <a:endParaRPr lang="en-GB" dirty="0"/>
          </a:p>
        </p:txBody>
      </p:sp>
      <p:sp>
        <p:nvSpPr>
          <p:cNvPr id="22" name="Foliennummernplatzhalter 5"/>
          <p:cNvSpPr txBox="1">
            <a:spLocks/>
          </p:cNvSpPr>
          <p:nvPr>
            <p:custDataLst>
              <p:tags r:id="rId7"/>
            </p:custDataLst>
          </p:nvPr>
        </p:nvSpPr>
        <p:spPr bwMode="gray">
          <a:xfrm>
            <a:off x="8568000" y="4927689"/>
            <a:ext cx="94578" cy="92333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6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723FB-2243-4EA3-AB69-5A6B0254E80D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466725" y="4731990"/>
            <a:ext cx="944539" cy="432048"/>
            <a:chOff x="466725" y="4731990"/>
            <a:chExt cx="944539" cy="432048"/>
          </a:xfrm>
        </p:grpSpPr>
        <p:sp>
          <p:nvSpPr>
            <p:cNvPr id="24" name="Rektangel 30"/>
            <p:cNvSpPr/>
            <p:nvPr userDrawn="1"/>
          </p:nvSpPr>
          <p:spPr bwMode="gray">
            <a:xfrm>
              <a:off x="466725" y="4731990"/>
              <a:ext cx="944539" cy="43204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/>
            <a:lstStyle/>
            <a:p>
              <a:pPr algn="ctr"/>
              <a:endParaRPr lang="en-GB" sz="1400" noProof="0">
                <a:solidFill>
                  <a:schemeClr val="tx1"/>
                </a:solidFill>
              </a:endParaRPr>
            </a:p>
          </p:txBody>
        </p:sp>
        <p:pic>
          <p:nvPicPr>
            <p:cNvPr id="25" name="Billede 31" descr="made_different_rgb.jpg"/>
            <p:cNvPicPr>
              <a:picLocks noChangeAspect="1"/>
            </p:cNvPicPr>
            <p:nvPr userDrawn="1"/>
          </p:nvPicPr>
          <p:blipFill>
            <a:blip r:embed="rId9" cstate="print"/>
            <a:stretch>
              <a:fillRect/>
            </a:stretch>
          </p:blipFill>
          <p:spPr bwMode="gray">
            <a:xfrm>
              <a:off x="549424" y="4827414"/>
              <a:ext cx="779140" cy="241200"/>
            </a:xfrm>
            <a:prstGeom prst="rect">
              <a:avLst/>
            </a:prstGeom>
          </p:spPr>
        </p:pic>
      </p:grpSp>
      <p:cxnSp>
        <p:nvCxnSpPr>
          <p:cNvPr id="13" name="Gerade Verbindung 12"/>
          <p:cNvCxnSpPr/>
          <p:nvPr/>
        </p:nvCxnSpPr>
        <p:spPr bwMode="gray">
          <a:xfrm>
            <a:off x="0" y="4731990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3" descr="T:\KUNDEN16\BEUMER_Group\1604logo\vorlagen\Logo_BEUMERGROUP_Originalfarbe_RGB.png"/>
          <p:cNvPicPr>
            <a:picLocks noChangeAspect="1" noChangeArrowheads="1"/>
          </p:cNvPicPr>
          <p:nvPr/>
        </p:nvPicPr>
        <p:blipFill>
          <a:blip r:embed="rId10"/>
          <a:srcRect l="5686" r="7196"/>
          <a:stretch>
            <a:fillRect/>
          </a:stretch>
        </p:blipFill>
        <p:spPr bwMode="auto">
          <a:xfrm>
            <a:off x="6870700" y="108000"/>
            <a:ext cx="1806575" cy="4677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6414668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UME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CN" noProof="0"/>
              <a:t>[Title]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457200" y="837862"/>
            <a:ext cx="4042792" cy="3509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altLang="zh-CN" noProof="0"/>
              <a:t>[Text]</a:t>
            </a:r>
          </a:p>
          <a:p>
            <a:pPr lvl="1"/>
            <a:r>
              <a:rPr lang="en-GB" altLang="zh-CN" noProof="0"/>
              <a:t>Zweite Ebene</a:t>
            </a:r>
          </a:p>
          <a:p>
            <a:pPr lvl="2"/>
            <a:r>
              <a:rPr lang="en-GB" altLang="zh-CN" noProof="0"/>
              <a:t>Dritte Ebene</a:t>
            </a:r>
          </a:p>
          <a:p>
            <a:pPr lvl="3"/>
            <a:r>
              <a:rPr lang="en-GB" altLang="zh-CN" noProof="0"/>
              <a:t>Vierte Ebene</a:t>
            </a:r>
          </a:p>
          <a:p>
            <a:pPr lvl="4"/>
            <a:r>
              <a:rPr lang="en-GB" altLang="zh-CN" noProof="0"/>
              <a:t>Fünfte Ebene</a:t>
            </a:r>
            <a:endParaRPr lang="en-GB" noProof="0" dirty="0"/>
          </a:p>
        </p:txBody>
      </p:sp>
      <p:sp>
        <p:nvSpPr>
          <p:cNvPr id="6" name="Inhaltsplatzhalter 2"/>
          <p:cNvSpPr>
            <a:spLocks noGrp="1"/>
          </p:cNvSpPr>
          <p:nvPr>
            <p:ph idx="10" hasCustomPrompt="1"/>
            <p:custDataLst>
              <p:tags r:id="rId3"/>
            </p:custDataLst>
          </p:nvPr>
        </p:nvSpPr>
        <p:spPr>
          <a:xfrm>
            <a:off x="4633200" y="843559"/>
            <a:ext cx="4042792" cy="3509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altLang="zh-CN" noProof="0"/>
              <a:t>[Text]</a:t>
            </a:r>
          </a:p>
          <a:p>
            <a:pPr lvl="1"/>
            <a:r>
              <a:rPr lang="en-GB" altLang="zh-CN" noProof="0"/>
              <a:t>Zweite Ebene</a:t>
            </a:r>
          </a:p>
          <a:p>
            <a:pPr lvl="2"/>
            <a:r>
              <a:rPr lang="en-GB" altLang="zh-CN" noProof="0"/>
              <a:t>Dritte Ebene</a:t>
            </a:r>
          </a:p>
          <a:p>
            <a:pPr lvl="3"/>
            <a:r>
              <a:rPr lang="en-GB" altLang="zh-CN" noProof="0"/>
              <a:t>Vierte Ebene</a:t>
            </a:r>
          </a:p>
          <a:p>
            <a:pPr lvl="4"/>
            <a:r>
              <a:rPr lang="en-GB" altLang="zh-CN" noProof="0"/>
              <a:t>Fünfte Ebene</a:t>
            </a:r>
            <a:endParaRPr lang="en-GB" noProof="0" dirty="0"/>
          </a:p>
        </p:txBody>
      </p:sp>
      <p:sp>
        <p:nvSpPr>
          <p:cNvPr id="7" name="Textfeld 6"/>
          <p:cNvSpPr txBox="1"/>
          <p:nvPr>
            <p:custDataLst>
              <p:tags r:id="rId4"/>
            </p:custDataLst>
          </p:nvPr>
        </p:nvSpPr>
        <p:spPr>
          <a:xfrm>
            <a:off x="8956800" y="5071661"/>
            <a:ext cx="43200" cy="702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GB" sz="1400"/>
              <a:t>  </a:t>
            </a:r>
            <a:endParaRPr lang="en-GB" sz="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Datumsplatzhalter 3"/>
          <p:cNvSpPr txBox="1">
            <a:spLocks/>
          </p:cNvSpPr>
          <p:nvPr>
            <p:custDataLst>
              <p:tags r:id="rId5"/>
            </p:custDataLst>
          </p:nvPr>
        </p:nvSpPr>
        <p:spPr bwMode="gray">
          <a:xfrm>
            <a:off x="7868636" y="4927689"/>
            <a:ext cx="684483" cy="92333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 sz="600" kern="120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© BEUMER Group /</a:t>
            </a:r>
            <a:endParaRPr lang="en-GB" dirty="0"/>
          </a:p>
        </p:txBody>
      </p:sp>
      <p:sp>
        <p:nvSpPr>
          <p:cNvPr id="12" name="Foliennummernplatzhalter 5"/>
          <p:cNvSpPr txBox="1">
            <a:spLocks/>
          </p:cNvSpPr>
          <p:nvPr>
            <p:custDataLst>
              <p:tags r:id="rId6"/>
            </p:custDataLst>
          </p:nvPr>
        </p:nvSpPr>
        <p:spPr bwMode="gray">
          <a:xfrm>
            <a:off x="8568000" y="4927689"/>
            <a:ext cx="94578" cy="92333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6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723FB-2243-4EA3-AB69-5A6B0254E80D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Gerade Verbindung 7"/>
          <p:cNvCxnSpPr/>
          <p:nvPr/>
        </p:nvCxnSpPr>
        <p:spPr bwMode="gray">
          <a:xfrm>
            <a:off x="0" y="4731990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02963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UMER Comparison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CN" noProof="0"/>
              <a:t>[Title]</a:t>
            </a:r>
            <a:endParaRPr lang="en-GB" noProof="0" dirty="0"/>
          </a:p>
        </p:txBody>
      </p:sp>
      <p:sp>
        <p:nvSpPr>
          <p:cNvPr id="6" name="Inhaltsplatzhalter 2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457200" y="1383618"/>
            <a:ext cx="4042792" cy="296420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altLang="zh-CN" noProof="0"/>
              <a:t>[Text]</a:t>
            </a:r>
          </a:p>
          <a:p>
            <a:pPr lvl="1"/>
            <a:r>
              <a:rPr lang="en-GB" altLang="zh-CN" noProof="0"/>
              <a:t>Zweite Ebene</a:t>
            </a:r>
          </a:p>
          <a:p>
            <a:pPr lvl="2"/>
            <a:r>
              <a:rPr lang="en-GB" altLang="zh-CN" noProof="0"/>
              <a:t>Dritte Ebene</a:t>
            </a:r>
          </a:p>
          <a:p>
            <a:pPr lvl="3"/>
            <a:r>
              <a:rPr lang="en-GB" altLang="zh-CN" noProof="0"/>
              <a:t>Vierte Ebene</a:t>
            </a:r>
          </a:p>
          <a:p>
            <a:pPr lvl="4"/>
            <a:r>
              <a:rPr lang="en-GB" altLang="zh-CN" noProof="0"/>
              <a:t>Fünfte Ebene</a:t>
            </a:r>
            <a:endParaRPr lang="en-GB" noProof="0" dirty="0"/>
          </a:p>
        </p:txBody>
      </p:sp>
      <p:sp>
        <p:nvSpPr>
          <p:cNvPr id="7" name="Inhaltsplatzhalter 2"/>
          <p:cNvSpPr>
            <a:spLocks noGrp="1"/>
          </p:cNvSpPr>
          <p:nvPr>
            <p:ph idx="10" hasCustomPrompt="1"/>
            <p:custDataLst>
              <p:tags r:id="rId3"/>
            </p:custDataLst>
          </p:nvPr>
        </p:nvSpPr>
        <p:spPr>
          <a:xfrm>
            <a:off x="4633200" y="1383619"/>
            <a:ext cx="4042792" cy="296990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altLang="zh-CN" noProof="0"/>
              <a:t>[Text]</a:t>
            </a:r>
          </a:p>
          <a:p>
            <a:pPr lvl="1"/>
            <a:r>
              <a:rPr lang="en-GB" altLang="zh-CN" noProof="0"/>
              <a:t>Zweite Ebene</a:t>
            </a:r>
          </a:p>
          <a:p>
            <a:pPr lvl="2"/>
            <a:r>
              <a:rPr lang="en-GB" altLang="zh-CN" noProof="0"/>
              <a:t>Dritte Ebene</a:t>
            </a:r>
          </a:p>
          <a:p>
            <a:pPr lvl="3"/>
            <a:r>
              <a:rPr lang="en-GB" altLang="zh-CN" noProof="0"/>
              <a:t>Vierte Ebene</a:t>
            </a:r>
          </a:p>
          <a:p>
            <a:pPr lvl="4"/>
            <a:r>
              <a:rPr lang="en-GB" altLang="zh-CN" noProof="0"/>
              <a:t>Fünfte Ebene</a:t>
            </a:r>
            <a:endParaRPr lang="en-GB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  <p:custDataLst>
              <p:tags r:id="rId4"/>
            </p:custDataLst>
          </p:nvPr>
        </p:nvSpPr>
        <p:spPr>
          <a:xfrm>
            <a:off x="468313" y="1084983"/>
            <a:ext cx="4019020" cy="269435"/>
          </a:xfrm>
        </p:spPr>
        <p:txBody>
          <a:bodyPr/>
          <a:lstStyle>
            <a:lvl1pPr>
              <a:defRPr sz="1800" b="1"/>
            </a:lvl1pPr>
          </a:lstStyle>
          <a:p>
            <a:pPr lvl="0"/>
            <a:r>
              <a:rPr lang="en-GB"/>
              <a:t>[Headline]</a:t>
            </a:r>
            <a:endParaRPr lang="en-GB" dirty="0"/>
          </a:p>
        </p:txBody>
      </p:sp>
      <p:sp>
        <p:nvSpPr>
          <p:cNvPr id="10" name="Textplatzhalter 4"/>
          <p:cNvSpPr>
            <a:spLocks noGrp="1"/>
          </p:cNvSpPr>
          <p:nvPr>
            <p:ph type="body" sz="quarter" idx="12" hasCustomPrompt="1"/>
            <p:custDataLst>
              <p:tags r:id="rId5"/>
            </p:custDataLst>
          </p:nvPr>
        </p:nvSpPr>
        <p:spPr>
          <a:xfrm>
            <a:off x="4633200" y="1078517"/>
            <a:ext cx="4045876" cy="269435"/>
          </a:xfrm>
        </p:spPr>
        <p:txBody>
          <a:bodyPr/>
          <a:lstStyle>
            <a:lvl1pPr>
              <a:defRPr sz="1800" b="1"/>
            </a:lvl1pPr>
          </a:lstStyle>
          <a:p>
            <a:pPr lvl="0"/>
            <a:r>
              <a:rPr lang="en-GB"/>
              <a:t>[Headline]</a:t>
            </a:r>
            <a:endParaRPr lang="en-GB" dirty="0"/>
          </a:p>
        </p:txBody>
      </p:sp>
      <p:sp>
        <p:nvSpPr>
          <p:cNvPr id="9" name="Textfeld 8"/>
          <p:cNvSpPr txBox="1"/>
          <p:nvPr>
            <p:custDataLst>
              <p:tags r:id="rId6"/>
            </p:custDataLst>
          </p:nvPr>
        </p:nvSpPr>
        <p:spPr>
          <a:xfrm>
            <a:off x="8956800" y="5071661"/>
            <a:ext cx="43200" cy="702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GB" sz="1400"/>
              <a:t>  </a:t>
            </a:r>
            <a:endParaRPr lang="en-GB" sz="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Datumsplatzhalter 3"/>
          <p:cNvSpPr txBox="1">
            <a:spLocks/>
          </p:cNvSpPr>
          <p:nvPr>
            <p:custDataLst>
              <p:tags r:id="rId7"/>
            </p:custDataLst>
          </p:nvPr>
        </p:nvSpPr>
        <p:spPr bwMode="gray">
          <a:xfrm>
            <a:off x="7868636" y="4927689"/>
            <a:ext cx="684483" cy="92333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 sz="600" kern="120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© BEUMER Group /</a:t>
            </a:r>
            <a:endParaRPr lang="en-GB" dirty="0"/>
          </a:p>
        </p:txBody>
      </p:sp>
      <p:sp>
        <p:nvSpPr>
          <p:cNvPr id="15" name="Foliennummernplatzhalter 5"/>
          <p:cNvSpPr txBox="1">
            <a:spLocks/>
          </p:cNvSpPr>
          <p:nvPr>
            <p:custDataLst>
              <p:tags r:id="rId8"/>
            </p:custDataLst>
          </p:nvPr>
        </p:nvSpPr>
        <p:spPr bwMode="gray">
          <a:xfrm>
            <a:off x="8568000" y="4927689"/>
            <a:ext cx="94578" cy="92333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6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723FB-2243-4EA3-AB69-5A6B0254E80D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1" name="Gerade Verbindung 10"/>
          <p:cNvCxnSpPr/>
          <p:nvPr/>
        </p:nvCxnSpPr>
        <p:spPr bwMode="gray">
          <a:xfrm>
            <a:off x="0" y="4731990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80386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EUMER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CN" noProof="0"/>
              <a:t>[Title]</a:t>
            </a:r>
            <a:endParaRPr lang="en-GB" noProof="0" dirty="0"/>
          </a:p>
        </p:txBody>
      </p:sp>
      <p:sp>
        <p:nvSpPr>
          <p:cNvPr id="8" name="Datumsplatzhalter 3"/>
          <p:cNvSpPr txBox="1">
            <a:spLocks/>
          </p:cNvSpPr>
          <p:nvPr>
            <p:custDataLst>
              <p:tags r:id="rId2"/>
            </p:custDataLst>
          </p:nvPr>
        </p:nvSpPr>
        <p:spPr bwMode="gray">
          <a:xfrm>
            <a:off x="7868636" y="4927689"/>
            <a:ext cx="684483" cy="92333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 sz="600" kern="120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© BEUMER Group /</a:t>
            </a:r>
            <a:endParaRPr lang="en-GB" dirty="0"/>
          </a:p>
        </p:txBody>
      </p:sp>
      <p:sp>
        <p:nvSpPr>
          <p:cNvPr id="10" name="Foliennummernplatzhalter 5"/>
          <p:cNvSpPr txBox="1">
            <a:spLocks/>
          </p:cNvSpPr>
          <p:nvPr>
            <p:custDataLst>
              <p:tags r:id="rId3"/>
            </p:custDataLst>
          </p:nvPr>
        </p:nvSpPr>
        <p:spPr bwMode="gray">
          <a:xfrm>
            <a:off x="8568000" y="4927689"/>
            <a:ext cx="94578" cy="92333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6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723FB-2243-4EA3-AB69-5A6B0254E80D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5" name="Gerade Verbindung 4"/>
          <p:cNvCxnSpPr/>
          <p:nvPr/>
        </p:nvCxnSpPr>
        <p:spPr bwMode="gray">
          <a:xfrm>
            <a:off x="0" y="4731990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0855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9"/>
          <p:cNvSpPr/>
          <p:nvPr>
            <p:custDataLst>
              <p:tags r:id="rId9"/>
            </p:custDataLst>
          </p:nvPr>
        </p:nvSpPr>
        <p:spPr bwMode="gray">
          <a:xfrm>
            <a:off x="0" y="4732038"/>
            <a:ext cx="9144000" cy="432000"/>
          </a:xfrm>
          <a:prstGeom prst="rect">
            <a:avLst/>
          </a:prstGeom>
          <a:solidFill>
            <a:srgbClr val="009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noProof="0" dirty="0"/>
              <a:t>    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 bwMode="gray">
          <a:xfrm>
            <a:off x="457201" y="0"/>
            <a:ext cx="6408000" cy="675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GB" noProof="0" dirty="0"/>
              <a:t>[Title]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  <p:custDataLst>
              <p:tags r:id="rId11"/>
            </p:custDataLst>
          </p:nvPr>
        </p:nvSpPr>
        <p:spPr bwMode="gray">
          <a:xfrm>
            <a:off x="457200" y="837861"/>
            <a:ext cx="8218488" cy="36246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[Text]</a:t>
            </a:r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</p:txBody>
      </p:sp>
      <p:cxnSp>
        <p:nvCxnSpPr>
          <p:cNvPr id="23" name="Gerade Verbindung 22"/>
          <p:cNvCxnSpPr/>
          <p:nvPr/>
        </p:nvCxnSpPr>
        <p:spPr>
          <a:xfrm>
            <a:off x="0" y="675000"/>
            <a:ext cx="9144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ieren 2"/>
          <p:cNvGrpSpPr/>
          <p:nvPr/>
        </p:nvGrpSpPr>
        <p:grpSpPr>
          <a:xfrm>
            <a:off x="466725" y="4731990"/>
            <a:ext cx="944539" cy="432048"/>
            <a:chOff x="466725" y="4731990"/>
            <a:chExt cx="944539" cy="432048"/>
          </a:xfrm>
        </p:grpSpPr>
        <p:sp>
          <p:nvSpPr>
            <p:cNvPr id="11" name="Rektangel 30"/>
            <p:cNvSpPr/>
            <p:nvPr userDrawn="1"/>
          </p:nvSpPr>
          <p:spPr bwMode="gray">
            <a:xfrm>
              <a:off x="466725" y="4731990"/>
              <a:ext cx="944539" cy="43204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/>
            <a:lstStyle/>
            <a:p>
              <a:pPr algn="ctr"/>
              <a:endParaRPr lang="en-GB" sz="1400" noProof="0">
                <a:solidFill>
                  <a:schemeClr val="tx1"/>
                </a:solidFill>
              </a:endParaRPr>
            </a:p>
          </p:txBody>
        </p:sp>
        <p:pic>
          <p:nvPicPr>
            <p:cNvPr id="12" name="Billede 31" descr="made_different_rgb.jpg"/>
            <p:cNvPicPr>
              <a:picLocks noChangeAspect="1"/>
            </p:cNvPicPr>
            <p:nvPr userDrawn="1"/>
          </p:nvPicPr>
          <p:blipFill>
            <a:blip r:embed="rId12" cstate="print"/>
            <a:stretch>
              <a:fillRect/>
            </a:stretch>
          </p:blipFill>
          <p:spPr bwMode="gray">
            <a:xfrm>
              <a:off x="549424" y="4827414"/>
              <a:ext cx="779140" cy="241200"/>
            </a:xfrm>
            <a:prstGeom prst="rect">
              <a:avLst/>
            </a:prstGeom>
          </p:spPr>
        </p:pic>
      </p:grpSp>
      <p:pic>
        <p:nvPicPr>
          <p:cNvPr id="21" name="Picture 13" descr="T:\KUNDEN16\BEUMER_Group\1604logo\vorlagen\Logo_BEUMERGROUP_Originalfarbe_RGB.png"/>
          <p:cNvPicPr>
            <a:picLocks noChangeAspect="1" noChangeArrowheads="1"/>
          </p:cNvPicPr>
          <p:nvPr/>
        </p:nvPicPr>
        <p:blipFill>
          <a:blip r:embed="rId13"/>
          <a:srcRect l="5686" r="7196"/>
          <a:stretch>
            <a:fillRect/>
          </a:stretch>
        </p:blipFill>
        <p:spPr bwMode="auto">
          <a:xfrm>
            <a:off x="6870700" y="108000"/>
            <a:ext cx="1806575" cy="467757"/>
          </a:xfrm>
          <a:prstGeom prst="rect">
            <a:avLst/>
          </a:prstGeom>
          <a:noFill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31990"/>
            <a:ext cx="9153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351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3" r:id="rId4"/>
    <p:sldLayoutId id="2147484674" r:id="rId5"/>
    <p:sldLayoutId id="2147484675" r:id="rId6"/>
    <p:sldLayoutId id="2147484676" r:id="rId7"/>
  </p:sldLayoutIdLst>
  <p:transition>
    <p:fade/>
  </p:transition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0000" indent="-180000" algn="l" defTabSz="914400" rtl="0" eaLnBrk="1" latinLnBrk="0" hangingPunct="1">
        <a:spcBef>
          <a:spcPts val="300"/>
        </a:spcBef>
        <a:spcAft>
          <a:spcPts val="0"/>
        </a:spcAft>
        <a:buClr>
          <a:schemeClr val="accent1"/>
        </a:buClr>
        <a:buFontTx/>
        <a:buNone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79388" algn="l" defTabSz="914400" rtl="0" eaLnBrk="1" latinLnBrk="0" hangingPunct="1">
        <a:spcBef>
          <a:spcPts val="3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kumimoji="0" lang="de-DE" sz="1600" b="0" i="0" u="none" strike="noStrike" kern="1200" cap="none" normalizeH="0" baseline="0" dirty="0" smtClean="0">
          <a:ln>
            <a:noFill/>
          </a:ln>
          <a:solidFill>
            <a:schemeClr val="tx1"/>
          </a:solidFill>
          <a:effectLst/>
          <a:latin typeface="Arial" pitchFamily="34" charset="0"/>
          <a:ea typeface="+mn-ea"/>
          <a:cs typeface="+mn-cs"/>
        </a:defRPr>
      </a:lvl2pPr>
      <a:lvl3pPr marL="355600" indent="-179388" algn="l" defTabSz="914400" rtl="0" eaLnBrk="1" latinLnBrk="0" hangingPunct="1">
        <a:spcBef>
          <a:spcPts val="300"/>
        </a:spcBef>
        <a:spcAft>
          <a:spcPts val="0"/>
        </a:spcAft>
        <a:buClr>
          <a:schemeClr val="accent1"/>
        </a:buClr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4988" indent="-179388" algn="l" defTabSz="914400" rtl="0" eaLnBrk="1" latinLnBrk="0" hangingPunct="1">
        <a:spcBef>
          <a:spcPts val="3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4375" indent="-179388" algn="l" defTabSz="896938" rtl="0" eaLnBrk="1" latinLnBrk="0" hangingPunct="1">
        <a:spcBef>
          <a:spcPts val="300"/>
        </a:spcBef>
        <a:spcAft>
          <a:spcPts val="0"/>
        </a:spcAft>
        <a:buClr>
          <a:schemeClr val="accent1"/>
        </a:buClr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IOCuh2Vh9g&amp;t=177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astic.co/enterprise-search/machine-learn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>
            <p:custDataLst>
              <p:tags r:id="rId2"/>
            </p:custDataLst>
          </p:nvPr>
        </p:nvSpPr>
        <p:spPr bwMode="gray">
          <a:xfrm>
            <a:off x="467518" y="630000"/>
            <a:ext cx="820896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400" b="1" dirty="0">
                <a:solidFill>
                  <a:schemeClr val="accent1"/>
                </a:solidFill>
              </a:rPr>
              <a:t>Convolutional Neural Network</a:t>
            </a:r>
          </a:p>
        </p:txBody>
      </p:sp>
      <p:sp>
        <p:nvSpPr>
          <p:cNvPr id="3" name="Textfeld 2"/>
          <p:cNvSpPr txBox="1"/>
          <p:nvPr>
            <p:custDataLst>
              <p:tags r:id="rId3"/>
            </p:custDataLst>
          </p:nvPr>
        </p:nvSpPr>
        <p:spPr bwMode="gray">
          <a:xfrm>
            <a:off x="467077" y="1040400"/>
            <a:ext cx="820896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GB" sz="2400" b="1" dirty="0"/>
          </a:p>
        </p:txBody>
      </p:sp>
      <p:sp>
        <p:nvSpPr>
          <p:cNvPr id="4" name="Titel 1"/>
          <p:cNvSpPr txBox="1">
            <a:spLocks/>
          </p:cNvSpPr>
          <p:nvPr>
            <p:custDataLst>
              <p:tags r:id="rId4"/>
            </p:custDataLst>
          </p:nvPr>
        </p:nvSpPr>
        <p:spPr bwMode="gray">
          <a:xfrm>
            <a:off x="468000" y="3140273"/>
            <a:ext cx="8208963" cy="430887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5" name="Titel 1"/>
          <p:cNvSpPr txBox="1">
            <a:spLocks/>
          </p:cNvSpPr>
          <p:nvPr>
            <p:custDataLst>
              <p:tags r:id="rId5"/>
            </p:custDataLst>
          </p:nvPr>
        </p:nvSpPr>
        <p:spPr bwMode="gray">
          <a:xfrm>
            <a:off x="466724" y="2715766"/>
            <a:ext cx="8208963" cy="430887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6" name="Untertitel 7"/>
          <p:cNvSpPr txBox="1">
            <a:spLocks/>
          </p:cNvSpPr>
          <p:nvPr>
            <p:custDataLst>
              <p:tags r:id="rId6"/>
            </p:custDataLst>
          </p:nvPr>
        </p:nvSpPr>
        <p:spPr bwMode="gray">
          <a:xfrm>
            <a:off x="466724" y="3780850"/>
            <a:ext cx="8218937" cy="307777"/>
          </a:xfrm>
          <a:prstGeom prst="rect">
            <a:avLst/>
          </a:prstGeom>
        </p:spPr>
        <p:txBody>
          <a:bodyPr lIns="0" tIns="0" rIns="0" bIns="0"/>
          <a:lstStyle>
            <a:lvl1pPr marL="180000" indent="-180000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79388" indent="-179388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•"/>
              <a:defRPr kumimoji="0" lang="de-DE" sz="16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defRPr>
            </a:lvl2pPr>
            <a:lvl3pPr marL="355600" indent="-179388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-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534988" indent="-179388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714375" indent="-179388" algn="l" defTabSz="896938" rtl="0" eaLnBrk="1" latinLnBrk="0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-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165700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D2A26-587A-47D9-79E2-2FDD2A42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How can we train a better Neural Network?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2F71A-9541-B250-2EA9-DD473F659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More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Finetuning</a:t>
            </a:r>
          </a:p>
          <a:p>
            <a:pPr marL="461350" lvl="2" indent="-285750"/>
            <a:r>
              <a:rPr lang="en-GB" dirty="0"/>
              <a:t>Adjusting loss function</a:t>
            </a:r>
          </a:p>
          <a:p>
            <a:pPr marL="461350" lvl="2" indent="-285750"/>
            <a:r>
              <a:rPr lang="en-GB" dirty="0"/>
              <a:t>Learning rate</a:t>
            </a:r>
          </a:p>
          <a:p>
            <a:pPr marL="461350" lvl="2" indent="-285750"/>
            <a:r>
              <a:rPr lang="en-GB" dirty="0"/>
              <a:t>Epoch (Number of iterations to train a neural network)</a:t>
            </a:r>
          </a:p>
          <a:p>
            <a:pPr marL="461350" lvl="2" indent="-285750"/>
            <a:r>
              <a:rPr lang="en-GB" dirty="0"/>
              <a:t>Different loss functions</a:t>
            </a:r>
          </a:p>
          <a:p>
            <a:pPr marL="285138" lvl="1" indent="-285750"/>
            <a:r>
              <a:rPr lang="en-GB" dirty="0"/>
              <a:t>Adjust model</a:t>
            </a:r>
          </a:p>
          <a:p>
            <a:pPr marL="461350" lvl="2" indent="-285750"/>
            <a:r>
              <a:rPr lang="en-GB" dirty="0"/>
              <a:t>Adjust model depth</a:t>
            </a:r>
          </a:p>
          <a:p>
            <a:pPr marL="461350" lvl="2" indent="-285750"/>
            <a:r>
              <a:rPr lang="en-GB" dirty="0"/>
              <a:t>Adjust model architecture</a:t>
            </a:r>
          </a:p>
          <a:p>
            <a:pPr marL="285138" lvl="1" indent="-285750"/>
            <a:r>
              <a:rPr lang="en-GB" dirty="0"/>
              <a:t>The classic problem in machine learning: Overfitting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D074B-3EC6-CB99-F5F1-811430DCAD3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261B64-C714-C37B-8C3D-05E0C7DF3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1491630"/>
            <a:ext cx="4543022" cy="240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881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0FE10-032C-CBC8-C825-1C646491C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01" y="0"/>
            <a:ext cx="6408000" cy="675000"/>
          </a:xfrm>
        </p:spPr>
        <p:txBody>
          <a:bodyPr>
            <a:normAutofit/>
          </a:bodyPr>
          <a:lstStyle/>
          <a:p>
            <a:r>
              <a:rPr lang="en-GB" dirty="0"/>
              <a:t>What is a Convolutional Neural Network?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BFE60-570F-A5A5-FCE4-347B5B731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 images, we can simply input all pixel values in the input layer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A200B-08B0-4A60-E052-14492209721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Problem</a:t>
            </a:r>
          </a:p>
          <a:p>
            <a:pPr marL="461350" lvl="2" indent="-285750"/>
            <a:r>
              <a:rPr lang="en-GB" dirty="0"/>
              <a:t>Too many inputs</a:t>
            </a:r>
          </a:p>
          <a:p>
            <a:pPr marL="640738" lvl="3" indent="-285750"/>
            <a:r>
              <a:rPr lang="da-DK" dirty="0"/>
              <a:t>256 x 256 x 3 = 196,608 inputs</a:t>
            </a:r>
            <a:endParaRPr lang="en-GB" dirty="0"/>
          </a:p>
          <a:p>
            <a:pPr marL="461350" lvl="2" indent="-285750"/>
            <a:r>
              <a:rPr lang="en-GB" dirty="0"/>
              <a:t>Translation invariance</a:t>
            </a:r>
          </a:p>
          <a:p>
            <a:pPr marL="461350" lvl="2" indent="-285750"/>
            <a:r>
              <a:rPr lang="en-GB" dirty="0"/>
              <a:t>Local feature learning</a:t>
            </a:r>
          </a:p>
        </p:txBody>
      </p:sp>
      <p:pic>
        <p:nvPicPr>
          <p:cNvPr id="5" name="Picture 8" descr="Convolutional neural networks.">
            <a:extLst>
              <a:ext uri="{FF2B5EF4-FFF2-40B4-BE49-F238E27FC236}">
                <a16:creationId xmlns:a16="http://schemas.microsoft.com/office/drawing/2014/main" id="{4727B68F-224C-4585-6CB5-A22E0B953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079" y="2238028"/>
            <a:ext cx="4147443" cy="24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6" descr="7.6. Convolutional Neural Networks (LeNet) — Dive into Deep Learning 1.0.3  documentation">
            <a:extLst>
              <a:ext uri="{FF2B5EF4-FFF2-40B4-BE49-F238E27FC236}">
                <a16:creationId xmlns:a16="http://schemas.microsoft.com/office/drawing/2014/main" id="{39EC0A31-7AD0-4DEF-C50E-C902DCDFAB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6AB946-BA43-1283-E877-862686358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22" y="2238028"/>
            <a:ext cx="9144000" cy="236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464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A9050-045A-888D-6DC1-1C0DCE2EA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Convolutional Neural Network?</a:t>
            </a:r>
          </a:p>
        </p:txBody>
      </p:sp>
      <p:pic>
        <p:nvPicPr>
          <p:cNvPr id="2050" name="Picture 2" descr="Anh H. Reynolds">
            <a:extLst>
              <a:ext uri="{FF2B5EF4-FFF2-40B4-BE49-F238E27FC236}">
                <a16:creationId xmlns:a16="http://schemas.microsoft.com/office/drawing/2014/main" id="{B5B632C3-5E6B-D2AC-8179-ECA1AF44BD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15566"/>
            <a:ext cx="4043363" cy="151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5918E4B-03E4-2986-9D4D-EEAE34C2F813}"/>
              </a:ext>
            </a:extLst>
          </p:cNvPr>
          <p:cNvPicPr>
            <a:picLocks noGrp="1" noChangeAspect="1" noChangeArrowheads="1"/>
          </p:cNvPicPr>
          <p:nvPr>
            <p:ph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415" y="843558"/>
            <a:ext cx="4041775" cy="229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onvolutional Neural Networks (CNNs) in 5 minutes – Glass Box">
            <a:extLst>
              <a:ext uri="{FF2B5EF4-FFF2-40B4-BE49-F238E27FC236}">
                <a16:creationId xmlns:a16="http://schemas.microsoft.com/office/drawing/2014/main" id="{85B196E8-9338-C31C-6732-BAAB50620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160" y="0"/>
            <a:ext cx="9158160" cy="51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1827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BE766-DAAD-90CE-65D2-B35E9D775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master’s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D4EAD-2109-4E06-216C-E74ED1166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7 basic emotions according to a study by Albert Mehrabian in 1981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Can we distinguish what emotion someone is feeling with CNN?</a:t>
            </a:r>
          </a:p>
        </p:txBody>
      </p:sp>
      <p:pic>
        <p:nvPicPr>
          <p:cNvPr id="3074" name="Picture 2" descr="Seven basic human emotions | Download Scientific Diagram">
            <a:extLst>
              <a:ext uri="{FF2B5EF4-FFF2-40B4-BE49-F238E27FC236}">
                <a16:creationId xmlns:a16="http://schemas.microsoft.com/office/drawing/2014/main" id="{97CC9ECF-87B8-EEA4-58ED-694B460FD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828" y="1923678"/>
            <a:ext cx="4260343" cy="283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85394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A5E2C-541F-A906-AB90-5A3E5BFAF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master’s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CB39E-54E4-1715-15AC-9371928DA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Trained on 36,000 48x48 greyscale images of human 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Used pretrained models – </a:t>
            </a:r>
            <a:r>
              <a:rPr lang="en-GB" dirty="0" err="1"/>
              <a:t>facenet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 image augmentation techniques to reduce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70%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0D6768-95C0-BD79-C716-AE6C0D730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592843"/>
            <a:ext cx="7143750" cy="876300"/>
          </a:xfrm>
          <a:prstGeom prst="rect">
            <a:avLst/>
          </a:prstGeom>
        </p:spPr>
      </p:pic>
      <p:pic>
        <p:nvPicPr>
          <p:cNvPr id="8" name="Picture 7" descr="A collage of a person's face&#10;&#10;Description automatically generated">
            <a:extLst>
              <a:ext uri="{FF2B5EF4-FFF2-40B4-BE49-F238E27FC236}">
                <a16:creationId xmlns:a16="http://schemas.microsoft.com/office/drawing/2014/main" id="{A24815F3-5A9D-0CD3-A996-B6B1EE92B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479" y="2139702"/>
            <a:ext cx="4499992" cy="250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5135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D28F9-CB0F-4414-4222-B155509A0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My master’s project</a:t>
            </a:r>
            <a:endParaRPr lang="en-GB" dirty="0"/>
          </a:p>
        </p:txBody>
      </p:sp>
      <p:pic>
        <p:nvPicPr>
          <p:cNvPr id="5" name="Content Placeholder 4" descr="A graph showing the growth of an inception&#10;&#10;Description automatically generated">
            <a:extLst>
              <a:ext uri="{FF2B5EF4-FFF2-40B4-BE49-F238E27FC236}">
                <a16:creationId xmlns:a16="http://schemas.microsoft.com/office/drawing/2014/main" id="{057C4C29-B733-A2E3-AED6-175E07C89A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470" y="838200"/>
            <a:ext cx="4913948" cy="3509963"/>
          </a:xfrm>
        </p:spPr>
      </p:pic>
    </p:spTree>
    <p:extLst>
      <p:ext uri="{BB962C8B-B14F-4D97-AF65-F5344CB8AC3E}">
        <p14:creationId xmlns:p14="http://schemas.microsoft.com/office/powerpoint/2010/main" val="230843603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06AAF-B3EE-6099-5260-0DB42E9C0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master’s project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18A9E66-EACA-5D27-3065-BA7616F10E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291" y="838200"/>
            <a:ext cx="5604305" cy="3509963"/>
          </a:xfrm>
        </p:spPr>
      </p:pic>
    </p:spTree>
    <p:extLst>
      <p:ext uri="{BB962C8B-B14F-4D97-AF65-F5344CB8AC3E}">
        <p14:creationId xmlns:p14="http://schemas.microsoft.com/office/powerpoint/2010/main" val="240052286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C1F04-D554-F550-9485-923582230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master’s project</a:t>
            </a: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E1A1CD93-AA55-3C23-58D2-14B9EC074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44" y="838200"/>
            <a:ext cx="6244999" cy="3509963"/>
          </a:xfrm>
        </p:spPr>
      </p:pic>
    </p:spTree>
    <p:extLst>
      <p:ext uri="{BB962C8B-B14F-4D97-AF65-F5344CB8AC3E}">
        <p14:creationId xmlns:p14="http://schemas.microsoft.com/office/powerpoint/2010/main" val="315468898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16781-1BF6-0B36-77B3-E366E166C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1E37E-7EE5-BADF-E823-C8848BAE9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Only trained on 4709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Less accurate at 51%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Backup: </a:t>
            </a:r>
            <a:r>
              <a:rPr lang="en-GB" dirty="0">
                <a:hlinkClick r:id="rId2"/>
              </a:rPr>
              <a:t>https://www.youtube.com/watch?v=IIOCuh2Vh9g&amp;t=177s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850960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6E2D7-7A15-09D0-89F1-594EAA6FD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we are currently facing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85BE3-20EF-CB9B-E66B-96D960832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Predictive maintenance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Security scanning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1026" name="Picture 2" descr="X-Ray Baggage Scanner in India - Magtech Group">
            <a:extLst>
              <a:ext uri="{FF2B5EF4-FFF2-40B4-BE49-F238E27FC236}">
                <a16:creationId xmlns:a16="http://schemas.microsoft.com/office/drawing/2014/main" id="{93BE3344-A487-09B9-4CDA-F6843099B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570" y="2572269"/>
            <a:ext cx="3547886" cy="199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amaged parts of (A) PLC + PCL45 and (B) PCL45 + PLC; macro-structures... |  Download Scientific Diagram">
            <a:extLst>
              <a:ext uri="{FF2B5EF4-FFF2-40B4-BE49-F238E27FC236}">
                <a16:creationId xmlns:a16="http://schemas.microsoft.com/office/drawing/2014/main" id="{6A89D930-3385-C854-A900-30FE15240A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79" t="50070"/>
          <a:stretch/>
        </p:blipFill>
        <p:spPr bwMode="auto">
          <a:xfrm>
            <a:off x="313203" y="1851670"/>
            <a:ext cx="2006287" cy="256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w to diagnose Hypertherm controller PLC">
            <a:extLst>
              <a:ext uri="{FF2B5EF4-FFF2-40B4-BE49-F238E27FC236}">
                <a16:creationId xmlns:a16="http://schemas.microsoft.com/office/drawing/2014/main" id="{87B1452B-814D-E8C2-3DE9-B54332DEC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180336" y="1155102"/>
            <a:ext cx="1783333" cy="317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5584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9A12D-9AC2-96FA-C590-A36CF2BE4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E9B87-A9F4-1255-AB18-A150FC231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1769C7-501B-F030-A7B4-6010ED0AF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594" y="576262"/>
            <a:ext cx="29337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43146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65E48-F9FC-A1F2-42C8-891C1FE77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E1BC1-A793-3D2A-1C9A-A878B7378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52420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00B68-748B-CE8A-E778-25B0AD070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1A9A2-FF15-4F26-3AB4-CEA4A4FE0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Is CNN going to be outdated?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ChatGPT is a neural network that predicts the next word, similar to classification of emotions</a:t>
            </a:r>
          </a:p>
          <a:p>
            <a:pPr marL="461350" lvl="2" indent="-285750"/>
            <a:r>
              <a:rPr lang="en-GB" dirty="0"/>
              <a:t>Uses a new technique called transformers (attention mechanism)</a:t>
            </a:r>
          </a:p>
          <a:p>
            <a:pPr marL="461350" lvl="2" indent="-285750"/>
            <a:r>
              <a:rPr lang="en-GB" dirty="0"/>
              <a:t>For me</a:t>
            </a:r>
          </a:p>
          <a:p>
            <a:pPr marL="640738" lvl="3" indent="-285750"/>
            <a:r>
              <a:rPr lang="en-GB" dirty="0"/>
              <a:t>ChatGPT is useful for learning/explaining concepts, debugging code, CICD pipelines, writing boilerplate</a:t>
            </a:r>
          </a:p>
          <a:p>
            <a:pPr marL="640738" lvl="3" indent="-285750"/>
            <a:r>
              <a:rPr lang="en-GB" dirty="0"/>
              <a:t>ChatGPT is less useful for writing long pieces of code with complex logic, and usually makes some mistakes</a:t>
            </a:r>
          </a:p>
          <a:p>
            <a:pPr marL="640738" lvl="3" indent="-285750"/>
            <a:r>
              <a:rPr lang="en-GB" dirty="0"/>
              <a:t>ChatGPT is not useful for getting knowledge outside of “common” knowledge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are seeing a lot of AI generated content on </a:t>
            </a:r>
            <a:r>
              <a:rPr lang="en-GB" dirty="0" err="1"/>
              <a:t>Youtube</a:t>
            </a:r>
            <a:r>
              <a:rPr lang="en-GB" dirty="0"/>
              <a:t>, Google. How do you feel about this?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Where do we see neural networks in 10, 20, 50, 100, 1000 years?</a:t>
            </a:r>
          </a:p>
        </p:txBody>
      </p:sp>
    </p:spTree>
    <p:extLst>
      <p:ext uri="{BB962C8B-B14F-4D97-AF65-F5344CB8AC3E}">
        <p14:creationId xmlns:p14="http://schemas.microsoft.com/office/powerpoint/2010/main" val="410726752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2AEEA-3E01-6653-3F57-F32C23B8F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Finally…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5FCF4-522E-78CD-E041-345FC3702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Training the models are computationally expensive and can generate significant workloads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 can we ensure they run smoothly as we push the limits of Machine Learning/AI (in Elastic search)?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AI &amp; ML Search Engine - Take Search to the Next Level | Elastic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Stay tuned next week…</a:t>
            </a:r>
          </a:p>
        </p:txBody>
      </p:sp>
    </p:spTree>
    <p:extLst>
      <p:ext uri="{BB962C8B-B14F-4D97-AF65-F5344CB8AC3E}">
        <p14:creationId xmlns:p14="http://schemas.microsoft.com/office/powerpoint/2010/main" val="220940935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C6EC0-9F46-5ADA-49B6-7D8D96FF7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A0B71-B2A8-3A0E-D6DC-E71B86EA8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Problems we are facing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is a Neural Network?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 can we train a Neural Network?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is a Convolutional Neural Network?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My master’s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Live 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Open discussion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FBA70CE8-D5F4-795D-5704-2040B84D7243}"/>
              </a:ext>
            </a:extLst>
          </p:cNvPr>
          <p:cNvSpPr/>
          <p:nvPr/>
        </p:nvSpPr>
        <p:spPr>
          <a:xfrm>
            <a:off x="4427984" y="771549"/>
            <a:ext cx="432048" cy="1728193"/>
          </a:xfrm>
          <a:prstGeom prst="rightBrac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9E03CC1-5B1B-39B2-CE5F-3A80CC27F4F6}"/>
              </a:ext>
            </a:extLst>
          </p:cNvPr>
          <p:cNvSpPr/>
          <p:nvPr/>
        </p:nvSpPr>
        <p:spPr>
          <a:xfrm>
            <a:off x="4427984" y="2534385"/>
            <a:ext cx="432048" cy="216024"/>
          </a:xfrm>
          <a:prstGeom prst="rightBrac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8CE582-9502-73E6-DC62-E911C1C47A79}"/>
              </a:ext>
            </a:extLst>
          </p:cNvPr>
          <p:cNvSpPr txBox="1"/>
          <p:nvPr/>
        </p:nvSpPr>
        <p:spPr>
          <a:xfrm>
            <a:off x="4895652" y="1634204"/>
            <a:ext cx="122413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/>
              <a:t>30 minutes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77F10E-A960-B9AB-4CEE-95F5CC730E8B}"/>
              </a:ext>
            </a:extLst>
          </p:cNvPr>
          <p:cNvSpPr txBox="1"/>
          <p:nvPr/>
        </p:nvSpPr>
        <p:spPr>
          <a:xfrm>
            <a:off x="4895652" y="2536037"/>
            <a:ext cx="122413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/>
              <a:t>25 minutes</a:t>
            </a:r>
          </a:p>
        </p:txBody>
      </p:sp>
    </p:spTree>
    <p:extLst>
      <p:ext uri="{BB962C8B-B14F-4D97-AF65-F5344CB8AC3E}">
        <p14:creationId xmlns:p14="http://schemas.microsoft.com/office/powerpoint/2010/main" val="23305628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6E2D7-7A15-09D0-89F1-594EAA6FD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we are currently facing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85BE3-20EF-CB9B-E66B-96D960832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Predictive maintenance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Security scanning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1026" name="Picture 2" descr="X-Ray Baggage Scanner in India - Magtech Group">
            <a:extLst>
              <a:ext uri="{FF2B5EF4-FFF2-40B4-BE49-F238E27FC236}">
                <a16:creationId xmlns:a16="http://schemas.microsoft.com/office/drawing/2014/main" id="{93BE3344-A487-09B9-4CDA-F6843099B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570" y="2572269"/>
            <a:ext cx="3547886" cy="199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amaged parts of (A) PLC + PCL45 and (B) PCL45 + PLC; macro-structures... |  Download Scientific Diagram">
            <a:extLst>
              <a:ext uri="{FF2B5EF4-FFF2-40B4-BE49-F238E27FC236}">
                <a16:creationId xmlns:a16="http://schemas.microsoft.com/office/drawing/2014/main" id="{6A89D930-3385-C854-A900-30FE15240A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79" t="50070"/>
          <a:stretch/>
        </p:blipFill>
        <p:spPr bwMode="auto">
          <a:xfrm>
            <a:off x="313203" y="1851670"/>
            <a:ext cx="2006287" cy="256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w to diagnose Hypertherm controller PLC">
            <a:extLst>
              <a:ext uri="{FF2B5EF4-FFF2-40B4-BE49-F238E27FC236}">
                <a16:creationId xmlns:a16="http://schemas.microsoft.com/office/drawing/2014/main" id="{87B1452B-814D-E8C2-3DE9-B54332DEC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180336" y="1155102"/>
            <a:ext cx="1783333" cy="317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6320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22104-B9CE-CB1B-0CCD-DD39A2D04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we are currently facing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D1C64-1E05-44F3-2FC5-67AF5188A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Self-driving cars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Xray</a:t>
            </a:r>
          </a:p>
        </p:txBody>
      </p:sp>
      <p:pic>
        <p:nvPicPr>
          <p:cNvPr id="2050" name="Picture 2" descr="AI-driven deep CNN approach for multi-label pathology classification using chest  X-Rays [PeerJ]">
            <a:extLst>
              <a:ext uri="{FF2B5EF4-FFF2-40B4-BE49-F238E27FC236}">
                <a16:creationId xmlns:a16="http://schemas.microsoft.com/office/drawing/2014/main" id="{21225523-EAE5-5164-4135-D98602F41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43" y="1766460"/>
            <a:ext cx="3514757" cy="261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nvolutional Neural Networks (CNN) in Self-Driving Cars">
            <a:extLst>
              <a:ext uri="{FF2B5EF4-FFF2-40B4-BE49-F238E27FC236}">
                <a16:creationId xmlns:a16="http://schemas.microsoft.com/office/drawing/2014/main" id="{77A5504C-38BB-1979-0443-E4510828A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90" y="1778852"/>
            <a:ext cx="4633063" cy="260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2242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gression vs Classification — Understand How To Choose">
            <a:extLst>
              <a:ext uri="{FF2B5EF4-FFF2-40B4-BE49-F238E27FC236}">
                <a16:creationId xmlns:a16="http://schemas.microsoft.com/office/drawing/2014/main" id="{C90CBBAA-EF12-B267-84E0-0FB1FE27E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050" y="1991615"/>
            <a:ext cx="4615749" cy="259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FB9641-C41B-F632-8D18-B610DED75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Neural Network?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BEC101-1305-3F78-4E64-6235B7C779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0" indent="0"/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BEC101-1305-3F78-4E64-6235B7C779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2866" t="-12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C48C1-1586-B784-7AB8-6645FB0C3FD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Perceptron – Single neuron neural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Neural network – Multi-layered perceptron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1028" name="Picture 4" descr="Diagram of a linear unit.">
            <a:extLst>
              <a:ext uri="{FF2B5EF4-FFF2-40B4-BE49-F238E27FC236}">
                <a16:creationId xmlns:a16="http://schemas.microsoft.com/office/drawing/2014/main" id="{BC30E1EB-2066-D53D-007D-A9B07F25C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03598"/>
            <a:ext cx="259080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erceptron">
            <a:extLst>
              <a:ext uri="{FF2B5EF4-FFF2-40B4-BE49-F238E27FC236}">
                <a16:creationId xmlns:a16="http://schemas.microsoft.com/office/drawing/2014/main" id="{83C777BD-7514-93E0-9278-2FC915B5E5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39"/>
          <a:stretch/>
        </p:blipFill>
        <p:spPr bwMode="auto">
          <a:xfrm>
            <a:off x="11013" y="2931790"/>
            <a:ext cx="3791893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onvolutional neural networks.">
            <a:extLst>
              <a:ext uri="{FF2B5EF4-FFF2-40B4-BE49-F238E27FC236}">
                <a16:creationId xmlns:a16="http://schemas.microsoft.com/office/drawing/2014/main" id="{05D67DEA-9A0E-594E-6357-FE6541CDE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997" y="1943080"/>
            <a:ext cx="4147443" cy="24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3C26AD9B-B25A-3F4D-63C5-0CF333AB6649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457201" y="837862"/>
                <a:ext cx="4042792" cy="3509963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180000" indent="-180000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>
                    <a:schemeClr val="accent1"/>
                  </a:buClr>
                  <a:buFontTx/>
                  <a:buNone/>
                  <a:defRPr sz="16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179388" indent="-179388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 pitchFamily="34" charset="0"/>
                  <a:buChar char="•"/>
                  <a:defRPr kumimoji="0" lang="de-DE" sz="1600" b="0" i="0" u="none" strike="noStrike" kern="1200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defRPr>
                </a:lvl2pPr>
                <a:lvl3pPr marL="355600" indent="-179388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 pitchFamily="34" charset="0"/>
                  <a:buChar char="-"/>
                  <a:defRPr sz="16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534988" indent="-179388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714375" indent="-179388" algn="l" defTabSz="896938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 pitchFamily="34" charset="0"/>
                  <a:buChar char="-"/>
                  <a:defRPr sz="16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𝑤𝑥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0" indent="0"/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3C26AD9B-B25A-3F4D-63C5-0CF333AB6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57201" y="837862"/>
                <a:ext cx="4042792" cy="3509963"/>
              </a:xfrm>
              <a:prstGeom prst="rect">
                <a:avLst/>
              </a:prstGeom>
              <a:blipFill>
                <a:blip r:embed="rId4"/>
                <a:stretch>
                  <a:fillRect l="-2866" t="-12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4" descr="Diagram of a linear unit.">
            <a:extLst>
              <a:ext uri="{FF2B5EF4-FFF2-40B4-BE49-F238E27FC236}">
                <a16:creationId xmlns:a16="http://schemas.microsoft.com/office/drawing/2014/main" id="{DA9FE912-228C-E37D-193D-8BC31DA14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03598"/>
            <a:ext cx="259080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347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5A2B6-AA33-B742-74CD-13A70B790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can we train a Neural Network?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332CD6-A93C-08F1-5640-7FF7D797CA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𝑤𝑥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Methods:</a:t>
                </a:r>
              </a:p>
              <a:p>
                <a:pPr marL="461350" lvl="2" indent="-285750"/>
                <a:r>
                  <a:rPr lang="en-GB" dirty="0"/>
                  <a:t>Regression</a:t>
                </a:r>
              </a:p>
              <a:p>
                <a:pPr marL="461350" lvl="2" indent="-285750"/>
                <a:r>
                  <a:rPr lang="en-GB" dirty="0"/>
                  <a:t>Least squared</a:t>
                </a:r>
              </a:p>
              <a:p>
                <a:pPr marL="461350" lvl="2" indent="-285750"/>
                <a:r>
                  <a:rPr lang="en-GB" dirty="0"/>
                  <a:t>Matrix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332CD6-A93C-08F1-5640-7FF7D797CA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66" t="-12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8E4D22A-258A-2850-C426-97A5B162FB6D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8E4D22A-258A-2850-C426-97A5B162FB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3"/>
                <a:stretch>
                  <a:fillRect l="-2866" t="-12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Diagram of a linear unit.">
            <a:extLst>
              <a:ext uri="{FF2B5EF4-FFF2-40B4-BE49-F238E27FC236}">
                <a16:creationId xmlns:a16="http://schemas.microsoft.com/office/drawing/2014/main" id="{910785CB-00E8-554A-241B-51CF56DED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96" y="1323975"/>
            <a:ext cx="259080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nlock The Super Power of Polynomial Regression in Machine Learning -  Dataaspirant">
            <a:extLst>
              <a:ext uri="{FF2B5EF4-FFF2-40B4-BE49-F238E27FC236}">
                <a16:creationId xmlns:a16="http://schemas.microsoft.com/office/drawing/2014/main" id="{937804A3-067D-058D-28F7-FBAE62EF0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715766"/>
            <a:ext cx="4805993" cy="225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Perceptron">
            <a:extLst>
              <a:ext uri="{FF2B5EF4-FFF2-40B4-BE49-F238E27FC236}">
                <a16:creationId xmlns:a16="http://schemas.microsoft.com/office/drawing/2014/main" id="{ECB060FA-B7A7-569D-50A8-D6CAEB410F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39"/>
          <a:stretch/>
        </p:blipFill>
        <p:spPr bwMode="auto">
          <a:xfrm>
            <a:off x="4211960" y="1131590"/>
            <a:ext cx="3791893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7154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A219-B195-D6DB-75C2-8CDD32B01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can we train a Neural Network?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E15B3-83CE-FCB6-F571-268A7FD1F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 about deep neural networks?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D9A14E-297F-FA0A-4DF2-C676A11626F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Randomly initialize weights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Input data (that we already know the result of)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Forward pass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Calculate error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Backpropagation (find which weights contributed to the lost the most)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Update Weights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Repeat 2-6 for all input data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Repeat step 2-7 multiple times (epoch)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  <p:pic>
        <p:nvPicPr>
          <p:cNvPr id="5" name="Picture 8" descr="Convolutional neural networks.">
            <a:extLst>
              <a:ext uri="{FF2B5EF4-FFF2-40B4-BE49-F238E27FC236}">
                <a16:creationId xmlns:a16="http://schemas.microsoft.com/office/drawing/2014/main" id="{0056E99A-54C6-9CA9-74D7-97A50F4C6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77" y="1491630"/>
            <a:ext cx="4147443" cy="24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2592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586B1-8B00-66FB-07B8-8CAE35BD2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can we train a Neural Network?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4E300-6355-18DF-6B60-9BEC0027E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4CFD0-9B78-339D-9F33-09F1146FA26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2" name="Picture 2" descr="Deep Learning Simplified: Feel and Talk like an Expert in Neural Networks |  Towards AI">
            <a:extLst>
              <a:ext uri="{FF2B5EF4-FFF2-40B4-BE49-F238E27FC236}">
                <a16:creationId xmlns:a16="http://schemas.microsoft.com/office/drawing/2014/main" id="{80DD8429-E3C1-6D77-B592-AF2C20CDA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97" y="1275606"/>
            <a:ext cx="7144999" cy="3119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59613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ATWORKPOWERPOINTMASTERTEMPLATECONFIGURATION" val="&lt;!--Created with officeatwork--&gt;&#10;&lt;MasterTemplateConfiguration&gt;&#10;  &lt;TableOfContentsCollection&gt;&#10;    &lt;TableOfContents&gt;&#10;      &lt;Id&gt;1c576c14-ccbc-4b7f-a809-2b35a65ba2d1&lt;/Id&gt;&#10;      &lt;IdName&gt;Agenda&lt;/IdName&gt;&#10;      &lt;Label&gt;&amp;lt;translate&amp;gt;Ribbon.New.TableOfContent&amp;lt;/translate&amp;gt;&lt;/Label&gt;&#10;      &lt;ImageMso&gt;FileNew&lt;/ImageMso&gt;&#10;      &lt;Image&gt;&lt;/Image&gt;&#10;      &lt;ShowToc&gt;true&lt;/ShowToc&gt;&#10;      &lt;Layout&gt;BEUMER Agenda&lt;/Layout&gt;&#10;      &lt;TableOfContentsTitle&gt;Agenda&lt;/TableOfContentsTitle&gt;&#10;      &lt;Insert&gt;BEUMER Title&lt;/Insert&gt;&#10;      &lt;InsertRelativePosition&gt;After&lt;/InsertRelativePosition&gt;&#10;      &lt;Level1&gt;BEUMER Chapter&lt;/Level1&gt;&#10;      &lt;Level2&gt;&lt;/Level2&gt;&#10;      &lt;Level3&gt;&lt;/Level3&gt;&#10;      &lt;Level4&gt;&lt;/Level4&gt;&#10;      &lt;Level5&gt;&lt;/Level5&gt;&#10;      &lt;ShowPositionIndicatorSlides&gt;true&lt;/ShowPositionIndicatorSlides&gt;&#10;      &lt;UseSeparatePositionIndicatorSlides&gt;false&lt;/UseSeparatePositionIndicatorSlides&gt;&#10;      &lt;PositionIndicatorSlidesLayout&gt;&lt;/PositionIndicatorSlidesLayout&gt;&#10;      &lt;PositionIndicatorSlidesTitle&gt;&lt;/PositionIndicatorSlidesTitle&gt;&#10;      &lt;PositionIndicatorSlidesInsertRelativePosition&gt;Before&lt;/PositionIndicatorSlidesInsertRelativePosition&gt;&#10;      &lt;PositionIndicatorSlidesLevel1&gt;BEUMER Chapter&lt;/PositionIndicatorSlidesLevel1&gt;&#10;      &lt;PositionIndicatorSlidesLevel2&gt;&lt;/PositionIndicatorSlidesLevel2&gt;&#10;      &lt;PositionIndicatorSlidesLevel3&gt;&lt;/PositionIndicatorSlidesLevel3&gt;&#10;      &lt;PositionIndicatorSlidesLevel4&gt;&lt;/PositionIndicatorSlidesLevel4&gt;&#10;      &lt;IsSelected&gt;false&lt;/IsSelected&gt;&#10;      &lt;IsExpanded&gt;false&lt;/IsExpanded&gt;&#10;    &lt;/TableOfContents&gt;&#10;  &lt;/TableOfContentsCollection&gt;&#10;  &lt;ThemeDefinition&gt;&#10;    &lt;DefaultThemeDefinition&gt;&lt;/DefaultThemeDefinition&gt;&#10;    &lt;PresentationThemeDefinition&gt;&lt;/PresentationThemeDefinition&gt;&#10;    &lt;SlideThemeDefinition&gt;&lt;/SlideThemeDefinition&gt;&#10;    &lt;ObjectThemeDefinition&gt;&lt;/ObjectThemeDefinition&gt;&#10;  &lt;/ThemeDefinition&gt;&#10;  &lt;MasterProperties&gt;&#10;    &lt;MasterProperty Id=&quot;2004112217333376588294&quot;&gt;&#10;      &lt;Fields&gt;&#10;        &lt;Field Id=&quot;2011982347978498756646&quot; ShowField=&quot;false&quot; /&gt;&#10;        &lt;Field Id=&quot;2010032915520270663768&quot; ShowField=&quot;false&quot; /&gt;&#10;        &lt;Field Id=&quot;2010030416385012448864&quot; ShowField=&quot;false&quot; /&gt;&#10;        &lt;Field Id=&quot;2016030309062093502544&quot; ShowField=&quot;false&quot; /&gt;&#10;        &lt;Field Id=&quot;2005040809241304770672&quot; ShowField=&quot;true&quot; /&gt;&#10;        &lt;Field Id=&quot;2015070611350135502254&quot; ShowField=&quot;false&quot; /&gt;&#10;        &lt;Field Id=&quot;2015070611352720618343&quot; ShowField=&quot;false&quot; /&gt;&#10;        &lt;Field Id=&quot;2015070707565484000881&quot; ShowField=&quot;false&quot; /&gt;&#10;        &lt;Field Id=&quot;2015070707565484000883&quot; ShowField=&quot;false&quot; /&gt;&#10;        &lt;Field Id=&quot;2015070611352720618344&quot; ShowField=&quot;false&quot; /&gt;&#10;        &lt;Field Id=&quot;2015070611352720618345&quot; ShowField=&quot;false&quot; /&gt;&#10;        &lt;Field Id=&quot;2015070611352720618346&quot; ShowField=&quot;false&quot; /&gt;&#10;        &lt;Field Id=&quot;2015070611352720618348&quot; ShowField=&quot;false&quot; /&gt;&#10;        &lt;Field Id=&quot;2015070611352720618349&quot; ShowField=&quot;false&quot; /&gt;&#10;        &lt;Field Id=&quot;2015070611352720618350&quot; ShowField=&quot;false&quot; /&gt;&#10;        &lt;Field Id=&quot;2015083107474867873180&quot; ShowField=&quot;false&quot; /&gt;&#10;        &lt;Field Id=&quot;2015083107475212144542&quot; ShowField=&quot;false&quot; /&gt;&#10;        &lt;Field Id=&quot;2015070608512037818645&quot; ShowField=&quot;false&quot; /&gt;&#10;        &lt;Field Id=&quot;2015070608512037818646&quot; ShowField=&quot;false&quot; /&gt;&#10;        &lt;Field Id=&quot;2015070111103845622753&quot; ShowField=&quot;false&quot; /&gt;&#10;        &lt;Field Id=&quot;2015070111110357351757&quot; ShowField=&quot;false&quot; /&gt;&#10;        &lt;Field Id=&quot;2015010515551314449520&quot; ShowField=&quot;false&quot; /&gt;&#10;        &lt;Field Id=&quot;2015032409165101857479&quot; ShowField=&quot;false&quot; /&gt;&#10;        &lt;Field Id=&quot;2015010609285548403072&quot; ShowField=&quot;false&quot; /&gt;&#10;        &lt;Field Id=&quot;2016030311064909724712&quot; ShowField=&quot;false&quot; /&gt;&#10;        &lt;Field Id=&quot;2016030311064909724713&quot; ShowField=&quot;false&quot; /&gt;&#10;        &lt;Field Id=&quot;2016030311064909724714&quot; ShowField=&quot;false&quot; /&gt;&#10;        &lt;Field Id=&quot;2016030311064909724715&quot; ShowField=&quot;false&quot; /&gt;&#10;        &lt;Field Id=&quot;2016030311180826584057&quot; ShowField=&quot;false&quot; /&gt;&#10;        &lt;Field Id=&quot;2015081408184348400890&quot; ShowField=&quot;false&quot; /&gt;&#10;        &lt;Field Id=&quot;2015091409415898273693&quot; ShowField=&quot;false&quot; /&gt;&#10;        &lt;Field Id=&quot;2015070112464904817272&quot; ShowField=&quot;false&quot; /&gt;&#10;        &lt;Field Id=&quot;2015070112473103308178&quot; ShowField=&quot;false&quot; /&gt;&#10;        &lt;Field Id=&quot;2015100815150760293972&quot; ShowField=&quot;false&quot; /&gt;&#10;        &lt;Field Id=&quot;2015100814263704979625&quot; ShowField=&quot;false&quot; /&gt;&#10;        &lt;Field Id=&quot;2015011515250948060726&quot; ShowField=&quot;false&quot; /&gt;&#10;        &lt;Field Id=&quot;2004111209284731179378&quot; ShowField=&quot;false&quot; /&gt;&#10;        &lt;Field Id=&quot;2004112217261556206966&quot; ShowField=&quot;false&quot; /&gt;&#10;        &lt;Field Id=&quot;2011973463486587459834&quot; ShowField=&quot;true&quot; /&gt;&#10;        &lt;Field Id=&quot;2011349845823498345623&quot; ShowField=&quot;true&quot; /&gt;&#10;        &lt;Field Id=&quot;2015010914543320280803&quot; ShowField=&quot;true&quot; /&gt;&#10;        &lt;Field Id=&quot;2015010914551537522442&quot; ShowField=&quot;true&quot; /&gt;&#10;        &lt;Field Id=&quot;2015050113190404468319&quot; ShowField=&quot;true&quot; /&gt;&#10;        &lt;Field Id=&quot;2012121310205201817333&quot; ShowField=&quot;true&quot; /&gt;&#10;        &lt;Field Id=&quot;2006083110591114259288&quot; ShowField=&quot;false&quot; /&gt;&#10;      &lt;/Fields&gt;&#10;    &lt;/MasterProperty&gt;&#10;  &lt;/MasterProperties&gt;&#10;  &lt;ContentItems&gt;&#10;    &lt;ContentItem Language=&quot;2052&quot; IsDefault=&quot;false&quot;&gt;&#10;      &lt;File HasContent=&quot;false&quot; LinkToLanguage=&quot;&quot; /&gt;&#10;    &lt;/ContentItem&gt;&#10;    &lt;ContentItem Language=&quot;1029&quot; IsDefault=&quot;false&quot;&gt;&#10;      &lt;File HasContent=&quot;false&quot; LinkToLanguage=&quot;&quot; /&gt;&#10;    &lt;/ContentItem&gt;&#10;    &lt;ContentItem Language=&quot;1030&quot; IsDefault=&quot;false&quot;&gt;&#10;      &lt;File HasContent=&quot;false&quot; LinkToLanguage=&quot;&quot; /&gt;&#10;    &lt;/ContentItem&gt;&#10;    &lt;ContentItem Language=&quot;2057&quot; IsDefault=&quot;false&quot;&gt;&#10;      &lt;File HasContent=&quot;false&quot; LinkToLanguage=&quot;&quot; /&gt;&#10;    &lt;/ContentItem&gt;&#10;    &lt;ContentItem Language=&quot;1033&quot; IsDefault=&quot;false&quot;&gt;&#10;      &lt;File HasContent=&quot;false&quot; LinkToLanguage=&quot;&quot; /&gt;&#10;    &lt;/ContentItem&gt;&#10;    &lt;ContentItem Language=&quot;1036&quot; IsDefault=&quot;false&quot;&gt;&#10;      &lt;File HasContent=&quot;false&quot; LinkToLanguage=&quot;&quot; /&gt;&#10;    &lt;/ContentItem&gt;&#10;    &lt;ContentItem Language=&quot;1031&quot; IsDefault=&quot;true&quot;&gt;&#10;      &lt;File HasContent=&quot;true&quot; LinkToLanguage=&quot;&quot; /&gt;&#10;    &lt;/ContentItem&gt;&#10;    &lt;ContentItem Language=&quot;1040&quot; IsDefault=&quot;false&quot;&gt;&#10;      &lt;File HasContent=&quot;false&quot; LinkToLanguage=&quot;&quot; /&gt;&#10;    &lt;/ContentItem&gt;&#10;    &lt;ContentItem Language=&quot;1045&quot; IsDefault=&quot;false&quot;&gt;&#10;      &lt;File HasContent=&quot;false&quot; LinkToLanguage=&quot;&quot; /&gt;&#10;    &lt;/ContentItem&gt;&#10;    &lt;ContentItem Language=&quot;1046&quot; IsDefault=&quot;false&quot;&gt;&#10;      &lt;File HasContent=&quot;false&quot; LinkToLanguage=&quot;&quot; /&gt;&#10;    &lt;/ContentItem&gt;&#10;    &lt;ContentItem Language=&quot;1049&quot; IsDefault=&quot;false&quot;&gt;&#10;      &lt;File HasContent=&quot;false&quot; LinkToLanguage=&quot;&quot; /&gt;&#10;    &lt;/ContentItem&gt;&#10;    &lt;ContentItem Language=&quot;1034&quot; IsDefault=&quot;false&quot;&gt;&#10;      &lt;File HasContent=&quot;false&quot; LinkToLanguage=&quot;&quot; /&gt;&#10;    &lt;/ContentItem&gt;&#10;  &lt;/ContentItems&gt;&#10;&lt;/MasterTemplateConfiguration&gt;"/>
  <p:tag name="OFFICEATWORKPOWERPOINTMASTERTEMPLATEID" val="Presentation"/>
  <p:tag name="OAWWIZARDSTEPS" val="0|1|4"/>
  <p:tag name="ZOAWLANGID" val="2057"/>
  <p:tag name="OAWDOCPROPSOURCE" val="&lt;DocProps&gt;&lt;DocProp UID=&quot;2002122011014149059130932&quot; EntryUID=&quot;2015020608411943907390&quot; PrimaryUID=&quot;&quot;&gt;&lt;Field Name=&quot;IDName&quot; Value=&quot;BDK (BEUMER Group A/S)&quot;/&gt;&lt;Field Name=&quot;Organisation&quot; Value=&quot;BEUMER Group A/S&quot;/&gt;&lt;Field Name=&quot;Address0&quot; Value=&quot;&quot;/&gt;&lt;Field Name=&quot;Address1&quot; Value=&quot;P.O. Pedersens Vej 10&quot;/&gt;&lt;Field Name=&quot;Address2&quot; Value=&quot;DK-8200 Aarhus N&quot;/&gt;&lt;Field Name=&quot;Address3&quot; Value=&quot;Denmark&quot;/&gt;&lt;Field Name=&quot;Address4&quot; Value=&quot;&quot;/&gt;&lt;Field Name=&quot;Address5&quot; Value=&quot;&quot;/&gt;&lt;Field Name=&quot;Address6&quot; Value=&quot;&quot;/&gt;&lt;Field Name=&quot;Telefon&quot; Value=&quot;+45 8741 41-41&quot;/&gt;&lt;Field Name=&quot;Fax&quot; Value=&quot;+45 8741 41-87&quot;/&gt;&lt;Field Name=&quot;Country&quot; Value=&quot;Denmark&quot;/&gt;&lt;Field Name=&quot;Email&quot; Value=&quot;info@beumergroup.com&quot;/&gt;&lt;Field Name=&quot;Internet&quot; Value=&quot;www.beumergroup.com&quot;/&gt;&lt;Field Name=&quot;City&quot; Value=&quot;Aarhus&quot;/&gt;&lt;Field Name=&quot;Footer1&quot; Value=&quot;&quot;/&gt;&lt;Field Name=&quot;Footer2&quot; Value=&quot;&quot;/&gt;&lt;Field Name=&quot;Footer3&quot; Value=&quot;&quot;/&gt;&lt;Field Name=&quot;Footer4&quot; Value=&quot;&quot;/&gt;&lt;Field Name=&quot;WdA4LogoColorPortrait&quot; Value=&quot;%Logos%\Beumer_right_A4_color.2100.300.wmf&quot;/&gt;&lt;Field Name=&quot;WdA4LogoBlackWhitePortrait&quot; Value=&quot;%Logos%\Beumer_right_A4_bw.2100.300.wmf&quot;/&gt;&lt;Field Name=&quot;WdA4LogoColorQuer&quot; Value=&quot;%Logos%\Beumer_right_color_landscape.2970.300.wmf&quot;/&gt;&lt;Field Name=&quot;WdA4LogoBlackWhiteQuer&quot; Value=&quot;%Logos%\Beumer_right_bw_landscape.2970.300.wmf&quot;/&gt;&lt;Field Name=&quot;WdLetterLogoColorPortrait&quot; Value=&quot;%Logos%\Beumer_right_A4_color.2100.300.wmf&quot;/&gt;&lt;Field Name=&quot;WdLetterLogoBlackWhitePortrait&quot; Value=&quot;%Logos%\Beumer_right_A4_bw.2100.300.wmf&quot;/&gt;&lt;Field Name=&quot;WdLetterLogoColorQuer&quot; Value=&quot;%Logos%\Beumer_right_color_landscape.2970.300.wmf&quot;/&gt;&lt;Field Name=&quot;WdLetterLogoBlackWhiteQuer&quot; Value=&quot;%Logos%\Beumer_right_bw_landscape.2970.300.wmf&quot;/&gt;&lt;Field Name=&quot;Footer5&quot; Value=&quot;&quot;/&gt;&lt;Field Name=&quot;Footer6&quot; Value=&quot;VAT No. 12655681&quot;/&gt;&lt;Field Name=&quot;EMailDisclaimer1&quot; Value=&quot;Commercial register Münster HR A 5886&quot;/&gt;&lt;Field Name=&quot;EMailDisclaimer2&quot; Value=&quot;Unlimited partner: BEUMER International GmbH,&quot;/&gt;&lt;Field Name=&quot;EMailDisclaimer3&quot; Value=&quot;Commercial register Münster HR B 10090&quot;/&gt;&lt;Field Name=&quot;EMailDisclaimer4&quot; Value=&quot;Managing directors: Dr. Christoph Beumer (Chairman), Dr. Hermann Brunsen, Norbert Hufnagel, Dr. Detlev Rose&quot;/&gt;&lt;Field Name=&quot;EMailDisclaimer5&quot; Value=&quot;This e-mail and any attachments are confidential and may contain legally privileged information. If you are not the intended&quot;/&gt;&lt;Field Name=&quot;EMailDisclaimer6&quot; Value=&quot;recipient, please reply to sender and delete this e-mail and any attachments from your system. Any unauthorized use,&quot;/&gt;&lt;Field Name=&quot;EMailDisclaimer7&quot; Value=&quot;disclosure or copying of this e-mail is prohibited.&amp;quot;&quot;/&gt;&lt;Field Name=&quot;WdA4LogoFooterColorPortrait&quot; Value=&quot;&quot;/&gt;&lt;Field Name=&quot;WdA4LogoFooterBlackWhitePortrait&quot; Value=&quot;&quot;/&gt;&lt;Field Name=&quot;WdLetterLogoFooterColorPortrait&quot; Value=&quot;&quot;/&gt;&lt;Field Name=&quot;WdLetterLogoFooterBlackWhitePortrait&quot; Value=&quot;&quot;/&gt;&lt;Field Name=&quot;WdA4LogoFooterColorQuer&quot; Value=&quot;&quot;/&gt;&lt;Field Name=&quot;WdA4LogoFooterBlackWhiteQuer&quot; Value=&quot;&quot;/&gt;&lt;Field Name=&quot;WdLetterLogoFooterColorQuer&quot; Value=&quot;&quot;/&gt;&lt;Field Name=&quot;WdLetterLogoFooterBlackWhiteQuer&quot; Value=&quot;&quot;/&gt;&lt;Field Name=&quot;Data_UID&quot; Value=&quot;2015020608411943907390&quot;/&gt;&lt;Field Name=&quot;Field_Name&quot; Value=&quot;&quot;/&gt;&lt;Field Name=&quot;Field_UID&quot; Value=&quot;&quot;/&gt;&lt;Field Name=&quot;ML_LCID&quot; Value=&quot;&quot;/&gt;&lt;Field Name=&quot;ML_Value&quot; Value=&quot;&quot;/&gt;&lt;Field Name=&quot;SelectedUID&quot; Value=&quot;2024060708482223695720&quot;/&gt;&lt;/DocProp&gt;&lt;DocProp UID=&quot;2006040509495284662868&quot; EntryUID=&quot;9617522535176311536715324622929421445659&quot; PrimaryUID=&quot;&quot;&gt;&lt;Field Name=&quot;IDName&quot; Value=&quot;Naiyun Wu, Software System Engineer&quot;/&gt;&lt;Field Name=&quot;Name&quot; Value=&quot;Naiyun Wu&quot;/&gt;&lt;Field Name=&quot;DirectPhone&quot; Value=&quot;&quot;/&gt;&lt;Field Name=&quot;DirectFax&quot; Value=&quot;&quot;/&gt;&lt;Field Name=&quot;Mobile&quot; Value=&quot;&quot;/&gt;&lt;Field Name=&quot;EMail&quot; Value=&quot;naiyun.wu@beumer.com&quot;/&gt;&lt;Field Name=&quot;Function&quot; Value=&quot;Software System Engineer&quot;/&gt;&lt;Field Name=&quot;Title&quot; Value=&quot;&quot;/&gt;&lt;Field Name=&quot;Salutation&quot; Value=&quot;&quot;/&gt;&lt;Field Name=&quot;Data_UID&quot; Value=&quot;9617522535176311536715324622929421445659&quot;/&gt;&lt;Field Name=&quot;Field_Name&quot; Value=&quot;&quot;/&gt;&lt;Field Name=&quot;Field_UID&quot; Value=&quot;&quot;/&gt;&lt;Field Name=&quot;ML_LCID&quot; Value=&quot;&quot;/&gt;&lt;Field Name=&quot;ML_Value&quot; Value=&quot;&quot;/&gt;&lt;Field Name=&quot;SelectedUID&quot; Value=&quot;2024060708482223695720&quot;/&gt;&lt;/DocProp&gt;&lt;DocProp UID=&quot;200212191811121321310321301031x&quot; EntryUID=&quot;9617522535176311536715324622929421445659&quot; PrimaryUID=&quot;&quot;&gt;&lt;Field Name=&quot;IDName&quot; Value=&quot;Naiyun Wu, Software System Engineer&quot;/&gt;&lt;Field Name=&quot;Name&quot; Value=&quot;Naiyun Wu&quot;/&gt;&lt;Field Name=&quot;DirectPhone&quot; Value=&quot;&quot;/&gt;&lt;Field Name=&quot;DirectFax&quot; Value=&quot;&quot;/&gt;&lt;Field Name=&quot;Mobile&quot; Value=&quot;&quot;/&gt;&lt;Field Name=&quot;EMail&quot; Value=&quot;naiyun.wu@beumer.com&quot;/&gt;&lt;Field Name=&quot;Function&quot; Value=&quot;Software System Engineer&quot;/&gt;&lt;Field Name=&quot;Title&quot; Value=&quot;&quot;/&gt;&lt;Field Name=&quot;Salutation&quot; Value=&quot;&quot;/&gt;&lt;Field Name=&quot;Data_UID&quot; Value=&quot;9617522535176311536715324622929421445659&quot;/&gt;&lt;Field Name=&quot;Field_Name&quot; Value=&quot;&quot;/&gt;&lt;Field Name=&quot;Field_UID&quot; Value=&quot;&quot;/&gt;&lt;Field Name=&quot;ML_LCID&quot; Value=&quot;&quot;/&gt;&lt;Field Name=&quot;ML_Value&quot; Value=&quot;&quot;/&gt;&lt;Field Name=&quot;SelectedUID&quot; Value=&quot;2024060708482223695720&quot;/&gt;&lt;/DocProp&gt;&lt;DocProp UID=&quot;2002122010583847234010578&quot; EntryUID=&quot;9617522535176311536715324622929421445659&quot; PrimaryUID=&quot;&quot;&gt;&lt;Field Name=&quot;IDName&quot; Value=&quot;Naiyun Wu, Software System Engineer&quot;/&gt;&lt;Field Name=&quot;Name&quot; Value=&quot;Naiyun Wu&quot;/&gt;&lt;Field Name=&quot;DirectPhone&quot; Value=&quot;&quot;/&gt;&lt;Field Name=&quot;DirectFax&quot; Value=&quot;&quot;/&gt;&lt;Field Name=&quot;Mobile&quot; Value=&quot;&quot;/&gt;&lt;Field Name=&quot;EMail&quot; Value=&quot;naiyun.wu@beumer.com&quot;/&gt;&lt;Field Name=&quot;Function&quot; Value=&quot;Software System Engineer&quot;/&gt;&lt;Field Name=&quot;Title&quot; Value=&quot;&quot;/&gt;&lt;Field Name=&quot;Salutation&quot; Value=&quot;&quot;/&gt;&lt;Field Name=&quot;Data_UID&quot; Value=&quot;9617522535176311536715324622929421445659&quot;/&gt;&lt;Field Name=&quot;Field_Name&quot; Value=&quot;&quot;/&gt;&lt;Field Name=&quot;Field_UID&quot; Value=&quot;&quot;/&gt;&lt;Field Name=&quot;ML_LCID&quot; Value=&quot;&quot;/&gt;&lt;Field Name=&quot;ML_Value&quot; Value=&quot;&quot;/&gt;&lt;Field Name=&quot;SelectedUID&quot; Value=&quot;2024060708482223695720&quot;/&gt;&lt;/DocProp&gt;&lt;DocProp UID=&quot;2003061115381095709037&quot; EntryUID=&quot;2003121817293296325874&quot; PrimaryUID=&quot;&quot;&gt;&lt;Field Name=&quot;IDName&quot; Value=&quot;(None)&quot;/&gt;&lt;Field Name=&quot;SelectedUID&quot; Value=&quot;2024060708482223695720&quot;/&gt;&lt;/DocProp&gt;&lt;DocProp UID=&quot;2014121613380748534588&quot; EntryUID=&quot;2003121817293296325874&quot; PrimaryUID=&quot;&quot;&gt;&lt;Field Name=&quot;IDName&quot; Value=&quot;(None)&quot;/&gt;&lt;Field Name=&quot;SelectedUID&quot; Value=&quot;2024060708482223695720&quot;/&gt;&lt;/DocProp&gt;&lt;DocProp UID=&quot;2014121613393248503734&quot; EntryUID=&quot;2003121817293296325874&quot; PrimaryUID=&quot;&quot;&gt;&lt;Field Name=&quot;IDName&quot; Value=&quot;(None)&quot;/&gt;&lt;Field Name=&quot;SelectedUID&quot; Value=&quot;2024060708482223695720&quot;/&gt;&lt;/DocProp&gt;&lt;DocProp UID=&quot;2013071211254288123943&quot; EntryUID=&quot;2003121817293296325874&quot; PrimaryUID=&quot;&quot;&gt;&lt;Field Name=&quot;IDName&quot; Value=&quot;(None)&quot;/&gt;&lt;Field Name=&quot;SelectedUID&quot; Value=&quot;2024060708482223695720&quot;/&gt;&lt;/DocProp&gt;&lt;DocProp UID=&quot;2004112217333376588294&quot; EntryUID=&quot;2004123010144120300001&quot;&gt;&lt;Field UID=&quot;2011973463486587459834&quot; Name=&quot;PresentationTitle&quot; Value=&quot;Convolutional Neural Network&quot;/&gt;&lt;Field UID=&quot;2011349845823498345623&quot; Name=&quot;PresentationSubTitle&quot; Value=&quot;&quot;/&gt;&lt;Field UID=&quot;2015010914543320280803&quot; Name=&quot;Information1&quot; Value=&quot;&quot;/&gt;&lt;Field UID=&quot;2015010914551537522442&quot; Name=&quot;Information2&quot; Value=&quot;&quot;/&gt;&lt;Field UID=&quot;2015050113190404468319&quot; Name=&quot;Information3&quot; Value=&quot;&quot;/&gt;&lt;/DocProp&gt;&lt;/DocProps&gt;&#10;"/>
  <p:tag name="OFFICEATWORKPRESENTATIONPROJECTID" val="beumergroup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© BEUMER Group /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‹#›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    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[Title]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[Text]&#10;Zweite Eben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© BEUMER Group /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‹#›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    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[Title]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[Text]&#10;Zweite Eben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    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  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  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© BEUMER Group /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‹#›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[Title]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[Text]&#10;Zweite Ebene&#10;Dritte Ebene&#10;Vierte Ebene&#10;Fünfte Eben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[Text]&#10;Zweite Ebene&#10;Dritte Ebene&#10;Vierte Ebene&#10;Fünfte Eben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  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© BEUMER Group /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‹#›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[Title]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[Title]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[Text]&#10;Zweite Ebene&#10;Dritte Ebene&#10;Vierte Ebene&#10;Fünfte Eben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[Text]&#10;Zweite Ebene&#10;Dritte Ebene&#10;Vierte Ebene&#10;Fünfte Eben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[Headline]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[Headline]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  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© BEUMER Group /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‹#›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[Title]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© BEUMER Group /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[Text]&#10;Zweite Ebene&#10;Dritte Ebene&#10;Vierte Ebene&#10;Fünfte Eben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‹#›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ATWORKSLIDETHEMENAME" val="BEUMER.thmx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[[MasterProperty(&quot;CustomField&quot;, &quot;PresentationTitle&quot;)]]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[[MasterProperty(&quot;CustomField&quot;, &quot;PresentationSubTitle&quot;)]]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[[MasterProperty(&quot;CustomField&quot;, &quot;Information2&quot;)]]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[[MasterProperty(&quot;CustomField&quot;, &quot;Information1&quot;)]]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[[MasterProperty(&quot;CustomField&quot;, &quot;Information3&quot;)]]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[[PowerPointImage(&quot;Titlepicture&quot;,IF(MasterProperty(&quot;PicturesPowerPoint&quot;, &quot;Picture&quot;)=&quot;&quot;, &quot;%Logos%\PowerPoint\Steelplate.jpg&quot;, MasterProperty(&quot;PicturesPowerPoint&quot;, &quot;Picture&quot;)))]]"/>
  <p:tag name="OFFICEATWORKPICTUREIDENTIFIER" val="Titlepictur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    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[Title]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[Text]&#10;Zweite Ebene&#10;Dritte Ebene&#10;Vierte Ebene&#10;Fünfte Eben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  "/>
</p:tagLst>
</file>

<file path=ppt/theme/theme1.xml><?xml version="1.0" encoding="utf-8"?>
<a:theme xmlns:a="http://schemas.openxmlformats.org/drawingml/2006/main" name="BEUMER">
  <a:themeElements>
    <a:clrScheme name="BEUMER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E0"/>
      </a:accent1>
      <a:accent2>
        <a:srgbClr val="969696"/>
      </a:accent2>
      <a:accent3>
        <a:srgbClr val="FF9900"/>
      </a:accent3>
      <a:accent4>
        <a:srgbClr val="FFCC66"/>
      </a:accent4>
      <a:accent5>
        <a:srgbClr val="4B4B4B"/>
      </a:accent5>
      <a:accent6>
        <a:srgbClr val="D5D5D5"/>
      </a:accent6>
      <a:hlink>
        <a:srgbClr val="004C72"/>
      </a:hlink>
      <a:folHlink>
        <a:srgbClr val="BF72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 w="9525">
          <a:noFill/>
        </a:ln>
      </a:spPr>
      <a:bodyPr lIns="72000" tIns="36000" rIns="72000" bIns="36000" rtlCol="0" anchor="ctr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BEUMER</Template>
  <TotalTime>0</TotalTime>
  <Words>700</Words>
  <Application>Microsoft Office PowerPoint</Application>
  <PresentationFormat>On-screen Show (16:9)</PresentationFormat>
  <Paragraphs>128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Cambria Math</vt:lpstr>
      <vt:lpstr>BEUMER</vt:lpstr>
      <vt:lpstr>PowerPoint Presentation</vt:lpstr>
      <vt:lpstr>PowerPoint Presentation</vt:lpstr>
      <vt:lpstr>Agenda</vt:lpstr>
      <vt:lpstr>Problems we are currently facing</vt:lpstr>
      <vt:lpstr>Problems we are currently facing</vt:lpstr>
      <vt:lpstr>What is a Neural Network?</vt:lpstr>
      <vt:lpstr>How can we train a Neural Network?</vt:lpstr>
      <vt:lpstr>How can we train a Neural Network?</vt:lpstr>
      <vt:lpstr>How can we train a Neural Network?</vt:lpstr>
      <vt:lpstr>How can we train a better Neural Network?</vt:lpstr>
      <vt:lpstr>What is a Convolutional Neural Network?</vt:lpstr>
      <vt:lpstr>What is a Convolutional Neural Network?</vt:lpstr>
      <vt:lpstr>My master’s project</vt:lpstr>
      <vt:lpstr>My master’s project</vt:lpstr>
      <vt:lpstr>My master’s project</vt:lpstr>
      <vt:lpstr>My master’s project</vt:lpstr>
      <vt:lpstr>My master’s project</vt:lpstr>
      <vt:lpstr>Live demo</vt:lpstr>
      <vt:lpstr>Problems we are currently facing</vt:lpstr>
      <vt:lpstr>Questions</vt:lpstr>
      <vt:lpstr>Open discussion</vt:lpstr>
      <vt:lpstr>Finally…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Wu, Naiyun</dc:creator>
  <cp:lastModifiedBy>Wu, Naiyun</cp:lastModifiedBy>
  <cp:revision>346</cp:revision>
  <dcterms:created xsi:type="dcterms:W3CDTF">2012-10-30T16:07:25Z</dcterms:created>
  <dcterms:modified xsi:type="dcterms:W3CDTF">2024-10-10T08:31:39Z</dcterms:modified>
</cp:coreProperties>
</file>