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59" r:id="rId7"/>
    <p:sldId id="261" r:id="rId8"/>
    <p:sldId id="265" r:id="rId9"/>
    <p:sldId id="264" r:id="rId10"/>
    <p:sldId id="266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3" d="100"/>
          <a:sy n="53" d="100"/>
        </p:scale>
        <p:origin x="23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AA90F-AAF8-4F58-82E1-A93F9F45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0B2A46-B84D-4256-8E7C-5C85870E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23BA4-6E47-4BA6-A58B-38F6C452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A9A12-D392-403E-94A1-29E02F35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F6622-6809-47B0-B343-F24B702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18BA2-BA4E-437C-9C0F-C8513265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389A5A-B528-4FD8-BC2C-1DDAB9997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60DC9-1E2F-427E-80BA-5AFD0D43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64A70-1E87-41B7-BFFA-080FA1DB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087F4-BAD7-42E8-BEFD-CEB7DBDB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4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A2354-B60E-486B-A0D0-71BBB09EC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DCEEB-3169-483E-AF8F-44A38653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49998-91F7-40F5-90D8-237E2229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AF821-5566-4EFE-8411-7D958ED2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FF528-E39A-4DF1-AAC6-9F579871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EA4D2-D4A3-4601-BD6A-CDD7B772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AD14B-C09A-4EB2-A970-0B9570CA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896BF-9586-4309-A8BF-3A33B9F3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B29B7-969C-42AE-A9C1-4526D1F7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DE366-4AF9-4852-BF48-DE19CA27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1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7A974-6A2D-41B8-A8AD-CE2C384E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4CE22-DAEE-40D7-B3D9-41C016D5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28C36-0C12-4975-B7DB-EEBA4266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1E518-8F6B-434B-AEE8-A00BCC5F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F0B92-983C-4E4F-BB6D-E0E284FF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3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3F97C-4F4F-4ED3-BFE2-23F627B6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C676A-6231-40BB-A33C-32848B80D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0EAA8-EB3C-4F7C-B7FB-E8F7B5908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AF82B-01D8-4742-BB2B-EC9781A1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97077-D0D4-4F45-A259-E2846660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C25D0-9C7B-4E06-8B26-D6B556D4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A3B5B-E28D-4AF8-8839-00200C72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BF441-F771-4739-9ECA-6ACDDBDA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F98F1-98C0-4950-95A2-C89E9BD2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07182-D640-400F-9839-D309B5E4E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57254-4786-4E33-BE64-D6DAC6AFB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11012-1B40-4B05-B9D3-426CCD85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7916F1-889E-480E-AF85-3757061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0332C1-A743-49CF-905D-008188F7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4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3B099-C39F-457B-A971-7A3C3FF6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506CA5-BFC1-4753-90BD-ECC79F37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2600CF-DE49-466A-A2B9-B229B748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9C3E44-9888-4481-B457-60DA5D91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C328F-D24D-4F5D-8BD6-8A35DF62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F8BEA-2765-4AF1-B82C-5C386DF4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B1EA8-C24B-4C15-8C25-A56225B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1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6B409-7853-4349-96C4-FF1127FE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58417-ECBD-4F6E-A923-A0203634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D577D-E24D-4C9B-B4DA-89E8B820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C38F-C5C4-4768-8570-54446826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D193-98AC-4961-B80A-FB664CE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A9279-6481-4E6F-A9D6-1E9AB033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2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23658-F6AA-46CB-B1E4-D34DEE95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F63CD7-4118-4273-BE2D-DEDDC1311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5F6F4-EBD7-469C-8A85-DDA966544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2E239-7607-4A65-AD19-612D42F2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E845E-1BDA-45B0-AE55-F214D176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DDB16-C5D3-4807-A328-E9847681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9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B1D0C-6834-4CD7-AF4A-0A69A09F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40856-C055-4820-9433-DAA4A637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5353F-60E5-4ECA-9D0E-E1D49654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3A1A-F18A-4663-8B2E-3E71ED572838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9E535-652B-46C9-B08D-BF896AF63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11399-4918-4477-921B-E85422EBC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B458-438E-41A1-A3FF-EFFF4390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B3C20F-6688-4FB8-985D-A189E0EA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80808"/>
                </a:solidFill>
              </a:rPr>
              <a:t>2016-CVPR</a:t>
            </a:r>
            <a:endParaRPr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B2A154-FE60-4C44-8A1F-5540E63BB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159" y="2438356"/>
            <a:ext cx="7621733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 dirty="0"/>
              <a:t>Deep Residual Learning for Image Recognition</a:t>
            </a:r>
            <a:br>
              <a:rPr lang="en-US" altLang="zh-CN" sz="3600" dirty="0"/>
            </a:br>
            <a:r>
              <a:rPr lang="zh-CN" altLang="en-US" sz="3600" dirty="0"/>
              <a:t>基于深度残差网络的图像识别</a:t>
            </a:r>
            <a:endParaRPr lang="zh-CN" alt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4D0D27-69ED-4FEF-B8FB-705A23AD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895"/>
            <a:ext cx="12192000" cy="4316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629CDB-5292-485D-BC2B-63527BD21619}"/>
              </a:ext>
            </a:extLst>
          </p:cNvPr>
          <p:cNvSpPr txBox="1"/>
          <p:nvPr/>
        </p:nvSpPr>
        <p:spPr>
          <a:xfrm>
            <a:off x="2228088" y="624564"/>
            <a:ext cx="77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35643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419559B-DDB6-4CF0-99E0-F306C2AE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336" y="113999"/>
            <a:ext cx="8741664" cy="66300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300841-0D25-494F-BA7E-D9DEF2E261C1}"/>
              </a:ext>
            </a:extLst>
          </p:cNvPr>
          <p:cNvSpPr txBox="1"/>
          <p:nvPr/>
        </p:nvSpPr>
        <p:spPr>
          <a:xfrm>
            <a:off x="621792" y="2090172"/>
            <a:ext cx="25968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复现结果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2400" dirty="0"/>
              <a:t>12</a:t>
            </a:r>
            <a:r>
              <a:rPr lang="zh-CN" altLang="en-US" sz="2400" dirty="0"/>
              <a:t>层的</a:t>
            </a:r>
            <a:r>
              <a:rPr lang="en-US" altLang="zh-CN" sz="2400" dirty="0"/>
              <a:t>CNN</a:t>
            </a:r>
          </a:p>
          <a:p>
            <a:r>
              <a:rPr lang="en-US" altLang="zh-CN" sz="2400" dirty="0"/>
              <a:t>32</a:t>
            </a:r>
            <a:r>
              <a:rPr lang="zh-CN" altLang="en-US" sz="2400" dirty="0"/>
              <a:t>层的</a:t>
            </a:r>
            <a:r>
              <a:rPr lang="en-US" altLang="zh-CN" sz="2400" dirty="0" err="1"/>
              <a:t>ResNet</a:t>
            </a:r>
            <a:endParaRPr lang="en-US" altLang="zh-CN" sz="2400" dirty="0"/>
          </a:p>
          <a:p>
            <a:r>
              <a:rPr lang="en-US" altLang="zh-CN" sz="2400" dirty="0"/>
              <a:t>44</a:t>
            </a:r>
            <a:r>
              <a:rPr lang="zh-CN" altLang="en-US" sz="2400" dirty="0"/>
              <a:t>层的</a:t>
            </a:r>
            <a:r>
              <a:rPr lang="en-US" altLang="zh-CN" sz="2400" dirty="0" err="1"/>
              <a:t>DenseNet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70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9AB8C-070C-4815-B7C7-5A7C668B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7848" cy="599909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VGGnet</a:t>
            </a:r>
            <a:br>
              <a:rPr lang="en-US" altLang="zh-CN" dirty="0"/>
            </a:br>
            <a:r>
              <a:rPr lang="en-US" altLang="zh-CN" sz="3600" dirty="0"/>
              <a:t>2014- ILSVRC-2</a:t>
            </a:r>
            <a:br>
              <a:rPr lang="en-US" altLang="zh-CN" dirty="0"/>
            </a:br>
            <a:r>
              <a:rPr lang="zh-CN" altLang="en-US" sz="3200" dirty="0"/>
              <a:t>通过反复堆叠</a:t>
            </a:r>
            <a:r>
              <a:rPr lang="en-US" altLang="zh-CN" sz="3200" dirty="0"/>
              <a:t>3</a:t>
            </a:r>
            <a:r>
              <a:rPr lang="zh-CN" altLang="en-US" sz="3200" dirty="0"/>
              <a:t>*</a:t>
            </a:r>
            <a:r>
              <a:rPr lang="en-US" altLang="zh-CN" sz="3200" dirty="0"/>
              <a:t>3</a:t>
            </a:r>
            <a:r>
              <a:rPr lang="zh-CN" altLang="en-US" sz="3200" dirty="0"/>
              <a:t>的小卷积核和</a:t>
            </a:r>
            <a:r>
              <a:rPr lang="en-US" altLang="zh-CN" sz="3200" dirty="0"/>
              <a:t>2</a:t>
            </a:r>
            <a:r>
              <a:rPr lang="zh-CN" altLang="en-US" sz="3200" dirty="0"/>
              <a:t>*</a:t>
            </a:r>
            <a:r>
              <a:rPr lang="en-US" altLang="zh-CN" sz="3200" dirty="0"/>
              <a:t>2</a:t>
            </a:r>
            <a:r>
              <a:rPr lang="zh-CN" altLang="en-US" sz="3200" dirty="0"/>
              <a:t>的最大池化层来搭建</a:t>
            </a:r>
            <a:r>
              <a:rPr lang="en-US" altLang="zh-CN" sz="3200" dirty="0"/>
              <a:t>16</a:t>
            </a:r>
            <a:r>
              <a:rPr lang="zh-CN" altLang="en-US" sz="3200" dirty="0"/>
              <a:t>*</a:t>
            </a:r>
            <a:r>
              <a:rPr lang="en-US" altLang="zh-CN" sz="3200" dirty="0"/>
              <a:t>19</a:t>
            </a:r>
            <a:r>
              <a:rPr lang="zh-CN" altLang="en-US" sz="3200" dirty="0"/>
              <a:t>层的深度卷积神经网络。泛化能力比较好，在不同图片数据集上都有良好表现，至今依然被用来提取特征图像，通过不断加深网络来提高性能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DB88F6-E8A7-4802-8215-251B0EA69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138" y="264859"/>
            <a:ext cx="6328283" cy="5999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B66E2A-7CBE-4D77-80AD-7BD13D95C6F0}"/>
              </a:ext>
            </a:extLst>
          </p:cNvPr>
          <p:cNvSpPr txBox="1"/>
          <p:nvPr/>
        </p:nvSpPr>
        <p:spPr>
          <a:xfrm>
            <a:off x="7384383" y="6364224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VGG</a:t>
            </a:r>
            <a:r>
              <a:rPr lang="zh-CN" altLang="en-US" dirty="0"/>
              <a:t>模型的网络结构</a:t>
            </a:r>
          </a:p>
        </p:txBody>
      </p:sp>
    </p:spTree>
    <p:extLst>
      <p:ext uri="{BB962C8B-B14F-4D97-AF65-F5344CB8AC3E}">
        <p14:creationId xmlns:p14="http://schemas.microsoft.com/office/powerpoint/2010/main" val="115145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318342-15D0-4505-B3D2-EC784AF1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02" y="2477293"/>
            <a:ext cx="9899989" cy="399495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BB254F-5403-4103-8BD5-B71E08C9C955}"/>
              </a:ext>
            </a:extLst>
          </p:cNvPr>
          <p:cNvSpPr txBox="1"/>
          <p:nvPr/>
        </p:nvSpPr>
        <p:spPr>
          <a:xfrm>
            <a:off x="864064" y="385756"/>
            <a:ext cx="1064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VGG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GoogleNet</a:t>
            </a:r>
            <a:r>
              <a:rPr lang="en-US" altLang="zh-CN" sz="2800" dirty="0"/>
              <a:t>(2014-ILSVRC-1)</a:t>
            </a:r>
            <a:r>
              <a:rPr lang="zh-CN" altLang="en-US" sz="2800" dirty="0"/>
              <a:t>并不是层数越深，效果越好，随着层数的增加，网络表现反而不如浅层网络的效果（网络退化甚至带来梯度消失</a:t>
            </a:r>
            <a:r>
              <a:rPr lang="en-US" altLang="zh-CN" sz="2800" dirty="0"/>
              <a:t>/</a:t>
            </a:r>
            <a:r>
              <a:rPr lang="zh-CN" altLang="en-US" sz="2800" dirty="0"/>
              <a:t>爆炸等问题）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AD3AD2-1611-4AF6-A319-ACED6162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64" y="1993502"/>
            <a:ext cx="10646664" cy="967581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ResNet</a:t>
            </a:r>
            <a:r>
              <a:rPr lang="zh-CN" altLang="en-US" sz="2800" dirty="0"/>
              <a:t>在</a:t>
            </a:r>
            <a:r>
              <a:rPr lang="en-US" altLang="zh-CN" sz="2800" dirty="0"/>
              <a:t>ILSVRC 2015</a:t>
            </a:r>
            <a:r>
              <a:rPr lang="zh-CN" altLang="en-US" sz="2800" dirty="0"/>
              <a:t>比赛中获得第一名，深度高达</a:t>
            </a:r>
            <a:r>
              <a:rPr lang="en-US" altLang="zh-CN" sz="2800" dirty="0"/>
              <a:t>152</a:t>
            </a:r>
            <a:r>
              <a:rPr lang="zh-CN" altLang="en-US" sz="2800" dirty="0"/>
              <a:t>层，远超</a:t>
            </a:r>
            <a:r>
              <a:rPr lang="en-US" altLang="zh-CN" sz="2800" dirty="0"/>
              <a:t>VGG</a:t>
            </a:r>
            <a:r>
              <a:rPr lang="zh-CN" altLang="en-US" sz="2800" dirty="0"/>
              <a:t>网络，随着网络层数加深，特征表现能力更加出众</a:t>
            </a:r>
          </a:p>
        </p:txBody>
      </p:sp>
    </p:spTree>
    <p:extLst>
      <p:ext uri="{BB962C8B-B14F-4D97-AF65-F5344CB8AC3E}">
        <p14:creationId xmlns:p14="http://schemas.microsoft.com/office/powerpoint/2010/main" val="1161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69D409-4399-4810-853C-3CA06B3B5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313" y="0"/>
            <a:ext cx="3914999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4EF0EF-5ABB-4AEE-9F7D-52278AC41126}"/>
              </a:ext>
            </a:extLst>
          </p:cNvPr>
          <p:cNvSpPr txBox="1"/>
          <p:nvPr/>
        </p:nvSpPr>
        <p:spPr>
          <a:xfrm>
            <a:off x="949609" y="859065"/>
            <a:ext cx="55961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恒等映射加深网络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r>
              <a:rPr lang="zh-CN" altLang="en-US" sz="2400" dirty="0"/>
              <a:t>对浅层网络结构和增加更多层的深层网络结构，如果新加的是一个恒等映射并且前面的网络保持一致（如右图），那么深层网络理应不比浅层网络表现差（错误率）。</a:t>
            </a:r>
            <a:endParaRPr lang="en-US" altLang="zh-CN" sz="2400" dirty="0"/>
          </a:p>
          <a:p>
            <a:r>
              <a:rPr lang="zh-CN" altLang="en-US" sz="2400" dirty="0"/>
              <a:t>红框中为新加的恒等映射（输入等于输出），两个网络错误率计算理应一致</a:t>
            </a:r>
            <a:endParaRPr lang="en-US" altLang="zh-CN" sz="2400" dirty="0"/>
          </a:p>
          <a:p>
            <a:r>
              <a:rPr lang="zh-CN" altLang="en-US" sz="2400" dirty="0"/>
              <a:t>但是实际实验中深层网络并不能取得比浅层网络更好的结果，即训练后的参数无法使新增加的层恰好成为一个恒等映射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88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B92695-E5CB-4987-A60A-92655206C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86" y="1217622"/>
            <a:ext cx="5369259" cy="4422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DA2B1E-1C64-405E-A2EC-376B1C2EF592}"/>
                  </a:ext>
                </a:extLst>
              </p:cNvPr>
              <p:cNvSpPr txBox="1"/>
              <p:nvPr/>
            </p:nvSpPr>
            <p:spPr>
              <a:xfrm>
                <a:off x="6475271" y="1536192"/>
                <a:ext cx="37856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ResNet</a:t>
                </a:r>
                <a:r>
                  <a:rPr lang="zh-CN" altLang="en-US" sz="2400" dirty="0"/>
                  <a:t>通过显式的修改网络结构，加入残差通路，让网络更容易地学习到恒等映射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图中的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即为需要得到的映射。在</a:t>
                </a:r>
                <a:r>
                  <a:rPr lang="en-US" altLang="zh-CN" sz="2400" dirty="0"/>
                  <a:t>Plaint net</a:t>
                </a:r>
                <a:r>
                  <a:rPr lang="zh-CN" altLang="en-US" sz="2400" dirty="0"/>
                  <a:t>中，目的便是这两层网络能够直接拟合出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DA2B1E-1C64-405E-A2EC-376B1C2EF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71" y="1536192"/>
                <a:ext cx="3785616" cy="3416320"/>
              </a:xfrm>
              <a:prstGeom prst="rect">
                <a:avLst/>
              </a:prstGeom>
              <a:blipFill>
                <a:blip r:embed="rId3"/>
                <a:stretch>
                  <a:fillRect l="-2415" t="-1250" b="-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79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3A393-E28D-4D0A-9105-8D51655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28" y="438277"/>
            <a:ext cx="2453640" cy="1325563"/>
          </a:xfrm>
        </p:spPr>
        <p:txBody>
          <a:bodyPr/>
          <a:lstStyle/>
          <a:p>
            <a:pPr algn="ctr"/>
            <a:r>
              <a:rPr lang="en-US" altLang="zh-CN" dirty="0" err="1"/>
              <a:t>ResNet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958A6E-C4A5-43D4-A421-7A1DEF89F28D}"/>
                  </a:ext>
                </a:extLst>
              </p:cNvPr>
              <p:cNvSpPr txBox="1"/>
              <p:nvPr/>
            </p:nvSpPr>
            <p:spPr>
              <a:xfrm>
                <a:off x="6748272" y="855899"/>
                <a:ext cx="44439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通过优化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从而使得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即恒等映射关系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958A6E-C4A5-43D4-A421-7A1DEF89F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855899"/>
                <a:ext cx="4443984" cy="1569660"/>
              </a:xfrm>
              <a:prstGeom prst="rect">
                <a:avLst/>
              </a:prstGeom>
              <a:blipFill>
                <a:blip r:embed="rId2"/>
                <a:stretch>
                  <a:fillRect l="-2058" t="-2713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7E71CB0E-C979-4271-90C2-05EE9A6B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0" y="1855280"/>
            <a:ext cx="6601182" cy="3549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D6C41E-19EE-4751-9442-E88C1F640DD5}"/>
                  </a:ext>
                </a:extLst>
              </p:cNvPr>
              <p:cNvSpPr txBox="1"/>
              <p:nvPr/>
            </p:nvSpPr>
            <p:spPr>
              <a:xfrm>
                <a:off x="6748272" y="4645152"/>
                <a:ext cx="36758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残差网络改变了学习目标</a:t>
                </a:r>
                <a:r>
                  <a:rPr lang="zh-CN" altLang="en-US" sz="2400" dirty="0"/>
                  <a:t>，学习的不再是完整输出而是目标值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b="0" dirty="0"/>
                  <a:t>的差值即残差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D6C41E-19EE-4751-9442-E88C1F64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4645152"/>
                <a:ext cx="3675888" cy="1569660"/>
              </a:xfrm>
              <a:prstGeom prst="rect">
                <a:avLst/>
              </a:prstGeom>
              <a:blipFill>
                <a:blip r:embed="rId4"/>
                <a:stretch>
                  <a:fillRect l="-2488" t="-2724" r="-6965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84ED0D-53F3-4971-B139-E54E18A5D6D5}"/>
                  </a:ext>
                </a:extLst>
              </p:cNvPr>
              <p:cNvSpPr txBox="1"/>
              <p:nvPr/>
            </p:nvSpPr>
            <p:spPr>
              <a:xfrm>
                <a:off x="6748272" y="2750525"/>
                <a:ext cx="36758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/>
                  <a:t>已经最优，那么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即为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b="0" dirty="0"/>
                  <a:t>只需要让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b="0" dirty="0"/>
                  <a:t>即可，这比直接学习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b="0" dirty="0"/>
                  <a:t>更加容易</a:t>
                </a:r>
                <a:endParaRPr lang="en-US" altLang="zh-CN" sz="2400" b="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84ED0D-53F3-4971-B139-E54E18A5D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2750525"/>
                <a:ext cx="3675888" cy="1569660"/>
              </a:xfrm>
              <a:prstGeom prst="rect">
                <a:avLst/>
              </a:prstGeom>
              <a:blipFill>
                <a:blip r:embed="rId5"/>
                <a:stretch>
                  <a:fillRect l="-2488" t="-2713" r="-2488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2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6562E8E-C676-4AFB-A931-7B0F2DD45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639"/>
            <a:ext cx="3182112" cy="68463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CFB0FE-F063-48CB-AFA4-AD79317E6FED}"/>
                  </a:ext>
                </a:extLst>
              </p:cNvPr>
              <p:cNvSpPr txBox="1"/>
              <p:nvPr/>
            </p:nvSpPr>
            <p:spPr>
              <a:xfrm>
                <a:off x="3649793" y="472732"/>
                <a:ext cx="60716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ResNet</a:t>
                </a:r>
                <a:r>
                  <a:rPr lang="zh-CN" altLang="en-US" sz="2400" dirty="0"/>
                  <a:t>由许多隔层相连的神经元子模块（</a:t>
                </a:r>
                <a:r>
                  <a:rPr lang="en-US" altLang="zh-CN" sz="2400" dirty="0"/>
                  <a:t>Residual Block</a:t>
                </a:r>
                <a:r>
                  <a:rPr lang="zh-CN" altLang="en-US" sz="2400" dirty="0"/>
                  <a:t>）组成</a:t>
                </a:r>
                <a:endParaRPr lang="en-US" altLang="zh-CN" sz="2400" dirty="0"/>
              </a:p>
              <a:p>
                <a:r>
                  <a:rPr lang="zh-CN" altLang="en-US" sz="2400" dirty="0"/>
                  <a:t>通过捷径连接（</a:t>
                </a:r>
                <a:r>
                  <a:rPr lang="en-US" altLang="zh-CN" sz="2400" dirty="0"/>
                  <a:t>shortcut connections</a:t>
                </a:r>
                <a:r>
                  <a:rPr lang="zh-CN" altLang="en-US" sz="2400" dirty="0"/>
                  <a:t>）后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CFB0FE-F063-48CB-AFA4-AD79317E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793" y="472732"/>
                <a:ext cx="6071616" cy="1569660"/>
              </a:xfrm>
              <a:prstGeom prst="rect">
                <a:avLst/>
              </a:prstGeom>
              <a:blipFill>
                <a:blip r:embed="rId3"/>
                <a:stretch>
                  <a:fillRect l="-1606" t="-2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6B8241D-3C8A-49DF-BFBD-6D4E7A17C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793" y="2374683"/>
            <a:ext cx="4067743" cy="4010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E7FF01-3B7D-4CFD-A131-0A536CC8755D}"/>
                  </a:ext>
                </a:extLst>
              </p:cNvPr>
              <p:cNvSpPr txBox="1"/>
              <p:nvPr/>
            </p:nvSpPr>
            <p:spPr>
              <a:xfrm>
                <a:off x="8185217" y="2209239"/>
                <a:ext cx="290779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实线：表示二者通道数相同，可以直接相加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虚线：表示二者通道数不同，需要进行卷积来调整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的通道数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Wx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计算方式如上，</a:t>
                </a:r>
                <a:r>
                  <a:rPr lang="en-US" altLang="zh-CN" sz="2400" dirty="0"/>
                  <a:t>W</a:t>
                </a:r>
                <a:r>
                  <a:rPr lang="zh-CN" altLang="en-US" sz="2400" dirty="0"/>
                  <a:t>代表卷积操作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E7FF01-3B7D-4CFD-A131-0A536CC87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217" y="2209239"/>
                <a:ext cx="2907792" cy="4154984"/>
              </a:xfrm>
              <a:prstGeom prst="rect">
                <a:avLst/>
              </a:prstGeom>
              <a:blipFill>
                <a:blip r:embed="rId5"/>
                <a:stretch>
                  <a:fillRect l="-3354" t="-1026" r="-2935" b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88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270B40-952C-4E77-8873-03CE6108C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72" y="2780219"/>
            <a:ext cx="6187162" cy="27061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F05402-F40F-4E34-9EF6-195C4213CB69}"/>
              </a:ext>
            </a:extLst>
          </p:cNvPr>
          <p:cNvSpPr txBox="1"/>
          <p:nvPr/>
        </p:nvSpPr>
        <p:spPr>
          <a:xfrm>
            <a:off x="658368" y="771435"/>
            <a:ext cx="4828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残差学习单元的不同</a:t>
            </a:r>
            <a:endParaRPr lang="en-US" altLang="zh-CN" sz="2400" dirty="0"/>
          </a:p>
          <a:p>
            <a:r>
              <a:rPr lang="zh-CN" altLang="en-US" sz="2400" dirty="0"/>
              <a:t>左图为</a:t>
            </a:r>
            <a:r>
              <a:rPr lang="en-US" altLang="zh-CN" sz="2400" dirty="0"/>
              <a:t>ResNet34</a:t>
            </a:r>
          </a:p>
          <a:p>
            <a:r>
              <a:rPr lang="zh-CN" altLang="en-US" sz="2400" dirty="0"/>
              <a:t>右图为</a:t>
            </a:r>
            <a:r>
              <a:rPr lang="en-US" altLang="zh-CN" sz="2400" dirty="0"/>
              <a:t>ResNet50/101/152</a:t>
            </a:r>
          </a:p>
          <a:p>
            <a:r>
              <a:rPr lang="zh-CN" altLang="en-US" sz="2400" dirty="0"/>
              <a:t>有效减少参数数量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84CAF4-BC02-4060-9BE0-A032513A53B8}"/>
                  </a:ext>
                </a:extLst>
              </p:cNvPr>
              <p:cNvSpPr txBox="1"/>
              <p:nvPr/>
            </p:nvSpPr>
            <p:spPr>
              <a:xfrm>
                <a:off x="6705602" y="771435"/>
                <a:ext cx="468782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假设左图残差单元输入为</a:t>
                </a:r>
                <a:r>
                  <a:rPr lang="en-US" altLang="zh-CN" sz="2400" dirty="0"/>
                  <a:t>256-d</a:t>
                </a:r>
                <a:r>
                  <a:rPr lang="zh-CN" altLang="en-US" sz="2400" dirty="0"/>
                  <a:t>，那么左图做两个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3,256</m:t>
                    </m:r>
                  </m:oMath>
                </a14:m>
                <a:r>
                  <a:rPr lang="zh-CN" altLang="en-US" sz="2400" dirty="0"/>
                  <a:t>的卷积，参数总数为</a:t>
                </a:r>
                <a:endParaRPr lang="en-US" altLang="zh-CN" sz="2400" dirty="0"/>
              </a:p>
              <a:p>
                <a:r>
                  <a:rPr lang="en-US" altLang="zh-CN" sz="2400" dirty="0"/>
                  <a:t>3×3×256×256×2=1179648</a:t>
                </a:r>
              </a:p>
              <a:p>
                <a:r>
                  <a:rPr lang="zh-CN" altLang="en-US" sz="2400" dirty="0"/>
                  <a:t>每个</a:t>
                </a:r>
                <a:r>
                  <a:rPr lang="en-US" altLang="zh-CN" sz="2400" dirty="0"/>
                  <a:t>filter</a:t>
                </a:r>
                <a:r>
                  <a:rPr lang="zh-CN" altLang="en-US" sz="2400" dirty="0"/>
                  <a:t>有</a:t>
                </a:r>
                <a:r>
                  <a:rPr lang="en-US" altLang="zh-CN" sz="2400" dirty="0"/>
                  <a:t>3×3×256</a:t>
                </a:r>
                <a:r>
                  <a:rPr lang="zh-CN" altLang="en-US" sz="2400" dirty="0"/>
                  <a:t>个参数，每层有</a:t>
                </a:r>
                <a:r>
                  <a:rPr lang="en-US" altLang="zh-CN" sz="2400" dirty="0"/>
                  <a:t>256</a:t>
                </a:r>
                <a:r>
                  <a:rPr lang="zh-CN" altLang="en-US" sz="2400" dirty="0"/>
                  <a:t>个</a:t>
                </a:r>
                <a:r>
                  <a:rPr lang="en-US" altLang="zh-CN" sz="2400" dirty="0"/>
                  <a:t>filter</a:t>
                </a:r>
                <a:r>
                  <a:rPr lang="zh-CN" altLang="en-US" sz="2400" dirty="0"/>
                  <a:t>，一共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右图参数总数为</a:t>
                </a:r>
                <a:endParaRPr lang="en-US" altLang="zh-CN" sz="2400" dirty="0"/>
              </a:p>
              <a:p>
                <a:r>
                  <a:rPr lang="en-US" altLang="zh-CN" sz="2400" dirty="0"/>
                  <a:t>1×1×256×64+3×3×64×64+1×1×64×256=69632</a:t>
                </a:r>
              </a:p>
              <a:p>
                <a:r>
                  <a:rPr lang="zh-CN" altLang="en-US" sz="2400" dirty="0"/>
                  <a:t>先通过</a:t>
                </a:r>
                <a:r>
                  <a:rPr lang="en-US" altLang="zh-CN" sz="2400" dirty="0"/>
                  <a:t>1x1,64</a:t>
                </a:r>
                <a:r>
                  <a:rPr lang="zh-CN" altLang="en-US" sz="2400" dirty="0"/>
                  <a:t>的卷积层将通道数将为</a:t>
                </a:r>
                <a:r>
                  <a:rPr lang="en-US" altLang="zh-CN" sz="2400" dirty="0"/>
                  <a:t>64</a:t>
                </a:r>
                <a:r>
                  <a:rPr lang="zh-CN" altLang="en-US" sz="2400" dirty="0"/>
                  <a:t>，然后是</a:t>
                </a:r>
                <a:r>
                  <a:rPr lang="en-US" altLang="zh-CN" sz="2400" dirty="0"/>
                  <a:t>3x3,64</a:t>
                </a:r>
                <a:r>
                  <a:rPr lang="zh-CN" altLang="en-US" sz="2400" dirty="0"/>
                  <a:t>的卷积层，再通过一个</a:t>
                </a:r>
                <a:r>
                  <a:rPr lang="en-US" altLang="zh-CN" sz="2400" dirty="0"/>
                  <a:t>1x1,256</a:t>
                </a:r>
                <a:r>
                  <a:rPr lang="zh-CN" altLang="en-US" sz="2400" dirty="0"/>
                  <a:t>的卷积层将通道数恢复为</a:t>
                </a:r>
                <a:r>
                  <a:rPr lang="en-US" altLang="zh-CN" sz="2400" dirty="0"/>
                  <a:t>256</a:t>
                </a:r>
                <a:r>
                  <a:rPr lang="zh-CN" altLang="en-US" sz="2400" dirty="0"/>
                  <a:t>，参数明显减少</a:t>
                </a:r>
                <a:endParaRPr lang="en-US" altLang="zh-CN" sz="2400" dirty="0"/>
              </a:p>
              <a:p>
                <a:r>
                  <a:rPr lang="zh-CN" altLang="en-US" sz="2400" dirty="0"/>
                  <a:t>用来减少深层网络计算量和参数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84CAF4-BC02-4060-9BE0-A032513A5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2" y="771435"/>
                <a:ext cx="4687822" cy="5632311"/>
              </a:xfrm>
              <a:prstGeom prst="rect">
                <a:avLst/>
              </a:prstGeom>
              <a:blipFill>
                <a:blip r:embed="rId3"/>
                <a:stretch>
                  <a:fillRect l="-1951" t="-758" r="-1691" b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4C4F18-5659-4E73-A169-D075A6BA1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3" y="437448"/>
            <a:ext cx="12124117" cy="57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518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Deep Residual Learning for Image Recognition 基于深度残差网络的图像识别</vt:lpstr>
      <vt:lpstr>VGGnet 2014- ILSVRC-2 通过反复堆叠3*3的小卷积核和2*2的最大池化层来搭建16*19层的深度卷积神经网络。泛化能力比较好，在不同图片数据集上都有良好表现，至今依然被用来提取特征图像，通过不断加深网络来提高性能</vt:lpstr>
      <vt:lpstr>ResNet在ILSVRC 2015比赛中获得第一名，深度高达152层，远超VGG网络，随着网络层数加深，特征表现能力更加出众</vt:lpstr>
      <vt:lpstr>PowerPoint 演示文稿</vt:lpstr>
      <vt:lpstr>PowerPoint 演示文稿</vt:lpstr>
      <vt:lpstr>ResNet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Residual Learning for Image Recognition 基于深度残差网络的图像识别</dc:title>
  <dc:creator>洪 海龙</dc:creator>
  <cp:lastModifiedBy>洪 海龙</cp:lastModifiedBy>
  <cp:revision>21</cp:revision>
  <dcterms:created xsi:type="dcterms:W3CDTF">2020-12-28T16:26:53Z</dcterms:created>
  <dcterms:modified xsi:type="dcterms:W3CDTF">2020-12-29T17:21:28Z</dcterms:modified>
</cp:coreProperties>
</file>