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90937-7815-A787-369F-BEE265FAD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301881-8124-4C56-83F7-8F6241492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D7675-8575-CF20-801D-9FFBA8CC1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BC04-96FB-4DDC-B098-775747895072}" type="datetimeFigureOut">
              <a:rPr lang="en-GB" smtClean="0"/>
              <a:t>11/03/2025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98E81-478F-A923-2503-A49CB6D56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F9777-6701-6D46-578E-5C088F8FC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D14A7-5FF6-4710-BFB0-8F233CF6CC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694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F546B-FD46-392C-1DD1-6FD6734F4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F55E20-98DA-CE4F-B85A-056504AEB1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D037C-F9D5-865C-9F99-E897F1D5C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BC04-96FB-4DDC-B098-775747895072}" type="datetimeFigureOut">
              <a:rPr lang="en-GB" smtClean="0"/>
              <a:t>11/03/2025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89B14-E906-7CA3-DB15-D642E5B6E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1D03B-A570-E8FB-863D-78B4A601D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D14A7-5FF6-4710-BFB0-8F233CF6CC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266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B9CD3F-7261-DDDE-FFA8-E70E7FF0EA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D7FF11-E6E8-D250-814F-FF6AC124A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51B7F-6DE3-D81D-0859-4B5999955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BC04-96FB-4DDC-B098-775747895072}" type="datetimeFigureOut">
              <a:rPr lang="en-GB" smtClean="0"/>
              <a:t>11/03/2025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31D9B-808B-DBA2-989B-B50F0E184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EE47D-A0E9-49B0-AE9B-01C000B95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D14A7-5FF6-4710-BFB0-8F233CF6CC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409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4C24D-B369-9B87-54C8-26266C3D3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DC31A-A683-5BC2-8854-AC51BC1BD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9872C-560C-5919-E603-FABD61E5A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BC04-96FB-4DDC-B098-775747895072}" type="datetimeFigureOut">
              <a:rPr lang="en-GB" smtClean="0"/>
              <a:t>11/03/2025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A55FE-6503-8197-375A-059C318A5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B970B-308A-6950-8D07-D66068A9E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D14A7-5FF6-4710-BFB0-8F233CF6CC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673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1736B-2CF6-F459-DAC4-C6A1B64F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2910A-1CED-E989-324C-3DBFBA09B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35103-9E57-F2BD-B042-79F08D92C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BC04-96FB-4DDC-B098-775747895072}" type="datetimeFigureOut">
              <a:rPr lang="en-GB" smtClean="0"/>
              <a:t>11/03/2025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7F9F3-B936-9B79-150F-D01F6A74D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5EEDB-A948-CD49-614E-7CB97E953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D14A7-5FF6-4710-BFB0-8F233CF6CC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6698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F5D44-3A55-7684-39DE-BFF830D44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FC8DD-0C4D-FD6D-81EE-35B0399617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B1CC08-63E9-B8F7-9F7E-DF475C7CC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3AA4C6-4415-7D8C-1D54-66F39E5A1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BC04-96FB-4DDC-B098-775747895072}" type="datetimeFigureOut">
              <a:rPr lang="en-GB" smtClean="0"/>
              <a:t>11/03/2025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B980E8-5D11-3B7E-2055-636AFC322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F8B0D-4E7B-3224-0D6B-C85F14D1F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D14A7-5FF6-4710-BFB0-8F233CF6CC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202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656D1-0C48-DF2D-7277-877322F07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B68B4-7D56-ABFC-2A84-E6455ED60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A613E-5F7B-5813-6569-4A5A6A6F71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F83FF6-A97B-AB52-E06C-B780E8AD5F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1314EE-06CF-7D75-F36A-85C36A0A1C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142EDF-1742-2F9D-78A5-1FBED9B86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BC04-96FB-4DDC-B098-775747895072}" type="datetimeFigureOut">
              <a:rPr lang="en-GB" smtClean="0"/>
              <a:t>11/03/2025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46A666-0C80-A201-AF5E-49A974ACC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9AA6C0-393F-E349-855D-D0E77F131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D14A7-5FF6-4710-BFB0-8F233CF6CC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196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4FD2A-831E-7EA4-D66F-10338A4E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84818C-F5F7-FE76-6D7F-F34A53338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BC04-96FB-4DDC-B098-775747895072}" type="datetimeFigureOut">
              <a:rPr lang="en-GB" smtClean="0"/>
              <a:t>11/03/2025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E9E5BE-CED4-0188-BC2E-C0AE24096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D735CF-281D-988F-3FCD-C5DBD8AA0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D14A7-5FF6-4710-BFB0-8F233CF6CC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2937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5F16D5-EB63-517D-C064-689B8F988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BC04-96FB-4DDC-B098-775747895072}" type="datetimeFigureOut">
              <a:rPr lang="en-GB" smtClean="0"/>
              <a:t>11/03/2025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DDF799-DA14-2825-4551-F44A96812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64CA25-D65C-1428-4884-C844AFD62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D14A7-5FF6-4710-BFB0-8F233CF6CC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31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594F-CD2D-60B7-EA20-42279BF1A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91D83-FE68-31E7-439C-851C56EDD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6538D-D673-C3CE-69C9-44C660545B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22F662-CDC2-30CE-ED79-F14DB619B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BC04-96FB-4DDC-B098-775747895072}" type="datetimeFigureOut">
              <a:rPr lang="en-GB" smtClean="0"/>
              <a:t>11/03/2025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27CEB6-9E28-70A5-B009-ABA2A58A4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78F0D-DC97-92A7-6890-FF7C93BF2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D14A7-5FF6-4710-BFB0-8F233CF6CC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2564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7C4D8-544A-DCCA-B559-28712CC6D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3A3E04-CF1E-F83B-D4A8-CB9A594613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1C6FD-4738-55C8-3580-40CCDFE55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3DBC5C-3F20-E3FA-1C3A-0E9592753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EBC04-96FB-4DDC-B098-775747895072}" type="datetimeFigureOut">
              <a:rPr lang="en-GB" smtClean="0"/>
              <a:t>11/03/2025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32F0E-9C4B-BFD8-0330-059833DB4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87D50F-1879-57B7-5418-B6E2315D1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D14A7-5FF6-4710-BFB0-8F233CF6CC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506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E051C6-9713-A304-1FF0-A08291361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65ACB-5A65-3C99-EE8D-E7ADC58AF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3FC71-B872-E6F4-6958-3E8D821BA9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1EBC04-96FB-4DDC-B098-775747895072}" type="datetimeFigureOut">
              <a:rPr lang="en-GB" smtClean="0"/>
              <a:t>11/03/2025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6981C-D580-ACD6-736E-BCEDBE7A2C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EE487-EC81-E1B6-331D-570CFE4F5C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2D14A7-5FF6-4710-BFB0-8F233CF6CC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7090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5AB6C00C-E865-7FC9-90FB-5D39E83653EF}"/>
              </a:ext>
            </a:extLst>
          </p:cNvPr>
          <p:cNvGrpSpPr/>
          <p:nvPr/>
        </p:nvGrpSpPr>
        <p:grpSpPr>
          <a:xfrm>
            <a:off x="128762" y="1027064"/>
            <a:ext cx="6012377" cy="4803872"/>
            <a:chOff x="464819" y="901603"/>
            <a:chExt cx="6012377" cy="4803872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B2E56427-D496-1801-A181-947298A5AEA5}"/>
                </a:ext>
              </a:extLst>
            </p:cNvPr>
            <p:cNvSpPr/>
            <p:nvPr/>
          </p:nvSpPr>
          <p:spPr>
            <a:xfrm>
              <a:off x="464819" y="901603"/>
              <a:ext cx="5916931" cy="4803872"/>
            </a:xfrm>
            <a:prstGeom prst="roundRect">
              <a:avLst>
                <a:gd name="adj" fmla="val 2788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>
              <a:outerShdw blurRad="12700" sx="101000" sy="101000" algn="ctr" rotWithShape="0">
                <a:schemeClr val="bg1">
                  <a:lumMod val="50000"/>
                  <a:alpha val="16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6A6915B-BF45-D122-D5B0-8E8D934339D1}"/>
                </a:ext>
              </a:extLst>
            </p:cNvPr>
            <p:cNvSpPr/>
            <p:nvPr/>
          </p:nvSpPr>
          <p:spPr>
            <a:xfrm>
              <a:off x="666069" y="1098259"/>
              <a:ext cx="3942041" cy="435956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FFC9685-F2BE-E9BE-3004-ECDC90ED5DDA}"/>
                </a:ext>
              </a:extLst>
            </p:cNvPr>
            <p:cNvSpPr/>
            <p:nvPr/>
          </p:nvSpPr>
          <p:spPr>
            <a:xfrm>
              <a:off x="1571625" y="2594194"/>
              <a:ext cx="1028700" cy="107632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8888CA2-2046-B7DA-1C28-181642C7145E}"/>
                </a:ext>
              </a:extLst>
            </p:cNvPr>
            <p:cNvSpPr/>
            <p:nvPr/>
          </p:nvSpPr>
          <p:spPr>
            <a:xfrm>
              <a:off x="1571625" y="2165570"/>
              <a:ext cx="1028700" cy="42862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1A7E411-E8C5-3857-AF40-221BA89F1830}"/>
                </a:ext>
              </a:extLst>
            </p:cNvPr>
            <p:cNvSpPr/>
            <p:nvPr/>
          </p:nvSpPr>
          <p:spPr>
            <a:xfrm>
              <a:off x="1571625" y="3670519"/>
              <a:ext cx="1028700" cy="1000124"/>
            </a:xfrm>
            <a:prstGeom prst="rect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4DD23E9-CC08-E48A-F248-D72198DCA32A}"/>
                </a:ext>
              </a:extLst>
            </p:cNvPr>
            <p:cNvSpPr/>
            <p:nvPr/>
          </p:nvSpPr>
          <p:spPr>
            <a:xfrm>
              <a:off x="2676525" y="2813269"/>
              <a:ext cx="1028700" cy="100012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3ED3541-23D1-863C-4C91-9D81C38B0546}"/>
                </a:ext>
              </a:extLst>
            </p:cNvPr>
            <p:cNvSpPr/>
            <p:nvPr/>
          </p:nvSpPr>
          <p:spPr>
            <a:xfrm>
              <a:off x="2676525" y="2165569"/>
              <a:ext cx="1028700" cy="67627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BD5F29B-4510-17C6-EEF5-47198A8E0426}"/>
                </a:ext>
              </a:extLst>
            </p:cNvPr>
            <p:cNvSpPr/>
            <p:nvPr/>
          </p:nvSpPr>
          <p:spPr>
            <a:xfrm>
              <a:off x="2676525" y="3813393"/>
              <a:ext cx="1028700" cy="857250"/>
            </a:xfrm>
            <a:prstGeom prst="rect">
              <a:avLst/>
            </a:prstGeom>
            <a:solidFill>
              <a:schemeClr val="accent2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A85FE79-4841-709B-EEF1-03B0D9B749E3}"/>
                </a:ext>
              </a:extLst>
            </p:cNvPr>
            <p:cNvSpPr txBox="1"/>
            <p:nvPr/>
          </p:nvSpPr>
          <p:spPr>
            <a:xfrm>
              <a:off x="649685" y="3682588"/>
              <a:ext cx="90487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100" dirty="0">
                  <a:solidFill>
                    <a:schemeClr val="accent1"/>
                  </a:solidFill>
                  <a:latin typeface="Aptos Light" panose="020B0004020202020204" pitchFamily="34" charset="0"/>
                </a:rPr>
                <a:t>Fixed </a:t>
              </a:r>
            </a:p>
            <a:p>
              <a:pPr algn="r"/>
              <a:r>
                <a:rPr lang="en-GB" sz="1100" dirty="0">
                  <a:solidFill>
                    <a:schemeClr val="accent1"/>
                  </a:solidFill>
                  <a:latin typeface="Aptos Light" panose="020B0004020202020204" pitchFamily="34" charset="0"/>
                </a:rPr>
                <a:t>Asset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4263DBE-DEE7-356D-5364-B4ED911368A1}"/>
                </a:ext>
              </a:extLst>
            </p:cNvPr>
            <p:cNvSpPr txBox="1"/>
            <p:nvPr/>
          </p:nvSpPr>
          <p:spPr>
            <a:xfrm>
              <a:off x="649685" y="2682464"/>
              <a:ext cx="90487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100" dirty="0">
                  <a:solidFill>
                    <a:schemeClr val="accent1"/>
                  </a:solidFill>
                  <a:latin typeface="Aptos Light" panose="020B0004020202020204" pitchFamily="34" charset="0"/>
                </a:rPr>
                <a:t>Current Asset (WC</a:t>
              </a:r>
              <a:r>
                <a:rPr lang="en-GB" sz="1100" baseline="30000" dirty="0">
                  <a:solidFill>
                    <a:schemeClr val="accent1"/>
                  </a:solidFill>
                  <a:latin typeface="Aptos Light" panose="020B0004020202020204" pitchFamily="34" charset="0"/>
                </a:rPr>
                <a:t>1</a:t>
              </a:r>
              <a:r>
                <a:rPr lang="en-GB" sz="1100" dirty="0">
                  <a:solidFill>
                    <a:schemeClr val="accent1"/>
                  </a:solidFill>
                  <a:latin typeface="Aptos Light" panose="020B0004020202020204" pitchFamily="34" charset="0"/>
                </a:rPr>
                <a:t>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FAA0BD2-B8D9-2898-9206-2EBCF1F2BAFF}"/>
                </a:ext>
              </a:extLst>
            </p:cNvPr>
            <p:cNvSpPr txBox="1"/>
            <p:nvPr/>
          </p:nvSpPr>
          <p:spPr>
            <a:xfrm>
              <a:off x="649685" y="2163307"/>
              <a:ext cx="90487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100" dirty="0">
                  <a:solidFill>
                    <a:schemeClr val="accent1"/>
                  </a:solidFill>
                  <a:latin typeface="Aptos Light" panose="020B0004020202020204" pitchFamily="34" charset="0"/>
                </a:rPr>
                <a:t>Cash </a:t>
              </a:r>
            </a:p>
            <a:p>
              <a:pPr algn="r"/>
              <a:r>
                <a:rPr lang="en-GB" sz="1100" dirty="0">
                  <a:solidFill>
                    <a:schemeClr val="accent1"/>
                  </a:solidFill>
                  <a:latin typeface="Aptos Light" panose="020B0004020202020204" pitchFamily="34" charset="0"/>
                </a:rPr>
                <a:t>&amp; Equiv.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9C391BF-256F-724C-395B-868A5652A447}"/>
                </a:ext>
              </a:extLst>
            </p:cNvPr>
            <p:cNvSpPr txBox="1"/>
            <p:nvPr/>
          </p:nvSpPr>
          <p:spPr>
            <a:xfrm>
              <a:off x="3731418" y="3806546"/>
              <a:ext cx="9048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>
                  <a:solidFill>
                    <a:schemeClr val="accent2"/>
                  </a:solidFill>
                  <a:latin typeface="Aptos Light" panose="020B0004020202020204" pitchFamily="34" charset="0"/>
                </a:rPr>
                <a:t>SH Equity</a:t>
              </a:r>
              <a:r>
                <a:rPr lang="en-GB" sz="1100" baseline="30000" dirty="0">
                  <a:solidFill>
                    <a:schemeClr val="accent2"/>
                  </a:solidFill>
                  <a:latin typeface="Aptos Light" panose="020B0004020202020204" pitchFamily="34" charset="0"/>
                </a:rPr>
                <a:t>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DD7204-9F30-7265-A762-35956F4BC9BE}"/>
                </a:ext>
              </a:extLst>
            </p:cNvPr>
            <p:cNvSpPr txBox="1"/>
            <p:nvPr/>
          </p:nvSpPr>
          <p:spPr>
            <a:xfrm>
              <a:off x="3731418" y="2841844"/>
              <a:ext cx="90487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>
                  <a:solidFill>
                    <a:schemeClr val="accent2"/>
                  </a:solidFill>
                  <a:latin typeface="Aptos Light" panose="020B0004020202020204" pitchFamily="34" charset="0"/>
                </a:rPr>
                <a:t>LT Liability</a:t>
              </a:r>
            </a:p>
            <a:p>
              <a:r>
                <a:rPr lang="en-GB" sz="1100" dirty="0">
                  <a:solidFill>
                    <a:schemeClr val="accent2"/>
                  </a:solidFill>
                  <a:latin typeface="Aptos Light" panose="020B0004020202020204" pitchFamily="34" charset="0"/>
                </a:rPr>
                <a:t>(Interest Bearing 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E3A027D-9A77-D1FC-ECBB-D88EF06F5291}"/>
                </a:ext>
              </a:extLst>
            </p:cNvPr>
            <p:cNvSpPr txBox="1"/>
            <p:nvPr/>
          </p:nvSpPr>
          <p:spPr>
            <a:xfrm>
              <a:off x="3731418" y="2163307"/>
              <a:ext cx="90487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>
                  <a:solidFill>
                    <a:schemeClr val="accent2"/>
                  </a:solidFill>
                  <a:latin typeface="Aptos Light" panose="020B0004020202020204" pitchFamily="34" charset="0"/>
                </a:rPr>
                <a:t>Current Liability (WC</a:t>
              </a:r>
              <a:r>
                <a:rPr lang="en-GB" sz="1100" baseline="30000" dirty="0">
                  <a:solidFill>
                    <a:schemeClr val="accent2"/>
                  </a:solidFill>
                  <a:latin typeface="Aptos Light" panose="020B0004020202020204" pitchFamily="34" charset="0"/>
                </a:rPr>
                <a:t>1</a:t>
              </a:r>
              <a:r>
                <a:rPr lang="en-GB" sz="1100" dirty="0">
                  <a:solidFill>
                    <a:schemeClr val="accent2"/>
                  </a:solidFill>
                  <a:latin typeface="Aptos Light" panose="020B0004020202020204" pitchFamily="34" charset="0"/>
                </a:rPr>
                <a:t>)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CEA7CE7-B8CD-581B-0500-0B60C1201866}"/>
                </a:ext>
              </a:extLst>
            </p:cNvPr>
            <p:cNvCxnSpPr>
              <a:cxnSpLocks/>
            </p:cNvCxnSpPr>
            <p:nvPr/>
          </p:nvCxnSpPr>
          <p:spPr>
            <a:xfrm>
              <a:off x="3750469" y="2165569"/>
              <a:ext cx="792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F629B04-66B7-775C-B2E1-D867B0BD945C}"/>
                </a:ext>
              </a:extLst>
            </p:cNvPr>
            <p:cNvCxnSpPr>
              <a:cxnSpLocks/>
            </p:cNvCxnSpPr>
            <p:nvPr/>
          </p:nvCxnSpPr>
          <p:spPr>
            <a:xfrm>
              <a:off x="762560" y="2165569"/>
              <a:ext cx="792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E4E80E7-6BBF-9498-211F-F4748AEE3376}"/>
                </a:ext>
              </a:extLst>
            </p:cNvPr>
            <p:cNvCxnSpPr>
              <a:cxnSpLocks/>
            </p:cNvCxnSpPr>
            <p:nvPr/>
          </p:nvCxnSpPr>
          <p:spPr>
            <a:xfrm>
              <a:off x="3750469" y="2841844"/>
              <a:ext cx="792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A3D0F50-424D-73A7-4805-36A600697BF9}"/>
                </a:ext>
              </a:extLst>
            </p:cNvPr>
            <p:cNvCxnSpPr>
              <a:cxnSpLocks/>
            </p:cNvCxnSpPr>
            <p:nvPr/>
          </p:nvCxnSpPr>
          <p:spPr>
            <a:xfrm>
              <a:off x="762560" y="2594194"/>
              <a:ext cx="792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F92A98F-1D66-8083-0947-D514B51C0D56}"/>
                </a:ext>
              </a:extLst>
            </p:cNvPr>
            <p:cNvCxnSpPr>
              <a:cxnSpLocks/>
            </p:cNvCxnSpPr>
            <p:nvPr/>
          </p:nvCxnSpPr>
          <p:spPr>
            <a:xfrm>
              <a:off x="762560" y="3670519"/>
              <a:ext cx="792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DCD8115-A74E-C5C7-3902-129633182C1E}"/>
                </a:ext>
              </a:extLst>
            </p:cNvPr>
            <p:cNvCxnSpPr>
              <a:cxnSpLocks/>
            </p:cNvCxnSpPr>
            <p:nvPr/>
          </p:nvCxnSpPr>
          <p:spPr>
            <a:xfrm>
              <a:off x="3750469" y="3813393"/>
              <a:ext cx="792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BB66CD7-291F-11D1-AB8D-2C348B0EBCCF}"/>
                </a:ext>
              </a:extLst>
            </p:cNvPr>
            <p:cNvSpPr txBox="1"/>
            <p:nvPr/>
          </p:nvSpPr>
          <p:spPr>
            <a:xfrm>
              <a:off x="1557535" y="2134641"/>
              <a:ext cx="7270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>
                  <a:solidFill>
                    <a:schemeClr val="accent1"/>
                  </a:solidFill>
                  <a:latin typeface="Libre Baskerville" panose="02000000000000000000" pitchFamily="2" charset="0"/>
                </a:rPr>
                <a:t>15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E1E90DC-9C88-0723-3639-20D46F9DDBE1}"/>
                </a:ext>
              </a:extLst>
            </p:cNvPr>
            <p:cNvSpPr txBox="1"/>
            <p:nvPr/>
          </p:nvSpPr>
          <p:spPr>
            <a:xfrm>
              <a:off x="1557535" y="3158676"/>
              <a:ext cx="7270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>
                  <a:solidFill>
                    <a:schemeClr val="accent1"/>
                  </a:solidFill>
                  <a:latin typeface="Libre Baskerville" panose="02000000000000000000" pitchFamily="2" charset="0"/>
                </a:rPr>
                <a:t>45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378F231-7575-EC41-2898-F012C05512C8}"/>
                </a:ext>
              </a:extLst>
            </p:cNvPr>
            <p:cNvSpPr txBox="1"/>
            <p:nvPr/>
          </p:nvSpPr>
          <p:spPr>
            <a:xfrm>
              <a:off x="1557535" y="4113475"/>
              <a:ext cx="7270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>
                  <a:solidFill>
                    <a:schemeClr val="bg1"/>
                  </a:solidFill>
                  <a:latin typeface="Libre Baskerville" panose="02000000000000000000" pitchFamily="2" charset="0"/>
                </a:rPr>
                <a:t>40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B5E09AD-12B3-98FD-7371-1ECFCE73F1AE}"/>
                </a:ext>
              </a:extLst>
            </p:cNvPr>
            <p:cNvSpPr txBox="1"/>
            <p:nvPr/>
          </p:nvSpPr>
          <p:spPr>
            <a:xfrm>
              <a:off x="4764069" y="1863481"/>
              <a:ext cx="1713127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Libre Baskerville" panose="02000000000000000000" pitchFamily="2" charset="0"/>
                </a:rPr>
                <a:t>A. 60</a:t>
              </a:r>
            </a:p>
            <a:p>
              <a:r>
                <a:rPr lang="en-GB" dirty="0">
                  <a:latin typeface="Libre Baskerville" panose="02000000000000000000" pitchFamily="2" charset="0"/>
                </a:rPr>
                <a:t>B. 85</a:t>
              </a:r>
            </a:p>
            <a:p>
              <a:r>
                <a:rPr lang="en-GB" dirty="0">
                  <a:latin typeface="Libre Baskerville" panose="02000000000000000000" pitchFamily="2" charset="0"/>
                </a:rPr>
                <a:t>C. 100</a:t>
              </a:r>
            </a:p>
            <a:p>
              <a:pPr marL="361950" indent="-361950"/>
              <a:r>
                <a:rPr lang="en-GB" dirty="0">
                  <a:latin typeface="Libre Baskerville" panose="02000000000000000000" pitchFamily="2" charset="0"/>
                </a:rPr>
                <a:t>D. </a:t>
              </a:r>
              <a:r>
                <a:rPr lang="en-GB" sz="1600" dirty="0">
                  <a:latin typeface="Libre Baskerville" panose="02000000000000000000" pitchFamily="2" charset="0"/>
                </a:rPr>
                <a:t>None of above</a:t>
              </a:r>
              <a:endParaRPr lang="en-GB" dirty="0">
                <a:latin typeface="Libre Baskerville" panose="02000000000000000000" pitchFamily="2" charset="0"/>
              </a:endParaRPr>
            </a:p>
            <a:p>
              <a:endParaRPr lang="en-GB" dirty="0">
                <a:latin typeface="Libre Baskerville" panose="02000000000000000000" pitchFamily="2" charset="0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A0256CC-F034-F2B4-91FB-E7FD19D8DE31}"/>
                </a:ext>
              </a:extLst>
            </p:cNvPr>
            <p:cNvCxnSpPr>
              <a:cxnSpLocks/>
            </p:cNvCxnSpPr>
            <p:nvPr/>
          </p:nvCxnSpPr>
          <p:spPr>
            <a:xfrm>
              <a:off x="762560" y="4670643"/>
              <a:ext cx="792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2CC0073-9A7B-1C37-E6EC-A9C2AF5FEB6D}"/>
                </a:ext>
              </a:extLst>
            </p:cNvPr>
            <p:cNvSpPr txBox="1"/>
            <p:nvPr/>
          </p:nvSpPr>
          <p:spPr>
            <a:xfrm>
              <a:off x="3000772" y="2134641"/>
              <a:ext cx="7270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2800" dirty="0">
                  <a:solidFill>
                    <a:schemeClr val="accent2"/>
                  </a:solidFill>
                  <a:latin typeface="Libre Baskerville" panose="02000000000000000000" pitchFamily="2" charset="0"/>
                </a:rPr>
                <a:t>25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9F307D7-2FC2-DF4D-1EAB-9CE630C31938}"/>
                </a:ext>
              </a:extLst>
            </p:cNvPr>
            <p:cNvSpPr txBox="1"/>
            <p:nvPr/>
          </p:nvSpPr>
          <p:spPr>
            <a:xfrm>
              <a:off x="3000771" y="3313331"/>
              <a:ext cx="7270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2800" dirty="0">
                  <a:solidFill>
                    <a:schemeClr val="accent2"/>
                  </a:solidFill>
                  <a:latin typeface="Libre Baskerville" panose="02000000000000000000" pitchFamily="2" charset="0"/>
                </a:rPr>
                <a:t>40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6A6F1D5-1440-52D9-0B2E-2DC440841DE8}"/>
                </a:ext>
              </a:extLst>
            </p:cNvPr>
            <p:cNvSpPr txBox="1"/>
            <p:nvPr/>
          </p:nvSpPr>
          <p:spPr>
            <a:xfrm>
              <a:off x="3000771" y="4113475"/>
              <a:ext cx="7270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2800" dirty="0">
                  <a:solidFill>
                    <a:schemeClr val="bg1"/>
                  </a:solidFill>
                  <a:latin typeface="Libre Baskerville" panose="02000000000000000000" pitchFamily="2" charset="0"/>
                </a:rPr>
                <a:t>35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9ECD6B1-6250-EF6A-AC18-06688179870E}"/>
                </a:ext>
              </a:extLst>
            </p:cNvPr>
            <p:cNvSpPr txBox="1"/>
            <p:nvPr/>
          </p:nvSpPr>
          <p:spPr>
            <a:xfrm>
              <a:off x="680044" y="1241894"/>
              <a:ext cx="399454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400" b="1" i="0" u="none" strike="noStrike" dirty="0">
                  <a:solidFill>
                    <a:schemeClr val="accent1"/>
                  </a:solidFill>
                  <a:effectLst/>
                  <a:latin typeface="Libre Baskerville" panose="02000000000000000000" pitchFamily="2" charset="0"/>
                </a:rPr>
                <a:t>▮ </a:t>
              </a:r>
              <a:r>
                <a:rPr lang="en-GB" sz="1400" b="1" dirty="0">
                  <a:solidFill>
                    <a:srgbClr val="000000"/>
                  </a:solidFill>
                  <a:latin typeface="Libre Baskerville" panose="02000000000000000000" pitchFamily="2" charset="0"/>
                </a:rPr>
                <a:t>Q: What is the Enterprise Value (EV)?</a:t>
              </a:r>
              <a:endParaRPr lang="en-GB" sz="1400" dirty="0">
                <a:latin typeface="Libre Baskerville" panose="02000000000000000000" pitchFamily="2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522BC8D-77FE-1684-F241-A9A82791A2CF}"/>
                </a:ext>
              </a:extLst>
            </p:cNvPr>
            <p:cNvSpPr txBox="1"/>
            <p:nvPr/>
          </p:nvSpPr>
          <p:spPr>
            <a:xfrm>
              <a:off x="694251" y="1709593"/>
              <a:ext cx="38482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ptos Light" panose="020B0004020202020204" pitchFamily="34" charset="0"/>
                </a:rPr>
                <a:t>⇲ Accounting Balance Sheet 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E1D391A-4D47-1A7B-A857-B8E9CE58EC50}"/>
                </a:ext>
              </a:extLst>
            </p:cNvPr>
            <p:cNvSpPr txBox="1"/>
            <p:nvPr/>
          </p:nvSpPr>
          <p:spPr>
            <a:xfrm>
              <a:off x="2858051" y="5191749"/>
              <a:ext cx="17145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 Light" panose="02000000000000000000" pitchFamily="2" charset="0"/>
                  <a:ea typeface="Roboto Light" panose="02000000000000000000" pitchFamily="2" charset="0"/>
                </a:rPr>
                <a:t>© No Arbitrage (2025)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B9FFDAD-5111-17F7-BFD7-F01A4D7B1FF0}"/>
                </a:ext>
              </a:extLst>
            </p:cNvPr>
            <p:cNvCxnSpPr>
              <a:cxnSpLocks/>
            </p:cNvCxnSpPr>
            <p:nvPr/>
          </p:nvCxnSpPr>
          <p:spPr>
            <a:xfrm>
              <a:off x="3750469" y="4670643"/>
              <a:ext cx="79200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6EE1CFE-188F-BF6E-FDF1-0FB232573A12}"/>
                </a:ext>
              </a:extLst>
            </p:cNvPr>
            <p:cNvSpPr txBox="1"/>
            <p:nvPr/>
          </p:nvSpPr>
          <p:spPr>
            <a:xfrm>
              <a:off x="1982827" y="4670643"/>
              <a:ext cx="13042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>
                  <a:latin typeface="Libre Baskerville" panose="02000000000000000000" pitchFamily="2" charset="0"/>
                </a:rPr>
                <a:t>100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3B9EA51-9E40-48F8-52CB-F4F3C2658A83}"/>
                </a:ext>
              </a:extLst>
            </p:cNvPr>
            <p:cNvSpPr txBox="1"/>
            <p:nvPr/>
          </p:nvSpPr>
          <p:spPr>
            <a:xfrm>
              <a:off x="1966255" y="5052901"/>
              <a:ext cx="13042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Roboto Light" panose="02000000000000000000" pitchFamily="2" charset="0"/>
                  <a:ea typeface="Roboto Light" panose="02000000000000000000" pitchFamily="2" charset="0"/>
                </a:rPr>
                <a:t>TOTAL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1FE0CD2-A473-87A3-B354-DFFC36063601}"/>
                </a:ext>
              </a:extLst>
            </p:cNvPr>
            <p:cNvSpPr txBox="1"/>
            <p:nvPr/>
          </p:nvSpPr>
          <p:spPr>
            <a:xfrm>
              <a:off x="4674589" y="1241894"/>
              <a:ext cx="180260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400" b="1" i="0" u="none" strike="noStrike" dirty="0">
                  <a:solidFill>
                    <a:schemeClr val="accent1"/>
                  </a:solidFill>
                  <a:effectLst/>
                  <a:latin typeface="Libre Baskerville" panose="02000000000000000000" pitchFamily="2" charset="0"/>
                </a:rPr>
                <a:t>▮ </a:t>
              </a:r>
              <a:r>
                <a:rPr lang="en-GB" sz="1400" b="1" i="0" u="none" strike="noStrike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Libre Baskerville" panose="02000000000000000000" pitchFamily="2" charset="0"/>
                </a:rPr>
                <a:t>Choose One.</a:t>
              </a:r>
              <a:endPara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Libre Baskerville" panose="02000000000000000000" pitchFamily="2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168ADD4-FE1F-27A9-2714-AAB37E047C7F}"/>
                </a:ext>
              </a:extLst>
            </p:cNvPr>
            <p:cNvSpPr txBox="1"/>
            <p:nvPr/>
          </p:nvSpPr>
          <p:spPr>
            <a:xfrm>
              <a:off x="666605" y="5186845"/>
              <a:ext cx="186718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dirty="0">
                  <a:latin typeface="Aptos Light" panose="020B0004020202020204" pitchFamily="34" charset="0"/>
                </a:rPr>
                <a:t>1. Working Capital;</a:t>
              </a:r>
              <a:endParaRPr lang="en-GB" sz="900" baseline="30000" dirty="0">
                <a:latin typeface="Aptos Light" panose="020B0004020202020204" pitchFamily="34" charset="0"/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2F76C9C-DE5D-42B9-EC03-CEB067ECFFE9}"/>
              </a:ext>
            </a:extLst>
          </p:cNvPr>
          <p:cNvGrpSpPr/>
          <p:nvPr/>
        </p:nvGrpSpPr>
        <p:grpSpPr>
          <a:xfrm>
            <a:off x="6173469" y="1027064"/>
            <a:ext cx="5916931" cy="4803872"/>
            <a:chOff x="6509526" y="901603"/>
            <a:chExt cx="5916931" cy="4803872"/>
          </a:xfrm>
        </p:grpSpPr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F8514E09-335C-8011-7133-0B1A3F6B0D10}"/>
                </a:ext>
              </a:extLst>
            </p:cNvPr>
            <p:cNvSpPr/>
            <p:nvPr/>
          </p:nvSpPr>
          <p:spPr>
            <a:xfrm>
              <a:off x="6509526" y="901603"/>
              <a:ext cx="5916931" cy="4803872"/>
            </a:xfrm>
            <a:prstGeom prst="roundRect">
              <a:avLst>
                <a:gd name="adj" fmla="val 1994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>
              <a:outerShdw blurRad="12700" sx="101000" sy="101000" algn="ctr" rotWithShape="0">
                <a:schemeClr val="bg1">
                  <a:lumMod val="65000"/>
                  <a:alpha val="16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F6A75E03-2413-0A63-53AA-4A5623871A32}"/>
                </a:ext>
              </a:extLst>
            </p:cNvPr>
            <p:cNvGrpSpPr/>
            <p:nvPr/>
          </p:nvGrpSpPr>
          <p:grpSpPr>
            <a:xfrm>
              <a:off x="6739686" y="1060159"/>
              <a:ext cx="5530995" cy="4453460"/>
              <a:chOff x="2263660" y="1069684"/>
              <a:chExt cx="5530995" cy="4453460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0D99FFD6-5213-E3E3-18C2-95D53317D5AA}"/>
                  </a:ext>
                </a:extLst>
              </p:cNvPr>
              <p:cNvSpPr/>
              <p:nvPr/>
            </p:nvSpPr>
            <p:spPr>
              <a:xfrm>
                <a:off x="2263660" y="1069684"/>
                <a:ext cx="5530995" cy="445346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DC17A959-0673-548C-76F6-584264F95734}"/>
                  </a:ext>
                </a:extLst>
              </p:cNvPr>
              <p:cNvSpPr txBox="1"/>
              <p:nvPr/>
            </p:nvSpPr>
            <p:spPr>
              <a:xfrm>
                <a:off x="2484119" y="1092709"/>
                <a:ext cx="5050156" cy="30546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In its simplest form: </a:t>
                </a:r>
              </a:p>
              <a:p>
                <a:endParaRPr lang="en-GB" sz="1000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r>
                  <a:rPr lang="en-GB" dirty="0">
                    <a:latin typeface="Libre Baskerville" panose="02000000000000000000" pitchFamily="2" charset="0"/>
                  </a:rPr>
                  <a:t>EV = Market Cap. (Equity) + Net Debt</a:t>
                </a:r>
              </a:p>
              <a:p>
                <a:r>
                  <a:rPr lang="en-GB" sz="1050" dirty="0">
                    <a:latin typeface="Libre Baskerville" panose="02000000000000000000" pitchFamily="2" charset="0"/>
                  </a:rPr>
                  <a:t>      </a:t>
                </a:r>
              </a:p>
              <a:p>
                <a:pPr marL="342900" indent="-342900">
                  <a:buAutoNum type="arabicPeriod"/>
                </a:pPr>
                <a:r>
                  <a:rPr lang="en-GB" sz="1400" dirty="0"/>
                  <a:t>EV is a market value-based measure. (versus book value) </a:t>
                </a:r>
              </a:p>
              <a:p>
                <a:pPr marL="342900" indent="-342900">
                  <a:buAutoNum type="arabicPeriod"/>
                </a:pPr>
                <a:r>
                  <a:rPr lang="en-GB" sz="1400" dirty="0"/>
                  <a:t>Under “normal circumstances”, it is not uncommon to assume the market value of debt is equal to its book value.</a:t>
                </a:r>
              </a:p>
              <a:p>
                <a:pPr marL="342900" indent="-342900">
                  <a:buAutoNum type="arabicPeriod"/>
                </a:pPr>
                <a:r>
                  <a:rPr lang="en-GB" sz="1400" dirty="0"/>
                  <a:t>In Valuation, Debt refers to interest bearing liabilities, Current Liability typically is part of working capital. However, current portion of long-term liability is considered as debt. Worth to mention, Deferred Tax Asset is not current asset, if present in material amount, should be subtracted from the EV calculation. </a:t>
                </a:r>
              </a:p>
              <a:p>
                <a:endParaRPr lang="en-GB" sz="1400" dirty="0"/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1F3D4984-D4A3-BEF2-10C0-38F1C02558B8}"/>
                  </a:ext>
                </a:extLst>
              </p:cNvPr>
              <p:cNvSpPr txBox="1"/>
              <p:nvPr/>
            </p:nvSpPr>
            <p:spPr>
              <a:xfrm>
                <a:off x="2485072" y="3693676"/>
                <a:ext cx="5125403" cy="1661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GB" dirty="0">
                  <a:latin typeface="Libre Baskerville" panose="02000000000000000000" pitchFamily="2" charset="0"/>
                </a:endParaRPr>
              </a:p>
              <a:p>
                <a:r>
                  <a:rPr lang="en-GB" sz="1400" b="1" dirty="0"/>
                  <a:t>In its relatively complete form</a:t>
                </a:r>
                <a:r>
                  <a:rPr lang="en-GB" sz="1400" dirty="0"/>
                  <a:t>:</a:t>
                </a:r>
              </a:p>
              <a:p>
                <a:r>
                  <a:rPr lang="en-GB" sz="1400" dirty="0"/>
                  <a:t>EV = Market Cap. (Equity) + All Interest-bearing Debt Obligations</a:t>
                </a:r>
              </a:p>
              <a:p>
                <a:r>
                  <a:rPr lang="en-GB" sz="1400" dirty="0"/>
                  <a:t>+ Capital Lease Obligations + Preferred Securities</a:t>
                </a:r>
              </a:p>
              <a:p>
                <a:r>
                  <a:rPr lang="en-GB" sz="1400" dirty="0"/>
                  <a:t>+ Non-Controlling Interests + Other non-operating liabilities (e.g.   </a:t>
                </a:r>
                <a:br>
                  <a:rPr lang="en-GB" sz="1400" dirty="0"/>
                </a:br>
                <a:r>
                  <a:rPr lang="en-GB" sz="1400" dirty="0"/>
                  <a:t>    under funded pension liabilities) </a:t>
                </a:r>
              </a:p>
              <a:p>
                <a:r>
                  <a:rPr lang="en-GB" sz="1400" dirty="0"/>
                  <a:t>- Cash &amp; Equivalent – Non-operating asses </a:t>
                </a:r>
              </a:p>
            </p:txBody>
          </p: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A994CEEC-13F7-7895-454B-E43C3F323400}"/>
                  </a:ext>
                </a:extLst>
              </p:cNvPr>
              <p:cNvCxnSpPr/>
              <p:nvPr/>
            </p:nvCxnSpPr>
            <p:spPr>
              <a:xfrm>
                <a:off x="2297287" y="3950681"/>
                <a:ext cx="5313188" cy="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53D9DB3-C54C-0FD7-2D8F-071B1951B616}"/>
                  </a:ext>
                </a:extLst>
              </p:cNvPr>
              <p:cNvSpPr txBox="1"/>
              <p:nvPr/>
            </p:nvSpPr>
            <p:spPr>
              <a:xfrm>
                <a:off x="6026225" y="5201274"/>
                <a:ext cx="171450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Roboto Light" panose="02000000000000000000" pitchFamily="2" charset="0"/>
                    <a:ea typeface="Roboto Light" panose="02000000000000000000" pitchFamily="2" charset="0"/>
                  </a:rPr>
                  <a:t>© No Arbitrage (2025)</a:t>
                </a:r>
              </a:p>
            </p:txBody>
          </p:sp>
        </p:grpSp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E691F718-0C7B-6944-43FA-144AFD8CD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13198" y="1098259"/>
              <a:ext cx="3322608" cy="36944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12793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7286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av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0066FF"/>
      </a:accent1>
      <a:accent2>
        <a:srgbClr val="E7374F"/>
      </a:accent2>
      <a:accent3>
        <a:srgbClr val="7EC8E3"/>
      </a:accent3>
      <a:accent4>
        <a:srgbClr val="000C66"/>
      </a:accent4>
      <a:accent5>
        <a:srgbClr val="01C4CB"/>
      </a:accent5>
      <a:accent6>
        <a:srgbClr val="FFCC33"/>
      </a:accent6>
      <a:hlink>
        <a:srgbClr val="595959"/>
      </a:hlink>
      <a:folHlink>
        <a:srgbClr val="0066FF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3497</TotalTime>
  <Words>243</Words>
  <Application>Microsoft Office PowerPoint</Application>
  <PresentationFormat>Widescreen</PresentationFormat>
  <Paragraphs>40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Aptos</vt:lpstr>
      <vt:lpstr>Aptos Display</vt:lpstr>
      <vt:lpstr>Aptos Light</vt:lpstr>
      <vt:lpstr>Arial</vt:lpstr>
      <vt:lpstr>Libre Baskerville</vt:lpstr>
      <vt:lpstr>Roboto</vt:lpstr>
      <vt:lpstr>Roboto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Joseph Cai</dc:creator>
  <cp:lastModifiedBy>Joseph Cai</cp:lastModifiedBy>
  <cp:revision>4</cp:revision>
  <dcterms:created xsi:type="dcterms:W3CDTF">2025-03-07T03:21:15Z</dcterms:created>
  <dcterms:modified xsi:type="dcterms:W3CDTF">2025-03-11T01:25:13Z</dcterms:modified>
</cp:coreProperties>
</file>