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80" r:id="rId4"/>
    <p:sldId id="300" r:id="rId5"/>
    <p:sldId id="286" r:id="rId6"/>
    <p:sldId id="293" r:id="rId7"/>
    <p:sldId id="299" r:id="rId8"/>
    <p:sldId id="312" r:id="rId9"/>
    <p:sldId id="313" r:id="rId10"/>
    <p:sldId id="3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3877F-363C-478C-98DE-29E20C238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7F3503-7DD9-44CF-BA80-291FF9FFA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9B3F04-DAEE-4AB7-B937-1CF012D9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D666E-C2FC-4EFF-8723-9A7E2B43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3379C-F3F2-4021-AAE0-878FE0ED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67D71-8C86-4866-8515-502023EC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ED7670-4A01-4260-BE1D-2F7136628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C4DA6-9B08-4E82-9753-E4883B87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3AEA0-9B16-4039-ACAF-559A3023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C54F3-A93E-4046-B164-A9A49776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55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C6801F-F0AD-4080-AC8B-3BB0AF3D2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B135E-9E48-4A6A-82C2-C85C08E3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4371E-22D0-4CC8-BF65-F8FC2DA3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382E1-414B-49CB-8F91-2A6CDED2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66F50C-992A-434B-840A-96725F73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0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7EE6A-B7DA-460D-A01D-E4BD2B76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0B2A3-71C8-4AA4-8072-B454F39E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38A3E-24C3-41D7-87DF-B5D7F461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8CD45-DA58-482F-BFE2-8CA22033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4518E-8EC6-4880-9B85-156B57CE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1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29656-EFD3-4163-B0AB-2F30AADC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59D47-9A71-4B47-9AF4-9D4B4586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0623A-B50D-4126-BB0C-4AB82C4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FB763-6547-4F7A-83A6-A5C6C9E0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6DCE12-3E0E-4EF0-AE3F-18F6DEDB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B687E-0BD8-4AF5-95F4-DA6381C4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D3A9E-B8A3-4A59-868A-7C57D07B9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29CDBF-753A-4FB8-A3CD-8F779FD1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FECED-B489-45A7-A03C-87484E1E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D8B7A3-08AC-46C2-8620-B5BF9CE1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05752-EB31-43B5-A553-272094D1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6D578-F814-46F9-A055-A074C066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3FAEA-81F9-49E1-A1B5-C7DCDDE7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ECB5B-2012-4B68-AD8E-C9CE6CE4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F12C4F-2F2A-4CF4-BB6D-B8DE462DC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3E3AE1-0FA9-432C-B6F9-F39670E0E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6BDC1E-1CD3-48D7-9F47-2F35C626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8484DD-9299-4885-8AF2-C8C17BD8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BF7C17-9F36-497A-9200-83348708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76D92-81E1-4DFD-BC4F-8685DA9F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B1DB25-0978-4AA5-895D-CBC4559C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ED3C29-8463-4867-A36C-34F11F9F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70333D-DDE8-40A8-B7B9-C852232D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6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7D0454-6D6E-4BC8-8A06-E630A7A5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988C3D-112A-423C-869A-D904F209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6D6A0-9042-4A16-9542-098D2901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7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F6543-646D-4E5B-8978-25B49ACA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3FCFF-8BC6-41DA-BB01-EBD73756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54C17-27F5-4559-8D17-E66370E2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AAB9C-7E29-4897-98DE-9441EB61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493557-778C-4DA3-9F0B-6FDE0993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ED7FB-E452-4994-8E2D-F33EAE37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5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F54A-5A48-403E-8568-05D74068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9D6D06-DE77-43C7-891D-AC92F4055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201C5-0D8D-4A9C-88EB-D4DBDE67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C0210E-8041-497D-8302-566249C9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1F247-DD0E-44E1-9561-398C99B3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6727C-0531-4D72-8A4E-4A3D65D1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3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4AF54A-484F-4412-83B0-D5FE2484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1F565-FA0F-4200-ABC3-C7A6D5D0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EDA51-952D-4BE0-AE4D-E3C979BD8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D772-6515-4942-A970-A7874C56519C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54D51-888B-4B0E-BB65-E6CB856C8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FC09D-F6B6-4EF3-852C-48DB5FF50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9588-9D97-438F-87B1-DCC1FF0EB3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1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8B7876-4446-49C5-8525-B06D58AE8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350341"/>
            <a:ext cx="7772400" cy="972036"/>
          </a:xfrm>
          <a:noFill/>
        </p:spPr>
        <p:txBody>
          <a:bodyPr>
            <a:norm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VC210 Quiz 2 Review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50A5FA2-B3D0-45F2-A544-DA6AAD27B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834077"/>
            <a:ext cx="6858000" cy="1124339"/>
          </a:xfrm>
          <a:noFill/>
        </p:spPr>
        <p:txBody>
          <a:bodyPr/>
          <a:lstStyle/>
          <a:p>
            <a:r>
              <a:rPr lang="en-US" altLang="zh-CN" dirty="0">
                <a:solidFill>
                  <a:srgbClr val="663300"/>
                </a:solidFill>
                <a:latin typeface="Cambria" panose="02040503050406030204" pitchFamily="18" charset="0"/>
              </a:rPr>
              <a:t>Han Xu</a:t>
            </a:r>
            <a:endParaRPr lang="zh-CN" altLang="en-US" dirty="0">
              <a:solidFill>
                <a:srgbClr val="6633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DD94B-377C-4487-BBC7-0286E760A185}"/>
              </a:ext>
            </a:extLst>
          </p:cNvPr>
          <p:cNvSpPr txBox="1"/>
          <p:nvPr/>
        </p:nvSpPr>
        <p:spPr>
          <a:xfrm>
            <a:off x="4530325" y="3816617"/>
            <a:ext cx="313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Gas, Liquid &amp; Solid</a:t>
            </a:r>
          </a:p>
        </p:txBody>
      </p:sp>
    </p:spTree>
    <p:extLst>
      <p:ext uri="{BB962C8B-B14F-4D97-AF65-F5344CB8AC3E}">
        <p14:creationId xmlns:p14="http://schemas.microsoft.com/office/powerpoint/2010/main" val="133813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1AFB-5978-4FCF-B688-FEB64264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03437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Don’t make stupid mistakes in calculation!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B74CA-0229-4AB8-85D8-931D9BCE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040" y="4072379"/>
            <a:ext cx="3487919" cy="6315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AND GOOD LUCK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2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>
            <a:extLst>
              <a:ext uri="{FF2B5EF4-FFF2-40B4-BE49-F238E27FC236}">
                <a16:creationId xmlns:a16="http://schemas.microsoft.com/office/drawing/2014/main" id="{AB70710F-5DA5-441E-BD23-F2E680C932FE}"/>
              </a:ext>
            </a:extLst>
          </p:cNvPr>
          <p:cNvSpPr txBox="1">
            <a:spLocks/>
          </p:cNvSpPr>
          <p:nvPr/>
        </p:nvSpPr>
        <p:spPr>
          <a:xfrm>
            <a:off x="0" y="701692"/>
            <a:ext cx="3243805" cy="587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Unit of 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2114" y="1289690"/>
                <a:ext cx="7165074" cy="42786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1 Pa =  1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b="0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1 bar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1 atm = 1.01325*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 Pa</a:t>
                </a: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760 Torr =760 mmHg =1 atm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Pay attention !</a:t>
                </a:r>
                <a:endParaRPr lang="zh-CN" altLang="en-US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14" y="1289690"/>
                <a:ext cx="7165074" cy="4278621"/>
              </a:xfrm>
              <a:prstGeom prst="rect">
                <a:avLst/>
              </a:prstGeom>
              <a:blipFill>
                <a:blip r:embed="rId2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60D91E8-C5F2-4B6E-813D-9CD7C77A1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06" y="1933510"/>
            <a:ext cx="4133380" cy="36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>
            <a:extLst>
              <a:ext uri="{FF2B5EF4-FFF2-40B4-BE49-F238E27FC236}">
                <a16:creationId xmlns:a16="http://schemas.microsoft.com/office/drawing/2014/main" id="{AB70710F-5DA5-441E-BD23-F2E680C932FE}"/>
              </a:ext>
            </a:extLst>
          </p:cNvPr>
          <p:cNvSpPr txBox="1">
            <a:spLocks/>
          </p:cNvSpPr>
          <p:nvPr/>
        </p:nvSpPr>
        <p:spPr>
          <a:xfrm>
            <a:off x="0" y="662523"/>
            <a:ext cx="3243805" cy="58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Ideal Gases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99AD146D-2727-4B42-94CD-FC6A21E79E98}"/>
              </a:ext>
            </a:extLst>
          </p:cNvPr>
          <p:cNvSpPr txBox="1">
            <a:spLocks/>
          </p:cNvSpPr>
          <p:nvPr/>
        </p:nvSpPr>
        <p:spPr>
          <a:xfrm>
            <a:off x="1959429" y="1249435"/>
            <a:ext cx="8912044" cy="52209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>
              <a:solidFill>
                <a:srgbClr val="663300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663300"/>
                </a:solidFill>
                <a:latin typeface="Cambria" panose="02040503050406030204" pitchFamily="18" charset="0"/>
              </a:rPr>
              <a:t> Ideal Gas Equation:  PV=</a:t>
            </a:r>
            <a:r>
              <a:rPr lang="en-US" altLang="zh-CN" dirty="0" err="1">
                <a:solidFill>
                  <a:srgbClr val="663300"/>
                </a:solidFill>
                <a:latin typeface="Cambria" panose="02040503050406030204" pitchFamily="18" charset="0"/>
              </a:rPr>
              <a:t>nRT</a:t>
            </a:r>
            <a:endParaRPr lang="en-US" altLang="zh-CN" dirty="0">
              <a:solidFill>
                <a:srgbClr val="663300"/>
              </a:solidFill>
              <a:latin typeface="Cambria" panose="02040503050406030204" pitchFamily="18" charset="0"/>
            </a:endParaRPr>
          </a:p>
          <a:p>
            <a:pPr algn="l"/>
            <a:endParaRPr lang="en-US" altLang="zh-CN" dirty="0">
              <a:solidFill>
                <a:srgbClr val="663300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663300"/>
                </a:solidFill>
                <a:latin typeface="Cambria" panose="02040503050406030204" pitchFamily="18" charset="0"/>
              </a:rPr>
              <a:t>Unit of T: Kelvin </a:t>
            </a:r>
          </a:p>
          <a:p>
            <a:pPr algn="l"/>
            <a:r>
              <a:rPr lang="en-US" altLang="zh-CN" dirty="0">
                <a:solidFill>
                  <a:srgbClr val="663300"/>
                </a:solidFill>
                <a:latin typeface="Cambria" panose="02040503050406030204" pitchFamily="18" charset="0"/>
              </a:rPr>
              <a:t>T(K)=T(C)+273</a:t>
            </a:r>
          </a:p>
          <a:p>
            <a:pPr algn="l"/>
            <a:endParaRPr lang="en-US" altLang="zh-CN" dirty="0">
              <a:solidFill>
                <a:srgbClr val="663300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663300"/>
                </a:solidFill>
                <a:latin typeface="Cambria" panose="02040503050406030204" pitchFamily="18" charset="0"/>
              </a:rPr>
              <a:t>R: gas constant</a:t>
            </a:r>
          </a:p>
          <a:p>
            <a:pPr algn="l"/>
            <a:endParaRPr lang="en-US" altLang="zh-CN" dirty="0">
              <a:solidFill>
                <a:srgbClr val="663300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dirty="0">
                <a:solidFill>
                  <a:srgbClr val="663300"/>
                </a:solidFill>
                <a:latin typeface="Cambria" panose="02040503050406030204" pitchFamily="18" charset="0"/>
              </a:rPr>
              <a:t>You may use gas constant of different units to solve problem faster.  </a:t>
            </a:r>
            <a:endParaRPr lang="zh-CN" altLang="en-US" dirty="0">
              <a:solidFill>
                <a:srgbClr val="663300"/>
              </a:solidFill>
              <a:latin typeface="Cambria" panose="02040503050406030204" pitchFamily="18" charset="0"/>
            </a:endParaRPr>
          </a:p>
          <a:p>
            <a:pPr algn="l"/>
            <a:endParaRPr lang="en-US" altLang="zh-CN" dirty="0">
              <a:solidFill>
                <a:srgbClr val="663300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474920-30BF-472C-8FE2-78F1A9997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20" y="2272086"/>
            <a:ext cx="3846553" cy="23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>
            <a:extLst>
              <a:ext uri="{FF2B5EF4-FFF2-40B4-BE49-F238E27FC236}">
                <a16:creationId xmlns:a16="http://schemas.microsoft.com/office/drawing/2014/main" id="{AB70710F-5DA5-441E-BD23-F2E680C932FE}"/>
              </a:ext>
            </a:extLst>
          </p:cNvPr>
          <p:cNvSpPr txBox="1">
            <a:spLocks/>
          </p:cNvSpPr>
          <p:nvPr/>
        </p:nvSpPr>
        <p:spPr>
          <a:xfrm>
            <a:off x="0" y="661438"/>
            <a:ext cx="5005633" cy="58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Ideal Gases-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9691" y="1279670"/>
                <a:ext cx="9712618" cy="522098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rms</a:t>
                </a:r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root mean square):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 can be regarded as the square of average speed of  particles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For N particles, the total Kinetic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𝑁𝑚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 ---Eq1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For ideal gas, its kinetic energy is only related to temperature</a:t>
                </a:r>
              </a:p>
              <a:p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For one mole particles: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---Eq2</a:t>
                </a:r>
              </a:p>
              <a:p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Combine Eq1 &amp; Eq2: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691" y="1279670"/>
                <a:ext cx="9712618" cy="5220981"/>
              </a:xfrm>
              <a:prstGeom prst="rect">
                <a:avLst/>
              </a:prstGeom>
              <a:blipFill>
                <a:blip r:embed="rId2"/>
                <a:stretch>
                  <a:fillRect l="-941" t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5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>
            <a:extLst>
              <a:ext uri="{FF2B5EF4-FFF2-40B4-BE49-F238E27FC236}">
                <a16:creationId xmlns:a16="http://schemas.microsoft.com/office/drawing/2014/main" id="{AB70710F-5DA5-441E-BD23-F2E680C932FE}"/>
              </a:ext>
            </a:extLst>
          </p:cNvPr>
          <p:cNvSpPr txBox="1">
            <a:spLocks/>
          </p:cNvSpPr>
          <p:nvPr/>
        </p:nvSpPr>
        <p:spPr>
          <a:xfrm>
            <a:off x="0" y="741284"/>
            <a:ext cx="4858871" cy="58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Non-ideal Gas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965" y="1546098"/>
                <a:ext cx="11259670" cy="4898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The Van der Waals Equation: </a:t>
                </a:r>
              </a:p>
              <a:p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6633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“a” represents role of attraction</a:t>
                </a:r>
                <a:r>
                  <a:rPr lang="zh-CN" altLang="en-US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It will usually  increase when intermolecular force becomes stronger. (bigger/ polar molecular)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“b” represents the role of repulsions</a:t>
                </a:r>
                <a:r>
                  <a:rPr lang="zh-CN" altLang="en-US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It usually increase as the size of molecule increase 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1546098"/>
                <a:ext cx="11259670" cy="4898991"/>
              </a:xfrm>
              <a:prstGeom prst="rect">
                <a:avLst/>
              </a:prstGeom>
              <a:blipFill>
                <a:blip r:embed="rId2"/>
                <a:stretch>
                  <a:fillRect l="-812" t="-1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8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>
            <a:extLst>
              <a:ext uri="{FF2B5EF4-FFF2-40B4-BE49-F238E27FC236}">
                <a16:creationId xmlns:a16="http://schemas.microsoft.com/office/drawing/2014/main" id="{AB70710F-5DA5-441E-BD23-F2E680C932FE}"/>
              </a:ext>
            </a:extLst>
          </p:cNvPr>
          <p:cNvSpPr txBox="1">
            <a:spLocks/>
          </p:cNvSpPr>
          <p:nvPr/>
        </p:nvSpPr>
        <p:spPr>
          <a:xfrm>
            <a:off x="0" y="664102"/>
            <a:ext cx="6096000" cy="58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CN" sz="3600" dirty="0"/>
              <a:t>Intermolecular</a:t>
            </a:r>
            <a:r>
              <a:rPr lang="fr-FR" altLang="zh-CN" sz="3600" dirty="0">
                <a:latin typeface="Cambria" panose="02040503050406030204" pitchFamily="18" charset="0"/>
              </a:rPr>
              <a:t> </a:t>
            </a:r>
            <a:r>
              <a:rPr lang="fr-FR" altLang="zh-CN" sz="3600" dirty="0"/>
              <a:t>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3855" y="1546098"/>
                <a:ext cx="10112685" cy="5074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Origin: Columbic interaction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i="1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The strength (measured by potential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) is determined by q &amp; r </a:t>
                </a:r>
              </a:p>
            </p:txBody>
          </p:sp>
        </mc:Choice>
        <mc:Fallback xmlns="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5" y="1546098"/>
                <a:ext cx="10112685" cy="5074586"/>
              </a:xfrm>
              <a:prstGeom prst="rect">
                <a:avLst/>
              </a:prstGeom>
              <a:blipFill>
                <a:blip r:embed="rId2"/>
                <a:stretch>
                  <a:fillRect l="-904" t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7D4D3EB-FC69-4C8E-8CA9-6BAA7465E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59" y="2622379"/>
            <a:ext cx="6633882" cy="32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6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>
            <a:extLst>
              <a:ext uri="{FF2B5EF4-FFF2-40B4-BE49-F238E27FC236}">
                <a16:creationId xmlns:a16="http://schemas.microsoft.com/office/drawing/2014/main" id="{AB70710F-5DA5-441E-BD23-F2E680C932FE}"/>
              </a:ext>
            </a:extLst>
          </p:cNvPr>
          <p:cNvSpPr txBox="1">
            <a:spLocks/>
          </p:cNvSpPr>
          <p:nvPr/>
        </p:nvSpPr>
        <p:spPr>
          <a:xfrm>
            <a:off x="17929" y="664102"/>
            <a:ext cx="6239435" cy="58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Intermolecular forces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909ADB-9038-4B71-A65D-42CF22C4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7" y="1601847"/>
            <a:ext cx="9897035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1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>
            <a:extLst>
              <a:ext uri="{FF2B5EF4-FFF2-40B4-BE49-F238E27FC236}">
                <a16:creationId xmlns:a16="http://schemas.microsoft.com/office/drawing/2014/main" id="{AB70710F-5DA5-441E-BD23-F2E680C932FE}"/>
              </a:ext>
            </a:extLst>
          </p:cNvPr>
          <p:cNvSpPr txBox="1">
            <a:spLocks/>
          </p:cNvSpPr>
          <p:nvPr/>
        </p:nvSpPr>
        <p:spPr>
          <a:xfrm>
            <a:off x="0" y="636109"/>
            <a:ext cx="3243805" cy="58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Unit Cell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373" y="1294907"/>
                <a:ext cx="11751254" cy="492698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The geometry relationship: Atom (ball in unit cell) is tangent to each other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face-centered cubic structure (</a:t>
                </a:r>
                <a:r>
                  <a:rPr lang="en-US" altLang="zh-CN" dirty="0" err="1">
                    <a:solidFill>
                      <a:srgbClr val="663300"/>
                    </a:solidFill>
                    <a:latin typeface="Cambria" panose="02040503050406030204" pitchFamily="18" charset="0"/>
                  </a:rPr>
                  <a:t>fcc</a:t>
                </a:r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)</a:t>
                </a: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a=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body-centered cubic structure (bcc)</a:t>
                </a: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r</a:t>
                </a: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A primitive cubic</a:t>
                </a: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a=2r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3" y="1294907"/>
                <a:ext cx="11751254" cy="4926984"/>
              </a:xfrm>
              <a:prstGeom prst="rect">
                <a:avLst/>
              </a:prstGeom>
              <a:blipFill>
                <a:blip r:embed="rId2"/>
                <a:stretch>
                  <a:fillRect l="-778" t="-1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558FBCC-F669-4156-9CDA-6C0CAE220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34" y="1692035"/>
            <a:ext cx="5655993" cy="34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4">
            <a:extLst>
              <a:ext uri="{FF2B5EF4-FFF2-40B4-BE49-F238E27FC236}">
                <a16:creationId xmlns:a16="http://schemas.microsoft.com/office/drawing/2014/main" id="{AB70710F-5DA5-441E-BD23-F2E680C932FE}"/>
              </a:ext>
            </a:extLst>
          </p:cNvPr>
          <p:cNvSpPr txBox="1">
            <a:spLocks/>
          </p:cNvSpPr>
          <p:nvPr/>
        </p:nvSpPr>
        <p:spPr>
          <a:xfrm>
            <a:off x="0" y="636109"/>
            <a:ext cx="3243805" cy="58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Unit Cell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373" y="1224106"/>
                <a:ext cx="11751254" cy="492698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Number of atoms (N) for a unit cell: </a:t>
                </a: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Each atom at the corner accounts for 1/8</a:t>
                </a: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Each atom on the face center accounts for 1/2</a:t>
                </a: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Each atom inside the cell accounts for 1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For bcc: N=8*1/8+1=2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Density: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6633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a: length of cell edge;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avogadro</m:t>
                    </m:r>
                    <m:r>
                      <a:rPr lang="en-US" altLang="zh-CN" i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altLang="zh-CN" b="0" i="0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dirty="0">
                    <a:solidFill>
                      <a:srgbClr val="663300"/>
                    </a:solidFill>
                    <a:latin typeface="Cambria" panose="02040503050406030204" pitchFamily="18" charset="0"/>
                  </a:rPr>
                  <a:t> M: molar mass</a:t>
                </a: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  <a:p>
                <a:pPr algn="l"/>
                <a:endParaRPr lang="en-US" altLang="zh-CN" dirty="0">
                  <a:solidFill>
                    <a:srgbClr val="6633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99AD146D-2727-4B42-94CD-FC6A21E7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3" y="1224106"/>
                <a:ext cx="11751254" cy="4926984"/>
              </a:xfrm>
              <a:prstGeom prst="rect">
                <a:avLst/>
              </a:prstGeom>
              <a:blipFill>
                <a:blip r:embed="rId2"/>
                <a:stretch>
                  <a:fillRect l="-778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558FBCC-F669-4156-9CDA-6C0CAE220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34" y="1224106"/>
            <a:ext cx="5655993" cy="347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3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357</Words>
  <Application>Microsoft Office PowerPoint</Application>
  <PresentationFormat>宽屏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</vt:lpstr>
      <vt:lpstr>Cambria Math</vt:lpstr>
      <vt:lpstr>Office 主题​​</vt:lpstr>
      <vt:lpstr>VC210 Quiz 2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Don’t make stupid mistakes in calculation!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VC210 Quiz 2 Review</dc:title>
  <dc:creator>lenovo</dc:creator>
  <cp:lastModifiedBy>lenovo</cp:lastModifiedBy>
  <cp:revision>9</cp:revision>
  <dcterms:created xsi:type="dcterms:W3CDTF">2018-11-12T11:43:08Z</dcterms:created>
  <dcterms:modified xsi:type="dcterms:W3CDTF">2018-11-13T05:16:15Z</dcterms:modified>
</cp:coreProperties>
</file>