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7" r:id="rId3"/>
    <p:sldId id="292" r:id="rId4"/>
    <p:sldId id="291" r:id="rId5"/>
    <p:sldId id="371" r:id="rId6"/>
    <p:sldId id="373" r:id="rId7"/>
    <p:sldId id="355" r:id="rId8"/>
    <p:sldId id="345" r:id="rId9"/>
    <p:sldId id="348" r:id="rId10"/>
    <p:sldId id="380" r:id="rId11"/>
    <p:sldId id="346" r:id="rId12"/>
    <p:sldId id="357" r:id="rId13"/>
    <p:sldId id="349" r:id="rId14"/>
    <p:sldId id="353" r:id="rId15"/>
    <p:sldId id="367" r:id="rId16"/>
    <p:sldId id="368" r:id="rId17"/>
    <p:sldId id="369" r:id="rId18"/>
    <p:sldId id="351" r:id="rId19"/>
    <p:sldId id="350" r:id="rId20"/>
    <p:sldId id="379" r:id="rId21"/>
    <p:sldId id="381" r:id="rId22"/>
    <p:sldId id="318" r:id="rId23"/>
    <p:sldId id="372" r:id="rId24"/>
    <p:sldId id="354" r:id="rId25"/>
    <p:sldId id="378" r:id="rId26"/>
    <p:sldId id="317" r:id="rId27"/>
    <p:sldId id="344" r:id="rId28"/>
    <p:sldId id="319" r:id="rId29"/>
    <p:sldId id="320" r:id="rId30"/>
    <p:sldId id="322" r:id="rId31"/>
    <p:sldId id="324" r:id="rId32"/>
    <p:sldId id="325" r:id="rId33"/>
    <p:sldId id="323" r:id="rId34"/>
    <p:sldId id="326" r:id="rId35"/>
    <p:sldId id="327" r:id="rId36"/>
    <p:sldId id="328" r:id="rId37"/>
    <p:sldId id="321" r:id="rId38"/>
    <p:sldId id="338" r:id="rId39"/>
    <p:sldId id="33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8" autoAdjust="0"/>
  </p:normalViewPr>
  <p:slideViewPr>
    <p:cSldViewPr>
      <p:cViewPr varScale="1">
        <p:scale>
          <a:sx n="139" d="100"/>
          <a:sy n="139" d="100"/>
        </p:scale>
        <p:origin x="242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supposed to do it</a:t>
            </a:r>
            <a:r>
              <a:rPr lang="en-US" baseline="0" dirty="0"/>
              <a:t> yourself. Why do you need a copy of another’s work?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</a:t>
            </a:r>
            <a:r>
              <a:rPr lang="en-US" baseline="0" dirty="0"/>
              <a:t> they do happen previously!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2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programs manipulate data. So, all programs represent data in some way.</a:t>
            </a:r>
          </a:p>
          <a:p>
            <a:endParaRPr lang="en-US" dirty="0"/>
          </a:p>
          <a:p>
            <a:r>
              <a:rPr lang="en-US" baseline="0" dirty="0"/>
              <a:t>We may store record as an unsorted array / an array / linked list. But not only just store it, we want to do the operations efficiently.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record stored by linked list is not efficient,</a:t>
            </a:r>
            <a:r>
              <a:rPr lang="en-US" baseline="0" dirty="0"/>
              <a:t>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slide will show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2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3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1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Streets as edges and intersections</a:t>
            </a:r>
            <a:r>
              <a:rPr lang="en-US" baseline="0" dirty="0"/>
              <a:t> as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8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3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9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0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7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8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adjust the curve up or down if the class as a whole does better or worse than past instances.  In particular, if everyone does exceptionally well, then everyone will get an exceptionally good grade.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mjicanva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qianwk@sjt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vt.edu/~shaffer/Book/C++3e20120605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A41B-F5B5-4B65-98F1-662FCAB5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Assignments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A0C8-B237-481C-9792-57C668D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B1A1-BCAC-4D51-99F9-1D640DA52A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 formats:</a:t>
            </a:r>
          </a:p>
          <a:p>
            <a:pPr lvl="1"/>
            <a:r>
              <a:rPr lang="en-US" dirty="0"/>
              <a:t>In class quiz</a:t>
            </a:r>
          </a:p>
          <a:p>
            <a:pPr lvl="2"/>
            <a:r>
              <a:rPr lang="en-US" dirty="0"/>
              <a:t>Fewer questions.</a:t>
            </a:r>
          </a:p>
          <a:p>
            <a:pPr lvl="2"/>
            <a:r>
              <a:rPr lang="en-US" dirty="0"/>
              <a:t>Mostly simulating processes of algorithms.</a:t>
            </a:r>
          </a:p>
          <a:p>
            <a:pPr lvl="2"/>
            <a:r>
              <a:rPr lang="en-US" dirty="0"/>
              <a:t>1 hour period during recitation classes (TBA).</a:t>
            </a:r>
          </a:p>
          <a:p>
            <a:pPr lvl="2"/>
            <a:r>
              <a:rPr lang="en-US" dirty="0"/>
              <a:t>Must arrive on time (late for no more than 10 min).</a:t>
            </a:r>
          </a:p>
          <a:p>
            <a:pPr lvl="1"/>
            <a:r>
              <a:rPr lang="en-US" dirty="0"/>
              <a:t>Take home assignment</a:t>
            </a:r>
          </a:p>
          <a:p>
            <a:pPr lvl="2"/>
            <a:r>
              <a:rPr lang="en-US" dirty="0"/>
              <a:t>3x more questions.</a:t>
            </a:r>
          </a:p>
          <a:p>
            <a:pPr lvl="2"/>
            <a:r>
              <a:rPr lang="en-US" dirty="0"/>
              <a:t>Include writing proofs.</a:t>
            </a:r>
          </a:p>
          <a:p>
            <a:pPr lvl="2"/>
            <a:r>
              <a:rPr lang="en-US" dirty="0"/>
              <a:t>Must finish individually (I take OC very seriously).</a:t>
            </a:r>
          </a:p>
        </p:txBody>
      </p:sp>
    </p:spTree>
    <p:extLst>
      <p:ext uri="{BB962C8B-B14F-4D97-AF65-F5344CB8AC3E}">
        <p14:creationId xmlns:p14="http://schemas.microsoft.com/office/powerpoint/2010/main" val="345895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u="sng" dirty="0"/>
              <a:t>written</a:t>
            </a:r>
            <a:r>
              <a:rPr lang="en-US" dirty="0"/>
              <a:t> assignment must be turned in before class on its due date.</a:t>
            </a:r>
          </a:p>
          <a:p>
            <a:r>
              <a:rPr lang="en-US" dirty="0"/>
              <a:t>Each </a:t>
            </a:r>
            <a:r>
              <a:rPr lang="en-US" u="sng" dirty="0"/>
              <a:t>programming</a:t>
            </a:r>
            <a:r>
              <a:rPr lang="en-US" dirty="0"/>
              <a:t> assignment (PA) must be turned in by 11:59 pm on the due date to be accepted for full credit.</a:t>
            </a:r>
          </a:p>
          <a:p>
            <a:pPr lvl="1"/>
            <a:r>
              <a:rPr lang="en-US" dirty="0"/>
              <a:t>However, we still allow you to submit your PA within 3 days after the due date, but there is a late penalty.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 PA will be accepted if it is more than 3 days late!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42886"/>
              </p:ext>
            </p:extLst>
          </p:nvPr>
        </p:nvGraphicFramePr>
        <p:xfrm>
          <a:off x="1828800" y="3947160"/>
          <a:ext cx="586740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Hours Late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Scaling Factor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(0, 24]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80 %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(24, 48]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60 %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宋体"/>
                        </a:rPr>
                        <a:t>(48, 72]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宋体"/>
                        </a:rPr>
                        <a:t>40 %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6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u="sng" dirty="0"/>
              <a:t>very occasional</a:t>
            </a:r>
            <a:r>
              <a:rPr lang="en-US" b="1" dirty="0"/>
              <a:t> </a:t>
            </a:r>
            <a:r>
              <a:rPr lang="en-US" dirty="0"/>
              <a:t>cases, we accept deadline extension request.</a:t>
            </a:r>
          </a:p>
          <a:p>
            <a:pPr lvl="1"/>
            <a:r>
              <a:rPr lang="en-US" dirty="0"/>
              <a:t>Contact </a:t>
            </a:r>
            <a:r>
              <a:rPr lang="en-US" b="1" dirty="0">
                <a:solidFill>
                  <a:srgbClr val="00B050"/>
                </a:solidFill>
              </a:rPr>
              <a:t>ME</a:t>
            </a:r>
            <a:r>
              <a:rPr lang="en-US" dirty="0"/>
              <a:t>, not TAs!</a:t>
            </a:r>
          </a:p>
          <a:p>
            <a:pPr lvl="1"/>
            <a:r>
              <a:rPr lang="en-US" dirty="0"/>
              <a:t>Tell me early! The earlier you let me know the more likely I will accommodate to your case!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ONLY</a:t>
            </a:r>
            <a:r>
              <a:rPr lang="en-US" dirty="0"/>
              <a:t> be granted for </a:t>
            </a:r>
            <a:r>
              <a:rPr lang="en-US" b="1" dirty="0">
                <a:solidFill>
                  <a:srgbClr val="00B050"/>
                </a:solidFill>
              </a:rPr>
              <a:t>documented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medical/personal emergencies or </a:t>
            </a:r>
            <a:r>
              <a:rPr lang="en-US" b="1" dirty="0">
                <a:solidFill>
                  <a:srgbClr val="00B0F0"/>
                </a:solidFill>
              </a:rPr>
              <a:t>Academic</a:t>
            </a:r>
            <a:r>
              <a:rPr lang="en-US" dirty="0"/>
              <a:t> reasons that could not have been anticipated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granted for reasons such as accidental erasure/loss of files and outside conflicting commitments</a:t>
            </a:r>
          </a:p>
          <a:p>
            <a:pPr lvl="1"/>
            <a:r>
              <a:rPr lang="en-US" altLang="zh-CN" dirty="0"/>
              <a:t>If you experience any issues with your VM environment, email TAs right away with me </a:t>
            </a:r>
            <a:r>
              <a:rPr lang="en-US" altLang="zh-CN" b="1" dirty="0" err="1"/>
              <a:t>CC’ed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417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sz="2200" dirty="0"/>
              <a:t> </a:t>
            </a:r>
            <a:r>
              <a:rPr lang="en-US" dirty="0"/>
              <a:t>Suggestions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Come to the class</a:t>
            </a:r>
          </a:p>
          <a:p>
            <a:endParaRPr lang="en-US" dirty="0"/>
          </a:p>
          <a:p>
            <a:r>
              <a:rPr lang="en-US" dirty="0"/>
              <a:t>Start doing the homework early!</a:t>
            </a:r>
          </a:p>
          <a:p>
            <a:pPr lvl="1"/>
            <a:r>
              <a:rPr lang="en-US" altLang="zh-CN" dirty="0"/>
              <a:t>Don’t wait until the last minute. Numerous lessons before</a:t>
            </a:r>
          </a:p>
          <a:p>
            <a:pPr lvl="1"/>
            <a:endParaRPr lang="en-US" dirty="0"/>
          </a:p>
          <a:p>
            <a:r>
              <a:rPr lang="en-US" dirty="0"/>
              <a:t>Back up your code frequently in case your accidentally deletes your code files.</a:t>
            </a:r>
          </a:p>
          <a:p>
            <a:pPr lvl="1"/>
            <a:r>
              <a:rPr lang="en-US" dirty="0"/>
              <a:t>In real world, if you accidentally delete company’s code, you’ll get fired! Build good habits!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8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Written exams.</a:t>
            </a:r>
          </a:p>
          <a:p>
            <a:pPr lvl="1"/>
            <a:r>
              <a:rPr lang="en-US" dirty="0"/>
              <a:t>Some short questions.</a:t>
            </a:r>
          </a:p>
          <a:p>
            <a:pPr lvl="1"/>
            <a:r>
              <a:rPr lang="en-US" dirty="0"/>
              <a:t>Some algorithm design problems.</a:t>
            </a:r>
          </a:p>
          <a:p>
            <a:endParaRPr lang="en-US" dirty="0"/>
          </a:p>
          <a:p>
            <a:r>
              <a:rPr lang="en-US" dirty="0"/>
              <a:t>Closed book and closed notes.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electronic devices are allowed. </a:t>
            </a:r>
          </a:p>
          <a:p>
            <a:pPr lvl="1"/>
            <a:r>
              <a:rPr lang="en-US" dirty="0"/>
              <a:t>These include laptops and cell phones.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8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discuss in oral with your classmates.</a:t>
            </a:r>
          </a:p>
          <a:p>
            <a:r>
              <a:rPr lang="en-US" b="1" u="sng" dirty="0"/>
              <a:t>But</a:t>
            </a:r>
            <a:r>
              <a:rPr lang="en-US" dirty="0"/>
              <a:t> you must do all the assignments yourself.</a:t>
            </a:r>
          </a:p>
          <a:p>
            <a:r>
              <a:rPr lang="en-US" dirty="0"/>
              <a:t>Some behaviors that are considered as cheating:</a:t>
            </a:r>
          </a:p>
          <a:p>
            <a:pPr lvl="1"/>
            <a:r>
              <a:rPr lang="en-US" dirty="0"/>
              <a:t>Reading another student’s answer/code, including keeping a copy of another student’s answer/code.</a:t>
            </a:r>
          </a:p>
          <a:p>
            <a:pPr lvl="1"/>
            <a:r>
              <a:rPr lang="en-US" dirty="0"/>
              <a:t>Copying another student’s answer/code, in whole or in part.</a:t>
            </a:r>
          </a:p>
          <a:p>
            <a:pPr lvl="1"/>
            <a:r>
              <a:rPr lang="en-US" dirty="0"/>
              <a:t>Having someone else write part of your assignment.</a:t>
            </a:r>
          </a:p>
          <a:p>
            <a:pPr lvl="1"/>
            <a:r>
              <a:rPr lang="en-US" dirty="0"/>
              <a:t>Using test cases of another student.</a:t>
            </a:r>
          </a:p>
          <a:p>
            <a:pPr lvl="1"/>
            <a:r>
              <a:rPr lang="en-US" altLang="zh-CN" dirty="0"/>
              <a:t>Testing your code with another one’s account. (Testing chances are limited.)</a:t>
            </a:r>
          </a:p>
          <a:p>
            <a:pPr lvl="1"/>
            <a:r>
              <a:rPr lang="en-US" altLang="zh-CN" dirty="0"/>
              <a:t>Keep your code safe! (You are also responsible if your code is leaked)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943600"/>
            <a:ext cx="5410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dirty="0"/>
              <a:t>“</a:t>
            </a:r>
            <a:r>
              <a:rPr lang="en-US" sz="2400" b="1" dirty="0">
                <a:solidFill>
                  <a:srgbClr val="0000FF"/>
                </a:solidFill>
              </a:rPr>
              <a:t>Another student</a:t>
            </a:r>
            <a:r>
              <a:rPr lang="en-US" sz="2400" dirty="0"/>
              <a:t>” includes a student in the current semester or in the </a:t>
            </a:r>
            <a:r>
              <a:rPr lang="en-US" sz="2400" b="1" dirty="0"/>
              <a:t>previous</a:t>
            </a:r>
            <a:r>
              <a:rPr lang="en-US" sz="2400" dirty="0"/>
              <a:t> semester.</a:t>
            </a:r>
          </a:p>
        </p:txBody>
      </p:sp>
    </p:spTree>
    <p:extLst>
      <p:ext uri="{BB962C8B-B14F-4D97-AF65-F5344CB8AC3E}">
        <p14:creationId xmlns:p14="http://schemas.microsoft.com/office/powerpoint/2010/main" val="33050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The previous lists of behaviors are </a:t>
            </a:r>
            <a:r>
              <a:rPr lang="en-US" sz="2600" b="1" u="sng" dirty="0"/>
              <a:t>deliberate</a:t>
            </a:r>
            <a:r>
              <a:rPr lang="en-US" sz="2600" dirty="0"/>
              <a:t> cheating, but some </a:t>
            </a:r>
            <a:r>
              <a:rPr lang="en-US" sz="2600" b="1" u="sng" dirty="0"/>
              <a:t>unintentional</a:t>
            </a:r>
            <a:r>
              <a:rPr lang="en-US" sz="2600" dirty="0"/>
              <a:t> actions could make you look like cheating. For example,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Using other people’s code to test the </a:t>
            </a:r>
            <a:r>
              <a:rPr lang="en-US" sz="2400" dirty="0" err="1"/>
              <a:t>autograder</a:t>
            </a:r>
            <a:endParaRPr lang="en-US" sz="24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You should be extremely careful!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Do not share photos of your code!</a:t>
            </a:r>
            <a:endParaRPr lang="en-US" sz="28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1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In summary, you should be responsible for all answers/codes you submit. If you submit a copy of another student’s work (or overwrite another student’s work), it is considered cheating, </a:t>
            </a:r>
            <a:r>
              <a:rPr lang="en-US" altLang="zh-CN" sz="2600" b="1" u="sng" dirty="0"/>
              <a:t>no matter of the reason</a:t>
            </a:r>
            <a:r>
              <a:rPr lang="en-US" altLang="zh-CN" sz="2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062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Any suspect of cheating will be 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/>
              <a:t>.</a:t>
            </a:r>
          </a:p>
          <a:p>
            <a:r>
              <a:rPr lang="en-US" dirty="0"/>
              <a:t>For programming assignments, we will run an automated test to check for unusually similar programs.  Those that are highly similar - in whole or in part - will be 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/>
              <a:t>.</a:t>
            </a:r>
          </a:p>
          <a:p>
            <a:r>
              <a:rPr lang="en-US" altLang="zh-CN" b="1" u="sng" dirty="0"/>
              <a:t>Penalty</a:t>
            </a:r>
            <a:r>
              <a:rPr lang="en-US" altLang="zh-CN" dirty="0"/>
              <a:t> of honor code violation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grade for this assignment to 0, </a:t>
            </a:r>
            <a:r>
              <a:rPr lang="en-US" altLang="zh-CN" sz="2400" b="1" u="sng" dirty="0"/>
              <a:t>plus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final grade for the course by one grade point, e.g., B+ </a:t>
            </a:r>
            <a:r>
              <a:rPr lang="en-US" altLang="zh-CN" sz="2400" dirty="0">
                <a:sym typeface="Wingdings" panose="05000000000000000000" pitchFamily="2" charset="2"/>
              </a:rPr>
              <a:t> C+, for </a:t>
            </a:r>
            <a:r>
              <a:rPr lang="en-US" altLang="zh-CN" sz="2400" b="1" u="sng" dirty="0">
                <a:sym typeface="Wingdings" panose="05000000000000000000" pitchFamily="2" charset="2"/>
              </a:rPr>
              <a:t>both students</a:t>
            </a:r>
            <a:r>
              <a:rPr lang="en-US" altLang="zh-CN" sz="2400" dirty="0">
                <a:sym typeface="Wingdings" panose="05000000000000000000" pitchFamily="2" charset="2"/>
              </a:rPr>
              <a:t> involved</a:t>
            </a:r>
            <a:endParaRPr lang="en-US" altLang="zh-CN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 into Canvas: </a:t>
            </a:r>
            <a:r>
              <a:rPr lang="en-US" altLang="zh-CN" dirty="0">
                <a:hlinkClick r:id="rId3"/>
              </a:rPr>
              <a:t>https://umjicanvas.com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dirty="0"/>
              <a:t>Check the class webpage on the Canvas regularly for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endParaRPr lang="en-US" dirty="0"/>
          </a:p>
          <a:p>
            <a:r>
              <a:rPr lang="en-US" altLang="zh-CN" dirty="0"/>
              <a:t>Course slides will be uploaded onto Canvas before each lecture.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Course logistics</a:t>
            </a:r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7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If you have any technical questions, come to see TAs and instructor during the office hour!</a:t>
            </a:r>
          </a:p>
          <a:p>
            <a:pPr lvl="1"/>
            <a:r>
              <a:rPr lang="en-US" dirty="0"/>
              <a:t>Answering technical questions through email is inefficient and I will only answer them during office hours.</a:t>
            </a:r>
          </a:p>
          <a:p>
            <a:pPr lvl="1"/>
            <a:r>
              <a:rPr lang="en-US" dirty="0"/>
              <a:t>Post questions on Piazza.</a:t>
            </a:r>
          </a:p>
          <a:p>
            <a:pPr lvl="1"/>
            <a:r>
              <a:rPr lang="en-US" dirty="0"/>
              <a:t>Answer other student’s questions (counts toward participation)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A3B1-47FE-4CE5-B030-F6D689A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Most out of a Lecture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A1CE2-927F-434D-95B2-ADC18221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5921-5B34-4A3E-926F-FDE3052F65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breakdown:</a:t>
            </a:r>
          </a:p>
          <a:p>
            <a:pPr lvl="1"/>
            <a:r>
              <a:rPr lang="en-US" dirty="0"/>
              <a:t>Verbal communication is a linear process.</a:t>
            </a:r>
          </a:p>
          <a:p>
            <a:pPr lvl="1"/>
            <a:r>
              <a:rPr lang="en-US" dirty="0"/>
              <a:t>You cannot understand the rest of the lecture if your missed a key concept.</a:t>
            </a:r>
          </a:p>
          <a:p>
            <a:pPr lvl="1"/>
            <a:r>
              <a:rPr lang="en-US" dirty="0"/>
              <a:t>Ask questions!</a:t>
            </a:r>
          </a:p>
          <a:p>
            <a:r>
              <a:rPr lang="en-US" dirty="0"/>
              <a:t>Lecture format:</a:t>
            </a:r>
          </a:p>
          <a:p>
            <a:pPr lvl="1"/>
            <a:r>
              <a:rPr lang="en-US" altLang="zh-CN" dirty="0"/>
              <a:t>4 mini-classes and 3 short breaks in between.</a:t>
            </a:r>
          </a:p>
          <a:p>
            <a:pPr lvl="1"/>
            <a:r>
              <a:rPr lang="en-US" dirty="0"/>
              <a:t>Ask questions during short break</a:t>
            </a:r>
            <a:r>
              <a:rPr lang="en-US" altLang="zh-CN" dirty="0"/>
              <a:t>s (ask out loud and in turn)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5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Ve280 Programming and Elementary Data Structures</a:t>
            </a:r>
          </a:p>
          <a:p>
            <a:pPr lvl="1"/>
            <a:r>
              <a:rPr lang="en-US" dirty="0"/>
              <a:t>Compiling and debugging on Linux operating systems</a:t>
            </a:r>
          </a:p>
          <a:p>
            <a:pPr lvl="1"/>
            <a:r>
              <a:rPr lang="en-US" dirty="0"/>
              <a:t>C++ programming, including pointers, arrays, </a:t>
            </a:r>
            <a:r>
              <a:rPr lang="en-US" dirty="0" err="1"/>
              <a:t>structs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I/O streams, including file I/O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Dynamical memory management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Linked list, stack, and queue</a:t>
            </a:r>
          </a:p>
        </p:txBody>
      </p:sp>
    </p:spTree>
    <p:extLst>
      <p:ext uri="{BB962C8B-B14F-4D97-AF65-F5344CB8AC3E}">
        <p14:creationId xmlns:p14="http://schemas.microsoft.com/office/powerpoint/2010/main" val="204340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Ve203 Discrete Mathematics</a:t>
            </a:r>
          </a:p>
          <a:p>
            <a:pPr lvl="1"/>
            <a:r>
              <a:rPr lang="en-US" altLang="zh-CN" dirty="0"/>
              <a:t>Computational complexity analysis</a:t>
            </a:r>
          </a:p>
          <a:p>
            <a:pPr lvl="1"/>
            <a:r>
              <a:rPr lang="en-US" altLang="zh-CN" dirty="0"/>
              <a:t>Some basic sorting algorithm, e.g., bubble sort, insertion sort, merge sort</a:t>
            </a:r>
          </a:p>
          <a:p>
            <a:pPr lvl="1"/>
            <a:r>
              <a:rPr lang="en-US" altLang="zh-CN" dirty="0"/>
              <a:t>Divide-and-conquer algorithm, master theorem</a:t>
            </a:r>
          </a:p>
          <a:p>
            <a:pPr lvl="1"/>
            <a:r>
              <a:rPr lang="en-US" altLang="zh-CN" dirty="0"/>
              <a:t>Graph, graph representation, depth first search, </a:t>
            </a:r>
            <a:r>
              <a:rPr lang="en-US" altLang="zh-CN" dirty="0" err="1"/>
              <a:t>Dijkstra’s</a:t>
            </a:r>
            <a:r>
              <a:rPr lang="en-US" altLang="zh-CN" dirty="0"/>
              <a:t> algorithm (shortest path)</a:t>
            </a:r>
          </a:p>
          <a:p>
            <a:endParaRPr lang="en-US" altLang="zh-CN" dirty="0"/>
          </a:p>
          <a:p>
            <a:r>
              <a:rPr lang="en-US" altLang="zh-CN" dirty="0"/>
              <a:t>Some important concepts will be reviewed</a:t>
            </a:r>
          </a:p>
        </p:txBody>
      </p:sp>
    </p:spTree>
    <p:extLst>
      <p:ext uri="{BB962C8B-B14F-4D97-AF65-F5344CB8AC3E}">
        <p14:creationId xmlns:p14="http://schemas.microsoft.com/office/powerpoint/2010/main" val="129015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Copyright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used (modified when necessary)</a:t>
            </a:r>
          </a:p>
          <a:p>
            <a:pPr lvl="1"/>
            <a:r>
              <a:rPr lang="en-US" altLang="zh-CN" dirty="0" err="1"/>
              <a:t>Weikang</a:t>
            </a:r>
            <a:r>
              <a:rPr lang="en-US" altLang="zh-CN" dirty="0"/>
              <a:t> Qian, JI, SJTU</a:t>
            </a:r>
            <a:endParaRPr lang="en-US" dirty="0"/>
          </a:p>
          <a:p>
            <a:pPr lvl="1"/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, University of Michigan</a:t>
            </a:r>
          </a:p>
          <a:p>
            <a:pPr lvl="1"/>
            <a:r>
              <a:rPr lang="en-US" dirty="0" err="1"/>
              <a:t>Sartaj</a:t>
            </a:r>
            <a:r>
              <a:rPr lang="en-US" dirty="0"/>
              <a:t> </a:t>
            </a:r>
            <a:r>
              <a:rPr lang="en-US" dirty="0" err="1"/>
              <a:t>Sahni</a:t>
            </a:r>
            <a:r>
              <a:rPr lang="en-US" dirty="0"/>
              <a:t>, University of Florida</a:t>
            </a:r>
          </a:p>
          <a:p>
            <a:pPr lvl="1"/>
            <a:r>
              <a:rPr lang="en-US" dirty="0"/>
              <a:t>Bert Huang, Columbia University</a:t>
            </a:r>
          </a:p>
          <a:p>
            <a:pPr lvl="1"/>
            <a:r>
              <a:rPr lang="en-US" dirty="0"/>
              <a:t>Tim </a:t>
            </a:r>
            <a:r>
              <a:rPr lang="en-US" dirty="0" err="1"/>
              <a:t>Roughgarden</a:t>
            </a:r>
            <a:r>
              <a:rPr lang="en-US" dirty="0"/>
              <a:t>, Stanford University</a:t>
            </a:r>
          </a:p>
          <a:p>
            <a:pPr lvl="1"/>
            <a:r>
              <a:rPr lang="en-US" dirty="0"/>
              <a:t>Clifford Shaffer,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109596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Course logistics</a:t>
            </a:r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2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structure is a particular way of organizing </a:t>
            </a:r>
            <a:r>
              <a:rPr lang="en-US" u="sng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computer so that it can be used </a:t>
            </a:r>
            <a:r>
              <a:rPr lang="en-US" u="sng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linked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can store a set of records as a linked list</a:t>
            </a:r>
          </a:p>
          <a:p>
            <a:pPr lvl="1"/>
            <a:r>
              <a:rPr lang="en-US" dirty="0"/>
              <a:t>or as a tree (to be talked later).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F46A84-91D9-423F-B172-DA9D31844773}"/>
              </a:ext>
            </a:extLst>
          </p:cNvPr>
          <p:cNvGrpSpPr/>
          <p:nvPr/>
        </p:nvGrpSpPr>
        <p:grpSpPr>
          <a:xfrm>
            <a:off x="1828800" y="2895600"/>
            <a:ext cx="5562600" cy="992188"/>
            <a:chOff x="1828800" y="2895600"/>
            <a:chExt cx="5562600" cy="992188"/>
          </a:xfrm>
        </p:grpSpPr>
        <p:sp>
          <p:nvSpPr>
            <p:cNvPr id="10" name="TextBox 9"/>
            <p:cNvSpPr txBox="1"/>
            <p:nvPr/>
          </p:nvSpPr>
          <p:spPr>
            <a:xfrm>
              <a:off x="1828800" y="28956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31623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35814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37338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38862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62996" y="4641273"/>
            <a:ext cx="1984664" cy="1828800"/>
            <a:chOff x="3962400" y="4800600"/>
            <a:chExt cx="1984664" cy="1828800"/>
          </a:xfrm>
        </p:grpSpPr>
        <p:sp>
          <p:nvSpPr>
            <p:cNvPr id="20" name="Rectangle 19"/>
            <p:cNvSpPr/>
            <p:nvPr/>
          </p:nvSpPr>
          <p:spPr>
            <a:xfrm>
              <a:off x="44958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 flipH="1">
              <a:off x="4191000" y="5029200"/>
              <a:ext cx="5334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4724400" y="5029200"/>
              <a:ext cx="6096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3" idx="0"/>
            </p:cNvCxnSpPr>
            <p:nvPr/>
          </p:nvCxnSpPr>
          <p:spPr>
            <a:xfrm flipH="1">
              <a:off x="4953000" y="5791200"/>
              <a:ext cx="381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489864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endCxn id="38" idx="0"/>
            </p:cNvCxnSpPr>
            <p:nvPr/>
          </p:nvCxnSpPr>
          <p:spPr>
            <a:xfrm>
              <a:off x="5334000" y="5791200"/>
              <a:ext cx="384464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0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versus Physical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data structure have both a </a:t>
            </a:r>
            <a:r>
              <a:rPr lang="en-US" b="1" dirty="0">
                <a:solidFill>
                  <a:schemeClr val="accent1"/>
                </a:solidFill>
              </a:rPr>
              <a:t>logical</a:t>
            </a:r>
            <a:r>
              <a:rPr lang="en-US" dirty="0"/>
              <a:t> and a </a:t>
            </a:r>
            <a:r>
              <a:rPr lang="en-US" b="1" dirty="0">
                <a:solidFill>
                  <a:srgbClr val="0000FF"/>
                </a:solidFill>
              </a:rPr>
              <a:t>physical</a:t>
            </a:r>
            <a:r>
              <a:rPr lang="en-US" dirty="0"/>
              <a:t> form.</a:t>
            </a:r>
          </a:p>
          <a:p>
            <a:endParaRPr lang="en-US" dirty="0"/>
          </a:p>
          <a:p>
            <a:r>
              <a:rPr lang="en-US" dirty="0"/>
              <a:t>Logical form: definition of the data structure at an abstraction level.</a:t>
            </a:r>
          </a:p>
          <a:p>
            <a:endParaRPr lang="en-US" dirty="0"/>
          </a:p>
          <a:p>
            <a:r>
              <a:rPr lang="en-US" dirty="0"/>
              <a:t>Physical form: implementation of the data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Example: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9400" y="1598612"/>
            <a:ext cx="5562600" cy="992188"/>
            <a:chOff x="1828800" y="4724400"/>
            <a:chExt cx="55626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495800" y="3029243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47800" y="5257800"/>
            <a:ext cx="6477000" cy="1143000"/>
            <a:chOff x="1371600" y="4876800"/>
            <a:chExt cx="64770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8200" y="1606215"/>
            <a:ext cx="1900777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Logical Form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0" y="2444210"/>
            <a:ext cx="2007344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Physical Form</a:t>
            </a:r>
          </a:p>
        </p:txBody>
      </p:sp>
    </p:spTree>
    <p:extLst>
      <p:ext uri="{BB962C8B-B14F-4D97-AF65-F5344CB8AC3E}">
        <p14:creationId xmlns:p14="http://schemas.microsoft.com/office/powerpoint/2010/main" val="6347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manipulation requires an algorithm – a sequence of steps </a:t>
            </a:r>
            <a:r>
              <a:rPr lang="en-US"/>
              <a:t>that solve </a:t>
            </a:r>
            <a:r>
              <a:rPr lang="en-US" dirty="0"/>
              <a:t>a specific task.</a:t>
            </a:r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Data structures + Algorithms = Programs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The study of data structures and algorithms is fundamental to Computer Science.</a:t>
            </a:r>
          </a:p>
          <a:p>
            <a:pPr lvl="1"/>
            <a:r>
              <a:rPr lang="en-US" dirty="0"/>
              <a:t>Database related to balanced binary search tree.</a:t>
            </a:r>
          </a:p>
          <a:p>
            <a:pPr lvl="1"/>
            <a:r>
              <a:rPr lang="en-US" dirty="0"/>
              <a:t>Computer networks related to shortest path algorithm.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7432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Time and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Time: </a:t>
            </a:r>
            <a:r>
              <a:rPr lang="en-US" dirty="0"/>
              <a:t>Wednesday 4:00-5:40 pm, Friday 4:00-5:40 pm, and </a:t>
            </a:r>
            <a:r>
              <a:rPr lang="en-US" altLang="zh-CN" dirty="0"/>
              <a:t>Monday 4:00-5:40 pm (even weeks)</a:t>
            </a:r>
            <a:endParaRPr lang="en-US" dirty="0"/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Location: F115 (Monday and Friday), D106 (Wednesday)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the shortest route from Shanghai to Suzhou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1997"/>
          <a:stretch/>
        </p:blipFill>
        <p:spPr bwMode="auto">
          <a:xfrm>
            <a:off x="433343" y="2209801"/>
            <a:ext cx="840585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76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information do we need?</a:t>
            </a:r>
          </a:p>
          <a:p>
            <a:pPr lvl="1"/>
            <a:r>
              <a:rPr lang="en-US" dirty="0"/>
              <a:t>Streets.</a:t>
            </a:r>
          </a:p>
          <a:p>
            <a:pPr lvl="1"/>
            <a:r>
              <a:rPr lang="en-US" dirty="0"/>
              <a:t>Intersections of streets. (We assume that our departure place and destination are at certain intersections.)</a:t>
            </a:r>
          </a:p>
          <a:p>
            <a:r>
              <a:rPr lang="en-US" dirty="0"/>
              <a:t>How do we store the information in computer?</a:t>
            </a:r>
          </a:p>
          <a:p>
            <a:pPr lvl="1"/>
            <a:r>
              <a:rPr lang="en-US" dirty="0"/>
              <a:t>Graph: consisting of “nodes” and “edges”.</a:t>
            </a:r>
          </a:p>
          <a:p>
            <a:pPr lvl="1"/>
            <a:r>
              <a:rPr lang="en-US" dirty="0"/>
              <a:t>Each edge has a weight to denote the distance between two nodes.</a:t>
            </a:r>
          </a:p>
          <a:p>
            <a:pPr lvl="1"/>
            <a:r>
              <a:rPr lang="en-US" altLang="zh-CN" dirty="0"/>
              <a:t>DS:</a:t>
            </a:r>
          </a:p>
          <a:p>
            <a:pPr lvl="2"/>
            <a:r>
              <a:rPr lang="en-US" dirty="0"/>
              <a:t>Adjacency list</a:t>
            </a:r>
          </a:p>
          <a:p>
            <a:pPr lvl="2"/>
            <a:r>
              <a:rPr lang="en-US" dirty="0"/>
              <a:t>Adjacency matrix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81600" y="4936783"/>
            <a:ext cx="2366309" cy="1273517"/>
            <a:chOff x="3326206" y="4148335"/>
            <a:chExt cx="2366309" cy="1273517"/>
          </a:xfrm>
        </p:grpSpPr>
        <p:sp>
          <p:nvSpPr>
            <p:cNvPr id="6" name="Oval 5"/>
            <p:cNvSpPr/>
            <p:nvPr/>
          </p:nvSpPr>
          <p:spPr>
            <a:xfrm>
              <a:off x="3326206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4148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84904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6"/>
              <a:endCxn id="7" idx="2"/>
            </p:cNvCxnSpPr>
            <p:nvPr/>
          </p:nvCxnSpPr>
          <p:spPr>
            <a:xfrm>
              <a:off x="3707206" y="4338835"/>
              <a:ext cx="8869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3651410" y="4473539"/>
              <a:ext cx="389290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7"/>
            </p:cNvCxnSpPr>
            <p:nvPr/>
          </p:nvCxnSpPr>
          <p:spPr>
            <a:xfrm flipH="1">
              <a:off x="4310108" y="4473539"/>
              <a:ext cx="339836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311515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5"/>
              <a:endCxn id="16" idx="1"/>
            </p:cNvCxnSpPr>
            <p:nvPr/>
          </p:nvCxnSpPr>
          <p:spPr>
            <a:xfrm>
              <a:off x="4919352" y="4473539"/>
              <a:ext cx="447959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896094" y="47625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16450" y="542639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7638" y="54310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66909" y="519361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33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algorithm: finding the shortest path from a source node (A) to a sink node (B).</a:t>
            </a:r>
          </a:p>
          <a:p>
            <a:r>
              <a:rPr lang="en-US" dirty="0"/>
              <a:t>Algorithms adapt to data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90800" y="3124200"/>
            <a:ext cx="2366309" cy="1447799"/>
            <a:chOff x="3432693" y="4724400"/>
            <a:chExt cx="2366309" cy="1447799"/>
          </a:xfrm>
        </p:grpSpPr>
        <p:grpSp>
          <p:nvGrpSpPr>
            <p:cNvPr id="5" name="Group 4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5"/>
                <a:endCxn id="8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  <a:endCxn id="8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7" idx="5"/>
                <a:endCxn id="12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217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small number of nodes, we can enumerate all the possible paths.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8;</a:t>
            </a:r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6;</a:t>
            </a:r>
          </a:p>
          <a:p>
            <a:r>
              <a:rPr lang="en-US" dirty="0"/>
              <a:t>The minimum is 6.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96323" y="2613355"/>
            <a:ext cx="2366309" cy="1447799"/>
            <a:chOff x="3432693" y="4724400"/>
            <a:chExt cx="2366309" cy="1447799"/>
          </a:xfrm>
        </p:grpSpPr>
        <p:grpSp>
          <p:nvGrpSpPr>
            <p:cNvPr id="14" name="Group 13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>
                <a:stCxn id="19" idx="6"/>
                <a:endCxn id="20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9" idx="5"/>
                <a:endCxn id="21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0" idx="3"/>
                <a:endCxn id="21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20" idx="5"/>
                <a:endCxn id="25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/>
              <a:t>However, in real world, the graph is much more complicated.</a:t>
            </a:r>
          </a:p>
          <a:p>
            <a:r>
              <a:rPr lang="en-US" dirty="0"/>
              <a:t>It is impossible to enumerate all the possible paths!</a:t>
            </a:r>
          </a:p>
          <a:p>
            <a:r>
              <a:rPr lang="en-US" dirty="0"/>
              <a:t>How can we solve the problem?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pic>
        <p:nvPicPr>
          <p:cNvPr id="2052" name="Picture 4" descr="http://www.orgnet.com/alters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417755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Choice of data structures or algorithms can make the difference between a program running in a few seconds or many days.</a:t>
            </a:r>
          </a:p>
          <a:p>
            <a:r>
              <a:rPr lang="en-US" dirty="0"/>
              <a:t>Example: Number of comparisons for </a:t>
            </a:r>
            <a:r>
              <a:rPr lang="en-US" b="1" dirty="0">
                <a:solidFill>
                  <a:srgbClr val="0000FF"/>
                </a:solidFill>
              </a:rPr>
              <a:t>linear search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binary search </a:t>
            </a:r>
            <a:r>
              <a:rPr lang="en-US" dirty="0"/>
              <a:t>(Worst Case)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38788"/>
              </p:ext>
            </p:extLst>
          </p:nvPr>
        </p:nvGraphicFramePr>
        <p:xfrm>
          <a:off x="1447800" y="3657600"/>
          <a:ext cx="670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Ratio</a:t>
                      </a:r>
                      <a:r>
                        <a:rPr lang="en-US" sz="2400" baseline="0" dirty="0"/>
                        <a:t> (L/B)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solution is said to be efficient if it solves the problem within its resource constraints.</a:t>
            </a:r>
          </a:p>
          <a:p>
            <a:pPr lvl="1"/>
            <a:r>
              <a:rPr lang="en-US" dirty="0"/>
              <a:t>Space, i.e. memory consumption.</a:t>
            </a:r>
          </a:p>
          <a:p>
            <a:pPr lvl="1"/>
            <a:r>
              <a:rPr lang="en-US" dirty="0"/>
              <a:t>Time.</a:t>
            </a:r>
          </a:p>
          <a:p>
            <a:pPr lvl="1"/>
            <a:endParaRPr lang="en-US" dirty="0"/>
          </a:p>
          <a:p>
            <a:r>
              <a:rPr lang="en-US" dirty="0"/>
              <a:t>The cost of a solution is the amount of resources that the solution consumes.</a:t>
            </a:r>
          </a:p>
          <a:p>
            <a:endParaRPr lang="en-US" dirty="0"/>
          </a:p>
          <a:p>
            <a:r>
              <a:rPr lang="en-US" dirty="0"/>
              <a:t>We value efficiency of the data structures and algorithms!</a:t>
            </a:r>
          </a:p>
          <a:p>
            <a:r>
              <a:rPr lang="en-US" dirty="0"/>
              <a:t>We will learn how to analyze their efficiency.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9286" y="2630269"/>
            <a:ext cx="3072314" cy="646331"/>
            <a:chOff x="2133600" y="2590800"/>
            <a:chExt cx="307231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514600" y="2652944"/>
              <a:ext cx="26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Our major concern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2590800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0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tool:</a:t>
            </a:r>
          </a:p>
          <a:p>
            <a:pPr lvl="1"/>
            <a:r>
              <a:rPr lang="en-US" dirty="0"/>
              <a:t>Common data structures and algorithms.</a:t>
            </a:r>
          </a:p>
          <a:p>
            <a:pPr lvl="1"/>
            <a:r>
              <a:rPr lang="en-US" dirty="0"/>
              <a:t>And their efficiency.</a:t>
            </a:r>
          </a:p>
          <a:p>
            <a:endParaRPr lang="en-US" dirty="0"/>
          </a:p>
          <a:p>
            <a:r>
              <a:rPr lang="en-US" dirty="0"/>
              <a:t>Apply the tool</a:t>
            </a:r>
          </a:p>
          <a:p>
            <a:pPr lvl="1"/>
            <a:r>
              <a:rPr lang="en-US" dirty="0"/>
              <a:t>Solve a problem using existing data structures and algorithms.</a:t>
            </a:r>
          </a:p>
          <a:p>
            <a:pPr lvl="1"/>
            <a:r>
              <a:rPr lang="en-US" dirty="0"/>
              <a:t>Choose the right tool: some tools are better for certain tasks than other tools. Do performance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Asymptotic Algorithm Analysis</a:t>
            </a:r>
            <a:endParaRPr lang="en-US" dirty="0"/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Trees, including binary search tree, balanced binary search tree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r>
              <a:rPr lang="en-US" dirty="0"/>
              <a:t>Heaps</a:t>
            </a:r>
          </a:p>
          <a:p>
            <a:pPr lvl="1"/>
            <a:r>
              <a:rPr lang="en-US" dirty="0"/>
              <a:t>Graphs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Sorting and searching</a:t>
            </a:r>
          </a:p>
          <a:p>
            <a:pPr lvl="1"/>
            <a:r>
              <a:rPr lang="en-US" dirty="0"/>
              <a:t>Graph-related algorithms, such as minimum spanning tree, topological sorting</a:t>
            </a:r>
          </a:p>
          <a:p>
            <a:pPr lvl="1"/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41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59080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394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Instructor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Hongyi Xin</a:t>
            </a:r>
          </a:p>
          <a:p>
            <a:pPr lvl="1"/>
            <a:r>
              <a:rPr lang="en-US" dirty="0"/>
              <a:t>2007 JI alumni (I know you guys pretty well)</a:t>
            </a:r>
          </a:p>
          <a:p>
            <a:pPr lvl="1"/>
            <a:r>
              <a:rPr lang="en-US" dirty="0"/>
              <a:t>CMU CS PhD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hongyi.xin@sjtu.edu.cn</a:t>
            </a:r>
            <a:endParaRPr lang="en-US" dirty="0"/>
          </a:p>
          <a:p>
            <a:pPr eaLnBrk="1" hangingPunct="1"/>
            <a:r>
              <a:rPr lang="en-US" dirty="0"/>
              <a:t>Phone: 34206765-4361</a:t>
            </a:r>
          </a:p>
          <a:p>
            <a:pPr eaLnBrk="1" hangingPunct="1"/>
            <a:r>
              <a:rPr lang="en-US" dirty="0"/>
              <a:t>Office: Room 436, Long Bin (JI) Building</a:t>
            </a:r>
          </a:p>
          <a:p>
            <a:pPr eaLnBrk="1" hangingPunct="1"/>
            <a:r>
              <a:rPr lang="en-US" dirty="0"/>
              <a:t>Office hour</a:t>
            </a:r>
          </a:p>
          <a:p>
            <a:pPr lvl="1"/>
            <a:r>
              <a:rPr lang="en-US" dirty="0"/>
              <a:t>Tuesday 10:00 – 11:00 am</a:t>
            </a:r>
          </a:p>
          <a:p>
            <a:pPr lvl="1"/>
            <a:r>
              <a:rPr lang="en-US" dirty="0"/>
              <a:t>Thursday 10:00 – 11:00 am</a:t>
            </a:r>
          </a:p>
          <a:p>
            <a:pPr lvl="1"/>
            <a:r>
              <a:rPr lang="en-US" dirty="0"/>
              <a:t>Or </a:t>
            </a:r>
            <a:r>
              <a:rPr lang="en-US" i="1" dirty="0">
                <a:solidFill>
                  <a:srgbClr val="FF0000"/>
                </a:solidFill>
              </a:rPr>
              <a:t>by appointment (schedule by email, 2 days in advance)</a:t>
            </a: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Lin, </a:t>
            </a:r>
            <a:r>
              <a:rPr lang="en-US" altLang="zh-CN" dirty="0" err="1"/>
              <a:t>Chenchao</a:t>
            </a:r>
            <a:endParaRPr lang="en-US" altLang="zh-CN" dirty="0"/>
          </a:p>
          <a:p>
            <a:pPr lvl="1"/>
            <a:r>
              <a:rPr lang="en-US" altLang="zh-CN" dirty="0"/>
              <a:t>Email: vinlin@sjtu.edu.cn</a:t>
            </a:r>
            <a:endParaRPr lang="en-US" altLang="zh-CN" sz="2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Wang, </a:t>
            </a:r>
            <a:r>
              <a:rPr lang="en-US" altLang="zh-CN" dirty="0" err="1"/>
              <a:t>Yichao</a:t>
            </a:r>
            <a:endParaRPr lang="en-US" altLang="zh-CN" dirty="0"/>
          </a:p>
          <a:p>
            <a:pPr lvl="1"/>
            <a:r>
              <a:rPr lang="en-US" altLang="zh-CN" dirty="0"/>
              <a:t>Email: wangyichao1304@sjtu.edu.cn</a:t>
            </a:r>
            <a:endParaRPr lang="en-US" dirty="0"/>
          </a:p>
        </p:txBody>
      </p:sp>
      <p:sp>
        <p:nvSpPr>
          <p:cNvPr id="5" name="AutoShape 2" descr="imap://qianwk@mail.sjtu.edu.cn:993/fetch%3EUID%3E/INBOX%3E32979?part=1.2&amp;type=image/jpeg&amp;filename=%E6%AF%9B%E4%BF%8A%E9%9B%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921F4-C153-43F1-A787-2FE469F3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34" y="1143000"/>
            <a:ext cx="2228850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50C69-4D2A-43FE-BA4C-A1CBA542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34" y="3981450"/>
            <a:ext cx="224380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Gu, </a:t>
            </a:r>
            <a:r>
              <a:rPr lang="en-US" altLang="zh-CN" dirty="0" err="1"/>
              <a:t>Zhenhao</a:t>
            </a:r>
            <a:endParaRPr lang="en-US" altLang="zh-CN" dirty="0"/>
          </a:p>
          <a:p>
            <a:pPr lvl="1"/>
            <a:r>
              <a:rPr lang="en-US" altLang="zh-CN" dirty="0"/>
              <a:t>Email: guzhenhao1@sjtu.edu.cn</a:t>
            </a:r>
          </a:p>
        </p:txBody>
      </p:sp>
      <p:sp>
        <p:nvSpPr>
          <p:cNvPr id="5" name="AutoShape 2" descr="imap://qianwk@mail.sjtu.edu.cn:993/fetch%3EUID%3E/INBOX%3E32979?part=1.2&amp;type=image/jpeg&amp;filename=%E6%AF%9B%E4%BF%8A%E9%9B%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7AE3A-7D52-4BFC-86F0-49BAC85C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91" y="2514600"/>
            <a:ext cx="3771900" cy="2828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E670D6-C8F8-4269-AD7E-EAF1637155AD}"/>
              </a:ext>
            </a:extLst>
          </p:cNvPr>
          <p:cNvSpPr txBox="1"/>
          <p:nvPr/>
        </p:nvSpPr>
        <p:spPr>
          <a:xfrm>
            <a:off x="1676400" y="5917912"/>
            <a:ext cx="502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Contact them through </a:t>
            </a:r>
            <a:r>
              <a:rPr lang="en-US" altLang="zh-CN" sz="3200" dirty="0" err="1"/>
              <a:t>Feishu</a:t>
            </a:r>
            <a:r>
              <a:rPr lang="en-US" altLang="zh-CN" sz="3200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294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 for Reference (Not Required)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Data Structures and Algorithm Analysis</a:t>
            </a:r>
            <a:r>
              <a:rPr lang="en-US" dirty="0"/>
              <a:t>,” by Clifford Shaffer.</a:t>
            </a:r>
            <a:br>
              <a:rPr lang="en-US" dirty="0"/>
            </a:br>
            <a:r>
              <a:rPr lang="en-US" dirty="0"/>
              <a:t>Online available: </a:t>
            </a:r>
            <a:r>
              <a:rPr lang="en-US" dirty="0">
                <a:hlinkClick r:id="rId3"/>
              </a:rPr>
              <a:t>http://people.cs.vt.edu/~shaffer/Book/C++3e20120605.pdf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Algorithms</a:t>
            </a:r>
            <a:r>
              <a:rPr lang="en-US" dirty="0"/>
              <a:t>,” by S. </a:t>
            </a:r>
            <a:r>
              <a:rPr lang="en-US" dirty="0" err="1"/>
              <a:t>Dasgupta</a:t>
            </a:r>
            <a:r>
              <a:rPr lang="en-US" dirty="0"/>
              <a:t>, C. Papadimitriou, and U. </a:t>
            </a:r>
            <a:r>
              <a:rPr lang="en-US" dirty="0" err="1"/>
              <a:t>Vazirani</a:t>
            </a:r>
            <a:r>
              <a:rPr lang="en-US" dirty="0"/>
              <a:t>. 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Introduction to Algorithms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edition,” by Thomas </a:t>
            </a:r>
            <a:r>
              <a:rPr lang="en-US" dirty="0" err="1"/>
              <a:t>Cormen</a:t>
            </a:r>
            <a:r>
              <a:rPr lang="en-US" dirty="0"/>
              <a:t> et al., MIT Press, 2009.</a:t>
            </a:r>
          </a:p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Data Structures and Algorithms with Object-Oriented Design Patterns in C++</a:t>
            </a:r>
            <a:r>
              <a:rPr lang="en-US" altLang="zh-CN" dirty="0"/>
              <a:t>,” by Bruno </a:t>
            </a:r>
            <a:r>
              <a:rPr lang="en-US" altLang="zh-CN" dirty="0" err="1"/>
              <a:t>Preiss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8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Composition</a:t>
            </a:r>
          </a:p>
          <a:p>
            <a:pPr lvl="1"/>
            <a:r>
              <a:rPr lang="en-US" altLang="zh-CN" dirty="0"/>
              <a:t>Participation: 5%;</a:t>
            </a:r>
          </a:p>
          <a:p>
            <a:pPr lvl="2"/>
            <a:r>
              <a:rPr lang="en-US" altLang="zh-CN" sz="2400" dirty="0"/>
              <a:t>It is your job to get me know about you.</a:t>
            </a:r>
          </a:p>
          <a:p>
            <a:pPr lvl="2"/>
            <a:r>
              <a:rPr lang="en-US" altLang="zh-CN" sz="2400" dirty="0"/>
              <a:t>Discuss on piazza; ask questions during breaks; come to office hours.</a:t>
            </a:r>
          </a:p>
          <a:p>
            <a:pPr lvl="1"/>
            <a:r>
              <a:rPr lang="en-US" dirty="0"/>
              <a:t>6 written assignments: 20%</a:t>
            </a:r>
          </a:p>
          <a:p>
            <a:pPr lvl="1"/>
            <a:r>
              <a:rPr lang="en-US" dirty="0"/>
              <a:t>5 programming assignments: 30%</a:t>
            </a:r>
          </a:p>
          <a:p>
            <a:pPr lvl="1"/>
            <a:r>
              <a:rPr lang="en-US" dirty="0"/>
              <a:t>Midterm exam (written): 20%</a:t>
            </a:r>
          </a:p>
          <a:p>
            <a:pPr lvl="1"/>
            <a:r>
              <a:rPr lang="en-US" dirty="0"/>
              <a:t>Final exam</a:t>
            </a:r>
            <a:r>
              <a:rPr lang="en-US" altLang="zh-CN" dirty="0"/>
              <a:t> (written)</a:t>
            </a:r>
            <a:r>
              <a:rPr lang="en-US" dirty="0"/>
              <a:t>: 25%</a:t>
            </a:r>
          </a:p>
          <a:p>
            <a:r>
              <a:rPr lang="en-US" dirty="0"/>
              <a:t>We will curve the final grades, if necessary.</a:t>
            </a:r>
          </a:p>
          <a:p>
            <a:r>
              <a:rPr lang="en-US" dirty="0"/>
              <a:t>Questions about the grading?</a:t>
            </a:r>
          </a:p>
          <a:p>
            <a:pPr lvl="1"/>
            <a:r>
              <a:rPr lang="en-US" dirty="0"/>
              <a:t>Must be mentioned to the instructor or the TAs </a:t>
            </a:r>
            <a:r>
              <a:rPr lang="en-US" dirty="0">
                <a:solidFill>
                  <a:srgbClr val="FF0000"/>
                </a:solidFill>
              </a:rPr>
              <a:t>within one week</a:t>
            </a:r>
            <a:r>
              <a:rPr lang="en-US" dirty="0"/>
              <a:t> after receiving the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require you to develop your programs using C++ on </a:t>
            </a:r>
            <a:r>
              <a:rPr lang="en-US" b="1" dirty="0">
                <a:solidFill>
                  <a:srgbClr val="FF0000"/>
                </a:solidFill>
              </a:rPr>
              <a:t>Linux operating systems</a:t>
            </a:r>
            <a:r>
              <a:rPr lang="en-US" b="1" dirty="0"/>
              <a:t> </a:t>
            </a:r>
            <a:r>
              <a:rPr lang="en-US" dirty="0"/>
              <a:t>with the compiler g++.</a:t>
            </a:r>
          </a:p>
          <a:p>
            <a:endParaRPr lang="en-US" dirty="0"/>
          </a:p>
          <a:p>
            <a:r>
              <a:rPr lang="en-US" altLang="zh-CN" dirty="0"/>
              <a:t>C++11 standard is allowed.</a:t>
            </a:r>
          </a:p>
          <a:p>
            <a:pPr lvl="1"/>
            <a:r>
              <a:rPr lang="en-US" altLang="zh-CN" dirty="0"/>
              <a:t>Compile with the option –</a:t>
            </a: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</a:p>
          <a:p>
            <a:endParaRPr lang="en-US" dirty="0"/>
          </a:p>
          <a:p>
            <a:r>
              <a:rPr lang="en-US" dirty="0"/>
              <a:t>You will be assigned a Linux virtual development environment, you MUST finish your assignment within the designated VM environment</a:t>
            </a:r>
          </a:p>
          <a:p>
            <a:endParaRPr lang="en-US" dirty="0"/>
          </a:p>
          <a:p>
            <a:r>
              <a:rPr lang="en-US" dirty="0"/>
              <a:t>Do experiments on algorithms, e.g., sorting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20228</TotalTime>
  <Words>2197</Words>
  <Application>Microsoft Office PowerPoint</Application>
  <PresentationFormat>On-screen Show (4:3)</PresentationFormat>
  <Paragraphs>426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Outline</vt:lpstr>
      <vt:lpstr>Time and Location</vt:lpstr>
      <vt:lpstr>Instructor</vt:lpstr>
      <vt:lpstr>Teaching Assistants</vt:lpstr>
      <vt:lpstr>Teaching Assistants</vt:lpstr>
      <vt:lpstr>Textbooks for Reference (Not Required)</vt:lpstr>
      <vt:lpstr>Grading</vt:lpstr>
      <vt:lpstr>Programming Assignments</vt:lpstr>
      <vt:lpstr>Written Assignments</vt:lpstr>
      <vt:lpstr>Assignment Deadline</vt:lpstr>
      <vt:lpstr>Assignment Deadline</vt:lpstr>
      <vt:lpstr>Some Suggestions</vt:lpstr>
      <vt:lpstr>Exams</vt:lpstr>
      <vt:lpstr>Collaboration and Cheating</vt:lpstr>
      <vt:lpstr>Collaboration and Cheating</vt:lpstr>
      <vt:lpstr>Collaboration and Cheating</vt:lpstr>
      <vt:lpstr>Collaboration and Cheating</vt:lpstr>
      <vt:lpstr>Canvas</vt:lpstr>
      <vt:lpstr>Getting Help</vt:lpstr>
      <vt:lpstr>Get the Most out of a Lecture</vt:lpstr>
      <vt:lpstr>Prerequisite</vt:lpstr>
      <vt:lpstr>Prerequisite</vt:lpstr>
      <vt:lpstr>References and Copyright</vt:lpstr>
      <vt:lpstr>Outline</vt:lpstr>
      <vt:lpstr>Data Structures and Algorithms</vt:lpstr>
      <vt:lpstr>Logical versus Physical Form</vt:lpstr>
      <vt:lpstr>Data Structure Example: Linked List</vt:lpstr>
      <vt:lpstr>Data Structures and Algorithms</vt:lpstr>
      <vt:lpstr>Real World Problem: Navigation</vt:lpstr>
      <vt:lpstr>Real World Problem: Navigation</vt:lpstr>
      <vt:lpstr>Real World Problem: Navigation</vt:lpstr>
      <vt:lpstr>Challenges: Efficiency</vt:lpstr>
      <vt:lpstr>Challenges: Efficiency</vt:lpstr>
      <vt:lpstr>More about Efficiency</vt:lpstr>
      <vt:lpstr>More about Efficiency</vt:lpstr>
      <vt:lpstr>Course Objectives</vt:lpstr>
      <vt:lpstr>Topics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688</cp:revision>
  <dcterms:created xsi:type="dcterms:W3CDTF">2008-09-02T17:19:50Z</dcterms:created>
  <dcterms:modified xsi:type="dcterms:W3CDTF">2020-09-09T07:22:29Z</dcterms:modified>
</cp:coreProperties>
</file>