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303" r:id="rId4"/>
    <p:sldId id="309" r:id="rId5"/>
    <p:sldId id="312" r:id="rId6"/>
    <p:sldId id="310" r:id="rId7"/>
    <p:sldId id="31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13" r:id="rId17"/>
    <p:sldId id="304" r:id="rId18"/>
    <p:sldId id="284" r:id="rId19"/>
    <p:sldId id="285" r:id="rId20"/>
    <p:sldId id="316" r:id="rId21"/>
    <p:sldId id="30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87389" autoAdjust="0"/>
  </p:normalViewPr>
  <p:slideViewPr>
    <p:cSldViewPr>
      <p:cViewPr varScale="1">
        <p:scale>
          <a:sx n="142" d="100"/>
          <a:sy n="142" d="100"/>
        </p:scale>
        <p:origin x="223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Example: 0, 2, 3, 1, 0, 2, 0,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read</a:t>
            </a:r>
            <a:r>
              <a:rPr lang="en-US" baseline="0" dirty="0"/>
              <a:t> the values in order from the first bin to the last bin after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the readout, 913 is before 815.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</a:t>
            </a:r>
            <a:r>
              <a:rPr lang="en-US" baseline="0" dirty="0"/>
              <a:t>ly speaking, the time complexity for bucket sort is O(</a:t>
            </a:r>
            <a:r>
              <a:rPr lang="en-US" baseline="0" dirty="0" err="1"/>
              <a:t>N+b</a:t>
            </a:r>
            <a:r>
              <a:rPr lang="en-US" baseline="0" dirty="0"/>
              <a:t>), where b is the base. However, typically N &gt;&gt; b. Thus, we can ignore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 a) (2,</a:t>
            </a:r>
            <a:r>
              <a:rPr lang="en-US" baseline="0" dirty="0"/>
              <a:t> b</a:t>
            </a:r>
            <a:r>
              <a:rPr lang="en-US" dirty="0"/>
              <a:t>) (1, c) (3, d) (2, 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correct? Because,</a:t>
            </a:r>
            <a:r>
              <a:rPr lang="en-US" altLang="zh-CN" baseline="0" dirty="0"/>
              <a:t> from the initial C array, we can see that 3 should be put at indices 5, 6, and 7.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Note here 6 indicates the position for the next 3 that will be visited.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moment, you can see that we are</a:t>
            </a:r>
            <a:r>
              <a:rPr lang="en-US" baseline="0" dirty="0"/>
              <a:t> sorting two 3’s and their order is kept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order</a:t>
            </a:r>
            <a:r>
              <a:rPr lang="en-US" baseline="0" dirty="0"/>
              <a:t> keeps, because we start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Different from counting sort: the</a:t>
            </a:r>
            <a:r>
              <a:rPr lang="en-US" altLang="zh-CN" baseline="0" dirty="0"/>
              <a:t> values in each bucket are not equal. They need to be further sorted.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each bucket has c items.</a:t>
            </a:r>
            <a:r>
              <a:rPr lang="en-US" baseline="0" dirty="0"/>
              <a:t> Treating c as a constant, then sorting the elements in each bucket takes a constant amount of time. The initial assignment and the final readout take O(</a:t>
            </a:r>
            <a:r>
              <a:rPr lang="en-US" baseline="0" dirty="0" err="1"/>
              <a:t>cN</a:t>
            </a:r>
            <a:r>
              <a:rPr lang="en-US" baseline="0" dirty="0"/>
              <a:t>) time.</a:t>
            </a:r>
          </a:p>
          <a:p>
            <a:endParaRPr lang="en-US" baseline="0" dirty="0"/>
          </a:p>
          <a:p>
            <a:r>
              <a:rPr lang="en-US" baseline="0" dirty="0"/>
              <a:t>Show the runtime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from the least significant bit (LSB) to the most significant bit (MSB)</a:t>
            </a:r>
          </a:p>
          <a:p>
            <a:endParaRPr lang="en-US" dirty="0"/>
          </a:p>
          <a:p>
            <a:r>
              <a:rPr lang="en-US" dirty="0"/>
              <a:t>Each</a:t>
            </a:r>
            <a:r>
              <a:rPr lang="en-US" baseline="0" dirty="0"/>
              <a:t> bucket keeps one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Non-comparison Sort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three non-comparison sorts, counting sort, bucket sort, and radix sort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9000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2889" y="35051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40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855781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98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4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4008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7729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84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976937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2815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70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2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5626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76962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40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27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067891" y="1319807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22162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51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7928" y="6019800"/>
            <a:ext cx="27796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Is counting sort stable?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86660" y="6019800"/>
            <a:ext cx="6349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88109" y="5257800"/>
            <a:ext cx="88678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FF4-CA73-4F52-A705-66216937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774B-F9BD-4307-ADAA-764CC4E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C307-649B-421C-85AE-B9E33240DA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Question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4532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simple integer, each key can be a complicated record, such as a real value.</a:t>
            </a:r>
          </a:p>
          <a:p>
            <a:r>
              <a:rPr lang="en-US" dirty="0"/>
              <a:t>Then instead of incrementing the count of each bucket, </a:t>
            </a:r>
            <a:r>
              <a:rPr lang="en-US" b="1" dirty="0">
                <a:solidFill>
                  <a:srgbClr val="C00000"/>
                </a:solidFill>
              </a:rPr>
              <a:t>distribute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records </a:t>
            </a:r>
            <a:r>
              <a:rPr lang="en-US" b="1" dirty="0">
                <a:solidFill>
                  <a:srgbClr val="C00000"/>
                </a:solidFill>
              </a:rPr>
              <a:t>by their keys </a:t>
            </a:r>
            <a:r>
              <a:rPr lang="en-US" dirty="0"/>
              <a:t>into appropriate buckets.</a:t>
            </a:r>
          </a:p>
          <a:p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an array of initially empty “buckets”.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Scatter: Go over the original array, putting each object in its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each non-empty bucket </a:t>
            </a:r>
            <a:r>
              <a:rPr lang="en-US" u="sng" dirty="0"/>
              <a:t>by a comparison sort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Gather: Visit the buckets in order and put all elements back into the original array.</a:t>
            </a:r>
          </a:p>
        </p:txBody>
      </p:sp>
      <p:sp>
        <p:nvSpPr>
          <p:cNvPr id="5" name="AutoShape 2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</a:t>
                </a:r>
              </a:p>
              <a:p>
                <a:pPr lvl="1"/>
                <a:r>
                  <a:rPr lang="en-US" dirty="0"/>
                  <a:t>Suppose we are sorting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items and we divide the entire range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Assume that the items are </a:t>
                </a:r>
                <a:r>
                  <a:rPr lang="en-US" b="1" dirty="0"/>
                  <a:t>uniformly distributed </a:t>
                </a:r>
                <a:r>
                  <a:rPr lang="en-US" dirty="0"/>
                  <a:t>in the entire range.</a:t>
                </a:r>
              </a:p>
              <a:p>
                <a:pPr lvl="1"/>
                <a:r>
                  <a:rPr lang="en-US" dirty="0"/>
                  <a:t>The average case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86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728705" cy="15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3/39/Bucket_sor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71" y="1905000"/>
            <a:ext cx="3976829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4F0-34A6-46AB-8571-E4AD50F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99A5C-44CD-4DD0-9CB9-DD23977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CFAC-1C05-45DE-8F74-27F9556CD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VM environments will be released this weekend.</a:t>
            </a:r>
          </a:p>
          <a:p>
            <a:pPr lvl="1"/>
            <a:r>
              <a:rPr lang="en-US" dirty="0"/>
              <a:t>Check it out! Let me and TAs know if you run into problems!</a:t>
            </a:r>
          </a:p>
          <a:p>
            <a:r>
              <a:rPr lang="en-US" dirty="0"/>
              <a:t>HW Grading.</a:t>
            </a:r>
          </a:p>
          <a:p>
            <a:pPr lvl="1"/>
            <a:r>
              <a:rPr lang="en-US" dirty="0"/>
              <a:t>Recitation class will be scheduled some time next week.</a:t>
            </a:r>
          </a:p>
          <a:p>
            <a:pPr lvl="2"/>
            <a:r>
              <a:rPr lang="en-US" dirty="0"/>
              <a:t>Check Canvas announcements!</a:t>
            </a:r>
          </a:p>
          <a:p>
            <a:pPr lvl="2"/>
            <a:r>
              <a:rPr lang="en-US" dirty="0"/>
              <a:t>Tell your friends!</a:t>
            </a:r>
          </a:p>
          <a:p>
            <a:pPr lvl="1"/>
            <a:r>
              <a:rPr lang="en-US" dirty="0"/>
              <a:t>Homework will be graded as how many mistakes you make!</a:t>
            </a:r>
          </a:p>
          <a:p>
            <a:pPr lvl="2"/>
            <a:r>
              <a:rPr lang="en-US" dirty="0"/>
              <a:t>Each question worth 20%.</a:t>
            </a:r>
          </a:p>
          <a:p>
            <a:pPr lvl="2"/>
            <a:r>
              <a:rPr lang="en-US" dirty="0"/>
              <a:t>100% == no mistakes!</a:t>
            </a:r>
          </a:p>
          <a:p>
            <a:pPr lvl="2"/>
            <a:r>
              <a:rPr lang="en-US" dirty="0"/>
              <a:t>5 mistakes == </a:t>
            </a:r>
            <a:r>
              <a:rPr lang="en-US" b="1" dirty="0">
                <a:solidFill>
                  <a:srgbClr val="FF0000"/>
                </a:solidFill>
              </a:rPr>
              <a:t>no points</a:t>
            </a:r>
            <a:r>
              <a:rPr lang="en-US" dirty="0"/>
              <a:t>! (there are extra (hard) questions to amend your mistakes)</a:t>
            </a:r>
          </a:p>
          <a:p>
            <a:pPr lvl="2"/>
            <a:r>
              <a:rPr lang="en-US" dirty="0"/>
              <a:t>I recommend taking the Quiz over the take-home assignment!</a:t>
            </a:r>
          </a:p>
          <a:p>
            <a:pPr lvl="1"/>
            <a:r>
              <a:rPr lang="en-US" dirty="0"/>
              <a:t>Your take-home grade over-writes your quiz grade!</a:t>
            </a:r>
          </a:p>
          <a:p>
            <a:pPr lvl="2"/>
            <a:r>
              <a:rPr lang="en-US" dirty="0"/>
              <a:t>Do not spam the Quiz opportunity!</a:t>
            </a:r>
          </a:p>
          <a:p>
            <a:pPr lvl="2"/>
            <a:r>
              <a:rPr lang="en-US" dirty="0"/>
              <a:t>Take-home assignments are still fun!</a:t>
            </a:r>
          </a:p>
          <a:p>
            <a:pPr lvl="2"/>
            <a:r>
              <a:rPr lang="en-US" dirty="0"/>
              <a:t>I recommend checking it out!</a:t>
            </a:r>
          </a:p>
        </p:txBody>
      </p:sp>
    </p:spTree>
    <p:extLst>
      <p:ext uri="{BB962C8B-B14F-4D97-AF65-F5344CB8AC3E}">
        <p14:creationId xmlns:p14="http://schemas.microsoft.com/office/powerpoint/2010/main" val="132585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E50-80A6-4A0D-8C79-E63953A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5762A-59AF-4E01-8B39-B3AADD7E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78F55-07B1-48A3-BEA6-212C17F0B0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11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63779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Radix sort </a:t>
                </a:r>
                <a:r>
                  <a:rPr lang="en-US" dirty="0"/>
                  <a:t>sorts integers by looking at one digit at a time.</a:t>
                </a:r>
              </a:p>
              <a:p>
                <a:r>
                  <a:rPr lang="en-US" dirty="0"/>
                  <a:t>Procedure: Given an array of integers, from the least significant bit (LSB) to the most significant bit (MSB), repeatedly do </a:t>
                </a:r>
                <a:r>
                  <a:rPr lang="en-US" b="1" dirty="0">
                    <a:solidFill>
                      <a:srgbClr val="0000FF"/>
                    </a:solidFill>
                  </a:rPr>
                  <a:t>stable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bucket sort according to the current bit.</a:t>
                </a:r>
              </a:p>
              <a:p>
                <a:endParaRPr lang="en-US" dirty="0"/>
              </a:p>
              <a:p>
                <a:r>
                  <a:rPr lang="en-US" dirty="0"/>
                  <a:t>For sorting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numbers, bucket sort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For example, for sorting decimal numbers, bucket sort needs 10 buckets.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815, 906, 127, 913, 098, 632, 278.</a:t>
            </a:r>
          </a:p>
          <a:p>
            <a:r>
              <a:rPr lang="en-US" dirty="0"/>
              <a:t>Bucket sort 81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90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, 12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, 91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, 09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, 63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27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 according to the least significant bit: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9418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848" y="3440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81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64" y="34407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90</a:t>
            </a:r>
            <a:r>
              <a:rPr lang="en-US" sz="2400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44069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91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8741" y="34117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63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1459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09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729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29845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33851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8262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432" y="297838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297838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5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final sorted order is: 098, 127, 278, 632, 815, 906, 913.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39000" y="299445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48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00825" y="299075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299075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299075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8741" y="29718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7141" y="2978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989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Sort: Correctness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Claim</a:t>
                </a:r>
                <a:r>
                  <a:rPr lang="en-US" dirty="0"/>
                  <a:t>: after bucket sorting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LSB, the numbers are sorted according to their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digits</a:t>
                </a:r>
              </a:p>
              <a:p>
                <a:endParaRPr lang="en-US" dirty="0"/>
              </a:p>
              <a:p>
                <a:r>
                  <a:rPr lang="en-US" dirty="0"/>
                  <a:t>Proof by mathematical induction</a:t>
                </a:r>
              </a:p>
              <a:p>
                <a:r>
                  <a:rPr lang="en-US" dirty="0"/>
                  <a:t>Base case is </a:t>
                </a:r>
                <a:r>
                  <a:rPr lang="en-US"/>
                  <a:t>obviously true</a:t>
                </a:r>
                <a:endParaRPr lang="en-US" dirty="0"/>
              </a:p>
              <a:p>
                <a:r>
                  <a:rPr lang="en-US" dirty="0"/>
                  <a:t>Inductive step</a:t>
                </a:r>
              </a:p>
              <a:p>
                <a:pPr lvl="1"/>
                <a:r>
                  <a:rPr lang="en-US" dirty="0"/>
                  <a:t>Assume that according to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digits, order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two adjacent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they are not in the same bucket, they are sorted</a:t>
                </a:r>
                <a:r>
                  <a:rPr lang="en-US" altLang="zh-CN" dirty="0"/>
                  <a:t> according to their last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digits</a:t>
                </a:r>
                <a:endParaRPr lang="en-US" dirty="0"/>
              </a:p>
              <a:p>
                <a:pPr lvl="1"/>
                <a:r>
                  <a:rPr lang="en-US" dirty="0"/>
                  <a:t>If they are in the same bucket,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the last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bits. </a:t>
                </a:r>
                <a:r>
                  <a:rPr lang="en-US" dirty="0"/>
                  <a:t>They are also sorted due to stability of bucket sort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  <a:blipFill>
                <a:blip r:embed="rId3"/>
                <a:stretch>
                  <a:fillRect l="-762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8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be the maximum number of digits in the keys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be the number of keys.</a:t>
                </a:r>
              </a:p>
              <a:p>
                <a:r>
                  <a:rPr lang="en-US" dirty="0"/>
                  <a:t>We need to repeat bucket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pPr lvl="1"/>
                <a:r>
                  <a:rPr lang="en-US" dirty="0"/>
                  <a:t>Time complexity for the bucket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𝑘𝑁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8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Radix sort can be applied to sort keys that are built on </a:t>
            </a:r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: all positions uses the same set of symbols, but different positions have different weight.</a:t>
            </a:r>
          </a:p>
          <a:p>
            <a:pPr lvl="1"/>
            <a:r>
              <a:rPr lang="en-US" dirty="0"/>
              <a:t>Decimal representation and binary representation are examples of positional notation.</a:t>
            </a:r>
          </a:p>
          <a:p>
            <a:pPr lvl="1"/>
            <a:r>
              <a:rPr lang="en-US" dirty="0"/>
              <a:t>Strings can also be viewed as a type of positional notation. Thus, radix sort can be used to sort strings.</a:t>
            </a:r>
          </a:p>
          <a:p>
            <a:r>
              <a:rPr lang="en-US" dirty="0"/>
              <a:t>We can also apply radix sort to sort records that contain multiple keys.</a:t>
            </a:r>
          </a:p>
          <a:p>
            <a:pPr lvl="1"/>
            <a:r>
              <a:rPr lang="en-US" dirty="0"/>
              <a:t>For example, sort records (year, month, day).</a:t>
            </a:r>
          </a:p>
        </p:txBody>
      </p:sp>
    </p:spTree>
    <p:extLst>
      <p:ext uri="{BB962C8B-B14F-4D97-AF65-F5344CB8AC3E}">
        <p14:creationId xmlns:p14="http://schemas.microsoft.com/office/powerpoint/2010/main" val="270395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77EE-C158-4D68-8A0E-46999F2A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0542-83C7-4D01-9633-76F92F89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21E4-AD36-408B-95B1-582D751EE1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56462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Simple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Sort an array </a:t>
                </a:r>
                <a:r>
                  <a:rPr lang="en-US" b="1" dirty="0"/>
                  <a:t>A</a:t>
                </a:r>
                <a:r>
                  <a:rPr lang="en-US" dirty="0"/>
                  <a:t> of </a:t>
                </a:r>
                <a:r>
                  <a:rPr lang="en-US" b="1" dirty="0">
                    <a:solidFill>
                      <a:srgbClr val="0000FF"/>
                    </a:solidFill>
                  </a:rPr>
                  <a:t>integers</a:t>
                </a:r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Allocate 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count[k+1]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b="1" dirty="0"/>
                  <a:t>A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/>
                  <a:t>, increment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count[A[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=0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dirty="0"/>
                  <a:t>, print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/>
                  <a:t> for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</a:t>
                </a:r>
                <a:r>
                  <a:rPr lang="en-US" dirty="0"/>
                  <a:t> times.</a:t>
                </a:r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can be converted to sort integers in some other known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Minus each number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converting the range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8A70-482F-49F3-AC0E-2DF0BBB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4F527-816C-4D50-B5AC-053816A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F58DF3-4F1E-4EC9-9FE6-9A91052C5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11613"/>
              </p:ext>
            </p:extLst>
          </p:nvPr>
        </p:nvGraphicFramePr>
        <p:xfrm>
          <a:off x="1320053" y="1600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General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 the previous version, we 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times.</a:t>
            </a:r>
          </a:p>
          <a:p>
            <a:pPr lvl="1"/>
            <a:r>
              <a:rPr lang="en-US" dirty="0"/>
              <a:t>Simple but only works when sorting integer keys alone.</a:t>
            </a:r>
          </a:p>
          <a:p>
            <a:pPr lvl="1"/>
            <a:r>
              <a:rPr lang="en-US" dirty="0"/>
              <a:t>How to sort items when there is “</a:t>
            </a:r>
            <a:r>
              <a:rPr lang="en-US" b="1" i="1" dirty="0"/>
              <a:t>additional</a:t>
            </a:r>
            <a:r>
              <a:rPr lang="en-US" dirty="0"/>
              <a:t>” information with each key? Furthermore, how to guarantee the stability?</a:t>
            </a:r>
          </a:p>
          <a:p>
            <a:r>
              <a:rPr lang="en-US" dirty="0"/>
              <a:t>A general version: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now contains number of items less than or equal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</a:t>
            </a:r>
            <a:r>
              <a:rPr lang="en-US" b="1" dirty="0"/>
              <a:t>A</a:t>
            </a:r>
            <a:r>
              <a:rPr lang="en-US" dirty="0"/>
              <a:t>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19583" y="38862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9583" y="35052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62383" y="3886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8153400" y="1367135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781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8639" y="5693488"/>
            <a:ext cx="4444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Why putting 3 at location 7 is correct?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962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3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44615</TotalTime>
  <Words>2704</Words>
  <Application>Microsoft Office PowerPoint</Application>
  <PresentationFormat>On-screen Show (4:3)</PresentationFormat>
  <Paragraphs>828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Announcements</vt:lpstr>
      <vt:lpstr>Outline</vt:lpstr>
      <vt:lpstr>Counting Sort A Simple Version</vt:lpstr>
      <vt:lpstr>Example</vt:lpstr>
      <vt:lpstr>Counting Sort A General Version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Short Break</vt:lpstr>
      <vt:lpstr>Outline</vt:lpstr>
      <vt:lpstr>Bucket Sort</vt:lpstr>
      <vt:lpstr>Bucket Sort</vt:lpstr>
      <vt:lpstr>2nd Break</vt:lpstr>
      <vt:lpstr>Outline</vt:lpstr>
      <vt:lpstr>Radix Sort</vt:lpstr>
      <vt:lpstr>Radix Sort Example</vt:lpstr>
      <vt:lpstr>Radix Sort Example</vt:lpstr>
      <vt:lpstr>Radix Sort Example</vt:lpstr>
      <vt:lpstr>Radix Sort: Correctness</vt:lpstr>
      <vt:lpstr>Radix Sort Time Complexity</vt:lpstr>
      <vt:lpstr>Radix Sort</vt:lpstr>
      <vt:lpstr>Sharing Time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3624</cp:revision>
  <dcterms:created xsi:type="dcterms:W3CDTF">2008-09-02T17:19:50Z</dcterms:created>
  <dcterms:modified xsi:type="dcterms:W3CDTF">2020-09-18T07:29:38Z</dcterms:modified>
</cp:coreProperties>
</file>