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6"/>
  </p:notesMasterIdLst>
  <p:handoutMasterIdLst>
    <p:handoutMasterId r:id="rId17"/>
  </p:handoutMasterIdLst>
  <p:sldIdLst>
    <p:sldId id="256" r:id="rId2"/>
    <p:sldId id="611" r:id="rId3"/>
    <p:sldId id="586" r:id="rId4"/>
    <p:sldId id="587" r:id="rId5"/>
    <p:sldId id="588" r:id="rId6"/>
    <p:sldId id="589" r:id="rId7"/>
    <p:sldId id="590" r:id="rId8"/>
    <p:sldId id="591" r:id="rId9"/>
    <p:sldId id="592" r:id="rId10"/>
    <p:sldId id="622" r:id="rId11"/>
    <p:sldId id="594" r:id="rId12"/>
    <p:sldId id="595" r:id="rId13"/>
    <p:sldId id="596" r:id="rId14"/>
    <p:sldId id="59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3" autoAdjust="0"/>
    <p:restoredTop sz="84902" autoAdjust="0"/>
  </p:normalViewPr>
  <p:slideViewPr>
    <p:cSldViewPr>
      <p:cViewPr varScale="1">
        <p:scale>
          <a:sx n="138" d="100"/>
          <a:sy n="138" d="100"/>
        </p:scale>
        <p:origin x="246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7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Store the valid</a:t>
            </a:r>
            <a:r>
              <a:rPr lang="en-US" baseline="0" dirty="0"/>
              <a:t> English words in a hash table. Needs quick check of whether a word is </a:t>
            </a:r>
            <a:r>
              <a:rPr lang="en-US" baseline="0"/>
              <a:t>valid.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9/30/2020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705600" cy="3276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Hash Table Size, Rehashing, and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Applications of Hashing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determine hash table size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why rehashing is needed and how to re</a:t>
            </a:r>
            <a:r>
              <a:rPr lang="en-US" altLang="zh-CN" dirty="0"/>
              <a:t>hash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amortized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a few typical applications of hashing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Hash Table Size and Rehashing</a:t>
            </a:r>
          </a:p>
          <a:p>
            <a:r>
              <a:rPr lang="en-US" dirty="0"/>
              <a:t>Applications </a:t>
            </a:r>
            <a:r>
              <a:rPr lang="en-US"/>
              <a:t>of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De-Duplication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u="sng" dirty="0"/>
                  <a:t>Given</a:t>
                </a:r>
                <a:r>
                  <a:rPr lang="en-US" dirty="0"/>
                  <a:t>: a stream of objects</a:t>
                </a:r>
              </a:p>
              <a:p>
                <a:pPr lvl="1"/>
                <a:r>
                  <a:rPr lang="en-US" dirty="0"/>
                  <a:t>Linear scan through a huge file</a:t>
                </a:r>
              </a:p>
              <a:p>
                <a:pPr lvl="1"/>
                <a:r>
                  <a:rPr lang="en-US" dirty="0"/>
                  <a:t>Or, objects arriving in real time</a:t>
                </a:r>
              </a:p>
              <a:p>
                <a:pPr lvl="1"/>
                <a:endParaRPr lang="en-US" dirty="0"/>
              </a:p>
              <a:p>
                <a:r>
                  <a:rPr lang="en-US" u="sng" dirty="0"/>
                  <a:t>Goal</a:t>
                </a:r>
                <a:r>
                  <a:rPr lang="en-US" dirty="0"/>
                  <a:t>: remove duplicates (i.e., keep track of unique objects)</a:t>
                </a:r>
              </a:p>
              <a:p>
                <a:pPr lvl="1"/>
                <a:r>
                  <a:rPr lang="en-US" dirty="0"/>
                  <a:t>E.g., report unique visitors to website</a:t>
                </a:r>
              </a:p>
              <a:p>
                <a:pPr lvl="1"/>
                <a:r>
                  <a:rPr lang="en-US" dirty="0"/>
                  <a:t>Or, avoid duplicates in search result</a:t>
                </a:r>
              </a:p>
              <a:p>
                <a:pPr lvl="1"/>
                <a:endParaRPr lang="en-US" dirty="0"/>
              </a:p>
              <a:p>
                <a:r>
                  <a:rPr lang="en-US" u="sng" dirty="0"/>
                  <a:t>Solution</a:t>
                </a:r>
                <a:r>
                  <a:rPr lang="en-US" dirty="0"/>
                  <a:t>: when new object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arrives,</a:t>
                </a:r>
              </a:p>
              <a:p>
                <a:pPr lvl="1"/>
                <a:r>
                  <a:rPr lang="en-US" dirty="0"/>
                  <a:t>Look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in hash table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not found, insert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𝐻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67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2-SUM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0010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/>
                  <a:t>Given</a:t>
                </a:r>
                <a:r>
                  <a:rPr lang="en-US" dirty="0"/>
                  <a:t>: an unsorted array A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distinct</a:t>
                </a:r>
                <a:r>
                  <a:rPr lang="en-US" dirty="0"/>
                  <a:t> integers. Target sum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u="sng" dirty="0"/>
                  <a:t>Goal</a:t>
                </a:r>
                <a:r>
                  <a:rPr lang="en-US" dirty="0"/>
                  <a:t>: determine whether or not there are two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 in A with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u="sng" dirty="0"/>
                  <a:t>Naïve solution</a:t>
                </a:r>
                <a:r>
                  <a:rPr lang="en-US" dirty="0"/>
                  <a:t>: exhaustive search of pairs of number</a:t>
                </a:r>
              </a:p>
              <a:p>
                <a:pPr lvl="1"/>
                <a:r>
                  <a:rPr lang="en-US" dirty="0"/>
                  <a:t>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u="sng" dirty="0"/>
                  <a:t>Better solution</a:t>
                </a:r>
                <a:r>
                  <a:rPr lang="en-US" dirty="0"/>
                  <a:t>: Use sort (see </a:t>
                </a:r>
                <a:r>
                  <a:rPr lang="en-US" dirty="0" err="1"/>
                  <a:t>hw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???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u="sng" dirty="0"/>
                  <a:t>Best</a:t>
                </a:r>
                <a:r>
                  <a:rPr lang="en-US" dirty="0"/>
                  <a:t>: 1) Insert elements of A into hash table H; 2) 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in A, search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001000" cy="4953000"/>
              </a:xfrm>
              <a:blipFill>
                <a:blip r:embed="rId2"/>
                <a:stretch>
                  <a:fillRect l="-914" t="-985" r="-838" b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91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Immediate Application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Spellchecker</a:t>
            </a:r>
          </a:p>
          <a:p>
            <a:endParaRPr lang="en-US" dirty="0"/>
          </a:p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12511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</a:t>
            </a:r>
            <a:br>
              <a:rPr lang="en-US" dirty="0"/>
            </a:br>
            <a:r>
              <a:rPr lang="en-US" sz="2700" dirty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Choice of the hash function.</a:t>
                </a:r>
              </a:p>
              <a:p>
                <a:r>
                  <a:rPr lang="en-US" dirty="0"/>
                  <a:t>Collision resolution scheme.</a:t>
                </a:r>
              </a:p>
              <a:p>
                <a:r>
                  <a:rPr lang="en-US" dirty="0"/>
                  <a:t>Hash table size and rehashing.</a:t>
                </a:r>
              </a:p>
              <a:p>
                <a:endParaRPr lang="en-US" dirty="0"/>
              </a:p>
              <a:p>
                <a:r>
                  <a:rPr lang="en-US" dirty="0"/>
                  <a:t>Time complexity of </a:t>
                </a:r>
                <a:r>
                  <a:rPr lang="en-US" dirty="0">
                    <a:solidFill>
                      <a:srgbClr val="FF0000"/>
                    </a:solidFill>
                  </a:rPr>
                  <a:t>hash table</a:t>
                </a:r>
                <a:r>
                  <a:rPr lang="en-US" dirty="0"/>
                  <a:t> versus </a:t>
                </a:r>
                <a:r>
                  <a:rPr lang="en-US" dirty="0">
                    <a:solidFill>
                      <a:srgbClr val="0000FF"/>
                    </a:solidFill>
                  </a:rPr>
                  <a:t>sorted array</a:t>
                </a:r>
              </a:p>
              <a:p>
                <a:pPr lvl="1"/>
                <a:r>
                  <a:rPr lang="en-US" dirty="0"/>
                  <a:t>insert():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versus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find():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 versus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When </a:t>
                </a:r>
                <a:r>
                  <a:rPr lang="en-US" b="1" dirty="0">
                    <a:solidFill>
                      <a:srgbClr val="0000FF"/>
                    </a:solidFill>
                  </a:rPr>
                  <a:t>NOT</a:t>
                </a:r>
                <a:r>
                  <a:rPr lang="en-US" dirty="0"/>
                  <a:t> to use hash?</a:t>
                </a:r>
              </a:p>
              <a:p>
                <a:pPr lvl="1"/>
                <a:r>
                  <a:rPr lang="en-US" b="1" dirty="0">
                    <a:solidFill>
                      <a:srgbClr val="C00000"/>
                    </a:solidFill>
                  </a:rPr>
                  <a:t>Rank search</a:t>
                </a:r>
                <a:r>
                  <a:rPr lang="en-US" dirty="0"/>
                  <a:t>: return the k-</a:t>
                </a:r>
                <a:r>
                  <a:rPr lang="en-US" dirty="0" err="1"/>
                  <a:t>th</a:t>
                </a:r>
                <a:r>
                  <a:rPr lang="en-US" dirty="0"/>
                  <a:t> largest item.</a:t>
                </a:r>
              </a:p>
              <a:p>
                <a:pPr lvl="1"/>
                <a:r>
                  <a:rPr lang="en-US" b="1" dirty="0">
                    <a:solidFill>
                      <a:srgbClr val="C00000"/>
                    </a:solidFill>
                  </a:rPr>
                  <a:t>Sort</a:t>
                </a:r>
                <a:r>
                  <a:rPr lang="en-US" dirty="0"/>
                  <a:t>: return the values in order.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 rotWithShape="1">
                <a:blip r:embed="rId2"/>
                <a:stretch>
                  <a:fillRect l="-706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08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Hash Table Size and Rehashing</a:t>
            </a:r>
          </a:p>
          <a:p>
            <a:r>
              <a:rPr lang="en-US" dirty="0"/>
              <a:t>Applications of Hashing</a:t>
            </a:r>
          </a:p>
        </p:txBody>
      </p:sp>
    </p:spTree>
    <p:extLst>
      <p:ext uri="{BB962C8B-B14F-4D97-AF65-F5344CB8AC3E}">
        <p14:creationId xmlns:p14="http://schemas.microsoft.com/office/powerpoint/2010/main" val="394452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Hash Table Size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First, given </a:t>
            </a:r>
            <a:r>
              <a:rPr lang="en-US" b="1" dirty="0">
                <a:solidFill>
                  <a:srgbClr val="0000FF"/>
                </a:solidFill>
              </a:rPr>
              <a:t>performance</a:t>
            </a:r>
            <a:r>
              <a:rPr lang="en-US" dirty="0"/>
              <a:t> requirements, determine the maximum permissible </a:t>
            </a:r>
            <a:r>
              <a:rPr lang="en-US" b="1" dirty="0">
                <a:solidFill>
                  <a:srgbClr val="C00000"/>
                </a:solidFill>
              </a:rPr>
              <a:t>load factor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Example: we want to design a hash table based on </a:t>
            </a:r>
            <a:r>
              <a:rPr lang="en-US" b="1" dirty="0">
                <a:solidFill>
                  <a:srgbClr val="0000FF"/>
                </a:solidFill>
              </a:rPr>
              <a:t>linear probing</a:t>
            </a:r>
            <a:r>
              <a:rPr lang="en-US" dirty="0"/>
              <a:t> so that </a:t>
            </a:r>
            <a:r>
              <a:rPr lang="en-US" b="1" dirty="0"/>
              <a:t>on average</a:t>
            </a:r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unsuccessful</a:t>
            </a:r>
            <a:r>
              <a:rPr lang="en-US" dirty="0"/>
              <a:t> search requires no more than 13 compares.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successful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search requires no more than 10 compares.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66800" y="4572000"/>
                <a:ext cx="3576748" cy="898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72000"/>
                <a:ext cx="3576748" cy="89800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59555" y="4646029"/>
                <a:ext cx="1155445" cy="669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555" y="4646029"/>
                <a:ext cx="1155445" cy="6694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78545" y="5493424"/>
                <a:ext cx="3112455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45" y="5493424"/>
                <a:ext cx="3112455" cy="6787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14800" y="5475766"/>
                <a:ext cx="1298112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18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19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475766"/>
                <a:ext cx="1298112" cy="6705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400800" y="5083517"/>
                <a:ext cx="861390" cy="669414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83517"/>
                <a:ext cx="861390" cy="66941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8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Hash Table Size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For a fixed table size, estimate maximum number of items that will be inserted.</a:t>
                </a:r>
              </a:p>
              <a:p>
                <a:endParaRPr lang="en-US" dirty="0"/>
              </a:p>
              <a:p>
                <a:r>
                  <a:rPr lang="en-US" dirty="0"/>
                  <a:t>Example: no more than 1000 items.</a:t>
                </a:r>
              </a:p>
              <a:p>
                <a:pPr lvl="1"/>
                <a:r>
                  <a:rPr lang="en-US" dirty="0"/>
                  <a:t>For load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, table size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∙1000=1250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as a </a:t>
                </a:r>
                <a:r>
                  <a:rPr lang="en-US" b="1" dirty="0">
                    <a:solidFill>
                      <a:srgbClr val="0000FF"/>
                    </a:solidFill>
                  </a:rPr>
                  <a:t>prime</a:t>
                </a:r>
                <a:r>
                  <a:rPr lang="en-US" dirty="0"/>
                  <a:t> number. For example,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=1259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981200" y="5410200"/>
            <a:ext cx="5257800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However, sometimes there is no limit on the number of items to be inserted.</a:t>
            </a:r>
          </a:p>
        </p:txBody>
      </p:sp>
    </p:spTree>
    <p:extLst>
      <p:ext uri="{BB962C8B-B14F-4D97-AF65-F5344CB8AC3E}">
        <p14:creationId xmlns:p14="http://schemas.microsoft.com/office/powerpoint/2010/main" val="337176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Rehashing</a:t>
            </a:r>
            <a:br>
              <a:rPr lang="en-US" dirty="0"/>
            </a:br>
            <a:r>
              <a:rPr lang="en-US" sz="2700" dirty="0"/>
              <a:t>Motivation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more items inserted, the load factor increases. At some point, it will exceed the threshold (4/5 in the previous example) determined by the performance requirement.</a:t>
            </a:r>
          </a:p>
          <a:p>
            <a:endParaRPr lang="en-US" dirty="0"/>
          </a:p>
          <a:p>
            <a:r>
              <a:rPr lang="en-US" dirty="0"/>
              <a:t>For the separate chaining scheme, the hash table becomes inefficient when load factor </a:t>
            </a:r>
            <a:r>
              <a:rPr lang="en-US" i="1" dirty="0"/>
              <a:t>L</a:t>
            </a:r>
            <a:r>
              <a:rPr lang="en-US" dirty="0"/>
              <a:t> is too high.</a:t>
            </a:r>
          </a:p>
          <a:p>
            <a:pPr lvl="1"/>
            <a:r>
              <a:rPr lang="en-US" dirty="0"/>
              <a:t>If the size of the hash table is fixed, search performance deteriorates with more items inserted.</a:t>
            </a:r>
          </a:p>
          <a:p>
            <a:endParaRPr lang="en-US" dirty="0"/>
          </a:p>
          <a:p>
            <a:r>
              <a:rPr lang="en-US" dirty="0"/>
              <a:t>Even worse, for the open addressing scheme, when the hash table becomes full, we </a:t>
            </a:r>
            <a:r>
              <a:rPr lang="en-US" b="1" dirty="0">
                <a:solidFill>
                  <a:srgbClr val="0000FF"/>
                </a:solidFill>
              </a:rPr>
              <a:t>cannot</a:t>
            </a:r>
            <a:r>
              <a:rPr lang="en-US" dirty="0"/>
              <a:t> insert a new item.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2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solve these problems, we need to </a:t>
            </a:r>
            <a:r>
              <a:rPr lang="en-US" b="1" dirty="0">
                <a:solidFill>
                  <a:srgbClr val="0000FF"/>
                </a:solidFill>
              </a:rPr>
              <a:t>rehash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Create a </a:t>
            </a:r>
            <a:r>
              <a:rPr lang="en-US" b="1" u="sng" dirty="0"/>
              <a:t>larger</a:t>
            </a:r>
            <a:r>
              <a:rPr lang="en-US" dirty="0"/>
              <a:t> table, scan the current table, and then insert items into new table using the new hash function.</a:t>
            </a:r>
          </a:p>
          <a:p>
            <a:pPr lvl="1"/>
            <a:r>
              <a:rPr lang="en-US" b="1" u="sng" dirty="0"/>
              <a:t>Note</a:t>
            </a:r>
            <a:r>
              <a:rPr lang="en-US" dirty="0"/>
              <a:t>: The order is from the beginning to the end of the current table. Not original insertion order.</a:t>
            </a:r>
          </a:p>
          <a:p>
            <a:pPr lvl="1"/>
            <a:endParaRPr lang="en-US" dirty="0"/>
          </a:p>
          <a:p>
            <a:r>
              <a:rPr lang="en-US" dirty="0"/>
              <a:t>We can approximately double the size of the current table.</a:t>
            </a:r>
          </a:p>
          <a:p>
            <a:endParaRPr lang="en-US" dirty="0"/>
          </a:p>
          <a:p>
            <a:r>
              <a:rPr lang="en-US" u="sng" dirty="0"/>
              <a:t>Observation</a:t>
            </a:r>
            <a:r>
              <a:rPr lang="en-US" dirty="0"/>
              <a:t>: The single operation of rehashing is time-consuming. However, it does not occur frequently.</a:t>
            </a:r>
          </a:p>
          <a:p>
            <a:pPr lvl="1"/>
            <a:r>
              <a:rPr lang="en-US" dirty="0"/>
              <a:t>How should we justify the time complexity of rehashing?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8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Amortized analysis</a:t>
            </a:r>
            <a:r>
              <a:rPr lang="en-US" dirty="0"/>
              <a:t>: A method of analyzing algorithms that considers the entire sequence of operations of the program.</a:t>
            </a:r>
          </a:p>
          <a:p>
            <a:pPr lvl="1"/>
            <a:r>
              <a:rPr lang="en-US" dirty="0"/>
              <a:t>The idea is that while certain operations may be costly, they don’t occur frequently; the less costly operations are much more than the costly ones in the long run.</a:t>
            </a:r>
          </a:p>
          <a:p>
            <a:pPr lvl="1"/>
            <a:r>
              <a:rPr lang="en-US" dirty="0"/>
              <a:t>Therefore, the cost of those expensive operations is </a:t>
            </a:r>
            <a:r>
              <a:rPr lang="en-US" b="1" dirty="0">
                <a:solidFill>
                  <a:srgbClr val="C00000"/>
                </a:solidFill>
              </a:rPr>
              <a:t>averaged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over a sequence of operations.</a:t>
            </a:r>
          </a:p>
          <a:p>
            <a:pPr lvl="1"/>
            <a:r>
              <a:rPr lang="en-US" dirty="0"/>
              <a:t>In contrast, our previous complexity analysis only considers a single operation, e.g., insert, find, etc.</a:t>
            </a:r>
          </a:p>
        </p:txBody>
      </p:sp>
    </p:spTree>
    <p:extLst>
      <p:ext uri="{BB962C8B-B14F-4D97-AF65-F5344CB8AC3E}">
        <p14:creationId xmlns:p14="http://schemas.microsoft.com/office/powerpoint/2010/main" val="38153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 of Rehashing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 threshold of the load factor is 0.5. We will double the table size after reaching the threshold.</a:t>
                </a:r>
              </a:p>
              <a:p>
                <a:r>
                  <a:rPr lang="en-US" dirty="0"/>
                  <a:t>Suppose we start from an empty hash table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 operation to insert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items.</a:t>
                </a:r>
              </a:p>
              <a:p>
                <a:pPr lvl="1"/>
                <a:r>
                  <a:rPr lang="en-US" dirty="0"/>
                  <a:t>Total cost of inserting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items: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the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)-</a:t>
                </a:r>
                <a:r>
                  <a:rPr lang="en-US" dirty="0" err="1"/>
                  <a:t>th</a:t>
                </a:r>
                <a:r>
                  <a:rPr lang="en-US" dirty="0"/>
                  <a:t> item, create a new hash table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4</m:t>
                    </m:r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Cost: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Rehash all M items into the new table. Cost: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Insert new item. Cost: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333" b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6800" y="6025004"/>
                <a:ext cx="7861447" cy="461665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Total cost for inserting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𝑀</m:t>
                    </m:r>
                    <m:r>
                      <a:rPr lang="en-US" sz="24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/>
                  <a:t> items is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+2</m:t>
                    </m:r>
                    <m:r>
                      <a:rPr lang="en-US" sz="2400" b="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𝑂</m:t>
                    </m:r>
                    <m:r>
                      <a:rPr lang="en-US" sz="2400" b="0" i="1" dirty="0" smtClean="0">
                        <a:latin typeface="Cambria Math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</a:rPr>
                      <m:t>𝑀</m:t>
                    </m:r>
                    <m:r>
                      <a:rPr 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6025004"/>
                <a:ext cx="786144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04" t="-6173" b="-2469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56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 of Rehashing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average cost to insert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items is O(1).</a:t>
                </a:r>
              </a:p>
              <a:p>
                <a:pPr lvl="1"/>
                <a:r>
                  <a:rPr lang="en-US" dirty="0"/>
                  <a:t>Rehashing cost is </a:t>
                </a:r>
                <a:r>
                  <a:rPr lang="en-US" b="1" dirty="0">
                    <a:solidFill>
                      <a:srgbClr val="C00000"/>
                    </a:solidFill>
                  </a:rPr>
                  <a:t>amortized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over individual inserts.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6400" y="1648313"/>
                <a:ext cx="5373972" cy="461665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Total cost for inserting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𝑀</m:t>
                    </m:r>
                    <m:r>
                      <a:rPr lang="en-US" sz="24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/>
                  <a:t> items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𝑀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648313"/>
                <a:ext cx="537397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466" t="-6173" r="-338" b="-2469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54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30306</TotalTime>
  <Words>964</Words>
  <Application>Microsoft Office PowerPoint</Application>
  <PresentationFormat>On-screen Show (4:3)</PresentationFormat>
  <Paragraphs>126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VE281 Data Structures and Algorithms</vt:lpstr>
      <vt:lpstr>Outline</vt:lpstr>
      <vt:lpstr>Determine Hash Table Size</vt:lpstr>
      <vt:lpstr>Determine Hash Table Size</vt:lpstr>
      <vt:lpstr>Rehashing Motivation</vt:lpstr>
      <vt:lpstr>Rehashing</vt:lpstr>
      <vt:lpstr>Amortized Analysis</vt:lpstr>
      <vt:lpstr>Amortized Analysis of Rehashing</vt:lpstr>
      <vt:lpstr>Amortized Analysis of Rehashing</vt:lpstr>
      <vt:lpstr>Outline</vt:lpstr>
      <vt:lpstr>Application: De-Duplication</vt:lpstr>
      <vt:lpstr>Application: 2-SUM Problem</vt:lpstr>
      <vt:lpstr>Further Immediate Application</vt:lpstr>
      <vt:lpstr>Hash Table Summary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2063</cp:revision>
  <dcterms:created xsi:type="dcterms:W3CDTF">2008-09-02T17:19:50Z</dcterms:created>
  <dcterms:modified xsi:type="dcterms:W3CDTF">2020-09-30T06:48:14Z</dcterms:modified>
</cp:coreProperties>
</file>