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7" r:id="rId3"/>
    <p:sldId id="37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74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6217" autoAdjust="0"/>
  </p:normalViewPr>
  <p:slideViewPr>
    <p:cSldViewPr>
      <p:cViewPr varScale="1">
        <p:scale>
          <a:sx n="140" d="100"/>
          <a:sy n="140" d="100"/>
        </p:scale>
        <p:origin x="2352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Subtree of a node</a:t>
            </a:r>
            <a:r>
              <a:rPr lang="en-US" baseline="0" dirty="0"/>
              <a:t> r is </a:t>
            </a:r>
            <a:r>
              <a:rPr lang="en-US" dirty="0"/>
              <a:t>a tree rooted at a child of node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definition on node.</a:t>
            </a:r>
          </a:p>
          <a:p>
            <a:endParaRPr lang="en-US" baseline="0" dirty="0"/>
          </a:p>
          <a:p>
            <a:r>
              <a:rPr lang="en-US" baseline="0" dirty="0"/>
              <a:t>Height of a node: there may exist multiple paths, each leading to a leaf.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definition 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represent binary tree either using an array or using a</a:t>
            </a:r>
            <a:r>
              <a:rPr lang="en-US" baseline="0" dirty="0"/>
              <a:t> linked structure.</a:t>
            </a:r>
          </a:p>
          <a:p>
            <a:endParaRPr lang="en-US" baseline="0" dirty="0"/>
          </a:p>
          <a:p>
            <a:r>
              <a:rPr lang="en-US" baseline="0" dirty="0"/>
              <a:t>Note that index starts from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terminology of trees and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properties of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a binary tree by an array and a linked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715000" cy="518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unique path from the </a:t>
            </a:r>
            <a:r>
              <a:rPr lang="en-US" b="1" u="sng" dirty="0"/>
              <a:t>root</a:t>
            </a:r>
            <a:r>
              <a:rPr lang="en-US" dirty="0"/>
              <a:t> to the node.</a:t>
            </a:r>
          </a:p>
          <a:p>
            <a:pPr lvl="1"/>
            <a:r>
              <a:rPr lang="en-US" dirty="0"/>
              <a:t>E.g., depth(b)=1, depth(a)=0.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</a:t>
            </a:r>
            <a:r>
              <a:rPr lang="en-US" b="1" u="sng" dirty="0"/>
              <a:t>longest</a:t>
            </a:r>
            <a:r>
              <a:rPr lang="en-US" dirty="0"/>
              <a:t> path from the node to a </a:t>
            </a:r>
            <a:r>
              <a:rPr lang="en-US" b="1" u="sng" dirty="0"/>
              <a:t>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height(b)=2, height(a)=3.</a:t>
            </a:r>
          </a:p>
          <a:p>
            <a:pPr lvl="1"/>
            <a:r>
              <a:rPr lang="en-US" dirty="0"/>
              <a:t>All leaves have height zero.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5626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 </a:t>
            </a:r>
            <a:r>
              <a:rPr lang="en-US" dirty="0"/>
              <a:t>is the height of its root.</a:t>
            </a:r>
          </a:p>
          <a:p>
            <a:pPr lvl="1"/>
            <a:r>
              <a:rPr lang="en-US" dirty="0"/>
              <a:t>This is also known as 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b="1" dirty="0">
                <a:solidFill>
                  <a:srgbClr val="00B050"/>
                </a:solidFill>
              </a:rPr>
              <a:t> of a 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depth of the tree on the right is 3.</a:t>
            </a:r>
          </a:p>
          <a:p>
            <a:pPr lvl="1"/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number of levels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</a:t>
            </a:r>
            <a:r>
              <a:rPr lang="en-US" dirty="0"/>
              <a:t> is the height of the tree </a:t>
            </a:r>
            <a:r>
              <a:rPr lang="en-US" b="1" dirty="0">
                <a:solidFill>
                  <a:srgbClr val="C00000"/>
                </a:solidFill>
              </a:rPr>
              <a:t>plus one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number of levels of the tree on the right is 4.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0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14800" cy="4572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</a:t>
            </a:r>
            <a:r>
              <a:rPr lang="en-US" dirty="0"/>
              <a:t> is the number of children of a node.</a:t>
            </a:r>
          </a:p>
          <a:p>
            <a:pPr lvl="1"/>
            <a:r>
              <a:rPr lang="en-US" dirty="0"/>
              <a:t>E.g., degree(a) = 3, </a:t>
            </a:r>
            <a:br>
              <a:rPr lang="en-US" dirty="0"/>
            </a:br>
            <a:r>
              <a:rPr lang="en-US" dirty="0"/>
              <a:t>degree(c) = 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tree</a:t>
            </a:r>
            <a:r>
              <a:rPr lang="en-US" dirty="0"/>
              <a:t> is the </a:t>
            </a:r>
            <a:r>
              <a:rPr lang="en-US" b="1" u="sng" dirty="0"/>
              <a:t>maximum</a:t>
            </a:r>
            <a:r>
              <a:rPr lang="en-US" dirty="0"/>
              <a:t> degree of a node in the tree.</a:t>
            </a:r>
          </a:p>
          <a:p>
            <a:pPr lvl="1"/>
            <a:r>
              <a:rPr lang="en-US" dirty="0"/>
              <a:t>The degree of the tree on the right is 3.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00748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6" idx="5"/>
              <a:endCxn id="21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6" name="Straight Connector 25"/>
            <p:cNvCxnSpPr>
              <a:stCxn id="21" idx="4"/>
              <a:endCxn id="23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  <a:endCxn id="25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Implementation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is part of a </a:t>
            </a:r>
            <a:r>
              <a:rPr lang="en-US" b="1" dirty="0">
                <a:solidFill>
                  <a:srgbClr val="C00000"/>
                </a:solidFill>
              </a:rPr>
              <a:t>linked list</a:t>
            </a:r>
            <a:r>
              <a:rPr lang="en-US" dirty="0"/>
              <a:t> of </a:t>
            </a:r>
            <a:r>
              <a:rPr lang="en-US" b="1" u="sng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Additionally, each node stores a pointer to its </a:t>
            </a:r>
            <a:r>
              <a:rPr lang="en-US" b="1" dirty="0">
                <a:solidFill>
                  <a:srgbClr val="0000FF"/>
                </a:solidFill>
              </a:rPr>
              <a:t>first child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6400" y="4119338"/>
            <a:ext cx="2476500" cy="2249815"/>
            <a:chOff x="5657244" y="2760334"/>
            <a:chExt cx="2476500" cy="2249815"/>
          </a:xfrm>
        </p:grpSpPr>
        <p:sp>
          <p:nvSpPr>
            <p:cNvPr id="22" name="Oval 21"/>
            <p:cNvSpPr/>
            <p:nvPr/>
          </p:nvSpPr>
          <p:spPr>
            <a:xfrm>
              <a:off x="6888245" y="276033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4098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1906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6572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707632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003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6645929" y="3215619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5923944" y="4039321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6645929" y="4039321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343530" y="3215619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7676544" y="4117436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838700" y="4119338"/>
            <a:ext cx="2476500" cy="2249815"/>
            <a:chOff x="4838700" y="4119338"/>
            <a:chExt cx="2476500" cy="2249815"/>
          </a:xfrm>
        </p:grpSpPr>
        <p:sp>
          <p:nvSpPr>
            <p:cNvPr id="39" name="Oval 38"/>
            <p:cNvSpPr/>
            <p:nvPr/>
          </p:nvSpPr>
          <p:spPr>
            <a:xfrm>
              <a:off x="6069701" y="411933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5913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3721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8387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889088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7818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39" idx="3"/>
              <a:endCxn id="41" idx="7"/>
            </p:cNvCxnSpPr>
            <p:nvPr/>
          </p:nvCxnSpPr>
          <p:spPr>
            <a:xfrm flipH="1">
              <a:off x="5827385" y="4574623"/>
              <a:ext cx="320431" cy="44653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3"/>
              <a:endCxn id="42" idx="0"/>
            </p:cNvCxnSpPr>
            <p:nvPr/>
          </p:nvCxnSpPr>
          <p:spPr>
            <a:xfrm flipH="1">
              <a:off x="5105400" y="5398325"/>
              <a:ext cx="344815" cy="437428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4" idx="0"/>
            </p:cNvCxnSpPr>
            <p:nvPr/>
          </p:nvCxnSpPr>
          <p:spPr>
            <a:xfrm>
              <a:off x="6858000" y="5476440"/>
              <a:ext cx="190500" cy="35931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6"/>
              <a:endCxn id="40" idx="2"/>
            </p:cNvCxnSpPr>
            <p:nvPr/>
          </p:nvCxnSpPr>
          <p:spPr>
            <a:xfrm>
              <a:off x="5905500" y="520974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372100" y="6102453"/>
              <a:ext cx="5169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77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r>
              <a:rPr lang="en-US" altLang="zh-CN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50931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r>
              <a:rPr lang="en-US" dirty="0"/>
              <a:t>Every node can only have </a:t>
            </a:r>
            <a:r>
              <a:rPr lang="en-US" b="1" dirty="0">
                <a:solidFill>
                  <a:srgbClr val="C00000"/>
                </a:solidFill>
              </a:rPr>
              <a:t>at most two</a:t>
            </a:r>
            <a:r>
              <a:rPr lang="en-US" dirty="0"/>
              <a:t> children.</a:t>
            </a:r>
          </a:p>
          <a:p>
            <a:endParaRPr lang="en-US" dirty="0"/>
          </a:p>
          <a:p>
            <a:r>
              <a:rPr lang="en-US" dirty="0"/>
              <a:t>An empty tree is a special binary tree.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22" name="Oval 21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3"/>
              <a:endCxn id="28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5"/>
              <a:endCxn id="29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one node at each level.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 means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nodes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Maximum number of nodes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934200" y="2008909"/>
            <a:ext cx="1295400" cy="1420091"/>
            <a:chOff x="6553200" y="2105385"/>
            <a:chExt cx="1295400" cy="1420091"/>
          </a:xfrm>
        </p:grpSpPr>
        <p:sp>
          <p:nvSpPr>
            <p:cNvPr id="6" name="Oval 5"/>
            <p:cNvSpPr/>
            <p:nvPr/>
          </p:nvSpPr>
          <p:spPr>
            <a:xfrm>
              <a:off x="7479401" y="2105385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632915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3177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340640" y="2420516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7"/>
            </p:cNvCxnSpPr>
            <p:nvPr/>
          </p:nvCxnSpPr>
          <p:spPr>
            <a:xfrm flipH="1">
              <a:off x="6850620" y="2963155"/>
              <a:ext cx="216440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4756951"/>
            <a:ext cx="2274199" cy="1491449"/>
            <a:chOff x="6629400" y="4756951"/>
            <a:chExt cx="2274199" cy="1491449"/>
          </a:xfrm>
        </p:grpSpPr>
        <p:sp>
          <p:nvSpPr>
            <p:cNvPr id="12" name="Oval 11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6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5"/>
              <a:endCxn id="1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5"/>
              <a:endCxn id="2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5"/>
              <a:endCxn id="32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19" idx="3"/>
              <a:endCxn id="38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and Height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Claim</a:t>
                </a:r>
                <a:r>
                  <a:rPr lang="en-US" dirty="0"/>
                  <a:t> (from the previous slide):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 in a binary tree whose height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levels).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b="1" u="sng" dirty="0"/>
                  <a:t>Question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what is 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the tree?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−1≤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6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proper</a:t>
            </a:r>
            <a:r>
              <a:rPr lang="en-US" dirty="0"/>
              <a:t> if every node has 0 or 2 children.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complete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level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lowest is fully populated,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lowest level is populated </a:t>
            </a:r>
            <a:r>
              <a:rPr lang="en-US" b="1" dirty="0"/>
              <a:t>from left to right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perfect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every level</a:t>
            </a:r>
            <a:r>
              <a:rPr lang="en-US" dirty="0"/>
              <a:t> is fully populated.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26801" y="4868966"/>
            <a:ext cx="1816999" cy="1491449"/>
            <a:chOff x="6629400" y="4756951"/>
            <a:chExt cx="1816999" cy="1491449"/>
          </a:xfrm>
        </p:grpSpPr>
        <p:sp>
          <p:nvSpPr>
            <p:cNvPr id="6" name="Oval 5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15000" y="3024680"/>
            <a:ext cx="1816999" cy="1471120"/>
            <a:chOff x="6629400" y="4756951"/>
            <a:chExt cx="1816999" cy="1471120"/>
          </a:xfrm>
        </p:grpSpPr>
        <p:sp>
          <p:nvSpPr>
            <p:cNvPr id="20" name="Oval 19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3"/>
              <a:endCxn id="21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0" idx="5"/>
              <a:endCxn id="25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5"/>
              <a:endCxn id="29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07801" y="1295400"/>
            <a:ext cx="1816999" cy="1491449"/>
            <a:chOff x="7086600" y="4756951"/>
            <a:chExt cx="1816999" cy="1491449"/>
          </a:xfrm>
        </p:grpSpPr>
        <p:sp>
          <p:nvSpPr>
            <p:cNvPr id="34" name="Oval 33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4" idx="5"/>
              <a:endCxn id="3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  <a:endCxn id="4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9" idx="3"/>
              <a:endCxn id="45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A2CBDE-88E3-41CE-81EC-573B4A43FA3A}"/>
              </a:ext>
            </a:extLst>
          </p:cNvPr>
          <p:cNvGrpSpPr/>
          <p:nvPr/>
        </p:nvGrpSpPr>
        <p:grpSpPr>
          <a:xfrm>
            <a:off x="5688350" y="2203852"/>
            <a:ext cx="523069" cy="599299"/>
            <a:chOff x="5688350" y="2203852"/>
            <a:chExt cx="523069" cy="5992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34AC0F-CF13-4A84-A138-F4E6E9E01025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35C3DB-7E57-477C-B6C7-BDCDE48DA503}"/>
                </a:ext>
              </a:extLst>
            </p:cNvPr>
            <p:cNvCxnSpPr>
              <a:endCxn id="43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28D293-E44E-4769-97C9-0AFF28B8F956}"/>
              </a:ext>
            </a:extLst>
          </p:cNvPr>
          <p:cNvGrpSpPr/>
          <p:nvPr/>
        </p:nvGrpSpPr>
        <p:grpSpPr>
          <a:xfrm>
            <a:off x="5290691" y="4454266"/>
            <a:ext cx="523069" cy="599299"/>
            <a:chOff x="5688350" y="2203852"/>
            <a:chExt cx="523069" cy="59929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A30F71-2214-4765-A4EE-BD3D601B1B8F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748D98-4F4A-4CE1-8A2F-AAF0FFDF8CB0}"/>
                </a:ext>
              </a:extLst>
            </p:cNvPr>
            <p:cNvCxnSpPr>
              <a:endCxn id="48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B8C923-38F3-4BDF-B76E-AA898093F7BC}"/>
              </a:ext>
            </a:extLst>
          </p:cNvPr>
          <p:cNvGrpSpPr/>
          <p:nvPr/>
        </p:nvGrpSpPr>
        <p:grpSpPr>
          <a:xfrm>
            <a:off x="7487140" y="5726706"/>
            <a:ext cx="513860" cy="633709"/>
            <a:chOff x="7487140" y="5726706"/>
            <a:chExt cx="513860" cy="63370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6552BCE-65AD-41CD-A476-BBC901B12AC2}"/>
                </a:ext>
              </a:extLst>
            </p:cNvPr>
            <p:cNvSpPr/>
            <p:nvPr/>
          </p:nvSpPr>
          <p:spPr>
            <a:xfrm>
              <a:off x="7652551" y="601196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91397-3AC2-4223-8DE2-43C580B167CD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7487140" y="5726706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B0CDAA-DCC2-482B-BF87-BCC708DF3C89}"/>
              </a:ext>
            </a:extLst>
          </p:cNvPr>
          <p:cNvGrpSpPr/>
          <p:nvPr/>
        </p:nvGrpSpPr>
        <p:grpSpPr>
          <a:xfrm>
            <a:off x="7475339" y="3882420"/>
            <a:ext cx="398701" cy="632605"/>
            <a:chOff x="5630300" y="2096776"/>
            <a:chExt cx="398701" cy="6326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6BFDD6-6902-4E33-874C-612628C83195}"/>
                </a:ext>
              </a:extLst>
            </p:cNvPr>
            <p:cNvSpPr/>
            <p:nvPr/>
          </p:nvSpPr>
          <p:spPr>
            <a:xfrm>
              <a:off x="5642101" y="2342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62FCB52-1D03-45F1-8CE2-CE47B3B724BE}"/>
                </a:ext>
              </a:extLst>
            </p:cNvPr>
            <p:cNvCxnSpPr>
              <a:cxnSpLocks/>
              <a:stCxn id="25" idx="5"/>
              <a:endCxn id="53" idx="0"/>
            </p:cNvCxnSpPr>
            <p:nvPr/>
          </p:nvCxnSpPr>
          <p:spPr>
            <a:xfrm>
              <a:off x="5630300" y="2096776"/>
              <a:ext cx="205251" cy="24570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E8508A2-CB86-4C2F-A25B-FF70F1F6294A}"/>
              </a:ext>
            </a:extLst>
          </p:cNvPr>
          <p:cNvGrpSpPr/>
          <p:nvPr/>
        </p:nvGrpSpPr>
        <p:grpSpPr>
          <a:xfrm>
            <a:off x="6814766" y="3944585"/>
            <a:ext cx="523069" cy="599299"/>
            <a:chOff x="5688350" y="2203852"/>
            <a:chExt cx="523069" cy="5992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695747E-B7F4-4109-B79A-E91D3E713011}"/>
                </a:ext>
              </a:extLst>
            </p:cNvPr>
            <p:cNvSpPr/>
            <p:nvPr/>
          </p:nvSpPr>
          <p:spPr>
            <a:xfrm>
              <a:off x="5688350" y="2416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4E7BA9E-1A4D-4096-9326-088ADFA1D717}"/>
                </a:ext>
              </a:extLst>
            </p:cNvPr>
            <p:cNvCxnSpPr>
              <a:endCxn id="56" idx="7"/>
            </p:cNvCxnSpPr>
            <p:nvPr/>
          </p:nvCxnSpPr>
          <p:spPr>
            <a:xfrm flipH="1">
              <a:off x="6018590" y="2203852"/>
              <a:ext cx="192829" cy="26905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7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are proper.	</a:t>
            </a:r>
            <a:r>
              <a:rPr lang="en-US" altLang="zh-CN" dirty="0"/>
              <a:t> </a:t>
            </a:r>
            <a:r>
              <a:rPr lang="en-US" altLang="zh-CN" b="1" dirty="0"/>
              <a:t>B.</a:t>
            </a:r>
            <a:r>
              <a:rPr lang="en-US" altLang="zh-CN" dirty="0"/>
              <a:t> Tree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  is complete.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are complete.	 </a:t>
            </a:r>
            <a:r>
              <a:rPr lang="en-US" b="1" dirty="0"/>
              <a:t>D.</a:t>
            </a:r>
            <a:r>
              <a:rPr lang="en-US" dirty="0"/>
              <a:t> Tree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is perfect.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3069"/>
            <a:ext cx="5729288" cy="38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CD64-5C70-42EB-A123-354DABEF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45F02-4F64-4605-AC29-2F943E21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456BB-2D1D-45E5-A5BD-D01D3589B4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lecture </a:t>
            </a:r>
            <a:r>
              <a:rPr lang="en-US"/>
              <a:t>this Friday (10/16)</a:t>
            </a:r>
          </a:p>
        </p:txBody>
      </p:sp>
    </p:spTree>
    <p:extLst>
      <p:ext uri="{BB962C8B-B14F-4D97-AF65-F5344CB8AC3E}">
        <p14:creationId xmlns:p14="http://schemas.microsoft.com/office/powerpoint/2010/main" val="319668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Numbering Nodes In a Perfect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Numbering nodes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Numbering </a:t>
                </a:r>
                <a:r>
                  <a:rPr lang="en-US" b="1" dirty="0">
                    <a:solidFill>
                      <a:srgbClr val="0000FF"/>
                    </a:solidFill>
                  </a:rPr>
                  <a:t>from top to bottom </a:t>
                </a:r>
                <a:r>
                  <a:rPr lang="en-US" dirty="0"/>
                  <a:t>level.</a:t>
                </a:r>
              </a:p>
              <a:p>
                <a:r>
                  <a:rPr lang="en-US" dirty="0"/>
                  <a:t>Within a level, numbering </a:t>
                </a:r>
                <a:r>
                  <a:rPr lang="en-US" b="1" dirty="0">
                    <a:solidFill>
                      <a:srgbClr val="C00000"/>
                    </a:solidFill>
                  </a:rPr>
                  <a:t>from left to right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013751" y="3276600"/>
            <a:ext cx="4735498" cy="2303755"/>
            <a:chOff x="2013751" y="3276600"/>
            <a:chExt cx="4735498" cy="2303755"/>
          </a:xfrm>
        </p:grpSpPr>
        <p:sp>
          <p:nvSpPr>
            <p:cNvPr id="6" name="Oval 5"/>
            <p:cNvSpPr/>
            <p:nvPr/>
          </p:nvSpPr>
          <p:spPr>
            <a:xfrm>
              <a:off x="4202801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042100" y="3933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947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372340" y="35917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2171" y="42634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28100" y="3886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0523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17932" y="35917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58340" y="4216440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90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372340" y="42634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33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130571" y="4216440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13751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8472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31723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06444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70521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91200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0800" y="521415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8" idx="3"/>
              <a:endCxn id="21" idx="0"/>
            </p:cNvCxnSpPr>
            <p:nvPr/>
          </p:nvCxnSpPr>
          <p:spPr>
            <a:xfrm flipH="1">
              <a:off x="2187976" y="4825771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3"/>
              <a:endCxn id="23" idx="0"/>
            </p:cNvCxnSpPr>
            <p:nvPr/>
          </p:nvCxnSpPr>
          <p:spPr>
            <a:xfrm flipH="1">
              <a:off x="3505948" y="4825771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5"/>
              <a:endCxn id="24" idx="0"/>
            </p:cNvCxnSpPr>
            <p:nvPr/>
          </p:nvCxnSpPr>
          <p:spPr>
            <a:xfrm>
              <a:off x="3987571" y="4825771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5"/>
              <a:endCxn id="22" idx="0"/>
            </p:cNvCxnSpPr>
            <p:nvPr/>
          </p:nvCxnSpPr>
          <p:spPr>
            <a:xfrm>
              <a:off x="2692171" y="4825771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3"/>
              <a:endCxn id="25" idx="0"/>
            </p:cNvCxnSpPr>
            <p:nvPr/>
          </p:nvCxnSpPr>
          <p:spPr>
            <a:xfrm flipH="1">
              <a:off x="4670025" y="4825771"/>
              <a:ext cx="21415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7" idx="5"/>
              <a:endCxn id="26" idx="0"/>
            </p:cNvCxnSpPr>
            <p:nvPr/>
          </p:nvCxnSpPr>
          <p:spPr>
            <a:xfrm>
              <a:off x="5130571" y="4825771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2" idx="5"/>
              <a:endCxn id="28" idx="0"/>
            </p:cNvCxnSpPr>
            <p:nvPr/>
          </p:nvCxnSpPr>
          <p:spPr>
            <a:xfrm>
              <a:off x="6349771" y="4825771"/>
              <a:ext cx="225254" cy="38837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3"/>
              <a:endCxn id="27" idx="0"/>
            </p:cNvCxnSpPr>
            <p:nvPr/>
          </p:nvCxnSpPr>
          <p:spPr>
            <a:xfrm flipH="1">
              <a:off x="5965425" y="4825771"/>
              <a:ext cx="137955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46270" y="3252291"/>
            <a:ext cx="3257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8000" y="39117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9270" y="38817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94751" y="44717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5870" y="44606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7709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36470" y="51575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22270" y="51752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76600" y="51752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624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29194" y="518899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11348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17381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246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79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</a:rPr>
              <a:t>Numbering Nodes In a Perfect Binary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parent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 For node 1, it has no parent.</a:t>
                </a:r>
              </a:p>
              <a:p>
                <a:r>
                  <a:rPr lang="en-US" dirty="0"/>
                  <a:t>What is the left child of node </a:t>
                </a:r>
                <a:r>
                  <a:rPr lang="en-US" dirty="0" err="1"/>
                  <a:t>i</a:t>
                </a:r>
                <a:r>
                  <a:rPr lang="en-US" dirty="0"/>
                  <a:t>?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no left child.</a:t>
                </a:r>
              </a:p>
              <a:p>
                <a:r>
                  <a:rPr lang="en-US" dirty="0"/>
                  <a:t>What is the right child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</a:rPr>
                      <m:t>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no right child.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398594" y="1335428"/>
            <a:ext cx="4777643" cy="2398372"/>
            <a:chOff x="2013751" y="3252291"/>
            <a:chExt cx="4777643" cy="2398372"/>
          </a:xfrm>
        </p:grpSpPr>
        <p:grpSp>
          <p:nvGrpSpPr>
            <p:cNvPr id="5" name="Group 4"/>
            <p:cNvGrpSpPr/>
            <p:nvPr/>
          </p:nvGrpSpPr>
          <p:grpSpPr>
            <a:xfrm>
              <a:off x="2013751" y="3276600"/>
              <a:ext cx="4735498" cy="2303755"/>
              <a:chOff x="2013751" y="3276600"/>
              <a:chExt cx="4735498" cy="230375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202801" y="3276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2100" y="39332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47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6" idx="3"/>
                <a:endCxn id="7" idx="7"/>
              </p:cNvCxnSpPr>
              <p:nvPr/>
            </p:nvCxnSpPr>
            <p:spPr>
              <a:xfrm flipH="1">
                <a:off x="3372340" y="35917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3"/>
                <a:endCxn id="8" idx="7"/>
              </p:cNvCxnSpPr>
              <p:nvPr/>
            </p:nvCxnSpPr>
            <p:spPr>
              <a:xfrm flipH="1">
                <a:off x="2692171" y="42634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328100" y="38862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523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6" idx="5"/>
                <a:endCxn id="11" idx="1"/>
              </p:cNvCxnSpPr>
              <p:nvPr/>
            </p:nvCxnSpPr>
            <p:spPr>
              <a:xfrm>
                <a:off x="4517932" y="3591731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5658340" y="4216440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690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5"/>
                <a:endCxn id="15" idx="1"/>
              </p:cNvCxnSpPr>
              <p:nvPr/>
            </p:nvCxnSpPr>
            <p:spPr>
              <a:xfrm>
                <a:off x="3372340" y="42634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4833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1" idx="3"/>
                <a:endCxn id="17" idx="7"/>
              </p:cNvCxnSpPr>
              <p:nvPr/>
            </p:nvCxnSpPr>
            <p:spPr>
              <a:xfrm flipH="1">
                <a:off x="5130571" y="4216440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751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88472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31723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06444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495800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70521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91200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00800" y="521415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8" idx="3"/>
                <a:endCxn id="19" idx="0"/>
              </p:cNvCxnSpPr>
              <p:nvPr/>
            </p:nvCxnSpPr>
            <p:spPr>
              <a:xfrm flipH="1">
                <a:off x="2187976" y="4825771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5" idx="3"/>
                <a:endCxn id="21" idx="0"/>
              </p:cNvCxnSpPr>
              <p:nvPr/>
            </p:nvCxnSpPr>
            <p:spPr>
              <a:xfrm flipH="1">
                <a:off x="3505948" y="4825771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5" idx="5"/>
                <a:endCxn id="22" idx="0"/>
              </p:cNvCxnSpPr>
              <p:nvPr/>
            </p:nvCxnSpPr>
            <p:spPr>
              <a:xfrm>
                <a:off x="3987571" y="4825771"/>
                <a:ext cx="193098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5"/>
                <a:endCxn id="20" idx="0"/>
              </p:cNvCxnSpPr>
              <p:nvPr/>
            </p:nvCxnSpPr>
            <p:spPr>
              <a:xfrm>
                <a:off x="2692171" y="4825771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3"/>
                <a:endCxn id="23" idx="0"/>
              </p:cNvCxnSpPr>
              <p:nvPr/>
            </p:nvCxnSpPr>
            <p:spPr>
              <a:xfrm flipH="1">
                <a:off x="4670025" y="4825771"/>
                <a:ext cx="21415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7" idx="5"/>
                <a:endCxn id="24" idx="0"/>
              </p:cNvCxnSpPr>
              <p:nvPr/>
            </p:nvCxnSpPr>
            <p:spPr>
              <a:xfrm>
                <a:off x="5130571" y="4825771"/>
                <a:ext cx="21417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5"/>
                <a:endCxn id="26" idx="0"/>
              </p:cNvCxnSpPr>
              <p:nvPr/>
            </p:nvCxnSpPr>
            <p:spPr>
              <a:xfrm>
                <a:off x="6349771" y="4825771"/>
                <a:ext cx="225254" cy="38837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2" idx="3"/>
                <a:endCxn id="25" idx="0"/>
              </p:cNvCxnSpPr>
              <p:nvPr/>
            </p:nvCxnSpPr>
            <p:spPr>
              <a:xfrm flipH="1">
                <a:off x="5965425" y="4825771"/>
                <a:ext cx="137955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246270" y="3252291"/>
              <a:ext cx="325730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391176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9270" y="3881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751" y="4471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5870" y="446061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7709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6470" y="51575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2270" y="51752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517529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24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9194" y="518899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11348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15000" y="517381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46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Binary Tree Using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numbering scheme for a </a:t>
            </a:r>
            <a:r>
              <a:rPr lang="en-US" b="1" dirty="0">
                <a:solidFill>
                  <a:srgbClr val="C00000"/>
                </a:solidFill>
              </a:rPr>
              <a:t>perfect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binary tree.</a:t>
            </a:r>
          </a:p>
          <a:p>
            <a:r>
              <a:rPr lang="en-US" dirty="0"/>
              <a:t>If the number of the node </a:t>
            </a:r>
            <a:r>
              <a:rPr lang="en-US" b="1" dirty="0">
                <a:solidFill>
                  <a:srgbClr val="00B050"/>
                </a:solidFill>
              </a:rPr>
              <a:t>in a perfect binary tree </a:t>
            </a:r>
            <a:r>
              <a:rPr lang="en-US" dirty="0"/>
              <a:t>is </a:t>
            </a:r>
            <a:r>
              <a:rPr lang="en-US" dirty="0" err="1"/>
              <a:t>i</a:t>
            </a:r>
            <a:r>
              <a:rPr lang="en-US" dirty="0"/>
              <a:t>, then the node is put at index </a:t>
            </a:r>
            <a:r>
              <a:rPr lang="en-US" dirty="0" err="1"/>
              <a:t>i</a:t>
            </a:r>
            <a:r>
              <a:rPr lang="en-US" dirty="0"/>
              <a:t> of the array.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87" t="-10667" r="-5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87" t="-10667" r="-4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87" t="-10667" r="-3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87" t="-10667" r="-2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9351"/>
              </p:ext>
            </p:extLst>
          </p:nvPr>
        </p:nvGraphicFramePr>
        <p:xfrm>
          <a:off x="1473200" y="6019800"/>
          <a:ext cx="6146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[11]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897873" y="3001766"/>
            <a:ext cx="3645979" cy="2256034"/>
            <a:chOff x="2897873" y="3001766"/>
            <a:chExt cx="3645979" cy="2256034"/>
          </a:xfrm>
        </p:grpSpPr>
        <p:grpSp>
          <p:nvGrpSpPr>
            <p:cNvPr id="51" name="Group 50"/>
            <p:cNvGrpSpPr/>
            <p:nvPr/>
          </p:nvGrpSpPr>
          <p:grpSpPr>
            <a:xfrm>
              <a:off x="2897873" y="3048000"/>
              <a:ext cx="3320249" cy="2101049"/>
              <a:chOff x="2965178" y="3232568"/>
              <a:chExt cx="3320249" cy="210104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773228" y="323256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2527" y="383626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651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5" name="Straight Connector 2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3942767" y="3547699"/>
                <a:ext cx="884529" cy="3452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3"/>
                <a:endCxn id="24" idx="7"/>
              </p:cNvCxnSpPr>
              <p:nvPr/>
            </p:nvCxnSpPr>
            <p:spPr>
              <a:xfrm flipH="1">
                <a:off x="3262598" y="4166508"/>
                <a:ext cx="406589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898527" y="3745884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9" name="Straight Connector 28"/>
              <p:cNvCxnSpPr>
                <a:stCxn id="22" idx="5"/>
                <a:endCxn id="27" idx="1"/>
              </p:cNvCxnSpPr>
              <p:nvPr/>
            </p:nvCxnSpPr>
            <p:spPr>
              <a:xfrm>
                <a:off x="5088359" y="3547699"/>
                <a:ext cx="866828" cy="25484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605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32" name="Straight Connector 31"/>
              <p:cNvCxnSpPr>
                <a:stCxn id="23" idx="5"/>
                <a:endCxn id="31" idx="1"/>
              </p:cNvCxnSpPr>
              <p:nvPr/>
            </p:nvCxnSpPr>
            <p:spPr>
              <a:xfrm>
                <a:off x="3942767" y="4166508"/>
                <a:ext cx="368840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902150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76871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4" name="Straight Connector 43"/>
              <p:cNvCxnSpPr>
                <a:stCxn id="31" idx="3"/>
                <a:endCxn id="37" idx="0"/>
              </p:cNvCxnSpPr>
              <p:nvPr/>
            </p:nvCxnSpPr>
            <p:spPr>
              <a:xfrm flipH="1">
                <a:off x="4076375" y="4685455"/>
                <a:ext cx="235232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1" idx="5"/>
                <a:endCxn id="38" idx="0"/>
              </p:cNvCxnSpPr>
              <p:nvPr/>
            </p:nvCxnSpPr>
            <p:spPr>
              <a:xfrm>
                <a:off x="4557998" y="4685455"/>
                <a:ext cx="193098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77213" y="30017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35884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8122" y="352027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8092" y="414685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9493" y="4090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47961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118" y="4743991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3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Would You Represent a </a:t>
            </a:r>
            <a:r>
              <a:rPr lang="en-US" altLang="zh-CN" b="1" dirty="0">
                <a:solidFill>
                  <a:srgbClr val="FF0000"/>
                </a:solidFill>
              </a:rPr>
              <a:t>Right-skewed</a:t>
            </a:r>
            <a:r>
              <a:rPr lang="en-US" altLang="zh-CN" dirty="0"/>
              <a:t> Binary Tree?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array index starts from 1.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95228" y="1219200"/>
            <a:ext cx="2597970" cy="2123327"/>
            <a:chOff x="3574230" y="2111322"/>
            <a:chExt cx="2597970" cy="2123327"/>
          </a:xfrm>
        </p:grpSpPr>
        <p:sp>
          <p:nvSpPr>
            <p:cNvPr id="22" name="Oval 21"/>
            <p:cNvSpPr/>
            <p:nvPr/>
          </p:nvSpPr>
          <p:spPr>
            <a:xfrm>
              <a:off x="3574230" y="211132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99529" y="272092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42378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9" name="Straight Connector 28"/>
            <p:cNvCxnSpPr>
              <a:stCxn id="22" idx="5"/>
              <a:endCxn id="27" idx="1"/>
            </p:cNvCxnSpPr>
            <p:nvPr/>
          </p:nvCxnSpPr>
          <p:spPr>
            <a:xfrm>
              <a:off x="3889361" y="2426453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8" idx="1"/>
            </p:cNvCxnSpPr>
            <p:nvPr/>
          </p:nvCxnSpPr>
          <p:spPr>
            <a:xfrm>
              <a:off x="5029769" y="3051162"/>
              <a:ext cx="445040" cy="2764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8237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Connector 48"/>
            <p:cNvCxnSpPr>
              <a:stCxn id="28" idx="5"/>
              <a:endCxn id="42" idx="0"/>
            </p:cNvCxnSpPr>
            <p:nvPr/>
          </p:nvCxnSpPr>
          <p:spPr>
            <a:xfrm>
              <a:off x="5721200" y="3574020"/>
              <a:ext cx="276776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457200" y="5248846"/>
            <a:ext cx="6964151" cy="466154"/>
            <a:chOff x="1494049" y="5024735"/>
            <a:chExt cx="6964151" cy="466154"/>
          </a:xfrm>
        </p:grpSpPr>
        <p:sp>
          <p:nvSpPr>
            <p:cNvPr id="59" name="TextBox 58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p:pic>
        <p:nvPicPr>
          <p:cNvPr id="31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9211" r="-1194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7333" t="-9211" r="-797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667" t="-10526" r="-996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5405" t="-10526" r="-90945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7333" t="-10526" r="-797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6757" t="-10526" r="-70810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96000" t="-10526" r="-59866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8108" t="-10526" r="-50675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4667" t="-10526" r="-400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09459" t="-10526" r="-305405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93333" t="-10526" r="-201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10811" t="-10526" r="-10405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92000" t="-10526" r="-2667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Group 43"/>
          <p:cNvGrpSpPr/>
          <p:nvPr/>
        </p:nvGrpSpPr>
        <p:grpSpPr>
          <a:xfrm>
            <a:off x="473820" y="2202723"/>
            <a:ext cx="6964151" cy="466154"/>
            <a:chOff x="1494049" y="5024735"/>
            <a:chExt cx="6964151" cy="466154"/>
          </a:xfrm>
        </p:grpSpPr>
        <p:sp>
          <p:nvSpPr>
            <p:cNvPr id="45" name="TextBox 44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8842" y="2736123"/>
            <a:ext cx="47070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B.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C.</a:t>
            </a:r>
          </a:p>
          <a:p>
            <a:endParaRPr lang="en-US" altLang="zh-CN" sz="1600" b="1" dirty="0"/>
          </a:p>
          <a:p>
            <a:r>
              <a:rPr lang="en-US" altLang="zh-CN" sz="2400" b="1" dirty="0"/>
              <a:t>D.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node binary tree needs an array whose length is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blipFill>
                <a:blip r:embed="rId9"/>
                <a:stretch>
                  <a:fillRect l="-1653" t="-3401" r="-708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7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Representing Binary Tree Using </a:t>
            </a:r>
            <a:br>
              <a:rPr lang="en-US" sz="3200" dirty="0"/>
            </a:br>
            <a:r>
              <a:rPr lang="en-US" sz="3200" dirty="0"/>
              <a:t>Linked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left/right</a:t>
            </a:r>
            <a:r>
              <a:rPr lang="en-US" dirty="0"/>
              <a:t> points to a left/right </a:t>
            </a:r>
            <a:r>
              <a:rPr lang="en-US" b="1" dirty="0" err="1">
                <a:solidFill>
                  <a:srgbClr val="0000FF"/>
                </a:solidFill>
              </a:rPr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subtree</a:t>
            </a:r>
            <a:r>
              <a:rPr lang="en-US" dirty="0"/>
              <a:t> is an empty one, the pointer points to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For a leaf node, both its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/>
              <a:t> pointers are NULL.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9" y="1752600"/>
            <a:ext cx="342471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Trees</a:t>
            </a:r>
          </a:p>
          <a:p>
            <a:r>
              <a:rPr lang="en-US" altLang="zh-CN" dirty="0"/>
              <a:t>Binary Trees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813A1-59C4-4B27-9054-72AEDE3C3FB0}"/>
              </a:ext>
            </a:extLst>
          </p:cNvPr>
          <p:cNvGrpSpPr/>
          <p:nvPr/>
        </p:nvGrpSpPr>
        <p:grpSpPr>
          <a:xfrm>
            <a:off x="3962400" y="2286000"/>
            <a:ext cx="2476500" cy="3231623"/>
            <a:chOff x="6248400" y="1941185"/>
            <a:chExt cx="2476500" cy="32316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F0407B-F16A-49C9-9B58-7346F3D0CD18}"/>
                </a:ext>
              </a:extLst>
            </p:cNvPr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0788A3-6C23-40E4-897F-804F6AA57463}"/>
                </a:ext>
              </a:extLst>
            </p:cNvPr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0EF5A-7CC2-4EFB-9F1C-E44A5515FB68}"/>
                </a:ext>
              </a:extLst>
            </p:cNvPr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8ABE52-EABE-4F66-8F0A-B389E255006D}"/>
                </a:ext>
              </a:extLst>
            </p:cNvPr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C57D50-1CA6-4816-8B38-5A49FC412F8A}"/>
                </a:ext>
              </a:extLst>
            </p:cNvPr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12D582-5471-4C33-8246-6412757F3AB2}"/>
                </a:ext>
              </a:extLst>
            </p:cNvPr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A8DAFC-22F9-44DF-8B6C-8DE80084BB10}"/>
                </a:ext>
              </a:extLst>
            </p:cNvPr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FC5FF5-5CB0-4DC5-A5BA-6AF29A663A8E}"/>
                </a:ext>
              </a:extLst>
            </p:cNvPr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3AEDE-B8ED-41BF-B571-CE91F3223795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B9A8C9-B0E9-4C35-B5A6-F3ED0931AC50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91E8CC-0F48-4B47-BDBD-CDFE827875DE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DE6149-C173-4419-B6CF-A0E084809903}"/>
                </a:ext>
              </a:extLst>
            </p:cNvPr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A18062-8F0B-43AB-B6DE-10D8C6E59F94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AF97EC-2A4C-4001-B45F-7D4F6150490F}"/>
                </a:ext>
              </a:extLst>
            </p:cNvPr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E14673-217D-4C83-95CA-53D02C0FB02A}"/>
                </a:ext>
              </a:extLst>
            </p:cNvPr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DCCB010-6FF2-4445-B089-EAF173624415}"/>
              </a:ext>
            </a:extLst>
          </p:cNvPr>
          <p:cNvSpPr/>
          <p:nvPr/>
        </p:nvSpPr>
        <p:spPr>
          <a:xfrm>
            <a:off x="5012788" y="2097415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CB0A8-2B35-4B8E-AFC4-6630698446FE}"/>
              </a:ext>
            </a:extLst>
          </p:cNvPr>
          <p:cNvSpPr txBox="1"/>
          <p:nvPr/>
        </p:nvSpPr>
        <p:spPr>
          <a:xfrm>
            <a:off x="5109502" y="16357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80681-6822-4055-949B-8D0C02DCE93A}"/>
              </a:ext>
            </a:extLst>
          </p:cNvPr>
          <p:cNvSpPr/>
          <p:nvPr/>
        </p:nvSpPr>
        <p:spPr>
          <a:xfrm>
            <a:off x="3810000" y="3855076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E90A9-2AFE-4F37-B84B-79716203BA6F}"/>
              </a:ext>
            </a:extLst>
          </p:cNvPr>
          <p:cNvSpPr/>
          <p:nvPr/>
        </p:nvSpPr>
        <p:spPr>
          <a:xfrm>
            <a:off x="4229100" y="4836884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0B8B56-242F-4ECA-AF6C-D13B58CCC371}"/>
              </a:ext>
            </a:extLst>
          </p:cNvPr>
          <p:cNvSpPr/>
          <p:nvPr/>
        </p:nvSpPr>
        <p:spPr>
          <a:xfrm>
            <a:off x="5479288" y="4836884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FDC6B5-DE8B-4B4E-949F-39014136B54E}"/>
              </a:ext>
            </a:extLst>
          </p:cNvPr>
          <p:cNvSpPr/>
          <p:nvPr/>
        </p:nvSpPr>
        <p:spPr>
          <a:xfrm>
            <a:off x="5751302" y="3865627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32EA50-C665-4DAF-813B-C1B092706D11}"/>
              </a:ext>
            </a:extLst>
          </p:cNvPr>
          <p:cNvSpPr txBox="1"/>
          <p:nvPr/>
        </p:nvSpPr>
        <p:spPr>
          <a:xfrm>
            <a:off x="4897054" y="5715595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9365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is an extension of linked list data structure:</a:t>
            </a:r>
          </a:p>
          <a:p>
            <a:pPr lvl="1"/>
            <a:r>
              <a:rPr lang="en-US" dirty="0"/>
              <a:t>Each node connects to </a:t>
            </a:r>
            <a:r>
              <a:rPr lang="en-US" b="1" dirty="0">
                <a:solidFill>
                  <a:srgbClr val="C00000"/>
                </a:solidFill>
              </a:rPr>
              <a:t>multiple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nodes.</a:t>
            </a:r>
          </a:p>
          <a:p>
            <a:pPr lvl="1"/>
            <a:endParaRPr lang="en-US" dirty="0"/>
          </a:p>
          <a:p>
            <a:r>
              <a:rPr lang="en-US" dirty="0"/>
              <a:t>A tree is a “natural” way to represent hierarchical structure and organization.</a:t>
            </a:r>
          </a:p>
          <a:p>
            <a:endParaRPr lang="en-US" dirty="0"/>
          </a:p>
          <a:p>
            <a:r>
              <a:rPr lang="en-US" dirty="0"/>
              <a:t>Many problems in computer science can be solved by breaking it down into smaller pieces and arranging the pieces in some form of hierarchical structure.</a:t>
            </a:r>
          </a:p>
          <a:p>
            <a:pPr lvl="1"/>
            <a:r>
              <a:rPr lang="en-US" dirty="0"/>
              <a:t>For example: merge sort.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953000"/>
          </a:xfrm>
        </p:spPr>
        <p:txBody>
          <a:bodyPr>
            <a:normAutofit/>
          </a:bodyPr>
          <a:lstStyle/>
          <a:p>
            <a:r>
              <a:rPr lang="en-US" dirty="0"/>
              <a:t>Just like lists, trees are collections of nodes.</a:t>
            </a:r>
          </a:p>
          <a:p>
            <a:r>
              <a:rPr lang="en-US" dirty="0"/>
              <a:t>The node at the top of the hierarchy is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.</a:t>
            </a:r>
          </a:p>
          <a:p>
            <a:r>
              <a:rPr lang="en-US" dirty="0"/>
              <a:t>Nodes are connected by </a:t>
            </a:r>
            <a:r>
              <a:rPr lang="en-US" b="1" dirty="0">
                <a:solidFill>
                  <a:srgbClr val="C00000"/>
                </a:solidFill>
              </a:rPr>
              <a:t>edges</a:t>
            </a:r>
            <a:r>
              <a:rPr lang="en-US" dirty="0"/>
              <a:t>.</a:t>
            </a:r>
          </a:p>
          <a:p>
            <a:r>
              <a:rPr lang="en-US" dirty="0"/>
              <a:t>Edges define </a:t>
            </a:r>
            <a:r>
              <a:rPr lang="en-US" b="1" dirty="0">
                <a:solidFill>
                  <a:srgbClr val="0000FF"/>
                </a:solidFill>
              </a:rPr>
              <a:t>parent-child</a:t>
            </a:r>
            <a:r>
              <a:rPr lang="en-US" dirty="0"/>
              <a:t> relationship.</a:t>
            </a:r>
          </a:p>
          <a:p>
            <a:pPr lvl="1"/>
            <a:r>
              <a:rPr lang="en-US" dirty="0"/>
              <a:t>Root has no parent.</a:t>
            </a:r>
          </a:p>
          <a:p>
            <a:pPr lvl="1"/>
            <a:r>
              <a:rPr lang="en-US" dirty="0"/>
              <a:t>All other nodes have </a:t>
            </a:r>
            <a:r>
              <a:rPr lang="en-US" b="1" u="sng" dirty="0"/>
              <a:t>exactly one</a:t>
            </a:r>
            <a:r>
              <a:rPr lang="en-US" dirty="0"/>
              <a:t> parent.</a:t>
            </a:r>
          </a:p>
          <a:p>
            <a:r>
              <a:rPr lang="en-US" dirty="0"/>
              <a:t>A node with no children is called a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5" name="Oval 4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9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6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4"/>
              <a:endCxn id="10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  <a:endCxn id="11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5"/>
              <a:endCxn id="12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298788" y="1752600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95502" y="129093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0" y="3510261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5100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65288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37302" y="3520812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83054" y="5370780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leaves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2EB77F-3593-4274-8F79-4D37FA52E720}"/>
              </a:ext>
            </a:extLst>
          </p:cNvPr>
          <p:cNvCxnSpPr/>
          <p:nvPr/>
        </p:nvCxnSpPr>
        <p:spPr>
          <a:xfrm>
            <a:off x="6564876" y="4201980"/>
            <a:ext cx="328403" cy="43742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941225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3" name="Straight Connector 62"/>
            <p:cNvCxnSpPr>
              <a:stCxn id="6" idx="5"/>
              <a:endCxn id="62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70" name="Straight Connector 69"/>
            <p:cNvCxnSpPr>
              <a:stCxn id="62" idx="4"/>
              <a:endCxn id="66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4"/>
              <a:endCxn id="68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5"/>
              <a:endCxn id="67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Isosceles Triangle 80"/>
          <p:cNvSpPr/>
          <p:nvPr/>
        </p:nvSpPr>
        <p:spPr>
          <a:xfrm>
            <a:off x="1249134" y="2399910"/>
            <a:ext cx="2833116" cy="3178301"/>
          </a:xfrm>
          <a:prstGeom prst="triangl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3641969" y="2304316"/>
            <a:ext cx="2377831" cy="3178301"/>
          </a:xfrm>
          <a:prstGeom prst="triangl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2884033" y="2417489"/>
            <a:ext cx="1655700" cy="2194076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3600" y="2438400"/>
            <a:ext cx="2971800" cy="156966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Subtree</a:t>
            </a:r>
            <a:r>
              <a:rPr lang="en-US" sz="2400" dirty="0"/>
              <a:t> can be defined for any node in general, not just for the root node.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DBF73FE-1809-494C-85FF-F3928ACD686F}"/>
              </a:ext>
            </a:extLst>
          </p:cNvPr>
          <p:cNvSpPr/>
          <p:nvPr/>
        </p:nvSpPr>
        <p:spPr>
          <a:xfrm>
            <a:off x="5051748" y="4330717"/>
            <a:ext cx="838904" cy="1121311"/>
          </a:xfrm>
          <a:prstGeom prst="triangl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86" grpId="0" animBg="1"/>
      <p:bldP spid="87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876800" cy="4572000"/>
          </a:xfrm>
        </p:spPr>
        <p:txBody>
          <a:bodyPr/>
          <a:lstStyle/>
          <a:p>
            <a:r>
              <a:rPr lang="en-US" dirty="0"/>
              <a:t>f is the </a:t>
            </a:r>
            <a:r>
              <a:rPr lang="en-US" b="1" dirty="0">
                <a:solidFill>
                  <a:srgbClr val="C00000"/>
                </a:solidFill>
              </a:rPr>
              <a:t>child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b.</a:t>
            </a:r>
          </a:p>
          <a:p>
            <a:r>
              <a:rPr lang="en-US" dirty="0"/>
              <a:t>b is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of f.</a:t>
            </a:r>
          </a:p>
          <a:p>
            <a:endParaRPr lang="en-US" dirty="0"/>
          </a:p>
          <a:p>
            <a:r>
              <a:rPr lang="en-US" dirty="0"/>
              <a:t>Nodes that share the same parent</a:t>
            </a:r>
            <a:br>
              <a:rPr lang="en-US" dirty="0"/>
            </a:b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 and c are the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 of d.</a:t>
            </a:r>
          </a:p>
          <a:p>
            <a:pPr lvl="1"/>
            <a:r>
              <a:rPr lang="en-US" dirty="0"/>
              <a:t>e is the </a:t>
            </a:r>
            <a:r>
              <a:rPr lang="en-US" b="1" dirty="0">
                <a:solidFill>
                  <a:srgbClr val="C00000"/>
                </a:solidFill>
              </a:rPr>
              <a:t>sibling</a:t>
            </a:r>
            <a:r>
              <a:rPr lang="en-US" dirty="0"/>
              <a:t> of f.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85704" y="1853332"/>
            <a:ext cx="3805896" cy="3521183"/>
            <a:chOff x="2594904" y="2041788"/>
            <a:chExt cx="3805896" cy="3521183"/>
          </a:xfrm>
        </p:grpSpPr>
        <p:sp>
          <p:nvSpPr>
            <p:cNvPr id="30" name="Oval 29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8" name="Straight Connector 37"/>
            <p:cNvCxnSpPr>
              <a:stCxn id="30" idx="3"/>
              <a:endCxn id="32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33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5"/>
              <a:endCxn id="34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31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5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4" idx="3"/>
              <a:endCxn id="36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7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6" name="Straight Connector 45"/>
            <p:cNvCxnSpPr>
              <a:stCxn id="30" idx="5"/>
              <a:endCxn id="45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50" name="Straight Connector 49"/>
            <p:cNvCxnSpPr>
              <a:stCxn id="45" idx="4"/>
              <a:endCxn id="47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4"/>
              <a:endCxn id="49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8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98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34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/>
              <a:t> is a sequence of nodes such that the next node in the sequence is a child of the previous.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</a:t>
            </a:r>
            <a:r>
              <a:rPr lang="en-US" dirty="0" err="1">
                <a:sym typeface="Wingdings" pitchFamily="2" charset="2"/>
              </a:rPr>
              <a:t>beh</a:t>
            </a:r>
            <a:r>
              <a:rPr lang="en-US" dirty="0">
                <a:sym typeface="Wingdings" pitchFamily="2" charset="2"/>
              </a:rPr>
              <a:t> is a path.</a:t>
            </a:r>
          </a:p>
          <a:p>
            <a:pPr lvl="1"/>
            <a:r>
              <a:rPr lang="en-US" dirty="0">
                <a:sym typeface="Wingdings" pitchFamily="2" charset="2"/>
              </a:rPr>
              <a:t>The path length is 3.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Path length may be 0, e.g., b going to itself is a path and its length is 0.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b="1" u="sng" dirty="0">
                <a:sym typeface="Wingdings" pitchFamily="2" charset="2"/>
              </a:rPr>
              <a:t>Claim</a:t>
            </a:r>
            <a:r>
              <a:rPr lang="en-US" dirty="0">
                <a:sym typeface="Wingdings" pitchFamily="2" charset="2"/>
              </a:rPr>
              <a:t>: If there exists a path between two nodes, then this path is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unique</a:t>
            </a:r>
            <a:r>
              <a:rPr lang="en-US" dirty="0">
                <a:sym typeface="Wingdings" pitchFamily="2" charset="2"/>
              </a:rPr>
              <a:t> path between these two nodes.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4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72100" cy="4572000"/>
          </a:xfrm>
        </p:spPr>
        <p:txBody>
          <a:bodyPr/>
          <a:lstStyle/>
          <a:p>
            <a:r>
              <a:rPr lang="en-US" dirty="0"/>
              <a:t>If there exists a path from a node A to a node B, then A is an </a:t>
            </a:r>
            <a:r>
              <a:rPr lang="en-US" b="1" dirty="0">
                <a:solidFill>
                  <a:srgbClr val="C00000"/>
                </a:solidFill>
              </a:rPr>
              <a:t>ancestor</a:t>
            </a:r>
            <a:r>
              <a:rPr lang="en-US" dirty="0"/>
              <a:t> of B and B is a </a:t>
            </a:r>
            <a:r>
              <a:rPr lang="en-US" b="1" dirty="0">
                <a:solidFill>
                  <a:srgbClr val="0000FF"/>
                </a:solidFill>
              </a:rPr>
              <a:t>descendant</a:t>
            </a:r>
            <a:r>
              <a:rPr lang="en-US" dirty="0"/>
              <a:t> of A.</a:t>
            </a:r>
          </a:p>
          <a:p>
            <a:pPr lvl="1"/>
            <a:r>
              <a:rPr lang="en-US" dirty="0"/>
              <a:t>E.g., a is an ancestor of h and h is a descendant of 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65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4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35843</TotalTime>
  <Words>1644</Words>
  <Application>Microsoft Office PowerPoint</Application>
  <PresentationFormat>On-screen Show (4:3)</PresentationFormat>
  <Paragraphs>434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Announcement</vt:lpstr>
      <vt:lpstr>Outline</vt:lpstr>
      <vt:lpstr>Trees</vt:lpstr>
      <vt:lpstr>Tree Terminology</vt:lpstr>
      <vt:lpstr>Subtrees</vt:lpstr>
      <vt:lpstr>More Tree Terminology</vt:lpstr>
      <vt:lpstr>Path</vt:lpstr>
      <vt:lpstr>Ancestors and Descendants</vt:lpstr>
      <vt:lpstr>Depth, Level, and Height of a Node</vt:lpstr>
      <vt:lpstr>Depth, Level, and Height of a Tree</vt:lpstr>
      <vt:lpstr>Degree</vt:lpstr>
      <vt:lpstr>A Simple Implementation of Tree</vt:lpstr>
      <vt:lpstr>Outline</vt:lpstr>
      <vt:lpstr>Binary Tree</vt:lpstr>
      <vt:lpstr>Binary Tree Properties</vt:lpstr>
      <vt:lpstr>Number Of Nodes and Height</vt:lpstr>
      <vt:lpstr>Types of Binary Trees</vt:lpstr>
      <vt:lpstr>Which Statements Are Correct?</vt:lpstr>
      <vt:lpstr>Numbering Nodes In a Perfect Binary Tree</vt:lpstr>
      <vt:lpstr>Numbering Nodes In a Perfect Binary Tree</vt:lpstr>
      <vt:lpstr>Representing Binary Tree Using Array</vt:lpstr>
      <vt:lpstr>How Would You Represent a Right-skewed Binary Tree?</vt:lpstr>
      <vt:lpstr>Representing Binary Tree Using  Linked Structure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2588</cp:revision>
  <dcterms:created xsi:type="dcterms:W3CDTF">2008-09-02T17:19:50Z</dcterms:created>
  <dcterms:modified xsi:type="dcterms:W3CDTF">2020-10-12T07:13:21Z</dcterms:modified>
</cp:coreProperties>
</file>