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9" r:id="rId10"/>
    <p:sldId id="385" r:id="rId11"/>
    <p:sldId id="386" r:id="rId12"/>
    <p:sldId id="387" r:id="rId13"/>
    <p:sldId id="388" r:id="rId14"/>
    <p:sldId id="390" r:id="rId15"/>
    <p:sldId id="351" r:id="rId16"/>
    <p:sldId id="300" r:id="rId17"/>
    <p:sldId id="301" r:id="rId18"/>
    <p:sldId id="311" r:id="rId19"/>
    <p:sldId id="317" r:id="rId20"/>
    <p:sldId id="302" r:id="rId21"/>
    <p:sldId id="391" r:id="rId22"/>
    <p:sldId id="353" r:id="rId23"/>
    <p:sldId id="354" r:id="rId24"/>
    <p:sldId id="355" r:id="rId25"/>
    <p:sldId id="356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9698" autoAdjust="0"/>
  </p:normalViewPr>
  <p:slideViewPr>
    <p:cSldViewPr>
      <p:cViewPr varScale="1">
        <p:scale>
          <a:sx n="145" d="100"/>
          <a:sy n="145" d="100"/>
        </p:scale>
        <p:origin x="225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baseline="0" dirty="0"/>
              <a:t> VIP customer into the priority queue based on the priority (platinum member, gold member, silver member, regular customer). Then, </a:t>
            </a:r>
            <a:r>
              <a:rPr lang="en-US" baseline="0" dirty="0" err="1"/>
              <a:t>dequeueMin</a:t>
            </a:r>
            <a:r>
              <a:rPr lang="en-US" baseline="0" dirty="0"/>
              <a:t> returns the one with the highest priority.</a:t>
            </a:r>
          </a:p>
          <a:p>
            <a:endParaRPr lang="en-US" baseline="0" dirty="0"/>
          </a:p>
          <a:p>
            <a:r>
              <a:rPr lang="en-US" baseline="0" dirty="0"/>
              <a:t>Network bandwidth management: priority is measured by the priority of the package for sending</a:t>
            </a:r>
          </a:p>
          <a:p>
            <a:endParaRPr lang="en-US" baseline="0" dirty="0"/>
          </a:p>
          <a:p>
            <a:r>
              <a:rPr lang="en-US" baseline="0" dirty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n be the size. For </a:t>
            </a:r>
            <a:r>
              <a:rPr lang="en-US" sz="1200" dirty="0"/>
              <a:t>an unsorted array-based implementation:</a:t>
            </a:r>
            <a:r>
              <a:rPr lang="en-US" sz="1200" baseline="0" dirty="0"/>
              <a:t> </a:t>
            </a:r>
            <a:r>
              <a:rPr lang="en-US" sz="1200" baseline="0" dirty="0" err="1"/>
              <a:t>isEmpty</a:t>
            </a:r>
            <a:r>
              <a:rPr lang="en-US" sz="1200" baseline="0" dirty="0"/>
              <a:t>/size/</a:t>
            </a:r>
            <a:r>
              <a:rPr lang="en-US" sz="1200" baseline="0" dirty="0" err="1"/>
              <a:t>enqueue</a:t>
            </a:r>
            <a:r>
              <a:rPr lang="en-US" sz="1200" baseline="0" dirty="0"/>
              <a:t>: O(1); </a:t>
            </a:r>
            <a:r>
              <a:rPr lang="en-US" sz="1200" baseline="0" dirty="0" err="1"/>
              <a:t>dequeueMin</a:t>
            </a:r>
            <a:r>
              <a:rPr lang="en-US" sz="1200" baseline="0" dirty="0"/>
              <a:t>: O(n); </a:t>
            </a:r>
            <a:r>
              <a:rPr lang="en-US" sz="1200" baseline="0" dirty="0" err="1"/>
              <a:t>getMin</a:t>
            </a:r>
            <a:r>
              <a:rPr lang="en-US" sz="1200" baseline="0" dirty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6 has no left child, while node 5 has.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5 has no right child.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input argument is a </a:t>
            </a:r>
            <a:r>
              <a:rPr lang="en-US" b="1" baseline="0" dirty="0"/>
              <a:t>pointer to</a:t>
            </a:r>
            <a:r>
              <a:rPr lang="en-US" baseline="0" dirty="0"/>
              <a:t> a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show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ourier New" pitchFamily="49" charset="0"/>
              </a:rPr>
              <a:t>In-order depth-first traversal:</a:t>
            </a:r>
            <a:r>
              <a:rPr lang="en-US" baseline="0" dirty="0">
                <a:cs typeface="Courier New" pitchFamily="49" charset="0"/>
              </a:rPr>
              <a:t> we ignore parentheses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ourier New" pitchFamily="49" charset="0"/>
              </a:rPr>
              <a:t>Combining RPN with stack, we can obtain the expression result very easily by visiting the RPN from the beginning to the end.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a queue.</a:t>
            </a:r>
            <a:r>
              <a:rPr lang="en-US" baseline="0" dirty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10/14/2020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Tree Traversal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effect and procedure of pre-order, post-order, and in-order depth-first traversal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effect and procedure of level-order traversal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traverse the tree level by level </a:t>
            </a:r>
            <a:r>
              <a:rPr lang="en-US" b="1" dirty="0">
                <a:solidFill>
                  <a:srgbClr val="0000FF"/>
                </a:solidFill>
              </a:rPr>
              <a:t>from top to bottom</a:t>
            </a:r>
            <a:r>
              <a:rPr lang="en-US" dirty="0"/>
              <a:t>.</a:t>
            </a:r>
          </a:p>
          <a:p>
            <a:r>
              <a:rPr lang="en-US" dirty="0"/>
              <a:t>Within each level, traverse </a:t>
            </a:r>
            <a:r>
              <a:rPr lang="en-US" b="1" dirty="0">
                <a:solidFill>
                  <a:srgbClr val="C00000"/>
                </a:solidFill>
              </a:rPr>
              <a:t>from left to right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1200" y="2954045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05000" y="5710535"/>
            <a:ext cx="408316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3940895"/>
            <a:ext cx="1905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can we implement this traversal?</a:t>
            </a:r>
          </a:p>
        </p:txBody>
      </p:sp>
    </p:spTree>
    <p:extLst>
      <p:ext uri="{BB962C8B-B14F-4D97-AF65-F5344CB8AC3E}">
        <p14:creationId xmlns:p14="http://schemas.microsoft.com/office/powerpoint/2010/main" val="10857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cs typeface="Courier New" pitchFamily="49" charset="0"/>
              </a:rPr>
              <a:t>Use a queue!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the root node into an empty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 queue is not empty, </a:t>
            </a:r>
            <a:r>
              <a:rPr lang="en-US" dirty="0" err="1"/>
              <a:t>dequeue</a:t>
            </a:r>
            <a:r>
              <a:rPr lang="en-US" dirty="0"/>
              <a:t> a node from the front of the queue.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Visit the node.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its left child (if exists) and right child (if exists) into the queue.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800" y="3005025"/>
            <a:ext cx="1369000" cy="1490775"/>
            <a:chOff x="155000" y="3261173"/>
            <a:chExt cx="1369000" cy="2818120"/>
          </a:xfrm>
        </p:grpSpPr>
        <p:sp>
          <p:nvSpPr>
            <p:cNvPr id="6" name="Arc 5"/>
            <p:cNvSpPr/>
            <p:nvPr/>
          </p:nvSpPr>
          <p:spPr>
            <a:xfrm flipH="1">
              <a:off x="609600" y="3505201"/>
              <a:ext cx="914400" cy="2574092"/>
            </a:xfrm>
            <a:prstGeom prst="arc">
              <a:avLst>
                <a:gd name="adj1" fmla="val 16335712"/>
                <a:gd name="adj2" fmla="val 5144428"/>
              </a:avLst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00" y="3261173"/>
              <a:ext cx="683200" cy="69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1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/>
              <a:t>Code and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4503198"/>
            <a:ext cx="2253449" cy="1600200"/>
            <a:chOff x="5214151" y="2117298"/>
            <a:chExt cx="2253449" cy="1600200"/>
          </a:xfrm>
        </p:grpSpPr>
        <p:sp>
          <p:nvSpPr>
            <p:cNvPr id="6" name="Oval 5"/>
            <p:cNvSpPr/>
            <p:nvPr/>
          </p:nvSpPr>
          <p:spPr>
            <a:xfrm>
              <a:off x="6359300" y="2117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277390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4151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9040" y="2432429"/>
              <a:ext cx="4443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5511571" y="3104148"/>
              <a:ext cx="1838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080700" y="272689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674431" y="2432429"/>
              <a:ext cx="4629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0960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5969040" y="3104148"/>
              <a:ext cx="1779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294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6926820" y="3057138"/>
              <a:ext cx="2105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976336" y="1371600"/>
            <a:ext cx="60340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levelOrder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*n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if(n-&gt;left)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if(n-&gt;right)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450306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9349" y="449133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87427" y="5298419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5839" y="526886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16384" y="449133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5000" y="44913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448727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469" y="45030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29796" y="52578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32270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9300" y="4491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44958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27521" y="525780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4507138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1669" y="447794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3200" y="525333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72669" y="44708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57250" y="5253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64442" y="4503137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15200" y="525333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75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8" grpId="1"/>
      <p:bldP spid="29" grpId="0"/>
      <p:bldP spid="30" grpId="0"/>
      <p:bldP spid="31" grpId="0" animBg="1"/>
      <p:bldP spid="31" grpId="1" animBg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40" grpId="0"/>
      <p:bldP spid="40" grpId="1"/>
      <p:bldP spid="41" grpId="0" animBg="1"/>
      <p:bldP spid="41" grpId="1" animBg="1"/>
      <p:bldP spid="42" grpId="0"/>
      <p:bldP spid="43" grpId="0" animBg="1"/>
      <p:bldP spid="43" grpId="1" animBg="1"/>
      <p:bldP spid="44" grpId="0"/>
      <p:bldP spid="45" grpId="0" animBg="1"/>
      <p:bldP spid="45" grpId="1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Traversal</a:t>
            </a:r>
            <a:br>
              <a:rPr lang="en-US" dirty="0"/>
            </a:br>
            <a:r>
              <a:rPr lang="en-US" sz="3100" dirty="0"/>
              <a:t>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cs typeface="Courier New" pitchFamily="49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+ 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 –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>
                    <a:cs typeface="Courier New" pitchFamily="49" charset="0"/>
                  </a:rPr>
                  <a:t> has been encoded as a tree T</a:t>
                </a:r>
                <a:r>
                  <a:rPr lang="en-US" i="1" dirty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The leaves are </a:t>
                </a:r>
                <a:r>
                  <a:rPr lang="en-US" b="1" dirty="0">
                    <a:solidFill>
                      <a:srgbClr val="C00000"/>
                    </a:solidFill>
                    <a:cs typeface="Courier New" pitchFamily="49" charset="0"/>
                  </a:rPr>
                  <a:t>operands</a:t>
                </a:r>
                <a:r>
                  <a:rPr lang="en-US" dirty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The internal nodes are </a:t>
                </a:r>
                <a:r>
                  <a:rPr lang="en-US" b="1" dirty="0">
                    <a:solidFill>
                      <a:srgbClr val="0000FF"/>
                    </a:solidFill>
                    <a:cs typeface="Courier New" pitchFamily="49" charset="0"/>
                  </a:rPr>
                  <a:t>operators</a:t>
                </a:r>
                <a:r>
                  <a:rPr lang="en-US" dirty="0">
                    <a:cs typeface="Courier New" pitchFamily="49" charset="0"/>
                  </a:rPr>
                  <a:t>.</a:t>
                </a:r>
              </a:p>
              <a:p>
                <a:r>
                  <a:rPr lang="en-US" dirty="0">
                    <a:cs typeface="Courier New" pitchFamily="49" charset="0"/>
                  </a:rPr>
                  <a:t>How would you traverse the tree T to print out the expression (ignoring parentheses)?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In-order depth-first traversal.</a:t>
                </a:r>
              </a:p>
              <a:p>
                <a:r>
                  <a:rPr lang="en-US" dirty="0">
                    <a:cs typeface="Courier New" pitchFamily="49" charset="0"/>
                  </a:rPr>
                  <a:t>What is the expression printed out by post-order depth-first traversal?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𝑎𝑏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/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𝑐𝑑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∗+</m:t>
                    </m:r>
                  </m:oMath>
                </a14:m>
                <a:endParaRPr lang="en-US" dirty="0">
                  <a:cs typeface="Courier New" pitchFamily="49" charset="0"/>
                </a:endParaRP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cs typeface="Courier New" pitchFamily="49" charset="0"/>
                  </a:rPr>
                  <a:t>Reverse Polish Notation</a:t>
                </a:r>
                <a:endParaRPr lang="en-US" dirty="0">
                  <a:cs typeface="Courier New" pitchFamily="49" charset="0"/>
                </a:endParaRPr>
              </a:p>
              <a:p>
                <a:pPr lvl="1"/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  <a:blipFill>
                <a:blip r:embed="rId3"/>
                <a:stretch>
                  <a:fillRect l="-1290" t="-1625" r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225487" cy="35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min heap performs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extractMin</a:t>
            </a:r>
            <a:r>
              <a:rPr lang="en-US"/>
              <a:t> operations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efficiently initialize a min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/>
          </a:p>
          <a:p>
            <a:r>
              <a:rPr lang="en-US" dirty="0"/>
              <a:t>We will focus on </a:t>
            </a:r>
            <a:r>
              <a:rPr lang="en-US" b="1" dirty="0">
                <a:solidFill>
                  <a:srgbClr val="0000FF"/>
                </a:solidFill>
              </a:rPr>
              <a:t>min priority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max priority queue is similar.</a:t>
            </a:r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 Priority Queue?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services</a:t>
            </a:r>
          </a:p>
          <a:p>
            <a:pPr lvl="1"/>
            <a:r>
              <a:rPr lang="en-US" dirty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/>
              <a:t>Network bandwidth management</a:t>
            </a:r>
          </a:p>
          <a:p>
            <a:pPr lvl="1"/>
            <a:r>
              <a:rPr lang="en-US" dirty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/>
              <a:t>Discrete event simulation</a:t>
            </a:r>
          </a:p>
          <a:p>
            <a:pPr lvl="1"/>
            <a:r>
              <a:rPr lang="en-US" dirty="0"/>
              <a:t>One event happening triggers a few others, which are put into a queue.</a:t>
            </a:r>
          </a:p>
          <a:p>
            <a:pPr lvl="1"/>
            <a:r>
              <a:rPr lang="en-US" dirty="0"/>
              <a:t>Simulating in the order of the </a:t>
            </a:r>
            <a:r>
              <a:rPr lang="en-US" b="1" dirty="0">
                <a:solidFill>
                  <a:srgbClr val="0000FF"/>
                </a:solidFill>
              </a:rPr>
              <a:t>beginning time</a:t>
            </a:r>
            <a:r>
              <a:rPr lang="en-US" dirty="0"/>
              <a:t>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Priority Queue: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time complexity for an unsorted array-based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binary tree operations are done by performing a </a:t>
            </a:r>
            <a:r>
              <a:rPr lang="en-US" b="1" dirty="0">
                <a:solidFill>
                  <a:srgbClr val="0000FF"/>
                </a:solidFill>
              </a:rPr>
              <a:t>traversal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binary tree.</a:t>
            </a:r>
          </a:p>
          <a:p>
            <a:endParaRPr lang="en-US" dirty="0"/>
          </a:p>
          <a:p>
            <a:r>
              <a:rPr lang="en-US" dirty="0"/>
              <a:t>In a traversal, each node of the binary tree is visited </a:t>
            </a:r>
            <a:r>
              <a:rPr lang="en-US" b="1" dirty="0">
                <a:solidFill>
                  <a:srgbClr val="C00000"/>
                </a:solidFill>
              </a:rPr>
              <a:t>exactly once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During the visit of a node, all actions (making a clone, displaying, evaluating the operator, etc.) with respect to this node are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Implemented with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Priority queues are most commonly 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Heaps</a:t>
                </a:r>
                <a:r>
                  <a:rPr lang="en-US" dirty="0"/>
                  <a:t> (will be shown soon).</a:t>
                </a:r>
              </a:p>
              <a:p>
                <a:endParaRPr lang="en-US" dirty="0"/>
              </a:p>
              <a:p>
                <a:r>
                  <a:rPr lang="en-US" dirty="0"/>
                  <a:t>Complexity of the operation using heap implementation: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/>
                  <a:t> and </a:t>
                </a:r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queue.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tree</a:t>
            </a:r>
            <a:r>
              <a:rPr lang="en-US" dirty="0"/>
              <a:t>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min heap is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) the keys of any </a:t>
                </a:r>
                <a:r>
                  <a:rPr lang="en-US" b="1" dirty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Property</a:t>
                </a:r>
                <a:r>
                  <a:rPr lang="en-US" dirty="0"/>
                  <a:t>: The key of the root of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/>
                  <a:t>subtree</a:t>
                </a:r>
                <a:r>
                  <a:rPr lang="en-US" dirty="0"/>
                  <a:t> is always the smallest among all the keys in that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keys of nodes </a:t>
            </a:r>
            <a:r>
              <a:rPr lang="en-US" b="1" dirty="0">
                <a:solidFill>
                  <a:srgbClr val="0000FF"/>
                </a:solidFill>
              </a:rPr>
              <a:t>across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subtrees</a:t>
            </a:r>
            <a:r>
              <a:rPr lang="en-US" dirty="0"/>
              <a:t> have no required relationship.</a:t>
            </a:r>
          </a:p>
          <a:p>
            <a:pPr lvl="1"/>
            <a:r>
              <a:rPr lang="en-US" b="1" dirty="0"/>
              <a:t>Binary heaps </a:t>
            </a:r>
            <a:r>
              <a:rPr lang="en-US" dirty="0"/>
              <a:t>are different from </a:t>
            </a:r>
            <a:r>
              <a:rPr lang="en-US" b="1" dirty="0"/>
              <a:t>binary search trees</a:t>
            </a:r>
            <a:r>
              <a:rPr lang="en-US" dirty="0"/>
              <a:t>, which we will show in future lectures.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Height of a Heap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Nodes?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 </a:t>
                </a:r>
                <a:r>
                  <a:rPr lang="en-US" b="1" dirty="0"/>
                  <a:t>all</a:t>
                </a:r>
                <a:r>
                  <a:rPr lang="en-US" dirty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/>
                  <a:t>A.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b="1" dirty="0"/>
                  <a:t>D.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 Implementation as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the elements in an array in the order produced by a level-order traversal.</a:t>
            </a:r>
          </a:p>
          <a:p>
            <a:r>
              <a:rPr lang="en-US" dirty="0"/>
              <a:t>The first element is stored at index 1.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has no 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right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has no 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Index relation allows us</a:t>
            </a:r>
            <a:br>
              <a:rPr lang="en-US" sz="2400" dirty="0"/>
            </a:br>
            <a:r>
              <a:rPr lang="en-US" sz="2400" dirty="0"/>
              <a:t>to move up and down a</a:t>
            </a:r>
            <a:br>
              <a:rPr lang="en-US" sz="2400" dirty="0"/>
            </a:br>
            <a:r>
              <a:rPr lang="en-US" sz="2400" dirty="0"/>
              <a:t>heap easily.</a:t>
            </a:r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  <a:p>
            <a:pPr lvl="1"/>
            <a:r>
              <a:rPr lang="en-US" dirty="0"/>
              <a:t>Pre-order</a:t>
            </a:r>
          </a:p>
          <a:p>
            <a:pPr lvl="1"/>
            <a:r>
              <a:rPr lang="en-US" dirty="0"/>
              <a:t>Post-order</a:t>
            </a:r>
          </a:p>
          <a:p>
            <a:pPr lvl="1"/>
            <a:r>
              <a:rPr lang="en-US" dirty="0"/>
              <a:t>In-order</a:t>
            </a:r>
          </a:p>
          <a:p>
            <a:endParaRPr lang="en-US" dirty="0"/>
          </a:p>
          <a:p>
            <a:r>
              <a:rPr lang="en-US" dirty="0"/>
              <a:t>Level-order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2251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node</a:t>
            </a:r>
          </a:p>
          <a:p>
            <a:r>
              <a:rPr lang="en-US" dirty="0"/>
              <a:t>Visit its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its right </a:t>
            </a:r>
            <a:r>
              <a:rPr lang="en-US" dirty="0" err="1"/>
              <a:t>subtree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Traversal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3000" y="2026693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236380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2011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6670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591580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5494" y="28956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33629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3202" y="38963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58218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980" y="49631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5600" y="2257525"/>
            <a:ext cx="0" cy="31526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right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Depth-First Traversal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7439" y="5105400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36576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7345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7432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285174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5494" y="19050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24485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3202" y="30480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41960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980" y="39624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43200" y="2209800"/>
            <a:ext cx="0" cy="33930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node</a:t>
            </a:r>
          </a:p>
          <a:p>
            <a:r>
              <a:rPr lang="en-US" dirty="0"/>
              <a:t>Visit the right </a:t>
            </a:r>
            <a:r>
              <a:rPr lang="en-US" dirty="0" err="1"/>
              <a:t>subtree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Result of In-Order Depth-First Traversal?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 </a:t>
            </a:r>
            <a:r>
              <a:rPr lang="en-US" altLang="zh-CN" dirty="0"/>
              <a:t>g, d, h, b, e, </a:t>
            </a:r>
            <a:r>
              <a:rPr lang="en-US" altLang="zh-CN" dirty="0" err="1"/>
              <a:t>i</a:t>
            </a:r>
            <a:r>
              <a:rPr lang="en-US" altLang="zh-CN" dirty="0"/>
              <a:t>, a, c, f, 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B.</a:t>
            </a:r>
            <a:r>
              <a:rPr lang="en-US" dirty="0"/>
              <a:t> g, d, h, b, e, </a:t>
            </a:r>
            <a:r>
              <a:rPr lang="en-US" dirty="0" err="1"/>
              <a:t>i</a:t>
            </a:r>
            <a:r>
              <a:rPr lang="en-US" dirty="0"/>
              <a:t>, a, f, j, c</a:t>
            </a:r>
          </a:p>
          <a:p>
            <a:pPr marL="0" indent="0">
              <a:buNone/>
            </a:pPr>
            <a:r>
              <a:rPr lang="en-US" b="1" dirty="0"/>
              <a:t>C.</a:t>
            </a:r>
            <a:r>
              <a:rPr lang="en-US" dirty="0"/>
              <a:t> g, d, h, b, </a:t>
            </a:r>
            <a:r>
              <a:rPr lang="en-US" dirty="0" err="1"/>
              <a:t>i</a:t>
            </a:r>
            <a:r>
              <a:rPr lang="en-US" dirty="0"/>
              <a:t>, e, a, j, f, c </a:t>
            </a:r>
          </a:p>
          <a:p>
            <a:pPr marL="0" indent="0">
              <a:buNone/>
            </a:pP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altLang="zh-CN" dirty="0"/>
              <a:t>g, d, h, b, </a:t>
            </a:r>
            <a:r>
              <a:rPr lang="en-US" altLang="zh-CN" dirty="0" err="1"/>
              <a:t>i</a:t>
            </a:r>
            <a:r>
              <a:rPr lang="en-US" altLang="zh-CN" dirty="0"/>
              <a:t>, e, a, f, j, 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00600" y="1453662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34674</TotalTime>
  <Words>1830</Words>
  <Application>Microsoft Office PowerPoint</Application>
  <PresentationFormat>On-screen Show (4:3)</PresentationFormat>
  <Paragraphs>394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Binary Tree Traversal</vt:lpstr>
      <vt:lpstr>Binary Tree Traversal Methods</vt:lpstr>
      <vt:lpstr>Pre-Order Depth-First Traversal Procedure</vt:lpstr>
      <vt:lpstr>Pre-Order Depth-First Traversal Example</vt:lpstr>
      <vt:lpstr>Post-Order Depth-First Traversal Procedure</vt:lpstr>
      <vt:lpstr>Post-Order Depth-First Traversal Example</vt:lpstr>
      <vt:lpstr>In-Order Depth-First Traversal Procedure</vt:lpstr>
      <vt:lpstr>What Is the Result of In-Order Depth-First Traversal?</vt:lpstr>
      <vt:lpstr>Level-Order Traversal</vt:lpstr>
      <vt:lpstr>Level-Order Traversal Procedure</vt:lpstr>
      <vt:lpstr>Level-Order Traversal Code and Example</vt:lpstr>
      <vt:lpstr>Binary Tree Traversal Application</vt:lpstr>
      <vt:lpstr>VE281 Data Structures and Algorithms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2562</cp:revision>
  <dcterms:created xsi:type="dcterms:W3CDTF">2008-09-02T17:19:50Z</dcterms:created>
  <dcterms:modified xsi:type="dcterms:W3CDTF">2020-10-14T07:33:27Z</dcterms:modified>
</cp:coreProperties>
</file>