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8" r:id="rId10"/>
    <p:sldId id="261" r:id="rId11"/>
    <p:sldId id="269" r:id="rId12"/>
    <p:sldId id="270" r:id="rId13"/>
    <p:sldId id="272" r:id="rId14"/>
    <p:sldId id="271" r:id="rId15"/>
    <p:sldId id="273" r:id="rId16"/>
    <p:sldId id="275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3" r:id="rId28"/>
    <p:sldId id="294" r:id="rId29"/>
    <p:sldId id="297" r:id="rId30"/>
    <p:sldId id="300" r:id="rId31"/>
    <p:sldId id="296" r:id="rId32"/>
    <p:sldId id="301" r:id="rId33"/>
    <p:sldId id="302" r:id="rId34"/>
    <p:sldId id="303" r:id="rId35"/>
    <p:sldId id="298" r:id="rId36"/>
    <p:sldId id="299" r:id="rId37"/>
    <p:sldId id="289" r:id="rId38"/>
    <p:sldId id="290" r:id="rId39"/>
    <p:sldId id="291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4" autoAdjust="0"/>
  </p:normalViewPr>
  <p:slideViewPr>
    <p:cSldViewPr>
      <p:cViewPr varScale="1">
        <p:scale>
          <a:sx n="151" d="100"/>
          <a:sy n="151" d="100"/>
        </p:scale>
        <p:origin x="2094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Binary heap union: merge two arrays and then call the smart percolating down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may insert or remove a subtree from any location in the heap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4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r>
              <a:rPr lang="en-US" altLang="zh-CN" baseline="0" dirty="0"/>
              <a:t> two trees: larger root as a child of the smaller root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7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merged tree is a min heap.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6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B324-339F-4F92-970E-1022F4367276}" type="datetime1">
              <a:rPr lang="en-US" smtClean="0"/>
              <a:t>10/23/2020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341E-4202-4550-9979-3ECF2D2EEC3B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5134-552B-4D18-AEB8-CE39B0FDAF05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428-9007-4F32-9DEA-94887AE675E5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2B85-2FA1-4A64-8D37-6402D8D947F0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8626-C2E3-429C-835D-2DAF2DA8BB81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21A7-DFC5-4CA4-94BA-D95F1A8F0B04}" type="datetime1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E95-B480-422C-A675-E0FA907C91ED}" type="datetime1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BB1A-F45A-4419-A664-3B904162B773}" type="datetime1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22-DB83-41E4-9E81-4D9BF6815DE4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CACC-51B1-4357-9DAD-BD2C10C4E7A9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58522A-E4EB-4DE0-BCF2-757EAC0CE2F6}" type="datetime1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00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Fibonacci Heap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a Fibonacci heap is implemented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performance advantage of Fibonacci heap over binary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Ve 280</a:t>
            </a:r>
            <a:br>
              <a:rPr/>
            </a:br>
            <a:r>
              <a:rPr sz="220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and </a:t>
            </a:r>
            <a:r>
              <a:rPr lang="en-US" altLang="zh-CN" dirty="0" err="1"/>
              <a:t>extractMin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we start with an empty Fibonacci heap and then insert k items, the Fibonacci heap would consist of just a root list of k nodes</a:t>
            </a:r>
          </a:p>
          <a:p>
            <a:pPr lvl="1"/>
            <a:r>
              <a:rPr lang="en-US" altLang="zh-CN" dirty="0"/>
              <a:t>If nothing else is done, this degrades to a linked list</a:t>
            </a:r>
          </a:p>
          <a:p>
            <a:r>
              <a:rPr lang="en-US" altLang="zh-CN" dirty="0"/>
              <a:t>Fortunately, when we perform an </a:t>
            </a:r>
            <a:r>
              <a:rPr lang="en-US" altLang="zh-CN" dirty="0" err="1"/>
              <a:t>extractMin</a:t>
            </a:r>
            <a:r>
              <a:rPr lang="en-US" altLang="zh-CN" dirty="0"/>
              <a:t> operation, it will go through the entire root list and consolidate nodes to reduce the size of the root list</a:t>
            </a:r>
          </a:p>
          <a:p>
            <a:r>
              <a:rPr lang="en-US" altLang="zh-CN" dirty="0"/>
              <a:t>Overall idea: the operations on Fibonacci heaps delay work as long as possible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76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extractMin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Step 1: remove min and concatenate its children into root list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2482746"/>
            <a:ext cx="4346491" cy="1860654"/>
            <a:chOff x="339210" y="3272135"/>
            <a:chExt cx="4346491" cy="1860654"/>
          </a:xfrm>
        </p:grpSpPr>
        <p:sp>
          <p:nvSpPr>
            <p:cNvPr id="6" name="Oval 5"/>
            <p:cNvSpPr/>
            <p:nvPr/>
          </p:nvSpPr>
          <p:spPr>
            <a:xfrm>
              <a:off x="1066800" y="3280763"/>
              <a:ext cx="431409" cy="4314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443642" y="3651054"/>
              <a:ext cx="421911" cy="4149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63091" y="3651356"/>
              <a:ext cx="316483" cy="3610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626916" y="4406047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768695" y="4426614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4" idx="2"/>
              <a:endCxn id="52" idx="0"/>
            </p:cNvCxnSpPr>
            <p:nvPr/>
          </p:nvCxnSpPr>
          <p:spPr>
            <a:xfrm>
              <a:off x="3179031" y="3733800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821155" y="3703871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42448" y="3690483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7" idx="2"/>
              <a:endCxn id="6" idx="6"/>
            </p:cNvCxnSpPr>
            <p:nvPr/>
          </p:nvCxnSpPr>
          <p:spPr>
            <a:xfrm flipH="1">
              <a:off x="1498209" y="3496468"/>
              <a:ext cx="2753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4" idx="1"/>
              <a:endCxn id="17" idx="6"/>
            </p:cNvCxnSpPr>
            <p:nvPr/>
          </p:nvCxnSpPr>
          <p:spPr>
            <a:xfrm flipH="1" flipV="1">
              <a:off x="2204920" y="3496468"/>
              <a:ext cx="740714" cy="65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0" idx="1"/>
            </p:cNvCxnSpPr>
            <p:nvPr/>
          </p:nvCxnSpPr>
          <p:spPr>
            <a:xfrm flipH="1" flipV="1">
              <a:off x="3412430" y="3496469"/>
              <a:ext cx="478998" cy="64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773511" y="3280763"/>
              <a:ext cx="431409" cy="4314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199069" y="3998997"/>
              <a:ext cx="466794" cy="461665"/>
              <a:chOff x="828606" y="4110335"/>
              <a:chExt cx="466794" cy="46166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945634" y="3272135"/>
              <a:ext cx="466794" cy="461665"/>
              <a:chOff x="828606" y="4110335"/>
              <a:chExt cx="466794" cy="46166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945634" y="3998997"/>
              <a:ext cx="466794" cy="461665"/>
              <a:chOff x="828606" y="4110335"/>
              <a:chExt cx="466794" cy="46166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891428" y="3272135"/>
              <a:ext cx="466794" cy="461665"/>
              <a:chOff x="828606" y="4110335"/>
              <a:chExt cx="466794" cy="46166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70326" y="3998997"/>
              <a:ext cx="466794" cy="461665"/>
              <a:chOff x="828606" y="4110335"/>
              <a:chExt cx="466794" cy="46166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218907" y="3998997"/>
              <a:ext cx="466794" cy="461665"/>
              <a:chOff x="828606" y="4110335"/>
              <a:chExt cx="466794" cy="46166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559775" y="4671124"/>
              <a:ext cx="466794" cy="461665"/>
              <a:chOff x="828606" y="4110335"/>
              <a:chExt cx="466794" cy="46166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199069" y="4648200"/>
              <a:ext cx="466794" cy="461665"/>
              <a:chOff x="828606" y="4110335"/>
              <a:chExt cx="466794" cy="461665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780507" y="3998997"/>
              <a:ext cx="466794" cy="461665"/>
              <a:chOff x="828606" y="4110335"/>
              <a:chExt cx="466794" cy="46166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393519" y="3998997"/>
              <a:ext cx="466794" cy="461665"/>
              <a:chOff x="828606" y="4110335"/>
              <a:chExt cx="466794" cy="461665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400070" y="4648200"/>
              <a:ext cx="466794" cy="461665"/>
              <a:chOff x="828606" y="4110335"/>
              <a:chExt cx="466794" cy="4616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2002579" y="3747186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13898" y="4417345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75509" y="3484658"/>
              <a:ext cx="39129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39210" y="3272135"/>
              <a:ext cx="466794" cy="461665"/>
              <a:chOff x="828606" y="4110335"/>
              <a:chExt cx="466794" cy="461665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971800" y="4600418"/>
            <a:ext cx="5410200" cy="1876582"/>
            <a:chOff x="2438400" y="4451732"/>
            <a:chExt cx="5410200" cy="1876582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774700" y="4680183"/>
              <a:ext cx="450169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165990" y="4476288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5551252" y="4858782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931594" y="5622139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06" idx="2"/>
              <a:endCxn id="104" idx="0"/>
            </p:cNvCxnSpPr>
            <p:nvPr/>
          </p:nvCxnSpPr>
          <p:spPr>
            <a:xfrm>
              <a:off x="6341930" y="4929325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984054" y="4899396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405347" y="4886008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3886200" y="4451732"/>
              <a:ext cx="466794" cy="461665"/>
              <a:chOff x="3886200" y="4451732"/>
              <a:chExt cx="466794" cy="461665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108533" y="4467660"/>
              <a:ext cx="466794" cy="461665"/>
              <a:chOff x="6108533" y="4467660"/>
              <a:chExt cx="466794" cy="46166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108533" y="5194522"/>
              <a:ext cx="466794" cy="461665"/>
              <a:chOff x="828606" y="4110335"/>
              <a:chExt cx="466794" cy="46166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054327" y="4467660"/>
              <a:ext cx="466794" cy="461665"/>
              <a:chOff x="7054327" y="4467660"/>
              <a:chExt cx="466794" cy="461665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733225" y="5194522"/>
              <a:ext cx="466794" cy="461665"/>
              <a:chOff x="828606" y="4110335"/>
              <a:chExt cx="466794" cy="461665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381806" y="5194522"/>
              <a:ext cx="466794" cy="461665"/>
              <a:chOff x="828606" y="4110335"/>
              <a:chExt cx="466794" cy="461665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722674" y="5866649"/>
              <a:ext cx="466794" cy="461665"/>
              <a:chOff x="828606" y="4110335"/>
              <a:chExt cx="466794" cy="461665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3886200" y="5100935"/>
              <a:ext cx="466794" cy="461665"/>
              <a:chOff x="828606" y="4110335"/>
              <a:chExt cx="466794" cy="461665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572000" y="4451732"/>
              <a:ext cx="466794" cy="461665"/>
              <a:chOff x="4467638" y="4451732"/>
              <a:chExt cx="466794" cy="461665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317855" y="4451732"/>
              <a:ext cx="466794" cy="461665"/>
              <a:chOff x="5080650" y="4451732"/>
              <a:chExt cx="466794" cy="461665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10419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08065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324406" y="5100935"/>
              <a:ext cx="466794" cy="461665"/>
              <a:chOff x="828606" y="4110335"/>
              <a:chExt cx="466794" cy="461665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82" name="Straight Connector 81"/>
            <p:cNvCxnSpPr/>
            <p:nvPr/>
          </p:nvCxnSpPr>
          <p:spPr>
            <a:xfrm>
              <a:off x="4101029" y="4870080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2438400" y="4467660"/>
              <a:ext cx="466794" cy="461665"/>
              <a:chOff x="2438400" y="4467660"/>
              <a:chExt cx="466794" cy="461665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1993210" y="1896283"/>
            <a:ext cx="918105" cy="461665"/>
          </a:xfrm>
          <a:prstGeom prst="wedgeRectCallout">
            <a:avLst>
              <a:gd name="adj1" fmla="val -13172"/>
              <a:gd name="adj2" fmla="val 929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H.min</a:t>
            </a:r>
            <a:endParaRPr lang="zh-CN" altLang="en-US" sz="2400" dirty="0"/>
          </a:p>
        </p:txBody>
      </p:sp>
      <p:sp>
        <p:nvSpPr>
          <p:cNvPr id="119" name="Right Arrow 118"/>
          <p:cNvSpPr/>
          <p:nvPr/>
        </p:nvSpPr>
        <p:spPr>
          <a:xfrm rot="3256245">
            <a:off x="4879632" y="3686128"/>
            <a:ext cx="873711" cy="640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151551" y="240446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524000" y="3209608"/>
            <a:ext cx="1746565" cy="1110868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Rectangle 121"/>
          <p:cNvSpPr/>
          <p:nvPr/>
        </p:nvSpPr>
        <p:spPr>
          <a:xfrm>
            <a:off x="4406192" y="4583844"/>
            <a:ext cx="1997363" cy="1177712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/>
      <p:bldP spid="121" grpId="0" animBg="1"/>
      <p:bldP spid="1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extractMin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Step 2: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consolidate</a:t>
                </a:r>
                <a:r>
                  <a:rPr lang="en-US" altLang="zh-CN" dirty="0"/>
                  <a:t> the root list</a:t>
                </a:r>
              </a:p>
              <a:p>
                <a:pPr lvl="1"/>
                <a:r>
                  <a:rPr lang="en-US" altLang="zh-CN" dirty="0"/>
                  <a:t>Target: merge trees until every root in the root list has a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distinct</a:t>
                </a:r>
                <a:r>
                  <a:rPr lang="en-US" altLang="zh-CN" dirty="0"/>
                  <a:t> degree</a:t>
                </a:r>
              </a:p>
              <a:p>
                <a:r>
                  <a:rPr lang="en-US" altLang="zh-CN" dirty="0"/>
                  <a:t>Consolidation iterates over all roots in the root list</a:t>
                </a:r>
              </a:p>
              <a:p>
                <a:pPr lvl="1"/>
                <a:r>
                  <a:rPr lang="en-US" altLang="zh-CN" dirty="0"/>
                  <a:t>If find two roots x and y with the same degree and assume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altLang="zh-CN" dirty="0"/>
                  <a:t>, remove y from the root list and make it a child of x</a:t>
                </a:r>
              </a:p>
              <a:p>
                <a:r>
                  <a:rPr lang="en-US" altLang="zh-CN" dirty="0"/>
                  <a:t>Use an auxiliary array A, where 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is either null or storing a root with degree </a:t>
                </a:r>
                <a:r>
                  <a:rPr lang="en-US" altLang="zh-CN" dirty="0" err="1"/>
                  <a:t>i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Size of A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is the maximum degree of any node in 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-node Fibonacci heap.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1.618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2"/>
                <a:stretch>
                  <a:fillRect l="-784" t="-1091" r="-1333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76400" y="4295618"/>
            <a:ext cx="5410200" cy="1876582"/>
            <a:chOff x="2438400" y="4451732"/>
            <a:chExt cx="5410200" cy="1876582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774700" y="4680183"/>
              <a:ext cx="450169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165990" y="4476288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551252" y="4858782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31594" y="5622139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7" idx="2"/>
              <a:endCxn id="45" idx="0"/>
            </p:cNvCxnSpPr>
            <p:nvPr/>
          </p:nvCxnSpPr>
          <p:spPr>
            <a:xfrm>
              <a:off x="6341930" y="4929325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984054" y="4899396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05347" y="4886008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886200" y="4451732"/>
              <a:ext cx="466794" cy="461665"/>
              <a:chOff x="3886200" y="4451732"/>
              <a:chExt cx="466794" cy="4616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108533" y="4467660"/>
              <a:ext cx="466794" cy="461665"/>
              <a:chOff x="6108533" y="4467660"/>
              <a:chExt cx="466794" cy="46166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108533" y="5194522"/>
              <a:ext cx="466794" cy="461665"/>
              <a:chOff x="828606" y="4110335"/>
              <a:chExt cx="466794" cy="46166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054327" y="4467660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33225" y="5194522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381806" y="5194522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722674" y="5866649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886200" y="5100935"/>
              <a:ext cx="466794" cy="461665"/>
              <a:chOff x="828606" y="4110335"/>
              <a:chExt cx="466794" cy="46166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72000" y="4451732"/>
              <a:ext cx="466794" cy="461665"/>
              <a:chOff x="4467638" y="4451732"/>
              <a:chExt cx="466794" cy="46166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17855" y="4451732"/>
              <a:ext cx="466794" cy="461665"/>
              <a:chOff x="5080650" y="4451732"/>
              <a:chExt cx="466794" cy="46166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10419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8065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24406" y="5100935"/>
              <a:ext cx="466794" cy="461665"/>
              <a:chOff x="828606" y="4110335"/>
              <a:chExt cx="466794" cy="46166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101029" y="4870080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438400" y="4467660"/>
              <a:ext cx="466794" cy="461665"/>
              <a:chOff x="2438400" y="4467660"/>
              <a:chExt cx="466794" cy="46166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235863"/>
                  </p:ext>
                </p:extLst>
              </p:nvPr>
            </p:nvGraphicFramePr>
            <p:xfrm>
              <a:off x="2791534" y="29849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235863"/>
                  </p:ext>
                </p:extLst>
              </p:nvPr>
            </p:nvGraphicFramePr>
            <p:xfrm>
              <a:off x="2791534" y="29849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05" t="-1316" r="-5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205" t="-1316" r="-4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05" t="-1316" r="-3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878" t="-1316" r="-20609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TextBox 50"/>
          <p:cNvSpPr txBox="1"/>
          <p:nvPr/>
        </p:nvSpPr>
        <p:spPr>
          <a:xfrm>
            <a:off x="2326287" y="29631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835399" y="25234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214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Start from the right node of the original </a:t>
            </a:r>
            <a:r>
              <a:rPr lang="en-US" altLang="zh-CN" dirty="0" err="1"/>
              <a:t>H.min</a:t>
            </a:r>
            <a:r>
              <a:rPr lang="en-US" altLang="zh-CN" dirty="0"/>
              <a:t>, i.e., root 17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4143218"/>
            <a:ext cx="5410200" cy="1876582"/>
            <a:chOff x="2438400" y="4451732"/>
            <a:chExt cx="5410200" cy="1876582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774700" y="4680183"/>
              <a:ext cx="450169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165990" y="4476288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551252" y="4858782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31594" y="5622139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7" idx="2"/>
              <a:endCxn id="45" idx="0"/>
            </p:cNvCxnSpPr>
            <p:nvPr/>
          </p:nvCxnSpPr>
          <p:spPr>
            <a:xfrm>
              <a:off x="6341930" y="4929325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984054" y="4899396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05347" y="4886008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886200" y="4451732"/>
              <a:ext cx="466794" cy="461665"/>
              <a:chOff x="3886200" y="4451732"/>
              <a:chExt cx="466794" cy="4616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108533" y="4467660"/>
              <a:ext cx="466794" cy="461665"/>
              <a:chOff x="6108533" y="4467660"/>
              <a:chExt cx="466794" cy="46166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108533" y="5194522"/>
              <a:ext cx="466794" cy="461665"/>
              <a:chOff x="828606" y="4110335"/>
              <a:chExt cx="466794" cy="46166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054327" y="4467660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33225" y="5194522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381806" y="5194522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722674" y="5866649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886200" y="5100935"/>
              <a:ext cx="466794" cy="461665"/>
              <a:chOff x="828606" y="4110335"/>
              <a:chExt cx="466794" cy="46166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72000" y="4451732"/>
              <a:ext cx="466794" cy="461665"/>
              <a:chOff x="4467638" y="4451732"/>
              <a:chExt cx="466794" cy="46166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17855" y="4451732"/>
              <a:ext cx="466794" cy="461665"/>
              <a:chOff x="5080650" y="4451732"/>
              <a:chExt cx="466794" cy="46166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10419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8065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24406" y="5100935"/>
              <a:ext cx="466794" cy="461665"/>
              <a:chOff x="828606" y="4110335"/>
              <a:chExt cx="466794" cy="46166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101029" y="4870080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438400" y="4467660"/>
              <a:ext cx="466794" cy="461665"/>
              <a:chOff x="2438400" y="4467660"/>
              <a:chExt cx="466794" cy="46166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420116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420116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5" t="-1316" r="-5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05" t="-1316" r="-3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4878" t="-1316" r="-20609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TextBox 5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56" name="Elbow Connector 55"/>
          <p:cNvCxnSpPr>
            <a:endCxn id="47" idx="0"/>
          </p:cNvCxnSpPr>
          <p:nvPr/>
        </p:nvCxnSpPr>
        <p:spPr>
          <a:xfrm>
            <a:off x="3590994" y="3720594"/>
            <a:ext cx="1988936" cy="43855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590994" y="3048000"/>
            <a:ext cx="0" cy="672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cxnSp>
        <p:nvCxnSpPr>
          <p:cNvPr id="60" name="Elbow Connector 59"/>
          <p:cNvCxnSpPr/>
          <p:nvPr/>
        </p:nvCxnSpPr>
        <p:spPr>
          <a:xfrm>
            <a:off x="3590994" y="3720594"/>
            <a:ext cx="1988936" cy="43855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Next root to check is 24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4143218"/>
            <a:ext cx="5410200" cy="1876582"/>
            <a:chOff x="2438400" y="4451732"/>
            <a:chExt cx="5410200" cy="1876582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774700" y="4680183"/>
              <a:ext cx="450169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165990" y="4476288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551252" y="4858782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31594" y="5622139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7" idx="2"/>
              <a:endCxn id="45" idx="0"/>
            </p:cNvCxnSpPr>
            <p:nvPr/>
          </p:nvCxnSpPr>
          <p:spPr>
            <a:xfrm>
              <a:off x="6341930" y="4929325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984054" y="4899396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05347" y="4886008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886200" y="4451732"/>
              <a:ext cx="466794" cy="461665"/>
              <a:chOff x="3886200" y="4451732"/>
              <a:chExt cx="466794" cy="4616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108533" y="4467660"/>
              <a:ext cx="466794" cy="461665"/>
              <a:chOff x="6108533" y="4467660"/>
              <a:chExt cx="466794" cy="46166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108533" y="5194522"/>
              <a:ext cx="466794" cy="461665"/>
              <a:chOff x="828606" y="4110335"/>
              <a:chExt cx="466794" cy="46166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054327" y="4467660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33225" y="5194522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381806" y="5194522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722674" y="5866649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886200" y="5100935"/>
              <a:ext cx="466794" cy="461665"/>
              <a:chOff x="828606" y="4110335"/>
              <a:chExt cx="466794" cy="46166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72000" y="4451732"/>
              <a:ext cx="466794" cy="461665"/>
              <a:chOff x="4467638" y="4451732"/>
              <a:chExt cx="466794" cy="46166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17855" y="4451732"/>
              <a:ext cx="466794" cy="461665"/>
              <a:chOff x="5080650" y="4451732"/>
              <a:chExt cx="466794" cy="46166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10419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8065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24406" y="5100935"/>
              <a:ext cx="466794" cy="461665"/>
              <a:chOff x="828606" y="4110335"/>
              <a:chExt cx="466794" cy="46166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101029" y="4870080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438400" y="4467660"/>
              <a:ext cx="466794" cy="461665"/>
              <a:chOff x="2438400" y="4467660"/>
              <a:chExt cx="466794" cy="46166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696353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696353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5" t="-1316" r="-5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4878" t="-1316" r="-20609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TextBox 5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56" name="Elbow Connector 55"/>
          <p:cNvCxnSpPr>
            <a:endCxn id="43" idx="0"/>
          </p:cNvCxnSpPr>
          <p:nvPr/>
        </p:nvCxnSpPr>
        <p:spPr>
          <a:xfrm>
            <a:off x="4069994" y="3505200"/>
            <a:ext cx="2455730" cy="65394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69994" y="3048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590994" y="3048000"/>
            <a:ext cx="0" cy="672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9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Next root to check is 23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4143218"/>
            <a:ext cx="5410200" cy="1876582"/>
            <a:chOff x="2438400" y="4451732"/>
            <a:chExt cx="5410200" cy="1876582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774700" y="4680183"/>
              <a:ext cx="450169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165990" y="4476288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551252" y="4858782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31594" y="5622139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7" idx="2"/>
              <a:endCxn id="45" idx="0"/>
            </p:cNvCxnSpPr>
            <p:nvPr/>
          </p:nvCxnSpPr>
          <p:spPr>
            <a:xfrm>
              <a:off x="6341930" y="4929325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984054" y="4899396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05347" y="4886008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886200" y="4451732"/>
              <a:ext cx="466794" cy="461665"/>
              <a:chOff x="3886200" y="4451732"/>
              <a:chExt cx="466794" cy="4616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108533" y="4467660"/>
              <a:ext cx="466794" cy="461665"/>
              <a:chOff x="6108533" y="4467660"/>
              <a:chExt cx="466794" cy="46166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108533" y="5194522"/>
              <a:ext cx="466794" cy="461665"/>
              <a:chOff x="828606" y="4110335"/>
              <a:chExt cx="466794" cy="46166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054327" y="4467660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33225" y="5194522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381806" y="5194522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722674" y="5866649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886200" y="5100935"/>
              <a:ext cx="466794" cy="461665"/>
              <a:chOff x="828606" y="4110335"/>
              <a:chExt cx="466794" cy="46166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72000" y="4451732"/>
              <a:ext cx="466794" cy="461665"/>
              <a:chOff x="4467638" y="4451732"/>
              <a:chExt cx="466794" cy="46166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17855" y="4451732"/>
              <a:ext cx="466794" cy="461665"/>
              <a:chOff x="5080650" y="4451732"/>
              <a:chExt cx="466794" cy="46166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10419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8065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24406" y="5100935"/>
              <a:ext cx="466794" cy="461665"/>
              <a:chOff x="828606" y="4110335"/>
              <a:chExt cx="466794" cy="46166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101029" y="4870080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438400" y="4467660"/>
              <a:ext cx="466794" cy="461665"/>
              <a:chOff x="2438400" y="4467660"/>
              <a:chExt cx="466794" cy="46166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p:cxnSp>
        <p:nvCxnSpPr>
          <p:cNvPr id="58" name="Elbow Connector 57"/>
          <p:cNvCxnSpPr>
            <a:endCxn id="27" idx="0"/>
          </p:cNvCxnSpPr>
          <p:nvPr/>
        </p:nvCxnSpPr>
        <p:spPr>
          <a:xfrm rot="5400000">
            <a:off x="1893456" y="3077472"/>
            <a:ext cx="1098016" cy="10653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3590994" y="3720594"/>
            <a:ext cx="1988936" cy="43855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693975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693975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4878" t="-1316" r="-20609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64" name="Elbow Connector 63"/>
          <p:cNvCxnSpPr/>
          <p:nvPr/>
        </p:nvCxnSpPr>
        <p:spPr>
          <a:xfrm>
            <a:off x="4069994" y="3505200"/>
            <a:ext cx="2455730" cy="65394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069994" y="3048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590994" y="3048000"/>
            <a:ext cx="0" cy="672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Next root to check is 7, with degree 0</a:t>
            </a:r>
          </a:p>
          <a:p>
            <a:pPr lvl="1"/>
            <a:r>
              <a:rPr lang="en-US" altLang="zh-CN" dirty="0"/>
              <a:t>but we already have a root with degree 0 , i.e., 23. So, merge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4143218"/>
            <a:ext cx="5410200" cy="1876582"/>
            <a:chOff x="2438400" y="4451732"/>
            <a:chExt cx="5410200" cy="1876582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774700" y="4680183"/>
              <a:ext cx="450169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165990" y="4476288"/>
              <a:ext cx="431409" cy="43140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551252" y="4858782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31594" y="5622139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7" idx="2"/>
              <a:endCxn id="45" idx="0"/>
            </p:cNvCxnSpPr>
            <p:nvPr/>
          </p:nvCxnSpPr>
          <p:spPr>
            <a:xfrm>
              <a:off x="6341930" y="4929325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984054" y="4899396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05347" y="4886008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886200" y="4451732"/>
              <a:ext cx="466794" cy="461665"/>
              <a:chOff x="3886200" y="4451732"/>
              <a:chExt cx="466794" cy="4616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108533" y="4467660"/>
              <a:ext cx="466794" cy="461665"/>
              <a:chOff x="6108533" y="4467660"/>
              <a:chExt cx="466794" cy="46166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108533" y="5194522"/>
              <a:ext cx="466794" cy="461665"/>
              <a:chOff x="828606" y="4110335"/>
              <a:chExt cx="466794" cy="46166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054327" y="4467660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33225" y="5194522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381806" y="5194522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722674" y="5866649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886200" y="5100935"/>
              <a:ext cx="466794" cy="461665"/>
              <a:chOff x="828606" y="4110335"/>
              <a:chExt cx="466794" cy="46166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72000" y="4451732"/>
              <a:ext cx="466794" cy="461665"/>
              <a:chOff x="4467638" y="4451732"/>
              <a:chExt cx="466794" cy="46166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17855" y="4451732"/>
              <a:ext cx="466794" cy="461665"/>
              <a:chOff x="5080650" y="4451732"/>
              <a:chExt cx="466794" cy="46166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10419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8065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24406" y="5100935"/>
              <a:ext cx="466794" cy="461665"/>
              <a:chOff x="828606" y="4110335"/>
              <a:chExt cx="466794" cy="46166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101029" y="4870080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438400" y="4467660"/>
              <a:ext cx="466794" cy="461665"/>
              <a:chOff x="2438400" y="4467660"/>
              <a:chExt cx="466794" cy="46166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p:cxnSp>
        <p:nvCxnSpPr>
          <p:cNvPr id="58" name="Elbow Connector 57"/>
          <p:cNvCxnSpPr>
            <a:endCxn id="27" idx="0"/>
          </p:cNvCxnSpPr>
          <p:nvPr/>
        </p:nvCxnSpPr>
        <p:spPr>
          <a:xfrm rot="5400000">
            <a:off x="1893456" y="3077472"/>
            <a:ext cx="1098016" cy="10653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3590994" y="3720594"/>
            <a:ext cx="1988936" cy="43855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/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/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4878" t="-1316" r="-20609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64" name="Elbow Connector 63"/>
          <p:cNvCxnSpPr/>
          <p:nvPr/>
        </p:nvCxnSpPr>
        <p:spPr>
          <a:xfrm>
            <a:off x="4069994" y="3505200"/>
            <a:ext cx="2455730" cy="65394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069994" y="3048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590994" y="3048000"/>
            <a:ext cx="0" cy="672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9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Merge tree 23 with tree 7. This creates a root of degree 1</a:t>
            </a:r>
          </a:p>
          <a:p>
            <a:pPr lvl="1"/>
            <a:r>
              <a:rPr lang="en-US" altLang="zh-CN" dirty="0"/>
              <a:t>but we already have a root with degree 1, i.e., 17. So, merge again</a:t>
            </a:r>
          </a:p>
          <a:p>
            <a:pPr lvl="1"/>
            <a:endParaRPr lang="en-US" altLang="zh-CN" dirty="0"/>
          </a:p>
        </p:txBody>
      </p:sp>
      <p:grpSp>
        <p:nvGrpSpPr>
          <p:cNvPr id="51" name="Group 50"/>
          <p:cNvGrpSpPr/>
          <p:nvPr/>
        </p:nvGrpSpPr>
        <p:grpSpPr>
          <a:xfrm>
            <a:off x="2403990" y="4143218"/>
            <a:ext cx="4682610" cy="1876582"/>
            <a:chOff x="2403990" y="4143218"/>
            <a:chExt cx="4682610" cy="1876582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693695" y="4371669"/>
              <a:ext cx="38207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403990" y="4167774"/>
              <a:ext cx="431409" cy="431409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89252" y="4550268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69594" y="5313625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7" idx="2"/>
              <a:endCxn id="45" idx="0"/>
            </p:cNvCxnSpPr>
            <p:nvPr/>
          </p:nvCxnSpPr>
          <p:spPr>
            <a:xfrm>
              <a:off x="5579930" y="4620811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222054" y="4590882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643347" y="4577494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124200" y="4143218"/>
              <a:ext cx="466794" cy="461665"/>
              <a:chOff x="3886200" y="4451732"/>
              <a:chExt cx="466794" cy="4616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346533" y="4159146"/>
              <a:ext cx="466794" cy="461665"/>
              <a:chOff x="6108533" y="4467660"/>
              <a:chExt cx="466794" cy="46166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46533" y="4886008"/>
              <a:ext cx="466794" cy="461665"/>
              <a:chOff x="828606" y="4110335"/>
              <a:chExt cx="466794" cy="46166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292327" y="4159146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971225" y="4886008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619806" y="4886008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960674" y="5558135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24200" y="4792421"/>
              <a:ext cx="466794" cy="461665"/>
              <a:chOff x="828606" y="4110335"/>
              <a:chExt cx="466794" cy="46166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810000" y="4143218"/>
              <a:ext cx="466794" cy="461665"/>
              <a:chOff x="4467638" y="4451732"/>
              <a:chExt cx="466794" cy="46166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555855" y="4143218"/>
              <a:ext cx="466794" cy="461665"/>
              <a:chOff x="5080650" y="4451732"/>
              <a:chExt cx="466794" cy="46166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10419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8065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562406" y="4792421"/>
              <a:ext cx="466794" cy="461665"/>
              <a:chOff x="828606" y="4110335"/>
              <a:chExt cx="466794" cy="46166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3339029" y="4561566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/>
          <p:nvPr/>
        </p:nvCxnSpPr>
        <p:spPr>
          <a:xfrm>
            <a:off x="3590994" y="3720594"/>
            <a:ext cx="1988936" cy="43855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561014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561014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05" t="-1316" r="-5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878" t="-1316" r="-20609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64" name="Elbow Connector 63"/>
          <p:cNvCxnSpPr/>
          <p:nvPr/>
        </p:nvCxnSpPr>
        <p:spPr>
          <a:xfrm>
            <a:off x="4069994" y="3505200"/>
            <a:ext cx="2455730" cy="65394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069994" y="3048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590994" y="3048000"/>
            <a:ext cx="0" cy="672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404784" y="4596707"/>
            <a:ext cx="466794" cy="657379"/>
            <a:chOff x="2363614" y="4600421"/>
            <a:chExt cx="466794" cy="657379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590800" y="4600421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363614" y="4796135"/>
              <a:ext cx="466794" cy="461665"/>
              <a:chOff x="2438400" y="4467660"/>
              <a:chExt cx="466794" cy="46166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80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Merge tree 17 with tree 7. This creates a root of degree 2</a:t>
            </a:r>
          </a:p>
          <a:p>
            <a:pPr lvl="1"/>
            <a:r>
              <a:rPr lang="en-US" altLang="zh-CN" dirty="0"/>
              <a:t>but we already have a root with degree 2, i.e., 24. So, merge again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693695" y="4371669"/>
            <a:ext cx="382070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03990" y="4167774"/>
            <a:ext cx="431409" cy="431409"/>
          </a:xfrm>
          <a:prstGeom prst="ellipse">
            <a:avLst/>
          </a:prstGeom>
          <a:solidFill>
            <a:srgbClr val="FFC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789252" y="4550268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69594" y="5313625"/>
            <a:ext cx="0" cy="2850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222054" y="4590882"/>
            <a:ext cx="159374" cy="2882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43347" y="4577494"/>
            <a:ext cx="141836" cy="3085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124200" y="4143218"/>
            <a:ext cx="466794" cy="461665"/>
            <a:chOff x="3886200" y="4451732"/>
            <a:chExt cx="466794" cy="461665"/>
          </a:xfrm>
        </p:grpSpPr>
        <p:sp>
          <p:nvSpPr>
            <p:cNvPr id="48" name="Oval 47"/>
            <p:cNvSpPr/>
            <p:nvPr/>
          </p:nvSpPr>
          <p:spPr>
            <a:xfrm>
              <a:off x="3909741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0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18</a:t>
              </a:r>
              <a:endParaRPr lang="zh-CN" alt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92327" y="4159146"/>
            <a:ext cx="466794" cy="461665"/>
            <a:chOff x="7054327" y="4467660"/>
            <a:chExt cx="466794" cy="461665"/>
          </a:xfrm>
        </p:grpSpPr>
        <p:sp>
          <p:nvSpPr>
            <p:cNvPr id="42" name="Oval 41"/>
            <p:cNvSpPr/>
            <p:nvPr/>
          </p:nvSpPr>
          <p:spPr>
            <a:xfrm>
              <a:off x="7077868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54327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24</a:t>
              </a:r>
              <a:endParaRPr lang="zh-CN" alt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71225" y="4886008"/>
            <a:ext cx="466794" cy="461665"/>
            <a:chOff x="828606" y="4110335"/>
            <a:chExt cx="466794" cy="461665"/>
          </a:xfrm>
        </p:grpSpPr>
        <p:sp>
          <p:nvSpPr>
            <p:cNvPr id="40" name="Oval 39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26</a:t>
              </a:r>
              <a:endParaRPr lang="zh-CN" alt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19806" y="4886008"/>
            <a:ext cx="466794" cy="461665"/>
            <a:chOff x="828606" y="4110335"/>
            <a:chExt cx="466794" cy="461665"/>
          </a:xfrm>
        </p:grpSpPr>
        <p:sp>
          <p:nvSpPr>
            <p:cNvPr id="38" name="Oval 37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46</a:t>
              </a:r>
              <a:endParaRPr lang="zh-CN" alt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60674" y="5558135"/>
            <a:ext cx="466794" cy="461665"/>
            <a:chOff x="828606" y="4110335"/>
            <a:chExt cx="466794" cy="461665"/>
          </a:xfrm>
        </p:grpSpPr>
        <p:sp>
          <p:nvSpPr>
            <p:cNvPr id="36" name="Oval 35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35</a:t>
              </a:r>
              <a:endParaRPr lang="zh-CN" alt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4200" y="4792421"/>
            <a:ext cx="466794" cy="461665"/>
            <a:chOff x="828606" y="4110335"/>
            <a:chExt cx="466794" cy="461665"/>
          </a:xfrm>
        </p:grpSpPr>
        <p:sp>
          <p:nvSpPr>
            <p:cNvPr id="34" name="Oval 3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39</a:t>
              </a:r>
              <a:endParaRPr lang="zh-CN" alt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0" y="4143218"/>
            <a:ext cx="466794" cy="461665"/>
            <a:chOff x="4467638" y="4451732"/>
            <a:chExt cx="466794" cy="461665"/>
          </a:xfrm>
        </p:grpSpPr>
        <p:sp>
          <p:nvSpPr>
            <p:cNvPr id="32" name="Oval 31"/>
            <p:cNvSpPr/>
            <p:nvPr/>
          </p:nvSpPr>
          <p:spPr>
            <a:xfrm>
              <a:off x="4491179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67638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52</a:t>
              </a:r>
              <a:endParaRPr lang="zh-CN" alt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55855" y="4143218"/>
            <a:ext cx="466794" cy="461665"/>
            <a:chOff x="5080650" y="4451732"/>
            <a:chExt cx="466794" cy="461665"/>
          </a:xfrm>
        </p:grpSpPr>
        <p:sp>
          <p:nvSpPr>
            <p:cNvPr id="30" name="Oval 29"/>
            <p:cNvSpPr/>
            <p:nvPr/>
          </p:nvSpPr>
          <p:spPr>
            <a:xfrm>
              <a:off x="5104191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065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38</a:t>
              </a:r>
              <a:endParaRPr lang="zh-CN" alt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62406" y="4792421"/>
            <a:ext cx="466794" cy="461665"/>
            <a:chOff x="828606" y="4110335"/>
            <a:chExt cx="466794" cy="461665"/>
          </a:xfrm>
        </p:grpSpPr>
        <p:sp>
          <p:nvSpPr>
            <p:cNvPr id="28" name="Oval 27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41</a:t>
              </a:r>
              <a:endParaRPr lang="zh-CN" altLang="en-US" sz="24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339029" y="4561566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879906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879906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05" t="-1316" r="-5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205" t="-1316" r="-4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878" t="-1316" r="-20609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64" name="Elbow Connector 63"/>
          <p:cNvCxnSpPr/>
          <p:nvPr/>
        </p:nvCxnSpPr>
        <p:spPr>
          <a:xfrm>
            <a:off x="4069994" y="3505200"/>
            <a:ext cx="2455730" cy="65394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069994" y="3048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404784" y="4596707"/>
            <a:ext cx="466794" cy="657379"/>
            <a:chOff x="2363614" y="4600421"/>
            <a:chExt cx="466794" cy="657379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590800" y="4600421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2363614" y="4796135"/>
              <a:ext cx="466794" cy="461665"/>
              <a:chOff x="2438400" y="4467660"/>
              <a:chExt cx="466794" cy="46166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688385" y="4491194"/>
            <a:ext cx="709014" cy="1485289"/>
            <a:chOff x="1688385" y="4491194"/>
            <a:chExt cx="709014" cy="1485289"/>
          </a:xfrm>
        </p:grpSpPr>
        <p:cxnSp>
          <p:nvCxnSpPr>
            <p:cNvPr id="10" name="Straight Connector 9"/>
            <p:cNvCxnSpPr>
              <a:endCxn id="45" idx="0"/>
            </p:cNvCxnSpPr>
            <p:nvPr/>
          </p:nvCxnSpPr>
          <p:spPr>
            <a:xfrm>
              <a:off x="1921782" y="5249621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690444" y="4798706"/>
              <a:ext cx="466794" cy="461665"/>
              <a:chOff x="6108533" y="4467660"/>
              <a:chExt cx="466794" cy="46166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688385" y="5514818"/>
              <a:ext cx="466794" cy="461665"/>
              <a:chOff x="828606" y="4110335"/>
              <a:chExt cx="466794" cy="46166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2069351" y="4491194"/>
              <a:ext cx="328048" cy="3763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29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 Heap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cs typeface="Courier New" panose="02070309020205020404" pitchFamily="49" charset="0"/>
              </a:rPr>
              <a:t>A </a:t>
            </a:r>
            <a:r>
              <a:rPr lang="en-US" altLang="zh-CN" sz="2400" b="1" dirty="0" err="1">
                <a:solidFill>
                  <a:srgbClr val="0000FF"/>
                </a:solidFill>
                <a:cs typeface="Courier New" panose="02070309020205020404" pitchFamily="49" charset="0"/>
              </a:rPr>
              <a:t>mergeable</a:t>
            </a:r>
            <a:r>
              <a:rPr lang="en-US" altLang="zh-CN" sz="2400" b="1" dirty="0">
                <a:solidFill>
                  <a:srgbClr val="0000FF"/>
                </a:solidFill>
                <a:cs typeface="Courier New" panose="02070309020205020404" pitchFamily="49" charset="0"/>
              </a:rPr>
              <a:t> heap, </a:t>
            </a:r>
            <a:r>
              <a:rPr lang="en-US" altLang="zh-CN" sz="2400" dirty="0">
                <a:cs typeface="Courier New" panose="02070309020205020404" pitchFamily="49" charset="0"/>
              </a:rPr>
              <a:t>which supports the following operations</a:t>
            </a:r>
          </a:p>
          <a:p>
            <a:pPr lvl="1"/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zh-CN" dirty="0"/>
              <a:t>: insert a new item into the heap</a:t>
            </a:r>
          </a:p>
          <a:p>
            <a:pPr lvl="1"/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</a:t>
            </a:r>
            <a:r>
              <a:rPr lang="en-US" altLang="zh-CN" dirty="0"/>
              <a:t>: get item with </a:t>
            </a:r>
            <a:r>
              <a:rPr lang="en-US" altLang="zh-CN" b="1" dirty="0">
                <a:solidFill>
                  <a:srgbClr val="0000FF"/>
                </a:solidFill>
              </a:rPr>
              <a:t>min</a:t>
            </a:r>
            <a:r>
              <a:rPr lang="en-US" altLang="zh-CN" dirty="0"/>
              <a:t> key</a:t>
            </a:r>
          </a:p>
          <a:p>
            <a:pPr lvl="1"/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extractMin</a:t>
            </a:r>
            <a:r>
              <a:rPr lang="en-US" altLang="zh-CN" dirty="0"/>
              <a:t>: remove and return an item with </a:t>
            </a:r>
            <a:r>
              <a:rPr lang="en-US" altLang="zh-CN" b="1" dirty="0">
                <a:solidFill>
                  <a:srgbClr val="0000FF"/>
                </a:solidFill>
              </a:rPr>
              <a:t>min</a:t>
            </a:r>
            <a:r>
              <a:rPr lang="en-US" altLang="zh-CN" dirty="0"/>
              <a:t> key</a:t>
            </a:r>
          </a:p>
          <a:p>
            <a:pPr lvl="1"/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makeHeap</a:t>
            </a:r>
            <a:r>
              <a:rPr lang="en-US" altLang="zh-CN" dirty="0"/>
              <a:t>: create a new empty heap</a:t>
            </a:r>
          </a:p>
          <a:p>
            <a:pPr lvl="1"/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union(H</a:t>
            </a:r>
            <a:r>
              <a:rPr lang="en-US" altLang="zh-CN" sz="2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,H</a:t>
            </a:r>
            <a:r>
              <a:rPr lang="en-US" altLang="zh-CN" sz="2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dirty="0"/>
              <a:t>: create and return a new heap that contains all the elements of heaps H</a:t>
            </a:r>
            <a:r>
              <a:rPr lang="en-US" altLang="zh-CN" baseline="-25000" dirty="0"/>
              <a:t>1</a:t>
            </a:r>
            <a:r>
              <a:rPr lang="en-US" altLang="zh-CN" dirty="0"/>
              <a:t> and H</a:t>
            </a:r>
            <a:r>
              <a:rPr lang="en-US" altLang="zh-CN" baseline="-25000" dirty="0"/>
              <a:t>2</a:t>
            </a:r>
            <a:r>
              <a:rPr lang="en-US" altLang="zh-CN" dirty="0"/>
              <a:t>. Heaps H</a:t>
            </a:r>
            <a:r>
              <a:rPr lang="en-US" altLang="zh-CN" baseline="-25000" dirty="0"/>
              <a:t>1</a:t>
            </a:r>
            <a:r>
              <a:rPr lang="en-US" altLang="zh-CN" dirty="0"/>
              <a:t> and H</a:t>
            </a:r>
            <a:r>
              <a:rPr lang="en-US" altLang="zh-CN" baseline="-25000" dirty="0"/>
              <a:t>2</a:t>
            </a:r>
            <a:r>
              <a:rPr lang="en-US" altLang="zh-CN" dirty="0"/>
              <a:t> are destroyed by this operation</a:t>
            </a:r>
          </a:p>
          <a:p>
            <a:r>
              <a:rPr lang="en-US" altLang="zh-CN" sz="2400" dirty="0">
                <a:cs typeface="Courier New" panose="02070309020205020404" pitchFamily="49" charset="0"/>
              </a:rPr>
              <a:t>Additionally, Fibonacci heap supports</a:t>
            </a:r>
          </a:p>
          <a:p>
            <a:pPr lvl="1"/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decreaseKey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x, Key k)</a:t>
            </a:r>
            <a:r>
              <a:rPr lang="en-US" altLang="zh-CN" dirty="0"/>
              <a:t>: decrease the key of node x to a smaller value k and restore the heap property</a:t>
            </a:r>
          </a:p>
        </p:txBody>
      </p:sp>
    </p:spTree>
    <p:extLst>
      <p:ext uri="{BB962C8B-B14F-4D97-AF65-F5344CB8AC3E}">
        <p14:creationId xmlns:p14="http://schemas.microsoft.com/office/powerpoint/2010/main" val="123665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Merge tree 24 with tree 7. This creates a root of degree 3</a:t>
            </a:r>
          </a:p>
          <a:p>
            <a:pPr lvl="1"/>
            <a:r>
              <a:rPr lang="en-US" altLang="zh-CN" dirty="0"/>
              <a:t>It is unique. So, we put the new root into A[3]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088439" y="4371669"/>
            <a:ext cx="286747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19400" y="4167774"/>
            <a:ext cx="431409" cy="431409"/>
          </a:xfrm>
          <a:prstGeom prst="ellipse">
            <a:avLst/>
          </a:prstGeom>
          <a:solidFill>
            <a:srgbClr val="FFC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55909" y="4550268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90857" y="4143218"/>
            <a:ext cx="466794" cy="461665"/>
            <a:chOff x="3886200" y="4451732"/>
            <a:chExt cx="466794" cy="461665"/>
          </a:xfrm>
        </p:grpSpPr>
        <p:sp>
          <p:nvSpPr>
            <p:cNvPr id="48" name="Oval 47"/>
            <p:cNvSpPr/>
            <p:nvPr/>
          </p:nvSpPr>
          <p:spPr>
            <a:xfrm>
              <a:off x="3909741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0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18</a:t>
              </a:r>
              <a:endParaRPr lang="zh-CN" alt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90857" y="4792421"/>
            <a:ext cx="466794" cy="461665"/>
            <a:chOff x="828606" y="4110335"/>
            <a:chExt cx="466794" cy="461665"/>
          </a:xfrm>
        </p:grpSpPr>
        <p:sp>
          <p:nvSpPr>
            <p:cNvPr id="34" name="Oval 3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39</a:t>
              </a:r>
              <a:endParaRPr lang="zh-CN" alt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76657" y="4143218"/>
            <a:ext cx="466794" cy="461665"/>
            <a:chOff x="4467638" y="4451732"/>
            <a:chExt cx="466794" cy="461665"/>
          </a:xfrm>
        </p:grpSpPr>
        <p:sp>
          <p:nvSpPr>
            <p:cNvPr id="32" name="Oval 31"/>
            <p:cNvSpPr/>
            <p:nvPr/>
          </p:nvSpPr>
          <p:spPr>
            <a:xfrm>
              <a:off x="4491179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67638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52</a:t>
              </a:r>
              <a:endParaRPr lang="zh-CN" alt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22512" y="4143218"/>
            <a:ext cx="466794" cy="461665"/>
            <a:chOff x="5080650" y="4451732"/>
            <a:chExt cx="466794" cy="461665"/>
          </a:xfrm>
        </p:grpSpPr>
        <p:sp>
          <p:nvSpPr>
            <p:cNvPr id="30" name="Oval 29"/>
            <p:cNvSpPr/>
            <p:nvPr/>
          </p:nvSpPr>
          <p:spPr>
            <a:xfrm>
              <a:off x="5104191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065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38</a:t>
              </a:r>
              <a:endParaRPr lang="zh-CN" alt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9063" y="4792421"/>
            <a:ext cx="466794" cy="461665"/>
            <a:chOff x="828606" y="4110335"/>
            <a:chExt cx="466794" cy="461665"/>
          </a:xfrm>
        </p:grpSpPr>
        <p:sp>
          <p:nvSpPr>
            <p:cNvPr id="28" name="Oval 27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41</a:t>
              </a:r>
              <a:endParaRPr lang="zh-CN" altLang="en-US" sz="24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4505686" y="4561566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679835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679835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5" t="-1316" r="-5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05" t="-1316" r="-4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05" t="-1316" r="-3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67" name="Straight Connector 66"/>
          <p:cNvCxnSpPr>
            <a:stCxn id="7" idx="6"/>
          </p:cNvCxnSpPr>
          <p:nvPr/>
        </p:nvCxnSpPr>
        <p:spPr>
          <a:xfrm>
            <a:off x="3250809" y="4383479"/>
            <a:ext cx="429874" cy="4034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571441" y="4792421"/>
            <a:ext cx="466794" cy="461665"/>
            <a:chOff x="2438400" y="4467660"/>
            <a:chExt cx="466794" cy="461665"/>
          </a:xfrm>
        </p:grpSpPr>
        <p:sp>
          <p:nvSpPr>
            <p:cNvPr id="69" name="Oval 68"/>
            <p:cNvSpPr/>
            <p:nvPr/>
          </p:nvSpPr>
          <p:spPr>
            <a:xfrm>
              <a:off x="2461941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38400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23</a:t>
              </a:r>
              <a:endParaRPr lang="zh-CN" altLang="en-US" sz="2400" dirty="0"/>
            </a:p>
          </p:txBody>
        </p:sp>
      </p:grpSp>
      <p:cxnSp>
        <p:nvCxnSpPr>
          <p:cNvPr id="10" name="Straight Connector 9"/>
          <p:cNvCxnSpPr>
            <a:endCxn id="45" idx="0"/>
          </p:cNvCxnSpPr>
          <p:nvPr/>
        </p:nvCxnSpPr>
        <p:spPr>
          <a:xfrm>
            <a:off x="3041144" y="5249621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809806" y="4798706"/>
            <a:ext cx="466794" cy="461665"/>
            <a:chOff x="6108533" y="4467660"/>
            <a:chExt cx="466794" cy="461665"/>
          </a:xfrm>
        </p:grpSpPr>
        <p:sp>
          <p:nvSpPr>
            <p:cNvPr id="46" name="Oval 45"/>
            <p:cNvSpPr/>
            <p:nvPr/>
          </p:nvSpPr>
          <p:spPr>
            <a:xfrm>
              <a:off x="6132074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08533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17</a:t>
              </a:r>
              <a:endParaRPr lang="zh-CN" alt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07747" y="5514818"/>
            <a:ext cx="466794" cy="461665"/>
            <a:chOff x="828606" y="4110335"/>
            <a:chExt cx="466794" cy="461665"/>
          </a:xfrm>
        </p:grpSpPr>
        <p:sp>
          <p:nvSpPr>
            <p:cNvPr id="44" name="Oval 4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30</a:t>
              </a:r>
              <a:endParaRPr lang="zh-CN" alt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524000" y="4383479"/>
            <a:ext cx="1295400" cy="2269596"/>
            <a:chOff x="1524000" y="4383479"/>
            <a:chExt cx="1295400" cy="226959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32920" y="5946900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85380" y="5224157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06673" y="5210769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855653" y="4792421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34551" y="5519283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83132" y="5519283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24000" y="6191410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cxnSp>
          <p:nvCxnSpPr>
            <p:cNvPr id="71" name="Straight Connector 70"/>
            <p:cNvCxnSpPr>
              <a:stCxn id="7" idx="2"/>
            </p:cNvCxnSpPr>
            <p:nvPr/>
          </p:nvCxnSpPr>
          <p:spPr>
            <a:xfrm flipH="1">
              <a:off x="2195426" y="4383479"/>
              <a:ext cx="623974" cy="4727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3028426" y="4581955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035105" y="3043795"/>
            <a:ext cx="1535724" cy="1123978"/>
            <a:chOff x="3035105" y="3043795"/>
            <a:chExt cx="1535724" cy="1123978"/>
          </a:xfrm>
        </p:grpSpPr>
        <p:cxnSp>
          <p:nvCxnSpPr>
            <p:cNvPr id="72" name="Elbow Connector 71"/>
            <p:cNvCxnSpPr>
              <a:endCxn id="7" idx="0"/>
            </p:cNvCxnSpPr>
            <p:nvPr/>
          </p:nvCxnSpPr>
          <p:spPr>
            <a:xfrm rot="10800000" flipV="1">
              <a:off x="3035105" y="3686166"/>
              <a:ext cx="1535724" cy="48160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570829" y="3043795"/>
              <a:ext cx="0" cy="642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13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Next root to check is 18, with degree 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088439" y="4371669"/>
            <a:ext cx="286747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19400" y="4167774"/>
            <a:ext cx="431409" cy="4314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55909" y="4550268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90857" y="4143218"/>
            <a:ext cx="466794" cy="461665"/>
            <a:chOff x="3886200" y="4451732"/>
            <a:chExt cx="466794" cy="461665"/>
          </a:xfrm>
        </p:grpSpPr>
        <p:sp>
          <p:nvSpPr>
            <p:cNvPr id="48" name="Oval 47"/>
            <p:cNvSpPr/>
            <p:nvPr/>
          </p:nvSpPr>
          <p:spPr>
            <a:xfrm>
              <a:off x="3909741" y="4502563"/>
              <a:ext cx="397062" cy="367517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0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18</a:t>
              </a:r>
              <a:endParaRPr lang="zh-CN" alt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90857" y="4792421"/>
            <a:ext cx="466794" cy="461665"/>
            <a:chOff x="828606" y="4110335"/>
            <a:chExt cx="466794" cy="461665"/>
          </a:xfrm>
        </p:grpSpPr>
        <p:sp>
          <p:nvSpPr>
            <p:cNvPr id="34" name="Oval 3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39</a:t>
              </a:r>
              <a:endParaRPr lang="zh-CN" alt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76657" y="4143218"/>
            <a:ext cx="466794" cy="461665"/>
            <a:chOff x="4467638" y="4451732"/>
            <a:chExt cx="466794" cy="461665"/>
          </a:xfrm>
        </p:grpSpPr>
        <p:sp>
          <p:nvSpPr>
            <p:cNvPr id="32" name="Oval 31"/>
            <p:cNvSpPr/>
            <p:nvPr/>
          </p:nvSpPr>
          <p:spPr>
            <a:xfrm>
              <a:off x="4491179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67638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52</a:t>
              </a:r>
              <a:endParaRPr lang="zh-CN" alt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22512" y="4143218"/>
            <a:ext cx="466794" cy="461665"/>
            <a:chOff x="5080650" y="4451732"/>
            <a:chExt cx="466794" cy="461665"/>
          </a:xfrm>
        </p:grpSpPr>
        <p:sp>
          <p:nvSpPr>
            <p:cNvPr id="30" name="Oval 29"/>
            <p:cNvSpPr/>
            <p:nvPr/>
          </p:nvSpPr>
          <p:spPr>
            <a:xfrm>
              <a:off x="5104191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065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38</a:t>
              </a:r>
              <a:endParaRPr lang="zh-CN" alt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9063" y="4792421"/>
            <a:ext cx="466794" cy="461665"/>
            <a:chOff x="828606" y="4110335"/>
            <a:chExt cx="466794" cy="461665"/>
          </a:xfrm>
        </p:grpSpPr>
        <p:sp>
          <p:nvSpPr>
            <p:cNvPr id="28" name="Oval 27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41</a:t>
              </a:r>
              <a:endParaRPr lang="zh-CN" altLang="en-US" sz="24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4505686" y="4561566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925887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925887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5" t="-1316" r="-5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05" t="-1316" r="-3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67" name="Straight Connector 66"/>
          <p:cNvCxnSpPr>
            <a:stCxn id="7" idx="6"/>
          </p:cNvCxnSpPr>
          <p:nvPr/>
        </p:nvCxnSpPr>
        <p:spPr>
          <a:xfrm>
            <a:off x="3250809" y="4383479"/>
            <a:ext cx="429874" cy="4034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571441" y="4792421"/>
            <a:ext cx="466794" cy="461665"/>
            <a:chOff x="2438400" y="4467660"/>
            <a:chExt cx="466794" cy="461665"/>
          </a:xfrm>
        </p:grpSpPr>
        <p:sp>
          <p:nvSpPr>
            <p:cNvPr id="69" name="Oval 68"/>
            <p:cNvSpPr/>
            <p:nvPr/>
          </p:nvSpPr>
          <p:spPr>
            <a:xfrm>
              <a:off x="2461941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38400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23</a:t>
              </a:r>
              <a:endParaRPr lang="zh-CN" altLang="en-US" sz="2400" dirty="0"/>
            </a:p>
          </p:txBody>
        </p:sp>
      </p:grpSp>
      <p:cxnSp>
        <p:nvCxnSpPr>
          <p:cNvPr id="10" name="Straight Connector 9"/>
          <p:cNvCxnSpPr>
            <a:endCxn id="45" idx="0"/>
          </p:cNvCxnSpPr>
          <p:nvPr/>
        </p:nvCxnSpPr>
        <p:spPr>
          <a:xfrm>
            <a:off x="3041144" y="5249621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809806" y="4798706"/>
            <a:ext cx="466794" cy="461665"/>
            <a:chOff x="6108533" y="4467660"/>
            <a:chExt cx="466794" cy="461665"/>
          </a:xfrm>
        </p:grpSpPr>
        <p:sp>
          <p:nvSpPr>
            <p:cNvPr id="46" name="Oval 45"/>
            <p:cNvSpPr/>
            <p:nvPr/>
          </p:nvSpPr>
          <p:spPr>
            <a:xfrm>
              <a:off x="6132074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08533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17</a:t>
              </a:r>
              <a:endParaRPr lang="zh-CN" alt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07747" y="5514818"/>
            <a:ext cx="466794" cy="461665"/>
            <a:chOff x="828606" y="4110335"/>
            <a:chExt cx="466794" cy="461665"/>
          </a:xfrm>
        </p:grpSpPr>
        <p:sp>
          <p:nvSpPr>
            <p:cNvPr id="44" name="Oval 4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30</a:t>
              </a:r>
              <a:endParaRPr lang="zh-CN" alt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524000" y="4383479"/>
            <a:ext cx="1295400" cy="2269596"/>
            <a:chOff x="1524000" y="4383479"/>
            <a:chExt cx="1295400" cy="226959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32920" y="5946900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85380" y="5224157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06673" y="5210769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855653" y="4792421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34551" y="5519283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83132" y="5519283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24000" y="6191410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cxnSp>
          <p:nvCxnSpPr>
            <p:cNvPr id="71" name="Straight Connector 70"/>
            <p:cNvCxnSpPr>
              <a:stCxn id="7" idx="2"/>
            </p:cNvCxnSpPr>
            <p:nvPr/>
          </p:nvCxnSpPr>
          <p:spPr>
            <a:xfrm flipH="1">
              <a:off x="2195426" y="4383479"/>
              <a:ext cx="623974" cy="4727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3028426" y="4581955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035105" y="3043795"/>
            <a:ext cx="1535724" cy="1123978"/>
            <a:chOff x="3035105" y="3043795"/>
            <a:chExt cx="1535724" cy="1123978"/>
          </a:xfrm>
        </p:grpSpPr>
        <p:cxnSp>
          <p:nvCxnSpPr>
            <p:cNvPr id="72" name="Elbow Connector 71"/>
            <p:cNvCxnSpPr>
              <a:endCxn id="7" idx="0"/>
            </p:cNvCxnSpPr>
            <p:nvPr/>
          </p:nvCxnSpPr>
          <p:spPr>
            <a:xfrm rot="10800000" flipV="1">
              <a:off x="3035105" y="3686166"/>
              <a:ext cx="1535724" cy="48160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570829" y="3043795"/>
              <a:ext cx="0" cy="642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Elbow Connector 61"/>
          <p:cNvCxnSpPr/>
          <p:nvPr/>
        </p:nvCxnSpPr>
        <p:spPr>
          <a:xfrm rot="16200000" flipH="1">
            <a:off x="3461209" y="3163985"/>
            <a:ext cx="1147205" cy="906823"/>
          </a:xfrm>
          <a:prstGeom prst="bentConnector3">
            <a:avLst>
              <a:gd name="adj1" fmla="val 36511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12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Next root to check is 52, with degree 0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088439" y="4371669"/>
            <a:ext cx="286747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19400" y="4167774"/>
            <a:ext cx="431409" cy="4314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55909" y="4550268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90857" y="4143218"/>
            <a:ext cx="466794" cy="461665"/>
            <a:chOff x="3886200" y="4451732"/>
            <a:chExt cx="466794" cy="461665"/>
          </a:xfrm>
        </p:grpSpPr>
        <p:sp>
          <p:nvSpPr>
            <p:cNvPr id="48" name="Oval 47"/>
            <p:cNvSpPr/>
            <p:nvPr/>
          </p:nvSpPr>
          <p:spPr>
            <a:xfrm>
              <a:off x="3909741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0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18</a:t>
              </a:r>
              <a:endParaRPr lang="zh-CN" alt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90857" y="4792421"/>
            <a:ext cx="466794" cy="461665"/>
            <a:chOff x="828606" y="4110335"/>
            <a:chExt cx="466794" cy="461665"/>
          </a:xfrm>
        </p:grpSpPr>
        <p:sp>
          <p:nvSpPr>
            <p:cNvPr id="34" name="Oval 3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39</a:t>
              </a:r>
              <a:endParaRPr lang="zh-CN" alt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76657" y="4143218"/>
            <a:ext cx="466794" cy="461665"/>
            <a:chOff x="4467638" y="4451732"/>
            <a:chExt cx="466794" cy="461665"/>
          </a:xfrm>
        </p:grpSpPr>
        <p:sp>
          <p:nvSpPr>
            <p:cNvPr id="32" name="Oval 31"/>
            <p:cNvSpPr/>
            <p:nvPr/>
          </p:nvSpPr>
          <p:spPr>
            <a:xfrm>
              <a:off x="4491179" y="4502563"/>
              <a:ext cx="397062" cy="367517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67638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52</a:t>
              </a:r>
              <a:endParaRPr lang="zh-CN" alt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22512" y="4143218"/>
            <a:ext cx="466794" cy="461665"/>
            <a:chOff x="5080650" y="4451732"/>
            <a:chExt cx="466794" cy="461665"/>
          </a:xfrm>
        </p:grpSpPr>
        <p:sp>
          <p:nvSpPr>
            <p:cNvPr id="30" name="Oval 29"/>
            <p:cNvSpPr/>
            <p:nvPr/>
          </p:nvSpPr>
          <p:spPr>
            <a:xfrm>
              <a:off x="5104191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065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38</a:t>
              </a:r>
              <a:endParaRPr lang="zh-CN" alt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9063" y="4792421"/>
            <a:ext cx="466794" cy="461665"/>
            <a:chOff x="828606" y="4110335"/>
            <a:chExt cx="466794" cy="461665"/>
          </a:xfrm>
        </p:grpSpPr>
        <p:sp>
          <p:nvSpPr>
            <p:cNvPr id="28" name="Oval 27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41</a:t>
              </a:r>
              <a:endParaRPr lang="zh-CN" altLang="en-US" sz="24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4505686" y="4561566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546774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546774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05" t="-1316" r="-3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67" name="Straight Connector 66"/>
          <p:cNvCxnSpPr>
            <a:stCxn id="7" idx="6"/>
          </p:cNvCxnSpPr>
          <p:nvPr/>
        </p:nvCxnSpPr>
        <p:spPr>
          <a:xfrm>
            <a:off x="3250809" y="4383479"/>
            <a:ext cx="429874" cy="4034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571441" y="4792421"/>
            <a:ext cx="466794" cy="461665"/>
            <a:chOff x="2438400" y="4467660"/>
            <a:chExt cx="466794" cy="461665"/>
          </a:xfrm>
        </p:grpSpPr>
        <p:sp>
          <p:nvSpPr>
            <p:cNvPr id="69" name="Oval 68"/>
            <p:cNvSpPr/>
            <p:nvPr/>
          </p:nvSpPr>
          <p:spPr>
            <a:xfrm>
              <a:off x="2461941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38400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23</a:t>
              </a:r>
              <a:endParaRPr lang="zh-CN" altLang="en-US" sz="2400" dirty="0"/>
            </a:p>
          </p:txBody>
        </p:sp>
      </p:grpSp>
      <p:cxnSp>
        <p:nvCxnSpPr>
          <p:cNvPr id="10" name="Straight Connector 9"/>
          <p:cNvCxnSpPr>
            <a:endCxn id="45" idx="0"/>
          </p:cNvCxnSpPr>
          <p:nvPr/>
        </p:nvCxnSpPr>
        <p:spPr>
          <a:xfrm>
            <a:off x="3041144" y="5249621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809806" y="4798706"/>
            <a:ext cx="466794" cy="461665"/>
            <a:chOff x="6108533" y="4467660"/>
            <a:chExt cx="466794" cy="461665"/>
          </a:xfrm>
        </p:grpSpPr>
        <p:sp>
          <p:nvSpPr>
            <p:cNvPr id="46" name="Oval 45"/>
            <p:cNvSpPr/>
            <p:nvPr/>
          </p:nvSpPr>
          <p:spPr>
            <a:xfrm>
              <a:off x="6132074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08533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17</a:t>
              </a:r>
              <a:endParaRPr lang="zh-CN" alt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07747" y="5514818"/>
            <a:ext cx="466794" cy="461665"/>
            <a:chOff x="828606" y="4110335"/>
            <a:chExt cx="466794" cy="461665"/>
          </a:xfrm>
        </p:grpSpPr>
        <p:sp>
          <p:nvSpPr>
            <p:cNvPr id="44" name="Oval 4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30</a:t>
              </a:r>
              <a:endParaRPr lang="zh-CN" alt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524000" y="4383479"/>
            <a:ext cx="1295400" cy="2269596"/>
            <a:chOff x="1524000" y="4383479"/>
            <a:chExt cx="1295400" cy="226959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32920" y="5946900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85380" y="5224157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06673" y="5210769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855653" y="4792421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34551" y="5519283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83132" y="5519283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24000" y="6191410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cxnSp>
          <p:nvCxnSpPr>
            <p:cNvPr id="71" name="Straight Connector 70"/>
            <p:cNvCxnSpPr>
              <a:stCxn id="7" idx="2"/>
            </p:cNvCxnSpPr>
            <p:nvPr/>
          </p:nvCxnSpPr>
          <p:spPr>
            <a:xfrm flipH="1">
              <a:off x="2195426" y="4383479"/>
              <a:ext cx="623974" cy="4727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3028426" y="4581955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035105" y="3043795"/>
            <a:ext cx="1535724" cy="1123978"/>
            <a:chOff x="3035105" y="3043795"/>
            <a:chExt cx="1535724" cy="1123978"/>
          </a:xfrm>
        </p:grpSpPr>
        <p:cxnSp>
          <p:nvCxnSpPr>
            <p:cNvPr id="72" name="Elbow Connector 71"/>
            <p:cNvCxnSpPr>
              <a:endCxn id="7" idx="0"/>
            </p:cNvCxnSpPr>
            <p:nvPr/>
          </p:nvCxnSpPr>
          <p:spPr>
            <a:xfrm rot="10800000" flipV="1">
              <a:off x="3035105" y="3686166"/>
              <a:ext cx="1535724" cy="48160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570829" y="3043795"/>
              <a:ext cx="0" cy="642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Elbow Connector 61"/>
          <p:cNvCxnSpPr/>
          <p:nvPr/>
        </p:nvCxnSpPr>
        <p:spPr>
          <a:xfrm rot="16200000" flipH="1">
            <a:off x="3461209" y="3163985"/>
            <a:ext cx="1147205" cy="906823"/>
          </a:xfrm>
          <a:prstGeom prst="bentConnector3">
            <a:avLst>
              <a:gd name="adj1" fmla="val 36511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33" idx="0"/>
          </p:cNvCxnSpPr>
          <p:nvPr/>
        </p:nvCxnSpPr>
        <p:spPr>
          <a:xfrm>
            <a:off x="3088439" y="3544050"/>
            <a:ext cx="2121615" cy="59916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88439" y="3061131"/>
            <a:ext cx="0" cy="476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77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Next root to check is 38, with degree 1</a:t>
            </a:r>
          </a:p>
          <a:p>
            <a:pPr lvl="1"/>
            <a:r>
              <a:rPr lang="en-US" altLang="zh-CN" dirty="0"/>
              <a:t>but we already have a root with degree 1, i.e., 18. So, merge</a:t>
            </a:r>
          </a:p>
          <a:p>
            <a:endParaRPr lang="en-US" altLang="zh-CN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088439" y="4371669"/>
            <a:ext cx="286747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19400" y="4167774"/>
            <a:ext cx="431409" cy="4314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55909" y="4550268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90857" y="4143218"/>
            <a:ext cx="466794" cy="461665"/>
            <a:chOff x="3886200" y="4451732"/>
            <a:chExt cx="466794" cy="461665"/>
          </a:xfrm>
        </p:grpSpPr>
        <p:sp>
          <p:nvSpPr>
            <p:cNvPr id="48" name="Oval 47"/>
            <p:cNvSpPr/>
            <p:nvPr/>
          </p:nvSpPr>
          <p:spPr>
            <a:xfrm>
              <a:off x="3909741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0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18</a:t>
              </a:r>
              <a:endParaRPr lang="zh-CN" alt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90857" y="4792421"/>
            <a:ext cx="466794" cy="461665"/>
            <a:chOff x="828606" y="4110335"/>
            <a:chExt cx="466794" cy="461665"/>
          </a:xfrm>
        </p:grpSpPr>
        <p:sp>
          <p:nvSpPr>
            <p:cNvPr id="34" name="Oval 3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39</a:t>
              </a:r>
              <a:endParaRPr lang="zh-CN" alt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76657" y="4143218"/>
            <a:ext cx="466794" cy="461665"/>
            <a:chOff x="4467638" y="4451732"/>
            <a:chExt cx="466794" cy="461665"/>
          </a:xfrm>
        </p:grpSpPr>
        <p:sp>
          <p:nvSpPr>
            <p:cNvPr id="32" name="Oval 31"/>
            <p:cNvSpPr/>
            <p:nvPr/>
          </p:nvSpPr>
          <p:spPr>
            <a:xfrm>
              <a:off x="4491179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67638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52</a:t>
              </a:r>
              <a:endParaRPr lang="zh-CN" alt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22512" y="4143218"/>
            <a:ext cx="466794" cy="461665"/>
            <a:chOff x="5080650" y="4451732"/>
            <a:chExt cx="466794" cy="461665"/>
          </a:xfrm>
        </p:grpSpPr>
        <p:sp>
          <p:nvSpPr>
            <p:cNvPr id="30" name="Oval 29"/>
            <p:cNvSpPr/>
            <p:nvPr/>
          </p:nvSpPr>
          <p:spPr>
            <a:xfrm>
              <a:off x="5104191" y="4502563"/>
              <a:ext cx="397062" cy="367517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065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38</a:t>
              </a:r>
              <a:endParaRPr lang="zh-CN" alt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9063" y="4792421"/>
            <a:ext cx="466794" cy="461665"/>
            <a:chOff x="828606" y="4110335"/>
            <a:chExt cx="466794" cy="461665"/>
          </a:xfrm>
        </p:grpSpPr>
        <p:sp>
          <p:nvSpPr>
            <p:cNvPr id="28" name="Oval 27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41</a:t>
              </a:r>
              <a:endParaRPr lang="zh-CN" altLang="en-US" sz="24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4505686" y="4561566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/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/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05" t="-1316" r="-3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67" name="Straight Connector 66"/>
          <p:cNvCxnSpPr>
            <a:stCxn id="7" idx="6"/>
            <a:endCxn id="70" idx="0"/>
          </p:cNvCxnSpPr>
          <p:nvPr/>
        </p:nvCxnSpPr>
        <p:spPr>
          <a:xfrm>
            <a:off x="3250809" y="4383479"/>
            <a:ext cx="335388" cy="4089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352800" y="4792421"/>
            <a:ext cx="466794" cy="461665"/>
            <a:chOff x="2438400" y="4467660"/>
            <a:chExt cx="466794" cy="461665"/>
          </a:xfrm>
        </p:grpSpPr>
        <p:sp>
          <p:nvSpPr>
            <p:cNvPr id="69" name="Oval 68"/>
            <p:cNvSpPr/>
            <p:nvPr/>
          </p:nvSpPr>
          <p:spPr>
            <a:xfrm>
              <a:off x="2461941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38400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23</a:t>
              </a:r>
              <a:endParaRPr lang="zh-CN" altLang="en-US" sz="2400" dirty="0"/>
            </a:p>
          </p:txBody>
        </p:sp>
      </p:grpSp>
      <p:cxnSp>
        <p:nvCxnSpPr>
          <p:cNvPr id="10" name="Straight Connector 9"/>
          <p:cNvCxnSpPr>
            <a:endCxn id="45" idx="0"/>
          </p:cNvCxnSpPr>
          <p:nvPr/>
        </p:nvCxnSpPr>
        <p:spPr>
          <a:xfrm>
            <a:off x="3041144" y="5249621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809806" y="4798706"/>
            <a:ext cx="466794" cy="461665"/>
            <a:chOff x="6108533" y="4467660"/>
            <a:chExt cx="466794" cy="461665"/>
          </a:xfrm>
        </p:grpSpPr>
        <p:sp>
          <p:nvSpPr>
            <p:cNvPr id="46" name="Oval 45"/>
            <p:cNvSpPr/>
            <p:nvPr/>
          </p:nvSpPr>
          <p:spPr>
            <a:xfrm>
              <a:off x="6132074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08533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17</a:t>
              </a:r>
              <a:endParaRPr lang="zh-CN" alt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07747" y="5514818"/>
            <a:ext cx="466794" cy="461665"/>
            <a:chOff x="828606" y="4110335"/>
            <a:chExt cx="466794" cy="461665"/>
          </a:xfrm>
        </p:grpSpPr>
        <p:sp>
          <p:nvSpPr>
            <p:cNvPr id="44" name="Oval 4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30</a:t>
              </a:r>
              <a:endParaRPr lang="zh-CN" alt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524000" y="4383479"/>
            <a:ext cx="1295400" cy="2269596"/>
            <a:chOff x="1524000" y="4383479"/>
            <a:chExt cx="1295400" cy="226959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32920" y="5946900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85380" y="5224157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06673" y="5210769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855653" y="4792421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34551" y="5519283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83132" y="5519283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24000" y="6191410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cxnSp>
          <p:nvCxnSpPr>
            <p:cNvPr id="71" name="Straight Connector 70"/>
            <p:cNvCxnSpPr>
              <a:stCxn id="7" idx="2"/>
            </p:cNvCxnSpPr>
            <p:nvPr/>
          </p:nvCxnSpPr>
          <p:spPr>
            <a:xfrm flipH="1">
              <a:off x="2195426" y="4383479"/>
              <a:ext cx="623974" cy="4727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3028426" y="4581955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035105" y="3043795"/>
            <a:ext cx="1535724" cy="1123978"/>
            <a:chOff x="3035105" y="3043795"/>
            <a:chExt cx="1535724" cy="1123978"/>
          </a:xfrm>
        </p:grpSpPr>
        <p:cxnSp>
          <p:nvCxnSpPr>
            <p:cNvPr id="72" name="Elbow Connector 71"/>
            <p:cNvCxnSpPr>
              <a:endCxn id="7" idx="0"/>
            </p:cNvCxnSpPr>
            <p:nvPr/>
          </p:nvCxnSpPr>
          <p:spPr>
            <a:xfrm rot="10800000" flipV="1">
              <a:off x="3035105" y="3686166"/>
              <a:ext cx="1535724" cy="48160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570829" y="3043795"/>
              <a:ext cx="0" cy="642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Elbow Connector 61"/>
          <p:cNvCxnSpPr/>
          <p:nvPr/>
        </p:nvCxnSpPr>
        <p:spPr>
          <a:xfrm rot="16200000" flipH="1">
            <a:off x="3461209" y="3163985"/>
            <a:ext cx="1147205" cy="906823"/>
          </a:xfrm>
          <a:prstGeom prst="bentConnector3">
            <a:avLst>
              <a:gd name="adj1" fmla="val 36511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33" idx="0"/>
          </p:cNvCxnSpPr>
          <p:nvPr/>
        </p:nvCxnSpPr>
        <p:spPr>
          <a:xfrm>
            <a:off x="3088439" y="3544050"/>
            <a:ext cx="2121615" cy="59916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88439" y="3061131"/>
            <a:ext cx="0" cy="476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3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Consolidating Illustration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Merge tree 38 with tree 18. This creates a root of degree 2</a:t>
            </a:r>
          </a:p>
          <a:p>
            <a:pPr lvl="1"/>
            <a:r>
              <a:rPr lang="en-US" altLang="zh-CN" dirty="0"/>
              <a:t>It is unique. So, we put the new root into A[2]</a:t>
            </a:r>
          </a:p>
          <a:p>
            <a:endParaRPr lang="en-US" altLang="zh-CN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088439" y="4371669"/>
            <a:ext cx="212161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19400" y="4167774"/>
            <a:ext cx="431409" cy="4314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90857" y="4143218"/>
            <a:ext cx="466794" cy="461665"/>
            <a:chOff x="3886200" y="4451732"/>
            <a:chExt cx="466794" cy="461665"/>
          </a:xfrm>
        </p:grpSpPr>
        <p:sp>
          <p:nvSpPr>
            <p:cNvPr id="48" name="Oval 47"/>
            <p:cNvSpPr/>
            <p:nvPr/>
          </p:nvSpPr>
          <p:spPr>
            <a:xfrm>
              <a:off x="3909741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8620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18</a:t>
              </a:r>
              <a:endParaRPr lang="zh-CN" alt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90857" y="4792421"/>
            <a:ext cx="466794" cy="461665"/>
            <a:chOff x="828606" y="4110335"/>
            <a:chExt cx="466794" cy="461665"/>
          </a:xfrm>
        </p:grpSpPr>
        <p:sp>
          <p:nvSpPr>
            <p:cNvPr id="34" name="Oval 3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39</a:t>
              </a:r>
              <a:endParaRPr lang="zh-CN" alt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76657" y="4143218"/>
            <a:ext cx="466794" cy="461665"/>
            <a:chOff x="4467638" y="4451732"/>
            <a:chExt cx="466794" cy="461665"/>
          </a:xfrm>
        </p:grpSpPr>
        <p:sp>
          <p:nvSpPr>
            <p:cNvPr id="32" name="Oval 31"/>
            <p:cNvSpPr/>
            <p:nvPr/>
          </p:nvSpPr>
          <p:spPr>
            <a:xfrm>
              <a:off x="4491179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67638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52</a:t>
              </a:r>
              <a:endParaRPr lang="zh-CN" altLang="en-US" sz="24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4505686" y="4561566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859155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859155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05" t="-1316" r="-4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TextBox 60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67" name="Straight Connector 66"/>
          <p:cNvCxnSpPr>
            <a:stCxn id="7" idx="6"/>
            <a:endCxn id="70" idx="0"/>
          </p:cNvCxnSpPr>
          <p:nvPr/>
        </p:nvCxnSpPr>
        <p:spPr>
          <a:xfrm>
            <a:off x="3250809" y="4383479"/>
            <a:ext cx="335388" cy="4089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352800" y="4792421"/>
            <a:ext cx="466794" cy="461665"/>
            <a:chOff x="2438400" y="4467660"/>
            <a:chExt cx="466794" cy="461665"/>
          </a:xfrm>
        </p:grpSpPr>
        <p:sp>
          <p:nvSpPr>
            <p:cNvPr id="69" name="Oval 68"/>
            <p:cNvSpPr/>
            <p:nvPr/>
          </p:nvSpPr>
          <p:spPr>
            <a:xfrm>
              <a:off x="2461941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38400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23</a:t>
              </a:r>
              <a:endParaRPr lang="zh-CN" altLang="en-US" sz="2400" dirty="0"/>
            </a:p>
          </p:txBody>
        </p:sp>
      </p:grpSp>
      <p:cxnSp>
        <p:nvCxnSpPr>
          <p:cNvPr id="10" name="Straight Connector 9"/>
          <p:cNvCxnSpPr>
            <a:endCxn id="45" idx="0"/>
          </p:cNvCxnSpPr>
          <p:nvPr/>
        </p:nvCxnSpPr>
        <p:spPr>
          <a:xfrm>
            <a:off x="3041144" y="5249621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809806" y="4798706"/>
            <a:ext cx="466794" cy="461665"/>
            <a:chOff x="6108533" y="4467660"/>
            <a:chExt cx="466794" cy="461665"/>
          </a:xfrm>
        </p:grpSpPr>
        <p:sp>
          <p:nvSpPr>
            <p:cNvPr id="46" name="Oval 45"/>
            <p:cNvSpPr/>
            <p:nvPr/>
          </p:nvSpPr>
          <p:spPr>
            <a:xfrm>
              <a:off x="6132074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08533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17</a:t>
              </a:r>
              <a:endParaRPr lang="zh-CN" alt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07747" y="5514818"/>
            <a:ext cx="466794" cy="461665"/>
            <a:chOff x="828606" y="4110335"/>
            <a:chExt cx="466794" cy="461665"/>
          </a:xfrm>
        </p:grpSpPr>
        <p:sp>
          <p:nvSpPr>
            <p:cNvPr id="44" name="Oval 43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30</a:t>
              </a:r>
              <a:endParaRPr lang="zh-CN" alt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524000" y="4383479"/>
            <a:ext cx="1295400" cy="2269596"/>
            <a:chOff x="1524000" y="4383479"/>
            <a:chExt cx="1295400" cy="226959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32920" y="5946900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785380" y="5224157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06673" y="5210769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855653" y="4792421"/>
              <a:ext cx="466794" cy="461665"/>
              <a:chOff x="7054327" y="4467660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34551" y="5519283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83132" y="5519283"/>
              <a:ext cx="466794" cy="461665"/>
              <a:chOff x="828606" y="4110335"/>
              <a:chExt cx="466794" cy="46166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24000" y="6191410"/>
              <a:ext cx="466794" cy="461665"/>
              <a:chOff x="828606" y="4110335"/>
              <a:chExt cx="466794" cy="46166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cxnSp>
          <p:nvCxnSpPr>
            <p:cNvPr id="71" name="Straight Connector 70"/>
            <p:cNvCxnSpPr>
              <a:stCxn id="7" idx="2"/>
            </p:cNvCxnSpPr>
            <p:nvPr/>
          </p:nvCxnSpPr>
          <p:spPr>
            <a:xfrm flipH="1">
              <a:off x="2195426" y="4383479"/>
              <a:ext cx="623974" cy="4727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3028426" y="4581955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035105" y="3043795"/>
            <a:ext cx="1535724" cy="1123978"/>
            <a:chOff x="3035105" y="3043795"/>
            <a:chExt cx="1535724" cy="1123978"/>
          </a:xfrm>
        </p:grpSpPr>
        <p:cxnSp>
          <p:nvCxnSpPr>
            <p:cNvPr id="72" name="Elbow Connector 71"/>
            <p:cNvCxnSpPr>
              <a:endCxn id="7" idx="0"/>
            </p:cNvCxnSpPr>
            <p:nvPr/>
          </p:nvCxnSpPr>
          <p:spPr>
            <a:xfrm rot="10800000" flipV="1">
              <a:off x="3035105" y="3686166"/>
              <a:ext cx="1535724" cy="48160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570829" y="3043795"/>
              <a:ext cx="0" cy="642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Elbow Connector 61"/>
          <p:cNvCxnSpPr/>
          <p:nvPr/>
        </p:nvCxnSpPr>
        <p:spPr>
          <a:xfrm rot="16200000" flipH="1">
            <a:off x="3699239" y="3402015"/>
            <a:ext cx="1147204" cy="4307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33" idx="0"/>
          </p:cNvCxnSpPr>
          <p:nvPr/>
        </p:nvCxnSpPr>
        <p:spPr>
          <a:xfrm>
            <a:off x="3088439" y="3544050"/>
            <a:ext cx="2121615" cy="59916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88439" y="3061131"/>
            <a:ext cx="0" cy="476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824063" y="4513101"/>
            <a:ext cx="542994" cy="1404490"/>
            <a:chOff x="3824063" y="4513101"/>
            <a:chExt cx="542994" cy="140449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57460" y="5213773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824063" y="4806723"/>
              <a:ext cx="466794" cy="461665"/>
              <a:chOff x="5080650" y="4451732"/>
              <a:chExt cx="466794" cy="46166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104191" y="4502563"/>
                <a:ext cx="397062" cy="367517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8065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830614" y="5455926"/>
              <a:ext cx="466794" cy="461665"/>
              <a:chOff x="828606" y="4110335"/>
              <a:chExt cx="466794" cy="46166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 flipH="1">
              <a:off x="4081410" y="4513101"/>
              <a:ext cx="285647" cy="3396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073775" y="5043277"/>
            <a:ext cx="360476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All the roots have been visited.</a:t>
            </a:r>
            <a:br>
              <a:rPr lang="en-US" altLang="zh-CN" sz="2400" dirty="0"/>
            </a:br>
            <a:r>
              <a:rPr lang="en-US" altLang="zh-CN" sz="2400" dirty="0"/>
              <a:t>Consolidation completes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30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extractMin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Step 3: link all the roots in array A together; update </a:t>
            </a:r>
            <a:r>
              <a:rPr lang="en-US" altLang="zh-CN" dirty="0" err="1"/>
              <a:t>H.min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8439" y="4371669"/>
            <a:ext cx="212161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9400" y="4167774"/>
            <a:ext cx="431409" cy="4314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290857" y="4143218"/>
            <a:ext cx="466794" cy="461665"/>
            <a:chOff x="3886200" y="4451732"/>
            <a:chExt cx="466794" cy="461665"/>
          </a:xfrm>
        </p:grpSpPr>
        <p:sp>
          <p:nvSpPr>
            <p:cNvPr id="8" name="Oval 7"/>
            <p:cNvSpPr/>
            <p:nvPr/>
          </p:nvSpPr>
          <p:spPr>
            <a:xfrm>
              <a:off x="3909741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86200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18</a:t>
              </a:r>
              <a:endParaRPr lang="zh-CN" alt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90857" y="4792421"/>
            <a:ext cx="466794" cy="461665"/>
            <a:chOff x="828606" y="4110335"/>
            <a:chExt cx="466794" cy="461665"/>
          </a:xfrm>
        </p:grpSpPr>
        <p:sp>
          <p:nvSpPr>
            <p:cNvPr id="11" name="Oval 10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39</a:t>
              </a:r>
              <a:endParaRPr lang="zh-CN" alt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6657" y="4143218"/>
            <a:ext cx="466794" cy="461665"/>
            <a:chOff x="4467638" y="4451732"/>
            <a:chExt cx="466794" cy="461665"/>
          </a:xfrm>
        </p:grpSpPr>
        <p:sp>
          <p:nvSpPr>
            <p:cNvPr id="14" name="Oval 13"/>
            <p:cNvSpPr/>
            <p:nvPr/>
          </p:nvSpPr>
          <p:spPr>
            <a:xfrm>
              <a:off x="4491179" y="4502563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7638" y="4451732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52</a:t>
              </a:r>
              <a:endParaRPr lang="zh-CN" altLang="en-US" sz="2400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505686" y="4561566"/>
            <a:ext cx="0" cy="3059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75904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75904"/>
                  </p:ext>
                </p:extLst>
              </p:nvPr>
            </p:nvGraphicFramePr>
            <p:xfrm>
              <a:off x="2791534" y="2832531"/>
              <a:ext cx="3024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090781278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95927401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67909976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7513154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12381375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139759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05" t="-1316" r="-40241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316" r="-10361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16" r="-3614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45567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/>
          <p:cNvSpPr txBox="1"/>
          <p:nvPr/>
        </p:nvSpPr>
        <p:spPr>
          <a:xfrm>
            <a:off x="2326287" y="28107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35399" y="2371015"/>
            <a:ext cx="301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0      1     2     3      4     5</a:t>
            </a:r>
            <a:endParaRPr lang="zh-CN" altLang="en-US" sz="2400" dirty="0"/>
          </a:p>
        </p:txBody>
      </p:sp>
      <p:cxnSp>
        <p:nvCxnSpPr>
          <p:cNvPr id="20" name="Straight Connector 19"/>
          <p:cNvCxnSpPr>
            <a:stCxn id="6" idx="6"/>
            <a:endCxn id="23" idx="0"/>
          </p:cNvCxnSpPr>
          <p:nvPr/>
        </p:nvCxnSpPr>
        <p:spPr>
          <a:xfrm>
            <a:off x="3250809" y="4383479"/>
            <a:ext cx="335388" cy="4089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352800" y="4792421"/>
            <a:ext cx="466794" cy="461665"/>
            <a:chOff x="2438400" y="4467660"/>
            <a:chExt cx="466794" cy="461665"/>
          </a:xfrm>
        </p:grpSpPr>
        <p:sp>
          <p:nvSpPr>
            <p:cNvPr id="22" name="Oval 21"/>
            <p:cNvSpPr/>
            <p:nvPr/>
          </p:nvSpPr>
          <p:spPr>
            <a:xfrm>
              <a:off x="2461941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8400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23</a:t>
              </a:r>
              <a:endParaRPr lang="zh-CN" altLang="en-US" sz="2400" dirty="0"/>
            </a:p>
          </p:txBody>
        </p:sp>
      </p:grpSp>
      <p:cxnSp>
        <p:nvCxnSpPr>
          <p:cNvPr id="24" name="Straight Connector 23"/>
          <p:cNvCxnSpPr>
            <a:endCxn id="30" idx="0"/>
          </p:cNvCxnSpPr>
          <p:nvPr/>
        </p:nvCxnSpPr>
        <p:spPr>
          <a:xfrm>
            <a:off x="3041144" y="5249621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809806" y="4798706"/>
            <a:ext cx="466794" cy="461665"/>
            <a:chOff x="6108533" y="4467660"/>
            <a:chExt cx="466794" cy="461665"/>
          </a:xfrm>
        </p:grpSpPr>
        <p:sp>
          <p:nvSpPr>
            <p:cNvPr id="26" name="Oval 25"/>
            <p:cNvSpPr/>
            <p:nvPr/>
          </p:nvSpPr>
          <p:spPr>
            <a:xfrm>
              <a:off x="6132074" y="4518491"/>
              <a:ext cx="397062" cy="3675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08533" y="446766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17</a:t>
              </a:r>
              <a:endParaRPr lang="zh-CN" alt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07747" y="5514818"/>
            <a:ext cx="466794" cy="461665"/>
            <a:chOff x="828606" y="4110335"/>
            <a:chExt cx="466794" cy="461665"/>
          </a:xfrm>
        </p:grpSpPr>
        <p:sp>
          <p:nvSpPr>
            <p:cNvPr id="29" name="Oval 28"/>
            <p:cNvSpPr/>
            <p:nvPr/>
          </p:nvSpPr>
          <p:spPr>
            <a:xfrm>
              <a:off x="852147" y="4161166"/>
              <a:ext cx="397062" cy="36751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8606" y="41103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30</a:t>
              </a:r>
              <a:endParaRPr lang="zh-CN" alt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24000" y="4383479"/>
            <a:ext cx="1295400" cy="2269596"/>
            <a:chOff x="1524000" y="4383479"/>
            <a:chExt cx="1295400" cy="226959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32920" y="5946900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785380" y="5224157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06673" y="5210769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1855653" y="4792421"/>
              <a:ext cx="466794" cy="461665"/>
              <a:chOff x="7054327" y="4467660"/>
              <a:chExt cx="466794" cy="46166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534551" y="5519283"/>
              <a:ext cx="466794" cy="461665"/>
              <a:chOff x="828606" y="4110335"/>
              <a:chExt cx="466794" cy="46166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183132" y="5519283"/>
              <a:ext cx="466794" cy="461665"/>
              <a:chOff x="828606" y="4110335"/>
              <a:chExt cx="466794" cy="46166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524000" y="6191410"/>
              <a:ext cx="466794" cy="461665"/>
              <a:chOff x="828606" y="4110335"/>
              <a:chExt cx="466794" cy="4616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cxnSp>
          <p:nvCxnSpPr>
            <p:cNvPr id="39" name="Straight Connector 38"/>
            <p:cNvCxnSpPr>
              <a:stCxn id="6" idx="2"/>
            </p:cNvCxnSpPr>
            <p:nvPr/>
          </p:nvCxnSpPr>
          <p:spPr>
            <a:xfrm flipH="1">
              <a:off x="2195426" y="4383479"/>
              <a:ext cx="623974" cy="4727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3028426" y="4581955"/>
            <a:ext cx="0" cy="265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035105" y="3043795"/>
            <a:ext cx="1535724" cy="1123978"/>
            <a:chOff x="3035105" y="3043795"/>
            <a:chExt cx="1535724" cy="1123978"/>
          </a:xfrm>
        </p:grpSpPr>
        <p:cxnSp>
          <p:nvCxnSpPr>
            <p:cNvPr id="50" name="Elbow Connector 49"/>
            <p:cNvCxnSpPr>
              <a:endCxn id="6" idx="0"/>
            </p:cNvCxnSpPr>
            <p:nvPr/>
          </p:nvCxnSpPr>
          <p:spPr>
            <a:xfrm rot="10800000" flipV="1">
              <a:off x="3035105" y="3686166"/>
              <a:ext cx="1535724" cy="48160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570829" y="3043795"/>
              <a:ext cx="0" cy="642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Elbow Connector 51"/>
          <p:cNvCxnSpPr/>
          <p:nvPr/>
        </p:nvCxnSpPr>
        <p:spPr>
          <a:xfrm rot="16200000" flipH="1">
            <a:off x="3699239" y="3402015"/>
            <a:ext cx="1147204" cy="4307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5" idx="0"/>
          </p:cNvCxnSpPr>
          <p:nvPr/>
        </p:nvCxnSpPr>
        <p:spPr>
          <a:xfrm>
            <a:off x="3088439" y="3544050"/>
            <a:ext cx="2121615" cy="59916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088439" y="3061131"/>
            <a:ext cx="0" cy="476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24063" y="4513101"/>
            <a:ext cx="542994" cy="1404490"/>
            <a:chOff x="3824063" y="4513101"/>
            <a:chExt cx="542994" cy="140449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4057460" y="5213773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3824063" y="4806723"/>
              <a:ext cx="466794" cy="461665"/>
              <a:chOff x="5080650" y="4451732"/>
              <a:chExt cx="466794" cy="461665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104191" y="4502563"/>
                <a:ext cx="397062" cy="367517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08065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830614" y="5455926"/>
              <a:ext cx="466794" cy="461665"/>
              <a:chOff x="828606" y="4110335"/>
              <a:chExt cx="466794" cy="46166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 flipH="1">
              <a:off x="4081410" y="4513101"/>
              <a:ext cx="285647" cy="3396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1981200" y="3484680"/>
            <a:ext cx="918105" cy="461665"/>
          </a:xfrm>
          <a:prstGeom prst="wedgeRectCallout">
            <a:avLst>
              <a:gd name="adj1" fmla="val 57312"/>
              <a:gd name="adj2" fmla="val 990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H.min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44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extractMin</a:t>
            </a:r>
            <a:r>
              <a:rPr lang="en-US" altLang="zh-CN" dirty="0"/>
              <a:t>: Summary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Step 1: remove min and concatenate its children into root list</a:t>
                </a:r>
                <a:endParaRPr lang="zh-CN" altLang="en-US" dirty="0"/>
              </a:p>
              <a:p>
                <a:r>
                  <a:rPr lang="en-US" altLang="zh-CN" dirty="0"/>
                  <a:t>Step 2: consolidate the root list</a:t>
                </a:r>
              </a:p>
              <a:p>
                <a:pPr lvl="1"/>
                <a:r>
                  <a:rPr lang="en-US" altLang="zh-CN" dirty="0"/>
                  <a:t>Target: merge trees until every root in the root list has a distinct degree</a:t>
                </a:r>
              </a:p>
              <a:p>
                <a:r>
                  <a:rPr lang="en-US" altLang="zh-CN" dirty="0"/>
                  <a:t>Step 3: link all the roots in array A together; update </a:t>
                </a:r>
                <a:r>
                  <a:rPr lang="en-US" altLang="zh-CN" dirty="0" err="1"/>
                  <a:t>H.min</a:t>
                </a:r>
                <a:endParaRPr lang="zh-CN" altLang="en-US" dirty="0"/>
              </a:p>
              <a:p>
                <a:endParaRPr lang="en-US" altLang="zh-CN" dirty="0"/>
              </a:p>
              <a:p>
                <a:r>
                  <a:rPr lang="en-US" altLang="zh-CN" dirty="0"/>
                  <a:t>Amortized time complexity: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b="0" dirty="0"/>
                  <a:t>Assume no </a:t>
                </a:r>
                <a:r>
                  <a:rPr lang="en-US" altLang="zh-CN" dirty="0" err="1"/>
                  <a:t>decreaseKey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7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3237-3A3E-4DEC-A9CB-5ED24CEF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Amortized Analysis of </a:t>
            </a:r>
            <a:r>
              <a:rPr lang="en-US" dirty="0" err="1"/>
              <a:t>extractMin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BBC15-675A-40B4-890E-EC2B7EE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E9A1F-C1F8-4763-8D61-AEE9342298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every insert, give every node a credit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merge of a node to another, consume the node $1 credit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3B750-4664-4C2C-A42F-859C5E6B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81200"/>
            <a:ext cx="5687219" cy="1209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988C8-04A0-4C0B-BD7C-0C19F840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810000"/>
            <a:ext cx="397247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4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E916-04CE-4818-A8C9-C89E0D48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</a:t>
            </a:r>
            <a:r>
              <a:rPr lang="en-US" dirty="0" err="1"/>
              <a:t>extractMin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EDF41-DF85-4EC7-9766-0E714B6B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BCC8A-A4F0-4C6B-BA03-5D5B6F538E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Merge is free!</a:t>
            </a:r>
          </a:p>
          <a:p>
            <a:pPr lvl="1"/>
            <a:r>
              <a:rPr lang="en-US" dirty="0"/>
              <a:t>Prepaid at insertion</a:t>
            </a:r>
          </a:p>
        </p:txBody>
      </p:sp>
    </p:spTree>
    <p:extLst>
      <p:ext uri="{BB962C8B-B14F-4D97-AF65-F5344CB8AC3E}">
        <p14:creationId xmlns:p14="http://schemas.microsoft.com/office/powerpoint/2010/main" val="3564321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8DCC-45B7-4CB0-BEF8-E38A9245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</a:t>
            </a:r>
            <a:r>
              <a:rPr lang="en-US" dirty="0" err="1"/>
              <a:t>extractMin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C83291-DCD2-4BA9-8FE9-CE1914A8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B619791-7C8A-4C9E-AF22-2ADB940A5BD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node can only progress forward in </a:t>
                </a:r>
                <a:r>
                  <a:rPr lang="en-US" altLang="zh-CN" dirty="0"/>
                  <a:t>A[] during consolidation</a:t>
                </a:r>
              </a:p>
              <a:p>
                <a:r>
                  <a:rPr lang="en-US" altLang="zh-CN" dirty="0"/>
                  <a:t>Therefore it can only move D(n) steps</a:t>
                </a:r>
              </a:p>
              <a:p>
                <a:r>
                  <a:rPr lang="en-US" dirty="0"/>
                  <a:t>Prepay a node with D(n) credit for moving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the amortized cost of consolidation for each element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B619791-7C8A-4C9E-AF22-2ADB940A5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Complexity Comparison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590466929"/>
                  </p:ext>
                </p:extLst>
              </p:nvPr>
            </p:nvGraphicFramePr>
            <p:xfrm>
              <a:off x="838200" y="1752600"/>
              <a:ext cx="7090800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000">
                      <a:extLst>
                        <a:ext uri="{9D8B030D-6E8A-4147-A177-3AD203B41FA5}">
                          <a16:colId xmlns:a16="http://schemas.microsoft.com/office/drawing/2014/main" val="1677855776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238275899"/>
                        </a:ext>
                      </a:extLst>
                    </a:gridCol>
                    <a:gridCol w="2844000">
                      <a:extLst>
                        <a:ext uri="{9D8B030D-6E8A-4147-A177-3AD203B41FA5}">
                          <a16:colId xmlns:a16="http://schemas.microsoft.com/office/drawing/2014/main" val="10875392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Operation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Binary Heap</a:t>
                          </a:r>
                          <a:br>
                            <a:rPr lang="en-US" altLang="zh-CN" sz="2400" dirty="0"/>
                          </a:br>
                          <a:r>
                            <a:rPr lang="en-US" altLang="zh-CN" sz="2400" dirty="0"/>
                            <a:t>(worst case)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Fibonacci Heap</a:t>
                          </a:r>
                          <a:br>
                            <a:rPr lang="en-US" altLang="zh-CN" sz="2400" dirty="0"/>
                          </a:br>
                          <a:r>
                            <a:rPr lang="en-US" altLang="zh-CN" sz="2400" dirty="0"/>
                            <a:t>(amortized analysis)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1634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insert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71467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/>
                            <a:t>extractMin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9419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/>
                            <a:t>getMin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077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/>
                            <a:t>makeHeap</a:t>
                          </a:r>
                          <a:r>
                            <a:rPr lang="en-US" altLang="zh-CN" sz="2400" baseline="0" dirty="0"/>
                            <a:t> 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9172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union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l-GR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en-US" altLang="zh-CN" sz="24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zh-CN" sz="24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8518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/>
                            <a:t>decreaseKey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l-GR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en-US" altLang="zh-CN" sz="24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zh-CN" sz="24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2729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590466929"/>
                  </p:ext>
                </p:extLst>
              </p:nvPr>
            </p:nvGraphicFramePr>
            <p:xfrm>
              <a:off x="838200" y="1752600"/>
              <a:ext cx="7090800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000">
                      <a:extLst>
                        <a:ext uri="{9D8B030D-6E8A-4147-A177-3AD203B41FA5}">
                          <a16:colId xmlns:a16="http://schemas.microsoft.com/office/drawing/2014/main" val="1677855776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238275899"/>
                        </a:ext>
                      </a:extLst>
                    </a:gridCol>
                    <a:gridCol w="2844000">
                      <a:extLst>
                        <a:ext uri="{9D8B030D-6E8A-4147-A177-3AD203B41FA5}">
                          <a16:colId xmlns:a16="http://schemas.microsoft.com/office/drawing/2014/main" val="1087539230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Operation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Binary Heap</a:t>
                          </a:r>
                          <a:br>
                            <a:rPr lang="en-US" altLang="zh-CN" sz="2400" dirty="0" smtClean="0"/>
                          </a:br>
                          <a:r>
                            <a:rPr lang="en-US" altLang="zh-CN" sz="2400" dirty="0" smtClean="0"/>
                            <a:t>(worst case)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Fibonacci Heap</a:t>
                          </a:r>
                          <a:br>
                            <a:rPr lang="en-US" altLang="zh-CN" sz="2400" dirty="0" smtClean="0"/>
                          </a:br>
                          <a:r>
                            <a:rPr lang="en-US" altLang="zh-CN" sz="2400" dirty="0" smtClean="0"/>
                            <a:t>(amortized analysis)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16349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insert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235" t="-189333" r="-110824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465" t="-189333" r="-857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714673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extractMin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235" t="-289333" r="-110824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465" t="-289333" r="-857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4191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getMin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235" t="-384211" r="-110824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465" t="-384211" r="-857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77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makeHeap</a:t>
                          </a:r>
                          <a:r>
                            <a:rPr lang="en-US" altLang="zh-CN" sz="2400" baseline="0" dirty="0" smtClean="0"/>
                            <a:t> 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235" t="-490667" r="-110824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465" t="-490667" r="-857" b="-2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722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union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235" t="-590667" r="-110824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465" t="-590667" r="-857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85181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 smtClean="0"/>
                            <a:t>decreaseKey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235" t="-690667" r="-110824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465" t="-690667" r="-857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27294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115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289-889E-4D54-AAD6-47B3B796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</a:t>
            </a:r>
            <a:r>
              <a:rPr lang="en-US" dirty="0" err="1"/>
              <a:t>extractMin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24674-E75D-4AD2-B5C1-8D2F79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6FC3D15-FD09-4FFF-B59A-689E7FD914E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Find new min:</a:t>
                </a:r>
              </a:p>
              <a:p>
                <a:pPr lvl="1"/>
                <a:r>
                  <a:rPr lang="en-US" dirty="0"/>
                  <a:t>Iterate through </a:t>
                </a:r>
                <a:r>
                  <a:rPr lang="en-US" altLang="zh-CN" dirty="0"/>
                  <a:t>A[]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Overall, the amortized cost of </a:t>
                </a:r>
                <a:r>
                  <a:rPr lang="en-US" dirty="0" err="1"/>
                  <a:t>extractMin</a:t>
                </a:r>
                <a:r>
                  <a:rPr lang="en-US" dirty="0"/>
                  <a:t> over each element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6FC3D15-FD09-4FFF-B59A-689E7FD91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879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2924-8060-4A56-82B5-1D9A3DF6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</a:t>
            </a:r>
            <a:r>
              <a:rPr lang="en-US" dirty="0" err="1"/>
              <a:t>extractMin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EA341-FA47-4A70-8827-2A5693F5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D4F7B-483B-4A64-9EE1-A7E815DB01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Maximum number of nodes in a tree:</a:t>
            </a:r>
          </a:p>
          <a:p>
            <a:pPr lvl="1"/>
            <a:r>
              <a:rPr lang="en-US" dirty="0"/>
              <a:t>Merge with a copy of itself: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775E0-01A0-4214-9022-7510DC6A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52578"/>
            <a:ext cx="143847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17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2924-8060-4A56-82B5-1D9A3DF6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</a:t>
            </a:r>
            <a:r>
              <a:rPr lang="en-US" dirty="0" err="1"/>
              <a:t>extractMin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EA341-FA47-4A70-8827-2A5693F5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D4F7B-483B-4A64-9EE1-A7E815DB01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Maximum number of nodes in a tree:</a:t>
            </a:r>
          </a:p>
          <a:p>
            <a:pPr lvl="1"/>
            <a:r>
              <a:rPr lang="en-US" dirty="0"/>
              <a:t>Merge with a copy of itself: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1BCEB-8683-48CB-AB44-50A886E7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66920"/>
            <a:ext cx="104789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2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2924-8060-4A56-82B5-1D9A3DF6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</a:t>
            </a:r>
            <a:r>
              <a:rPr lang="en-US" dirty="0" err="1"/>
              <a:t>extractMin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EA341-FA47-4A70-8827-2A5693F5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D4F7B-483B-4A64-9EE1-A7E815DB01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Maximum number of nodes in a tree:</a:t>
            </a:r>
          </a:p>
          <a:p>
            <a:pPr lvl="1"/>
            <a:r>
              <a:rPr lang="en-US" dirty="0"/>
              <a:t>Merge with a copy of itself: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4ECDE-1719-4179-BA91-B5AE6BE2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9235"/>
            <a:ext cx="140989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54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2924-8060-4A56-82B5-1D9A3DF6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</a:t>
            </a:r>
            <a:r>
              <a:rPr lang="en-US" dirty="0" err="1"/>
              <a:t>extractMin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EA341-FA47-4A70-8827-2A5693F5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D4F7B-483B-4A64-9EE1-A7E815DB01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Maximum number of nodes in a tree:</a:t>
            </a:r>
          </a:p>
          <a:p>
            <a:pPr lvl="1"/>
            <a:r>
              <a:rPr lang="en-US" dirty="0"/>
              <a:t>Merge with a copy of itself: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1BFDF-EC34-4D96-8F5B-28C6655B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95377"/>
            <a:ext cx="306747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22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2924-8060-4A56-82B5-1D9A3DF6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</a:t>
            </a:r>
            <a:r>
              <a:rPr lang="en-US" dirty="0" err="1"/>
              <a:t>extractMin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EA341-FA47-4A70-8827-2A5693F5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D4F7B-483B-4A64-9EE1-A7E815DB01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Maximum number of nodes in a tree:</a:t>
            </a:r>
          </a:p>
          <a:p>
            <a:pPr lvl="1"/>
            <a:r>
              <a:rPr lang="en-US" dirty="0"/>
              <a:t>Merge with a copy of itself: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27DCD-2A87-49D1-A721-214B9EF9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566816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0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2924-8060-4A56-82B5-1D9A3DF6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</a:t>
            </a:r>
            <a:r>
              <a:rPr lang="en-US" dirty="0" err="1"/>
              <a:t>extractMin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EA341-FA47-4A70-8827-2A5693F5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D4F7B-483B-4A64-9EE1-A7E815DB01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Maximum number of nodes in a tree:</a:t>
            </a:r>
          </a:p>
          <a:p>
            <a:pPr lvl="1"/>
            <a:r>
              <a:rPr lang="en-US" dirty="0"/>
              <a:t>S(n) = S(n-1) + S(n-2)</a:t>
            </a:r>
          </a:p>
          <a:p>
            <a:pPr lvl="1"/>
            <a:r>
              <a:rPr lang="en-US" dirty="0"/>
              <a:t>Also called binomial trees!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A76EB-5BAA-4EDE-886A-D82FF949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5600"/>
            <a:ext cx="716380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80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decreaseKey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Case 1: min heap property not violated</a:t>
            </a:r>
          </a:p>
          <a:p>
            <a:pPr lvl="1"/>
            <a:r>
              <a:rPr lang="en-US" altLang="zh-CN" dirty="0"/>
              <a:t>Only need to change </a:t>
            </a:r>
            <a:r>
              <a:rPr lang="en-US" altLang="zh-CN" dirty="0" err="1"/>
              <a:t>H.min</a:t>
            </a:r>
            <a:r>
              <a:rPr lang="en-US" altLang="zh-CN" dirty="0"/>
              <a:t> pointer if necessary</a:t>
            </a:r>
            <a:endParaRPr lang="zh-CN" alt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676400" y="2971800"/>
            <a:ext cx="3919451" cy="2509857"/>
            <a:chOff x="1676400" y="2971800"/>
            <a:chExt cx="3919451" cy="2509857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3240839" y="3200251"/>
              <a:ext cx="212161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971800" y="2996356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43257" y="2971800"/>
              <a:ext cx="466794" cy="461665"/>
              <a:chOff x="3886200" y="4451732"/>
              <a:chExt cx="466794" cy="46166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443257" y="3621003"/>
              <a:ext cx="466794" cy="461665"/>
              <a:chOff x="828606" y="4110335"/>
              <a:chExt cx="466794" cy="46166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129057" y="2971800"/>
              <a:ext cx="466794" cy="461665"/>
              <a:chOff x="4467638" y="4451732"/>
              <a:chExt cx="466794" cy="46166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4658086" y="3390148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6"/>
              <a:endCxn id="20" idx="0"/>
            </p:cNvCxnSpPr>
            <p:nvPr/>
          </p:nvCxnSpPr>
          <p:spPr>
            <a:xfrm>
              <a:off x="3403209" y="3212061"/>
              <a:ext cx="335388" cy="4089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505200" y="3621003"/>
              <a:ext cx="466794" cy="461665"/>
              <a:chOff x="2438400" y="4467660"/>
              <a:chExt cx="466794" cy="46166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  <p:cxnSp>
          <p:nvCxnSpPr>
            <p:cNvPr id="21" name="Straight Connector 20"/>
            <p:cNvCxnSpPr>
              <a:endCxn id="27" idx="0"/>
            </p:cNvCxnSpPr>
            <p:nvPr/>
          </p:nvCxnSpPr>
          <p:spPr>
            <a:xfrm>
              <a:off x="3193544" y="4078203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962206" y="3627288"/>
              <a:ext cx="466794" cy="461665"/>
              <a:chOff x="6108533" y="4467660"/>
              <a:chExt cx="466794" cy="461665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960147" y="4343400"/>
              <a:ext cx="466794" cy="461665"/>
              <a:chOff x="828606" y="4110335"/>
              <a:chExt cx="466794" cy="46166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76400" y="3212061"/>
              <a:ext cx="1295400" cy="2269596"/>
              <a:chOff x="1524000" y="4383479"/>
              <a:chExt cx="1295400" cy="2269596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732920" y="5946900"/>
                <a:ext cx="0" cy="2850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1785380" y="5224157"/>
                <a:ext cx="159374" cy="28826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206673" y="5210769"/>
                <a:ext cx="141836" cy="30851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1855653" y="4792421"/>
                <a:ext cx="466794" cy="461665"/>
                <a:chOff x="7054327" y="4467660"/>
                <a:chExt cx="466794" cy="461665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7077868" y="4518491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054327" y="4467660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24</a:t>
                  </a:r>
                  <a:endParaRPr lang="zh-CN" altLang="en-US" sz="2400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1534551" y="5519283"/>
                <a:ext cx="466794" cy="461665"/>
                <a:chOff x="828606" y="4110335"/>
                <a:chExt cx="466794" cy="461665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26</a:t>
                  </a:r>
                  <a:endParaRPr lang="zh-CN" altLang="en-US" sz="24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183132" y="5519283"/>
                <a:ext cx="466794" cy="461665"/>
                <a:chOff x="828606" y="4110335"/>
                <a:chExt cx="466794" cy="461665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46</a:t>
                  </a:r>
                  <a:endParaRPr lang="zh-CN" altLang="en-US" sz="2400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524000" y="6191410"/>
                <a:ext cx="466794" cy="461665"/>
                <a:chOff x="828606" y="4110335"/>
                <a:chExt cx="466794" cy="461665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35</a:t>
                  </a:r>
                  <a:endParaRPr lang="zh-CN" altLang="en-US" sz="2400" dirty="0"/>
                </a:p>
              </p:txBody>
            </p:sp>
          </p:grpSp>
          <p:cxnSp>
            <p:nvCxnSpPr>
              <p:cNvPr id="36" name="Straight Connector 35"/>
              <p:cNvCxnSpPr>
                <a:stCxn id="6" idx="2"/>
              </p:cNvCxnSpPr>
              <p:nvPr/>
            </p:nvCxnSpPr>
            <p:spPr>
              <a:xfrm flipH="1">
                <a:off x="2195426" y="4383479"/>
                <a:ext cx="623974" cy="472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/>
            <p:nvPr/>
          </p:nvCxnSpPr>
          <p:spPr>
            <a:xfrm>
              <a:off x="3180826" y="3410537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976463" y="3341683"/>
              <a:ext cx="542994" cy="1404490"/>
              <a:chOff x="3824063" y="4513101"/>
              <a:chExt cx="542994" cy="140449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4057460" y="5213773"/>
                <a:ext cx="0" cy="3059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3824063" y="4806723"/>
                <a:ext cx="466794" cy="461665"/>
                <a:chOff x="5080650" y="4451732"/>
                <a:chExt cx="466794" cy="461665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5104191" y="4502563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080650" y="4451732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38</a:t>
                  </a:r>
                  <a:endParaRPr lang="zh-CN" altLang="en-US" sz="2400" dirty="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3830614" y="5455926"/>
                <a:ext cx="466794" cy="461665"/>
                <a:chOff x="828606" y="4110335"/>
                <a:chExt cx="466794" cy="461665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41</a:t>
                  </a:r>
                  <a:endParaRPr lang="zh-CN" altLang="en-US" sz="2400" dirty="0"/>
                </a:p>
              </p:txBody>
            </p:sp>
          </p:grpSp>
          <p:cxnSp>
            <p:nvCxnSpPr>
              <p:cNvPr id="50" name="Straight Connector 49"/>
              <p:cNvCxnSpPr/>
              <p:nvPr/>
            </p:nvCxnSpPr>
            <p:spPr>
              <a:xfrm flipH="1">
                <a:off x="4081410" y="4513101"/>
                <a:ext cx="285647" cy="3396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1704383" y="4363245"/>
            <a:ext cx="466794" cy="461665"/>
            <a:chOff x="7162800" y="5250824"/>
            <a:chExt cx="466794" cy="461665"/>
          </a:xfrm>
        </p:grpSpPr>
        <p:sp>
          <p:nvSpPr>
            <p:cNvPr id="58" name="Oval 57"/>
            <p:cNvSpPr/>
            <p:nvPr/>
          </p:nvSpPr>
          <p:spPr>
            <a:xfrm>
              <a:off x="7186341" y="5301655"/>
              <a:ext cx="397062" cy="367517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62800" y="5250824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25</a:t>
              </a:r>
              <a:endParaRPr lang="zh-CN" altLang="en-US" sz="24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019800" y="3733800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26 </a:t>
            </a:r>
            <a:r>
              <a:rPr lang="en-US" altLang="zh-CN" sz="2400" dirty="0">
                <a:solidFill>
                  <a:srgbClr val="0000FF"/>
                </a:solidFill>
                <a:sym typeface="Wingdings" panose="05000000000000000000" pitchFamily="2" charset="2"/>
              </a:rPr>
              <a:t> 25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decreaseKey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Case 2: min heap property </a:t>
            </a:r>
            <a:r>
              <a:rPr lang="en-US" altLang="zh-CN" b="1" dirty="0">
                <a:solidFill>
                  <a:srgbClr val="C00000"/>
                </a:solidFill>
              </a:rPr>
              <a:t>violated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Step 1: Cut between the node and its parent</a:t>
            </a:r>
          </a:p>
          <a:p>
            <a:pPr lvl="1"/>
            <a:r>
              <a:rPr lang="en-US" altLang="zh-CN" dirty="0"/>
              <a:t>Step 2: Move the subtree to the root list</a:t>
            </a:r>
          </a:p>
          <a:p>
            <a:pPr lvl="1"/>
            <a:r>
              <a:rPr lang="en-US" altLang="zh-CN" dirty="0"/>
              <a:t>Change </a:t>
            </a:r>
            <a:r>
              <a:rPr lang="en-US" altLang="zh-CN" dirty="0" err="1"/>
              <a:t>H.min</a:t>
            </a:r>
            <a:r>
              <a:rPr lang="en-US" altLang="zh-CN" dirty="0"/>
              <a:t> pointer if necessary</a:t>
            </a:r>
            <a:endParaRPr lang="zh-CN" alt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43000" y="3662343"/>
            <a:ext cx="3919451" cy="2509857"/>
            <a:chOff x="1676400" y="2971800"/>
            <a:chExt cx="3919451" cy="2509857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3240839" y="3200251"/>
              <a:ext cx="212161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971800" y="2996356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3257" y="2971800"/>
              <a:ext cx="466794" cy="461665"/>
              <a:chOff x="3886200" y="4451732"/>
              <a:chExt cx="466794" cy="461665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443257" y="3621003"/>
              <a:ext cx="466794" cy="461665"/>
              <a:chOff x="828606" y="4110335"/>
              <a:chExt cx="466794" cy="461665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129057" y="2971800"/>
              <a:ext cx="466794" cy="461665"/>
              <a:chOff x="4467638" y="4451732"/>
              <a:chExt cx="466794" cy="46166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4658086" y="3390148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2" idx="6"/>
              <a:endCxn id="104" idx="0"/>
            </p:cNvCxnSpPr>
            <p:nvPr/>
          </p:nvCxnSpPr>
          <p:spPr>
            <a:xfrm>
              <a:off x="3403209" y="3212061"/>
              <a:ext cx="335388" cy="4089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3505200" y="3621003"/>
              <a:ext cx="466794" cy="461665"/>
              <a:chOff x="2438400" y="4467660"/>
              <a:chExt cx="466794" cy="46166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  <p:cxnSp>
          <p:nvCxnSpPr>
            <p:cNvPr id="69" name="Straight Connector 68"/>
            <p:cNvCxnSpPr>
              <a:endCxn id="100" idx="0"/>
            </p:cNvCxnSpPr>
            <p:nvPr/>
          </p:nvCxnSpPr>
          <p:spPr>
            <a:xfrm>
              <a:off x="3193544" y="4078203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2962206" y="3627288"/>
              <a:ext cx="466794" cy="461665"/>
              <a:chOff x="6108533" y="4467660"/>
              <a:chExt cx="466794" cy="461665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960147" y="4343400"/>
              <a:ext cx="466794" cy="461665"/>
              <a:chOff x="828606" y="4110335"/>
              <a:chExt cx="466794" cy="461665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676400" y="3212061"/>
              <a:ext cx="1295400" cy="2269596"/>
              <a:chOff x="1524000" y="4383479"/>
              <a:chExt cx="1295400" cy="2269596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732920" y="5946900"/>
                <a:ext cx="0" cy="2850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1785380" y="5224157"/>
                <a:ext cx="159374" cy="28826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206673" y="5210769"/>
                <a:ext cx="141836" cy="30851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1855653" y="4792421"/>
                <a:ext cx="466794" cy="461665"/>
                <a:chOff x="7054327" y="4467660"/>
                <a:chExt cx="466794" cy="461665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7077868" y="4518491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7054327" y="4467660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24</a:t>
                  </a:r>
                  <a:endParaRPr lang="zh-CN" altLang="en-US" sz="2400" dirty="0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534551" y="5519283"/>
                <a:ext cx="466794" cy="461665"/>
                <a:chOff x="828606" y="4110335"/>
                <a:chExt cx="466794" cy="461665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26</a:t>
                  </a:r>
                  <a:endParaRPr lang="zh-CN" altLang="en-US" sz="2400" dirty="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2183132" y="5519283"/>
                <a:ext cx="466794" cy="461665"/>
                <a:chOff x="828606" y="4110335"/>
                <a:chExt cx="466794" cy="461665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46</a:t>
                  </a:r>
                  <a:endParaRPr lang="zh-CN" altLang="en-US" sz="24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524000" y="6191410"/>
                <a:ext cx="466794" cy="461665"/>
                <a:chOff x="828606" y="4110335"/>
                <a:chExt cx="466794" cy="461665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35</a:t>
                  </a:r>
                  <a:endParaRPr lang="zh-CN" altLang="en-US" sz="2400" dirty="0"/>
                </a:p>
              </p:txBody>
            </p:sp>
          </p:grpSp>
          <p:cxnSp>
            <p:nvCxnSpPr>
              <p:cNvPr id="90" name="Straight Connector 89"/>
              <p:cNvCxnSpPr>
                <a:stCxn id="62" idx="2"/>
              </p:cNvCxnSpPr>
              <p:nvPr/>
            </p:nvCxnSpPr>
            <p:spPr>
              <a:xfrm flipH="1">
                <a:off x="2195426" y="4383479"/>
                <a:ext cx="623974" cy="472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3180826" y="3410537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976463" y="3341683"/>
              <a:ext cx="542994" cy="1404490"/>
              <a:chOff x="3824063" y="4513101"/>
              <a:chExt cx="542994" cy="140449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4057460" y="5213773"/>
                <a:ext cx="0" cy="3059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3824063" y="4806723"/>
                <a:ext cx="466794" cy="461665"/>
                <a:chOff x="5080650" y="4451732"/>
                <a:chExt cx="466794" cy="461665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5104191" y="4502563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080650" y="4451732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38</a:t>
                  </a:r>
                  <a:endParaRPr lang="zh-CN" altLang="en-US" sz="2400" dirty="0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3830614" y="5455926"/>
                <a:ext cx="466794" cy="461665"/>
                <a:chOff x="828606" y="4110335"/>
                <a:chExt cx="466794" cy="461665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41</a:t>
                  </a:r>
                  <a:endParaRPr lang="zh-CN" altLang="en-US" sz="2400" dirty="0"/>
                </a:p>
              </p:txBody>
            </p:sp>
          </p:grpSp>
          <p:cxnSp>
            <p:nvCxnSpPr>
              <p:cNvPr id="78" name="Straight Connector 77"/>
              <p:cNvCxnSpPr/>
              <p:nvPr/>
            </p:nvCxnSpPr>
            <p:spPr>
              <a:xfrm flipH="1">
                <a:off x="4081410" y="4513101"/>
                <a:ext cx="285647" cy="3396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/>
          <p:cNvGrpSpPr/>
          <p:nvPr/>
        </p:nvGrpSpPr>
        <p:grpSpPr>
          <a:xfrm>
            <a:off x="1143000" y="5038408"/>
            <a:ext cx="466794" cy="461665"/>
            <a:chOff x="7162800" y="5250824"/>
            <a:chExt cx="466794" cy="461665"/>
          </a:xfrm>
        </p:grpSpPr>
        <p:sp>
          <p:nvSpPr>
            <p:cNvPr id="57" name="Oval 56"/>
            <p:cNvSpPr/>
            <p:nvPr/>
          </p:nvSpPr>
          <p:spPr>
            <a:xfrm>
              <a:off x="7186341" y="5301655"/>
              <a:ext cx="397062" cy="367517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62800" y="5250824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15</a:t>
              </a:r>
              <a:endParaRPr lang="zh-CN" altLang="en-US" sz="24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34304" y="388747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26 </a:t>
            </a:r>
            <a:r>
              <a:rPr lang="en-US" altLang="zh-CN" sz="2400" dirty="0">
                <a:solidFill>
                  <a:srgbClr val="0000FF"/>
                </a:solidFill>
                <a:sym typeface="Wingdings" panose="05000000000000000000" pitchFamily="2" charset="2"/>
              </a:rPr>
              <a:t> 15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870208" y="4920101"/>
            <a:ext cx="944218" cy="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4724400" y="4458436"/>
            <a:ext cx="3708344" cy="1833265"/>
            <a:chOff x="4724400" y="4458436"/>
            <a:chExt cx="3708344" cy="1833265"/>
          </a:xfrm>
        </p:grpSpPr>
        <p:cxnSp>
          <p:nvCxnSpPr>
            <p:cNvPr id="169" name="Straight Connector 168"/>
            <p:cNvCxnSpPr/>
            <p:nvPr/>
          </p:nvCxnSpPr>
          <p:spPr>
            <a:xfrm flipH="1">
              <a:off x="4933320" y="4686887"/>
              <a:ext cx="3266028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5808693" y="4482992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7280150" y="4458436"/>
              <a:ext cx="466794" cy="461665"/>
              <a:chOff x="3886200" y="4451732"/>
              <a:chExt cx="466794" cy="461665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7280150" y="5107639"/>
              <a:ext cx="466794" cy="461665"/>
              <a:chOff x="828606" y="4110335"/>
              <a:chExt cx="466794" cy="461665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7965950" y="4458436"/>
              <a:ext cx="466794" cy="461665"/>
              <a:chOff x="4467638" y="4451732"/>
              <a:chExt cx="466794" cy="461665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cxnSp>
          <p:nvCxnSpPr>
            <p:cNvPr id="174" name="Straight Connector 173"/>
            <p:cNvCxnSpPr/>
            <p:nvPr/>
          </p:nvCxnSpPr>
          <p:spPr>
            <a:xfrm>
              <a:off x="7494979" y="4876784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70" idx="6"/>
              <a:endCxn id="212" idx="0"/>
            </p:cNvCxnSpPr>
            <p:nvPr/>
          </p:nvCxnSpPr>
          <p:spPr>
            <a:xfrm>
              <a:off x="6240102" y="4698697"/>
              <a:ext cx="335388" cy="4089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6" name="Group 175"/>
            <p:cNvGrpSpPr/>
            <p:nvPr/>
          </p:nvGrpSpPr>
          <p:grpSpPr>
            <a:xfrm>
              <a:off x="6342093" y="5107639"/>
              <a:ext cx="466794" cy="461665"/>
              <a:chOff x="2438400" y="4467660"/>
              <a:chExt cx="466794" cy="461665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  <p:cxnSp>
          <p:nvCxnSpPr>
            <p:cNvPr id="177" name="Straight Connector 176"/>
            <p:cNvCxnSpPr/>
            <p:nvPr/>
          </p:nvCxnSpPr>
          <p:spPr>
            <a:xfrm>
              <a:off x="6044511" y="5523301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5799099" y="5113924"/>
              <a:ext cx="466794" cy="461665"/>
              <a:chOff x="6108533" y="4467660"/>
              <a:chExt cx="466794" cy="461665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5797040" y="5830036"/>
              <a:ext cx="466794" cy="461665"/>
              <a:chOff x="828606" y="4110335"/>
              <a:chExt cx="466794" cy="461665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5191146" y="5123352"/>
              <a:ext cx="466794" cy="461665"/>
              <a:chOff x="7054327" y="4467660"/>
              <a:chExt cx="466794" cy="461665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191146" y="5808123"/>
              <a:ext cx="466794" cy="461665"/>
              <a:chOff x="828606" y="4110335"/>
              <a:chExt cx="466794" cy="461665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4724400" y="4498253"/>
              <a:ext cx="477345" cy="1133792"/>
              <a:chOff x="4898257" y="5009575"/>
              <a:chExt cx="477345" cy="1133792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5107177" y="5437192"/>
                <a:ext cx="0" cy="2850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4908808" y="5009575"/>
                <a:ext cx="466794" cy="461665"/>
                <a:chOff x="828606" y="4110335"/>
                <a:chExt cx="466794" cy="461665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15</a:t>
                  </a:r>
                  <a:endParaRPr lang="zh-CN" altLang="en-US" sz="2400" dirty="0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4898257" y="5681702"/>
                <a:ext cx="466794" cy="461665"/>
                <a:chOff x="828606" y="4110335"/>
                <a:chExt cx="466794" cy="461665"/>
              </a:xfrm>
            </p:grpSpPr>
            <p:sp>
              <p:nvSpPr>
                <p:cNvPr id="199" name="Oval 198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35</a:t>
                  </a:r>
                  <a:endParaRPr lang="zh-CN" altLang="en-US" sz="2400" dirty="0"/>
                </a:p>
              </p:txBody>
            </p:sp>
          </p:grpSp>
        </p:grpSp>
        <p:cxnSp>
          <p:nvCxnSpPr>
            <p:cNvPr id="198" name="Straight Connector 197"/>
            <p:cNvCxnSpPr>
              <a:stCxn id="170" idx="2"/>
            </p:cNvCxnSpPr>
            <p:nvPr/>
          </p:nvCxnSpPr>
          <p:spPr>
            <a:xfrm flipH="1">
              <a:off x="5506093" y="4698697"/>
              <a:ext cx="302600" cy="45977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017719" y="4897173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6813356" y="4828319"/>
              <a:ext cx="542994" cy="1404490"/>
              <a:chOff x="3824063" y="4513101"/>
              <a:chExt cx="542994" cy="1404490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4057460" y="5213773"/>
                <a:ext cx="0" cy="3059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3824063" y="4806723"/>
                <a:ext cx="466794" cy="461665"/>
                <a:chOff x="5080650" y="4451732"/>
                <a:chExt cx="466794" cy="461665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5104191" y="4502563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5080650" y="4451732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38</a:t>
                  </a:r>
                  <a:endParaRPr lang="zh-CN" altLang="en-US" sz="2400" dirty="0"/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3830614" y="5455926"/>
                <a:ext cx="466794" cy="461665"/>
                <a:chOff x="828606" y="4110335"/>
                <a:chExt cx="466794" cy="461665"/>
              </a:xfrm>
            </p:grpSpPr>
            <p:sp>
              <p:nvSpPr>
                <p:cNvPr id="187" name="Oval 186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41</a:t>
                  </a:r>
                  <a:endParaRPr lang="zh-CN" altLang="en-US" sz="2400" dirty="0"/>
                </a:p>
              </p:txBody>
            </p:sp>
          </p:grpSp>
          <p:cxnSp>
            <p:nvCxnSpPr>
              <p:cNvPr id="186" name="Straight Connector 185"/>
              <p:cNvCxnSpPr/>
              <p:nvPr/>
            </p:nvCxnSpPr>
            <p:spPr>
              <a:xfrm flipH="1">
                <a:off x="4081410" y="4513101"/>
                <a:ext cx="285647" cy="3396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>
              <a:off x="5413218" y="5564977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90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decreaseKey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u="sng" dirty="0"/>
              <a:t>A special note</a:t>
            </a:r>
            <a:r>
              <a:rPr lang="en-US" altLang="zh-CN" dirty="0"/>
              <a:t>: if a node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b="1" dirty="0"/>
              <a:t>not</a:t>
            </a:r>
            <a:r>
              <a:rPr lang="en-US" altLang="zh-CN" dirty="0"/>
              <a:t> in the root list has lost a child for the </a:t>
            </a:r>
            <a:r>
              <a:rPr lang="en-US" altLang="zh-CN" b="1" dirty="0">
                <a:solidFill>
                  <a:srgbClr val="C00000"/>
                </a:solidFill>
              </a:rPr>
              <a:t>second time</a:t>
            </a:r>
            <a:r>
              <a:rPr lang="en-US" altLang="zh-CN" dirty="0"/>
              <a:t>, the subtree rooted at </a:t>
            </a:r>
            <a:r>
              <a:rPr lang="en-US" altLang="zh-CN" i="1" dirty="0"/>
              <a:t>n</a:t>
            </a:r>
            <a:r>
              <a:rPr lang="en-US" altLang="zh-CN" dirty="0"/>
              <a:t> should also be cut from </a:t>
            </a:r>
            <a:r>
              <a:rPr lang="en-US" altLang="zh-CN" i="1" dirty="0"/>
              <a:t>n</a:t>
            </a:r>
            <a:r>
              <a:rPr lang="en-US" altLang="zh-CN" dirty="0"/>
              <a:t>’s parent and move to the root list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3581400"/>
            <a:ext cx="3708344" cy="1833265"/>
            <a:chOff x="4724400" y="4458436"/>
            <a:chExt cx="3708344" cy="1833265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4933320" y="4686887"/>
              <a:ext cx="3266028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808693" y="4482992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80150" y="4458436"/>
              <a:ext cx="466794" cy="461665"/>
              <a:chOff x="3886200" y="4451732"/>
              <a:chExt cx="466794" cy="46166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80150" y="5107639"/>
              <a:ext cx="466794" cy="461665"/>
              <a:chOff x="828606" y="4110335"/>
              <a:chExt cx="466794" cy="46166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965950" y="4458436"/>
              <a:ext cx="466794" cy="461665"/>
              <a:chOff x="4467638" y="4451732"/>
              <a:chExt cx="466794" cy="46166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7494979" y="4876784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6"/>
              <a:endCxn id="48" idx="0"/>
            </p:cNvCxnSpPr>
            <p:nvPr/>
          </p:nvCxnSpPr>
          <p:spPr>
            <a:xfrm>
              <a:off x="6240102" y="4698697"/>
              <a:ext cx="335388" cy="4089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342093" y="5107639"/>
              <a:ext cx="466794" cy="461665"/>
              <a:chOff x="2438400" y="4467660"/>
              <a:chExt cx="466794" cy="46166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6044511" y="5523301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5799099" y="5113924"/>
              <a:ext cx="466794" cy="461665"/>
              <a:chOff x="6108533" y="4467660"/>
              <a:chExt cx="466794" cy="46166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797040" y="5830036"/>
              <a:ext cx="466794" cy="461665"/>
              <a:chOff x="828606" y="4110335"/>
              <a:chExt cx="466794" cy="46166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191146" y="5123352"/>
              <a:ext cx="466794" cy="461665"/>
              <a:chOff x="7054327" y="4467660"/>
              <a:chExt cx="466794" cy="461665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91146" y="5808123"/>
              <a:ext cx="466794" cy="461665"/>
              <a:chOff x="828606" y="4110335"/>
              <a:chExt cx="466794" cy="46166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724400" y="4498253"/>
              <a:ext cx="477345" cy="1133792"/>
              <a:chOff x="4898257" y="5009575"/>
              <a:chExt cx="477345" cy="1133792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107177" y="5437192"/>
                <a:ext cx="0" cy="2850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4908808" y="5009575"/>
                <a:ext cx="466794" cy="461665"/>
                <a:chOff x="828606" y="4110335"/>
                <a:chExt cx="466794" cy="461665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15</a:t>
                  </a:r>
                  <a:endParaRPr lang="zh-CN" altLang="en-US" sz="24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4898257" y="5681702"/>
                <a:ext cx="466794" cy="461665"/>
                <a:chOff x="828606" y="4110335"/>
                <a:chExt cx="466794" cy="461665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35</a:t>
                  </a:r>
                  <a:endParaRPr lang="zh-CN" altLang="en-US" sz="2400" dirty="0"/>
                </a:p>
              </p:txBody>
            </p:sp>
          </p:grpSp>
        </p:grpSp>
        <p:cxnSp>
          <p:nvCxnSpPr>
            <p:cNvPr id="20" name="Straight Connector 19"/>
            <p:cNvCxnSpPr>
              <a:stCxn id="7" idx="2"/>
            </p:cNvCxnSpPr>
            <p:nvPr/>
          </p:nvCxnSpPr>
          <p:spPr>
            <a:xfrm flipH="1">
              <a:off x="5506093" y="4698697"/>
              <a:ext cx="302600" cy="45977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17719" y="4897173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813356" y="4828319"/>
              <a:ext cx="542994" cy="1404490"/>
              <a:chOff x="3824063" y="4513101"/>
              <a:chExt cx="542994" cy="140449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057460" y="5213773"/>
                <a:ext cx="0" cy="3059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3824063" y="4806723"/>
                <a:ext cx="466794" cy="461665"/>
                <a:chOff x="5080650" y="4451732"/>
                <a:chExt cx="466794" cy="461665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5104191" y="4502563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080650" y="4451732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38</a:t>
                  </a:r>
                  <a:endParaRPr lang="zh-CN" altLang="en-US" sz="2400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830614" y="5455926"/>
                <a:ext cx="466794" cy="461665"/>
                <a:chOff x="828606" y="4110335"/>
                <a:chExt cx="466794" cy="461665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41</a:t>
                  </a:r>
                  <a:endParaRPr lang="zh-CN" altLang="en-US" sz="2400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 flipH="1">
                <a:off x="4081410" y="4513101"/>
                <a:ext cx="285647" cy="3396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5413218" y="5564977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019017" y="3195935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46 </a:t>
            </a:r>
            <a:r>
              <a:rPr lang="en-US" altLang="zh-CN" sz="2400" dirty="0">
                <a:solidFill>
                  <a:srgbClr val="0000FF"/>
                </a:solidFill>
                <a:sym typeface="Wingdings" panose="05000000000000000000" pitchFamily="2" charset="2"/>
              </a:rPr>
              <a:t> 10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166221" y="4948535"/>
            <a:ext cx="466794" cy="461665"/>
            <a:chOff x="7162800" y="5250824"/>
            <a:chExt cx="466794" cy="461665"/>
          </a:xfrm>
        </p:grpSpPr>
        <p:sp>
          <p:nvSpPr>
            <p:cNvPr id="57" name="Oval 56"/>
            <p:cNvSpPr/>
            <p:nvPr/>
          </p:nvSpPr>
          <p:spPr>
            <a:xfrm>
              <a:off x="7186341" y="5301655"/>
              <a:ext cx="397062" cy="367517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62800" y="5250824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  <a:endParaRPr lang="zh-CN" altLang="en-US" sz="24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78919" y="5628850"/>
            <a:ext cx="3297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24 has already lost one child</a:t>
            </a:r>
            <a:endParaRPr lang="zh-CN" altLang="en-US" sz="24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178441" y="3559487"/>
            <a:ext cx="3708344" cy="1833265"/>
            <a:chOff x="5112541" y="3559487"/>
            <a:chExt cx="3708344" cy="183326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5321461" y="3787938"/>
              <a:ext cx="3266028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6196834" y="3584043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7668291" y="3559487"/>
              <a:ext cx="466794" cy="461665"/>
              <a:chOff x="3886200" y="4451732"/>
              <a:chExt cx="466794" cy="461665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668291" y="4208690"/>
              <a:ext cx="466794" cy="461665"/>
              <a:chOff x="828606" y="4110335"/>
              <a:chExt cx="466794" cy="461665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8354091" y="3559487"/>
              <a:ext cx="466794" cy="461665"/>
              <a:chOff x="4467638" y="4451732"/>
              <a:chExt cx="466794" cy="461665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7883120" y="3977835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2" idx="5"/>
              <a:endCxn id="103" idx="0"/>
            </p:cNvCxnSpPr>
            <p:nvPr/>
          </p:nvCxnSpPr>
          <p:spPr>
            <a:xfrm>
              <a:off x="6565065" y="3952274"/>
              <a:ext cx="398566" cy="256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6730234" y="4208690"/>
              <a:ext cx="466794" cy="461665"/>
              <a:chOff x="2438400" y="4467660"/>
              <a:chExt cx="466794" cy="461665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>
              <a:off x="6432652" y="4624352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6187240" y="4214975"/>
              <a:ext cx="466794" cy="461665"/>
              <a:chOff x="6108533" y="4467660"/>
              <a:chExt cx="466794" cy="461665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185181" y="4931087"/>
              <a:ext cx="466794" cy="461665"/>
              <a:chOff x="828606" y="4110335"/>
              <a:chExt cx="466794" cy="461665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705406" y="4224403"/>
              <a:ext cx="466794" cy="461665"/>
              <a:chOff x="7054327" y="4467660"/>
              <a:chExt cx="466794" cy="461665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572900" y="3587169"/>
              <a:ext cx="466794" cy="461665"/>
              <a:chOff x="1819206" y="4110335"/>
              <a:chExt cx="466794" cy="461665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879344" y="4161166"/>
                <a:ext cx="397062" cy="367517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192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10</a:t>
                </a:r>
                <a:endParaRPr lang="zh-CN" altLang="en-US" sz="24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112541" y="3599304"/>
              <a:ext cx="477345" cy="1133792"/>
              <a:chOff x="4898257" y="5009575"/>
              <a:chExt cx="477345" cy="1133792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5107177" y="5437192"/>
                <a:ext cx="0" cy="2850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4908808" y="5009575"/>
                <a:ext cx="466794" cy="461665"/>
                <a:chOff x="828606" y="4110335"/>
                <a:chExt cx="466794" cy="461665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15</a:t>
                  </a:r>
                  <a:endParaRPr lang="zh-CN" altLang="en-US" sz="24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4898257" y="5681702"/>
                <a:ext cx="466794" cy="461665"/>
                <a:chOff x="828606" y="4110335"/>
                <a:chExt cx="466794" cy="461665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35</a:t>
                  </a:r>
                  <a:endParaRPr lang="zh-CN" altLang="en-US" sz="2400" dirty="0"/>
                </a:p>
              </p:txBody>
            </p:sp>
          </p:grpSp>
        </p:grpSp>
        <p:cxnSp>
          <p:nvCxnSpPr>
            <p:cNvPr id="75" name="Straight Connector 74"/>
            <p:cNvCxnSpPr>
              <a:stCxn id="62" idx="3"/>
              <a:endCxn id="97" idx="0"/>
            </p:cNvCxnSpPr>
            <p:nvPr/>
          </p:nvCxnSpPr>
          <p:spPr>
            <a:xfrm flipH="1">
              <a:off x="5938803" y="3952274"/>
              <a:ext cx="321209" cy="2721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05860" y="3998224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7201497" y="3929370"/>
              <a:ext cx="542994" cy="1404490"/>
              <a:chOff x="3824063" y="4513101"/>
              <a:chExt cx="542994" cy="140449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4057460" y="5213773"/>
                <a:ext cx="0" cy="3059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3824063" y="4806723"/>
                <a:ext cx="466794" cy="461665"/>
                <a:chOff x="5080650" y="4451732"/>
                <a:chExt cx="466794" cy="461665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5104191" y="4502563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080650" y="4451732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38</a:t>
                  </a:r>
                  <a:endParaRPr lang="zh-CN" altLang="en-US" sz="24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3830614" y="5455926"/>
                <a:ext cx="466794" cy="461665"/>
                <a:chOff x="828606" y="4110335"/>
                <a:chExt cx="466794" cy="461665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41</a:t>
                  </a:r>
                  <a:endParaRPr lang="zh-CN" altLang="en-US" sz="2400" dirty="0"/>
                </a:p>
              </p:txBody>
            </p:sp>
          </p:grpSp>
          <p:cxnSp>
            <p:nvCxnSpPr>
              <p:cNvPr id="82" name="Straight Connector 81"/>
              <p:cNvCxnSpPr/>
              <p:nvPr/>
            </p:nvCxnSpPr>
            <p:spPr>
              <a:xfrm flipH="1">
                <a:off x="4081410" y="4513101"/>
                <a:ext cx="285647" cy="3396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8" name="Straight Connector 117"/>
          <p:cNvCxnSpPr/>
          <p:nvPr/>
        </p:nvCxnSpPr>
        <p:spPr>
          <a:xfrm>
            <a:off x="914400" y="4854536"/>
            <a:ext cx="944218" cy="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Arrow 118"/>
          <p:cNvSpPr/>
          <p:nvPr/>
        </p:nvSpPr>
        <p:spPr>
          <a:xfrm>
            <a:off x="4017733" y="4344175"/>
            <a:ext cx="817708" cy="473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5267931" y="5628849"/>
            <a:ext cx="358338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Now 24 has lost child for the second time, we need to cut it</a:t>
            </a:r>
            <a:endParaRPr lang="zh-CN" altLang="en-US" sz="2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5718714" y="4123923"/>
            <a:ext cx="682086" cy="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4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 animBg="1"/>
      <p:bldP spid="119" grpId="0" animBg="1"/>
      <p:bldP spid="1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Fast algorithms for problems such as computing minimum spanning trees and finding single-source shortest paths make essential use of Fibonacci heaps</a:t>
            </a:r>
          </a:p>
          <a:p>
            <a:pPr lvl="1"/>
            <a:r>
              <a:rPr lang="en-US" altLang="zh-CN" dirty="0"/>
              <a:t>For example, in single-source shortest path problem, we need to extract minimum and decrease key.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63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" y="1524000"/>
            <a:ext cx="3708344" cy="1833265"/>
            <a:chOff x="5112541" y="3559487"/>
            <a:chExt cx="3708344" cy="1833265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5321461" y="3787938"/>
              <a:ext cx="3266028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196834" y="3584043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7668291" y="3559487"/>
              <a:ext cx="466794" cy="461665"/>
              <a:chOff x="3886200" y="4451732"/>
              <a:chExt cx="466794" cy="461665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7668291" y="4208690"/>
              <a:ext cx="466794" cy="461665"/>
              <a:chOff x="828606" y="4110335"/>
              <a:chExt cx="466794" cy="461665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8354091" y="3559487"/>
              <a:ext cx="466794" cy="461665"/>
              <a:chOff x="4467638" y="4451732"/>
              <a:chExt cx="466794" cy="461665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>
              <a:off x="7883120" y="3977835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6" idx="5"/>
              <a:endCxn id="146" idx="0"/>
            </p:cNvCxnSpPr>
            <p:nvPr/>
          </p:nvCxnSpPr>
          <p:spPr>
            <a:xfrm>
              <a:off x="6565065" y="3952274"/>
              <a:ext cx="398566" cy="256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6730234" y="4208690"/>
              <a:ext cx="466794" cy="461665"/>
              <a:chOff x="2438400" y="4467660"/>
              <a:chExt cx="466794" cy="461665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  <p:cxnSp>
          <p:nvCxnSpPr>
            <p:cNvPr id="113" name="Straight Connector 112"/>
            <p:cNvCxnSpPr/>
            <p:nvPr/>
          </p:nvCxnSpPr>
          <p:spPr>
            <a:xfrm>
              <a:off x="6432652" y="4624352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6187240" y="4214975"/>
              <a:ext cx="466794" cy="461665"/>
              <a:chOff x="6108533" y="4467660"/>
              <a:chExt cx="466794" cy="461665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6185181" y="4931087"/>
              <a:ext cx="466794" cy="461665"/>
              <a:chOff x="828606" y="4110335"/>
              <a:chExt cx="466794" cy="46166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705406" y="4224403"/>
              <a:ext cx="466794" cy="461665"/>
              <a:chOff x="7054327" y="4467660"/>
              <a:chExt cx="466794" cy="461665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5572900" y="3587169"/>
              <a:ext cx="466794" cy="461665"/>
              <a:chOff x="1819206" y="4110335"/>
              <a:chExt cx="466794" cy="461665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1879344" y="4161166"/>
                <a:ext cx="397062" cy="367517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8192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10</a:t>
                </a:r>
                <a:endParaRPr lang="zh-CN" altLang="en-US" sz="2400" dirty="0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5112541" y="3599304"/>
              <a:ext cx="477345" cy="1133792"/>
              <a:chOff x="4898257" y="5009575"/>
              <a:chExt cx="477345" cy="1133792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5107177" y="5437192"/>
                <a:ext cx="0" cy="2850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4908808" y="5009575"/>
                <a:ext cx="466794" cy="461665"/>
                <a:chOff x="828606" y="4110335"/>
                <a:chExt cx="466794" cy="461665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15</a:t>
                  </a:r>
                  <a:endParaRPr lang="zh-CN" altLang="en-US" sz="2400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898257" y="5681702"/>
                <a:ext cx="466794" cy="461665"/>
                <a:chOff x="828606" y="4110335"/>
                <a:chExt cx="466794" cy="461665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35</a:t>
                  </a:r>
                  <a:endParaRPr lang="zh-CN" altLang="en-US" sz="2400" dirty="0"/>
                </a:p>
              </p:txBody>
            </p:sp>
          </p:grpSp>
        </p:grpSp>
        <p:cxnSp>
          <p:nvCxnSpPr>
            <p:cNvPr id="119" name="Straight Connector 118"/>
            <p:cNvCxnSpPr>
              <a:stCxn id="106" idx="3"/>
              <a:endCxn id="140" idx="0"/>
            </p:cNvCxnSpPr>
            <p:nvPr/>
          </p:nvCxnSpPr>
          <p:spPr>
            <a:xfrm flipH="1">
              <a:off x="5938803" y="3952274"/>
              <a:ext cx="321209" cy="2721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405860" y="3998224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201497" y="3929370"/>
              <a:ext cx="542994" cy="1404490"/>
              <a:chOff x="3824063" y="4513101"/>
              <a:chExt cx="542994" cy="1404490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4057460" y="5213773"/>
                <a:ext cx="0" cy="3059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/>
            </p:nvGrpSpPr>
            <p:grpSpPr>
              <a:xfrm>
                <a:off x="3824063" y="4806723"/>
                <a:ext cx="466794" cy="461665"/>
                <a:chOff x="5080650" y="4451732"/>
                <a:chExt cx="466794" cy="461665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5104191" y="4502563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080650" y="4451732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38</a:t>
                  </a:r>
                  <a:endParaRPr lang="zh-CN" altLang="en-US" sz="2400" dirty="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3830614" y="5455926"/>
                <a:ext cx="466794" cy="461665"/>
                <a:chOff x="828606" y="4110335"/>
                <a:chExt cx="466794" cy="461665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41</a:t>
                  </a:r>
                  <a:endParaRPr lang="zh-CN" altLang="en-US" sz="2400" dirty="0"/>
                </a:p>
              </p:txBody>
            </p:sp>
          </p:grpSp>
          <p:cxnSp>
            <p:nvCxnSpPr>
              <p:cNvPr id="125" name="Straight Connector 124"/>
              <p:cNvCxnSpPr/>
              <p:nvPr/>
            </p:nvCxnSpPr>
            <p:spPr>
              <a:xfrm flipH="1">
                <a:off x="4081410" y="4513101"/>
                <a:ext cx="285647" cy="3396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decreaseKey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59123" y="3276600"/>
                <a:ext cx="7775277" cy="343444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u="sng" dirty="0"/>
                  <a:t>Note 1</a:t>
                </a:r>
                <a:r>
                  <a:rPr lang="en-US" altLang="zh-CN" dirty="0"/>
                  <a:t>: in general case, it may </a:t>
                </a:r>
                <a:r>
                  <a:rPr lang="en-US" altLang="zh-CN" dirty="0" err="1"/>
                  <a:t>recurse</a:t>
                </a:r>
                <a:r>
                  <a:rPr lang="en-US" altLang="zh-CN" dirty="0"/>
                  <a:t>, since the parent may also lose child for the second time</a:t>
                </a:r>
              </a:p>
              <a:p>
                <a:r>
                  <a:rPr lang="en-US" altLang="zh-CN" u="sng" dirty="0"/>
                  <a:t>Note 2</a:t>
                </a:r>
                <a:r>
                  <a:rPr lang="en-US" altLang="zh-CN" dirty="0"/>
                  <a:t>: to indicate whether a node has lost child for the second time, a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mark</a:t>
                </a:r>
                <a:r>
                  <a:rPr lang="en-US" altLang="zh-CN" dirty="0"/>
                  <a:t> flag could be used</a:t>
                </a:r>
              </a:p>
              <a:p>
                <a:pPr lvl="1"/>
                <a:r>
                  <a:rPr lang="en-US" altLang="zh-CN" dirty="0"/>
                  <a:t>First time losing a child, set mark to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true</a:t>
                </a:r>
              </a:p>
              <a:p>
                <a:pPr lvl="1"/>
                <a:r>
                  <a:rPr lang="en-US" altLang="zh-CN" dirty="0"/>
                  <a:t>When a child is lost and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mark is true</a:t>
                </a:r>
                <a:r>
                  <a:rPr lang="en-US" altLang="zh-CN" dirty="0"/>
                  <a:t>, this indicates losing child for the second time</a:t>
                </a:r>
              </a:p>
              <a:p>
                <a:r>
                  <a:rPr lang="en-US" altLang="zh-CN" u="sng" dirty="0"/>
                  <a:t>Note 3</a:t>
                </a:r>
                <a:r>
                  <a:rPr lang="en-US" altLang="zh-CN" dirty="0"/>
                  <a:t>: amortized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. Read literature for proof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59123" y="3276600"/>
                <a:ext cx="7775277" cy="3434445"/>
              </a:xfrm>
              <a:blipFill>
                <a:blip r:embed="rId2"/>
                <a:stretch>
                  <a:fillRect l="-784" t="-1599" r="-157" b="-4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762000" y="2057400"/>
            <a:ext cx="682086" cy="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4384821" y="1508550"/>
            <a:ext cx="4454379" cy="1833265"/>
            <a:chOff x="3332655" y="4471930"/>
            <a:chExt cx="4454379" cy="183326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3597880" y="4700381"/>
              <a:ext cx="3955758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162983" y="4496486"/>
              <a:ext cx="431409" cy="43140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634440" y="4471930"/>
              <a:ext cx="466794" cy="461665"/>
              <a:chOff x="3886200" y="4451732"/>
              <a:chExt cx="466794" cy="461665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909741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886200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634440" y="5121133"/>
              <a:ext cx="466794" cy="461665"/>
              <a:chOff x="828606" y="4110335"/>
              <a:chExt cx="466794" cy="461665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320240" y="4471930"/>
              <a:ext cx="466794" cy="461665"/>
              <a:chOff x="4467638" y="4451732"/>
              <a:chExt cx="466794" cy="461665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91179" y="4502563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467638" y="4451732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>
              <a:off x="6849269" y="4890278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5"/>
              <a:endCxn id="97" idx="0"/>
            </p:cNvCxnSpPr>
            <p:nvPr/>
          </p:nvCxnSpPr>
          <p:spPr>
            <a:xfrm>
              <a:off x="5531214" y="4864717"/>
              <a:ext cx="398566" cy="2564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5696383" y="5121133"/>
              <a:ext cx="466794" cy="461665"/>
              <a:chOff x="2438400" y="4467660"/>
              <a:chExt cx="466794" cy="461665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2461941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438400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5398801" y="5536795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5153389" y="5127418"/>
              <a:ext cx="466794" cy="461665"/>
              <a:chOff x="6108533" y="4467660"/>
              <a:chExt cx="466794" cy="461665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6132074" y="4518491"/>
                <a:ext cx="397062" cy="3675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108533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151330" y="5843530"/>
              <a:ext cx="466794" cy="461665"/>
              <a:chOff x="828606" y="4110335"/>
              <a:chExt cx="466794" cy="461665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495800" y="4514669"/>
              <a:ext cx="466794" cy="461665"/>
              <a:chOff x="7054327" y="4467660"/>
              <a:chExt cx="466794" cy="461665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7077868" y="4518491"/>
                <a:ext cx="397062" cy="36751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054327" y="446766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876606" y="4492770"/>
              <a:ext cx="466794" cy="461665"/>
              <a:chOff x="828606" y="4110335"/>
              <a:chExt cx="466794" cy="461665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10</a:t>
                </a:r>
                <a:endParaRPr lang="zh-CN" altLang="en-US" sz="24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332655" y="4505008"/>
              <a:ext cx="477345" cy="1133792"/>
              <a:chOff x="4898257" y="5009575"/>
              <a:chExt cx="477345" cy="1133792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5107177" y="5437192"/>
                <a:ext cx="0" cy="28501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4908808" y="5009575"/>
                <a:ext cx="466794" cy="461665"/>
                <a:chOff x="828606" y="4110335"/>
                <a:chExt cx="466794" cy="461665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15</a:t>
                  </a:r>
                  <a:endParaRPr lang="zh-CN" altLang="en-US" sz="2400" dirty="0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4898257" y="5681702"/>
                <a:ext cx="466794" cy="461665"/>
                <a:chOff x="828606" y="4110335"/>
                <a:chExt cx="466794" cy="461665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35</a:t>
                  </a:r>
                  <a:endParaRPr lang="zh-CN" altLang="en-US" sz="2400" dirty="0"/>
                </a:p>
              </p:txBody>
            </p:sp>
          </p:grpSp>
        </p:grpSp>
        <p:cxnSp>
          <p:nvCxnSpPr>
            <p:cNvPr id="71" name="Straight Connector 70"/>
            <p:cNvCxnSpPr/>
            <p:nvPr/>
          </p:nvCxnSpPr>
          <p:spPr>
            <a:xfrm>
              <a:off x="5372009" y="4910667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6167646" y="4841813"/>
              <a:ext cx="542994" cy="1404490"/>
              <a:chOff x="3824063" y="4513101"/>
              <a:chExt cx="542994" cy="140449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4057460" y="5213773"/>
                <a:ext cx="0" cy="30597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3824063" y="4806723"/>
                <a:ext cx="466794" cy="461665"/>
                <a:chOff x="5080650" y="4451732"/>
                <a:chExt cx="466794" cy="461665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5104191" y="4502563"/>
                  <a:ext cx="397062" cy="3675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080650" y="4451732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38</a:t>
                  </a:r>
                  <a:endParaRPr lang="zh-CN" altLang="en-US" sz="2400" dirty="0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830614" y="5455926"/>
                <a:ext cx="466794" cy="461665"/>
                <a:chOff x="828606" y="4110335"/>
                <a:chExt cx="466794" cy="461665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852147" y="4161166"/>
                  <a:ext cx="397062" cy="367517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28606" y="4110335"/>
                  <a:ext cx="466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41</a:t>
                  </a:r>
                  <a:endParaRPr lang="zh-CN" altLang="en-US" sz="2400" dirty="0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 flipH="1">
                <a:off x="4081410" y="4513101"/>
                <a:ext cx="285647" cy="33968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ight Arrow 154"/>
          <p:cNvSpPr/>
          <p:nvPr/>
        </p:nvSpPr>
        <p:spPr>
          <a:xfrm>
            <a:off x="3429000" y="2231824"/>
            <a:ext cx="817708" cy="473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4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 Heap: First Look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 collection of rooted trees, each as a min heap (satisfying the property on keys of a min heap)</a:t>
            </a:r>
          </a:p>
          <a:p>
            <a:pPr lvl="1"/>
            <a:r>
              <a:rPr lang="en-US" altLang="zh-CN" dirty="0"/>
              <a:t>However, the min heap here can have degree &gt; 2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625404" y="3649910"/>
            <a:ext cx="6350391" cy="2522290"/>
            <a:chOff x="914400" y="3614152"/>
            <a:chExt cx="6350391" cy="2522290"/>
          </a:xfrm>
        </p:grpSpPr>
        <p:sp>
          <p:nvSpPr>
            <p:cNvPr id="8" name="Oval 7"/>
            <p:cNvSpPr/>
            <p:nvPr/>
          </p:nvSpPr>
          <p:spPr>
            <a:xfrm>
              <a:off x="1549791" y="4495799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438400" y="4495799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52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314700" y="4495798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549791" y="5476433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39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314700" y="5461783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438399" y="3614152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14400" y="3614152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521591" y="4465766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729068" y="4465766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04782" y="4465765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121791" y="3614152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521591" y="3614152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729068" y="5410787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35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3" idx="4"/>
              <a:endCxn id="9" idx="0"/>
            </p:cNvCxnSpPr>
            <p:nvPr/>
          </p:nvCxnSpPr>
          <p:spPr>
            <a:xfrm>
              <a:off x="2768404" y="4274161"/>
              <a:ext cx="1" cy="2216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3"/>
              <a:endCxn id="8" idx="7"/>
            </p:cNvCxnSpPr>
            <p:nvPr/>
          </p:nvCxnSpPr>
          <p:spPr>
            <a:xfrm flipH="1">
              <a:off x="2113144" y="4177505"/>
              <a:ext cx="421911" cy="4149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5"/>
              <a:endCxn id="10" idx="1"/>
            </p:cNvCxnSpPr>
            <p:nvPr/>
          </p:nvCxnSpPr>
          <p:spPr>
            <a:xfrm>
              <a:off x="3001752" y="4177505"/>
              <a:ext cx="409604" cy="4149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4"/>
              <a:endCxn id="12" idx="0"/>
            </p:cNvCxnSpPr>
            <p:nvPr/>
          </p:nvCxnSpPr>
          <p:spPr>
            <a:xfrm>
              <a:off x="3644705" y="5155807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4"/>
              <a:endCxn id="11" idx="0"/>
            </p:cNvCxnSpPr>
            <p:nvPr/>
          </p:nvCxnSpPr>
          <p:spPr>
            <a:xfrm>
              <a:off x="1879796" y="5155808"/>
              <a:ext cx="0" cy="3206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4"/>
              <a:endCxn id="20" idx="0"/>
            </p:cNvCxnSpPr>
            <p:nvPr/>
          </p:nvCxnSpPr>
          <p:spPr>
            <a:xfrm>
              <a:off x="6059073" y="5125775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9" idx="4"/>
              <a:endCxn id="15" idx="0"/>
            </p:cNvCxnSpPr>
            <p:nvPr/>
          </p:nvCxnSpPr>
          <p:spPr>
            <a:xfrm>
              <a:off x="4851596" y="4274161"/>
              <a:ext cx="0" cy="1916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8" idx="3"/>
              <a:endCxn id="16" idx="0"/>
            </p:cNvCxnSpPr>
            <p:nvPr/>
          </p:nvCxnSpPr>
          <p:spPr>
            <a:xfrm flipH="1">
              <a:off x="6059073" y="4177505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8" idx="5"/>
              <a:endCxn id="17" idx="0"/>
            </p:cNvCxnSpPr>
            <p:nvPr/>
          </p:nvCxnSpPr>
          <p:spPr>
            <a:xfrm>
              <a:off x="6685144" y="4177505"/>
              <a:ext cx="249643" cy="2882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3" idx="2"/>
              <a:endCxn id="14" idx="6"/>
            </p:cNvCxnSpPr>
            <p:nvPr/>
          </p:nvCxnSpPr>
          <p:spPr>
            <a:xfrm flipH="1">
              <a:off x="1574409" y="3944157"/>
              <a:ext cx="86399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9" idx="2"/>
            </p:cNvCxnSpPr>
            <p:nvPr/>
          </p:nvCxnSpPr>
          <p:spPr>
            <a:xfrm flipH="1" flipV="1">
              <a:off x="3098408" y="3944156"/>
              <a:ext cx="1423183" cy="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8" idx="2"/>
              <a:endCxn id="19" idx="6"/>
            </p:cNvCxnSpPr>
            <p:nvPr/>
          </p:nvCxnSpPr>
          <p:spPr>
            <a:xfrm flipH="1">
              <a:off x="5181600" y="3944157"/>
              <a:ext cx="94019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>
            <a:off x="3479408" y="3278468"/>
            <a:ext cx="0" cy="38100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23193" y="2814935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H.min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135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dirty="0"/>
              <a:t>Fibonacci Heap: Implementation Details</a:t>
            </a:r>
            <a:endParaRPr lang="zh-CN" altLang="en-US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0" y="1447800"/>
            <a:ext cx="3581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Each node has</a:t>
            </a:r>
          </a:p>
          <a:p>
            <a:pPr lvl="1"/>
            <a:r>
              <a:rPr lang="en-US" altLang="zh-CN" dirty="0"/>
              <a:t>a pointer to its parent</a:t>
            </a:r>
          </a:p>
          <a:p>
            <a:pPr lvl="1"/>
            <a:r>
              <a:rPr lang="en-US" altLang="zh-CN" dirty="0"/>
              <a:t>a pointer to one of its children</a:t>
            </a:r>
          </a:p>
          <a:p>
            <a:pPr lvl="1"/>
            <a:r>
              <a:rPr lang="en-US" altLang="zh-CN" dirty="0"/>
              <a:t>degree (# of children)</a:t>
            </a:r>
          </a:p>
          <a:p>
            <a:r>
              <a:rPr lang="en-US" altLang="zh-CN" dirty="0"/>
              <a:t>Children are linked by circular, doubly linked list</a:t>
            </a:r>
          </a:p>
          <a:p>
            <a:pPr lvl="1"/>
            <a:r>
              <a:rPr lang="en-US" altLang="zh-CN" dirty="0"/>
              <a:t>If y is the only child, then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y.prev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y.next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=y</a:t>
            </a:r>
          </a:p>
          <a:p>
            <a:pPr lvl="1"/>
            <a:r>
              <a:rPr lang="en-US" altLang="zh-CN" dirty="0"/>
              <a:t>Why circular, doubly linked list? O(1) for node insertion, node removal, and list concatenation</a:t>
            </a:r>
            <a:endParaRPr lang="zh-CN" altLang="en-US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152400" y="2438400"/>
            <a:ext cx="5243732" cy="3429000"/>
            <a:chOff x="787791" y="1981200"/>
            <a:chExt cx="5243732" cy="3429000"/>
          </a:xfrm>
        </p:grpSpPr>
        <p:sp>
          <p:nvSpPr>
            <p:cNvPr id="32" name="Oval 31"/>
            <p:cNvSpPr/>
            <p:nvPr/>
          </p:nvSpPr>
          <p:spPr>
            <a:xfrm>
              <a:off x="940191" y="3382834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828800" y="3382834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52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05100" y="3382833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940191" y="4750191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39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705100" y="4750191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828799" y="1981200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791" y="1981200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607191" y="3352801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495800" y="3352801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371514" y="3352800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888523" y="1981200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607191" y="1981200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495800" y="4750191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35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37" idx="3"/>
            </p:cNvCxnSpPr>
            <p:nvPr/>
          </p:nvCxnSpPr>
          <p:spPr>
            <a:xfrm flipH="1">
              <a:off x="1422010" y="2544553"/>
              <a:ext cx="503445" cy="859772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7" idx="5"/>
            </p:cNvCxnSpPr>
            <p:nvPr/>
          </p:nvCxnSpPr>
          <p:spPr>
            <a:xfrm>
              <a:off x="2392152" y="2544553"/>
              <a:ext cx="473494" cy="859772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038600" y="2628970"/>
              <a:ext cx="0" cy="7538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710333" y="2607144"/>
              <a:ext cx="413237" cy="745657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1" idx="0"/>
            </p:cNvCxnSpPr>
            <p:nvPr/>
          </p:nvCxnSpPr>
          <p:spPr>
            <a:xfrm>
              <a:off x="5333999" y="2617045"/>
              <a:ext cx="367520" cy="735755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1447800" y="2198664"/>
              <a:ext cx="380999" cy="1172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63546" y="2198664"/>
              <a:ext cx="1143645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217686" y="2198664"/>
              <a:ext cx="645046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243475" y="2437228"/>
              <a:ext cx="645048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488807" y="2437228"/>
              <a:ext cx="1118384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447800" y="2437228"/>
              <a:ext cx="380999" cy="2931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42" idx="7"/>
              <a:endCxn id="38" idx="1"/>
            </p:cNvCxnSpPr>
            <p:nvPr/>
          </p:nvCxnSpPr>
          <p:spPr>
            <a:xfrm rot="16200000" flipV="1">
              <a:off x="3168162" y="-205859"/>
              <a:ext cx="12700" cy="4567429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42" idx="5"/>
              <a:endCxn id="38" idx="3"/>
            </p:cNvCxnSpPr>
            <p:nvPr/>
          </p:nvCxnSpPr>
          <p:spPr>
            <a:xfrm rot="5400000">
              <a:off x="3168162" y="260839"/>
              <a:ext cx="12700" cy="4567429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39" idx="7"/>
              <a:endCxn id="39" idx="1"/>
            </p:cNvCxnSpPr>
            <p:nvPr/>
          </p:nvCxnSpPr>
          <p:spPr>
            <a:xfrm rot="16200000" flipV="1">
              <a:off x="3937196" y="3216108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39" idx="5"/>
              <a:endCxn id="39" idx="3"/>
            </p:cNvCxnSpPr>
            <p:nvPr/>
          </p:nvCxnSpPr>
          <p:spPr>
            <a:xfrm rot="5400000">
              <a:off x="3937196" y="3682806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886200" y="2592880"/>
              <a:ext cx="0" cy="75992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057400" y="2622913"/>
              <a:ext cx="0" cy="75992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209800" y="2653959"/>
              <a:ext cx="0" cy="7538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1" idx="1"/>
              <a:endCxn id="40" idx="7"/>
            </p:cNvCxnSpPr>
            <p:nvPr/>
          </p:nvCxnSpPr>
          <p:spPr>
            <a:xfrm flipH="1">
              <a:off x="5059153" y="3449456"/>
              <a:ext cx="409017" cy="1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40" idx="5"/>
              <a:endCxn id="41" idx="3"/>
            </p:cNvCxnSpPr>
            <p:nvPr/>
          </p:nvCxnSpPr>
          <p:spPr>
            <a:xfrm flipV="1">
              <a:off x="5059153" y="3916153"/>
              <a:ext cx="409017" cy="1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41" idx="7"/>
              <a:endCxn id="40" idx="1"/>
            </p:cNvCxnSpPr>
            <p:nvPr/>
          </p:nvCxnSpPr>
          <p:spPr>
            <a:xfrm rot="16200000" flipH="1" flipV="1">
              <a:off x="5263661" y="2778250"/>
              <a:ext cx="1" cy="1342411"/>
            </a:xfrm>
            <a:prstGeom prst="bentConnector3">
              <a:avLst>
                <a:gd name="adj1" fmla="val -32525600000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/>
            <p:nvPr/>
          </p:nvCxnSpPr>
          <p:spPr>
            <a:xfrm rot="5400000" flipH="1">
              <a:off x="5263661" y="3248986"/>
              <a:ext cx="1" cy="1342411"/>
            </a:xfrm>
            <a:prstGeom prst="bentConnector3">
              <a:avLst>
                <a:gd name="adj1" fmla="val -32525600000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888523" y="4012809"/>
              <a:ext cx="0" cy="7538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736123" y="3976719"/>
              <a:ext cx="0" cy="75992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6200000" flipV="1">
              <a:off x="4813352" y="4595915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5400000">
              <a:off x="4813352" y="5062613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124200" y="4042842"/>
              <a:ext cx="0" cy="7538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971800" y="4006752"/>
              <a:ext cx="0" cy="75992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371600" y="4042842"/>
              <a:ext cx="0" cy="7538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219200" y="4006752"/>
              <a:ext cx="0" cy="75992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rot="16200000" flipV="1">
              <a:off x="3036850" y="4626545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 rot="5400000">
              <a:off x="3036850" y="5093243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 rot="16200000" flipV="1">
              <a:off x="1271941" y="4602266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rot="5400000">
              <a:off x="1271941" y="5068964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34" idx="1"/>
              <a:endCxn id="33" idx="7"/>
            </p:cNvCxnSpPr>
            <p:nvPr/>
          </p:nvCxnSpPr>
          <p:spPr>
            <a:xfrm flipH="1">
              <a:off x="2392153" y="3479489"/>
              <a:ext cx="409603" cy="1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3" idx="1"/>
              <a:endCxn id="32" idx="7"/>
            </p:cNvCxnSpPr>
            <p:nvPr/>
          </p:nvCxnSpPr>
          <p:spPr>
            <a:xfrm flipH="1">
              <a:off x="1503544" y="3479490"/>
              <a:ext cx="421912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32" idx="5"/>
              <a:endCxn id="33" idx="3"/>
            </p:cNvCxnSpPr>
            <p:nvPr/>
          </p:nvCxnSpPr>
          <p:spPr>
            <a:xfrm>
              <a:off x="1503544" y="3946187"/>
              <a:ext cx="421912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33" idx="5"/>
              <a:endCxn id="34" idx="3"/>
            </p:cNvCxnSpPr>
            <p:nvPr/>
          </p:nvCxnSpPr>
          <p:spPr>
            <a:xfrm flipV="1">
              <a:off x="2392153" y="3946186"/>
              <a:ext cx="409603" cy="1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4862732" y="2648946"/>
              <a:ext cx="377785" cy="6862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stCxn id="34" idx="7"/>
              <a:endCxn id="32" idx="1"/>
            </p:cNvCxnSpPr>
            <p:nvPr/>
          </p:nvCxnSpPr>
          <p:spPr>
            <a:xfrm rot="16200000" flipH="1" flipV="1">
              <a:off x="2152649" y="2363686"/>
              <a:ext cx="1" cy="2231606"/>
            </a:xfrm>
            <a:prstGeom prst="bentConnector3">
              <a:avLst>
                <a:gd name="adj1" fmla="val -32525600000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32" idx="3"/>
              <a:endCxn id="34" idx="5"/>
            </p:cNvCxnSpPr>
            <p:nvPr/>
          </p:nvCxnSpPr>
          <p:spPr>
            <a:xfrm rot="5400000" flipH="1" flipV="1">
              <a:off x="2152649" y="2830384"/>
              <a:ext cx="1" cy="2231606"/>
            </a:xfrm>
            <a:prstGeom prst="bentConnector3">
              <a:avLst>
                <a:gd name="adj1" fmla="val -32525600000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8" name="Straight Connector 157"/>
          <p:cNvCxnSpPr/>
          <p:nvPr/>
        </p:nvCxnSpPr>
        <p:spPr>
          <a:xfrm>
            <a:off x="1524000" y="1905000"/>
            <a:ext cx="0" cy="53340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067785" y="1454185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H.min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33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dirty="0"/>
              <a:t>Fibonacci Heap: Implementation Details</a:t>
            </a:r>
            <a:endParaRPr lang="zh-CN" altLang="en-US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0" y="1447800"/>
            <a:ext cx="3581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Roots of the trees are also connected as a circular, doubly linked list</a:t>
            </a:r>
          </a:p>
          <a:p>
            <a:pPr lvl="1"/>
            <a:r>
              <a:rPr lang="en-US" altLang="zh-CN" dirty="0"/>
              <a:t>called </a:t>
            </a:r>
            <a:r>
              <a:rPr lang="en-US" altLang="zh-CN" b="1" dirty="0">
                <a:solidFill>
                  <a:srgbClr val="C00000"/>
                </a:solidFill>
              </a:rPr>
              <a:t>root list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H.min</a:t>
            </a:r>
            <a:r>
              <a:rPr lang="en-US" altLang="zh-CN" dirty="0"/>
              <a:t> points to the minimum root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H.n</a:t>
            </a:r>
            <a:r>
              <a:rPr lang="en-US" altLang="zh-CN" dirty="0"/>
              <a:t> stores the number of nodes in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152400" y="2438400"/>
            <a:ext cx="5243732" cy="3429000"/>
            <a:chOff x="787791" y="1981200"/>
            <a:chExt cx="5243732" cy="3429000"/>
          </a:xfrm>
        </p:grpSpPr>
        <p:sp>
          <p:nvSpPr>
            <p:cNvPr id="32" name="Oval 31"/>
            <p:cNvSpPr/>
            <p:nvPr/>
          </p:nvSpPr>
          <p:spPr>
            <a:xfrm>
              <a:off x="940191" y="3382834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828800" y="3382834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52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05100" y="3382833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940191" y="4750191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39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705100" y="4750191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828799" y="1981200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791" y="1981200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607191" y="3352801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495800" y="3352801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371514" y="3352800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46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888523" y="1981200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607191" y="1981200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495800" y="4750191"/>
              <a:ext cx="660009" cy="6600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35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37" idx="3"/>
            </p:cNvCxnSpPr>
            <p:nvPr/>
          </p:nvCxnSpPr>
          <p:spPr>
            <a:xfrm flipH="1">
              <a:off x="1422010" y="2544553"/>
              <a:ext cx="503445" cy="859772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7" idx="5"/>
            </p:cNvCxnSpPr>
            <p:nvPr/>
          </p:nvCxnSpPr>
          <p:spPr>
            <a:xfrm>
              <a:off x="2392152" y="2544553"/>
              <a:ext cx="473494" cy="859772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038600" y="2628970"/>
              <a:ext cx="0" cy="7538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710333" y="2607144"/>
              <a:ext cx="413237" cy="745657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1" idx="0"/>
            </p:cNvCxnSpPr>
            <p:nvPr/>
          </p:nvCxnSpPr>
          <p:spPr>
            <a:xfrm>
              <a:off x="5333999" y="2617045"/>
              <a:ext cx="367520" cy="735755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1447800" y="2198664"/>
              <a:ext cx="380999" cy="1172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463546" y="2198664"/>
              <a:ext cx="1143645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217686" y="2198664"/>
              <a:ext cx="645046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243475" y="2437228"/>
              <a:ext cx="645048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488807" y="2437228"/>
              <a:ext cx="1118384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447800" y="2437228"/>
              <a:ext cx="380999" cy="2931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42" idx="7"/>
              <a:endCxn id="38" idx="1"/>
            </p:cNvCxnSpPr>
            <p:nvPr/>
          </p:nvCxnSpPr>
          <p:spPr>
            <a:xfrm rot="16200000" flipV="1">
              <a:off x="3168162" y="-205859"/>
              <a:ext cx="12700" cy="4567429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42" idx="5"/>
              <a:endCxn id="38" idx="3"/>
            </p:cNvCxnSpPr>
            <p:nvPr/>
          </p:nvCxnSpPr>
          <p:spPr>
            <a:xfrm rot="5400000">
              <a:off x="3168162" y="260839"/>
              <a:ext cx="12700" cy="4567429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39" idx="7"/>
              <a:endCxn id="39" idx="1"/>
            </p:cNvCxnSpPr>
            <p:nvPr/>
          </p:nvCxnSpPr>
          <p:spPr>
            <a:xfrm rot="16200000" flipV="1">
              <a:off x="3937196" y="3216108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39" idx="5"/>
              <a:endCxn id="39" idx="3"/>
            </p:cNvCxnSpPr>
            <p:nvPr/>
          </p:nvCxnSpPr>
          <p:spPr>
            <a:xfrm rot="5400000">
              <a:off x="3937196" y="3682806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886200" y="2592880"/>
              <a:ext cx="0" cy="75992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057400" y="2622913"/>
              <a:ext cx="0" cy="75992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209800" y="2653959"/>
              <a:ext cx="0" cy="7538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41" idx="1"/>
              <a:endCxn id="40" idx="7"/>
            </p:cNvCxnSpPr>
            <p:nvPr/>
          </p:nvCxnSpPr>
          <p:spPr>
            <a:xfrm flipH="1">
              <a:off x="5059153" y="3449456"/>
              <a:ext cx="409017" cy="1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40" idx="5"/>
              <a:endCxn id="41" idx="3"/>
            </p:cNvCxnSpPr>
            <p:nvPr/>
          </p:nvCxnSpPr>
          <p:spPr>
            <a:xfrm flipV="1">
              <a:off x="5059153" y="3916153"/>
              <a:ext cx="409017" cy="1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41" idx="7"/>
              <a:endCxn id="40" idx="1"/>
            </p:cNvCxnSpPr>
            <p:nvPr/>
          </p:nvCxnSpPr>
          <p:spPr>
            <a:xfrm rot="16200000" flipH="1" flipV="1">
              <a:off x="5263661" y="2778250"/>
              <a:ext cx="1" cy="1342411"/>
            </a:xfrm>
            <a:prstGeom prst="bentConnector3">
              <a:avLst>
                <a:gd name="adj1" fmla="val -32525600000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/>
            <p:nvPr/>
          </p:nvCxnSpPr>
          <p:spPr>
            <a:xfrm rot="5400000" flipH="1">
              <a:off x="5263661" y="3248986"/>
              <a:ext cx="1" cy="1342411"/>
            </a:xfrm>
            <a:prstGeom prst="bentConnector3">
              <a:avLst>
                <a:gd name="adj1" fmla="val -32525600000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888523" y="4012809"/>
              <a:ext cx="0" cy="7538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736123" y="3976719"/>
              <a:ext cx="0" cy="75992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6200000" flipV="1">
              <a:off x="4813352" y="4595915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5400000">
              <a:off x="4813352" y="5062613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124200" y="4042842"/>
              <a:ext cx="0" cy="7538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971800" y="4006752"/>
              <a:ext cx="0" cy="75992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371600" y="4042842"/>
              <a:ext cx="0" cy="7538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219200" y="4006752"/>
              <a:ext cx="0" cy="75992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/>
            <p:nvPr/>
          </p:nvCxnSpPr>
          <p:spPr>
            <a:xfrm rot="16200000" flipV="1">
              <a:off x="3036850" y="4626545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 rot="5400000">
              <a:off x="3036850" y="5093243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 rot="16200000" flipV="1">
              <a:off x="1271941" y="4602266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rot="5400000">
              <a:off x="1271941" y="5068964"/>
              <a:ext cx="12700" cy="466697"/>
            </a:xfrm>
            <a:prstGeom prst="bentConnector3">
              <a:avLst>
                <a:gd name="adj1" fmla="val 2561071"/>
              </a:avLst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34" idx="1"/>
              <a:endCxn id="33" idx="7"/>
            </p:cNvCxnSpPr>
            <p:nvPr/>
          </p:nvCxnSpPr>
          <p:spPr>
            <a:xfrm flipH="1">
              <a:off x="2392153" y="3479489"/>
              <a:ext cx="409603" cy="1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3" idx="1"/>
              <a:endCxn id="32" idx="7"/>
            </p:cNvCxnSpPr>
            <p:nvPr/>
          </p:nvCxnSpPr>
          <p:spPr>
            <a:xfrm flipH="1">
              <a:off x="1503544" y="3479490"/>
              <a:ext cx="421912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32" idx="5"/>
              <a:endCxn id="33" idx="3"/>
            </p:cNvCxnSpPr>
            <p:nvPr/>
          </p:nvCxnSpPr>
          <p:spPr>
            <a:xfrm>
              <a:off x="1503544" y="3946187"/>
              <a:ext cx="421912" cy="0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33" idx="5"/>
              <a:endCxn id="34" idx="3"/>
            </p:cNvCxnSpPr>
            <p:nvPr/>
          </p:nvCxnSpPr>
          <p:spPr>
            <a:xfrm flipV="1">
              <a:off x="2392153" y="3946186"/>
              <a:ext cx="409603" cy="1"/>
            </a:xfrm>
            <a:prstGeom prst="line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4862732" y="2648946"/>
              <a:ext cx="377785" cy="68626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stCxn id="34" idx="7"/>
              <a:endCxn id="32" idx="1"/>
            </p:cNvCxnSpPr>
            <p:nvPr/>
          </p:nvCxnSpPr>
          <p:spPr>
            <a:xfrm rot="16200000" flipH="1" flipV="1">
              <a:off x="2152649" y="2363686"/>
              <a:ext cx="1" cy="2231606"/>
            </a:xfrm>
            <a:prstGeom prst="bentConnector3">
              <a:avLst>
                <a:gd name="adj1" fmla="val -32525600000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32" idx="3"/>
              <a:endCxn id="34" idx="5"/>
            </p:cNvCxnSpPr>
            <p:nvPr/>
          </p:nvCxnSpPr>
          <p:spPr>
            <a:xfrm rot="5400000" flipH="1" flipV="1">
              <a:off x="2152649" y="2830384"/>
              <a:ext cx="1" cy="2231606"/>
            </a:xfrm>
            <a:prstGeom prst="bentConnector3">
              <a:avLst>
                <a:gd name="adj1" fmla="val -32525600000"/>
              </a:avLst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8" name="Straight Connector 157"/>
          <p:cNvCxnSpPr/>
          <p:nvPr/>
        </p:nvCxnSpPr>
        <p:spPr>
          <a:xfrm>
            <a:off x="1524000" y="1905000"/>
            <a:ext cx="0" cy="53340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067785" y="1454185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H.min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742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Implementation of Some Operations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382668" cy="4572000"/>
          </a:xfrm>
        </p:spPr>
        <p:txBody>
          <a:bodyPr/>
          <a:lstStyle/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makeHeap</a:t>
            </a:r>
            <a:r>
              <a:rPr lang="en-US" altLang="zh-CN" dirty="0"/>
              <a:t>: set </a:t>
            </a:r>
            <a:r>
              <a:rPr lang="en-US" altLang="zh-CN" dirty="0" err="1"/>
              <a:t>H.min</a:t>
            </a:r>
            <a:r>
              <a:rPr lang="en-US" altLang="zh-CN" dirty="0"/>
              <a:t> = NULL and </a:t>
            </a:r>
            <a:r>
              <a:rPr lang="en-US" altLang="zh-CN" dirty="0" err="1"/>
              <a:t>H.n</a:t>
            </a:r>
            <a:r>
              <a:rPr lang="en-US" altLang="zh-CN" dirty="0"/>
              <a:t> = 0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zh-CN" dirty="0"/>
              <a:t>: Simply put the node into the </a:t>
            </a:r>
            <a:r>
              <a:rPr lang="en-US" altLang="zh-CN" b="1" dirty="0"/>
              <a:t>root list</a:t>
            </a:r>
          </a:p>
          <a:p>
            <a:pPr lvl="1"/>
            <a:r>
              <a:rPr lang="en-US" altLang="zh-CN" dirty="0"/>
              <a:t>Update </a:t>
            </a:r>
            <a:r>
              <a:rPr lang="en-US" altLang="zh-CN" dirty="0" err="1"/>
              <a:t>H.min</a:t>
            </a:r>
            <a:r>
              <a:rPr lang="en-US" altLang="zh-CN" dirty="0"/>
              <a:t> if necessary 	</a:t>
            </a:r>
            <a:endParaRPr lang="zh-CN" alt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152400" y="3276600"/>
            <a:ext cx="4346491" cy="1860654"/>
            <a:chOff x="339210" y="3272135"/>
            <a:chExt cx="4346491" cy="1860654"/>
          </a:xfrm>
        </p:grpSpPr>
        <p:sp>
          <p:nvSpPr>
            <p:cNvPr id="39" name="Oval 38"/>
            <p:cNvSpPr/>
            <p:nvPr/>
          </p:nvSpPr>
          <p:spPr>
            <a:xfrm>
              <a:off x="1066800" y="3280763"/>
              <a:ext cx="431409" cy="4314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1443642" y="3651054"/>
              <a:ext cx="421911" cy="4149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63091" y="3651356"/>
              <a:ext cx="316483" cy="3610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626916" y="4406047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768695" y="4426614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7" idx="2"/>
              <a:endCxn id="70" idx="0"/>
            </p:cNvCxnSpPr>
            <p:nvPr/>
          </p:nvCxnSpPr>
          <p:spPr>
            <a:xfrm>
              <a:off x="3179031" y="3733800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821155" y="3703871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42448" y="3690483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0" idx="2"/>
              <a:endCxn id="39" idx="6"/>
            </p:cNvCxnSpPr>
            <p:nvPr/>
          </p:nvCxnSpPr>
          <p:spPr>
            <a:xfrm flipH="1">
              <a:off x="1498209" y="3496468"/>
              <a:ext cx="2753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7" idx="1"/>
              <a:endCxn id="60" idx="6"/>
            </p:cNvCxnSpPr>
            <p:nvPr/>
          </p:nvCxnSpPr>
          <p:spPr>
            <a:xfrm flipH="1" flipV="1">
              <a:off x="2204920" y="3496468"/>
              <a:ext cx="740714" cy="65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3" idx="1"/>
            </p:cNvCxnSpPr>
            <p:nvPr/>
          </p:nvCxnSpPr>
          <p:spPr>
            <a:xfrm flipH="1" flipV="1">
              <a:off x="3412430" y="3496469"/>
              <a:ext cx="478998" cy="64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773511" y="3280763"/>
              <a:ext cx="431409" cy="4314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99069" y="3998997"/>
              <a:ext cx="466794" cy="461665"/>
              <a:chOff x="828606" y="4110335"/>
              <a:chExt cx="466794" cy="461665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945634" y="3272135"/>
              <a:ext cx="466794" cy="461665"/>
              <a:chOff x="828606" y="4110335"/>
              <a:chExt cx="466794" cy="461665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945634" y="3998997"/>
              <a:ext cx="466794" cy="461665"/>
              <a:chOff x="828606" y="4110335"/>
              <a:chExt cx="466794" cy="46166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891428" y="3272135"/>
              <a:ext cx="466794" cy="461665"/>
              <a:chOff x="828606" y="4110335"/>
              <a:chExt cx="466794" cy="46166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570326" y="3998997"/>
              <a:ext cx="466794" cy="461665"/>
              <a:chOff x="828606" y="4110335"/>
              <a:chExt cx="466794" cy="461665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218907" y="3998997"/>
              <a:ext cx="466794" cy="461665"/>
              <a:chOff x="828606" y="4110335"/>
              <a:chExt cx="466794" cy="46166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559775" y="4671124"/>
              <a:ext cx="466794" cy="461665"/>
              <a:chOff x="828606" y="4110335"/>
              <a:chExt cx="466794" cy="461665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199069" y="4648200"/>
              <a:ext cx="466794" cy="461665"/>
              <a:chOff x="828606" y="4110335"/>
              <a:chExt cx="466794" cy="461665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780507" y="3998997"/>
              <a:ext cx="466794" cy="461665"/>
              <a:chOff x="828606" y="4110335"/>
              <a:chExt cx="466794" cy="461665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393519" y="3998997"/>
              <a:ext cx="466794" cy="461665"/>
              <a:chOff x="828606" y="4110335"/>
              <a:chExt cx="466794" cy="461665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400070" y="4648200"/>
              <a:ext cx="466794" cy="461665"/>
              <a:chOff x="828606" y="4110335"/>
              <a:chExt cx="466794" cy="461665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>
            <a:xfrm>
              <a:off x="2002579" y="3747186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413898" y="4417345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675509" y="3484658"/>
              <a:ext cx="39129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339210" y="3272135"/>
              <a:ext cx="466794" cy="461665"/>
              <a:chOff x="828606" y="4110335"/>
              <a:chExt cx="466794" cy="461665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114800" y="4844946"/>
            <a:ext cx="4953000" cy="1860654"/>
            <a:chOff x="3505200" y="4648200"/>
            <a:chExt cx="4953000" cy="1860654"/>
          </a:xfrm>
        </p:grpSpPr>
        <p:sp>
          <p:nvSpPr>
            <p:cNvPr id="124" name="Oval 123"/>
            <p:cNvSpPr/>
            <p:nvPr/>
          </p:nvSpPr>
          <p:spPr>
            <a:xfrm>
              <a:off x="4232790" y="4669461"/>
              <a:ext cx="431409" cy="4314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>
              <a:off x="4609632" y="5039752"/>
              <a:ext cx="421911" cy="4149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329081" y="5040054"/>
              <a:ext cx="316483" cy="3610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792906" y="5794745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541194" y="5802679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72" idx="2"/>
              <a:endCxn id="170" idx="0"/>
            </p:cNvCxnSpPr>
            <p:nvPr/>
          </p:nvCxnSpPr>
          <p:spPr>
            <a:xfrm>
              <a:off x="6951530" y="5109865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7593654" y="5079936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014947" y="5066548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5" idx="2"/>
              <a:endCxn id="124" idx="6"/>
            </p:cNvCxnSpPr>
            <p:nvPr/>
          </p:nvCxnSpPr>
          <p:spPr>
            <a:xfrm flipH="1">
              <a:off x="4664199" y="4885166"/>
              <a:ext cx="2753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77" idx="1"/>
            </p:cNvCxnSpPr>
            <p:nvPr/>
          </p:nvCxnSpPr>
          <p:spPr>
            <a:xfrm flipH="1">
              <a:off x="5384088" y="4887541"/>
              <a:ext cx="574100" cy="34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68" idx="1"/>
            </p:cNvCxnSpPr>
            <p:nvPr/>
          </p:nvCxnSpPr>
          <p:spPr>
            <a:xfrm flipH="1" flipV="1">
              <a:off x="7184929" y="4872535"/>
              <a:ext cx="478998" cy="649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4939501" y="4669461"/>
              <a:ext cx="431409" cy="4314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365059" y="5387695"/>
              <a:ext cx="466794" cy="461665"/>
              <a:chOff x="828606" y="4110335"/>
              <a:chExt cx="466794" cy="461665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6718133" y="4648200"/>
              <a:ext cx="466794" cy="461665"/>
              <a:chOff x="828606" y="4110335"/>
              <a:chExt cx="466794" cy="461665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18133" y="5375062"/>
              <a:ext cx="466794" cy="461665"/>
              <a:chOff x="828606" y="4110335"/>
              <a:chExt cx="466794" cy="461665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663927" y="4648200"/>
              <a:ext cx="466794" cy="461665"/>
              <a:chOff x="828606" y="4110335"/>
              <a:chExt cx="466794" cy="46166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7342825" y="5375062"/>
              <a:ext cx="466794" cy="461665"/>
              <a:chOff x="828606" y="4110335"/>
              <a:chExt cx="466794" cy="461665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7991406" y="5375062"/>
              <a:ext cx="466794" cy="461665"/>
              <a:chOff x="828606" y="4110335"/>
              <a:chExt cx="466794" cy="461665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7332274" y="6047189"/>
              <a:ext cx="466794" cy="461665"/>
              <a:chOff x="828606" y="4110335"/>
              <a:chExt cx="466794" cy="461665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4365059" y="6036898"/>
              <a:ext cx="466794" cy="461665"/>
              <a:chOff x="828606" y="4110335"/>
              <a:chExt cx="466794" cy="46166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946497" y="5387695"/>
              <a:ext cx="466794" cy="461665"/>
              <a:chOff x="828606" y="4110335"/>
              <a:chExt cx="466794" cy="46166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5559509" y="5387695"/>
              <a:ext cx="466794" cy="461665"/>
              <a:chOff x="828606" y="4110335"/>
              <a:chExt cx="466794" cy="461665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66060" y="6036898"/>
              <a:ext cx="466794" cy="461665"/>
              <a:chOff x="828606" y="4110335"/>
              <a:chExt cx="466794" cy="461665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>
              <a:off x="5168569" y="5135884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4579888" y="5806043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3841499" y="4873356"/>
              <a:ext cx="39129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3505200" y="4660833"/>
              <a:ext cx="466794" cy="461665"/>
              <a:chOff x="828606" y="4110335"/>
              <a:chExt cx="466794" cy="461665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5958188" y="4656708"/>
              <a:ext cx="466794" cy="461665"/>
              <a:chOff x="841783" y="4124520"/>
              <a:chExt cx="466794" cy="461665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841783" y="412452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21</a:t>
                </a:r>
                <a:endParaRPr lang="zh-CN" altLang="en-US" sz="2400" dirty="0"/>
              </a:p>
            </p:txBody>
          </p:sp>
        </p:grpSp>
        <p:cxnSp>
          <p:nvCxnSpPr>
            <p:cNvPr id="180" name="Straight Connector 179"/>
            <p:cNvCxnSpPr>
              <a:stCxn id="172" idx="1"/>
              <a:endCxn id="177" idx="3"/>
            </p:cNvCxnSpPr>
            <p:nvPr/>
          </p:nvCxnSpPr>
          <p:spPr>
            <a:xfrm flipH="1">
              <a:off x="6424982" y="4879033"/>
              <a:ext cx="293151" cy="850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4" name="Right Arrow 183"/>
          <p:cNvSpPr/>
          <p:nvPr/>
        </p:nvSpPr>
        <p:spPr>
          <a:xfrm rot="1609496">
            <a:off x="4605869" y="3356790"/>
            <a:ext cx="1447800" cy="640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5371454" y="2945912"/>
            <a:ext cx="129836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insert(21)</a:t>
            </a:r>
            <a:endParaRPr lang="zh-CN" altLang="en-US" sz="2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493208" y="2662535"/>
            <a:ext cx="918105" cy="461665"/>
          </a:xfrm>
          <a:prstGeom prst="wedgeRectCallout">
            <a:avLst>
              <a:gd name="adj1" fmla="val -13172"/>
              <a:gd name="adj2" fmla="val 929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H.min</a:t>
            </a:r>
            <a:endParaRPr lang="zh-CN" altLang="en-US" sz="2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430187" y="4204251"/>
            <a:ext cx="918105" cy="461665"/>
          </a:xfrm>
          <a:prstGeom prst="wedgeRectCallout">
            <a:avLst>
              <a:gd name="adj1" fmla="val -13172"/>
              <a:gd name="adj2" fmla="val 929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H.min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987861" y="2304375"/>
                <a:ext cx="3835217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Time complexity for both: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861" y="2304375"/>
                <a:ext cx="383521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7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Implementation of Some Operations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</a:t>
            </a:r>
            <a:r>
              <a:rPr lang="en-US" altLang="zh-CN" dirty="0"/>
              <a:t>: return </a:t>
            </a:r>
            <a:r>
              <a:rPr lang="en-US" altLang="zh-CN" dirty="0" err="1"/>
              <a:t>H.min</a:t>
            </a:r>
            <a:endParaRPr lang="en-US" altLang="zh-CN" dirty="0"/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union(H</a:t>
            </a:r>
            <a:r>
              <a:rPr lang="en-US" altLang="zh-CN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,H</a:t>
            </a:r>
            <a:r>
              <a:rPr lang="en-US" altLang="zh-CN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dirty="0"/>
              <a:t>: concatenate the root lists of H</a:t>
            </a:r>
            <a:r>
              <a:rPr lang="en-US" altLang="zh-CN" baseline="-25000" dirty="0"/>
              <a:t>1</a:t>
            </a:r>
            <a:r>
              <a:rPr lang="en-US" altLang="zh-CN" dirty="0"/>
              <a:t> and H</a:t>
            </a:r>
            <a:r>
              <a:rPr lang="en-US" altLang="zh-CN" baseline="-25000" dirty="0"/>
              <a:t>2</a:t>
            </a:r>
            <a:r>
              <a:rPr lang="en-US" altLang="zh-CN" dirty="0"/>
              <a:t> and then determine the new minimum node</a:t>
            </a:r>
            <a:endParaRPr lang="zh-CN" alt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998328" y="3300398"/>
            <a:ext cx="1740067" cy="1860654"/>
            <a:chOff x="3657600" y="2971800"/>
            <a:chExt cx="1740067" cy="186065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80661" y="4126279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4" idx="2"/>
              <a:endCxn id="52" idx="0"/>
            </p:cNvCxnSpPr>
            <p:nvPr/>
          </p:nvCxnSpPr>
          <p:spPr>
            <a:xfrm>
              <a:off x="3890997" y="3433465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533121" y="3403536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54414" y="3390148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0" idx="1"/>
            </p:cNvCxnSpPr>
            <p:nvPr/>
          </p:nvCxnSpPr>
          <p:spPr>
            <a:xfrm flipH="1" flipV="1">
              <a:off x="4124396" y="3196134"/>
              <a:ext cx="478998" cy="64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657600" y="2971800"/>
              <a:ext cx="466794" cy="461665"/>
              <a:chOff x="828606" y="4110335"/>
              <a:chExt cx="466794" cy="46166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657600" y="3698662"/>
              <a:ext cx="466794" cy="461665"/>
              <a:chOff x="828606" y="4110335"/>
              <a:chExt cx="466794" cy="46166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03394" y="2971800"/>
              <a:ext cx="466794" cy="461665"/>
              <a:chOff x="828606" y="4110335"/>
              <a:chExt cx="466794" cy="46166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282292" y="3698662"/>
              <a:ext cx="466794" cy="461665"/>
              <a:chOff x="828606" y="4110335"/>
              <a:chExt cx="466794" cy="46166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930873" y="3698662"/>
              <a:ext cx="466794" cy="461665"/>
              <a:chOff x="828606" y="4110335"/>
              <a:chExt cx="466794" cy="46166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71741" y="4370789"/>
              <a:ext cx="466794" cy="461665"/>
              <a:chOff x="828606" y="4110335"/>
              <a:chExt cx="466794" cy="46166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49700" y="3323322"/>
            <a:ext cx="2527654" cy="1837730"/>
            <a:chOff x="346769" y="2971800"/>
            <a:chExt cx="2527654" cy="1837730"/>
          </a:xfrm>
        </p:grpSpPr>
        <p:sp>
          <p:nvSpPr>
            <p:cNvPr id="6" name="Oval 5"/>
            <p:cNvSpPr/>
            <p:nvPr/>
          </p:nvSpPr>
          <p:spPr>
            <a:xfrm>
              <a:off x="1074359" y="2980428"/>
              <a:ext cx="431409" cy="4314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451201" y="3350719"/>
              <a:ext cx="421911" cy="4149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70650" y="3351021"/>
              <a:ext cx="316483" cy="3610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634475" y="4105712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7" idx="2"/>
              <a:endCxn id="6" idx="6"/>
            </p:cNvCxnSpPr>
            <p:nvPr/>
          </p:nvCxnSpPr>
          <p:spPr>
            <a:xfrm flipH="1">
              <a:off x="1505768" y="3196133"/>
              <a:ext cx="2753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781070" y="2980428"/>
              <a:ext cx="431409" cy="4314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206628" y="3698662"/>
              <a:ext cx="466794" cy="461665"/>
              <a:chOff x="828606" y="4110335"/>
              <a:chExt cx="466794" cy="46166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206628" y="4347865"/>
              <a:ext cx="466794" cy="461665"/>
              <a:chOff x="828606" y="4110335"/>
              <a:chExt cx="466794" cy="461665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788066" y="3698662"/>
              <a:ext cx="466794" cy="461665"/>
              <a:chOff x="828606" y="4110335"/>
              <a:chExt cx="466794" cy="46166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401078" y="3698662"/>
              <a:ext cx="466794" cy="461665"/>
              <a:chOff x="828606" y="4110335"/>
              <a:chExt cx="466794" cy="461665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407629" y="4347865"/>
              <a:ext cx="466794" cy="461665"/>
              <a:chOff x="828606" y="4110335"/>
              <a:chExt cx="466794" cy="4616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2010138" y="3446851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21457" y="4117010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83068" y="3184323"/>
              <a:ext cx="39129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46769" y="2971800"/>
              <a:ext cx="466794" cy="461665"/>
              <a:chOff x="828606" y="4110335"/>
              <a:chExt cx="466794" cy="461665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1475626" y="2718187"/>
            <a:ext cx="918105" cy="461665"/>
          </a:xfrm>
          <a:prstGeom prst="wedgeRectCallout">
            <a:avLst>
              <a:gd name="adj1" fmla="val -13172"/>
              <a:gd name="adj2" fmla="val 929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H.min</a:t>
            </a:r>
            <a:endParaRPr lang="zh-CN" alt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2850931" y="2727004"/>
            <a:ext cx="918105" cy="461665"/>
          </a:xfrm>
          <a:prstGeom prst="wedgeRectCallout">
            <a:avLst>
              <a:gd name="adj1" fmla="val -13172"/>
              <a:gd name="adj2" fmla="val 929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H.min</a:t>
            </a:r>
            <a:endParaRPr lang="zh-CN" altLang="en-US" sz="2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38215" y="4879622"/>
            <a:ext cx="4346491" cy="1860654"/>
            <a:chOff x="339210" y="3272135"/>
            <a:chExt cx="4346491" cy="1860654"/>
          </a:xfrm>
        </p:grpSpPr>
        <p:sp>
          <p:nvSpPr>
            <p:cNvPr id="62" name="Oval 61"/>
            <p:cNvSpPr/>
            <p:nvPr/>
          </p:nvSpPr>
          <p:spPr>
            <a:xfrm>
              <a:off x="1066800" y="3280763"/>
              <a:ext cx="431409" cy="4314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1443642" y="3651054"/>
              <a:ext cx="421911" cy="4149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63091" y="3651356"/>
              <a:ext cx="316483" cy="3610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26916" y="4406047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768695" y="4426614"/>
              <a:ext cx="0" cy="2850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10" idx="2"/>
              <a:endCxn id="108" idx="0"/>
            </p:cNvCxnSpPr>
            <p:nvPr/>
          </p:nvCxnSpPr>
          <p:spPr>
            <a:xfrm>
              <a:off x="3179031" y="3733800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821155" y="3703871"/>
              <a:ext cx="159374" cy="2882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242448" y="3690483"/>
              <a:ext cx="141836" cy="308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3" idx="2"/>
              <a:endCxn id="62" idx="6"/>
            </p:cNvCxnSpPr>
            <p:nvPr/>
          </p:nvCxnSpPr>
          <p:spPr>
            <a:xfrm flipH="1">
              <a:off x="1498209" y="3496468"/>
              <a:ext cx="27530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10" idx="1"/>
              <a:endCxn id="73" idx="6"/>
            </p:cNvCxnSpPr>
            <p:nvPr/>
          </p:nvCxnSpPr>
          <p:spPr>
            <a:xfrm flipH="1" flipV="1">
              <a:off x="2204920" y="3496468"/>
              <a:ext cx="740714" cy="65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06" idx="1"/>
            </p:cNvCxnSpPr>
            <p:nvPr/>
          </p:nvCxnSpPr>
          <p:spPr>
            <a:xfrm flipH="1" flipV="1">
              <a:off x="3412430" y="3496469"/>
              <a:ext cx="478998" cy="64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773511" y="3280763"/>
              <a:ext cx="431409" cy="4314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199069" y="3998997"/>
              <a:ext cx="466794" cy="461665"/>
              <a:chOff x="828606" y="4110335"/>
              <a:chExt cx="466794" cy="461665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18</a:t>
                </a:r>
                <a:endParaRPr lang="zh-CN" altLang="en-US" sz="24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45634" y="3272135"/>
              <a:ext cx="466794" cy="461665"/>
              <a:chOff x="828606" y="4110335"/>
              <a:chExt cx="466794" cy="461665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17</a:t>
                </a:r>
                <a:endParaRPr lang="zh-CN" altLang="en-US" sz="24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945634" y="3998997"/>
              <a:ext cx="466794" cy="461665"/>
              <a:chOff x="828606" y="4110335"/>
              <a:chExt cx="466794" cy="461665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3891428" y="3272135"/>
              <a:ext cx="466794" cy="461665"/>
              <a:chOff x="828606" y="4110335"/>
              <a:chExt cx="466794" cy="46166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24</a:t>
                </a:r>
                <a:endParaRPr lang="zh-CN" altLang="en-US" sz="24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570326" y="3998997"/>
              <a:ext cx="466794" cy="461665"/>
              <a:chOff x="828606" y="4110335"/>
              <a:chExt cx="466794" cy="46166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26</a:t>
                </a:r>
                <a:endParaRPr lang="zh-CN" altLang="en-US" sz="24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218907" y="3998997"/>
              <a:ext cx="466794" cy="461665"/>
              <a:chOff x="828606" y="4110335"/>
              <a:chExt cx="466794" cy="461665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46</a:t>
                </a:r>
                <a:endParaRPr lang="zh-CN" altLang="en-US" sz="24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559775" y="4671124"/>
              <a:ext cx="466794" cy="461665"/>
              <a:chOff x="828606" y="4110335"/>
              <a:chExt cx="466794" cy="461665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35</a:t>
                </a:r>
                <a:endParaRPr lang="zh-CN" altLang="en-US" sz="2400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199069" y="4648200"/>
              <a:ext cx="466794" cy="461665"/>
              <a:chOff x="828606" y="4110335"/>
              <a:chExt cx="466794" cy="461665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39</a:t>
                </a:r>
                <a:endParaRPr lang="zh-CN" altLang="en-US" sz="24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780507" y="3998997"/>
              <a:ext cx="466794" cy="461665"/>
              <a:chOff x="828606" y="4110335"/>
              <a:chExt cx="466794" cy="461665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52</a:t>
                </a:r>
                <a:endParaRPr lang="zh-CN" altLang="en-US" sz="2400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2393519" y="3998997"/>
              <a:ext cx="466794" cy="461665"/>
              <a:chOff x="828606" y="4110335"/>
              <a:chExt cx="466794" cy="461665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38</a:t>
                </a:r>
                <a:endParaRPr lang="zh-CN" altLang="en-US" sz="24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400070" y="4648200"/>
              <a:ext cx="466794" cy="461665"/>
              <a:chOff x="828606" y="4110335"/>
              <a:chExt cx="466794" cy="461665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41</a:t>
                </a:r>
                <a:endParaRPr lang="zh-CN" altLang="en-US" sz="2400" dirty="0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>
            <a:xfrm>
              <a:off x="2002579" y="3747186"/>
              <a:ext cx="0" cy="2651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413898" y="4417345"/>
              <a:ext cx="0" cy="3059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675509" y="3484658"/>
              <a:ext cx="39129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339210" y="3272135"/>
              <a:ext cx="466794" cy="461665"/>
              <a:chOff x="828606" y="4110335"/>
              <a:chExt cx="466794" cy="461665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52147" y="4161166"/>
                <a:ext cx="397062" cy="367517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828606" y="411033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23</a:t>
                </a:r>
                <a:endParaRPr lang="zh-CN" altLang="en-US" sz="2400" dirty="0"/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5979023" y="4265557"/>
            <a:ext cx="918105" cy="461665"/>
          </a:xfrm>
          <a:prstGeom prst="wedgeRectCallout">
            <a:avLst>
              <a:gd name="adj1" fmla="val -13172"/>
              <a:gd name="adj2" fmla="val 929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H.min</a:t>
            </a:r>
            <a:endParaRPr lang="zh-CN" altLang="en-US" sz="2400" dirty="0"/>
          </a:p>
        </p:txBody>
      </p:sp>
      <p:sp>
        <p:nvSpPr>
          <p:cNvPr id="114" name="Right Arrow 113"/>
          <p:cNvSpPr/>
          <p:nvPr/>
        </p:nvSpPr>
        <p:spPr>
          <a:xfrm rot="1609496">
            <a:off x="4505439" y="3639534"/>
            <a:ext cx="1447800" cy="640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5334000" y="3348335"/>
            <a:ext cx="81945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union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4888693" y="2738735"/>
                <a:ext cx="3835217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Time complexity for both: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93" y="2738735"/>
                <a:ext cx="383521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1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8204</TotalTime>
  <Words>2173</Words>
  <Application>Microsoft Office PowerPoint</Application>
  <PresentationFormat>On-screen Show (4:3)</PresentationFormat>
  <Paragraphs>705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 280 Programming and Introductory Data Structures</vt:lpstr>
      <vt:lpstr>Fibonacci Heap</vt:lpstr>
      <vt:lpstr>Runtime Complexity Comparison</vt:lpstr>
      <vt:lpstr>Application</vt:lpstr>
      <vt:lpstr>Fibonacci Heap: First Look</vt:lpstr>
      <vt:lpstr>Fibonacci Heap: Implementation Details</vt:lpstr>
      <vt:lpstr>Fibonacci Heap: Implementation Details</vt:lpstr>
      <vt:lpstr>Implementation of Some Operations</vt:lpstr>
      <vt:lpstr>Implementation of Some Operations</vt:lpstr>
      <vt:lpstr>insert and extractMin</vt:lpstr>
      <vt:lpstr>extractMin</vt:lpstr>
      <vt:lpstr>extractMin</vt:lpstr>
      <vt:lpstr>Consolidating Illustration</vt:lpstr>
      <vt:lpstr>Consolidating Illustration</vt:lpstr>
      <vt:lpstr>Consolidating Illustration</vt:lpstr>
      <vt:lpstr>Consolidating Illustration</vt:lpstr>
      <vt:lpstr>Consolidating Illustration</vt:lpstr>
      <vt:lpstr>Consolidating Illustration</vt:lpstr>
      <vt:lpstr>Consolidating Illustration</vt:lpstr>
      <vt:lpstr>Consolidating Illustration</vt:lpstr>
      <vt:lpstr>Consolidating Illustration</vt:lpstr>
      <vt:lpstr>Consolidating Illustration</vt:lpstr>
      <vt:lpstr>Consolidating Illustration</vt:lpstr>
      <vt:lpstr>Consolidating Illustration</vt:lpstr>
      <vt:lpstr>extractMin</vt:lpstr>
      <vt:lpstr>extractMin: Summary</vt:lpstr>
      <vt:lpstr>Amortized Analysis of extractMin</vt:lpstr>
      <vt:lpstr>Amortized Analysis of extractMin</vt:lpstr>
      <vt:lpstr>Amortized Analysis of extractMin</vt:lpstr>
      <vt:lpstr>Amortized Analysis of extractMin</vt:lpstr>
      <vt:lpstr>Amortized Analysis of extractMin</vt:lpstr>
      <vt:lpstr>Amortized Analysis of extractMin</vt:lpstr>
      <vt:lpstr>Amortized Analysis of extractMin</vt:lpstr>
      <vt:lpstr>Amortized Analysis of extractMin</vt:lpstr>
      <vt:lpstr>Amortized Analysis of extractMin</vt:lpstr>
      <vt:lpstr>Amortized Analysis of extractMin</vt:lpstr>
      <vt:lpstr>decreaseKey</vt:lpstr>
      <vt:lpstr>decreaseKey</vt:lpstr>
      <vt:lpstr>decreaseKey</vt:lpstr>
      <vt:lpstr>decreaseKey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384</cp:revision>
  <dcterms:created xsi:type="dcterms:W3CDTF">2008-09-02T17:19:50Z</dcterms:created>
  <dcterms:modified xsi:type="dcterms:W3CDTF">2020-10-23T07:45:51Z</dcterms:modified>
</cp:coreProperties>
</file>